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737" r:id="rId3"/>
    <p:sldMasterId id="2147483761" r:id="rId4"/>
    <p:sldMasterId id="2147483899" r:id="rId5"/>
    <p:sldMasterId id="2147483938" r:id="rId6"/>
    <p:sldMasterId id="2147483974" r:id="rId7"/>
    <p:sldMasterId id="2147483986" r:id="rId8"/>
    <p:sldMasterId id="2147484058" r:id="rId9"/>
    <p:sldMasterId id="2147484086" r:id="rId10"/>
    <p:sldMasterId id="2147484099" r:id="rId11"/>
    <p:sldMasterId id="2147484135" r:id="rId12"/>
    <p:sldMasterId id="2147484159" r:id="rId13"/>
    <p:sldMasterId id="2147484171" r:id="rId14"/>
    <p:sldMasterId id="2147484183" r:id="rId15"/>
    <p:sldMasterId id="2147484207" r:id="rId16"/>
    <p:sldMasterId id="2147484219" r:id="rId17"/>
    <p:sldMasterId id="2147484307" r:id="rId18"/>
    <p:sldMasterId id="2147484322" r:id="rId19"/>
    <p:sldMasterId id="2147484337" r:id="rId20"/>
    <p:sldMasterId id="2147484349" r:id="rId21"/>
    <p:sldMasterId id="2147484361" r:id="rId22"/>
  </p:sldMasterIdLst>
  <p:notesMasterIdLst>
    <p:notesMasterId r:id="rId66"/>
  </p:notesMasterIdLst>
  <p:handoutMasterIdLst>
    <p:handoutMasterId r:id="rId67"/>
  </p:handoutMasterIdLst>
  <p:sldIdLst>
    <p:sldId id="342" r:id="rId23"/>
    <p:sldId id="508" r:id="rId24"/>
    <p:sldId id="411" r:id="rId25"/>
    <p:sldId id="512" r:id="rId26"/>
    <p:sldId id="501" r:id="rId27"/>
    <p:sldId id="503" r:id="rId28"/>
    <p:sldId id="504" r:id="rId29"/>
    <p:sldId id="523" r:id="rId30"/>
    <p:sldId id="510" r:id="rId31"/>
    <p:sldId id="511" r:id="rId32"/>
    <p:sldId id="413" r:id="rId33"/>
    <p:sldId id="412" r:id="rId34"/>
    <p:sldId id="509" r:id="rId35"/>
    <p:sldId id="455" r:id="rId36"/>
    <p:sldId id="456" r:id="rId37"/>
    <p:sldId id="558" r:id="rId38"/>
    <p:sldId id="459" r:id="rId39"/>
    <p:sldId id="559" r:id="rId40"/>
    <p:sldId id="561" r:id="rId41"/>
    <p:sldId id="464" r:id="rId42"/>
    <p:sldId id="470" r:id="rId43"/>
    <p:sldId id="562" r:id="rId44"/>
    <p:sldId id="560" r:id="rId45"/>
    <p:sldId id="563" r:id="rId46"/>
    <p:sldId id="564" r:id="rId47"/>
    <p:sldId id="453" r:id="rId48"/>
    <p:sldId id="486" r:id="rId49"/>
    <p:sldId id="484" r:id="rId50"/>
    <p:sldId id="513" r:id="rId51"/>
    <p:sldId id="557" r:id="rId52"/>
    <p:sldId id="514" r:id="rId53"/>
    <p:sldId id="516" r:id="rId54"/>
    <p:sldId id="498" r:id="rId55"/>
    <p:sldId id="519" r:id="rId56"/>
    <p:sldId id="520" r:id="rId57"/>
    <p:sldId id="377" r:id="rId58"/>
    <p:sldId id="497" r:id="rId59"/>
    <p:sldId id="444" r:id="rId60"/>
    <p:sldId id="488" r:id="rId61"/>
    <p:sldId id="556" r:id="rId62"/>
    <p:sldId id="521" r:id="rId63"/>
    <p:sldId id="403" r:id="rId64"/>
    <p:sldId id="555" r:id="rId65"/>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69" autoAdjust="0"/>
  </p:normalViewPr>
  <p:slideViewPr>
    <p:cSldViewPr>
      <p:cViewPr varScale="1">
        <p:scale>
          <a:sx n="87" d="100"/>
          <a:sy n="87" d="100"/>
        </p:scale>
        <p:origin x="-72" y="-1458"/>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slide" Target="slides/slide41.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61"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handoutMaster" Target="handoutMasters/handoutMaster1.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1968" cy="465296"/>
          </a:xfrm>
          <a:prstGeom prst="rect">
            <a:avLst/>
          </a:prstGeom>
        </p:spPr>
        <p:txBody>
          <a:bodyPr vert="horz" lIns="93272" tIns="46637" rIns="93272" bIns="46637" rtlCol="0"/>
          <a:lstStyle>
            <a:lvl1pPr algn="l">
              <a:defRPr sz="1200"/>
            </a:lvl1pPr>
          </a:lstStyle>
          <a:p>
            <a:endParaRPr lang="en-US"/>
          </a:p>
        </p:txBody>
      </p:sp>
      <p:sp>
        <p:nvSpPr>
          <p:cNvPr id="3" name="Date Placeholder 2"/>
          <p:cNvSpPr>
            <a:spLocks noGrp="1"/>
          </p:cNvSpPr>
          <p:nvPr>
            <p:ph type="dt" sz="quarter" idx="1"/>
          </p:nvPr>
        </p:nvSpPr>
        <p:spPr>
          <a:xfrm>
            <a:off x="3976334" y="0"/>
            <a:ext cx="3041968" cy="465296"/>
          </a:xfrm>
          <a:prstGeom prst="rect">
            <a:avLst/>
          </a:prstGeom>
        </p:spPr>
        <p:txBody>
          <a:bodyPr vert="horz" lIns="93272" tIns="46637" rIns="93272" bIns="46637" rtlCol="0"/>
          <a:lstStyle>
            <a:lvl1pPr algn="r">
              <a:defRPr sz="1200"/>
            </a:lvl1pPr>
          </a:lstStyle>
          <a:p>
            <a:fld id="{9246E736-8DF2-4A67-8AD5-413DE77FF67A}" type="datetimeFigureOut">
              <a:rPr lang="en-US" smtClean="0"/>
              <a:t>10/24/2011</a:t>
            </a:fld>
            <a:endParaRPr lang="en-US"/>
          </a:p>
        </p:txBody>
      </p:sp>
      <p:sp>
        <p:nvSpPr>
          <p:cNvPr id="4" name="Footer Placeholder 3"/>
          <p:cNvSpPr>
            <a:spLocks noGrp="1"/>
          </p:cNvSpPr>
          <p:nvPr>
            <p:ph type="ftr" sz="quarter" idx="2"/>
          </p:nvPr>
        </p:nvSpPr>
        <p:spPr>
          <a:xfrm>
            <a:off x="1" y="8839014"/>
            <a:ext cx="3041968" cy="465296"/>
          </a:xfrm>
          <a:prstGeom prst="rect">
            <a:avLst/>
          </a:prstGeom>
        </p:spPr>
        <p:txBody>
          <a:bodyPr vert="horz" lIns="93272" tIns="46637" rIns="93272" bIns="46637" rtlCol="0" anchor="b"/>
          <a:lstStyle>
            <a:lvl1pPr algn="l">
              <a:defRPr sz="1200"/>
            </a:lvl1pPr>
          </a:lstStyle>
          <a:p>
            <a:endParaRPr lang="en-US"/>
          </a:p>
        </p:txBody>
      </p:sp>
      <p:sp>
        <p:nvSpPr>
          <p:cNvPr id="5" name="Slide Number Placeholder 4"/>
          <p:cNvSpPr>
            <a:spLocks noGrp="1"/>
          </p:cNvSpPr>
          <p:nvPr>
            <p:ph type="sldNum" sz="quarter" idx="3"/>
          </p:nvPr>
        </p:nvSpPr>
        <p:spPr>
          <a:xfrm>
            <a:off x="3976334" y="8839014"/>
            <a:ext cx="3041968" cy="465296"/>
          </a:xfrm>
          <a:prstGeom prst="rect">
            <a:avLst/>
          </a:prstGeom>
        </p:spPr>
        <p:txBody>
          <a:bodyPr vert="horz" lIns="93272" tIns="46637" rIns="93272" bIns="46637" rtlCol="0" anchor="b"/>
          <a:lstStyle>
            <a:lvl1pPr algn="r">
              <a:defRPr sz="1200"/>
            </a:lvl1pPr>
          </a:lstStyle>
          <a:p>
            <a:fld id="{A076CDDA-6028-41E6-BFAC-E5BE5434A281}" type="slidenum">
              <a:rPr lang="en-US" smtClean="0"/>
              <a:t>‹#›</a:t>
            </a:fld>
            <a:endParaRPr lang="en-US"/>
          </a:p>
        </p:txBody>
      </p:sp>
    </p:spTree>
    <p:extLst>
      <p:ext uri="{BB962C8B-B14F-4D97-AF65-F5344CB8AC3E}">
        <p14:creationId xmlns:p14="http://schemas.microsoft.com/office/powerpoint/2010/main" val="22898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1968" cy="465296"/>
          </a:xfrm>
          <a:prstGeom prst="rect">
            <a:avLst/>
          </a:prstGeom>
        </p:spPr>
        <p:txBody>
          <a:bodyPr vert="horz" lIns="93272" tIns="46637" rIns="93272" bIns="46637" rtlCol="0"/>
          <a:lstStyle>
            <a:lvl1pPr algn="l">
              <a:defRPr sz="1200"/>
            </a:lvl1pPr>
          </a:lstStyle>
          <a:p>
            <a:endParaRPr lang="en-US"/>
          </a:p>
        </p:txBody>
      </p:sp>
      <p:sp>
        <p:nvSpPr>
          <p:cNvPr id="3" name="Date Placeholder 2"/>
          <p:cNvSpPr>
            <a:spLocks noGrp="1"/>
          </p:cNvSpPr>
          <p:nvPr>
            <p:ph type="dt" idx="1"/>
          </p:nvPr>
        </p:nvSpPr>
        <p:spPr>
          <a:xfrm>
            <a:off x="3976334" y="0"/>
            <a:ext cx="3041968" cy="465296"/>
          </a:xfrm>
          <a:prstGeom prst="rect">
            <a:avLst/>
          </a:prstGeom>
        </p:spPr>
        <p:txBody>
          <a:bodyPr vert="horz" lIns="93272" tIns="46637" rIns="93272" bIns="46637" rtlCol="0"/>
          <a:lstStyle>
            <a:lvl1pPr algn="r">
              <a:defRPr sz="1200"/>
            </a:lvl1pPr>
          </a:lstStyle>
          <a:p>
            <a:fld id="{6F706718-8F9B-4714-BDCA-44544253309B}" type="datetimeFigureOut">
              <a:rPr lang="en-US" smtClean="0"/>
              <a:pPr/>
              <a:t>10/24/2011</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72" tIns="46637" rIns="93272" bIns="46637"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72" tIns="46637" rIns="93272" bIns="4663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39014"/>
            <a:ext cx="3041968" cy="465296"/>
          </a:xfrm>
          <a:prstGeom prst="rect">
            <a:avLst/>
          </a:prstGeom>
        </p:spPr>
        <p:txBody>
          <a:bodyPr vert="horz" lIns="93272" tIns="46637" rIns="93272" bIns="46637" rtlCol="0" anchor="b"/>
          <a:lstStyle>
            <a:lvl1pPr algn="l">
              <a:defRPr sz="1200"/>
            </a:lvl1pPr>
          </a:lstStyle>
          <a:p>
            <a:endParaRPr lang="en-US"/>
          </a:p>
        </p:txBody>
      </p:sp>
      <p:sp>
        <p:nvSpPr>
          <p:cNvPr id="7" name="Slide Number Placeholder 6"/>
          <p:cNvSpPr>
            <a:spLocks noGrp="1"/>
          </p:cNvSpPr>
          <p:nvPr>
            <p:ph type="sldNum" sz="quarter" idx="5"/>
          </p:nvPr>
        </p:nvSpPr>
        <p:spPr>
          <a:xfrm>
            <a:off x="3976334" y="8839014"/>
            <a:ext cx="3041968" cy="465296"/>
          </a:xfrm>
          <a:prstGeom prst="rect">
            <a:avLst/>
          </a:prstGeom>
        </p:spPr>
        <p:txBody>
          <a:bodyPr vert="horz" lIns="93272" tIns="46637" rIns="93272" bIns="46637" rtlCol="0" anchor="b"/>
          <a:lstStyle>
            <a:lvl1pPr algn="r">
              <a:defRPr sz="1200"/>
            </a:lvl1pPr>
          </a:lstStyle>
          <a:p>
            <a:fld id="{0396E79A-87AA-4B9C-8CA3-60BB7F8FB89E}" type="slidenum">
              <a:rPr lang="en-US" smtClean="0"/>
              <a:pPr/>
              <a:t>‹#›</a:t>
            </a:fld>
            <a:endParaRPr lang="en-US"/>
          </a:p>
        </p:txBody>
      </p:sp>
    </p:spTree>
    <p:extLst>
      <p:ext uri="{BB962C8B-B14F-4D97-AF65-F5344CB8AC3E}">
        <p14:creationId xmlns:p14="http://schemas.microsoft.com/office/powerpoint/2010/main" val="915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834" indent="-291474">
              <a:defRPr>
                <a:solidFill>
                  <a:schemeClr val="tx1"/>
                </a:solidFill>
                <a:latin typeface="Calibri" pitchFamily="34" charset="0"/>
              </a:defRPr>
            </a:lvl2pPr>
            <a:lvl3pPr marL="1165899" indent="-233180">
              <a:defRPr>
                <a:solidFill>
                  <a:schemeClr val="tx1"/>
                </a:solidFill>
                <a:latin typeface="Calibri" pitchFamily="34" charset="0"/>
              </a:defRPr>
            </a:lvl3pPr>
            <a:lvl4pPr marL="1632257" indent="-233180">
              <a:defRPr>
                <a:solidFill>
                  <a:schemeClr val="tx1"/>
                </a:solidFill>
                <a:latin typeface="Calibri" pitchFamily="34" charset="0"/>
              </a:defRPr>
            </a:lvl4pPr>
            <a:lvl5pPr marL="2098615" indent="-233180">
              <a:defRPr>
                <a:solidFill>
                  <a:schemeClr val="tx1"/>
                </a:solidFill>
                <a:latin typeface="Calibri" pitchFamily="34" charset="0"/>
              </a:defRPr>
            </a:lvl5pPr>
            <a:lvl6pPr marL="2564976" indent="-233180" fontAlgn="base">
              <a:spcBef>
                <a:spcPct val="0"/>
              </a:spcBef>
              <a:spcAft>
                <a:spcPct val="0"/>
              </a:spcAft>
              <a:defRPr>
                <a:solidFill>
                  <a:schemeClr val="tx1"/>
                </a:solidFill>
                <a:latin typeface="Calibri" pitchFamily="34" charset="0"/>
              </a:defRPr>
            </a:lvl6pPr>
            <a:lvl7pPr marL="3031334" indent="-233180" fontAlgn="base">
              <a:spcBef>
                <a:spcPct val="0"/>
              </a:spcBef>
              <a:spcAft>
                <a:spcPct val="0"/>
              </a:spcAft>
              <a:defRPr>
                <a:solidFill>
                  <a:schemeClr val="tx1"/>
                </a:solidFill>
                <a:latin typeface="Calibri" pitchFamily="34" charset="0"/>
              </a:defRPr>
            </a:lvl7pPr>
            <a:lvl8pPr marL="3497694" indent="-233180" fontAlgn="base">
              <a:spcBef>
                <a:spcPct val="0"/>
              </a:spcBef>
              <a:spcAft>
                <a:spcPct val="0"/>
              </a:spcAft>
              <a:defRPr>
                <a:solidFill>
                  <a:schemeClr val="tx1"/>
                </a:solidFill>
                <a:latin typeface="Calibri" pitchFamily="34" charset="0"/>
              </a:defRPr>
            </a:lvl8pPr>
            <a:lvl9pPr marL="3964053" indent="-2331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FFFF7BD-A241-4518-828B-B53CDFAA35DB}" type="slidenum">
              <a:rPr lang="en-US"/>
              <a:pPr fontAlgn="base">
                <a:spcBef>
                  <a:spcPct val="0"/>
                </a:spcBef>
                <a:spcAft>
                  <a:spcPct val="0"/>
                </a:spcAft>
              </a:pPr>
              <a:t>7</a:t>
            </a:fld>
            <a:endParaRPr lang="en-US"/>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Basis</a:t>
            </a:r>
            <a:r>
              <a:rPr lang="de-DE" baseline="0" dirty="0" smtClean="0"/>
              <a:t> </a:t>
            </a:r>
            <a:r>
              <a:rPr lang="de-DE" baseline="0" dirty="0" err="1" smtClean="0"/>
              <a:t>for</a:t>
            </a:r>
            <a:r>
              <a:rPr lang="de-DE" baseline="0" dirty="0" smtClean="0"/>
              <a:t> a </a:t>
            </a:r>
            <a:r>
              <a:rPr lang="de-DE" baseline="0" dirty="0" err="1" smtClean="0"/>
              <a:t>standardized</a:t>
            </a:r>
            <a:r>
              <a:rPr lang="de-DE" baseline="0" dirty="0" smtClean="0"/>
              <a:t> </a:t>
            </a:r>
            <a:r>
              <a:rPr lang="de-DE" baseline="0" dirty="0" err="1" smtClean="0"/>
              <a:t>access</a:t>
            </a:r>
            <a:r>
              <a:rPr lang="de-DE" baseline="0" dirty="0" smtClean="0"/>
              <a:t> to </a:t>
            </a:r>
            <a:r>
              <a:rPr lang="de-DE" baseline="0" dirty="0" err="1" smtClean="0"/>
              <a:t>sensor</a:t>
            </a:r>
            <a:r>
              <a:rPr lang="de-DE" baseline="0" dirty="0" smtClean="0"/>
              <a:t> </a:t>
            </a:r>
            <a:r>
              <a:rPr lang="de-DE" baseline="0" dirty="0" err="1" smtClean="0"/>
              <a:t>data</a:t>
            </a:r>
            <a:r>
              <a:rPr lang="de-DE" baseline="0" dirty="0" smtClean="0"/>
              <a:t> </a:t>
            </a:r>
            <a:r>
              <a:rPr lang="de-DE" baseline="0" dirty="0" err="1" smtClean="0"/>
              <a:t>is</a:t>
            </a:r>
            <a:r>
              <a:rPr lang="de-DE" baseline="0" dirty="0" smtClean="0"/>
              <a:t> </a:t>
            </a:r>
            <a:r>
              <a:rPr lang="de-DE" baseline="0" dirty="0" err="1" smtClean="0"/>
              <a:t>the</a:t>
            </a:r>
            <a:r>
              <a:rPr lang="de-DE" baseline="0" dirty="0" smtClean="0"/>
              <a:t> </a:t>
            </a:r>
            <a:r>
              <a:rPr lang="de-DE" baseline="0" dirty="0" err="1" smtClean="0"/>
              <a:t>observation</a:t>
            </a:r>
            <a:r>
              <a:rPr lang="de-DE" baseline="0" dirty="0" smtClean="0"/>
              <a:t> </a:t>
            </a:r>
            <a:r>
              <a:rPr lang="de-DE" baseline="0" dirty="0" err="1" smtClean="0"/>
              <a:t>model</a:t>
            </a:r>
            <a:r>
              <a:rPr lang="de-DE" baseline="0" dirty="0" smtClean="0"/>
              <a:t> </a:t>
            </a:r>
            <a:r>
              <a:rPr lang="de-DE" baseline="0" dirty="0" err="1" smtClean="0"/>
              <a:t>defined</a:t>
            </a:r>
            <a:r>
              <a:rPr lang="de-DE" baseline="0" dirty="0" smtClean="0"/>
              <a:t> in </a:t>
            </a:r>
            <a:r>
              <a:rPr lang="de-DE" baseline="0" dirty="0" err="1" smtClean="0"/>
              <a:t>the</a:t>
            </a:r>
            <a:r>
              <a:rPr lang="de-DE" baseline="0" dirty="0" smtClean="0"/>
              <a:t> </a:t>
            </a:r>
            <a:r>
              <a:rPr lang="de-DE" baseline="0" dirty="0" err="1" smtClean="0"/>
              <a:t>Observations</a:t>
            </a:r>
            <a:r>
              <a:rPr lang="de-DE" baseline="0" dirty="0" smtClean="0"/>
              <a:t> &amp; </a:t>
            </a:r>
            <a:r>
              <a:rPr lang="de-DE" baseline="0" dirty="0" err="1" smtClean="0"/>
              <a:t>Measurements</a:t>
            </a:r>
            <a:r>
              <a:rPr lang="de-DE" baseline="0" dirty="0" smtClean="0"/>
              <a:t> </a:t>
            </a:r>
            <a:r>
              <a:rPr lang="de-DE" baseline="0" dirty="0" err="1" smtClean="0"/>
              <a:t>standard</a:t>
            </a:r>
            <a:r>
              <a:rPr lang="de-DE" baseline="0" dirty="0" smtClean="0"/>
              <a:t>. </a:t>
            </a:r>
            <a:r>
              <a:rPr lang="de-DE" baseline="0" dirty="0" err="1" smtClean="0"/>
              <a:t>Let</a:t>
            </a:r>
            <a:r>
              <a:rPr lang="de-DE" baseline="0" dirty="0" smtClean="0"/>
              <a:t> </a:t>
            </a:r>
            <a:r>
              <a:rPr lang="de-DE" baseline="0" dirty="0" err="1" smtClean="0"/>
              <a:t>me</a:t>
            </a:r>
            <a:r>
              <a:rPr lang="de-DE" baseline="0" dirty="0" smtClean="0"/>
              <a:t> </a:t>
            </a:r>
            <a:r>
              <a:rPr lang="de-DE" baseline="0" dirty="0" err="1" smtClean="0"/>
              <a:t>briefly</a:t>
            </a:r>
            <a:r>
              <a:rPr lang="de-DE" baseline="0" dirty="0" smtClean="0"/>
              <a:t> </a:t>
            </a:r>
            <a:r>
              <a:rPr lang="de-DE" baseline="0" dirty="0" err="1" smtClean="0"/>
              <a:t>describe</a:t>
            </a:r>
            <a:r>
              <a:rPr lang="de-DE" baseline="0" dirty="0" smtClean="0"/>
              <a:t> </a:t>
            </a:r>
            <a:r>
              <a:rPr lang="de-DE" baseline="0" dirty="0" err="1" smtClean="0"/>
              <a:t>the</a:t>
            </a:r>
            <a:r>
              <a:rPr lang="de-DE" baseline="0" dirty="0" smtClean="0"/>
              <a:t> </a:t>
            </a:r>
            <a:r>
              <a:rPr lang="de-DE" baseline="0" dirty="0" err="1" smtClean="0"/>
              <a:t>main</a:t>
            </a:r>
            <a:r>
              <a:rPr lang="de-DE" baseline="0" dirty="0" smtClean="0"/>
              <a:t> </a:t>
            </a:r>
            <a:r>
              <a:rPr lang="de-DE" baseline="0" dirty="0" err="1" smtClean="0"/>
              <a:t>concepts</a:t>
            </a:r>
            <a:r>
              <a:rPr lang="de-DE" baseline="0" dirty="0" smtClean="0"/>
              <a:t> / </a:t>
            </a:r>
            <a:r>
              <a:rPr lang="de-DE" baseline="0" dirty="0" err="1" smtClean="0"/>
              <a:t>terms</a:t>
            </a:r>
            <a:r>
              <a:rPr lang="de-DE" baseline="0" dirty="0" smtClean="0"/>
              <a:t> </a:t>
            </a:r>
            <a:r>
              <a:rPr lang="de-DE" baseline="0" dirty="0" err="1" smtClean="0"/>
              <a:t>used</a:t>
            </a:r>
            <a:r>
              <a:rPr lang="de-DE" baseline="0" dirty="0" smtClean="0"/>
              <a:t> in </a:t>
            </a:r>
            <a:r>
              <a:rPr lang="de-DE" baseline="0" dirty="0" err="1" smtClean="0"/>
              <a:t>this</a:t>
            </a:r>
            <a:r>
              <a:rPr lang="de-DE" baseline="0" dirty="0" smtClean="0"/>
              <a:t> </a:t>
            </a:r>
            <a:r>
              <a:rPr lang="de-DE" baseline="0" dirty="0" err="1" smtClean="0"/>
              <a:t>model</a:t>
            </a:r>
            <a:r>
              <a:rPr lang="de-DE" baseline="0" dirty="0" smtClean="0"/>
              <a:t>…</a:t>
            </a:r>
            <a:endParaRPr lang="en-US" dirty="0"/>
          </a:p>
        </p:txBody>
      </p:sp>
      <p:sp>
        <p:nvSpPr>
          <p:cNvPr id="4" name="Slide Number Placeholder 3"/>
          <p:cNvSpPr>
            <a:spLocks noGrp="1"/>
          </p:cNvSpPr>
          <p:nvPr>
            <p:ph type="sldNum" sz="quarter" idx="10"/>
          </p:nvPr>
        </p:nvSpPr>
        <p:spPr/>
        <p:txBody>
          <a:bodyPr/>
          <a:lstStyle/>
          <a:p>
            <a:pPr>
              <a:defRPr/>
            </a:pPr>
            <a:fld id="{794C0097-CD4B-4F63-B749-D23C5B8BC84E}" type="slidenum">
              <a:rPr lang="de-DE" smtClean="0">
                <a:solidFill>
                  <a:prstClr val="black"/>
                </a:solidFill>
              </a:rPr>
              <a:pPr>
                <a:defRPr/>
              </a:pPr>
              <a:t>30</a:t>
            </a:fld>
            <a:endParaRPr lang="de-DE">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marL="342844" indent="-342844">
              <a:spcBef>
                <a:spcPct val="20000"/>
              </a:spcBef>
              <a:buFont typeface="Arial" pitchFamily="34" charset="0"/>
              <a:buChar char="•"/>
              <a:defRPr/>
            </a:pPr>
            <a:r>
              <a:rPr lang="en-US" dirty="0" smtClean="0">
                <a:solidFill>
                  <a:prstClr val="black"/>
                </a:solidFill>
              </a:rPr>
              <a:t>A platform for publishing space-time hydrologic datasets that:</a:t>
            </a:r>
          </a:p>
          <a:p>
            <a:pPr marL="742828" lvl="1" indent="-285704">
              <a:spcBef>
                <a:spcPct val="20000"/>
              </a:spcBef>
              <a:buFont typeface="Arial" pitchFamily="34" charset="0"/>
              <a:buChar char="–"/>
              <a:defRPr/>
            </a:pPr>
            <a:r>
              <a:rPr lang="en-US" sz="1600" dirty="0">
                <a:solidFill>
                  <a:prstClr val="black"/>
                </a:solidFill>
              </a:rPr>
              <a:t>Autonomous with local control of data</a:t>
            </a:r>
          </a:p>
          <a:p>
            <a:pPr marL="742828" lvl="1" indent="-285704">
              <a:spcBef>
                <a:spcPct val="20000"/>
              </a:spcBef>
              <a:buFont typeface="Arial" pitchFamily="34" charset="0"/>
              <a:buChar char="–"/>
              <a:defRPr/>
            </a:pPr>
            <a:r>
              <a:rPr lang="en-US" sz="1600" dirty="0">
                <a:solidFill>
                  <a:prstClr val="black"/>
                </a:solidFill>
              </a:rPr>
              <a:t>Part of a distributed  system that makes data universally available</a:t>
            </a:r>
          </a:p>
          <a:p>
            <a:pPr marL="342844" indent="-342844">
              <a:spcBef>
                <a:spcPct val="20000"/>
              </a:spcBef>
              <a:buFont typeface="Arial" pitchFamily="34" charset="0"/>
              <a:buChar char="•"/>
              <a:defRPr/>
            </a:pPr>
            <a:r>
              <a:rPr lang="en-US" dirty="0" smtClean="0">
                <a:solidFill>
                  <a:prstClr val="black"/>
                </a:solidFill>
              </a:rPr>
              <a:t>Basis for Experimental Watershed or Observatory data management system</a:t>
            </a:r>
          </a:p>
          <a:p>
            <a:pPr marL="342844" indent="-342844">
              <a:spcBef>
                <a:spcPct val="20000"/>
              </a:spcBef>
              <a:buFont typeface="Arial" pitchFamily="34" charset="0"/>
              <a:buChar char="•"/>
              <a:defRPr/>
            </a:pPr>
            <a:r>
              <a:rPr lang="en-US" dirty="0" smtClean="0">
                <a:solidFill>
                  <a:prstClr val="black"/>
                </a:solidFill>
              </a:rPr>
              <a:t>Standards based approach to data publication</a:t>
            </a:r>
          </a:p>
          <a:p>
            <a:pPr marL="742828" lvl="1" indent="-285704">
              <a:spcBef>
                <a:spcPct val="20000"/>
              </a:spcBef>
              <a:buFont typeface="Arial" pitchFamily="34" charset="0"/>
              <a:buChar char="–"/>
              <a:defRPr/>
            </a:pPr>
            <a:r>
              <a:rPr lang="en-US" sz="1600" dirty="0">
                <a:solidFill>
                  <a:prstClr val="black"/>
                </a:solidFill>
              </a:rPr>
              <a:t>Accepted and emerging standards for data storage and transfer (OGC, </a:t>
            </a:r>
            <a:r>
              <a:rPr lang="en-US" sz="1600" dirty="0" err="1">
                <a:solidFill>
                  <a:prstClr val="black"/>
                </a:solidFill>
              </a:rPr>
              <a:t>WaterML</a:t>
            </a:r>
            <a:r>
              <a:rPr lang="en-US" sz="1600" dirty="0">
                <a:solidFill>
                  <a:prstClr val="black"/>
                </a:solidFill>
              </a:rPr>
              <a:t>)</a:t>
            </a:r>
            <a:endParaRPr lang="en-US" dirty="0" smtClean="0">
              <a:solidFill>
                <a:prstClr val="black"/>
              </a:solidFill>
            </a:endParaRPr>
          </a:p>
          <a:p>
            <a:pPr marL="342844" indent="-342844">
              <a:spcBef>
                <a:spcPct val="20000"/>
              </a:spcBef>
              <a:buFont typeface="Arial" pitchFamily="34" charset="0"/>
              <a:buChar char="•"/>
              <a:defRPr/>
            </a:pPr>
            <a:r>
              <a:rPr lang="en-US" dirty="0" smtClean="0">
                <a:solidFill>
                  <a:prstClr val="black"/>
                </a:solidFill>
              </a:rPr>
              <a:t>Built on established software</a:t>
            </a:r>
          </a:p>
          <a:p>
            <a:pPr marL="742828" lvl="1" indent="-285704">
              <a:spcBef>
                <a:spcPct val="20000"/>
              </a:spcBef>
              <a:buFont typeface="Arial" pitchFamily="34" charset="0"/>
              <a:buChar char="–"/>
              <a:defRPr/>
            </a:pPr>
            <a:r>
              <a:rPr lang="en-US" sz="1600" dirty="0">
                <a:solidFill>
                  <a:prstClr val="black"/>
                </a:solidFill>
              </a:rPr>
              <a:t>MS SQL Server, ArcGIS server</a:t>
            </a:r>
          </a:p>
          <a:p>
            <a:pPr marL="342844" indent="-342844">
              <a:spcBef>
                <a:spcPct val="20000"/>
              </a:spcBef>
              <a:buFont typeface="Arial" pitchFamily="34" charset="0"/>
              <a:buChar char="•"/>
              <a:defRPr/>
            </a:pPr>
            <a:r>
              <a:rPr lang="en-US" dirty="0" smtClean="0">
                <a:solidFill>
                  <a:prstClr val="black"/>
                </a:solidFill>
              </a:rPr>
              <a:t>Open Source Community Code Repository</a:t>
            </a:r>
          </a:p>
          <a:p>
            <a:pPr marL="742828" lvl="1" indent="-285704">
              <a:spcBef>
                <a:spcPct val="20000"/>
              </a:spcBef>
              <a:buFont typeface="Arial" pitchFamily="34" charset="0"/>
              <a:buChar char="–"/>
              <a:defRPr/>
            </a:pPr>
            <a:r>
              <a:rPr lang="en-US" sz="1600" dirty="0">
                <a:solidFill>
                  <a:prstClr val="black"/>
                </a:solidFill>
              </a:rPr>
              <a:t>Sustainability</a:t>
            </a:r>
          </a:p>
          <a:p>
            <a:pPr eaLnBrk="1" hangingPunct="1">
              <a:spcBef>
                <a:spcPct val="0"/>
              </a:spcBef>
            </a:pPr>
            <a:endParaRPr lang="en-US" dirty="0"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A7B220-F05A-4317-9B0B-DBC24D6C4E5A}" type="slidenum">
              <a:rPr lang="en-US" smtClean="0">
                <a:solidFill>
                  <a:prstClr val="black"/>
                </a:solidFill>
              </a:rPr>
              <a:pPr fontAlgn="base">
                <a:spcBef>
                  <a:spcPct val="0"/>
                </a:spcBef>
                <a:spcAft>
                  <a:spcPct val="0"/>
                </a:spcAft>
                <a:defRPr/>
              </a:pPr>
              <a:t>31</a:t>
            </a:fld>
            <a:endParaRPr lang="en-US"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defRPr/>
            </a:pPr>
            <a:endParaRPr lang="en-US" dirty="0"/>
          </a:p>
        </p:txBody>
      </p:sp>
      <p:sp>
        <p:nvSpPr>
          <p:cNvPr id="122884" name="Slide Number Placeholder 3"/>
          <p:cNvSpPr>
            <a:spLocks noGrp="1"/>
          </p:cNvSpPr>
          <p:nvPr>
            <p:ph type="sldNum" sz="quarter" idx="5"/>
          </p:nvPr>
        </p:nvSpPr>
        <p:spPr>
          <a:noFill/>
        </p:spPr>
        <p:txBody>
          <a:bodyPr/>
          <a:lstStyle/>
          <a:p>
            <a:fld id="{D42EA834-CB7A-424B-9106-4073E8CA6967}" type="slidenum">
              <a:rPr lang="en-US">
                <a:solidFill>
                  <a:srgbClr val="000000"/>
                </a:solidFill>
              </a:rPr>
              <a:pPr/>
              <a:t>32</a:t>
            </a:fld>
            <a:endParaRPr 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104452" name="Slide Number Placeholder 3"/>
          <p:cNvSpPr>
            <a:spLocks noGrp="1"/>
          </p:cNvSpPr>
          <p:nvPr>
            <p:ph type="sldNum" sz="quarter" idx="5"/>
          </p:nvPr>
        </p:nvSpPr>
        <p:spPr>
          <a:noFill/>
        </p:spPr>
        <p:txBody>
          <a:bodyPr/>
          <a:lstStyle/>
          <a:p>
            <a:fld id="{9ED6B7D7-66EC-4A26-8000-C385746A2E6E}" type="slidenum">
              <a:rPr lang="en-US" smtClean="0">
                <a:solidFill>
                  <a:prstClr val="black"/>
                </a:solidFill>
              </a:rPr>
              <a:pPr/>
              <a:t>42</a:t>
            </a:fld>
            <a:endParaRPr lang="en-US"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834" indent="-291474" eaLnBrk="0" hangingPunct="0">
              <a:defRPr>
                <a:solidFill>
                  <a:schemeClr val="tx1"/>
                </a:solidFill>
                <a:latin typeface="Arial" pitchFamily="34" charset="0"/>
              </a:defRPr>
            </a:lvl2pPr>
            <a:lvl3pPr marL="1165899" indent="-233180" eaLnBrk="0" hangingPunct="0">
              <a:defRPr>
                <a:solidFill>
                  <a:schemeClr val="tx1"/>
                </a:solidFill>
                <a:latin typeface="Arial" pitchFamily="34" charset="0"/>
              </a:defRPr>
            </a:lvl3pPr>
            <a:lvl4pPr marL="1632257" indent="-233180" eaLnBrk="0" hangingPunct="0">
              <a:defRPr>
                <a:solidFill>
                  <a:schemeClr val="tx1"/>
                </a:solidFill>
                <a:latin typeface="Arial" pitchFamily="34" charset="0"/>
              </a:defRPr>
            </a:lvl4pPr>
            <a:lvl5pPr marL="2098615" indent="-233180" eaLnBrk="0" hangingPunct="0">
              <a:defRPr>
                <a:solidFill>
                  <a:schemeClr val="tx1"/>
                </a:solidFill>
                <a:latin typeface="Arial" pitchFamily="34" charset="0"/>
              </a:defRPr>
            </a:lvl5pPr>
            <a:lvl6pPr marL="2564976" indent="-233180" eaLnBrk="0" fontAlgn="base" hangingPunct="0">
              <a:spcBef>
                <a:spcPct val="0"/>
              </a:spcBef>
              <a:spcAft>
                <a:spcPct val="0"/>
              </a:spcAft>
              <a:defRPr>
                <a:solidFill>
                  <a:schemeClr val="tx1"/>
                </a:solidFill>
                <a:latin typeface="Arial" pitchFamily="34" charset="0"/>
              </a:defRPr>
            </a:lvl6pPr>
            <a:lvl7pPr marL="3031334" indent="-233180" eaLnBrk="0" fontAlgn="base" hangingPunct="0">
              <a:spcBef>
                <a:spcPct val="0"/>
              </a:spcBef>
              <a:spcAft>
                <a:spcPct val="0"/>
              </a:spcAft>
              <a:defRPr>
                <a:solidFill>
                  <a:schemeClr val="tx1"/>
                </a:solidFill>
                <a:latin typeface="Arial" pitchFamily="34" charset="0"/>
              </a:defRPr>
            </a:lvl7pPr>
            <a:lvl8pPr marL="3497694" indent="-233180" eaLnBrk="0" fontAlgn="base" hangingPunct="0">
              <a:spcBef>
                <a:spcPct val="0"/>
              </a:spcBef>
              <a:spcAft>
                <a:spcPct val="0"/>
              </a:spcAft>
              <a:defRPr>
                <a:solidFill>
                  <a:schemeClr val="tx1"/>
                </a:solidFill>
                <a:latin typeface="Arial" pitchFamily="34" charset="0"/>
              </a:defRPr>
            </a:lvl8pPr>
            <a:lvl9pPr marL="3964053" indent="-233180" eaLnBrk="0" fontAlgn="base" hangingPunct="0">
              <a:spcBef>
                <a:spcPct val="0"/>
              </a:spcBef>
              <a:spcAft>
                <a:spcPct val="0"/>
              </a:spcAft>
              <a:defRPr>
                <a:solidFill>
                  <a:schemeClr val="tx1"/>
                </a:solidFill>
                <a:latin typeface="Arial" pitchFamily="34" charset="0"/>
              </a:defRPr>
            </a:lvl9pPr>
          </a:lstStyle>
          <a:p>
            <a:pPr eaLnBrk="1" hangingPunct="1"/>
            <a:fld id="{2C5208F4-FCB4-4F75-AC3B-FFB108837AAB}" type="slidenum">
              <a:rPr lang="en-US">
                <a:solidFill>
                  <a:srgbClr val="000000"/>
                </a:solidFill>
              </a:rPr>
              <a:pPr eaLnBrk="1" hangingPunct="1"/>
              <a:t>9</a:t>
            </a:fld>
            <a:endParaRPr lang="en-US">
              <a:solidFill>
                <a:srgbClr val="000000"/>
              </a:solidFill>
            </a:endParaRPr>
          </a:p>
        </p:txBody>
      </p:sp>
      <p:sp>
        <p:nvSpPr>
          <p:cNvPr id="120835" name="Rectangle 7"/>
          <p:cNvSpPr txBox="1">
            <a:spLocks noGrp="1" noChangeArrowheads="1"/>
          </p:cNvSpPr>
          <p:nvPr/>
        </p:nvSpPr>
        <p:spPr bwMode="auto">
          <a:xfrm>
            <a:off x="3976334" y="8839014"/>
            <a:ext cx="3041968" cy="4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2" tIns="46637" rIns="93272" bIns="4663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6FC279A4-94CE-4555-B18B-46254134F8D1}" type="slidenum">
              <a:rPr lang="en-US" sz="1200">
                <a:solidFill>
                  <a:srgbClr val="000000"/>
                </a:solidFill>
                <a:latin typeface="Calibri" pitchFamily="34" charset="0"/>
              </a:rPr>
              <a:pPr algn="r" eaLnBrk="1" fontAlgn="base" hangingPunct="1">
                <a:spcBef>
                  <a:spcPct val="0"/>
                </a:spcBef>
                <a:spcAft>
                  <a:spcPct val="0"/>
                </a:spcAft>
              </a:pPr>
              <a:t>9</a:t>
            </a:fld>
            <a:endParaRPr lang="en-US" sz="1200">
              <a:solidFill>
                <a:srgbClr val="000000"/>
              </a:solidFill>
              <a:latin typeface="Calibri" pitchFamily="34" charset="0"/>
            </a:endParaRPr>
          </a:p>
        </p:txBody>
      </p:sp>
      <p:sp>
        <p:nvSpPr>
          <p:cNvPr id="120836" name="Rectangle 2"/>
          <p:cNvSpPr>
            <a:spLocks noGrp="1" noRot="1" noChangeAspect="1" noChangeArrowheads="1" noTextEdit="1"/>
          </p:cNvSpPr>
          <p:nvPr>
            <p:ph type="sldImg"/>
          </p:nvPr>
        </p:nvSpPr>
        <p:spPr>
          <a:ln/>
        </p:spPr>
      </p:sp>
      <p:sp>
        <p:nvSpPr>
          <p:cNvPr id="1208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834" indent="-291474" eaLnBrk="0" hangingPunct="0">
              <a:defRPr>
                <a:solidFill>
                  <a:schemeClr val="tx1"/>
                </a:solidFill>
                <a:latin typeface="Arial" pitchFamily="34" charset="0"/>
              </a:defRPr>
            </a:lvl2pPr>
            <a:lvl3pPr marL="1165899" indent="-233180" eaLnBrk="0" hangingPunct="0">
              <a:defRPr>
                <a:solidFill>
                  <a:schemeClr val="tx1"/>
                </a:solidFill>
                <a:latin typeface="Arial" pitchFamily="34" charset="0"/>
              </a:defRPr>
            </a:lvl3pPr>
            <a:lvl4pPr marL="1632257" indent="-233180" eaLnBrk="0" hangingPunct="0">
              <a:defRPr>
                <a:solidFill>
                  <a:schemeClr val="tx1"/>
                </a:solidFill>
                <a:latin typeface="Arial" pitchFamily="34" charset="0"/>
              </a:defRPr>
            </a:lvl4pPr>
            <a:lvl5pPr marL="2098615" indent="-233180" eaLnBrk="0" hangingPunct="0">
              <a:defRPr>
                <a:solidFill>
                  <a:schemeClr val="tx1"/>
                </a:solidFill>
                <a:latin typeface="Arial" pitchFamily="34" charset="0"/>
              </a:defRPr>
            </a:lvl5pPr>
            <a:lvl6pPr marL="2564976" indent="-233180" eaLnBrk="0" fontAlgn="base" hangingPunct="0">
              <a:spcBef>
                <a:spcPct val="0"/>
              </a:spcBef>
              <a:spcAft>
                <a:spcPct val="0"/>
              </a:spcAft>
              <a:defRPr>
                <a:solidFill>
                  <a:schemeClr val="tx1"/>
                </a:solidFill>
                <a:latin typeface="Arial" pitchFamily="34" charset="0"/>
              </a:defRPr>
            </a:lvl6pPr>
            <a:lvl7pPr marL="3031334" indent="-233180" eaLnBrk="0" fontAlgn="base" hangingPunct="0">
              <a:spcBef>
                <a:spcPct val="0"/>
              </a:spcBef>
              <a:spcAft>
                <a:spcPct val="0"/>
              </a:spcAft>
              <a:defRPr>
                <a:solidFill>
                  <a:schemeClr val="tx1"/>
                </a:solidFill>
                <a:latin typeface="Arial" pitchFamily="34" charset="0"/>
              </a:defRPr>
            </a:lvl7pPr>
            <a:lvl8pPr marL="3497694" indent="-233180" eaLnBrk="0" fontAlgn="base" hangingPunct="0">
              <a:spcBef>
                <a:spcPct val="0"/>
              </a:spcBef>
              <a:spcAft>
                <a:spcPct val="0"/>
              </a:spcAft>
              <a:defRPr>
                <a:solidFill>
                  <a:schemeClr val="tx1"/>
                </a:solidFill>
                <a:latin typeface="Arial" pitchFamily="34" charset="0"/>
              </a:defRPr>
            </a:lvl8pPr>
            <a:lvl9pPr marL="3964053" indent="-233180" eaLnBrk="0" fontAlgn="base" hangingPunct="0">
              <a:spcBef>
                <a:spcPct val="0"/>
              </a:spcBef>
              <a:spcAft>
                <a:spcPct val="0"/>
              </a:spcAft>
              <a:defRPr>
                <a:solidFill>
                  <a:schemeClr val="tx1"/>
                </a:solidFill>
                <a:latin typeface="Arial" pitchFamily="34" charset="0"/>
              </a:defRPr>
            </a:lvl9pPr>
          </a:lstStyle>
          <a:p>
            <a:pPr eaLnBrk="1" hangingPunct="1"/>
            <a:fld id="{DB8B63CB-012D-4D71-8640-380D5D6FA467}" type="slidenum">
              <a:rPr lang="en-US">
                <a:solidFill>
                  <a:srgbClr val="000000"/>
                </a:solidFill>
              </a:rPr>
              <a:pPr eaLnBrk="1" hangingPunct="1"/>
              <a:t>10</a:t>
            </a:fld>
            <a:endParaRPr lang="en-US">
              <a:solidFill>
                <a:srgbClr val="000000"/>
              </a:solidFill>
            </a:endParaRPr>
          </a:p>
        </p:txBody>
      </p:sp>
      <p:sp>
        <p:nvSpPr>
          <p:cNvPr id="121859" name="Rectangle 7"/>
          <p:cNvSpPr txBox="1">
            <a:spLocks noGrp="1" noChangeArrowheads="1"/>
          </p:cNvSpPr>
          <p:nvPr/>
        </p:nvSpPr>
        <p:spPr bwMode="auto">
          <a:xfrm>
            <a:off x="3976334" y="8839014"/>
            <a:ext cx="3041968" cy="4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2" tIns="46637" rIns="93272" bIns="4663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4EFBBEF-7629-42C1-84C0-5175C8E8F4B2}" type="slidenum">
              <a:rPr lang="en-US" sz="1200">
                <a:solidFill>
                  <a:srgbClr val="000000"/>
                </a:solidFill>
                <a:latin typeface="Calibri" pitchFamily="34" charset="0"/>
              </a:rPr>
              <a:pPr algn="r" eaLnBrk="1" fontAlgn="base" hangingPunct="1">
                <a:spcBef>
                  <a:spcPct val="0"/>
                </a:spcBef>
                <a:spcAft>
                  <a:spcPct val="0"/>
                </a:spcAft>
              </a:pPr>
              <a:t>10</a:t>
            </a:fld>
            <a:endParaRPr lang="en-US" sz="1200">
              <a:solidFill>
                <a:srgbClr val="000000"/>
              </a:solidFill>
              <a:latin typeface="Calibri" pitchFamily="34" charset="0"/>
            </a:endParaRPr>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 uses a relational</a:t>
            </a:r>
            <a:r>
              <a:rPr lang="en-US" baseline="0" dirty="0" smtClean="0"/>
              <a:t> database for data storage.  If you’re unfamiliar with databases, here’s a quick intro.  Suppose I have time series values for streamflow and temperature.  I can store these in a table where I record the value, the date, the site where the measurement occurred, and the variable being measured.  Now suppose I want to store more information about the site, such as its name and location.  I could add some fields to the Values table, but if I have a million values, then I’m storing that same site information over and over again.  A more efficient approach is to create a separate table with the site info, and relate one table to the other based on the Site number.  A relational database is a set of tables with relationships like this.</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smtClean="0"/>
              <a:t>In designing ODM we asked: What are the basic attributes to be associated with each single data value and how can these best be organized?  This involved community survey at a workshop and by email and based on the feedback received we came up with the ODM schema illustrated, published last year in WRR</a:t>
            </a:r>
          </a:p>
          <a:p>
            <a:r>
              <a:rPr lang="en-US" smtClean="0"/>
              <a:t>This is quite a detailed slide, but it is the entire schema.  Few database designs are simple enough to fit the entire schema on one slide.  This shows at the center the data values table and off to the sides, the ancillary or metadata tables that record.</a:t>
            </a:r>
          </a:p>
          <a:p>
            <a:endParaRPr lang="en-US" smtClean="0"/>
          </a:p>
          <a:p>
            <a:pPr eaLnBrk="1" hangingPunct="1"/>
            <a:endParaRPr lang="en-US" smtClean="0"/>
          </a:p>
        </p:txBody>
      </p:sp>
      <p:sp>
        <p:nvSpPr>
          <p:cNvPr id="69636" name="Slide Number Placeholder 3"/>
          <p:cNvSpPr>
            <a:spLocks noGrp="1"/>
          </p:cNvSpPr>
          <p:nvPr>
            <p:ph type="sldNum" sz="quarter" idx="5"/>
          </p:nvPr>
        </p:nvSpPr>
        <p:spPr>
          <a:noFill/>
        </p:spPr>
        <p:txBody>
          <a:bodyPr/>
          <a:lstStyle/>
          <a:p>
            <a:fld id="{1B737F82-BCD5-4793-9DD1-E9BF405FA491}" type="slidenum">
              <a:rPr lang="en-US">
                <a:solidFill>
                  <a:srgbClr val="000000"/>
                </a:solidFill>
              </a:rPr>
              <a:pPr/>
              <a:t>17</a:t>
            </a:fld>
            <a:endParaRPr 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A6B1026B-547D-4F8A-89AA-58A457B0B6F1}" type="slidenum">
              <a:rPr lang="en-US">
                <a:solidFill>
                  <a:srgbClr val="000000"/>
                </a:solidFill>
              </a:rPr>
              <a:pPr/>
              <a:t>20</a:t>
            </a:fld>
            <a:endParaRPr lang="en-US">
              <a:solidFill>
                <a:srgbClr val="000000"/>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35991" y="4418701"/>
            <a:ext cx="5147945" cy="4189281"/>
          </a:xfrm>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E47C683-4611-4CF5-98B7-8BB8D95C505E}" type="slidenum">
              <a:rPr lang="en-US">
                <a:solidFill>
                  <a:srgbClr val="000000"/>
                </a:solidFill>
              </a:rPr>
              <a:pPr/>
              <a:t>21</a:t>
            </a:fld>
            <a:endParaRPr lang="en-US">
              <a:solidFill>
                <a:srgbClr val="000000"/>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sz="700"/>
              <a:t>Discharge Derived from Gage Height</a:t>
            </a:r>
            <a:endParaRPr lang="en-US" smtClean="0"/>
          </a:p>
          <a:p>
            <a:endParaRPr lang="en-US" smtClean="0"/>
          </a:p>
          <a:p>
            <a:r>
              <a:rPr lang="en-US" smtClean="0"/>
              <a:t>Concepts:</a:t>
            </a:r>
          </a:p>
          <a:p>
            <a:r>
              <a:rPr lang="en-US" smtClean="0"/>
              <a:t>Data derived from other data – single data point derived from a single observation (discharge from stage)</a:t>
            </a:r>
          </a:p>
          <a:p>
            <a:r>
              <a:rPr lang="en-US" smtClean="0"/>
              <a:t>Data derived using a specific method (discharge from stage using rating curve)</a:t>
            </a:r>
          </a:p>
          <a:p>
            <a:endParaRPr lang="en-US" smtClean="0"/>
          </a:p>
          <a:p>
            <a:r>
              <a:rPr lang="en-US" smtClean="0"/>
              <a:t>Relationships:</a:t>
            </a:r>
          </a:p>
          <a:p>
            <a:r>
              <a:rPr lang="en-US" smtClean="0"/>
              <a:t>Relationships between Values table and DerivedFrom table on DerivedFromID and ValueID</a:t>
            </a:r>
          </a:p>
          <a:p>
            <a:r>
              <a:rPr lang="en-US" smtClean="0"/>
              <a:t>Relationship between Values table and Variables table on VariableID</a:t>
            </a:r>
          </a:p>
          <a:p>
            <a:r>
              <a:rPr lang="en-US" smtClean="0"/>
              <a:t>Relationship between Values table and Methods table on MethodID</a:t>
            </a:r>
          </a:p>
          <a:p>
            <a:r>
              <a:rPr lang="en-US" smtClean="0"/>
              <a:t>Relationship between Variables table and Units table on UnitID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DDD75CBC-4A6A-46D1-8868-B213AC234B76}" type="slidenum">
              <a:rPr lang="en-US">
                <a:solidFill>
                  <a:srgbClr val="000000"/>
                </a:solidFill>
              </a:rPr>
              <a:pPr/>
              <a:t>23</a:t>
            </a:fld>
            <a:endParaRPr lang="en-US">
              <a:solidFill>
                <a:srgbClr val="000000"/>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r>
              <a:rPr lang="en-US" sz="700"/>
              <a:t>Water Chemistry From a Lake Profile</a:t>
            </a:r>
            <a:endParaRPr lang="en-US" smtClean="0"/>
          </a:p>
          <a:p>
            <a:endParaRPr lang="en-US" smtClean="0"/>
          </a:p>
          <a:p>
            <a:r>
              <a:rPr lang="en-US" smtClean="0"/>
              <a:t>Concepts:</a:t>
            </a:r>
          </a:p>
          <a:p>
            <a:r>
              <a:rPr lang="en-US" smtClean="0"/>
              <a:t>Grouped observations (all observations in one reservoir profile)</a:t>
            </a:r>
          </a:p>
          <a:p>
            <a:r>
              <a:rPr lang="en-US" smtClean="0"/>
              <a:t>Observations made using an offset (observations made at multiple depths below the surface of a reservoir)</a:t>
            </a:r>
          </a:p>
          <a:p>
            <a:r>
              <a:rPr lang="en-US" smtClean="0"/>
              <a:t>Observations made using a specific method (observations made using a particular field instrument)</a:t>
            </a:r>
          </a:p>
          <a:p>
            <a:endParaRPr lang="en-US" smtClean="0"/>
          </a:p>
          <a:p>
            <a:r>
              <a:rPr lang="en-US" smtClean="0"/>
              <a:t>Relationships:</a:t>
            </a:r>
          </a:p>
          <a:p>
            <a:r>
              <a:rPr lang="en-US" smtClean="0"/>
              <a:t>Relationship between Values table and the Variables table on VariableID</a:t>
            </a:r>
          </a:p>
          <a:p>
            <a:r>
              <a:rPr lang="en-US" smtClean="0"/>
              <a:t>Relationship between Values table and OffestTypes table on OffsetTypeID</a:t>
            </a:r>
          </a:p>
          <a:p>
            <a:r>
              <a:rPr lang="en-US" smtClean="0"/>
              <a:t>Relationship between Values table and Methods table on MethodID</a:t>
            </a:r>
          </a:p>
          <a:p>
            <a:r>
              <a:rPr lang="en-US" smtClean="0"/>
              <a:t>Relationship between Variables table and Units table on UnitID</a:t>
            </a:r>
          </a:p>
          <a:p>
            <a:r>
              <a:rPr lang="en-US" smtClean="0"/>
              <a:t>Relationship between GroupDescriptions table and Groups table on GroupID</a:t>
            </a:r>
          </a:p>
          <a:p>
            <a:r>
              <a:rPr lang="en-US" smtClean="0"/>
              <a:t>Relationship between OffsetTypes table and Units table on UnitID and OffsetUnitID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976334" y="8839014"/>
            <a:ext cx="3041968" cy="465296"/>
          </a:xfrm>
          <a:prstGeom prst="rect">
            <a:avLst/>
          </a:prstGeom>
          <a:noFill/>
          <a:ln w="9525">
            <a:noFill/>
            <a:miter lim="800000"/>
            <a:headEnd/>
            <a:tailEnd/>
          </a:ln>
        </p:spPr>
        <p:txBody>
          <a:bodyPr lIns="93262" tIns="46632" rIns="93262" bIns="46632" anchor="b"/>
          <a:lstStyle/>
          <a:p>
            <a:pPr algn="r" fontAlgn="base">
              <a:spcBef>
                <a:spcPct val="0"/>
              </a:spcBef>
              <a:spcAft>
                <a:spcPct val="0"/>
              </a:spcAft>
            </a:pPr>
            <a:fld id="{9BC1D64B-3B71-4F57-9084-7324EFF39C61}" type="slidenum">
              <a:rPr lang="en-US" sz="1200">
                <a:solidFill>
                  <a:srgbClr val="000000"/>
                </a:solidFill>
                <a:latin typeface="Arial" pitchFamily="34" charset="0"/>
              </a:rPr>
              <a:pPr algn="r" fontAlgn="base">
                <a:spcBef>
                  <a:spcPct val="0"/>
                </a:spcBef>
                <a:spcAft>
                  <a:spcPct val="0"/>
                </a:spcAft>
              </a:pPr>
              <a:t>27</a:t>
            </a:fld>
            <a:endParaRPr lang="en-US" sz="1200" dirty="0">
              <a:solidFill>
                <a:srgbClr val="000000"/>
              </a:solidFill>
              <a:latin typeface="Arial" pitchFamily="34" charset="0"/>
            </a:endParaRPr>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10/24/2011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10/24/2011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162154"/>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108393150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FC648EF-25E5-4748-BDDF-DD2FF457A13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52101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8110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0762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0069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02921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10/24/2011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7072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10/24/2011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134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10/24/2011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32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10/24/2011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497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0917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2179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8473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192330"/>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4" y="3886200"/>
            <a:ext cx="6400800" cy="1752600"/>
          </a:xfrm>
        </p:spPr>
        <p:txBody>
          <a:bodyPr/>
          <a:lstStyle>
            <a:lvl1pPr marL="0" indent="0" algn="ctr">
              <a:buNone/>
              <a:defRPr>
                <a:solidFill>
                  <a:schemeClr val="tx1">
                    <a:tint val="75000"/>
                  </a:schemeClr>
                </a:solidFill>
              </a:defRPr>
            </a:lvl1pPr>
            <a:lvl2pPr marL="457072" indent="0" algn="ctr">
              <a:buNone/>
              <a:defRPr>
                <a:solidFill>
                  <a:schemeClr val="tx1">
                    <a:tint val="75000"/>
                  </a:schemeClr>
                </a:solidFill>
              </a:defRPr>
            </a:lvl2pPr>
            <a:lvl3pPr marL="914144" indent="0" algn="ctr">
              <a:buNone/>
              <a:defRPr>
                <a:solidFill>
                  <a:schemeClr val="tx1">
                    <a:tint val="75000"/>
                  </a:schemeClr>
                </a:solidFill>
              </a:defRPr>
            </a:lvl3pPr>
            <a:lvl4pPr marL="1371214" indent="0" algn="ctr">
              <a:buNone/>
              <a:defRPr>
                <a:solidFill>
                  <a:schemeClr val="tx1">
                    <a:tint val="75000"/>
                  </a:schemeClr>
                </a:solidFill>
              </a:defRPr>
            </a:lvl4pPr>
            <a:lvl5pPr marL="1828284" indent="0" algn="ctr">
              <a:buNone/>
              <a:defRPr>
                <a:solidFill>
                  <a:schemeClr val="tx1">
                    <a:tint val="75000"/>
                  </a:schemeClr>
                </a:solidFill>
              </a:defRPr>
            </a:lvl5pPr>
            <a:lvl6pPr marL="2285357" indent="0" algn="ctr">
              <a:buNone/>
              <a:defRPr>
                <a:solidFill>
                  <a:schemeClr val="tx1">
                    <a:tint val="75000"/>
                  </a:schemeClr>
                </a:solidFill>
              </a:defRPr>
            </a:lvl6pPr>
            <a:lvl7pPr marL="2742429" indent="0" algn="ctr">
              <a:buNone/>
              <a:defRPr>
                <a:solidFill>
                  <a:schemeClr val="tx1">
                    <a:tint val="75000"/>
                  </a:schemeClr>
                </a:solidFill>
              </a:defRPr>
            </a:lvl7pPr>
            <a:lvl8pPr marL="3199500" indent="0" algn="ctr">
              <a:buNone/>
              <a:defRPr>
                <a:solidFill>
                  <a:schemeClr val="tx1">
                    <a:tint val="75000"/>
                  </a:schemeClr>
                </a:solidFill>
              </a:defRPr>
            </a:lvl8pPr>
            <a:lvl9pPr marL="36565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7E6F84-B6DD-445F-BF28-EB8D401685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13820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E98499-3935-44AC-97F5-36923409CF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35780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72" indent="0">
              <a:buNone/>
              <a:defRPr sz="1800">
                <a:solidFill>
                  <a:schemeClr val="tx1">
                    <a:tint val="75000"/>
                  </a:schemeClr>
                </a:solidFill>
              </a:defRPr>
            </a:lvl2pPr>
            <a:lvl3pPr marL="914144" indent="0">
              <a:buNone/>
              <a:defRPr sz="1600">
                <a:solidFill>
                  <a:schemeClr val="tx1">
                    <a:tint val="75000"/>
                  </a:schemeClr>
                </a:solidFill>
              </a:defRPr>
            </a:lvl3pPr>
            <a:lvl4pPr marL="1371214" indent="0">
              <a:buNone/>
              <a:defRPr sz="1400">
                <a:solidFill>
                  <a:schemeClr val="tx1">
                    <a:tint val="75000"/>
                  </a:schemeClr>
                </a:solidFill>
              </a:defRPr>
            </a:lvl4pPr>
            <a:lvl5pPr marL="1828284" indent="0">
              <a:buNone/>
              <a:defRPr sz="1400">
                <a:solidFill>
                  <a:schemeClr val="tx1">
                    <a:tint val="75000"/>
                  </a:schemeClr>
                </a:solidFill>
              </a:defRPr>
            </a:lvl5pPr>
            <a:lvl6pPr marL="2285357" indent="0">
              <a:buNone/>
              <a:defRPr sz="1400">
                <a:solidFill>
                  <a:schemeClr val="tx1">
                    <a:tint val="75000"/>
                  </a:schemeClr>
                </a:solidFill>
              </a:defRPr>
            </a:lvl6pPr>
            <a:lvl7pPr marL="2742429" indent="0">
              <a:buNone/>
              <a:defRPr sz="1400">
                <a:solidFill>
                  <a:schemeClr val="tx1">
                    <a:tint val="75000"/>
                  </a:schemeClr>
                </a:solidFill>
              </a:defRPr>
            </a:lvl7pPr>
            <a:lvl8pPr marL="3199500" indent="0">
              <a:buNone/>
              <a:defRPr sz="1400">
                <a:solidFill>
                  <a:schemeClr val="tx1">
                    <a:tint val="75000"/>
                  </a:schemeClr>
                </a:solidFill>
              </a:defRPr>
            </a:lvl8pPr>
            <a:lvl9pPr marL="36565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01506-C1D2-49B7-9396-E89DBA0A6E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45937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A5AFBC5-0C33-48E0-AC97-4E00344BBA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60430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72" indent="0">
              <a:buNone/>
              <a:defRPr sz="2000" b="1"/>
            </a:lvl2pPr>
            <a:lvl3pPr marL="914144" indent="0">
              <a:buNone/>
              <a:defRPr sz="1800" b="1"/>
            </a:lvl3pPr>
            <a:lvl4pPr marL="1371214" indent="0">
              <a:buNone/>
              <a:defRPr sz="1600" b="1"/>
            </a:lvl4pPr>
            <a:lvl5pPr marL="1828284" indent="0">
              <a:buNone/>
              <a:defRPr sz="1600" b="1"/>
            </a:lvl5pPr>
            <a:lvl6pPr marL="2285357" indent="0">
              <a:buNone/>
              <a:defRPr sz="1600" b="1"/>
            </a:lvl6pPr>
            <a:lvl7pPr marL="2742429" indent="0">
              <a:buNone/>
              <a:defRPr sz="1600" b="1"/>
            </a:lvl7pPr>
            <a:lvl8pPr marL="3199500" indent="0">
              <a:buNone/>
              <a:defRPr sz="1600" b="1"/>
            </a:lvl8pPr>
            <a:lvl9pPr marL="36565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72" indent="0">
              <a:buNone/>
              <a:defRPr sz="2000" b="1"/>
            </a:lvl2pPr>
            <a:lvl3pPr marL="914144" indent="0">
              <a:buNone/>
              <a:defRPr sz="1800" b="1"/>
            </a:lvl3pPr>
            <a:lvl4pPr marL="1371214" indent="0">
              <a:buNone/>
              <a:defRPr sz="1600" b="1"/>
            </a:lvl4pPr>
            <a:lvl5pPr marL="1828284" indent="0">
              <a:buNone/>
              <a:defRPr sz="1600" b="1"/>
            </a:lvl5pPr>
            <a:lvl6pPr marL="2285357" indent="0">
              <a:buNone/>
              <a:defRPr sz="1600" b="1"/>
            </a:lvl6pPr>
            <a:lvl7pPr marL="2742429" indent="0">
              <a:buNone/>
              <a:defRPr sz="1600" b="1"/>
            </a:lvl7pPr>
            <a:lvl8pPr marL="3199500" indent="0">
              <a:buNone/>
              <a:defRPr sz="1600" b="1"/>
            </a:lvl8pPr>
            <a:lvl9pPr marL="36565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9B3B8F7-8E5B-4CEB-82EB-8E4B0629DB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9032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EF46A62-E25E-4472-A0FD-ADC6AEADC039}" type="datetimeFigureOut">
              <a:rPr lang="en-US">
                <a:solidFill>
                  <a:prstClr val="black">
                    <a:tint val="75000"/>
                  </a:prstClr>
                </a:solidFill>
              </a:rPr>
              <a:pPr>
                <a:def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D8E4D5-20A0-43A8-84AA-FBCCBF869B7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D47324B-7C41-423B-AE71-D3E74D954B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9204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07A9F3B-5762-477B-992E-E368DE4ADF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22579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072" indent="0">
              <a:buNone/>
              <a:defRPr sz="1200"/>
            </a:lvl2pPr>
            <a:lvl3pPr marL="914144" indent="0">
              <a:buNone/>
              <a:defRPr sz="1000"/>
            </a:lvl3pPr>
            <a:lvl4pPr marL="1371214" indent="0">
              <a:buNone/>
              <a:defRPr sz="900"/>
            </a:lvl4pPr>
            <a:lvl5pPr marL="1828284" indent="0">
              <a:buNone/>
              <a:defRPr sz="900"/>
            </a:lvl5pPr>
            <a:lvl6pPr marL="2285357" indent="0">
              <a:buNone/>
              <a:defRPr sz="900"/>
            </a:lvl6pPr>
            <a:lvl7pPr marL="2742429" indent="0">
              <a:buNone/>
              <a:defRPr sz="900"/>
            </a:lvl7pPr>
            <a:lvl8pPr marL="3199500" indent="0">
              <a:buNone/>
              <a:defRPr sz="900"/>
            </a:lvl8pPr>
            <a:lvl9pPr marL="36565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D6C65BD-53C6-4196-9029-186D08B613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97494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72" indent="0">
              <a:buNone/>
              <a:defRPr sz="2800"/>
            </a:lvl2pPr>
            <a:lvl3pPr marL="914144" indent="0">
              <a:buNone/>
              <a:defRPr sz="2400"/>
            </a:lvl3pPr>
            <a:lvl4pPr marL="1371214" indent="0">
              <a:buNone/>
              <a:defRPr sz="2000"/>
            </a:lvl4pPr>
            <a:lvl5pPr marL="1828284" indent="0">
              <a:buNone/>
              <a:defRPr sz="2000"/>
            </a:lvl5pPr>
            <a:lvl6pPr marL="2285357" indent="0">
              <a:buNone/>
              <a:defRPr sz="2000"/>
            </a:lvl6pPr>
            <a:lvl7pPr marL="2742429" indent="0">
              <a:buNone/>
              <a:defRPr sz="2000"/>
            </a:lvl7pPr>
            <a:lvl8pPr marL="3199500" indent="0">
              <a:buNone/>
              <a:defRPr sz="2000"/>
            </a:lvl8pPr>
            <a:lvl9pPr marL="3656572"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7072" indent="0">
              <a:buNone/>
              <a:defRPr sz="1200"/>
            </a:lvl2pPr>
            <a:lvl3pPr marL="914144" indent="0">
              <a:buNone/>
              <a:defRPr sz="1000"/>
            </a:lvl3pPr>
            <a:lvl4pPr marL="1371214" indent="0">
              <a:buNone/>
              <a:defRPr sz="900"/>
            </a:lvl4pPr>
            <a:lvl5pPr marL="1828284" indent="0">
              <a:buNone/>
              <a:defRPr sz="900"/>
            </a:lvl5pPr>
            <a:lvl6pPr marL="2285357" indent="0">
              <a:buNone/>
              <a:defRPr sz="900"/>
            </a:lvl6pPr>
            <a:lvl7pPr marL="2742429" indent="0">
              <a:buNone/>
              <a:defRPr sz="900"/>
            </a:lvl7pPr>
            <a:lvl8pPr marL="3199500" indent="0">
              <a:buNone/>
              <a:defRPr sz="900"/>
            </a:lvl8pPr>
            <a:lvl9pPr marL="36565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F91BB4-5330-4E4E-BED3-9EE77BB4DE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32886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0752D7-7C1A-411D-BBD3-C71DCA28C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00623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C53F51B-7E32-4747-896C-B8A4A654CB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43615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DE2117-7322-4E86-87EA-68ACFB933422}" type="slidenum">
              <a:rPr lang="en-US"/>
              <a:pPr>
                <a:defRPr/>
              </a:pPr>
              <a:t>‹#›</a:t>
            </a:fld>
            <a:endParaRPr lang="en-US"/>
          </a:p>
        </p:txBody>
      </p:sp>
    </p:spTree>
    <p:extLst>
      <p:ext uri="{BB962C8B-B14F-4D97-AF65-F5344CB8AC3E}">
        <p14:creationId xmlns:p14="http://schemas.microsoft.com/office/powerpoint/2010/main" val="36336810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5F9672-A677-4E21-A961-55DC0E4B9827}" type="slidenum">
              <a:rPr lang="en-US"/>
              <a:pPr>
                <a:defRPr/>
              </a:pPr>
              <a:t>‹#›</a:t>
            </a:fld>
            <a:endParaRPr lang="en-US"/>
          </a:p>
        </p:txBody>
      </p:sp>
    </p:spTree>
    <p:extLst>
      <p:ext uri="{BB962C8B-B14F-4D97-AF65-F5344CB8AC3E}">
        <p14:creationId xmlns:p14="http://schemas.microsoft.com/office/powerpoint/2010/main" val="23762137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535A2D-1D41-42C2-A56B-CB0A79C59BE9}" type="slidenum">
              <a:rPr lang="en-US"/>
              <a:pPr>
                <a:defRPr/>
              </a:pPr>
              <a:t>‹#›</a:t>
            </a:fld>
            <a:endParaRPr lang="en-US"/>
          </a:p>
        </p:txBody>
      </p:sp>
    </p:spTree>
    <p:extLst>
      <p:ext uri="{BB962C8B-B14F-4D97-AF65-F5344CB8AC3E}">
        <p14:creationId xmlns:p14="http://schemas.microsoft.com/office/powerpoint/2010/main" val="15717009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F653B4-CD58-463D-B254-CAD3C9390F8D}" type="slidenum">
              <a:rPr lang="en-US"/>
              <a:pPr>
                <a:defRPr/>
              </a:pPr>
              <a:t>‹#›</a:t>
            </a:fld>
            <a:endParaRPr lang="en-US"/>
          </a:p>
        </p:txBody>
      </p:sp>
    </p:spTree>
    <p:extLst>
      <p:ext uri="{BB962C8B-B14F-4D97-AF65-F5344CB8AC3E}">
        <p14:creationId xmlns:p14="http://schemas.microsoft.com/office/powerpoint/2010/main" val="3805854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7F5C3C-8E92-473D-87BC-A78A499BFE3B}" type="datetimeFigureOut">
              <a:rPr lang="en-US">
                <a:solidFill>
                  <a:prstClr val="black">
                    <a:tint val="75000"/>
                  </a:prstClr>
                </a:solidFill>
              </a:rPr>
              <a:pPr>
                <a:def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F719A3-EAB8-4B3D-B1BF-3C87E22BBB6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79EE922-E1D4-4FFB-B82F-6E75671B4D0F}" type="slidenum">
              <a:rPr lang="en-US"/>
              <a:pPr>
                <a:defRPr/>
              </a:pPr>
              <a:t>‹#›</a:t>
            </a:fld>
            <a:endParaRPr lang="en-US"/>
          </a:p>
        </p:txBody>
      </p:sp>
    </p:spTree>
    <p:extLst>
      <p:ext uri="{BB962C8B-B14F-4D97-AF65-F5344CB8AC3E}">
        <p14:creationId xmlns:p14="http://schemas.microsoft.com/office/powerpoint/2010/main" val="38913350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A163C97-C7DE-4D36-9830-1C479639CB07}" type="slidenum">
              <a:rPr lang="en-US"/>
              <a:pPr>
                <a:defRPr/>
              </a:pPr>
              <a:t>‹#›</a:t>
            </a:fld>
            <a:endParaRPr lang="en-US"/>
          </a:p>
        </p:txBody>
      </p:sp>
    </p:spTree>
    <p:extLst>
      <p:ext uri="{BB962C8B-B14F-4D97-AF65-F5344CB8AC3E}">
        <p14:creationId xmlns:p14="http://schemas.microsoft.com/office/powerpoint/2010/main" val="2623233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B948EA8-70B6-48D5-96E9-602524D5307C}" type="slidenum">
              <a:rPr lang="en-US"/>
              <a:pPr>
                <a:defRPr/>
              </a:pPr>
              <a:t>‹#›</a:t>
            </a:fld>
            <a:endParaRPr lang="en-US"/>
          </a:p>
        </p:txBody>
      </p:sp>
    </p:spTree>
    <p:extLst>
      <p:ext uri="{BB962C8B-B14F-4D97-AF65-F5344CB8AC3E}">
        <p14:creationId xmlns:p14="http://schemas.microsoft.com/office/powerpoint/2010/main" val="13091436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C543C4-876C-4E39-93E2-7CF83FD6F6CA}" type="slidenum">
              <a:rPr lang="en-US"/>
              <a:pPr>
                <a:defRPr/>
              </a:pPr>
              <a:t>‹#›</a:t>
            </a:fld>
            <a:endParaRPr lang="en-US"/>
          </a:p>
        </p:txBody>
      </p:sp>
    </p:spTree>
    <p:extLst>
      <p:ext uri="{BB962C8B-B14F-4D97-AF65-F5344CB8AC3E}">
        <p14:creationId xmlns:p14="http://schemas.microsoft.com/office/powerpoint/2010/main" val="17663214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182373-859B-4769-A214-5F9888AE80B6}" type="slidenum">
              <a:rPr lang="en-US"/>
              <a:pPr>
                <a:defRPr/>
              </a:pPr>
              <a:t>‹#›</a:t>
            </a:fld>
            <a:endParaRPr lang="en-US"/>
          </a:p>
        </p:txBody>
      </p:sp>
    </p:spTree>
    <p:extLst>
      <p:ext uri="{BB962C8B-B14F-4D97-AF65-F5344CB8AC3E}">
        <p14:creationId xmlns:p14="http://schemas.microsoft.com/office/powerpoint/2010/main" val="21614272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CA0AD2-F60D-44CE-8AE3-F32032D130BB}" type="slidenum">
              <a:rPr lang="en-US"/>
              <a:pPr>
                <a:defRPr/>
              </a:pPr>
              <a:t>‹#›</a:t>
            </a:fld>
            <a:endParaRPr lang="en-US"/>
          </a:p>
        </p:txBody>
      </p:sp>
    </p:spTree>
    <p:extLst>
      <p:ext uri="{BB962C8B-B14F-4D97-AF65-F5344CB8AC3E}">
        <p14:creationId xmlns:p14="http://schemas.microsoft.com/office/powerpoint/2010/main" val="31266456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E96DBA-39CB-42C7-8FD9-94731C8DBD76}" type="slidenum">
              <a:rPr lang="en-US"/>
              <a:pPr>
                <a:defRPr/>
              </a:pPr>
              <a:t>‹#›</a:t>
            </a:fld>
            <a:endParaRPr lang="en-US"/>
          </a:p>
        </p:txBody>
      </p:sp>
    </p:spTree>
    <p:extLst>
      <p:ext uri="{BB962C8B-B14F-4D97-AF65-F5344CB8AC3E}">
        <p14:creationId xmlns:p14="http://schemas.microsoft.com/office/powerpoint/2010/main" val="19615182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30B3F-9EEC-46B3-8AE4-4A061DEBC3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00150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06D2C5-E422-43E5-A0B1-6985993EDA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144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36B7B8-6DB8-4FCE-A15D-61ED3A0C5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01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B043965-6663-4F89-B3D2-2B14EE64A5D9}" type="datetimeFigureOut">
              <a:rPr lang="en-US">
                <a:solidFill>
                  <a:prstClr val="black">
                    <a:tint val="75000"/>
                  </a:prstClr>
                </a:solidFill>
              </a:rPr>
              <a:pPr>
                <a:def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007B57-484F-4DA9-B292-00D32C56633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9E1F72-47CB-4465-B64B-2E2BA0C68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8189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BAA458-FC95-4D13-A4C9-545AC9651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89020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4516A9-85B7-4E32-A9C1-F8D1BF186D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3198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C0CBF1-22EE-431C-9406-329781E4F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2702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D9614F-1C40-442A-9578-03AE350653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6820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1FDA32-F6EE-4FDE-901E-018F60764E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18535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D05E75-EDE2-4236-986C-39BE93D04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4701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1E66B1-5808-4FB5-9911-358F68C734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9635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0064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355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13B7B66-677C-4179-96AB-50176124B7D9}" type="datetimeFigureOut">
              <a:rPr lang="en-US">
                <a:solidFill>
                  <a:prstClr val="black">
                    <a:tint val="75000"/>
                  </a:prstClr>
                </a:solidFill>
              </a:rPr>
              <a:pPr>
                <a:defRPr/>
              </a:pPr>
              <a:t>10/24/2011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03F249B-8032-4DB1-864A-2297F5A4151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6903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8191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4728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6520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7801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6385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1702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3915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7778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88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6FCD2FE-5225-43DD-911F-DDCED50E240D}" type="datetimeFigureOut">
              <a:rPr lang="en-US">
                <a:solidFill>
                  <a:prstClr val="black">
                    <a:tint val="75000"/>
                  </a:prstClr>
                </a:solidFill>
              </a:rPr>
              <a:pPr>
                <a:defRPr/>
              </a:pPr>
              <a:t>10/24/2011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C9FA895-6BF5-4D8C-B0AF-F7333182A3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7201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3847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34749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2608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7482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5415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0976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2011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6618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59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E04D16E-742D-4536-9C8E-19D6D3BE3293}" type="datetimeFigureOut">
              <a:rPr lang="en-US">
                <a:solidFill>
                  <a:prstClr val="black">
                    <a:tint val="75000"/>
                  </a:prstClr>
                </a:solidFill>
              </a:rPr>
              <a:pPr>
                <a:defRPr/>
              </a:pPr>
              <a:t>10/24/2011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DBE7242-1948-4841-B09B-91A51FA32A7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10/24/2011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458CD2-868B-4C00-90C9-4DA6E96B2259}" type="slidenum">
              <a:rPr lang="en-US"/>
              <a:pPr>
                <a:defRPr/>
              </a:pPr>
              <a:t>‹#›</a:t>
            </a:fld>
            <a:endParaRPr lang="en-US"/>
          </a:p>
        </p:txBody>
      </p:sp>
    </p:spTree>
    <p:extLst>
      <p:ext uri="{BB962C8B-B14F-4D97-AF65-F5344CB8AC3E}">
        <p14:creationId xmlns:p14="http://schemas.microsoft.com/office/powerpoint/2010/main" val="4139850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10/24/2011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88C33E-652A-4F2D-B3B9-893A134F541E}" type="slidenum">
              <a:rPr lang="en-US"/>
              <a:pPr>
                <a:defRPr/>
              </a:pPr>
              <a:t>‹#›</a:t>
            </a:fld>
            <a:endParaRPr lang="en-US"/>
          </a:p>
        </p:txBody>
      </p:sp>
    </p:spTree>
    <p:extLst>
      <p:ext uri="{BB962C8B-B14F-4D97-AF65-F5344CB8AC3E}">
        <p14:creationId xmlns:p14="http://schemas.microsoft.com/office/powerpoint/2010/main" val="4098244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10/24/2011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10221D-451E-4C24-A0FE-4094D30BC829}" type="slidenum">
              <a:rPr lang="en-US"/>
              <a:pPr>
                <a:defRPr/>
              </a:pPr>
              <a:t>‹#›</a:t>
            </a:fld>
            <a:endParaRPr lang="en-US"/>
          </a:p>
        </p:txBody>
      </p:sp>
    </p:spTree>
    <p:extLst>
      <p:ext uri="{BB962C8B-B14F-4D97-AF65-F5344CB8AC3E}">
        <p14:creationId xmlns:p14="http://schemas.microsoft.com/office/powerpoint/2010/main" val="25162956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10/24/2011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F4DA71-9AB8-4069-819B-6270FE623124}" type="slidenum">
              <a:rPr lang="en-US"/>
              <a:pPr>
                <a:defRPr/>
              </a:pPr>
              <a:t>‹#›</a:t>
            </a:fld>
            <a:endParaRPr lang="en-US"/>
          </a:p>
        </p:txBody>
      </p:sp>
    </p:spTree>
    <p:extLst>
      <p:ext uri="{BB962C8B-B14F-4D97-AF65-F5344CB8AC3E}">
        <p14:creationId xmlns:p14="http://schemas.microsoft.com/office/powerpoint/2010/main" val="24347850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10/24/2011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FA1C1C9-9889-480B-866A-760593845930}" type="slidenum">
              <a:rPr lang="en-US"/>
              <a:pPr>
                <a:defRPr/>
              </a:pPr>
              <a:t>‹#›</a:t>
            </a:fld>
            <a:endParaRPr lang="en-US"/>
          </a:p>
        </p:txBody>
      </p:sp>
    </p:spTree>
    <p:extLst>
      <p:ext uri="{BB962C8B-B14F-4D97-AF65-F5344CB8AC3E}">
        <p14:creationId xmlns:p14="http://schemas.microsoft.com/office/powerpoint/2010/main" val="37586314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10/24/2011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388A5C-C761-4CAF-A302-A9DCAB6A8EDF}" type="slidenum">
              <a:rPr lang="en-US"/>
              <a:pPr>
                <a:defRPr/>
              </a:pPr>
              <a:t>‹#›</a:t>
            </a:fld>
            <a:endParaRPr lang="en-US"/>
          </a:p>
        </p:txBody>
      </p:sp>
    </p:spTree>
    <p:extLst>
      <p:ext uri="{BB962C8B-B14F-4D97-AF65-F5344CB8AC3E}">
        <p14:creationId xmlns:p14="http://schemas.microsoft.com/office/powerpoint/2010/main" val="14855288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10/24/2011</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7AB828-D270-44EC-8291-7ED68C1537D4}" type="slidenum">
              <a:rPr lang="en-US"/>
              <a:pPr>
                <a:defRPr/>
              </a:pPr>
              <a:t>‹#›</a:t>
            </a:fld>
            <a:endParaRPr lang="en-US"/>
          </a:p>
        </p:txBody>
      </p:sp>
    </p:spTree>
    <p:extLst>
      <p:ext uri="{BB962C8B-B14F-4D97-AF65-F5344CB8AC3E}">
        <p14:creationId xmlns:p14="http://schemas.microsoft.com/office/powerpoint/2010/main" val="36625649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10/24/2011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EF3912-8DDE-4724-81E0-E91B86210D38}" type="slidenum">
              <a:rPr lang="en-US"/>
              <a:pPr>
                <a:defRPr/>
              </a:pPr>
              <a:t>‹#›</a:t>
            </a:fld>
            <a:endParaRPr lang="en-US"/>
          </a:p>
        </p:txBody>
      </p:sp>
    </p:spTree>
    <p:extLst>
      <p:ext uri="{BB962C8B-B14F-4D97-AF65-F5344CB8AC3E}">
        <p14:creationId xmlns:p14="http://schemas.microsoft.com/office/powerpoint/2010/main" val="29345527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10/24/2011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F27972-7882-490E-AE95-C2BC711C53FA}" type="slidenum">
              <a:rPr lang="en-US"/>
              <a:pPr>
                <a:defRPr/>
              </a:pPr>
              <a:t>‹#›</a:t>
            </a:fld>
            <a:endParaRPr lang="en-US"/>
          </a:p>
        </p:txBody>
      </p:sp>
    </p:spTree>
    <p:extLst>
      <p:ext uri="{BB962C8B-B14F-4D97-AF65-F5344CB8AC3E}">
        <p14:creationId xmlns:p14="http://schemas.microsoft.com/office/powerpoint/2010/main" val="8675550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10/24/2011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1DBA94-0DFC-4673-90CD-DBF62ACF308C}" type="slidenum">
              <a:rPr lang="en-US"/>
              <a:pPr>
                <a:defRPr/>
              </a:pPr>
              <a:t>‹#›</a:t>
            </a:fld>
            <a:endParaRPr lang="en-US"/>
          </a:p>
        </p:txBody>
      </p:sp>
    </p:spTree>
    <p:extLst>
      <p:ext uri="{BB962C8B-B14F-4D97-AF65-F5344CB8AC3E}">
        <p14:creationId xmlns:p14="http://schemas.microsoft.com/office/powerpoint/2010/main" val="3088565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03AE61D-4111-4ABC-8CAA-F9DE3E98CF81}" type="datetimeFigureOut">
              <a:rPr lang="en-US">
                <a:solidFill>
                  <a:prstClr val="black">
                    <a:tint val="75000"/>
                  </a:prstClr>
                </a:solidFill>
              </a:rPr>
              <a:pPr>
                <a:defRPr/>
              </a:pPr>
              <a:t>10/24/2011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59E0B59-B48D-45B8-A973-39C6F10EF9D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10/24/2011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836C06-3450-4F6A-85C5-2970AC71B936}" type="slidenum">
              <a:rPr lang="en-US"/>
              <a:pPr>
                <a:defRPr/>
              </a:pPr>
              <a:t>‹#›</a:t>
            </a:fld>
            <a:endParaRPr lang="en-US"/>
          </a:p>
        </p:txBody>
      </p:sp>
    </p:spTree>
    <p:extLst>
      <p:ext uri="{BB962C8B-B14F-4D97-AF65-F5344CB8AC3E}">
        <p14:creationId xmlns:p14="http://schemas.microsoft.com/office/powerpoint/2010/main" val="14407601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1256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8194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00959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27508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4893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8807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1532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4677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9789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0BD9F3B-66AF-4763-B2B8-0A3F504C51D2}" type="datetimeFigureOut">
              <a:rPr lang="en-US">
                <a:solidFill>
                  <a:prstClr val="black">
                    <a:tint val="75000"/>
                  </a:prstClr>
                </a:solidFill>
              </a:rPr>
              <a:pPr>
                <a:defRPr/>
              </a:pPr>
              <a:t>10/24/2011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4C797CF-C05C-40FB-8250-2CF8A4E62ED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6705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812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C18105-4610-4649-9BC3-7E6BA5AF7C8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705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18105-4610-4649-9BC3-7E6BA5AF7C8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0172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C18105-4610-4649-9BC3-7E6BA5AF7C8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7042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C18105-4610-4649-9BC3-7E6BA5AF7C80}"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522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C18105-4610-4649-9BC3-7E6BA5AF7C80}" type="datetimeFigureOut">
              <a:rPr lang="en-US" smtClean="0">
                <a:solidFill>
                  <a:prstClr val="black">
                    <a:tint val="75000"/>
                  </a:prstClr>
                </a:solidFill>
              </a:rPr>
              <a:pPr/>
              <a:t>10/24/2011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92029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C18105-4610-4649-9BC3-7E6BA5AF7C80}" type="datetimeFigureOut">
              <a:rPr lang="en-US" smtClean="0">
                <a:solidFill>
                  <a:prstClr val="black">
                    <a:tint val="75000"/>
                  </a:prstClr>
                </a:solidFill>
              </a:rPr>
              <a:pPr/>
              <a:t>10/24/2011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45779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C18105-4610-4649-9BC3-7E6BA5AF7C80}" type="datetimeFigureOut">
              <a:rPr lang="en-US" smtClean="0">
                <a:solidFill>
                  <a:prstClr val="black">
                    <a:tint val="75000"/>
                  </a:prstClr>
                </a:solidFill>
              </a:rPr>
              <a:pPr/>
              <a:t>10/24/2011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865873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C18105-4610-4649-9BC3-7E6BA5AF7C80}"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398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10/24/2011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156344-2E93-4AD3-8F55-71A1363E7370}" type="datetimeFigureOut">
              <a:rPr lang="en-US">
                <a:solidFill>
                  <a:prstClr val="black">
                    <a:tint val="75000"/>
                  </a:prstClr>
                </a:solidFill>
              </a:rPr>
              <a:pPr>
                <a:defRPr/>
              </a:pPr>
              <a:t>10/24/2011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DAD2EE-FC8C-48BC-BA83-8DEF0417397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C18105-4610-4649-9BC3-7E6BA5AF7C80}"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37092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18105-4610-4649-9BC3-7E6BA5AF7C8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968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18105-4610-4649-9BC3-7E6BA5AF7C8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8149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659570"/>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3261491162"/>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72780CA-FE1D-48E5-99F2-7C3CF0FD4C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935484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39799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6614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6983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05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BE4A22-D767-484F-B017-E58A062C950C}" type="datetimeFigureOut">
              <a:rPr lang="en-US">
                <a:solidFill>
                  <a:prstClr val="black">
                    <a:tint val="75000"/>
                  </a:prstClr>
                </a:solidFill>
              </a:rPr>
              <a:pPr>
                <a:def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6BFE57B-9A32-4100-A68F-DA8173149ED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822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2186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4262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3983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4283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0645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24948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062891"/>
      </p:ext>
    </p:extLst>
  </p:cSld>
  <p:clrMapOvr>
    <a:masterClrMapping/>
  </p:clrMapOvr>
  <p:transition spd="med">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3346367888"/>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FC648EF-25E5-4748-BDDF-DD2FF457A13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6561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E9AD5E-B34D-4C0E-B7E6-78DCCE689D8B}" type="datetimeFigureOut">
              <a:rPr lang="en-US">
                <a:solidFill>
                  <a:prstClr val="black">
                    <a:tint val="75000"/>
                  </a:prstClr>
                </a:solidFill>
              </a:rPr>
              <a:pPr>
                <a:def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EC57D16-ED60-42E4-BF60-8EE3825F18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676AC99-DB99-4F73-957D-848C1589ED0C}" type="datetimeFigureOut">
              <a:rPr lang="en-US">
                <a:solidFill>
                  <a:srgbClr val="000000"/>
                </a:solidFill>
              </a:rPr>
              <a:pPr/>
              <a:t>10/24/2011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F28465D-EE66-43F2-A92C-13FC96276A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05958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BEDCC2A-EE4D-4765-A633-646EA4081D16}" type="datetimeFigureOut">
              <a:rPr lang="en-US">
                <a:solidFill>
                  <a:srgbClr val="000000"/>
                </a:solidFill>
              </a:rPr>
              <a:pPr/>
              <a:t>10/24/2011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D87990-F273-4C9E-AB74-CE87B827F4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61961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A60ACC-FF5D-4BB8-B37F-598FCD050087}" type="datetimeFigureOut">
              <a:rPr lang="en-US">
                <a:solidFill>
                  <a:srgbClr val="000000"/>
                </a:solidFill>
              </a:rPr>
              <a:pPr/>
              <a:t>10/24/2011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0457CB-8B6C-467E-9B2D-A221239D12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741334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05490F9A-9612-4F67-B812-CB2B087FC684}" type="datetimeFigureOut">
              <a:rPr lang="en-US">
                <a:solidFill>
                  <a:srgbClr val="000000"/>
                </a:solidFill>
              </a:rPr>
              <a:pPr/>
              <a:t>10/24/2011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CC706F-1BE6-4ED9-B983-E6C34897E3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741745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2B51D1C1-E7BD-4E94-9EF9-75045FF5A923}" type="datetimeFigureOut">
              <a:rPr lang="en-US">
                <a:solidFill>
                  <a:srgbClr val="000000"/>
                </a:solidFill>
              </a:rPr>
              <a:pPr/>
              <a:t>10/24/2011</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7CC19E5-5309-4F71-9ACB-8C2842DCB5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590206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FDEEEB22-D6A1-40E6-B31A-014617080F8B}" type="datetimeFigureOut">
              <a:rPr lang="en-US">
                <a:solidFill>
                  <a:srgbClr val="000000"/>
                </a:solidFill>
              </a:rPr>
              <a:pPr/>
              <a:t>10/24/2011</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AF0ED50-1768-458A-B9C4-61D9EC7BCC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94201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77C020E-990B-40D0-8E36-20B3E52566E9}" type="datetimeFigureOut">
              <a:rPr lang="en-US">
                <a:solidFill>
                  <a:srgbClr val="000000"/>
                </a:solidFill>
              </a:rPr>
              <a:pPr/>
              <a:t>10/24/2011</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DB6698E-DB32-4498-94DC-28A408F94D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62426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0B496B6-F83E-4B56-B5B5-EEDD492AD46E}" type="datetimeFigureOut">
              <a:rPr lang="en-US">
                <a:solidFill>
                  <a:srgbClr val="000000"/>
                </a:solidFill>
              </a:rPr>
              <a:pPr/>
              <a:t>10/24/2011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AC5512D-9526-4BFA-8AD8-7C5671649F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929258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AAD7033-AD5F-4BFE-A95B-C3CA652F0722}" type="datetimeFigureOut">
              <a:rPr lang="en-US">
                <a:solidFill>
                  <a:srgbClr val="000000"/>
                </a:solidFill>
              </a:rPr>
              <a:pPr/>
              <a:t>10/24/2011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A8D4B81-2800-4F8E-B5E2-538E9FBC01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54335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EB6FE16-B616-4459-908A-5F43D789E356}" type="datetimeFigureOut">
              <a:rPr lang="en-US">
                <a:solidFill>
                  <a:srgbClr val="000000"/>
                </a:solidFill>
              </a:rPr>
              <a:pPr/>
              <a:t>10/24/2011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0D3462-C528-4396-8D65-22B21B709B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9640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4E9304-8487-4035-9709-8CA070B065C1}"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AE5AC45-C713-4C41-AD83-D0702B3A1BA9}" type="datetimeFigureOut">
              <a:rPr lang="en-US">
                <a:solidFill>
                  <a:srgbClr val="000000"/>
                </a:solidFill>
              </a:rPr>
              <a:pPr/>
              <a:t>10/24/2011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412285-137E-4466-AC5A-B4CCC6204D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29269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B265FE-A8A6-429B-81A6-6A59EB93C478}" type="slidenum">
              <a:rPr lang="en-US"/>
              <a:pPr>
                <a:defRPr/>
              </a:pPr>
              <a:t>‹#›</a:t>
            </a:fld>
            <a:endParaRPr lang="en-US"/>
          </a:p>
        </p:txBody>
      </p:sp>
    </p:spTree>
    <p:extLst>
      <p:ext uri="{BB962C8B-B14F-4D97-AF65-F5344CB8AC3E}">
        <p14:creationId xmlns:p14="http://schemas.microsoft.com/office/powerpoint/2010/main" val="39318545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9B348F-2448-4758-B72D-54BCA7B5E305}" type="slidenum">
              <a:rPr lang="en-US"/>
              <a:pPr>
                <a:defRPr/>
              </a:pPr>
              <a:t>‹#›</a:t>
            </a:fld>
            <a:endParaRPr lang="en-US"/>
          </a:p>
        </p:txBody>
      </p:sp>
    </p:spTree>
    <p:extLst>
      <p:ext uri="{BB962C8B-B14F-4D97-AF65-F5344CB8AC3E}">
        <p14:creationId xmlns:p14="http://schemas.microsoft.com/office/powerpoint/2010/main" val="272690604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9E77B-F5DC-406A-9434-A28D83E2FEB8}" type="slidenum">
              <a:rPr lang="en-US"/>
              <a:pPr>
                <a:defRPr/>
              </a:pPr>
              <a:t>‹#›</a:t>
            </a:fld>
            <a:endParaRPr lang="en-US"/>
          </a:p>
        </p:txBody>
      </p:sp>
    </p:spTree>
    <p:extLst>
      <p:ext uri="{BB962C8B-B14F-4D97-AF65-F5344CB8AC3E}">
        <p14:creationId xmlns:p14="http://schemas.microsoft.com/office/powerpoint/2010/main" val="31720610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C461E-65E6-45F8-844E-43F778B1A4AD}" type="slidenum">
              <a:rPr lang="en-US"/>
              <a:pPr>
                <a:defRPr/>
              </a:pPr>
              <a:t>‹#›</a:t>
            </a:fld>
            <a:endParaRPr lang="en-US"/>
          </a:p>
        </p:txBody>
      </p:sp>
    </p:spTree>
    <p:extLst>
      <p:ext uri="{BB962C8B-B14F-4D97-AF65-F5344CB8AC3E}">
        <p14:creationId xmlns:p14="http://schemas.microsoft.com/office/powerpoint/2010/main" val="40793939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CD8CA4-7CD7-4560-B1F0-4F15F9DA73CA}" type="slidenum">
              <a:rPr lang="en-US"/>
              <a:pPr>
                <a:defRPr/>
              </a:pPr>
              <a:t>‹#›</a:t>
            </a:fld>
            <a:endParaRPr lang="en-US"/>
          </a:p>
        </p:txBody>
      </p:sp>
    </p:spTree>
    <p:extLst>
      <p:ext uri="{BB962C8B-B14F-4D97-AF65-F5344CB8AC3E}">
        <p14:creationId xmlns:p14="http://schemas.microsoft.com/office/powerpoint/2010/main" val="254007420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EF880D-2D2C-46DC-AD91-B715254CDADB}" type="slidenum">
              <a:rPr lang="en-US"/>
              <a:pPr>
                <a:defRPr/>
              </a:pPr>
              <a:t>‹#›</a:t>
            </a:fld>
            <a:endParaRPr lang="en-US"/>
          </a:p>
        </p:txBody>
      </p:sp>
    </p:spTree>
    <p:extLst>
      <p:ext uri="{BB962C8B-B14F-4D97-AF65-F5344CB8AC3E}">
        <p14:creationId xmlns:p14="http://schemas.microsoft.com/office/powerpoint/2010/main" val="224391725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C91A01-7E31-4B3C-B538-620F5271645E}" type="slidenum">
              <a:rPr lang="en-US"/>
              <a:pPr>
                <a:defRPr/>
              </a:pPr>
              <a:t>‹#›</a:t>
            </a:fld>
            <a:endParaRPr lang="en-US"/>
          </a:p>
        </p:txBody>
      </p:sp>
    </p:spTree>
    <p:extLst>
      <p:ext uri="{BB962C8B-B14F-4D97-AF65-F5344CB8AC3E}">
        <p14:creationId xmlns:p14="http://schemas.microsoft.com/office/powerpoint/2010/main" val="2019232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E2C5D7-0FA4-42B8-85BE-7BF19DEB5A04}" type="slidenum">
              <a:rPr lang="en-US"/>
              <a:pPr>
                <a:defRPr/>
              </a:pPr>
              <a:t>‹#›</a:t>
            </a:fld>
            <a:endParaRPr lang="en-US"/>
          </a:p>
        </p:txBody>
      </p:sp>
    </p:spTree>
    <p:extLst>
      <p:ext uri="{BB962C8B-B14F-4D97-AF65-F5344CB8AC3E}">
        <p14:creationId xmlns:p14="http://schemas.microsoft.com/office/powerpoint/2010/main" val="115329871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261A6C-A248-4B8C-AA57-17B201B9113C}" type="slidenum">
              <a:rPr lang="en-US"/>
              <a:pPr>
                <a:defRPr/>
              </a:pPr>
              <a:t>‹#›</a:t>
            </a:fld>
            <a:endParaRPr lang="en-US"/>
          </a:p>
        </p:txBody>
      </p:sp>
    </p:spTree>
    <p:extLst>
      <p:ext uri="{BB962C8B-B14F-4D97-AF65-F5344CB8AC3E}">
        <p14:creationId xmlns:p14="http://schemas.microsoft.com/office/powerpoint/2010/main" val="2966597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59D8DB-853C-47FB-9846-8E7561ACD3C0}"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E483B-F505-4857-8C0C-3420219D3988}" type="slidenum">
              <a:rPr lang="en-US"/>
              <a:pPr>
                <a:defRPr/>
              </a:pPr>
              <a:t>‹#›</a:t>
            </a:fld>
            <a:endParaRPr lang="en-US"/>
          </a:p>
        </p:txBody>
      </p:sp>
    </p:spTree>
    <p:extLst>
      <p:ext uri="{BB962C8B-B14F-4D97-AF65-F5344CB8AC3E}">
        <p14:creationId xmlns:p14="http://schemas.microsoft.com/office/powerpoint/2010/main" val="191304159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2F0FC1-70A5-4696-AD07-4EEE80109D9E}" type="slidenum">
              <a:rPr lang="en-US"/>
              <a:pPr>
                <a:defRPr/>
              </a:pPr>
              <a:t>‹#›</a:t>
            </a:fld>
            <a:endParaRPr lang="en-US"/>
          </a:p>
        </p:txBody>
      </p:sp>
    </p:spTree>
    <p:extLst>
      <p:ext uri="{BB962C8B-B14F-4D97-AF65-F5344CB8AC3E}">
        <p14:creationId xmlns:p14="http://schemas.microsoft.com/office/powerpoint/2010/main" val="173241662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660E2F-C07D-4A66-AAFA-EDA2649414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38623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C627C4-51EA-4CDD-9F8A-9FD4021A15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863012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59A710-103C-4892-931F-367FC101A6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212734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E7942E6-9DEA-4CB1-8313-EA115BDC21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439288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5CD4731-92A7-4367-863D-7D36325E2D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1183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3F59AD1-BE5A-4D8F-AFA0-168FE8B5B1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26338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CE815A3-411F-43A8-9E02-885B37E063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928068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9C2F7AC-FB00-4836-9C53-120D1D580A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1376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18886E-9F28-4D41-AC1F-A346A143FF27}"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8FAFE0-CBBF-4E43-A5F5-D517ADD005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81361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8DDB4EE-6BF0-4525-85EB-460B3A67AD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973029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B79B215-01CE-4C92-9638-C7C9A6A0A5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0156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16536-F717-4494-B9B7-FBB2C2451FD9}"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AB498C-79A0-439E-B76F-54671E444324}"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ADD59C-4A92-414F-8AC3-34E6A91A8EAB}"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671FE5C-33E6-4CAC-A093-87EE9C33F0C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pPr/>
              <a:t>10/24/2011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EEC175-5F05-4A11-B2F1-0E6447C0DCDF}"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80FB102-6B0B-4B64-8BEB-70CEEC779CD8}"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828F04-267F-450D-BF4E-FF304B3FE15D}"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24C105-7E67-4D7E-9D18-A09BB4E8100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36E0F61-9366-4643-B207-6791EA435426}" type="datetimeFigureOut">
              <a:rPr lang="en-US">
                <a:solidFill>
                  <a:prstClr val="black">
                    <a:tint val="75000"/>
                  </a:prstClr>
                </a:solidFill>
              </a:rPr>
              <a:pPr>
                <a:def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7C86A5-144D-4B5F-8D56-00ED01365FC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29125FA-E7BF-4363-BD55-F03C45A60E89}" type="datetimeFigureOut">
              <a:rPr lang="en-US">
                <a:solidFill>
                  <a:prstClr val="black">
                    <a:tint val="75000"/>
                  </a:prstClr>
                </a:solidFill>
              </a:rPr>
              <a:pPr>
                <a:def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AB673-2AE3-4867-8644-32DF9C52C71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7BFC6F5-C22E-41FF-8BB7-292FCE3D685C}" type="datetimeFigureOut">
              <a:rPr lang="en-US">
                <a:solidFill>
                  <a:prstClr val="black">
                    <a:tint val="75000"/>
                  </a:prstClr>
                </a:solidFill>
              </a:rPr>
              <a:pPr>
                <a:def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8B2039-80B4-46A9-A5D0-CE4240016F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27BBEC-378E-4962-9264-161F8C88AF58}" type="datetimeFigureOut">
              <a:rPr lang="en-US">
                <a:solidFill>
                  <a:prstClr val="black">
                    <a:tint val="75000"/>
                  </a:prstClr>
                </a:solidFill>
              </a:rPr>
              <a:pPr>
                <a:defRPr/>
              </a:pPr>
              <a:t>10/24/2011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FF82366-5321-4F65-925C-E312F98B89D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01866F5-E6F3-490F-BC99-EB0CF22AA4AE}" type="datetimeFigureOut">
              <a:rPr lang="en-US">
                <a:solidFill>
                  <a:prstClr val="black">
                    <a:tint val="75000"/>
                  </a:prstClr>
                </a:solidFill>
              </a:rPr>
              <a:pPr>
                <a:defRPr/>
              </a:pPr>
              <a:t>10/24/2011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7E2541D-8121-4CD9-9095-0599627BF81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933353D-441E-4E2F-B735-39607723348B}" type="datetimeFigureOut">
              <a:rPr lang="en-US">
                <a:solidFill>
                  <a:prstClr val="black">
                    <a:tint val="75000"/>
                  </a:prstClr>
                </a:solidFill>
              </a:rPr>
              <a:pPr>
                <a:defRPr/>
              </a:pPr>
              <a:t>10/24/2011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247703E-D896-4713-9155-9C4ACB41D30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pPr/>
              <a:t>10/24/2011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55CCDF-3E9C-4B17-B0DD-985E1E89419D}" type="datetimeFigureOut">
              <a:rPr lang="en-US">
                <a:solidFill>
                  <a:prstClr val="black">
                    <a:tint val="75000"/>
                  </a:prstClr>
                </a:solidFill>
              </a:rPr>
              <a:pPr>
                <a:defRPr/>
              </a:pPr>
              <a:t>10/24/2011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347785-7D07-4802-860C-F9FE52DF1E8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BC7E810-1D5D-4068-A47D-3B42C3057EA9}" type="datetimeFigureOut">
              <a:rPr lang="en-US">
                <a:solidFill>
                  <a:prstClr val="black">
                    <a:tint val="75000"/>
                  </a:prstClr>
                </a:solidFill>
              </a:rPr>
              <a:pPr>
                <a:defRPr/>
              </a:pPr>
              <a:t>10/24/2011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6848D9-7D36-40A4-894E-BE0FB9EF00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6A6AF6D-05CE-42AB-9ECC-340C9AAE1386}" type="datetimeFigureOut">
              <a:rPr lang="en-US">
                <a:solidFill>
                  <a:prstClr val="black">
                    <a:tint val="75000"/>
                  </a:prstClr>
                </a:solidFill>
              </a:rPr>
              <a:pPr>
                <a:defRPr/>
              </a:pPr>
              <a:t>10/24/2011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698394-2728-4E73-9467-E433D13227D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DDA25F-371D-4AED-8609-3DBA0C8ED7B7}" type="datetimeFigureOut">
              <a:rPr lang="en-US">
                <a:solidFill>
                  <a:prstClr val="black">
                    <a:tint val="75000"/>
                  </a:prstClr>
                </a:solidFill>
              </a:rPr>
              <a:pPr>
                <a:def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643A873-D0A9-4D6D-BBDF-EC951D80E93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D149849-9F9E-45A1-8FFB-9EE2CD5987BA}" type="datetimeFigureOut">
              <a:rPr lang="en-US">
                <a:solidFill>
                  <a:prstClr val="black">
                    <a:tint val="75000"/>
                  </a:prstClr>
                </a:solidFill>
              </a:rPr>
              <a:pPr>
                <a:def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AC4660-697F-4430-BAC3-81A5EA2143D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74CA0C-9650-4BCB-ADF6-9992B98FE9CA}" type="slidenum">
              <a:rPr lang="en-US"/>
              <a:pPr>
                <a:defRPr/>
              </a:pPr>
              <a:t>‹#›</a:t>
            </a:fld>
            <a:endParaRPr lang="en-US"/>
          </a:p>
        </p:txBody>
      </p:sp>
    </p:spTree>
    <p:extLst>
      <p:ext uri="{BB962C8B-B14F-4D97-AF65-F5344CB8AC3E}">
        <p14:creationId xmlns:p14="http://schemas.microsoft.com/office/powerpoint/2010/main" val="36173362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38A795-AD7C-4CAC-87FE-2F9DF88F3B3A}" type="slidenum">
              <a:rPr lang="en-US"/>
              <a:pPr>
                <a:defRPr/>
              </a:pPr>
              <a:t>‹#›</a:t>
            </a:fld>
            <a:endParaRPr lang="en-US"/>
          </a:p>
        </p:txBody>
      </p:sp>
    </p:spTree>
    <p:extLst>
      <p:ext uri="{BB962C8B-B14F-4D97-AF65-F5344CB8AC3E}">
        <p14:creationId xmlns:p14="http://schemas.microsoft.com/office/powerpoint/2010/main" val="2285173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602BB2-6293-40A0-9890-C93DE15DB903}" type="slidenum">
              <a:rPr lang="en-US"/>
              <a:pPr>
                <a:defRPr/>
              </a:pPr>
              <a:t>‹#›</a:t>
            </a:fld>
            <a:endParaRPr lang="en-US"/>
          </a:p>
        </p:txBody>
      </p:sp>
    </p:spTree>
    <p:extLst>
      <p:ext uri="{BB962C8B-B14F-4D97-AF65-F5344CB8AC3E}">
        <p14:creationId xmlns:p14="http://schemas.microsoft.com/office/powerpoint/2010/main" val="3414950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9DFE98-144B-4090-B537-D69BBCA896E0}" type="slidenum">
              <a:rPr lang="en-US"/>
              <a:pPr>
                <a:defRPr/>
              </a:pPr>
              <a:t>‹#›</a:t>
            </a:fld>
            <a:endParaRPr lang="en-US"/>
          </a:p>
        </p:txBody>
      </p:sp>
    </p:spTree>
    <p:extLst>
      <p:ext uri="{BB962C8B-B14F-4D97-AF65-F5344CB8AC3E}">
        <p14:creationId xmlns:p14="http://schemas.microsoft.com/office/powerpoint/2010/main" val="1074405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418DAF-C535-4B19-82E1-BAE8A61BDE98}" type="slidenum">
              <a:rPr lang="en-US"/>
              <a:pPr>
                <a:defRPr/>
              </a:pPr>
              <a:t>‹#›</a:t>
            </a:fld>
            <a:endParaRPr lang="en-US"/>
          </a:p>
        </p:txBody>
      </p:sp>
    </p:spTree>
    <p:extLst>
      <p:ext uri="{BB962C8B-B14F-4D97-AF65-F5344CB8AC3E}">
        <p14:creationId xmlns:p14="http://schemas.microsoft.com/office/powerpoint/2010/main" val="2930864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pPr/>
              <a:t>10/24/2011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E3658E-F7DE-44E1-8BC5-A6E31B95003C}" type="slidenum">
              <a:rPr lang="en-US"/>
              <a:pPr>
                <a:defRPr/>
              </a:pPr>
              <a:t>‹#›</a:t>
            </a:fld>
            <a:endParaRPr lang="en-US"/>
          </a:p>
        </p:txBody>
      </p:sp>
    </p:spTree>
    <p:extLst>
      <p:ext uri="{BB962C8B-B14F-4D97-AF65-F5344CB8AC3E}">
        <p14:creationId xmlns:p14="http://schemas.microsoft.com/office/powerpoint/2010/main" val="9792696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0C64BDD-7282-4636-B96B-2C905E39072A}" type="slidenum">
              <a:rPr lang="en-US"/>
              <a:pPr>
                <a:defRPr/>
              </a:pPr>
              <a:t>‹#›</a:t>
            </a:fld>
            <a:endParaRPr lang="en-US"/>
          </a:p>
        </p:txBody>
      </p:sp>
    </p:spTree>
    <p:extLst>
      <p:ext uri="{BB962C8B-B14F-4D97-AF65-F5344CB8AC3E}">
        <p14:creationId xmlns:p14="http://schemas.microsoft.com/office/powerpoint/2010/main" val="1580809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4DDAA0-03C4-4BDB-9EFB-3248F9ED4C26}" type="slidenum">
              <a:rPr lang="en-US"/>
              <a:pPr>
                <a:defRPr/>
              </a:pPr>
              <a:t>‹#›</a:t>
            </a:fld>
            <a:endParaRPr lang="en-US"/>
          </a:p>
        </p:txBody>
      </p:sp>
    </p:spTree>
    <p:extLst>
      <p:ext uri="{BB962C8B-B14F-4D97-AF65-F5344CB8AC3E}">
        <p14:creationId xmlns:p14="http://schemas.microsoft.com/office/powerpoint/2010/main" val="376275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9198CF-06F0-4FDF-92A3-386BF99069F1}" type="slidenum">
              <a:rPr lang="en-US"/>
              <a:pPr>
                <a:defRPr/>
              </a:pPr>
              <a:t>‹#›</a:t>
            </a:fld>
            <a:endParaRPr lang="en-US"/>
          </a:p>
        </p:txBody>
      </p:sp>
    </p:spTree>
    <p:extLst>
      <p:ext uri="{BB962C8B-B14F-4D97-AF65-F5344CB8AC3E}">
        <p14:creationId xmlns:p14="http://schemas.microsoft.com/office/powerpoint/2010/main" val="4107144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9F3BB7-64DB-47E2-9CA0-AD2C910A81F6}" type="slidenum">
              <a:rPr lang="en-US"/>
              <a:pPr>
                <a:defRPr/>
              </a:pPr>
              <a:t>‹#›</a:t>
            </a:fld>
            <a:endParaRPr lang="en-US"/>
          </a:p>
        </p:txBody>
      </p:sp>
    </p:spTree>
    <p:extLst>
      <p:ext uri="{BB962C8B-B14F-4D97-AF65-F5344CB8AC3E}">
        <p14:creationId xmlns:p14="http://schemas.microsoft.com/office/powerpoint/2010/main" val="1532917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CED08D-A7CB-4A54-A83E-7462BF04FE85}" type="slidenum">
              <a:rPr lang="en-US"/>
              <a:pPr>
                <a:defRPr/>
              </a:pPr>
              <a:t>‹#›</a:t>
            </a:fld>
            <a:endParaRPr lang="en-US"/>
          </a:p>
        </p:txBody>
      </p:sp>
    </p:spTree>
    <p:extLst>
      <p:ext uri="{BB962C8B-B14F-4D97-AF65-F5344CB8AC3E}">
        <p14:creationId xmlns:p14="http://schemas.microsoft.com/office/powerpoint/2010/main" val="34540310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C463F9-8EB6-4A82-BF91-22E3F46DA24D}" type="slidenum">
              <a:rPr lang="en-US"/>
              <a:pPr>
                <a:defRPr/>
              </a:pPr>
              <a:t>‹#›</a:t>
            </a:fld>
            <a:endParaRPr lang="en-US"/>
          </a:p>
        </p:txBody>
      </p:sp>
    </p:spTree>
    <p:extLst>
      <p:ext uri="{BB962C8B-B14F-4D97-AF65-F5344CB8AC3E}">
        <p14:creationId xmlns:p14="http://schemas.microsoft.com/office/powerpoint/2010/main" val="5439359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7EAB57-F583-48B3-91F1-85E04CD34C77}" type="slidenum">
              <a:rPr lang="en-US"/>
              <a:pPr>
                <a:defRPr/>
              </a:pPr>
              <a:t>‹#›</a:t>
            </a:fld>
            <a:endParaRPr lang="en-US"/>
          </a:p>
        </p:txBody>
      </p:sp>
    </p:spTree>
    <p:extLst>
      <p:ext uri="{BB962C8B-B14F-4D97-AF65-F5344CB8AC3E}">
        <p14:creationId xmlns:p14="http://schemas.microsoft.com/office/powerpoint/2010/main" val="16665745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9A36E5-6AAC-4295-80E5-5DA77E5B6917}" type="slidenum">
              <a:rPr lang="en-US"/>
              <a:pPr>
                <a:defRPr/>
              </a:pPr>
              <a:t>‹#›</a:t>
            </a:fld>
            <a:endParaRPr lang="en-US"/>
          </a:p>
        </p:txBody>
      </p:sp>
    </p:spTree>
    <p:extLst>
      <p:ext uri="{BB962C8B-B14F-4D97-AF65-F5344CB8AC3E}">
        <p14:creationId xmlns:p14="http://schemas.microsoft.com/office/powerpoint/2010/main" val="5698435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50637A-43B0-4E66-8C61-DB5D2673BFB1}" type="slidenum">
              <a:rPr lang="en-US"/>
              <a:pPr>
                <a:defRPr/>
              </a:pPr>
              <a:t>‹#›</a:t>
            </a:fld>
            <a:endParaRPr lang="en-US"/>
          </a:p>
        </p:txBody>
      </p:sp>
    </p:spTree>
    <p:extLst>
      <p:ext uri="{BB962C8B-B14F-4D97-AF65-F5344CB8AC3E}">
        <p14:creationId xmlns:p14="http://schemas.microsoft.com/office/powerpoint/2010/main" val="2799735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pPr/>
              <a:t>10/24/2011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DB3B545-73F4-467F-ADA9-C2D67B10938E}" type="slidenum">
              <a:rPr lang="en-US"/>
              <a:pPr>
                <a:defRPr/>
              </a:pPr>
              <a:t>‹#›</a:t>
            </a:fld>
            <a:endParaRPr lang="en-US"/>
          </a:p>
        </p:txBody>
      </p:sp>
    </p:spTree>
    <p:extLst>
      <p:ext uri="{BB962C8B-B14F-4D97-AF65-F5344CB8AC3E}">
        <p14:creationId xmlns:p14="http://schemas.microsoft.com/office/powerpoint/2010/main" val="39574857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799D37-B223-4DC3-84CF-43956266449F}" type="slidenum">
              <a:rPr lang="en-US"/>
              <a:pPr>
                <a:defRPr/>
              </a:pPr>
              <a:t>‹#›</a:t>
            </a:fld>
            <a:endParaRPr lang="en-US"/>
          </a:p>
        </p:txBody>
      </p:sp>
    </p:spTree>
    <p:extLst>
      <p:ext uri="{BB962C8B-B14F-4D97-AF65-F5344CB8AC3E}">
        <p14:creationId xmlns:p14="http://schemas.microsoft.com/office/powerpoint/2010/main" val="2788882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B04A4B-828F-47A8-B68D-BAA32D7294B7}" type="slidenum">
              <a:rPr lang="en-US"/>
              <a:pPr>
                <a:defRPr/>
              </a:pPr>
              <a:t>‹#›</a:t>
            </a:fld>
            <a:endParaRPr lang="en-US"/>
          </a:p>
        </p:txBody>
      </p:sp>
    </p:spTree>
    <p:extLst>
      <p:ext uri="{BB962C8B-B14F-4D97-AF65-F5344CB8AC3E}">
        <p14:creationId xmlns:p14="http://schemas.microsoft.com/office/powerpoint/2010/main" val="3029414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DA8C73-6E3C-4BC8-BFA2-5D8F751740C0}" type="slidenum">
              <a:rPr lang="en-US"/>
              <a:pPr>
                <a:defRPr/>
              </a:pPr>
              <a:t>‹#›</a:t>
            </a:fld>
            <a:endParaRPr lang="en-US"/>
          </a:p>
        </p:txBody>
      </p:sp>
    </p:spTree>
    <p:extLst>
      <p:ext uri="{BB962C8B-B14F-4D97-AF65-F5344CB8AC3E}">
        <p14:creationId xmlns:p14="http://schemas.microsoft.com/office/powerpoint/2010/main" val="24823755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A2B16-4E40-419C-BC0E-AE3717F79233}" type="slidenum">
              <a:rPr lang="en-US"/>
              <a:pPr>
                <a:defRPr/>
              </a:pPr>
              <a:t>‹#›</a:t>
            </a:fld>
            <a:endParaRPr lang="en-US"/>
          </a:p>
        </p:txBody>
      </p:sp>
    </p:spTree>
    <p:extLst>
      <p:ext uri="{BB962C8B-B14F-4D97-AF65-F5344CB8AC3E}">
        <p14:creationId xmlns:p14="http://schemas.microsoft.com/office/powerpoint/2010/main" val="9261579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E4946-CB3C-4CF2-BDAF-4BB77474F6F2}" type="slidenum">
              <a:rPr lang="en-US"/>
              <a:pPr>
                <a:defRPr/>
              </a:pPr>
              <a:t>‹#›</a:t>
            </a:fld>
            <a:endParaRPr lang="en-US"/>
          </a:p>
        </p:txBody>
      </p:sp>
    </p:spTree>
    <p:extLst>
      <p:ext uri="{BB962C8B-B14F-4D97-AF65-F5344CB8AC3E}">
        <p14:creationId xmlns:p14="http://schemas.microsoft.com/office/powerpoint/2010/main" val="32429146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952323-7494-4D71-981E-FBCB8C033DE2}" type="slidenum">
              <a:rPr lang="en-US"/>
              <a:pPr>
                <a:defRPr/>
              </a:pPr>
              <a:t>‹#›</a:t>
            </a:fld>
            <a:endParaRPr lang="en-US"/>
          </a:p>
        </p:txBody>
      </p:sp>
    </p:spTree>
    <p:extLst>
      <p:ext uri="{BB962C8B-B14F-4D97-AF65-F5344CB8AC3E}">
        <p14:creationId xmlns:p14="http://schemas.microsoft.com/office/powerpoint/2010/main" val="23333463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6EBA92-1312-470E-A989-7629A7A418EB}" type="slidenum">
              <a:rPr lang="en-US"/>
              <a:pPr>
                <a:defRPr/>
              </a:pPr>
              <a:t>‹#›</a:t>
            </a:fld>
            <a:endParaRPr lang="en-US"/>
          </a:p>
        </p:txBody>
      </p:sp>
    </p:spTree>
    <p:extLst>
      <p:ext uri="{BB962C8B-B14F-4D97-AF65-F5344CB8AC3E}">
        <p14:creationId xmlns:p14="http://schemas.microsoft.com/office/powerpoint/2010/main" val="32747822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A81B29-DC92-4E91-8264-8CD95EEF3877}" type="slidenum">
              <a:rPr lang="en-US"/>
              <a:pPr>
                <a:defRPr/>
              </a:pPr>
              <a:t>‹#›</a:t>
            </a:fld>
            <a:endParaRPr lang="en-US"/>
          </a:p>
        </p:txBody>
      </p:sp>
    </p:spTree>
    <p:extLst>
      <p:ext uri="{BB962C8B-B14F-4D97-AF65-F5344CB8AC3E}">
        <p14:creationId xmlns:p14="http://schemas.microsoft.com/office/powerpoint/2010/main" val="36459043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640159-C7A0-4970-8716-07E98010BFE7}" type="slidenum">
              <a:rPr lang="en-US"/>
              <a:pPr>
                <a:defRPr/>
              </a:pPr>
              <a:t>‹#›</a:t>
            </a:fld>
            <a:endParaRPr lang="en-US"/>
          </a:p>
        </p:txBody>
      </p:sp>
    </p:spTree>
    <p:extLst>
      <p:ext uri="{BB962C8B-B14F-4D97-AF65-F5344CB8AC3E}">
        <p14:creationId xmlns:p14="http://schemas.microsoft.com/office/powerpoint/2010/main" val="4069149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pPr/>
              <a:t>10/24/2011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47359D-79B3-45D7-9663-0AE4D8401E8B}" type="slidenum">
              <a:rPr lang="en-US"/>
              <a:pPr>
                <a:defRPr/>
              </a:pPr>
              <a:t>‹#›</a:t>
            </a:fld>
            <a:endParaRPr lang="en-US"/>
          </a:p>
        </p:txBody>
      </p:sp>
    </p:spTree>
    <p:extLst>
      <p:ext uri="{BB962C8B-B14F-4D97-AF65-F5344CB8AC3E}">
        <p14:creationId xmlns:p14="http://schemas.microsoft.com/office/powerpoint/2010/main" val="22358013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D84260A-445F-467F-8698-4509214D9F42}" type="slidenum">
              <a:rPr lang="en-US"/>
              <a:pPr>
                <a:defRPr/>
              </a:pPr>
              <a:t>‹#›</a:t>
            </a:fld>
            <a:endParaRPr lang="en-US"/>
          </a:p>
        </p:txBody>
      </p:sp>
    </p:spTree>
    <p:extLst>
      <p:ext uri="{BB962C8B-B14F-4D97-AF65-F5344CB8AC3E}">
        <p14:creationId xmlns:p14="http://schemas.microsoft.com/office/powerpoint/2010/main" val="8831822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5A91BC-C0A4-418C-8CB2-A06A34C6B452}" type="slidenum">
              <a:rPr lang="en-US"/>
              <a:pPr>
                <a:defRPr/>
              </a:pPr>
              <a:t>‹#›</a:t>
            </a:fld>
            <a:endParaRPr lang="en-US"/>
          </a:p>
        </p:txBody>
      </p:sp>
    </p:spTree>
    <p:extLst>
      <p:ext uri="{BB962C8B-B14F-4D97-AF65-F5344CB8AC3E}">
        <p14:creationId xmlns:p14="http://schemas.microsoft.com/office/powerpoint/2010/main" val="28528149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9F9525-866E-49B9-BBFA-2119D3747A36}" type="slidenum">
              <a:rPr lang="en-US"/>
              <a:pPr>
                <a:defRPr/>
              </a:pPr>
              <a:t>‹#›</a:t>
            </a:fld>
            <a:endParaRPr lang="en-US"/>
          </a:p>
        </p:txBody>
      </p:sp>
    </p:spTree>
    <p:extLst>
      <p:ext uri="{BB962C8B-B14F-4D97-AF65-F5344CB8AC3E}">
        <p14:creationId xmlns:p14="http://schemas.microsoft.com/office/powerpoint/2010/main" val="464327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A57781-E4BE-4892-A348-88A217CEE822}" type="slidenum">
              <a:rPr lang="en-US"/>
              <a:pPr>
                <a:defRPr/>
              </a:pPr>
              <a:t>‹#›</a:t>
            </a:fld>
            <a:endParaRPr lang="en-US"/>
          </a:p>
        </p:txBody>
      </p:sp>
    </p:spTree>
    <p:extLst>
      <p:ext uri="{BB962C8B-B14F-4D97-AF65-F5344CB8AC3E}">
        <p14:creationId xmlns:p14="http://schemas.microsoft.com/office/powerpoint/2010/main" val="958307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B3229-B053-48CD-95FB-C5EB75B98113}" type="slidenum">
              <a:rPr lang="en-US"/>
              <a:pPr>
                <a:defRPr/>
              </a:pPr>
              <a:t>‹#›</a:t>
            </a:fld>
            <a:endParaRPr lang="en-US"/>
          </a:p>
        </p:txBody>
      </p:sp>
    </p:spTree>
    <p:extLst>
      <p:ext uri="{BB962C8B-B14F-4D97-AF65-F5344CB8AC3E}">
        <p14:creationId xmlns:p14="http://schemas.microsoft.com/office/powerpoint/2010/main" val="8661015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C62911-7594-4EEA-BC78-5EAA60A8C3E5}" type="slidenum">
              <a:rPr lang="en-US"/>
              <a:pPr>
                <a:defRPr/>
              </a:pPr>
              <a:t>‹#›</a:t>
            </a:fld>
            <a:endParaRPr lang="en-US"/>
          </a:p>
        </p:txBody>
      </p:sp>
    </p:spTree>
    <p:extLst>
      <p:ext uri="{BB962C8B-B14F-4D97-AF65-F5344CB8AC3E}">
        <p14:creationId xmlns:p14="http://schemas.microsoft.com/office/powerpoint/2010/main" val="36969504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7A3818-C753-41E3-A19D-C7EB2A0A8658}" type="slidenum">
              <a:rPr lang="en-US"/>
              <a:pPr>
                <a:defRPr/>
              </a:pPr>
              <a:t>‹#›</a:t>
            </a:fld>
            <a:endParaRPr lang="en-US"/>
          </a:p>
        </p:txBody>
      </p:sp>
    </p:spTree>
    <p:extLst>
      <p:ext uri="{BB962C8B-B14F-4D97-AF65-F5344CB8AC3E}">
        <p14:creationId xmlns:p14="http://schemas.microsoft.com/office/powerpoint/2010/main" val="30434155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B55AE-B1BF-47F6-B912-E84890B6DA95}" type="slidenum">
              <a:rPr lang="en-US"/>
              <a:pPr>
                <a:defRPr/>
              </a:pPr>
              <a:t>‹#›</a:t>
            </a:fld>
            <a:endParaRPr lang="en-US"/>
          </a:p>
        </p:txBody>
      </p:sp>
    </p:spTree>
    <p:extLst>
      <p:ext uri="{BB962C8B-B14F-4D97-AF65-F5344CB8AC3E}">
        <p14:creationId xmlns:p14="http://schemas.microsoft.com/office/powerpoint/2010/main" val="7437334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BD81DB-0EB5-4CB1-A040-11766073CBFB}" type="slidenum">
              <a:rPr lang="en-US"/>
              <a:pPr>
                <a:defRPr/>
              </a:pPr>
              <a:t>‹#›</a:t>
            </a:fld>
            <a:endParaRPr lang="en-US"/>
          </a:p>
        </p:txBody>
      </p:sp>
    </p:spTree>
    <p:extLst>
      <p:ext uri="{BB962C8B-B14F-4D97-AF65-F5344CB8AC3E}">
        <p14:creationId xmlns:p14="http://schemas.microsoft.com/office/powerpoint/2010/main" val="2765015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10/24/2011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8EB943-F226-4E86-8E1D-A2543D0AEE21}" type="slidenum">
              <a:rPr lang="en-US"/>
              <a:pPr>
                <a:defRPr/>
              </a:pPr>
              <a:t>‹#›</a:t>
            </a:fld>
            <a:endParaRPr lang="en-US"/>
          </a:p>
        </p:txBody>
      </p:sp>
    </p:spTree>
    <p:extLst>
      <p:ext uri="{BB962C8B-B14F-4D97-AF65-F5344CB8AC3E}">
        <p14:creationId xmlns:p14="http://schemas.microsoft.com/office/powerpoint/2010/main" val="18968686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683A36-2A86-407B-8297-322CEC017673}" type="slidenum">
              <a:rPr lang="en-US"/>
              <a:pPr>
                <a:defRPr/>
              </a:pPr>
              <a:t>‹#›</a:t>
            </a:fld>
            <a:endParaRPr lang="en-US"/>
          </a:p>
        </p:txBody>
      </p:sp>
    </p:spTree>
    <p:extLst>
      <p:ext uri="{BB962C8B-B14F-4D97-AF65-F5344CB8AC3E}">
        <p14:creationId xmlns:p14="http://schemas.microsoft.com/office/powerpoint/2010/main" val="26601000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653A48-E221-4E60-A678-B9946F24FCD3}" type="slidenum">
              <a:rPr lang="en-US"/>
              <a:pPr>
                <a:defRPr/>
              </a:pPr>
              <a:t>‹#›</a:t>
            </a:fld>
            <a:endParaRPr lang="en-US"/>
          </a:p>
        </p:txBody>
      </p:sp>
    </p:spTree>
    <p:extLst>
      <p:ext uri="{BB962C8B-B14F-4D97-AF65-F5344CB8AC3E}">
        <p14:creationId xmlns:p14="http://schemas.microsoft.com/office/powerpoint/2010/main" val="16497310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D75F5F-DFC7-4C04-9A33-130E4BE4E756}" type="slidenum">
              <a:rPr lang="en-US"/>
              <a:pPr>
                <a:defRPr/>
              </a:pPr>
              <a:t>‹#›</a:t>
            </a:fld>
            <a:endParaRPr lang="en-US"/>
          </a:p>
        </p:txBody>
      </p:sp>
    </p:spTree>
    <p:extLst>
      <p:ext uri="{BB962C8B-B14F-4D97-AF65-F5344CB8AC3E}">
        <p14:creationId xmlns:p14="http://schemas.microsoft.com/office/powerpoint/2010/main" val="35463147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C6585A-504C-489E-A7DA-0591ED88EA62}" type="slidenum">
              <a:rPr lang="en-US"/>
              <a:pPr>
                <a:defRPr/>
              </a:pPr>
              <a:t>‹#›</a:t>
            </a:fld>
            <a:endParaRPr lang="en-US"/>
          </a:p>
        </p:txBody>
      </p:sp>
    </p:spTree>
    <p:extLst>
      <p:ext uri="{BB962C8B-B14F-4D97-AF65-F5344CB8AC3E}">
        <p14:creationId xmlns:p14="http://schemas.microsoft.com/office/powerpoint/2010/main" val="5877838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6C88A0-677F-46D7-815C-424222177E19}" type="slidenum">
              <a:rPr lang="en-US"/>
              <a:pPr>
                <a:defRPr/>
              </a:pPr>
              <a:t>‹#›</a:t>
            </a:fld>
            <a:endParaRPr lang="en-US"/>
          </a:p>
        </p:txBody>
      </p:sp>
    </p:spTree>
    <p:extLst>
      <p:ext uri="{BB962C8B-B14F-4D97-AF65-F5344CB8AC3E}">
        <p14:creationId xmlns:p14="http://schemas.microsoft.com/office/powerpoint/2010/main" val="25978566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A58797-C9FE-4C84-9D41-DD3795801D37}" type="slidenum">
              <a:rPr lang="en-US"/>
              <a:pPr>
                <a:defRPr/>
              </a:pPr>
              <a:t>‹#›</a:t>
            </a:fld>
            <a:endParaRPr lang="en-US"/>
          </a:p>
        </p:txBody>
      </p:sp>
    </p:spTree>
    <p:extLst>
      <p:ext uri="{BB962C8B-B14F-4D97-AF65-F5344CB8AC3E}">
        <p14:creationId xmlns:p14="http://schemas.microsoft.com/office/powerpoint/2010/main" val="13488858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BD9393-7560-4716-9F88-12A1A4608403}" type="slidenum">
              <a:rPr lang="en-US"/>
              <a:pPr>
                <a:defRPr/>
              </a:pPr>
              <a:t>‹#›</a:t>
            </a:fld>
            <a:endParaRPr lang="en-US"/>
          </a:p>
        </p:txBody>
      </p:sp>
    </p:spTree>
    <p:extLst>
      <p:ext uri="{BB962C8B-B14F-4D97-AF65-F5344CB8AC3E}">
        <p14:creationId xmlns:p14="http://schemas.microsoft.com/office/powerpoint/2010/main" val="3447655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167281-2682-4FF3-ABFA-3C6F260A0EAF}" type="slidenum">
              <a:rPr lang="en-US"/>
              <a:pPr>
                <a:defRPr/>
              </a:pPr>
              <a:t>‹#›</a:t>
            </a:fld>
            <a:endParaRPr lang="en-US"/>
          </a:p>
        </p:txBody>
      </p:sp>
    </p:spTree>
    <p:extLst>
      <p:ext uri="{BB962C8B-B14F-4D97-AF65-F5344CB8AC3E}">
        <p14:creationId xmlns:p14="http://schemas.microsoft.com/office/powerpoint/2010/main" val="6697551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250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10/24/2011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803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1845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8190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1989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5931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3987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8674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1437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5727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168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theme" Target="../theme/theme18.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theme" Target="../theme/theme19.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2.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9.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pPr/>
              <a:t>10/24/2011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987444"/>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14" tIns="45707" rIns="91414" bIns="45707"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14" tIns="45707" rIns="91414" bIns="4570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14" tIns="45707" rIns="91414" bIns="45707" rtlCol="0" anchor="ctr"/>
          <a:lstStyle>
            <a:lvl1pPr algn="l" fontAlgn="auto">
              <a:spcBef>
                <a:spcPts val="0"/>
              </a:spcBef>
              <a:spcAft>
                <a:spcPts val="0"/>
              </a:spcAft>
              <a:defRPr sz="1200">
                <a:solidFill>
                  <a:schemeClr val="tx1">
                    <a:tint val="75000"/>
                  </a:schemeClr>
                </a:solidFill>
                <a:latin typeface="+mn-lt"/>
              </a:defRPr>
            </a:lvl1pPr>
          </a:lstStyle>
          <a:p>
            <a:pPr defTabSz="914144">
              <a:defRPr/>
            </a:pPr>
            <a:endParaRPr lang="en-US">
              <a:solidFill>
                <a:prstClr val="black">
                  <a:tint val="75000"/>
                </a:prstClr>
              </a:solidFill>
            </a:endParaRPr>
          </a:p>
        </p:txBody>
      </p:sp>
      <p:sp>
        <p:nvSpPr>
          <p:cNvPr id="5" name="Footer Placeholder 4"/>
          <p:cNvSpPr>
            <a:spLocks noGrp="1"/>
          </p:cNvSpPr>
          <p:nvPr>
            <p:ph type="ftr" sz="quarter" idx="3"/>
          </p:nvPr>
        </p:nvSpPr>
        <p:spPr>
          <a:xfrm>
            <a:off x="3124204" y="6356350"/>
            <a:ext cx="2895600" cy="365125"/>
          </a:xfrm>
          <a:prstGeom prst="rect">
            <a:avLst/>
          </a:prstGeom>
        </p:spPr>
        <p:txBody>
          <a:bodyPr vert="horz" lIns="91414" tIns="45707" rIns="91414" bIns="45707" rtlCol="0" anchor="ctr"/>
          <a:lstStyle>
            <a:lvl1pPr algn="ctr" fontAlgn="auto">
              <a:spcBef>
                <a:spcPts val="0"/>
              </a:spcBef>
              <a:spcAft>
                <a:spcPts val="0"/>
              </a:spcAft>
              <a:defRPr sz="1200">
                <a:solidFill>
                  <a:schemeClr val="tx1">
                    <a:tint val="75000"/>
                  </a:schemeClr>
                </a:solidFill>
                <a:latin typeface="+mn-lt"/>
              </a:defRPr>
            </a:lvl1pPr>
          </a:lstStyle>
          <a:p>
            <a:pPr defTabSz="914144">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14" tIns="45707" rIns="91414" bIns="45707" rtlCol="0" anchor="ctr"/>
          <a:lstStyle>
            <a:lvl1pPr algn="r" fontAlgn="auto">
              <a:spcBef>
                <a:spcPts val="0"/>
              </a:spcBef>
              <a:spcAft>
                <a:spcPts val="0"/>
              </a:spcAft>
              <a:defRPr sz="1200" smtClean="0">
                <a:solidFill>
                  <a:schemeClr val="tx1">
                    <a:tint val="75000"/>
                  </a:schemeClr>
                </a:solidFill>
                <a:latin typeface="+mn-lt"/>
              </a:defRPr>
            </a:lvl1pPr>
          </a:lstStyle>
          <a:p>
            <a:pPr defTabSz="914144">
              <a:defRPr/>
            </a:pPr>
            <a:fld id="{DA2DE6F3-36E6-4887-9609-5A4E44053164}" type="slidenum">
              <a:rPr lang="en-US">
                <a:solidFill>
                  <a:prstClr val="black">
                    <a:tint val="75000"/>
                  </a:prstClr>
                </a:solidFill>
              </a:rPr>
              <a:pPr defTabSz="914144">
                <a:defRPr/>
              </a:pPr>
              <a:t>‹#›</a:t>
            </a:fld>
            <a:endParaRPr lang="en-US">
              <a:solidFill>
                <a:prstClr val="black">
                  <a:tint val="75000"/>
                </a:prstClr>
              </a:solidFill>
            </a:endParaRPr>
          </a:p>
        </p:txBody>
      </p:sp>
    </p:spTree>
    <p:extLst>
      <p:ext uri="{BB962C8B-B14F-4D97-AF65-F5344CB8AC3E}">
        <p14:creationId xmlns:p14="http://schemas.microsoft.com/office/powerpoint/2010/main" val="147839961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72" algn="ctr" rtl="0" fontAlgn="base">
        <a:spcBef>
          <a:spcPct val="0"/>
        </a:spcBef>
        <a:spcAft>
          <a:spcPct val="0"/>
        </a:spcAft>
        <a:defRPr sz="4400">
          <a:solidFill>
            <a:schemeClr val="tx1"/>
          </a:solidFill>
          <a:latin typeface="Calibri" pitchFamily="34" charset="0"/>
        </a:defRPr>
      </a:lvl6pPr>
      <a:lvl7pPr marL="914144" algn="ctr" rtl="0" fontAlgn="base">
        <a:spcBef>
          <a:spcPct val="0"/>
        </a:spcBef>
        <a:spcAft>
          <a:spcPct val="0"/>
        </a:spcAft>
        <a:defRPr sz="4400">
          <a:solidFill>
            <a:schemeClr val="tx1"/>
          </a:solidFill>
          <a:latin typeface="Calibri" pitchFamily="34" charset="0"/>
        </a:defRPr>
      </a:lvl7pPr>
      <a:lvl8pPr marL="1371214" algn="ctr" rtl="0" fontAlgn="base">
        <a:spcBef>
          <a:spcPct val="0"/>
        </a:spcBef>
        <a:spcAft>
          <a:spcPct val="0"/>
        </a:spcAft>
        <a:defRPr sz="4400">
          <a:solidFill>
            <a:schemeClr val="tx1"/>
          </a:solidFill>
          <a:latin typeface="Calibri" pitchFamily="34" charset="0"/>
        </a:defRPr>
      </a:lvl8pPr>
      <a:lvl9pPr marL="1828284" algn="ctr" rtl="0" fontAlgn="base">
        <a:spcBef>
          <a:spcPct val="0"/>
        </a:spcBef>
        <a:spcAft>
          <a:spcPct val="0"/>
        </a:spcAft>
        <a:defRPr sz="4400">
          <a:solidFill>
            <a:schemeClr val="tx1"/>
          </a:solidFill>
          <a:latin typeface="Calibri" pitchFamily="34" charset="0"/>
        </a:defRPr>
      </a:lvl9pPr>
    </p:titleStyle>
    <p:bodyStyle>
      <a:lvl1pPr marL="342803" indent="-34280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40" indent="-28567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677" indent="-22853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749"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821"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893"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65"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3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0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44" rtl="0" eaLnBrk="1" latinLnBrk="0" hangingPunct="1">
        <a:defRPr sz="1800" kern="1200">
          <a:solidFill>
            <a:schemeClr val="tx1"/>
          </a:solidFill>
          <a:latin typeface="+mn-lt"/>
          <a:ea typeface="+mn-ea"/>
          <a:cs typeface="+mn-cs"/>
        </a:defRPr>
      </a:lvl1pPr>
      <a:lvl2pPr marL="457072" algn="l" defTabSz="914144" rtl="0" eaLnBrk="1" latinLnBrk="0" hangingPunct="1">
        <a:defRPr sz="1800" kern="1200">
          <a:solidFill>
            <a:schemeClr val="tx1"/>
          </a:solidFill>
          <a:latin typeface="+mn-lt"/>
          <a:ea typeface="+mn-ea"/>
          <a:cs typeface="+mn-cs"/>
        </a:defRPr>
      </a:lvl2pPr>
      <a:lvl3pPr marL="914144" algn="l" defTabSz="914144" rtl="0" eaLnBrk="1" latinLnBrk="0" hangingPunct="1">
        <a:defRPr sz="1800" kern="1200">
          <a:solidFill>
            <a:schemeClr val="tx1"/>
          </a:solidFill>
          <a:latin typeface="+mn-lt"/>
          <a:ea typeface="+mn-ea"/>
          <a:cs typeface="+mn-cs"/>
        </a:defRPr>
      </a:lvl3pPr>
      <a:lvl4pPr marL="1371214" algn="l" defTabSz="914144" rtl="0" eaLnBrk="1" latinLnBrk="0" hangingPunct="1">
        <a:defRPr sz="1800" kern="1200">
          <a:solidFill>
            <a:schemeClr val="tx1"/>
          </a:solidFill>
          <a:latin typeface="+mn-lt"/>
          <a:ea typeface="+mn-ea"/>
          <a:cs typeface="+mn-cs"/>
        </a:defRPr>
      </a:lvl4pPr>
      <a:lvl5pPr marL="1828284" algn="l" defTabSz="914144" rtl="0" eaLnBrk="1" latinLnBrk="0" hangingPunct="1">
        <a:defRPr sz="1800" kern="1200">
          <a:solidFill>
            <a:schemeClr val="tx1"/>
          </a:solidFill>
          <a:latin typeface="+mn-lt"/>
          <a:ea typeface="+mn-ea"/>
          <a:cs typeface="+mn-cs"/>
        </a:defRPr>
      </a:lvl5pPr>
      <a:lvl6pPr marL="2285357" algn="l" defTabSz="914144" rtl="0" eaLnBrk="1" latinLnBrk="0" hangingPunct="1">
        <a:defRPr sz="1800" kern="1200">
          <a:solidFill>
            <a:schemeClr val="tx1"/>
          </a:solidFill>
          <a:latin typeface="+mn-lt"/>
          <a:ea typeface="+mn-ea"/>
          <a:cs typeface="+mn-cs"/>
        </a:defRPr>
      </a:lvl6pPr>
      <a:lvl7pPr marL="2742429" algn="l" defTabSz="914144" rtl="0" eaLnBrk="1" latinLnBrk="0" hangingPunct="1">
        <a:defRPr sz="1800" kern="1200">
          <a:solidFill>
            <a:schemeClr val="tx1"/>
          </a:solidFill>
          <a:latin typeface="+mn-lt"/>
          <a:ea typeface="+mn-ea"/>
          <a:cs typeface="+mn-cs"/>
        </a:defRPr>
      </a:lvl7pPr>
      <a:lvl8pPr marL="3199500" algn="l" defTabSz="914144" rtl="0" eaLnBrk="1" latinLnBrk="0" hangingPunct="1">
        <a:defRPr sz="1800" kern="1200">
          <a:solidFill>
            <a:schemeClr val="tx1"/>
          </a:solidFill>
          <a:latin typeface="+mn-lt"/>
          <a:ea typeface="+mn-ea"/>
          <a:cs typeface="+mn-cs"/>
        </a:defRPr>
      </a:lvl8pPr>
      <a:lvl9pPr marL="3656572" algn="l" defTabSz="91414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00000">
                    <a:tint val="75000"/>
                  </a:srgbClr>
                </a:solidFill>
                <a:latin typeface="+mn-lt"/>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0000">
                    <a:tint val="75000"/>
                  </a:srgb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defRPr>
            </a:lvl1pPr>
          </a:lstStyle>
          <a:p>
            <a:pPr>
              <a:defRPr/>
            </a:pPr>
            <a:fld id="{54574C67-E72B-4F87-90CE-E38EFBC4561F}" type="slidenum">
              <a:rPr lang="en-US"/>
              <a:pPr>
                <a:defRPr/>
              </a:pPr>
              <a:t>‹#›</a:t>
            </a:fld>
            <a:endParaRPr lang="en-US"/>
          </a:p>
        </p:txBody>
      </p:sp>
    </p:spTree>
    <p:extLst>
      <p:ext uri="{BB962C8B-B14F-4D97-AF65-F5344CB8AC3E}">
        <p14:creationId xmlns:p14="http://schemas.microsoft.com/office/powerpoint/2010/main" val="3296335989"/>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E5F4622D-9A72-4A89-8110-E90F7171D48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06669791"/>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30664"/>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24775"/>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base">
              <a:spcBef>
                <a:spcPct val="0"/>
              </a:spcBef>
              <a:spcAft>
                <a:spcPct val="0"/>
              </a:spcAft>
              <a:defRPr/>
            </a:pPr>
            <a:fld id="{B8DCD2B3-4096-40EB-99D4-8C9978C9F45E}" type="datetime1">
              <a:rPr lang="en-US"/>
              <a:pPr fontAlgn="base">
                <a:spcBef>
                  <a:spcPct val="0"/>
                </a:spcBef>
                <a:spcAft>
                  <a:spcPct val="0"/>
                </a:spcAft>
                <a:defRPr/>
              </a:pPr>
              <a:t>10/24/2011</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41BDDFF7-D179-4A32-B3AF-06921CBD698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603767540"/>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EA1EFD-B6FA-4524-8DDB-D70C6E4177A5}"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C2161E-DE29-413E-B481-4519F97D4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321441"/>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C18105-4610-4649-9BC3-7E6BA5AF7C8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536161"/>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477523"/>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 id="2147484335" r:id="rId13"/>
    <p:sldLayoutId id="214748433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C0F11DC-CE65-4E14-8E20-30C4FB438BA2}" type="datetimeFigureOut">
              <a:rPr lang="en-US">
                <a:solidFill>
                  <a:prstClr val="black">
                    <a:tint val="75000"/>
                  </a:prstClr>
                </a:solidFill>
              </a:rPr>
              <a:pPr>
                <a:defRPr/>
              </a:pPr>
              <a:t>10/24/2011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2EDF129-A5F4-42AD-B524-DD1E93C55D4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75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i="0">
                <a:latin typeface="+mn-lt"/>
              </a:defRPr>
            </a:lvl1pPr>
          </a:lstStyle>
          <a:p>
            <a:pPr fontAlgn="base">
              <a:spcBef>
                <a:spcPct val="0"/>
              </a:spcBef>
              <a:spcAft>
                <a:spcPct val="0"/>
              </a:spcAft>
            </a:pPr>
            <a:fld id="{2B0D1403-5392-4334-9860-04803C6D227F}" type="datetimeFigureOut">
              <a:rPr lang="en-US" smtClean="0">
                <a:solidFill>
                  <a:srgbClr val="000000"/>
                </a:solidFill>
              </a:rPr>
              <a:pPr fontAlgn="base">
                <a:spcBef>
                  <a:spcPct val="0"/>
                </a:spcBef>
                <a:spcAft>
                  <a:spcPct val="0"/>
                </a:spcAft>
              </a:pPr>
              <a:t>10/24/2011</a:t>
            </a:fld>
            <a:endParaRPr lang="en-US" smtClean="0">
              <a:solidFill>
                <a:srgbClr val="000000"/>
              </a:solidFill>
            </a:endParaRPr>
          </a:p>
        </p:txBody>
      </p:sp>
      <p:sp>
        <p:nvSpPr>
          <p:cNvPr id="675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i="0">
                <a:latin typeface="+mn-lt"/>
              </a:defRPr>
            </a:lvl1pPr>
          </a:lstStyle>
          <a:p>
            <a:pPr fontAlgn="base">
              <a:spcBef>
                <a:spcPct val="0"/>
              </a:spcBef>
              <a:spcAft>
                <a:spcPct val="0"/>
              </a:spcAft>
            </a:pPr>
            <a:endParaRPr lang="en-US" smtClean="0">
              <a:solidFill>
                <a:srgbClr val="000000"/>
              </a:solidFill>
            </a:endParaRPr>
          </a:p>
        </p:txBody>
      </p:sp>
      <p:sp>
        <p:nvSpPr>
          <p:cNvPr id="675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i="0">
                <a:latin typeface="+mn-lt"/>
              </a:defRPr>
            </a:lvl1pPr>
          </a:lstStyle>
          <a:p>
            <a:pPr fontAlgn="base">
              <a:spcBef>
                <a:spcPct val="0"/>
              </a:spcBef>
              <a:spcAft>
                <a:spcPct val="0"/>
              </a:spcAft>
            </a:pPr>
            <a:fld id="{D6B104C8-B841-45F4-9EC6-28999E059DC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266345694"/>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8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fontAlgn="base">
              <a:spcBef>
                <a:spcPct val="0"/>
              </a:spcBef>
              <a:spcAft>
                <a:spcPct val="0"/>
              </a:spcAft>
              <a:defRPr/>
            </a:pPr>
            <a:endParaRPr lang="en-US"/>
          </a:p>
        </p:txBody>
      </p:sp>
      <p:sp>
        <p:nvSpPr>
          <p:cNvPr id="278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278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fontAlgn="base">
              <a:spcBef>
                <a:spcPct val="0"/>
              </a:spcBef>
              <a:spcAft>
                <a:spcPct val="0"/>
              </a:spcAft>
              <a:defRPr/>
            </a:pPr>
            <a:fld id="{69AC9B29-9339-42E7-B099-4B67719AD47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962280827"/>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7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7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pPr>
            <a:endParaRPr lang="en-US" smtClean="0">
              <a:solidFill>
                <a:srgbClr val="000000"/>
              </a:solidFill>
            </a:endParaRPr>
          </a:p>
        </p:txBody>
      </p:sp>
      <p:sp>
        <p:nvSpPr>
          <p:cNvPr id="337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pPr>
            <a:endParaRPr lang="en-US" smtClean="0">
              <a:solidFill>
                <a:srgbClr val="000000"/>
              </a:solidFill>
            </a:endParaRPr>
          </a:p>
        </p:txBody>
      </p:sp>
      <p:sp>
        <p:nvSpPr>
          <p:cNvPr id="337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pPr>
            <a:fld id="{217C5087-2803-4EF2-A86C-607E4441223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329431520"/>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00000">
                    <a:tint val="75000"/>
                  </a:srgbClr>
                </a:solidFill>
                <a:latin typeface="+mn-lt"/>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0000">
                    <a:tint val="75000"/>
                  </a:srgb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defRPr>
            </a:lvl1pPr>
          </a:lstStyle>
          <a:p>
            <a:pPr>
              <a:defRPr/>
            </a:pPr>
            <a:fld id="{E0BB411A-F5AC-4215-ACA2-29BA140B23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435E4E3-F1F7-4AB8-A950-90D5579AEE91}" type="datetimeFigureOut">
              <a:rPr lang="en-US">
                <a:solidFill>
                  <a:prstClr val="black">
                    <a:tint val="75000"/>
                  </a:prstClr>
                </a:solidFill>
              </a:rPr>
              <a:pPr>
                <a:defRPr/>
              </a:pPr>
              <a:t>10/24/2011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214D2A4-2CF9-4C18-8EB3-96AE4BDF5EB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24377527-A3ED-4B5F-A8CD-162DB53BBE7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4153793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83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5683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5683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01D93BAA-0063-4CC2-B99E-ADE245CA25C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42153210"/>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26B43E18-02C5-4072-AE20-D774CEE36D9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735192632"/>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10" tIns="45706" rIns="91410" bIns="45706"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10" tIns="45706" rIns="91410" bIns="457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3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393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393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6F1C6357-D318-47D7-A8A6-27C9C49E9B2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13629387"/>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10AD1-4E8D-4406-91DE-6D9CCC500B20}" type="datetimeFigureOut">
              <a:rPr lang="en-US" smtClean="0">
                <a:solidFill>
                  <a:prstClr val="black">
                    <a:tint val="75000"/>
                  </a:prstClr>
                </a:solidFill>
              </a:rPr>
              <a:pPr/>
              <a:t>10/24/2011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692880"/>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his.cuahsi.org/"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www.usgs.gov/" TargetMode="External"/><Relationship Id="rId13" Type="http://schemas.openxmlformats.org/officeDocument/2006/relationships/image" Target="../media/image33.jpeg"/><Relationship Id="rId3" Type="http://schemas.openxmlformats.org/officeDocument/2006/relationships/hyperlink" Target="http://www.epa.gov/storet/dbtop.html" TargetMode="External"/><Relationship Id="rId7" Type="http://schemas.openxmlformats.org/officeDocument/2006/relationships/image" Target="../media/image28.wmf"/><Relationship Id="rId12"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39.jpeg"/><Relationship Id="rId1" Type="http://schemas.openxmlformats.org/officeDocument/2006/relationships/slideLayout" Target="../slideLayouts/slideLayout143.xml"/><Relationship Id="rId6" Type="http://schemas.openxmlformats.org/officeDocument/2006/relationships/image" Target="../media/image35.png"/><Relationship Id="rId11" Type="http://schemas.openxmlformats.org/officeDocument/2006/relationships/hyperlink" Target="http://public.ornl.gov/ameriflux/index.html" TargetMode="External"/><Relationship Id="rId5" Type="http://schemas.openxmlformats.org/officeDocument/2006/relationships/hyperlink" Target="http://www.epa.gov/cgi-bin/epalink?target=http://www.epa.gov/&amp;logname=epahome&amp;referrer=seal" TargetMode="External"/><Relationship Id="rId15" Type="http://schemas.openxmlformats.org/officeDocument/2006/relationships/image" Target="../media/image32.png"/><Relationship Id="rId10" Type="http://schemas.openxmlformats.org/officeDocument/2006/relationships/image" Target="../media/image31.jpeg"/><Relationship Id="rId4" Type="http://schemas.openxmlformats.org/officeDocument/2006/relationships/image" Target="../media/image34.png"/><Relationship Id="rId9" Type="http://schemas.openxmlformats.org/officeDocument/2006/relationships/image" Target="../media/image29.png"/><Relationship Id="rId14" Type="http://schemas.openxmlformats.org/officeDocument/2006/relationships/hyperlink" Target="http://www.ncep.noaa.go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www.openmi.org/reloaded/" TargetMode="External"/><Relationship Id="rId2" Type="http://schemas.openxmlformats.org/officeDocument/2006/relationships/image" Target="../media/image40.jpeg"/><Relationship Id="rId1" Type="http://schemas.openxmlformats.org/officeDocument/2006/relationships/slideLayout" Target="../slideLayouts/slideLayout24.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hyperlink" Target="http://his.cuahsi.org/movies/JacobsWellSpring/JacobsWellSpring.html" TargetMode="External"/><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1.xml"/><Relationship Id="rId4" Type="http://schemas.openxmlformats.org/officeDocument/2006/relationships/hyperlink" Target="http://his.cuahsi.org/odmdatabases.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21.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hyperlink" Target="http://his.cuahsi.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8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png"/><Relationship Id="rId1" Type="http://schemas.openxmlformats.org/officeDocument/2006/relationships/slideLayout" Target="../slideLayouts/slideLayout232.xml"/></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3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32.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1.xml"/><Relationship Id="rId1" Type="http://schemas.openxmlformats.org/officeDocument/2006/relationships/tags" Target="../tags/tag1.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1.xml"/><Relationship Id="rId4" Type="http://schemas.openxmlformats.org/officeDocument/2006/relationships/hyperlink" Target="http://www.opengeospatial.org/projects/groups/waterml2.0sw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hyperlink" Target="http://www.cuahsi.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07.xml"/></Relationships>
</file>

<file path=ppt/slides/_rels/slide3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3.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60.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hyperlink" Target="http://www.campbellsci.com/03001-wind-sentry" TargetMode="External"/><Relationship Id="rId9"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xml"/><Relationship Id="rId1" Type="http://schemas.openxmlformats.org/officeDocument/2006/relationships/slideLayout" Target="../slideLayouts/slideLayout17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hyperlink" Target="http://his.cuahsi.org/mastercvreg.html" TargetMode="External"/><Relationship Id="rId2" Type="http://schemas.openxmlformats.org/officeDocument/2006/relationships/image" Target="../media/image88.png"/><Relationship Id="rId1" Type="http://schemas.openxmlformats.org/officeDocument/2006/relationships/slideLayout" Target="../slideLayouts/slideLayout13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2.xml"/></Relationships>
</file>

<file path=ppt/slides/_rels/slide3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04.xml"/><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7.xml"/></Relationships>
</file>

<file path=ppt/slides/_rels/slide41.xml.rels><?xml version="1.0" encoding="UTF-8" standalone="yes"?>
<Relationships xmlns="http://schemas.openxmlformats.org/package/2006/relationships"><Relationship Id="rId3" Type="http://schemas.openxmlformats.org/officeDocument/2006/relationships/hyperlink" Target="http://hydrodesktop.codeplex.com/" TargetMode="External"/><Relationship Id="rId2" Type="http://schemas.openxmlformats.org/officeDocument/2006/relationships/image" Target="../media/image102.png"/><Relationship Id="rId1" Type="http://schemas.openxmlformats.org/officeDocument/2006/relationships/slideLayout" Target="../slideLayouts/slideLayout116.xml"/><Relationship Id="rId5" Type="http://schemas.openxmlformats.org/officeDocument/2006/relationships/hyperlink" Target="http://hydrocatalog.codeplex.com/" TargetMode="External"/><Relationship Id="rId4" Type="http://schemas.openxmlformats.org/officeDocument/2006/relationships/hyperlink" Target="http://hydroserver.codeplex.com/"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mlDrawing" Target="../drawings/vmlDrawing1.vml"/><Relationship Id="rId1" Type="http://schemas.openxmlformats.org/officeDocument/2006/relationships/themeOverride" Target="../theme/themeOverride1.xml"/><Relationship Id="rId6" Type="http://schemas.openxmlformats.org/officeDocument/2006/relationships/image" Target="../media/image103.emf"/><Relationship Id="rId5" Type="http://schemas.openxmlformats.org/officeDocument/2006/relationships/oleObject" Target="../embeddings/oleObject1.bin"/><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4.png"/><Relationship Id="rId18" Type="http://schemas.openxmlformats.org/officeDocument/2006/relationships/image" Target="../media/image37.jpeg"/><Relationship Id="rId3" Type="http://schemas.openxmlformats.org/officeDocument/2006/relationships/image" Target="../media/image28.wmf"/><Relationship Id="rId7" Type="http://schemas.openxmlformats.org/officeDocument/2006/relationships/image" Target="../media/image30.png"/><Relationship Id="rId12" Type="http://schemas.openxmlformats.org/officeDocument/2006/relationships/hyperlink" Target="http://www.epa.gov/storet/dbtop.html" TargetMode="External"/><Relationship Id="rId17" Type="http://schemas.openxmlformats.org/officeDocument/2006/relationships/hyperlink" Target="http://www.noaa.gov/" TargetMode="External"/><Relationship Id="rId2" Type="http://schemas.openxmlformats.org/officeDocument/2006/relationships/notesSlide" Target="../notesSlides/notesSlide2.xml"/><Relationship Id="rId16" Type="http://schemas.openxmlformats.org/officeDocument/2006/relationships/image" Target="../media/image36.jpeg"/><Relationship Id="rId20" Type="http://schemas.openxmlformats.org/officeDocument/2006/relationships/image" Target="../media/image38.png"/><Relationship Id="rId1" Type="http://schemas.openxmlformats.org/officeDocument/2006/relationships/slideLayout" Target="../slideLayouts/slideLayout143.xml"/><Relationship Id="rId6" Type="http://schemas.openxmlformats.org/officeDocument/2006/relationships/hyperlink" Target="http://public.ornl.gov/ameriflux/index.html" TargetMode="External"/><Relationship Id="rId11" Type="http://schemas.openxmlformats.org/officeDocument/2006/relationships/image" Target="../media/image33.jpeg"/><Relationship Id="rId5" Type="http://schemas.openxmlformats.org/officeDocument/2006/relationships/image" Target="../media/image29.png"/><Relationship Id="rId15" Type="http://schemas.openxmlformats.org/officeDocument/2006/relationships/image" Target="../media/image35.png"/><Relationship Id="rId10" Type="http://schemas.openxmlformats.org/officeDocument/2006/relationships/image" Target="../media/image32.png"/><Relationship Id="rId19" Type="http://schemas.openxmlformats.org/officeDocument/2006/relationships/hyperlink" Target="http://www.unidata.ucar.edu/" TargetMode="External"/><Relationship Id="rId4" Type="http://schemas.openxmlformats.org/officeDocument/2006/relationships/hyperlink" Target="http://www.usgs.gov/" TargetMode="External"/><Relationship Id="rId9" Type="http://schemas.openxmlformats.org/officeDocument/2006/relationships/hyperlink" Target="http://www.ncep.noaa.gov/" TargetMode="External"/><Relationship Id="rId14" Type="http://schemas.openxmlformats.org/officeDocument/2006/relationships/hyperlink" Target="http://www.epa.gov/cgi-bin/epalink?target=http://www.epa.gov/&amp;logname=epahome&amp;referrer=se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790762" y="228601"/>
            <a:ext cx="7562477" cy="3124199"/>
          </a:xfrm>
        </p:spPr>
        <p:txBody>
          <a:bodyPr/>
          <a:lstStyle/>
          <a:p>
            <a:pPr eaLnBrk="1" hangingPunct="1">
              <a:lnSpc>
                <a:spcPct val="80000"/>
              </a:lnSpc>
            </a:pPr>
            <a:r>
              <a:rPr lang="en-US" dirty="0" smtClean="0"/>
              <a:t>Sharing Data Using the CUAHSI Hydrologic Information System</a:t>
            </a:r>
          </a:p>
        </p:txBody>
      </p:sp>
      <p:sp>
        <p:nvSpPr>
          <p:cNvPr id="32774" name="Rectangle 10"/>
          <p:cNvSpPr>
            <a:spLocks noChangeArrowheads="1"/>
          </p:cNvSpPr>
          <p:nvPr/>
        </p:nvSpPr>
        <p:spPr bwMode="auto">
          <a:xfrm>
            <a:off x="1638300" y="3200400"/>
            <a:ext cx="5867400" cy="1077218"/>
          </a:xfrm>
          <a:prstGeom prst="rect">
            <a:avLst/>
          </a:prstGeom>
          <a:noFill/>
          <a:ln w="9525">
            <a:noFill/>
            <a:miter lim="800000"/>
            <a:headEnd/>
            <a:tailEnd/>
          </a:ln>
        </p:spPr>
        <p:txBody>
          <a:bodyPr>
            <a:spAutoFit/>
          </a:bodyPr>
          <a:lstStyle/>
          <a:p>
            <a:pPr algn="ctr"/>
            <a:r>
              <a:rPr lang="en-US" sz="3200" dirty="0">
                <a:solidFill>
                  <a:srgbClr val="0070C0"/>
                </a:solidFill>
              </a:rPr>
              <a:t>David </a:t>
            </a:r>
            <a:r>
              <a:rPr lang="en-US" sz="3200" dirty="0" smtClean="0">
                <a:solidFill>
                  <a:srgbClr val="0070C0"/>
                </a:solidFill>
              </a:rPr>
              <a:t>Tarboton</a:t>
            </a:r>
            <a:endParaRPr lang="en-US" sz="3200" dirty="0">
              <a:solidFill>
                <a:srgbClr val="0070C0"/>
              </a:solidFill>
            </a:endParaRPr>
          </a:p>
          <a:p>
            <a:pPr algn="ctr"/>
            <a:r>
              <a:rPr lang="en-US" sz="3200" dirty="0" smtClean="0">
                <a:solidFill>
                  <a:srgbClr val="0070C0"/>
                </a:solidFill>
              </a:rPr>
              <a:t>Utah State University</a:t>
            </a:r>
            <a:endParaRPr lang="en-US" sz="3200" dirty="0"/>
          </a:p>
        </p:txBody>
      </p:sp>
      <p:grpSp>
        <p:nvGrpSpPr>
          <p:cNvPr id="6" name="Group 4"/>
          <p:cNvGrpSpPr>
            <a:grpSpLocks/>
          </p:cNvGrpSpPr>
          <p:nvPr/>
        </p:nvGrpSpPr>
        <p:grpSpPr bwMode="auto">
          <a:xfrm>
            <a:off x="6461125" y="5759450"/>
            <a:ext cx="2682875" cy="1076325"/>
            <a:chOff x="6461125" y="5759450"/>
            <a:chExt cx="2682875" cy="1076325"/>
          </a:xfrm>
        </p:grpSpPr>
        <p:sp>
          <p:nvSpPr>
            <p:cNvPr id="7" name="Rectangle 10"/>
            <p:cNvSpPr>
              <a:spLocks noChangeArrowheads="1"/>
            </p:cNvSpPr>
            <p:nvPr/>
          </p:nvSpPr>
          <p:spPr bwMode="auto">
            <a:xfrm>
              <a:off x="6461125" y="5759450"/>
              <a:ext cx="2654300" cy="1076325"/>
            </a:xfrm>
            <a:prstGeom prst="rect">
              <a:avLst/>
            </a:prstGeom>
            <a:solidFill>
              <a:schemeClr val="bg1"/>
            </a:solidFill>
            <a:ln w="25400" algn="ctr">
              <a:solidFill>
                <a:schemeClr val="tx1"/>
              </a:solidFill>
              <a:miter lim="800000"/>
              <a:headEnd/>
              <a:tailEnd/>
            </a:ln>
          </p:spPr>
          <p:txBody>
            <a:bodyPr wrap="none" anchor="ctr"/>
            <a:lstStyle/>
            <a:p>
              <a:endParaRPr lang="en-US"/>
            </a:p>
          </p:txBody>
        </p:sp>
        <p:pic>
          <p:nvPicPr>
            <p:cNvPr id="8" name="Picture 11" descr="nsf4c"/>
            <p:cNvPicPr>
              <a:picLocks noChangeAspect="1" noChangeArrowheads="1"/>
            </p:cNvPicPr>
            <p:nvPr/>
          </p:nvPicPr>
          <p:blipFill>
            <a:blip r:embed="rId2" cstate="print"/>
            <a:srcRect/>
            <a:stretch>
              <a:fillRect/>
            </a:stretch>
          </p:blipFill>
          <p:spPr bwMode="auto">
            <a:xfrm>
              <a:off x="6484938" y="5827713"/>
              <a:ext cx="995362" cy="966787"/>
            </a:xfrm>
            <a:prstGeom prst="rect">
              <a:avLst/>
            </a:prstGeom>
            <a:noFill/>
            <a:ln w="9525">
              <a:noFill/>
              <a:miter lim="800000"/>
              <a:headEnd/>
              <a:tailEnd/>
            </a:ln>
          </p:spPr>
        </p:pic>
        <p:sp>
          <p:nvSpPr>
            <p:cNvPr id="9" name="Text Box 12"/>
            <p:cNvSpPr txBox="1">
              <a:spLocks noChangeArrowheads="1"/>
            </p:cNvSpPr>
            <p:nvPr/>
          </p:nvSpPr>
          <p:spPr bwMode="auto">
            <a:xfrm>
              <a:off x="7477125" y="5943600"/>
              <a:ext cx="1666875" cy="641350"/>
            </a:xfrm>
            <a:prstGeom prst="rect">
              <a:avLst/>
            </a:prstGeom>
            <a:noFill/>
            <a:ln w="9525" algn="ctr">
              <a:noFill/>
              <a:miter lim="800000"/>
              <a:headEnd/>
              <a:tailEnd/>
            </a:ln>
          </p:spPr>
          <p:txBody>
            <a:bodyPr>
              <a:spAutoFit/>
            </a:bodyPr>
            <a:lstStyle/>
            <a:p>
              <a:pPr defTabSz="4389438"/>
              <a:r>
                <a:rPr lang="en-US"/>
                <a:t>Support</a:t>
              </a:r>
            </a:p>
            <a:p>
              <a:pPr defTabSz="4389438"/>
              <a:r>
                <a:rPr lang="en-US"/>
                <a:t>EAR 0622374</a:t>
              </a:r>
            </a:p>
          </p:txBody>
        </p:sp>
      </p:grpSp>
      <p:grpSp>
        <p:nvGrpSpPr>
          <p:cNvPr id="10" name="Group 11"/>
          <p:cNvGrpSpPr>
            <a:grpSpLocks/>
          </p:cNvGrpSpPr>
          <p:nvPr/>
        </p:nvGrpSpPr>
        <p:grpSpPr bwMode="auto">
          <a:xfrm>
            <a:off x="76200" y="5481638"/>
            <a:ext cx="3465513" cy="1300162"/>
            <a:chOff x="228600" y="5232772"/>
            <a:chExt cx="3733800" cy="1400590"/>
          </a:xfrm>
        </p:grpSpPr>
        <p:pic>
          <p:nvPicPr>
            <p:cNvPr id="11" name="Picture 4" descr="cuahsi_logo_4"/>
            <p:cNvPicPr>
              <a:picLocks noChangeAspect="1" noChangeArrowheads="1"/>
            </p:cNvPicPr>
            <p:nvPr/>
          </p:nvPicPr>
          <p:blipFill>
            <a:blip r:embed="rId3" cstate="print"/>
            <a:srcRect r="69569"/>
            <a:stretch>
              <a:fillRect/>
            </a:stretch>
          </p:blipFill>
          <p:spPr bwMode="auto">
            <a:xfrm>
              <a:off x="228600" y="5232772"/>
              <a:ext cx="1447800" cy="1400590"/>
            </a:xfrm>
            <a:prstGeom prst="rect">
              <a:avLst/>
            </a:prstGeom>
            <a:noFill/>
            <a:ln w="9525">
              <a:noFill/>
              <a:miter lim="800000"/>
              <a:headEnd/>
              <a:tailEnd/>
            </a:ln>
          </p:spPr>
        </p:pic>
        <p:sp>
          <p:nvSpPr>
            <p:cNvPr id="12" name="Rectangle 9"/>
            <p:cNvSpPr>
              <a:spLocks noChangeArrowheads="1"/>
            </p:cNvSpPr>
            <p:nvPr/>
          </p:nvSpPr>
          <p:spPr bwMode="auto">
            <a:xfrm>
              <a:off x="1600200" y="5257800"/>
              <a:ext cx="2362200" cy="1326325"/>
            </a:xfrm>
            <a:prstGeom prst="rect">
              <a:avLst/>
            </a:prstGeom>
            <a:noFill/>
            <a:ln w="9525">
              <a:noFill/>
              <a:miter lim="800000"/>
              <a:headEnd/>
              <a:tailEnd/>
            </a:ln>
          </p:spPr>
          <p:txBody>
            <a:bodyPr>
              <a:spAutoFit/>
            </a:bodyPr>
            <a:lstStyle/>
            <a:p>
              <a:pPr>
                <a:lnSpc>
                  <a:spcPct val="90000"/>
                </a:lnSpc>
              </a:pPr>
              <a:r>
                <a:rPr lang="en-US" sz="2800"/>
                <a:t>CUAHSI</a:t>
              </a:r>
            </a:p>
            <a:p>
              <a:pPr>
                <a:lnSpc>
                  <a:spcPct val="80000"/>
                </a:lnSpc>
              </a:pPr>
              <a:r>
                <a:rPr lang="en-US" sz="5400"/>
                <a:t>HIS</a:t>
              </a:r>
            </a:p>
            <a:p>
              <a:pPr>
                <a:lnSpc>
                  <a:spcPct val="40000"/>
                </a:lnSpc>
              </a:pPr>
              <a:r>
                <a:rPr lang="en-US" sz="1400" i="1"/>
                <a:t>Sharing hydrologic data</a:t>
              </a:r>
            </a:p>
          </p:txBody>
        </p:sp>
      </p:grpSp>
      <p:sp>
        <p:nvSpPr>
          <p:cNvPr id="13" name="Subtitle 10"/>
          <p:cNvSpPr txBox="1">
            <a:spLocks/>
          </p:cNvSpPr>
          <p:nvPr/>
        </p:nvSpPr>
        <p:spPr>
          <a:xfrm>
            <a:off x="1295400" y="5867400"/>
            <a:ext cx="64008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mtClean="0">
                <a:hlinkClick r:id="rId4"/>
              </a:rPr>
              <a:t>http://his.cuahsi.org/</a:t>
            </a:r>
            <a:r>
              <a:rPr lang="en-US" smtClean="0"/>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457200" y="122238"/>
            <a:ext cx="41910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smtClean="0">
                <a:solidFill>
                  <a:srgbClr val="000000"/>
                </a:solidFill>
                <a:latin typeface="Calibri" pitchFamily="34" charset="0"/>
              </a:rPr>
              <a:t>What HIS enables</a:t>
            </a:r>
          </a:p>
        </p:txBody>
      </p:sp>
      <p:grpSp>
        <p:nvGrpSpPr>
          <p:cNvPr id="2" name="Group 3"/>
          <p:cNvGrpSpPr>
            <a:grpSpLocks/>
          </p:cNvGrpSpPr>
          <p:nvPr/>
        </p:nvGrpSpPr>
        <p:grpSpPr bwMode="auto">
          <a:xfrm>
            <a:off x="5029200" y="914400"/>
            <a:ext cx="1171575" cy="1038225"/>
            <a:chOff x="2256" y="1056"/>
            <a:chExt cx="738" cy="654"/>
          </a:xfrm>
        </p:grpSpPr>
        <p:sp>
          <p:nvSpPr>
            <p:cNvPr id="66616" name="AutoShape 4"/>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7" name="Group 5"/>
            <p:cNvGrpSpPr>
              <a:grpSpLocks/>
            </p:cNvGrpSpPr>
            <p:nvPr/>
          </p:nvGrpSpPr>
          <p:grpSpPr bwMode="auto">
            <a:xfrm>
              <a:off x="2304" y="1152"/>
              <a:ext cx="690" cy="558"/>
              <a:chOff x="2208" y="1152"/>
              <a:chExt cx="690" cy="558"/>
            </a:xfrm>
          </p:grpSpPr>
          <p:pic>
            <p:nvPicPr>
              <p:cNvPr id="66618" name="Picture 6" descr="Get Dat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9" name="Picture 7" descr="United States Environmental Protection Agenc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6564" name="Text Box 8"/>
          <p:cNvSpPr txBox="1">
            <a:spLocks noChangeArrowheads="1"/>
          </p:cNvSpPr>
          <p:nvPr/>
        </p:nvSpPr>
        <p:spPr bwMode="auto">
          <a:xfrm>
            <a:off x="5943600" y="801688"/>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mtClean="0">
                <a:solidFill>
                  <a:srgbClr val="FF0066"/>
                </a:solidFill>
                <a:latin typeface="Calibri" pitchFamily="34" charset="0"/>
                <a:ea typeface="Arial Unicode MS" pitchFamily="34" charset="-128"/>
                <a:cs typeface="Arial Unicode MS" pitchFamily="34" charset="-128"/>
              </a:rPr>
              <a:t>Searching all data sources collectively</a:t>
            </a:r>
          </a:p>
        </p:txBody>
      </p:sp>
      <p:grpSp>
        <p:nvGrpSpPr>
          <p:cNvPr id="4" name="Group 9"/>
          <p:cNvGrpSpPr>
            <a:grpSpLocks/>
          </p:cNvGrpSpPr>
          <p:nvPr/>
        </p:nvGrpSpPr>
        <p:grpSpPr bwMode="auto">
          <a:xfrm>
            <a:off x="381000" y="3276600"/>
            <a:ext cx="1066800" cy="1066800"/>
            <a:chOff x="2400" y="2400"/>
            <a:chExt cx="672" cy="672"/>
          </a:xfrm>
        </p:grpSpPr>
        <p:sp>
          <p:nvSpPr>
            <p:cNvPr id="66614" name="Oval 10"/>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15" name="Picture 11" descr="j019538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2"/>
          <p:cNvGrpSpPr>
            <a:grpSpLocks/>
          </p:cNvGrpSpPr>
          <p:nvPr/>
        </p:nvGrpSpPr>
        <p:grpSpPr bwMode="auto">
          <a:xfrm>
            <a:off x="6248400" y="1676400"/>
            <a:ext cx="1906588" cy="762000"/>
            <a:chOff x="768" y="1536"/>
            <a:chExt cx="1201" cy="480"/>
          </a:xfrm>
        </p:grpSpPr>
        <p:sp>
          <p:nvSpPr>
            <p:cNvPr id="66610" name="AutoShape 13"/>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1" name="Group 14"/>
            <p:cNvGrpSpPr>
              <a:grpSpLocks/>
            </p:cNvGrpSpPr>
            <p:nvPr/>
          </p:nvGrpSpPr>
          <p:grpSpPr bwMode="auto">
            <a:xfrm>
              <a:off x="769" y="1680"/>
              <a:ext cx="1200" cy="192"/>
              <a:chOff x="961" y="2822"/>
              <a:chExt cx="1200" cy="192"/>
            </a:xfrm>
          </p:grpSpPr>
          <p:pic>
            <p:nvPicPr>
              <p:cNvPr id="66612" name="Picture 15"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13" name="Text Box 16"/>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7" name="Group 17"/>
          <p:cNvGrpSpPr>
            <a:grpSpLocks/>
          </p:cNvGrpSpPr>
          <p:nvPr/>
        </p:nvGrpSpPr>
        <p:grpSpPr bwMode="auto">
          <a:xfrm>
            <a:off x="4724400" y="2362200"/>
            <a:ext cx="2209800" cy="762000"/>
            <a:chOff x="2064" y="3600"/>
            <a:chExt cx="1392" cy="480"/>
          </a:xfrm>
        </p:grpSpPr>
        <p:sp>
          <p:nvSpPr>
            <p:cNvPr id="66608" name="AutoShape 18"/>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9" name="Picture 19" descr="Bann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0"/>
          <p:cNvGrpSpPr>
            <a:grpSpLocks/>
          </p:cNvGrpSpPr>
          <p:nvPr/>
        </p:nvGrpSpPr>
        <p:grpSpPr bwMode="auto">
          <a:xfrm>
            <a:off x="6248400" y="3200400"/>
            <a:ext cx="1981200" cy="762000"/>
            <a:chOff x="624" y="2976"/>
            <a:chExt cx="1248" cy="480"/>
          </a:xfrm>
        </p:grpSpPr>
        <p:sp>
          <p:nvSpPr>
            <p:cNvPr id="66606" name="AutoShape 21"/>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7" name="Picture 22" descr="AmeriFlux website">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23"/>
          <p:cNvGrpSpPr>
            <a:grpSpLocks/>
          </p:cNvGrpSpPr>
          <p:nvPr/>
        </p:nvGrpSpPr>
        <p:grpSpPr bwMode="auto">
          <a:xfrm>
            <a:off x="4495800" y="3886200"/>
            <a:ext cx="2362200" cy="762000"/>
            <a:chOff x="3408" y="1536"/>
            <a:chExt cx="1488" cy="480"/>
          </a:xfrm>
        </p:grpSpPr>
        <p:sp>
          <p:nvSpPr>
            <p:cNvPr id="66604"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5" name="Picture 25" descr="Goddard Space Flight Cent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6"/>
          <p:cNvGrpSpPr>
            <a:grpSpLocks/>
          </p:cNvGrpSpPr>
          <p:nvPr/>
        </p:nvGrpSpPr>
        <p:grpSpPr bwMode="auto">
          <a:xfrm>
            <a:off x="6248400" y="4648200"/>
            <a:ext cx="1906588" cy="762000"/>
            <a:chOff x="432" y="2160"/>
            <a:chExt cx="1201" cy="480"/>
          </a:xfrm>
        </p:grpSpPr>
        <p:sp>
          <p:nvSpPr>
            <p:cNvPr id="66600" name="AutoShape 27"/>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01" name="Group 28"/>
            <p:cNvGrpSpPr>
              <a:grpSpLocks/>
            </p:cNvGrpSpPr>
            <p:nvPr/>
          </p:nvGrpSpPr>
          <p:grpSpPr bwMode="auto">
            <a:xfrm>
              <a:off x="433" y="2352"/>
              <a:ext cx="1200" cy="192"/>
              <a:chOff x="673" y="2016"/>
              <a:chExt cx="1200" cy="192"/>
            </a:xfrm>
          </p:grpSpPr>
          <p:pic>
            <p:nvPicPr>
              <p:cNvPr id="66602" name="Picture 29"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03" name="Text Box 30"/>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12" name="Group 31"/>
          <p:cNvGrpSpPr>
            <a:grpSpLocks/>
          </p:cNvGrpSpPr>
          <p:nvPr/>
        </p:nvGrpSpPr>
        <p:grpSpPr bwMode="auto">
          <a:xfrm>
            <a:off x="4495800" y="5257800"/>
            <a:ext cx="919163" cy="762000"/>
            <a:chOff x="3840" y="3216"/>
            <a:chExt cx="579" cy="480"/>
          </a:xfrm>
        </p:grpSpPr>
        <p:sp>
          <p:nvSpPr>
            <p:cNvPr id="66596" name="AutoShape 32"/>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597" name="Group 33"/>
            <p:cNvGrpSpPr>
              <a:grpSpLocks/>
            </p:cNvGrpSpPr>
            <p:nvPr/>
          </p:nvGrpSpPr>
          <p:grpSpPr bwMode="auto">
            <a:xfrm>
              <a:off x="3840" y="3264"/>
              <a:ext cx="579" cy="413"/>
              <a:chOff x="3888" y="3072"/>
              <a:chExt cx="579" cy="413"/>
            </a:xfrm>
          </p:grpSpPr>
          <p:pic>
            <p:nvPicPr>
              <p:cNvPr id="66598" name="Picture 34" descr="NCEP">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9" name="Text Box 35"/>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sp>
        <p:nvSpPr>
          <p:cNvPr id="66572" name="Line 36"/>
          <p:cNvSpPr>
            <a:spLocks noChangeShapeType="1"/>
          </p:cNvSpPr>
          <p:nvPr/>
        </p:nvSpPr>
        <p:spPr bwMode="auto">
          <a:xfrm flipV="1">
            <a:off x="1524000" y="3886200"/>
            <a:ext cx="838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3" name="Text Box 37"/>
          <p:cNvSpPr txBox="1">
            <a:spLocks noChangeArrowheads="1"/>
          </p:cNvSpPr>
          <p:nvPr/>
        </p:nvSpPr>
        <p:spPr bwMode="auto">
          <a:xfrm>
            <a:off x="1371600" y="3429000"/>
            <a:ext cx="10445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generic </a:t>
            </a:r>
          </a:p>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request</a:t>
            </a:r>
          </a:p>
        </p:txBody>
      </p:sp>
      <p:sp>
        <p:nvSpPr>
          <p:cNvPr id="117798" name="Rectangle 38"/>
          <p:cNvSpPr>
            <a:spLocks noChangeArrowheads="1"/>
          </p:cNvSpPr>
          <p:nvPr/>
        </p:nvSpPr>
        <p:spPr bwMode="auto">
          <a:xfrm>
            <a:off x="2362200" y="1143000"/>
            <a:ext cx="477838" cy="5334000"/>
          </a:xfrm>
          <a:prstGeom prst="rect">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66575" name="Line 39"/>
          <p:cNvSpPr>
            <a:spLocks noChangeShapeType="1"/>
          </p:cNvSpPr>
          <p:nvPr/>
        </p:nvSpPr>
        <p:spPr bwMode="auto">
          <a:xfrm flipV="1">
            <a:off x="2819400" y="1295400"/>
            <a:ext cx="22098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6" name="Text Box 40"/>
          <p:cNvSpPr txBox="1">
            <a:spLocks noChangeArrowheads="1"/>
          </p:cNvSpPr>
          <p:nvPr/>
        </p:nvSpPr>
        <p:spPr bwMode="auto">
          <a:xfrm>
            <a:off x="3276600" y="990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77" name="Line 41"/>
          <p:cNvSpPr>
            <a:spLocks noChangeShapeType="1"/>
          </p:cNvSpPr>
          <p:nvPr/>
        </p:nvSpPr>
        <p:spPr bwMode="auto">
          <a:xfrm flipV="1">
            <a:off x="2801938" y="2057400"/>
            <a:ext cx="3370262" cy="158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8" name="Text Box 42"/>
          <p:cNvSpPr txBox="1">
            <a:spLocks noChangeArrowheads="1"/>
          </p:cNvSpPr>
          <p:nvPr/>
        </p:nvSpPr>
        <p:spPr bwMode="auto">
          <a:xfrm>
            <a:off x="3200400" y="1752600"/>
            <a:ext cx="1201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FF"/>
                </a:solidFill>
                <a:latin typeface="Calibri" pitchFamily="34" charset="0"/>
                <a:ea typeface="Arial Unicode MS" pitchFamily="34" charset="-128"/>
                <a:cs typeface="Arial Unicode MS" pitchFamily="34" charset="-128"/>
              </a:rPr>
              <a:t>GetValues</a:t>
            </a:r>
          </a:p>
        </p:txBody>
      </p:sp>
      <p:sp>
        <p:nvSpPr>
          <p:cNvPr id="66579" name="Line 43"/>
          <p:cNvSpPr>
            <a:spLocks noChangeShapeType="1"/>
          </p:cNvSpPr>
          <p:nvPr/>
        </p:nvSpPr>
        <p:spPr bwMode="auto">
          <a:xfrm flipV="1">
            <a:off x="2819400" y="28194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0" name="Text Box 44"/>
          <p:cNvSpPr txBox="1">
            <a:spLocks noChangeArrowheads="1"/>
          </p:cNvSpPr>
          <p:nvPr/>
        </p:nvSpPr>
        <p:spPr bwMode="auto">
          <a:xfrm>
            <a:off x="3200400" y="2514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i="1" smtClean="0">
                <a:solidFill>
                  <a:srgbClr val="000000"/>
                </a:solidFill>
                <a:latin typeface="Calibri" pitchFamily="34" charset="0"/>
                <a:ea typeface="Arial Unicode MS" pitchFamily="34" charset="-128"/>
                <a:cs typeface="Arial Unicode MS" pitchFamily="34" charset="-128"/>
              </a:rPr>
              <a:t>GetValues</a:t>
            </a:r>
          </a:p>
        </p:txBody>
      </p:sp>
      <p:sp>
        <p:nvSpPr>
          <p:cNvPr id="66581" name="Line 45"/>
          <p:cNvSpPr>
            <a:spLocks noChangeShapeType="1"/>
          </p:cNvSpPr>
          <p:nvPr/>
        </p:nvSpPr>
        <p:spPr bwMode="auto">
          <a:xfrm flipV="1">
            <a:off x="2819400" y="3581400"/>
            <a:ext cx="3352800" cy="2063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2" name="Text Box 46"/>
          <p:cNvSpPr txBox="1">
            <a:spLocks noChangeArrowheads="1"/>
          </p:cNvSpPr>
          <p:nvPr/>
        </p:nvSpPr>
        <p:spPr bwMode="auto">
          <a:xfrm>
            <a:off x="3276600" y="3276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FF0066"/>
                </a:solidFill>
                <a:latin typeface="Calibri" pitchFamily="34" charset="0"/>
                <a:ea typeface="Arial Unicode MS" pitchFamily="34" charset="-128"/>
                <a:cs typeface="Arial Unicode MS" pitchFamily="34" charset="-128"/>
              </a:rPr>
              <a:t>GetValues</a:t>
            </a:r>
          </a:p>
        </p:txBody>
      </p:sp>
      <p:sp>
        <p:nvSpPr>
          <p:cNvPr id="66583" name="Line 47"/>
          <p:cNvSpPr>
            <a:spLocks noChangeShapeType="1"/>
          </p:cNvSpPr>
          <p:nvPr/>
        </p:nvSpPr>
        <p:spPr bwMode="auto">
          <a:xfrm>
            <a:off x="2819400" y="4343400"/>
            <a:ext cx="15240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4" name="Text Box 48"/>
          <p:cNvSpPr txBox="1">
            <a:spLocks noChangeArrowheads="1"/>
          </p:cNvSpPr>
          <p:nvPr/>
        </p:nvSpPr>
        <p:spPr bwMode="auto">
          <a:xfrm>
            <a:off x="3200400" y="3962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85" name="Line 49"/>
          <p:cNvSpPr>
            <a:spLocks noChangeShapeType="1"/>
          </p:cNvSpPr>
          <p:nvPr/>
        </p:nvSpPr>
        <p:spPr bwMode="auto">
          <a:xfrm>
            <a:off x="2819400" y="5105400"/>
            <a:ext cx="3276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7810" name="Text Box 50"/>
          <p:cNvSpPr txBox="1">
            <a:spLocks noChangeArrowheads="1"/>
          </p:cNvSpPr>
          <p:nvPr/>
        </p:nvSpPr>
        <p:spPr bwMode="auto">
          <a:xfrm>
            <a:off x="3200400" y="4724400"/>
            <a:ext cx="1143000" cy="304800"/>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400" b="1" u="sng">
                <a:solidFill>
                  <a:srgbClr val="000000"/>
                </a:solidFill>
                <a:effectLst>
                  <a:outerShdw blurRad="38100" dist="38100" dir="2700000" algn="tl">
                    <a:srgbClr val="C0C0C0"/>
                  </a:outerShdw>
                </a:effectLst>
                <a:ea typeface="Arial Unicode MS" pitchFamily="34" charset="-128"/>
                <a:cs typeface="Arial Unicode MS" pitchFamily="34" charset="-128"/>
              </a:rPr>
              <a:t>GetValues</a:t>
            </a:r>
          </a:p>
        </p:txBody>
      </p:sp>
      <p:sp>
        <p:nvSpPr>
          <p:cNvPr id="66587" name="Line 51"/>
          <p:cNvSpPr>
            <a:spLocks noChangeShapeType="1"/>
          </p:cNvSpPr>
          <p:nvPr/>
        </p:nvSpPr>
        <p:spPr bwMode="auto">
          <a:xfrm>
            <a:off x="2819400" y="57150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8" name="Text Box 52"/>
          <p:cNvSpPr txBox="1">
            <a:spLocks noChangeArrowheads="1"/>
          </p:cNvSpPr>
          <p:nvPr/>
        </p:nvSpPr>
        <p:spPr bwMode="auto">
          <a:xfrm>
            <a:off x="3214688" y="5410200"/>
            <a:ext cx="1204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Times New Roman" pitchFamily="18" charset="0"/>
                <a:ea typeface="Arial Unicode MS" pitchFamily="34" charset="-128"/>
                <a:cs typeface="Arial Unicode MS" pitchFamily="34" charset="-128"/>
              </a:rPr>
              <a:t>GetValues</a:t>
            </a:r>
          </a:p>
        </p:txBody>
      </p:sp>
      <p:sp>
        <p:nvSpPr>
          <p:cNvPr id="66589" name="Line 53"/>
          <p:cNvSpPr>
            <a:spLocks noChangeShapeType="1"/>
          </p:cNvSpPr>
          <p:nvPr/>
        </p:nvSpPr>
        <p:spPr bwMode="auto">
          <a:xfrm>
            <a:off x="2819400" y="6248400"/>
            <a:ext cx="32004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90" name="Text Box 54"/>
          <p:cNvSpPr txBox="1">
            <a:spLocks noChangeArrowheads="1"/>
          </p:cNvSpPr>
          <p:nvPr/>
        </p:nvSpPr>
        <p:spPr bwMode="auto">
          <a:xfrm>
            <a:off x="3276600" y="58674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Script MT Bold" pitchFamily="66" charset="0"/>
                <a:ea typeface="Arial Unicode MS" pitchFamily="34" charset="-128"/>
                <a:cs typeface="Arial Unicode MS" pitchFamily="34" charset="-128"/>
              </a:rPr>
              <a:t>GetValues</a:t>
            </a:r>
          </a:p>
        </p:txBody>
      </p:sp>
      <p:grpSp>
        <p:nvGrpSpPr>
          <p:cNvPr id="14" name="Group 55"/>
          <p:cNvGrpSpPr>
            <a:grpSpLocks/>
          </p:cNvGrpSpPr>
          <p:nvPr/>
        </p:nvGrpSpPr>
        <p:grpSpPr bwMode="auto">
          <a:xfrm>
            <a:off x="6248400" y="5791200"/>
            <a:ext cx="1752600" cy="762000"/>
            <a:chOff x="3936" y="3648"/>
            <a:chExt cx="1104" cy="480"/>
          </a:xfrm>
        </p:grpSpPr>
        <p:sp>
          <p:nvSpPr>
            <p:cNvPr id="66593" name="AutoShape 56"/>
            <p:cNvSpPr>
              <a:spLocks noChangeArrowheads="1"/>
            </p:cNvSpPr>
            <p:nvPr/>
          </p:nvSpPr>
          <p:spPr bwMode="auto">
            <a:xfrm>
              <a:off x="3936" y="3648"/>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594" name="Picture 57" descr="masthea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36" y="3825"/>
              <a:ext cx="110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5" name="Text Box 58"/>
            <p:cNvSpPr txBox="1">
              <a:spLocks noChangeArrowheads="1"/>
            </p:cNvSpPr>
            <p:nvPr/>
          </p:nvSpPr>
          <p:spPr bwMode="auto">
            <a:xfrm>
              <a:off x="3974" y="3840"/>
              <a:ext cx="4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FF0000"/>
                  </a:solidFill>
                  <a:latin typeface="Calibri" pitchFamily="34" charset="0"/>
                  <a:ea typeface="Arial Unicode MS" pitchFamily="34" charset="-128"/>
                  <a:cs typeface="Arial Unicode MS" pitchFamily="34" charset="-128"/>
                </a:rPr>
                <a:t>ODM</a:t>
              </a:r>
            </a:p>
          </p:txBody>
        </p:sp>
      </p:grpSp>
      <p:sp>
        <p:nvSpPr>
          <p:cNvPr id="66592" name="Text Box 59"/>
          <p:cNvSpPr txBox="1">
            <a:spLocks noChangeArrowheads="1"/>
          </p:cNvSpPr>
          <p:nvPr/>
        </p:nvSpPr>
        <p:spPr bwMode="auto">
          <a:xfrm>
            <a:off x="288925" y="5370513"/>
            <a:ext cx="191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Michael Piasecki</a:t>
            </a:r>
          </a:p>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Drexel University</a:t>
            </a:r>
          </a:p>
        </p:txBody>
      </p:sp>
    </p:spTree>
    <p:extLst>
      <p:ext uri="{BB962C8B-B14F-4D97-AF65-F5344CB8AC3E}">
        <p14:creationId xmlns:p14="http://schemas.microsoft.com/office/powerpoint/2010/main" val="4217484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117798"/>
                                        </p:tgtEl>
                                        <p:attrNameLst>
                                          <p:attrName>style.visibility</p:attrName>
                                        </p:attrNameLst>
                                      </p:cBhvr>
                                      <p:to>
                                        <p:strVal val="visible"/>
                                      </p:to>
                                    </p:set>
                                    <p:animEffect transition="in" filter="box(in)">
                                      <p:cBhvr>
                                        <p:cTn id="11" dur="500"/>
                                        <p:tgtEl>
                                          <p:spTgt spid="117798"/>
                                        </p:tgtEl>
                                      </p:cBhvr>
                                    </p:animEffect>
                                  </p:childTnLst>
                                </p:cTn>
                              </p:par>
                            </p:childTnLst>
                          </p:cTn>
                        </p:par>
                        <p:par>
                          <p:cTn id="12" fill="hold" nodeType="afterGroup">
                            <p:stCondLst>
                              <p:cond delay="2000"/>
                            </p:stCondLst>
                            <p:childTnLst>
                              <p:par>
                                <p:cTn id="13" presetID="8" presetClass="emph" presetSubtype="0" fill="hold" grpId="1" nodeType="afterEffect">
                                  <p:stCondLst>
                                    <p:cond delay="1000"/>
                                  </p:stCondLst>
                                  <p:childTnLst>
                                    <p:animRot by="43200000">
                                      <p:cBhvr>
                                        <p:cTn id="14" dur="500" fill="hold"/>
                                        <p:tgtEl>
                                          <p:spTgt spid="117798"/>
                                        </p:tgtEl>
                                        <p:attrNameLst>
                                          <p:attrName>r</p:attrName>
                                        </p:attrNameLst>
                                      </p:cBhvr>
                                    </p:animRot>
                                  </p:childTnLst>
                                </p:cTn>
                              </p:par>
                            </p:childTnLst>
                          </p:cTn>
                        </p:par>
                        <p:par>
                          <p:cTn id="15" fill="hold" nodeType="afterGroup">
                            <p:stCondLst>
                              <p:cond delay="3500"/>
                            </p:stCondLst>
                            <p:childTnLst>
                              <p:par>
                                <p:cTn id="16" presetID="1"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nodeType="afterGroup">
                            <p:stCondLst>
                              <p:cond delay="4000"/>
                            </p:stCondLst>
                            <p:childTnLst>
                              <p:par>
                                <p:cTn id="19" presetID="1" presetClass="entr" presetSubtype="0"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4500"/>
                            </p:stCondLst>
                            <p:childTnLst>
                              <p:par>
                                <p:cTn id="22" presetID="1" presetClass="entr" presetSubtype="0" fill="hold" nodeType="afterEffect">
                                  <p:stCondLst>
                                    <p:cond delay="50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nodeType="afterGroup">
                            <p:stCondLst>
                              <p:cond delay="5000"/>
                            </p:stCondLst>
                            <p:childTnLst>
                              <p:par>
                                <p:cTn id="25" presetID="1" presetClass="entr" presetSubtype="0" fill="hold" nodeType="afterEffect">
                                  <p:stCondLst>
                                    <p:cond delay="50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nodeType="afterGroup">
                            <p:stCondLst>
                              <p:cond delay="5500"/>
                            </p:stCondLst>
                            <p:childTnLst>
                              <p:par>
                                <p:cTn id="28" presetID="1" presetClass="entr" presetSubtype="0" fill="hold" nodeType="afterEffect">
                                  <p:stCondLst>
                                    <p:cond delay="50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nodeType="afterGroup">
                            <p:stCondLst>
                              <p:cond delay="6000"/>
                            </p:stCondLst>
                            <p:childTnLst>
                              <p:par>
                                <p:cTn id="31" presetID="1" presetClass="entr" presetSubtype="0" fill="hold" nodeType="afterEffect">
                                  <p:stCondLst>
                                    <p:cond delay="50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nodeType="afterGroup">
                            <p:stCondLst>
                              <p:cond delay="6500"/>
                            </p:stCondLst>
                            <p:childTnLst>
                              <p:par>
                                <p:cTn id="34" presetID="1" presetClass="entr" presetSubtype="0" fill="hold" nodeType="afterEffect">
                                  <p:stCondLst>
                                    <p:cond delay="50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7000"/>
                            </p:stCondLst>
                            <p:childTnLst>
                              <p:par>
                                <p:cTn id="37" presetID="1" presetClass="entr" presetSubtype="0" fill="hold" nodeType="afterEffect">
                                  <p:stCondLst>
                                    <p:cond delay="50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98" grpId="0" animBg="1"/>
      <p:bldP spid="11779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prstClr val="white"/>
                </a:solidFill>
              </a:rPr>
              <a:t>Catalog</a:t>
            </a:r>
            <a:br>
              <a:rPr lang="en-US" sz="2600" dirty="0" smtClean="0">
                <a:solidFill>
                  <a:prstClr val="white"/>
                </a:solidFill>
              </a:rPr>
            </a:br>
            <a:r>
              <a:rPr lang="en-US" sz="2600" dirty="0" smtClean="0">
                <a:solidFill>
                  <a:prstClr val="white"/>
                </a:solidFill>
              </a:rPr>
              <a:t>(Google)</a:t>
            </a:r>
            <a:endParaRPr lang="en-US" sz="2600" dirty="0">
              <a:solidFill>
                <a:prstClr val="white"/>
              </a:solidFill>
            </a:endParaRPr>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prstClr val="white"/>
                </a:solidFill>
              </a:rPr>
              <a:t>Web Server</a:t>
            </a:r>
          </a:p>
          <a:p>
            <a:pPr algn="ctr">
              <a:defRPr/>
            </a:pPr>
            <a:r>
              <a:rPr lang="en-US" sz="2600" dirty="0" smtClean="0">
                <a:solidFill>
                  <a:prstClr val="white"/>
                </a:solidFill>
              </a:rPr>
              <a:t>(CNN.com)</a:t>
            </a:r>
            <a:endParaRPr lang="en-US" sz="2600" dirty="0">
              <a:solidFill>
                <a:prstClr val="white"/>
              </a:solidFill>
            </a:endParaRPr>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prstClr val="white"/>
                </a:solidFill>
              </a:rPr>
              <a:t>Browser</a:t>
            </a:r>
          </a:p>
          <a:p>
            <a:pPr algn="ctr">
              <a:defRPr/>
            </a:pPr>
            <a:r>
              <a:rPr lang="en-US" sz="2600" dirty="0" smtClean="0">
                <a:solidFill>
                  <a:prstClr val="white"/>
                </a:solidFill>
              </a:rPr>
              <a:t>(Firefox)</a:t>
            </a:r>
            <a:endParaRPr lang="en-US" sz="2600" dirty="0">
              <a:solidFill>
                <a:prstClr val="white"/>
              </a:solidFill>
            </a:endParaRPr>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4090988" y="4648200"/>
            <a:ext cx="748923" cy="338554"/>
          </a:xfrm>
          <a:prstGeom prst="rect">
            <a:avLst/>
          </a:prstGeom>
          <a:noFill/>
          <a:ln w="9525">
            <a:noFill/>
            <a:miter lim="800000"/>
            <a:headEnd/>
            <a:tailEnd/>
          </a:ln>
        </p:spPr>
        <p:txBody>
          <a:bodyPr wrap="none">
            <a:spAutoFit/>
          </a:bodyPr>
          <a:lstStyle/>
          <a:p>
            <a:r>
              <a:rPr lang="en-US" sz="1600" b="1" dirty="0" smtClean="0">
                <a:solidFill>
                  <a:prstClr val="black"/>
                </a:solidFill>
              </a:rPr>
              <a:t>Access</a:t>
            </a:r>
            <a:endParaRPr lang="en-US" sz="1600" b="1" dirty="0">
              <a:solidFill>
                <a:prstClr val="black"/>
              </a:solidFill>
            </a:endParaRPr>
          </a:p>
        </p:txBody>
      </p:sp>
      <p:sp>
        <p:nvSpPr>
          <p:cNvPr id="4107" name="TextBox 16"/>
          <p:cNvSpPr txBox="1">
            <a:spLocks noChangeArrowheads="1"/>
          </p:cNvSpPr>
          <p:nvPr/>
        </p:nvSpPr>
        <p:spPr bwMode="auto">
          <a:xfrm rot="19137784">
            <a:off x="2436090" y="3467630"/>
            <a:ext cx="1502399" cy="338554"/>
          </a:xfrm>
          <a:prstGeom prst="rect">
            <a:avLst/>
          </a:prstGeom>
          <a:noFill/>
          <a:ln w="9525">
            <a:noFill/>
            <a:miter lim="800000"/>
            <a:headEnd/>
            <a:tailEnd/>
          </a:ln>
        </p:spPr>
        <p:txBody>
          <a:bodyPr wrap="none">
            <a:spAutoFit/>
          </a:bodyPr>
          <a:lstStyle/>
          <a:p>
            <a:r>
              <a:rPr lang="en-US" sz="1600" b="1" dirty="0" smtClean="0">
                <a:solidFill>
                  <a:prstClr val="black"/>
                </a:solidFill>
              </a:rPr>
              <a:t>Catalog harvest</a:t>
            </a:r>
            <a:endParaRPr lang="en-US" sz="1600" b="1" dirty="0">
              <a:solidFill>
                <a:prstClr val="black"/>
              </a:solidFill>
            </a:endParaRPr>
          </a:p>
        </p:txBody>
      </p:sp>
      <p:sp>
        <p:nvSpPr>
          <p:cNvPr id="4108" name="TextBox 17"/>
          <p:cNvSpPr txBox="1">
            <a:spLocks noChangeArrowheads="1"/>
          </p:cNvSpPr>
          <p:nvPr/>
        </p:nvSpPr>
        <p:spPr bwMode="auto">
          <a:xfrm rot="2301016">
            <a:off x="5410069" y="3474009"/>
            <a:ext cx="754053" cy="338554"/>
          </a:xfrm>
          <a:prstGeom prst="rect">
            <a:avLst/>
          </a:prstGeom>
          <a:noFill/>
          <a:ln w="9525">
            <a:noFill/>
            <a:miter lim="800000"/>
            <a:headEnd/>
            <a:tailEnd/>
          </a:ln>
        </p:spPr>
        <p:txBody>
          <a:bodyPr wrap="none">
            <a:spAutoFit/>
          </a:bodyPr>
          <a:lstStyle/>
          <a:p>
            <a:r>
              <a:rPr lang="en-US" sz="1600" b="1" dirty="0" smtClean="0">
                <a:solidFill>
                  <a:prstClr val="black"/>
                </a:solidFill>
              </a:rPr>
              <a:t>Search</a:t>
            </a:r>
            <a:endParaRPr lang="en-US" sz="1600" b="1" dirty="0">
              <a:solidFill>
                <a:prstClr val="black"/>
              </a:solidFill>
            </a:endParaRPr>
          </a:p>
        </p:txBody>
      </p:sp>
      <p:sp>
        <p:nvSpPr>
          <p:cNvPr id="20" name="Title 19"/>
          <p:cNvSpPr>
            <a:spLocks noGrp="1"/>
          </p:cNvSpPr>
          <p:nvPr>
            <p:ph type="title"/>
          </p:nvPr>
        </p:nvSpPr>
        <p:spPr/>
        <p:txBody>
          <a:bodyPr>
            <a:normAutofit/>
          </a:bodyPr>
          <a:lstStyle/>
          <a:p>
            <a:r>
              <a:rPr lang="en-US" dirty="0" smtClean="0"/>
              <a:t>Web Paradigm</a:t>
            </a:r>
            <a:endParaRPr lang="en-US" dirty="0"/>
          </a:p>
        </p:txBody>
      </p:sp>
    </p:spTree>
    <p:extLst>
      <p:ext uri="{BB962C8B-B14F-4D97-AF65-F5344CB8AC3E}">
        <p14:creationId xmlns:p14="http://schemas.microsoft.com/office/powerpoint/2010/main" val="313151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bwMode="auto">
          <a:xfrm>
            <a:off x="3318193" y="1600201"/>
            <a:ext cx="2297112" cy="915988"/>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r>
              <a:rPr lang="en-US" kern="0" dirty="0">
                <a:solidFill>
                  <a:sysClr val="window" lastClr="FFFFFF"/>
                </a:solidFill>
              </a:rPr>
              <a:t>Data Discovery and </a:t>
            </a:r>
            <a:r>
              <a:rPr lang="en-US" kern="0" dirty="0" smtClean="0">
                <a:solidFill>
                  <a:sysClr val="window" lastClr="FFFFFF"/>
                </a:solidFill>
              </a:rPr>
              <a:t>Integration</a:t>
            </a:r>
            <a:endParaRPr lang="en-US" kern="0" dirty="0">
              <a:solidFill>
                <a:sysClr val="window" lastClr="FFFFFF"/>
              </a:solidFill>
            </a:endParaRPr>
          </a:p>
        </p:txBody>
      </p:sp>
      <p:sp>
        <p:nvSpPr>
          <p:cNvPr id="62" name="Rectangle 61"/>
          <p:cNvSpPr/>
          <p:nvPr/>
        </p:nvSpPr>
        <p:spPr bwMode="auto">
          <a:xfrm>
            <a:off x="738505" y="4321174"/>
            <a:ext cx="2076450" cy="914400"/>
          </a:xfrm>
          <a:prstGeom prst="rect">
            <a:avLst/>
          </a:prstGeom>
          <a:solidFill>
            <a:srgbClr val="4F81BD"/>
          </a:solidFill>
          <a:ln w="25400" cap="flat" cmpd="sng" algn="ctr">
            <a:solidFill>
              <a:srgbClr val="4F81BD">
                <a:shade val="50000"/>
              </a:srgbClr>
            </a:solidFill>
            <a:prstDash val="solid"/>
          </a:ln>
          <a:effectLst/>
        </p:spPr>
        <p:txBody>
          <a:bodyPr tIns="274320" anchor="ctr" anchorCtr="0"/>
          <a:lstStyle/>
          <a:p>
            <a:pPr algn="ctr">
              <a:defRPr/>
            </a:pPr>
            <a:r>
              <a:rPr lang="en-US" kern="0" dirty="0">
                <a:solidFill>
                  <a:sysClr val="window" lastClr="FFFFFF"/>
                </a:solidFill>
              </a:rPr>
              <a:t>Data </a:t>
            </a:r>
            <a:r>
              <a:rPr lang="en-US" kern="0" dirty="0" smtClean="0">
                <a:solidFill>
                  <a:sysClr val="window" lastClr="FFFFFF"/>
                </a:solidFill>
              </a:rPr>
              <a:t>Publication</a:t>
            </a:r>
            <a:endParaRPr lang="en-US" kern="0" dirty="0">
              <a:solidFill>
                <a:sysClr val="window" lastClr="FFFFFF"/>
              </a:solidFill>
            </a:endParaRPr>
          </a:p>
        </p:txBody>
      </p:sp>
      <p:sp>
        <p:nvSpPr>
          <p:cNvPr id="63" name="Rectangle 62"/>
          <p:cNvSpPr/>
          <p:nvPr/>
        </p:nvSpPr>
        <p:spPr bwMode="auto">
          <a:xfrm>
            <a:off x="6416993" y="4314824"/>
            <a:ext cx="2073275" cy="914400"/>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r>
              <a:rPr lang="en-US" kern="0" dirty="0">
                <a:solidFill>
                  <a:sysClr val="window" lastClr="FFFFFF"/>
                </a:solidFill>
              </a:rPr>
              <a:t>Data </a:t>
            </a:r>
            <a:r>
              <a:rPr lang="en-US" kern="0" dirty="0" smtClean="0">
                <a:solidFill>
                  <a:sysClr val="window" lastClr="FFFFFF"/>
                </a:solidFill>
              </a:rPr>
              <a:t> Analysis and Synthesis</a:t>
            </a:r>
            <a:endParaRPr lang="en-US" kern="0" dirty="0">
              <a:solidFill>
                <a:sysClr val="window" lastClr="FFFFFF"/>
              </a:solidFill>
            </a:endParaRPr>
          </a:p>
        </p:txBody>
      </p:sp>
      <p:cxnSp>
        <p:nvCxnSpPr>
          <p:cNvPr id="34824" name="Straight Arrow Connector 63"/>
          <p:cNvCxnSpPr>
            <a:cxnSpLocks noChangeShapeType="1"/>
            <a:stCxn id="62" idx="0"/>
            <a:endCxn id="61" idx="2"/>
          </p:cNvCxnSpPr>
          <p:nvPr/>
        </p:nvCxnSpPr>
        <p:spPr bwMode="auto">
          <a:xfrm rot="5400000" flipH="1" flipV="1">
            <a:off x="2219247" y="2073673"/>
            <a:ext cx="1804985" cy="2690019"/>
          </a:xfrm>
          <a:prstGeom prst="straightConnector1">
            <a:avLst/>
          </a:prstGeom>
          <a:noFill/>
          <a:ln w="57150" algn="ctr">
            <a:solidFill>
              <a:srgbClr val="4A7EBB"/>
            </a:solidFill>
            <a:round/>
            <a:headEnd/>
            <a:tailEnd type="arrow" w="med" len="med"/>
          </a:ln>
        </p:spPr>
      </p:cxnSp>
      <p:cxnSp>
        <p:nvCxnSpPr>
          <p:cNvPr id="34825" name="Straight Arrow Connector 64"/>
          <p:cNvCxnSpPr>
            <a:cxnSpLocks noChangeShapeType="1"/>
          </p:cNvCxnSpPr>
          <p:nvPr/>
        </p:nvCxnSpPr>
        <p:spPr bwMode="auto">
          <a:xfrm rot="16200000" flipH="1">
            <a:off x="5022369" y="1885917"/>
            <a:ext cx="1833450" cy="3025231"/>
          </a:xfrm>
          <a:prstGeom prst="straightConnector1">
            <a:avLst/>
          </a:prstGeom>
          <a:noFill/>
          <a:ln w="57150" algn="ctr">
            <a:solidFill>
              <a:srgbClr val="4A7EBB"/>
            </a:solidFill>
            <a:round/>
            <a:headEnd/>
            <a:tailEnd type="arrow" w="med" len="med"/>
          </a:ln>
        </p:spPr>
      </p:cxnSp>
      <p:cxnSp>
        <p:nvCxnSpPr>
          <p:cNvPr id="34826" name="Straight Arrow Connector 65"/>
          <p:cNvCxnSpPr>
            <a:cxnSpLocks noChangeShapeType="1"/>
            <a:stCxn id="62" idx="3"/>
            <a:endCxn id="63" idx="1"/>
          </p:cNvCxnSpPr>
          <p:nvPr/>
        </p:nvCxnSpPr>
        <p:spPr bwMode="auto">
          <a:xfrm flipV="1">
            <a:off x="2814955" y="4772024"/>
            <a:ext cx="3602038" cy="6350"/>
          </a:xfrm>
          <a:prstGeom prst="straightConnector1">
            <a:avLst/>
          </a:prstGeom>
          <a:noFill/>
          <a:ln w="57150" algn="ctr">
            <a:solidFill>
              <a:srgbClr val="4A7EBB"/>
            </a:solidFill>
            <a:round/>
            <a:headEnd/>
            <a:tailEnd type="arrow" w="med" len="med"/>
          </a:ln>
        </p:spPr>
      </p:cxnSp>
      <p:sp>
        <p:nvSpPr>
          <p:cNvPr id="70" name="TextBox 13"/>
          <p:cNvSpPr txBox="1">
            <a:spLocks noChangeArrowheads="1"/>
          </p:cNvSpPr>
          <p:nvPr/>
        </p:nvSpPr>
        <p:spPr bwMode="auto">
          <a:xfrm>
            <a:off x="3523932" y="1631315"/>
            <a:ext cx="1848167" cy="369332"/>
          </a:xfrm>
          <a:prstGeom prst="rect">
            <a:avLst/>
          </a:prstGeom>
          <a:noFill/>
          <a:ln w="9525">
            <a:noFill/>
            <a:miter lim="800000"/>
            <a:headEnd/>
            <a:tailEnd/>
          </a:ln>
        </p:spPr>
        <p:txBody>
          <a:bodyPr wrap="square">
            <a:spAutoFit/>
          </a:bodyPr>
          <a:lstStyle/>
          <a:p>
            <a:pPr algn="ctr">
              <a:defRPr/>
            </a:pPr>
            <a:r>
              <a:rPr lang="en-US" b="1" kern="0" dirty="0" err="1" smtClean="0">
                <a:solidFill>
                  <a:srgbClr val="FFFF00"/>
                </a:solidFill>
                <a:latin typeface="Arial" pitchFamily="34" charset="0"/>
              </a:rPr>
              <a:t>HydroCatalog</a:t>
            </a:r>
            <a:endParaRPr lang="en-US" b="1" kern="0" dirty="0">
              <a:solidFill>
                <a:srgbClr val="FFFF00"/>
              </a:solidFill>
              <a:latin typeface="Arial" pitchFamily="34" charset="0"/>
            </a:endParaRPr>
          </a:p>
        </p:txBody>
      </p:sp>
      <p:sp>
        <p:nvSpPr>
          <p:cNvPr id="71" name="TextBox 14"/>
          <p:cNvSpPr txBox="1">
            <a:spLocks noChangeArrowheads="1"/>
          </p:cNvSpPr>
          <p:nvPr/>
        </p:nvSpPr>
        <p:spPr bwMode="auto">
          <a:xfrm>
            <a:off x="6432868" y="4303712"/>
            <a:ext cx="2028825" cy="363537"/>
          </a:xfrm>
          <a:prstGeom prst="rect">
            <a:avLst/>
          </a:prstGeom>
          <a:noFill/>
          <a:ln w="9525">
            <a:noFill/>
            <a:miter lim="800000"/>
            <a:headEnd/>
            <a:tailEnd/>
          </a:ln>
        </p:spPr>
        <p:txBody>
          <a:bodyPr>
            <a:spAutoFit/>
          </a:bodyPr>
          <a:lstStyle/>
          <a:p>
            <a:pPr algn="ctr">
              <a:defRPr/>
            </a:pPr>
            <a:r>
              <a:rPr lang="en-US" b="1" kern="0" dirty="0" err="1">
                <a:solidFill>
                  <a:srgbClr val="FFFF00"/>
                </a:solidFill>
                <a:latin typeface="Arial" pitchFamily="34" charset="0"/>
              </a:rPr>
              <a:t>HydroDesktop</a:t>
            </a:r>
            <a:endParaRPr lang="en-US" b="1" kern="0" dirty="0">
              <a:solidFill>
                <a:srgbClr val="FFFF00"/>
              </a:solidFill>
              <a:latin typeface="Arial" pitchFamily="34" charset="0"/>
            </a:endParaRPr>
          </a:p>
        </p:txBody>
      </p:sp>
      <p:sp>
        <p:nvSpPr>
          <p:cNvPr id="72" name="TextBox 15"/>
          <p:cNvSpPr txBox="1">
            <a:spLocks noChangeArrowheads="1"/>
          </p:cNvSpPr>
          <p:nvPr/>
        </p:nvSpPr>
        <p:spPr bwMode="auto">
          <a:xfrm>
            <a:off x="905193" y="4303712"/>
            <a:ext cx="1706562" cy="369887"/>
          </a:xfrm>
          <a:prstGeom prst="rect">
            <a:avLst/>
          </a:prstGeom>
          <a:noFill/>
          <a:ln w="9525">
            <a:noFill/>
            <a:miter lim="800000"/>
            <a:headEnd/>
            <a:tailEnd/>
          </a:ln>
        </p:spPr>
        <p:txBody>
          <a:bodyPr>
            <a:spAutoFit/>
          </a:bodyPr>
          <a:lstStyle/>
          <a:p>
            <a:pPr algn="ctr">
              <a:defRPr/>
            </a:pPr>
            <a:r>
              <a:rPr lang="en-US" b="1" kern="0" dirty="0" err="1">
                <a:solidFill>
                  <a:srgbClr val="FFFF00"/>
                </a:solidFill>
                <a:latin typeface="Arial" pitchFamily="34" charset="0"/>
              </a:rPr>
              <a:t>HydroServer</a:t>
            </a:r>
            <a:endParaRPr lang="en-US" b="1" kern="0" dirty="0">
              <a:solidFill>
                <a:srgbClr val="FFFF00"/>
              </a:solidFill>
              <a:latin typeface="Arial" pitchFamily="34" charset="0"/>
            </a:endParaRPr>
          </a:p>
        </p:txBody>
      </p:sp>
      <p:sp>
        <p:nvSpPr>
          <p:cNvPr id="29" name="AutoShape 130"/>
          <p:cNvSpPr>
            <a:spLocks noChangeArrowheads="1"/>
          </p:cNvSpPr>
          <p:nvPr/>
        </p:nvSpPr>
        <p:spPr bwMode="auto">
          <a:xfrm>
            <a:off x="697230" y="5334000"/>
            <a:ext cx="990600" cy="6858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r>
              <a:rPr lang="en-US" sz="1400" dirty="0" smtClean="0">
                <a:solidFill>
                  <a:srgbClr val="FF0000"/>
                </a:solidFill>
                <a:latin typeface="Arial" charset="0"/>
              </a:rPr>
              <a:t>ODM</a:t>
            </a:r>
            <a:endParaRPr lang="en-US" sz="1400" dirty="0">
              <a:solidFill>
                <a:srgbClr val="FF0000"/>
              </a:solidFill>
              <a:latin typeface="Arial" charset="0"/>
            </a:endParaRPr>
          </a:p>
        </p:txBody>
      </p:sp>
      <p:sp>
        <p:nvSpPr>
          <p:cNvPr id="31" name="AutoShape 130"/>
          <p:cNvSpPr>
            <a:spLocks noChangeArrowheads="1"/>
          </p:cNvSpPr>
          <p:nvPr/>
        </p:nvSpPr>
        <p:spPr bwMode="auto">
          <a:xfrm>
            <a:off x="1840230" y="5334000"/>
            <a:ext cx="990600" cy="6858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r>
              <a:rPr lang="en-US" sz="1400" dirty="0" smtClean="0">
                <a:solidFill>
                  <a:srgbClr val="000000">
                    <a:lumMod val="65000"/>
                    <a:lumOff val="35000"/>
                  </a:srgbClr>
                </a:solidFill>
                <a:latin typeface="Arial" charset="0"/>
              </a:rPr>
              <a:t>Geo Data</a:t>
            </a:r>
            <a:endParaRPr lang="en-US" sz="1400" dirty="0">
              <a:solidFill>
                <a:srgbClr val="000000">
                  <a:lumMod val="65000"/>
                  <a:lumOff val="35000"/>
                </a:srgbClr>
              </a:solidFill>
              <a:latin typeface="Arial" charset="0"/>
            </a:endParaRPr>
          </a:p>
        </p:txBody>
      </p:sp>
      <p:pic>
        <p:nvPicPr>
          <p:cNvPr id="32" name="Picture 4" descr="R logo"/>
          <p:cNvPicPr>
            <a:picLocks noChangeAspect="1" noChangeArrowheads="1"/>
          </p:cNvPicPr>
          <p:nvPr/>
        </p:nvPicPr>
        <p:blipFill>
          <a:blip r:embed="rId2" cstate="print"/>
          <a:srcRect/>
          <a:stretch>
            <a:fillRect/>
          </a:stretch>
        </p:blipFill>
        <p:spPr bwMode="auto">
          <a:xfrm>
            <a:off x="7479030" y="5382768"/>
            <a:ext cx="838200" cy="637032"/>
          </a:xfrm>
          <a:prstGeom prst="rect">
            <a:avLst/>
          </a:prstGeom>
          <a:noFill/>
        </p:spPr>
      </p:pic>
      <p:pic>
        <p:nvPicPr>
          <p:cNvPr id="19458" name="Picture 2" descr="OpenMI Association">
            <a:hlinkClick r:id="rId3" tooltip="OpenMI Association Home Page"/>
          </p:cNvPr>
          <p:cNvPicPr>
            <a:picLocks noChangeAspect="1" noChangeArrowheads="1"/>
          </p:cNvPicPr>
          <p:nvPr/>
        </p:nvPicPr>
        <p:blipFill>
          <a:blip r:embed="rId4" cstate="print"/>
          <a:srcRect/>
          <a:stretch>
            <a:fillRect/>
          </a:stretch>
        </p:blipFill>
        <p:spPr bwMode="auto">
          <a:xfrm>
            <a:off x="6464984" y="5410200"/>
            <a:ext cx="937846" cy="609600"/>
          </a:xfrm>
          <a:prstGeom prst="rect">
            <a:avLst/>
          </a:prstGeom>
          <a:noFill/>
        </p:spPr>
      </p:pic>
      <p:sp>
        <p:nvSpPr>
          <p:cNvPr id="20" name="Title 19"/>
          <p:cNvSpPr>
            <a:spLocks noGrp="1"/>
          </p:cNvSpPr>
          <p:nvPr>
            <p:ph type="title"/>
          </p:nvPr>
        </p:nvSpPr>
        <p:spPr/>
        <p:txBody>
          <a:bodyPr/>
          <a:lstStyle/>
          <a:p>
            <a:r>
              <a:rPr lang="en-US" sz="3600" dirty="0" smtClean="0"/>
              <a:t>CUAHSI Hydrologic Information System </a:t>
            </a:r>
            <a:br>
              <a:rPr lang="en-US" sz="3600" dirty="0" smtClean="0"/>
            </a:br>
            <a:r>
              <a:rPr lang="en-US" sz="3600" dirty="0" smtClean="0"/>
              <a:t>Services-Oriented Architecture</a:t>
            </a:r>
            <a:endParaRPr lang="en-US" sz="3600" dirty="0"/>
          </a:p>
        </p:txBody>
      </p:sp>
      <p:sp>
        <p:nvSpPr>
          <p:cNvPr id="21" name="TextBox 15"/>
          <p:cNvSpPr txBox="1">
            <a:spLocks noChangeArrowheads="1"/>
          </p:cNvSpPr>
          <p:nvPr/>
        </p:nvSpPr>
        <p:spPr bwMode="auto">
          <a:xfrm>
            <a:off x="3200400" y="4426672"/>
            <a:ext cx="2620901" cy="400110"/>
          </a:xfrm>
          <a:prstGeom prst="rect">
            <a:avLst/>
          </a:prstGeom>
          <a:noFill/>
          <a:ln w="9525">
            <a:noFill/>
            <a:miter lim="800000"/>
            <a:headEnd/>
            <a:tailEnd/>
          </a:ln>
        </p:spPr>
        <p:txBody>
          <a:bodyPr wrap="square">
            <a:spAutoFit/>
          </a:bodyPr>
          <a:lstStyle/>
          <a:p>
            <a:pPr algn="ctr"/>
            <a:r>
              <a:rPr lang="en-US" sz="2000" b="1" dirty="0">
                <a:solidFill>
                  <a:srgbClr val="000000"/>
                </a:solidFill>
              </a:rPr>
              <a:t>Data Services</a:t>
            </a:r>
          </a:p>
        </p:txBody>
      </p:sp>
      <p:sp>
        <p:nvSpPr>
          <p:cNvPr id="22" name="TextBox 16"/>
          <p:cNvSpPr txBox="1">
            <a:spLocks noChangeArrowheads="1"/>
          </p:cNvSpPr>
          <p:nvPr/>
        </p:nvSpPr>
        <p:spPr bwMode="auto">
          <a:xfrm rot="19560000">
            <a:off x="1805592" y="3195695"/>
            <a:ext cx="2112983" cy="392882"/>
          </a:xfrm>
          <a:prstGeom prst="rect">
            <a:avLst/>
          </a:prstGeom>
          <a:noFill/>
          <a:ln w="9525">
            <a:noFill/>
            <a:miter lim="800000"/>
            <a:headEnd/>
            <a:tailEnd/>
          </a:ln>
        </p:spPr>
        <p:txBody>
          <a:bodyPr wrap="none">
            <a:spAutoFit/>
          </a:bodyPr>
          <a:lstStyle/>
          <a:p>
            <a:pPr algn="ctr"/>
            <a:r>
              <a:rPr lang="en-US" sz="2000" b="1" dirty="0">
                <a:solidFill>
                  <a:srgbClr val="000000"/>
                </a:solidFill>
              </a:rPr>
              <a:t>Metadata Services</a:t>
            </a:r>
          </a:p>
        </p:txBody>
      </p:sp>
      <p:sp>
        <p:nvSpPr>
          <p:cNvPr id="23" name="TextBox 17"/>
          <p:cNvSpPr txBox="1">
            <a:spLocks noChangeArrowheads="1"/>
          </p:cNvSpPr>
          <p:nvPr/>
        </p:nvSpPr>
        <p:spPr bwMode="auto">
          <a:xfrm rot="1860000">
            <a:off x="5346676" y="3175619"/>
            <a:ext cx="1823128" cy="400110"/>
          </a:xfrm>
          <a:prstGeom prst="rect">
            <a:avLst/>
          </a:prstGeom>
          <a:noFill/>
          <a:ln w="9525">
            <a:noFill/>
            <a:miter lim="800000"/>
            <a:headEnd/>
            <a:tailEnd/>
          </a:ln>
        </p:spPr>
        <p:txBody>
          <a:bodyPr wrap="none">
            <a:spAutoFit/>
          </a:bodyPr>
          <a:lstStyle/>
          <a:p>
            <a:r>
              <a:rPr lang="en-US" sz="2000" b="1" dirty="0" smtClean="0">
                <a:solidFill>
                  <a:srgbClr val="000000"/>
                </a:solidFill>
              </a:rPr>
              <a:t>Search Services</a:t>
            </a:r>
            <a:endParaRPr lang="en-US" sz="2000" b="1" dirty="0">
              <a:solidFill>
                <a:srgbClr val="000000"/>
              </a:solidFill>
            </a:endParaRPr>
          </a:p>
        </p:txBody>
      </p:sp>
      <p:sp>
        <p:nvSpPr>
          <p:cNvPr id="24" name="Oval 23"/>
          <p:cNvSpPr/>
          <p:nvPr/>
        </p:nvSpPr>
        <p:spPr>
          <a:xfrm>
            <a:off x="3583577" y="3208559"/>
            <a:ext cx="1665514" cy="1088572"/>
          </a:xfrm>
          <a:prstGeom prst="ellipse">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kern="0" dirty="0" err="1" smtClean="0">
                <a:solidFill>
                  <a:sysClr val="window" lastClr="FFFFFF"/>
                </a:solidFill>
              </a:rPr>
              <a:t>WaterML</a:t>
            </a:r>
            <a:r>
              <a:rPr lang="en-US" kern="0" dirty="0" smtClean="0">
                <a:solidFill>
                  <a:sysClr val="window" lastClr="FFFFFF"/>
                </a:solidFill>
              </a:rPr>
              <a:t>, Other OGC Standards</a:t>
            </a:r>
            <a:endParaRPr lang="en-US" kern="0" dirty="0">
              <a:solidFill>
                <a:sysClr val="window" lastClr="FFFFFF"/>
              </a:solidFill>
            </a:endParaRPr>
          </a:p>
        </p:txBody>
      </p:sp>
      <p:sp>
        <p:nvSpPr>
          <p:cNvPr id="25" name="Rectangle 24"/>
          <p:cNvSpPr/>
          <p:nvPr/>
        </p:nvSpPr>
        <p:spPr bwMode="auto">
          <a:xfrm>
            <a:off x="695576" y="6186924"/>
            <a:ext cx="7732143" cy="380996"/>
          </a:xfrm>
          <a:prstGeom prst="rect">
            <a:avLst/>
          </a:prstGeom>
          <a:solidFill>
            <a:schemeClr val="accent1">
              <a:lumMod val="40000"/>
              <a:lumOff val="60000"/>
            </a:schemeClr>
          </a:solidFill>
          <a:ln w="25400" cap="flat" cmpd="sng" algn="ctr">
            <a:solidFill>
              <a:srgbClr val="4F81BD">
                <a:shade val="50000"/>
              </a:srgbClr>
            </a:solidFill>
            <a:prstDash val="solid"/>
          </a:ln>
          <a:effectLst/>
        </p:spPr>
        <p:txBody>
          <a:bodyPr anchor="b"/>
          <a:lstStyle/>
          <a:p>
            <a:pPr algn="ctr">
              <a:defRPr/>
            </a:pPr>
            <a:r>
              <a:rPr lang="en-US" kern="0" dirty="0" smtClean="0">
                <a:solidFill>
                  <a:prstClr val="black"/>
                </a:solidFill>
              </a:rPr>
              <a:t>Information Model and Community Support Infrastructure</a:t>
            </a:r>
          </a:p>
        </p:txBody>
      </p:sp>
    </p:spTree>
    <p:extLst>
      <p:ext uri="{BB962C8B-B14F-4D97-AF65-F5344CB8AC3E}">
        <p14:creationId xmlns:p14="http://schemas.microsoft.com/office/powerpoint/2010/main" val="28494869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1808" y="-1"/>
            <a:ext cx="8763000" cy="1374887"/>
          </a:xfrm>
        </p:spPr>
        <p:txBody>
          <a:bodyPr>
            <a:normAutofit/>
          </a:bodyPr>
          <a:lstStyle/>
          <a:p>
            <a:r>
              <a:rPr lang="en-US" sz="3600" b="1" dirty="0" smtClean="0"/>
              <a:t>Video Demo</a:t>
            </a:r>
            <a:endParaRPr lang="en-US" sz="3600" dirty="0"/>
          </a:p>
        </p:txBody>
      </p:sp>
      <p:pic>
        <p:nvPicPr>
          <p:cNvPr id="46081" name="Picture 1"/>
          <p:cNvPicPr>
            <a:picLocks noChangeAspect="1" noChangeArrowheads="1"/>
          </p:cNvPicPr>
          <p:nvPr/>
        </p:nvPicPr>
        <p:blipFill>
          <a:blip r:embed="rId2" cstate="print"/>
          <a:srcRect/>
          <a:stretch>
            <a:fillRect/>
          </a:stretch>
        </p:blipFill>
        <p:spPr bwMode="auto">
          <a:xfrm>
            <a:off x="685800" y="76200"/>
            <a:ext cx="7772400" cy="6084406"/>
          </a:xfrm>
          <a:prstGeom prst="rect">
            <a:avLst/>
          </a:prstGeom>
          <a:noFill/>
          <a:ln w="9525">
            <a:noFill/>
            <a:miter lim="800000"/>
            <a:headEnd/>
            <a:tailEnd/>
          </a:ln>
        </p:spPr>
      </p:pic>
      <p:sp>
        <p:nvSpPr>
          <p:cNvPr id="2" name="Rectangle 1"/>
          <p:cNvSpPr/>
          <p:nvPr/>
        </p:nvSpPr>
        <p:spPr>
          <a:xfrm>
            <a:off x="381000" y="6260068"/>
            <a:ext cx="8305800" cy="369332"/>
          </a:xfrm>
          <a:prstGeom prst="rect">
            <a:avLst/>
          </a:prstGeom>
        </p:spPr>
        <p:txBody>
          <a:bodyPr wrap="square">
            <a:spAutoFit/>
          </a:bodyPr>
          <a:lstStyle/>
          <a:p>
            <a:pPr algn="ctr"/>
            <a:r>
              <a:rPr lang="en-US" dirty="0">
                <a:hlinkClick r:id="rId3"/>
              </a:rPr>
              <a:t>http://</a:t>
            </a:r>
            <a:r>
              <a:rPr lang="en-US" dirty="0" smtClean="0">
                <a:hlinkClick r:id="rId3"/>
              </a:rPr>
              <a:t>his.cuahsi.org/movies/JacobsWellSpring/JacobsWellSpring.html</a:t>
            </a:r>
            <a:r>
              <a:rPr lang="en-US" dirty="0" smtClean="0"/>
              <a:t> </a:t>
            </a:r>
            <a:endParaRPr lang="en-US" dirty="0"/>
          </a:p>
        </p:txBody>
      </p:sp>
    </p:spTree>
    <p:extLst>
      <p:ext uri="{BB962C8B-B14F-4D97-AF65-F5344CB8AC3E}">
        <p14:creationId xmlns:p14="http://schemas.microsoft.com/office/powerpoint/2010/main" val="373728936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307975" y="260350"/>
            <a:ext cx="8405813" cy="1492250"/>
          </a:xfrm>
        </p:spPr>
        <p:txBody>
          <a:bodyPr>
            <a:noAutofit/>
          </a:bodyPr>
          <a:lstStyle/>
          <a:p>
            <a:r>
              <a:rPr lang="en-US" sz="3600" b="1" dirty="0"/>
              <a:t>What are the basic attributes to be associated with each single data value and how can these best be organized</a:t>
            </a:r>
            <a:r>
              <a:rPr lang="en-US" sz="3600" dirty="0"/>
              <a:t>?</a:t>
            </a:r>
          </a:p>
        </p:txBody>
      </p:sp>
      <p:graphicFrame>
        <p:nvGraphicFramePr>
          <p:cNvPr id="243715" name="Group 3"/>
          <p:cNvGraphicFramePr>
            <a:graphicFrameLocks noGrp="1"/>
          </p:cNvGraphicFramePr>
          <p:nvPr/>
        </p:nvGraphicFramePr>
        <p:xfrm>
          <a:off x="388938" y="2344738"/>
          <a:ext cx="2098675" cy="3570924"/>
        </p:xfrm>
        <a:graphic>
          <a:graphicData uri="http://schemas.openxmlformats.org/drawingml/2006/table">
            <a:tbl>
              <a:tblPr/>
              <a:tblGrid>
                <a:gridCol w="2098675"/>
              </a:tblGrid>
              <a:tr h="458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Value</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DateTime</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Variable</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Location</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Units</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Interval (support)</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Arial" charset="0"/>
                        </a:rPr>
                        <a:t>Accuracy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43733" name="Group 21"/>
          <p:cNvGraphicFramePr>
            <a:graphicFrameLocks noGrp="1"/>
          </p:cNvGraphicFramePr>
          <p:nvPr/>
        </p:nvGraphicFramePr>
        <p:xfrm>
          <a:off x="2906713" y="2336800"/>
          <a:ext cx="2876550" cy="3149601"/>
        </p:xfrm>
        <a:graphic>
          <a:graphicData uri="http://schemas.openxmlformats.org/drawingml/2006/table">
            <a:tbl>
              <a:tblPr/>
              <a:tblGrid>
                <a:gridCol w="2876550"/>
              </a:tblGrid>
              <a:tr h="482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Offset</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8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OffsetType/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Reference Point</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1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Source/Organization</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Censoring</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5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Data Qualifying Comments</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43747" name="Group 35"/>
          <p:cNvGraphicFramePr>
            <a:graphicFrameLocks noGrp="1"/>
          </p:cNvGraphicFramePr>
          <p:nvPr/>
        </p:nvGraphicFramePr>
        <p:xfrm>
          <a:off x="6132513" y="2332038"/>
          <a:ext cx="2797175" cy="2651760"/>
        </p:xfrm>
        <a:graphic>
          <a:graphicData uri="http://schemas.openxmlformats.org/drawingml/2006/table">
            <a:tbl>
              <a:tblPr/>
              <a:tblGrid>
                <a:gridCol w="2797175"/>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Method</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Quality Control Level</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Sample Medium</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Value Type</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Data Type</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7025205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6725" y="141288"/>
            <a:ext cx="8229600" cy="723900"/>
          </a:xfrm>
        </p:spPr>
        <p:txBody>
          <a:bodyPr/>
          <a:lstStyle/>
          <a:p>
            <a:pPr eaLnBrk="1" hangingPunct="1"/>
            <a:r>
              <a:rPr lang="en-US" sz="4000" smtClean="0"/>
              <a:t>CUAHSI Observations Data Model</a:t>
            </a:r>
          </a:p>
        </p:txBody>
      </p:sp>
      <p:grpSp>
        <p:nvGrpSpPr>
          <p:cNvPr id="2" name="Group 4"/>
          <p:cNvGrpSpPr>
            <a:grpSpLocks/>
          </p:cNvGrpSpPr>
          <p:nvPr/>
        </p:nvGrpSpPr>
        <p:grpSpPr bwMode="auto">
          <a:xfrm>
            <a:off x="6216650" y="1652588"/>
            <a:ext cx="1282700" cy="1136650"/>
            <a:chOff x="3600" y="2160"/>
            <a:chExt cx="864" cy="960"/>
          </a:xfrm>
        </p:grpSpPr>
        <p:sp>
          <p:nvSpPr>
            <p:cNvPr id="37935" name="Rectangle 5"/>
            <p:cNvSpPr>
              <a:spLocks noChangeArrowheads="1"/>
            </p:cNvSpPr>
            <p:nvPr/>
          </p:nvSpPr>
          <p:spPr bwMode="auto">
            <a:xfrm>
              <a:off x="3600" y="2304"/>
              <a:ext cx="864" cy="720"/>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nvGrpSpPr>
            <p:cNvPr id="3" name="Group 6"/>
            <p:cNvGrpSpPr>
              <a:grpSpLocks/>
            </p:cNvGrpSpPr>
            <p:nvPr/>
          </p:nvGrpSpPr>
          <p:grpSpPr bwMode="auto">
            <a:xfrm>
              <a:off x="3600" y="2160"/>
              <a:ext cx="864" cy="960"/>
              <a:chOff x="3600" y="1632"/>
              <a:chExt cx="864" cy="1536"/>
            </a:xfrm>
          </p:grpSpPr>
          <p:sp>
            <p:nvSpPr>
              <p:cNvPr id="37937" name="Oval 7"/>
              <p:cNvSpPr>
                <a:spLocks noChangeArrowheads="1"/>
              </p:cNvSpPr>
              <p:nvPr/>
            </p:nvSpPr>
            <p:spPr bwMode="auto">
              <a:xfrm>
                <a:off x="3600" y="1632"/>
                <a:ext cx="864" cy="384"/>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37938" name="Oval 8"/>
              <p:cNvSpPr>
                <a:spLocks noChangeArrowheads="1"/>
              </p:cNvSpPr>
              <p:nvPr/>
            </p:nvSpPr>
            <p:spPr bwMode="auto">
              <a:xfrm>
                <a:off x="3600" y="2784"/>
                <a:ext cx="864" cy="384"/>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37939" name="Line 9"/>
              <p:cNvSpPr>
                <a:spLocks noChangeShapeType="1"/>
              </p:cNvSpPr>
              <p:nvPr/>
            </p:nvSpPr>
            <p:spPr bwMode="auto">
              <a:xfrm>
                <a:off x="4464" y="1824"/>
                <a:ext cx="0" cy="1152"/>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37940" name="Line 10"/>
              <p:cNvSpPr>
                <a:spLocks noChangeShapeType="1"/>
              </p:cNvSpPr>
              <p:nvPr/>
            </p:nvSpPr>
            <p:spPr bwMode="auto">
              <a:xfrm>
                <a:off x="3600" y="1824"/>
                <a:ext cx="0" cy="1152"/>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grpSp>
      </p:grpSp>
      <p:sp>
        <p:nvSpPr>
          <p:cNvPr id="37892" name="Text Box 11"/>
          <p:cNvSpPr txBox="1">
            <a:spLocks noChangeArrowheads="1"/>
          </p:cNvSpPr>
          <p:nvPr/>
        </p:nvSpPr>
        <p:spPr bwMode="auto">
          <a:xfrm>
            <a:off x="5487988" y="979488"/>
            <a:ext cx="1243012" cy="273050"/>
          </a:xfrm>
          <a:prstGeom prst="rect">
            <a:avLst/>
          </a:prstGeom>
          <a:noFill/>
          <a:ln w="9525">
            <a:noFill/>
            <a:miter lim="800000"/>
            <a:headEnd/>
            <a:tailEnd/>
          </a:ln>
        </p:spPr>
        <p:txBody>
          <a:bodyPr wrap="none" lIns="91403" tIns="45703" rIns="91403" bIns="45703">
            <a:spAutoFit/>
          </a:bodyPr>
          <a:lstStyle/>
          <a:p>
            <a:pPr fontAlgn="base">
              <a:spcBef>
                <a:spcPct val="0"/>
              </a:spcBef>
              <a:spcAft>
                <a:spcPct val="0"/>
              </a:spcAft>
            </a:pPr>
            <a:r>
              <a:rPr lang="en-US" smtClean="0">
                <a:solidFill>
                  <a:srgbClr val="000000"/>
                </a:solidFill>
              </a:rPr>
              <a:t>Streamflow</a:t>
            </a:r>
          </a:p>
        </p:txBody>
      </p:sp>
      <p:sp>
        <p:nvSpPr>
          <p:cNvPr id="37893" name="Text Box 12"/>
          <p:cNvSpPr txBox="1">
            <a:spLocks noChangeArrowheads="1"/>
          </p:cNvSpPr>
          <p:nvPr/>
        </p:nvSpPr>
        <p:spPr bwMode="auto">
          <a:xfrm>
            <a:off x="7570788" y="2922588"/>
            <a:ext cx="1158875" cy="477837"/>
          </a:xfrm>
          <a:prstGeom prst="rect">
            <a:avLst/>
          </a:prstGeom>
          <a:noFill/>
          <a:ln w="9525">
            <a:noFill/>
            <a:miter lim="800000"/>
            <a:headEnd/>
            <a:tailEnd/>
          </a:ln>
        </p:spPr>
        <p:txBody>
          <a:bodyPr wrap="none" lIns="91403" tIns="45703" rIns="91403" bIns="45703">
            <a:spAutoFit/>
          </a:bodyPr>
          <a:lstStyle/>
          <a:p>
            <a:pPr algn="ctr" fontAlgn="base">
              <a:spcBef>
                <a:spcPct val="0"/>
              </a:spcBef>
              <a:spcAft>
                <a:spcPct val="0"/>
              </a:spcAft>
            </a:pPr>
            <a:r>
              <a:rPr lang="en-US" smtClean="0">
                <a:solidFill>
                  <a:srgbClr val="000000"/>
                </a:solidFill>
              </a:rPr>
              <a:t>Flux tower</a:t>
            </a:r>
          </a:p>
          <a:p>
            <a:pPr algn="ctr" fontAlgn="base">
              <a:spcBef>
                <a:spcPct val="0"/>
              </a:spcBef>
              <a:spcAft>
                <a:spcPct val="0"/>
              </a:spcAft>
            </a:pPr>
            <a:r>
              <a:rPr lang="en-US" smtClean="0">
                <a:solidFill>
                  <a:srgbClr val="000000"/>
                </a:solidFill>
              </a:rPr>
              <a:t>data</a:t>
            </a:r>
          </a:p>
        </p:txBody>
      </p:sp>
      <p:sp>
        <p:nvSpPr>
          <p:cNvPr id="37894" name="Text Box 13"/>
          <p:cNvSpPr txBox="1">
            <a:spLocks noChangeArrowheads="1"/>
          </p:cNvSpPr>
          <p:nvPr/>
        </p:nvSpPr>
        <p:spPr bwMode="auto">
          <a:xfrm>
            <a:off x="4505325" y="1766888"/>
            <a:ext cx="1349375" cy="477837"/>
          </a:xfrm>
          <a:prstGeom prst="rect">
            <a:avLst/>
          </a:prstGeom>
          <a:noFill/>
          <a:ln w="9525">
            <a:noFill/>
            <a:miter lim="800000"/>
            <a:headEnd/>
            <a:tailEnd/>
          </a:ln>
        </p:spPr>
        <p:txBody>
          <a:bodyPr wrap="none" lIns="91403" tIns="45703" rIns="91403" bIns="45703">
            <a:spAutoFit/>
          </a:bodyPr>
          <a:lstStyle/>
          <a:p>
            <a:pPr algn="ctr" fontAlgn="base">
              <a:spcBef>
                <a:spcPct val="0"/>
              </a:spcBef>
              <a:spcAft>
                <a:spcPct val="0"/>
              </a:spcAft>
            </a:pPr>
            <a:r>
              <a:rPr lang="en-US" smtClean="0">
                <a:solidFill>
                  <a:srgbClr val="000000"/>
                </a:solidFill>
              </a:rPr>
              <a:t>Precipitation</a:t>
            </a:r>
          </a:p>
          <a:p>
            <a:pPr algn="ctr" fontAlgn="base">
              <a:spcBef>
                <a:spcPct val="0"/>
              </a:spcBef>
              <a:spcAft>
                <a:spcPct val="0"/>
              </a:spcAft>
            </a:pPr>
            <a:r>
              <a:rPr lang="en-US" smtClean="0">
                <a:solidFill>
                  <a:srgbClr val="000000"/>
                </a:solidFill>
              </a:rPr>
              <a:t>&amp; Climate</a:t>
            </a:r>
          </a:p>
        </p:txBody>
      </p:sp>
      <p:sp>
        <p:nvSpPr>
          <p:cNvPr id="37895" name="Text Box 14"/>
          <p:cNvSpPr txBox="1">
            <a:spLocks noChangeArrowheads="1"/>
          </p:cNvSpPr>
          <p:nvPr/>
        </p:nvSpPr>
        <p:spPr bwMode="auto">
          <a:xfrm>
            <a:off x="7286625" y="962025"/>
            <a:ext cx="1408113" cy="477838"/>
          </a:xfrm>
          <a:prstGeom prst="rect">
            <a:avLst/>
          </a:prstGeom>
          <a:noFill/>
          <a:ln w="9525">
            <a:noFill/>
            <a:miter lim="800000"/>
            <a:headEnd/>
            <a:tailEnd/>
          </a:ln>
        </p:spPr>
        <p:txBody>
          <a:bodyPr wrap="none" lIns="91403" tIns="45703" rIns="91403" bIns="45703">
            <a:spAutoFit/>
          </a:bodyPr>
          <a:lstStyle/>
          <a:p>
            <a:pPr algn="ctr" fontAlgn="base">
              <a:spcBef>
                <a:spcPct val="0"/>
              </a:spcBef>
              <a:spcAft>
                <a:spcPct val="0"/>
              </a:spcAft>
            </a:pPr>
            <a:r>
              <a:rPr lang="en-US" smtClean="0">
                <a:solidFill>
                  <a:srgbClr val="000000"/>
                </a:solidFill>
              </a:rPr>
              <a:t>Groundwater</a:t>
            </a:r>
          </a:p>
          <a:p>
            <a:pPr algn="ctr" fontAlgn="base">
              <a:spcBef>
                <a:spcPct val="0"/>
              </a:spcBef>
              <a:spcAft>
                <a:spcPct val="0"/>
              </a:spcAft>
            </a:pPr>
            <a:r>
              <a:rPr lang="en-US" smtClean="0">
                <a:solidFill>
                  <a:srgbClr val="000000"/>
                </a:solidFill>
              </a:rPr>
              <a:t>levels</a:t>
            </a:r>
          </a:p>
        </p:txBody>
      </p:sp>
      <p:sp>
        <p:nvSpPr>
          <p:cNvPr id="37896" name="Text Box 15"/>
          <p:cNvSpPr txBox="1">
            <a:spLocks noChangeArrowheads="1"/>
          </p:cNvSpPr>
          <p:nvPr/>
        </p:nvSpPr>
        <p:spPr bwMode="auto">
          <a:xfrm>
            <a:off x="5218113" y="3046413"/>
            <a:ext cx="1468437" cy="273050"/>
          </a:xfrm>
          <a:prstGeom prst="rect">
            <a:avLst/>
          </a:prstGeom>
          <a:noFill/>
          <a:ln w="9525">
            <a:noFill/>
            <a:miter lim="800000"/>
            <a:headEnd/>
            <a:tailEnd/>
          </a:ln>
        </p:spPr>
        <p:txBody>
          <a:bodyPr wrap="none" lIns="91403" tIns="45703" rIns="91403" bIns="45703">
            <a:spAutoFit/>
          </a:bodyPr>
          <a:lstStyle/>
          <a:p>
            <a:pPr fontAlgn="base">
              <a:spcBef>
                <a:spcPct val="0"/>
              </a:spcBef>
              <a:spcAft>
                <a:spcPct val="0"/>
              </a:spcAft>
            </a:pPr>
            <a:r>
              <a:rPr lang="en-US" smtClean="0">
                <a:solidFill>
                  <a:srgbClr val="000000"/>
                </a:solidFill>
              </a:rPr>
              <a:t>Water Quality</a:t>
            </a:r>
          </a:p>
        </p:txBody>
      </p:sp>
      <p:sp>
        <p:nvSpPr>
          <p:cNvPr id="37897" name="Text Box 16"/>
          <p:cNvSpPr txBox="1">
            <a:spLocks noChangeArrowheads="1"/>
          </p:cNvSpPr>
          <p:nvPr/>
        </p:nvSpPr>
        <p:spPr bwMode="auto">
          <a:xfrm>
            <a:off x="7856538" y="1822450"/>
            <a:ext cx="992187" cy="684213"/>
          </a:xfrm>
          <a:prstGeom prst="rect">
            <a:avLst/>
          </a:prstGeom>
          <a:noFill/>
          <a:ln w="9525">
            <a:noFill/>
            <a:miter lim="800000"/>
            <a:headEnd/>
            <a:tailEnd/>
          </a:ln>
        </p:spPr>
        <p:txBody>
          <a:bodyPr wrap="none" lIns="91403" tIns="45703" rIns="91403" bIns="45703">
            <a:spAutoFit/>
          </a:bodyPr>
          <a:lstStyle/>
          <a:p>
            <a:pPr algn="ctr" fontAlgn="base">
              <a:spcBef>
                <a:spcPct val="0"/>
              </a:spcBef>
              <a:spcAft>
                <a:spcPct val="0"/>
              </a:spcAft>
            </a:pPr>
            <a:r>
              <a:rPr lang="en-US" smtClean="0">
                <a:solidFill>
                  <a:srgbClr val="000000"/>
                </a:solidFill>
              </a:rPr>
              <a:t>Soil </a:t>
            </a:r>
          </a:p>
          <a:p>
            <a:pPr algn="ctr" fontAlgn="base">
              <a:spcBef>
                <a:spcPct val="0"/>
              </a:spcBef>
              <a:spcAft>
                <a:spcPct val="0"/>
              </a:spcAft>
            </a:pPr>
            <a:r>
              <a:rPr lang="en-US" smtClean="0">
                <a:solidFill>
                  <a:srgbClr val="000000"/>
                </a:solidFill>
              </a:rPr>
              <a:t>moisture</a:t>
            </a:r>
          </a:p>
          <a:p>
            <a:pPr algn="ctr" fontAlgn="base">
              <a:spcBef>
                <a:spcPct val="0"/>
              </a:spcBef>
              <a:spcAft>
                <a:spcPct val="0"/>
              </a:spcAft>
            </a:pPr>
            <a:r>
              <a:rPr lang="en-US" smtClean="0">
                <a:solidFill>
                  <a:srgbClr val="000000"/>
                </a:solidFill>
              </a:rPr>
              <a:t>data</a:t>
            </a:r>
          </a:p>
        </p:txBody>
      </p:sp>
      <p:sp>
        <p:nvSpPr>
          <p:cNvPr id="37898" name="Line 17"/>
          <p:cNvSpPr>
            <a:spLocks noChangeShapeType="1"/>
          </p:cNvSpPr>
          <p:nvPr/>
        </p:nvSpPr>
        <p:spPr bwMode="auto">
          <a:xfrm>
            <a:off x="6305550" y="1295400"/>
            <a:ext cx="196850" cy="3000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899" name="Line 18"/>
          <p:cNvSpPr>
            <a:spLocks noChangeShapeType="1"/>
          </p:cNvSpPr>
          <p:nvPr/>
        </p:nvSpPr>
        <p:spPr bwMode="auto">
          <a:xfrm>
            <a:off x="5788025" y="2051050"/>
            <a:ext cx="428625"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900" name="Line 19"/>
          <p:cNvSpPr>
            <a:spLocks noChangeShapeType="1"/>
          </p:cNvSpPr>
          <p:nvPr/>
        </p:nvSpPr>
        <p:spPr bwMode="auto">
          <a:xfrm flipV="1">
            <a:off x="6073775" y="2789238"/>
            <a:ext cx="428625" cy="28575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901" name="Line 20"/>
          <p:cNvSpPr>
            <a:spLocks noChangeShapeType="1"/>
          </p:cNvSpPr>
          <p:nvPr/>
        </p:nvSpPr>
        <p:spPr bwMode="auto">
          <a:xfrm flipH="1" flipV="1">
            <a:off x="7358063" y="2733675"/>
            <a:ext cx="498475" cy="28416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902" name="Line 21"/>
          <p:cNvSpPr>
            <a:spLocks noChangeShapeType="1"/>
          </p:cNvSpPr>
          <p:nvPr/>
        </p:nvSpPr>
        <p:spPr bwMode="auto">
          <a:xfrm flipH="1">
            <a:off x="7570788" y="2278063"/>
            <a:ext cx="28575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903" name="Line 22"/>
          <p:cNvSpPr>
            <a:spLocks noChangeShapeType="1"/>
          </p:cNvSpPr>
          <p:nvPr/>
        </p:nvSpPr>
        <p:spPr bwMode="auto">
          <a:xfrm flipH="1">
            <a:off x="7286625" y="1311275"/>
            <a:ext cx="284163" cy="28416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904" name="Text Box 40"/>
          <p:cNvSpPr txBox="1">
            <a:spLocks noChangeArrowheads="1"/>
          </p:cNvSpPr>
          <p:nvPr/>
        </p:nvSpPr>
        <p:spPr bwMode="auto">
          <a:xfrm>
            <a:off x="379413" y="1179513"/>
            <a:ext cx="4368800" cy="5568950"/>
          </a:xfrm>
          <a:prstGeom prst="rect">
            <a:avLst/>
          </a:prstGeom>
          <a:noFill/>
          <a:ln w="9525" algn="ctr">
            <a:noFill/>
            <a:miter lim="800000"/>
            <a:headEnd/>
            <a:tailEnd/>
          </a:ln>
        </p:spPr>
        <p:txBody>
          <a:bodyPr>
            <a:spAutoFit/>
          </a:bodyPr>
          <a:lstStyle/>
          <a:p>
            <a:pPr marL="231775" indent="-231775" eaLnBrk="0" fontAlgn="base" hangingPunct="0">
              <a:spcBef>
                <a:spcPct val="0"/>
              </a:spcBef>
              <a:spcAft>
                <a:spcPct val="0"/>
              </a:spcAft>
              <a:buFontTx/>
              <a:buChar char="•"/>
            </a:pPr>
            <a:r>
              <a:rPr lang="en-US" sz="2400" smtClean="0">
                <a:solidFill>
                  <a:srgbClr val="000000"/>
                </a:solidFill>
                <a:latin typeface="Helvetica" pitchFamily="34" charset="0"/>
              </a:rPr>
              <a:t>A </a:t>
            </a:r>
            <a:r>
              <a:rPr lang="en-US" sz="2400" smtClean="0">
                <a:solidFill>
                  <a:srgbClr val="FF3300"/>
                </a:solidFill>
                <a:latin typeface="Helvetica" pitchFamily="34" charset="0"/>
              </a:rPr>
              <a:t>relational database</a:t>
            </a:r>
            <a:r>
              <a:rPr lang="en-US" sz="2400" smtClean="0">
                <a:solidFill>
                  <a:srgbClr val="000000"/>
                </a:solidFill>
                <a:latin typeface="Helvetica" pitchFamily="34" charset="0"/>
              </a:rPr>
              <a:t> at the single observation level (atomic model)</a:t>
            </a:r>
          </a:p>
          <a:p>
            <a:pPr marL="231775" indent="-231775" eaLnBrk="0" fontAlgn="base" hangingPunct="0">
              <a:spcBef>
                <a:spcPct val="0"/>
              </a:spcBef>
              <a:spcAft>
                <a:spcPct val="0"/>
              </a:spcAft>
              <a:buFontTx/>
              <a:buChar char="•"/>
            </a:pPr>
            <a:r>
              <a:rPr lang="en-US" sz="2400" smtClean="0">
                <a:solidFill>
                  <a:srgbClr val="000000"/>
                </a:solidFill>
                <a:latin typeface="Helvetica" pitchFamily="34" charset="0"/>
              </a:rPr>
              <a:t>Stores </a:t>
            </a:r>
            <a:r>
              <a:rPr lang="en-US" sz="2400" smtClean="0">
                <a:solidFill>
                  <a:srgbClr val="FF3300"/>
                </a:solidFill>
                <a:latin typeface="Helvetica" pitchFamily="34" charset="0"/>
              </a:rPr>
              <a:t>observation data</a:t>
            </a:r>
            <a:r>
              <a:rPr lang="en-US" sz="2400" smtClean="0">
                <a:solidFill>
                  <a:srgbClr val="000000"/>
                </a:solidFill>
                <a:latin typeface="Helvetica" pitchFamily="34" charset="0"/>
              </a:rPr>
              <a:t> made at points</a:t>
            </a:r>
          </a:p>
          <a:p>
            <a:pPr marL="231775" indent="-231775" eaLnBrk="0" fontAlgn="base" hangingPunct="0">
              <a:spcBef>
                <a:spcPct val="0"/>
              </a:spcBef>
              <a:spcAft>
                <a:spcPct val="0"/>
              </a:spcAft>
              <a:buFontTx/>
              <a:buChar char="•"/>
            </a:pPr>
            <a:r>
              <a:rPr lang="en-US" sz="2400" smtClean="0">
                <a:solidFill>
                  <a:srgbClr val="000000"/>
                </a:solidFill>
                <a:latin typeface="Helvetica" pitchFamily="34" charset="0"/>
              </a:rPr>
              <a:t>Metadata for </a:t>
            </a:r>
            <a:r>
              <a:rPr lang="en-US" sz="2400" smtClean="0">
                <a:solidFill>
                  <a:srgbClr val="FF3300"/>
                </a:solidFill>
                <a:latin typeface="Helvetica" pitchFamily="34" charset="0"/>
              </a:rPr>
              <a:t>unambiguous interpretation</a:t>
            </a:r>
          </a:p>
          <a:p>
            <a:pPr marL="231775" indent="-231775" eaLnBrk="0" fontAlgn="base" hangingPunct="0">
              <a:spcBef>
                <a:spcPct val="0"/>
              </a:spcBef>
              <a:spcAft>
                <a:spcPct val="0"/>
              </a:spcAft>
              <a:buFontTx/>
              <a:buChar char="•"/>
            </a:pPr>
            <a:r>
              <a:rPr lang="en-US" sz="2400" smtClean="0">
                <a:solidFill>
                  <a:srgbClr val="000000"/>
                </a:solidFill>
                <a:latin typeface="Helvetica" pitchFamily="34" charset="0"/>
              </a:rPr>
              <a:t>Traceable heritage from </a:t>
            </a:r>
            <a:r>
              <a:rPr lang="en-US" sz="2400" smtClean="0">
                <a:solidFill>
                  <a:srgbClr val="FF3300"/>
                </a:solidFill>
                <a:latin typeface="Helvetica" pitchFamily="34" charset="0"/>
              </a:rPr>
              <a:t>raw</a:t>
            </a:r>
            <a:r>
              <a:rPr lang="en-US" sz="2400" smtClean="0">
                <a:solidFill>
                  <a:srgbClr val="000000"/>
                </a:solidFill>
                <a:latin typeface="Helvetica" pitchFamily="34" charset="0"/>
              </a:rPr>
              <a:t> measurements to </a:t>
            </a:r>
            <a:r>
              <a:rPr lang="en-US" sz="2400" smtClean="0">
                <a:solidFill>
                  <a:srgbClr val="FF3300"/>
                </a:solidFill>
                <a:latin typeface="Helvetica" pitchFamily="34" charset="0"/>
              </a:rPr>
              <a:t>usable</a:t>
            </a:r>
            <a:r>
              <a:rPr lang="en-US" sz="2400" smtClean="0">
                <a:solidFill>
                  <a:srgbClr val="000000"/>
                </a:solidFill>
                <a:latin typeface="Helvetica" pitchFamily="34" charset="0"/>
              </a:rPr>
              <a:t> information</a:t>
            </a:r>
          </a:p>
          <a:p>
            <a:pPr marL="231775" indent="-231775" eaLnBrk="0" fontAlgn="base" hangingPunct="0">
              <a:spcBef>
                <a:spcPct val="0"/>
              </a:spcBef>
              <a:spcAft>
                <a:spcPct val="0"/>
              </a:spcAft>
              <a:buFontTx/>
              <a:buChar char="•"/>
            </a:pPr>
            <a:r>
              <a:rPr lang="en-US" sz="2400" smtClean="0">
                <a:solidFill>
                  <a:srgbClr val="FF3300"/>
                </a:solidFill>
                <a:latin typeface="Helvetica" pitchFamily="34" charset="0"/>
              </a:rPr>
              <a:t>Standard format</a:t>
            </a:r>
            <a:r>
              <a:rPr lang="en-US" sz="2400" smtClean="0">
                <a:solidFill>
                  <a:srgbClr val="000000"/>
                </a:solidFill>
                <a:latin typeface="Helvetica" pitchFamily="34" charset="0"/>
              </a:rPr>
              <a:t> for data sharing</a:t>
            </a:r>
          </a:p>
          <a:p>
            <a:pPr marL="231775" indent="-231775" eaLnBrk="0" fontAlgn="base" hangingPunct="0">
              <a:spcBef>
                <a:spcPct val="0"/>
              </a:spcBef>
              <a:spcAft>
                <a:spcPct val="0"/>
              </a:spcAft>
              <a:buFontTx/>
              <a:buChar char="•"/>
            </a:pPr>
            <a:r>
              <a:rPr lang="en-US" sz="2400" smtClean="0">
                <a:solidFill>
                  <a:srgbClr val="FF3300"/>
                </a:solidFill>
                <a:latin typeface="Helvetica" pitchFamily="34" charset="0"/>
              </a:rPr>
              <a:t>Cross dimension</a:t>
            </a:r>
            <a:r>
              <a:rPr lang="en-US" sz="2400" smtClean="0">
                <a:solidFill>
                  <a:srgbClr val="000000"/>
                </a:solidFill>
                <a:latin typeface="Helvetica" pitchFamily="34" charset="0"/>
              </a:rPr>
              <a:t> retrieval and analysis</a:t>
            </a:r>
          </a:p>
          <a:p>
            <a:pPr marL="231775" indent="-231775" eaLnBrk="0" fontAlgn="base" hangingPunct="0">
              <a:spcBef>
                <a:spcPct val="0"/>
              </a:spcBef>
              <a:spcAft>
                <a:spcPct val="0"/>
              </a:spcAft>
              <a:buFontTx/>
              <a:buChar char="•"/>
            </a:pPr>
            <a:endParaRPr lang="en-US" sz="2400" b="1" i="1" smtClean="0">
              <a:solidFill>
                <a:srgbClr val="000000"/>
              </a:solidFill>
              <a:latin typeface="Helvetica" pitchFamily="34" charset="0"/>
            </a:endParaRPr>
          </a:p>
        </p:txBody>
      </p:sp>
      <p:grpSp>
        <p:nvGrpSpPr>
          <p:cNvPr id="4" name="Group 74"/>
          <p:cNvGrpSpPr>
            <a:grpSpLocks/>
          </p:cNvGrpSpPr>
          <p:nvPr/>
        </p:nvGrpSpPr>
        <p:grpSpPr bwMode="auto">
          <a:xfrm>
            <a:off x="4829175" y="3686175"/>
            <a:ext cx="4124325" cy="3171825"/>
            <a:chOff x="2976" y="2160"/>
            <a:chExt cx="2736" cy="2112"/>
          </a:xfrm>
        </p:grpSpPr>
        <p:sp>
          <p:nvSpPr>
            <p:cNvPr id="37906" name="Rectangle 73"/>
            <p:cNvSpPr>
              <a:spLocks noChangeArrowheads="1"/>
            </p:cNvSpPr>
            <p:nvPr/>
          </p:nvSpPr>
          <p:spPr bwMode="auto">
            <a:xfrm>
              <a:off x="2976" y="2160"/>
              <a:ext cx="2736" cy="2112"/>
            </a:xfrm>
            <a:prstGeom prst="rect">
              <a:avLst/>
            </a:prstGeom>
            <a:solidFill>
              <a:srgbClr val="E9EAE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73" name="Straight Arrow Connector 72"/>
            <p:cNvCxnSpPr/>
            <p:nvPr/>
          </p:nvCxnSpPr>
          <p:spPr>
            <a:xfrm rot="5400000" flipH="1" flipV="1">
              <a:off x="3376" y="2819"/>
              <a:ext cx="1127"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10800000" flipV="1">
              <a:off x="3374" y="3382"/>
              <a:ext cx="567" cy="580"/>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3941" y="3382"/>
              <a:ext cx="934"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910" name="TextBox 6"/>
            <p:cNvSpPr txBox="1">
              <a:spLocks noChangeArrowheads="1"/>
            </p:cNvSpPr>
            <p:nvPr/>
          </p:nvSpPr>
          <p:spPr bwMode="auto">
            <a:xfrm>
              <a:off x="4848" y="3360"/>
              <a:ext cx="75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Space, S</a:t>
              </a:r>
            </a:p>
          </p:txBody>
        </p:sp>
        <p:sp>
          <p:nvSpPr>
            <p:cNvPr id="37911" name="TextBox 7"/>
            <p:cNvSpPr txBox="1">
              <a:spLocks noChangeArrowheads="1"/>
            </p:cNvSpPr>
            <p:nvPr/>
          </p:nvSpPr>
          <p:spPr bwMode="auto">
            <a:xfrm>
              <a:off x="4032" y="2208"/>
              <a:ext cx="688"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Time, T</a:t>
              </a:r>
            </a:p>
          </p:txBody>
        </p:sp>
        <p:sp>
          <p:nvSpPr>
            <p:cNvPr id="37912" name="TextBox 8"/>
            <p:cNvSpPr txBox="1">
              <a:spLocks noChangeArrowheads="1"/>
            </p:cNvSpPr>
            <p:nvPr/>
          </p:nvSpPr>
          <p:spPr bwMode="auto">
            <a:xfrm>
              <a:off x="3308" y="3955"/>
              <a:ext cx="1036"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Variables, V</a:t>
              </a:r>
            </a:p>
          </p:txBody>
        </p:sp>
        <p:cxnSp>
          <p:nvCxnSpPr>
            <p:cNvPr id="37913" name="Straight Connector 9"/>
            <p:cNvCxnSpPr>
              <a:cxnSpLocks noChangeShapeType="1"/>
            </p:cNvCxnSpPr>
            <p:nvPr/>
          </p:nvCxnSpPr>
          <p:spPr bwMode="auto">
            <a:xfrm rot="5400000" flipH="1" flipV="1">
              <a:off x="4127" y="3099"/>
              <a:ext cx="581" cy="1"/>
            </a:xfrm>
            <a:prstGeom prst="line">
              <a:avLst/>
            </a:prstGeom>
            <a:noFill/>
            <a:ln w="19050" algn="ctr">
              <a:solidFill>
                <a:srgbClr val="3C6ACA"/>
              </a:solidFill>
              <a:round/>
              <a:headEnd/>
              <a:tailEnd/>
            </a:ln>
          </p:spPr>
        </p:cxnSp>
        <p:cxnSp>
          <p:nvCxnSpPr>
            <p:cNvPr id="37914" name="Straight Connector 10"/>
            <p:cNvCxnSpPr>
              <a:cxnSpLocks noChangeShapeType="1"/>
            </p:cNvCxnSpPr>
            <p:nvPr/>
          </p:nvCxnSpPr>
          <p:spPr bwMode="auto">
            <a:xfrm rot="5400000" flipH="1" flipV="1">
              <a:off x="3368" y="3365"/>
              <a:ext cx="580" cy="1"/>
            </a:xfrm>
            <a:prstGeom prst="line">
              <a:avLst/>
            </a:prstGeom>
            <a:noFill/>
            <a:ln w="19050" algn="ctr">
              <a:solidFill>
                <a:srgbClr val="3C6ACA"/>
              </a:solidFill>
              <a:round/>
              <a:headEnd/>
              <a:tailEnd/>
            </a:ln>
          </p:spPr>
        </p:cxnSp>
        <p:cxnSp>
          <p:nvCxnSpPr>
            <p:cNvPr id="37915" name="Straight Connector 11"/>
            <p:cNvCxnSpPr>
              <a:cxnSpLocks noChangeShapeType="1"/>
            </p:cNvCxnSpPr>
            <p:nvPr/>
          </p:nvCxnSpPr>
          <p:spPr bwMode="auto">
            <a:xfrm rot="5400000" flipH="1" flipV="1">
              <a:off x="3850" y="3365"/>
              <a:ext cx="580" cy="1"/>
            </a:xfrm>
            <a:prstGeom prst="line">
              <a:avLst/>
            </a:prstGeom>
            <a:noFill/>
            <a:ln w="19050" algn="ctr">
              <a:solidFill>
                <a:srgbClr val="3C6ACA"/>
              </a:solidFill>
              <a:round/>
              <a:headEnd/>
              <a:tailEnd/>
            </a:ln>
          </p:spPr>
        </p:cxnSp>
        <p:cxnSp>
          <p:nvCxnSpPr>
            <p:cNvPr id="37916" name="Straight Connector 12"/>
            <p:cNvCxnSpPr>
              <a:cxnSpLocks noChangeShapeType="1"/>
            </p:cNvCxnSpPr>
            <p:nvPr/>
          </p:nvCxnSpPr>
          <p:spPr bwMode="auto">
            <a:xfrm>
              <a:off x="3657" y="3075"/>
              <a:ext cx="482" cy="0"/>
            </a:xfrm>
            <a:prstGeom prst="line">
              <a:avLst/>
            </a:prstGeom>
            <a:noFill/>
            <a:ln w="19050" algn="ctr">
              <a:solidFill>
                <a:srgbClr val="3C6ACA"/>
              </a:solidFill>
              <a:round/>
              <a:headEnd/>
              <a:tailEnd/>
            </a:ln>
          </p:spPr>
        </p:cxnSp>
        <p:cxnSp>
          <p:nvCxnSpPr>
            <p:cNvPr id="37917" name="Straight Connector 13"/>
            <p:cNvCxnSpPr>
              <a:cxnSpLocks noChangeShapeType="1"/>
            </p:cNvCxnSpPr>
            <p:nvPr/>
          </p:nvCxnSpPr>
          <p:spPr bwMode="auto">
            <a:xfrm>
              <a:off x="3941" y="2801"/>
              <a:ext cx="481" cy="1"/>
            </a:xfrm>
            <a:prstGeom prst="line">
              <a:avLst/>
            </a:prstGeom>
            <a:noFill/>
            <a:ln w="19050" algn="ctr">
              <a:solidFill>
                <a:srgbClr val="3C6ACA"/>
              </a:solidFill>
              <a:round/>
              <a:headEnd/>
              <a:tailEnd/>
            </a:ln>
          </p:spPr>
        </p:cxnSp>
        <p:cxnSp>
          <p:nvCxnSpPr>
            <p:cNvPr id="37918" name="Straight Connector 14"/>
            <p:cNvCxnSpPr>
              <a:cxnSpLocks noChangeShapeType="1"/>
            </p:cNvCxnSpPr>
            <p:nvPr/>
          </p:nvCxnSpPr>
          <p:spPr bwMode="auto">
            <a:xfrm>
              <a:off x="3657" y="3655"/>
              <a:ext cx="482" cy="1"/>
            </a:xfrm>
            <a:prstGeom prst="line">
              <a:avLst/>
            </a:prstGeom>
            <a:noFill/>
            <a:ln w="19050" algn="ctr">
              <a:solidFill>
                <a:srgbClr val="3C6ACA"/>
              </a:solidFill>
              <a:round/>
              <a:headEnd/>
              <a:tailEnd/>
            </a:ln>
          </p:spPr>
        </p:cxnSp>
        <p:cxnSp>
          <p:nvCxnSpPr>
            <p:cNvPr id="37919" name="Straight Connector 15"/>
            <p:cNvCxnSpPr>
              <a:cxnSpLocks noChangeShapeType="1"/>
            </p:cNvCxnSpPr>
            <p:nvPr/>
          </p:nvCxnSpPr>
          <p:spPr bwMode="auto">
            <a:xfrm flipV="1">
              <a:off x="3657" y="2801"/>
              <a:ext cx="284" cy="274"/>
            </a:xfrm>
            <a:prstGeom prst="line">
              <a:avLst/>
            </a:prstGeom>
            <a:noFill/>
            <a:ln w="19050" algn="ctr">
              <a:solidFill>
                <a:srgbClr val="3C6ACA"/>
              </a:solidFill>
              <a:round/>
              <a:headEnd/>
              <a:tailEnd/>
            </a:ln>
          </p:spPr>
        </p:cxnSp>
        <p:cxnSp>
          <p:nvCxnSpPr>
            <p:cNvPr id="37920" name="Straight Connector 16"/>
            <p:cNvCxnSpPr>
              <a:cxnSpLocks noChangeShapeType="1"/>
            </p:cNvCxnSpPr>
            <p:nvPr/>
          </p:nvCxnSpPr>
          <p:spPr bwMode="auto">
            <a:xfrm flipV="1">
              <a:off x="4139" y="2801"/>
              <a:ext cx="283" cy="274"/>
            </a:xfrm>
            <a:prstGeom prst="line">
              <a:avLst/>
            </a:prstGeom>
            <a:noFill/>
            <a:ln w="19050" algn="ctr">
              <a:solidFill>
                <a:srgbClr val="3C6ACA"/>
              </a:solidFill>
              <a:round/>
              <a:headEnd/>
              <a:tailEnd/>
            </a:ln>
          </p:spPr>
        </p:cxnSp>
        <p:cxnSp>
          <p:nvCxnSpPr>
            <p:cNvPr id="37921" name="Straight Connector 17"/>
            <p:cNvCxnSpPr>
              <a:cxnSpLocks noChangeShapeType="1"/>
            </p:cNvCxnSpPr>
            <p:nvPr/>
          </p:nvCxnSpPr>
          <p:spPr bwMode="auto">
            <a:xfrm flipV="1">
              <a:off x="4139" y="3382"/>
              <a:ext cx="283" cy="273"/>
            </a:xfrm>
            <a:prstGeom prst="line">
              <a:avLst/>
            </a:prstGeom>
            <a:noFill/>
            <a:ln w="19050" algn="ctr">
              <a:solidFill>
                <a:srgbClr val="3C6ACA"/>
              </a:solidFill>
              <a:round/>
              <a:headEnd/>
              <a:tailEnd/>
            </a:ln>
          </p:spPr>
        </p:cxnSp>
        <p:sp>
          <p:nvSpPr>
            <p:cNvPr id="37922" name="TextBox 18"/>
            <p:cNvSpPr txBox="1">
              <a:spLocks noChangeArrowheads="1"/>
            </p:cNvSpPr>
            <p:nvPr/>
          </p:nvSpPr>
          <p:spPr bwMode="auto">
            <a:xfrm>
              <a:off x="4419" y="3150"/>
              <a:ext cx="191"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s</a:t>
              </a:r>
            </a:p>
          </p:txBody>
        </p:sp>
        <p:sp>
          <p:nvSpPr>
            <p:cNvPr id="89" name="Oval 88"/>
            <p:cNvSpPr/>
            <p:nvPr/>
          </p:nvSpPr>
          <p:spPr>
            <a:xfrm>
              <a:off x="4393" y="3348"/>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24" name="TextBox 20"/>
            <p:cNvSpPr txBox="1">
              <a:spLocks noChangeArrowheads="1"/>
            </p:cNvSpPr>
            <p:nvPr/>
          </p:nvSpPr>
          <p:spPr bwMode="auto">
            <a:xfrm>
              <a:off x="3975" y="2568"/>
              <a:ext cx="180"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t</a:t>
              </a:r>
            </a:p>
          </p:txBody>
        </p:sp>
        <p:sp>
          <p:nvSpPr>
            <p:cNvPr id="91" name="Oval 90"/>
            <p:cNvSpPr/>
            <p:nvPr/>
          </p:nvSpPr>
          <p:spPr>
            <a:xfrm>
              <a:off x="3912" y="2771"/>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26" name="TextBox 22"/>
            <p:cNvSpPr txBox="1">
              <a:spLocks noChangeArrowheads="1"/>
            </p:cNvSpPr>
            <p:nvPr/>
          </p:nvSpPr>
          <p:spPr bwMode="auto">
            <a:xfrm>
              <a:off x="3397" y="3463"/>
              <a:ext cx="25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V</a:t>
              </a:r>
              <a:r>
                <a:rPr lang="en-US" sz="2400" baseline="-25000" smtClean="0">
                  <a:solidFill>
                    <a:srgbClr val="000000"/>
                  </a:solidFill>
                  <a:latin typeface="Calibri" pitchFamily="34" charset="0"/>
                </a:rPr>
                <a:t>i</a:t>
              </a:r>
            </a:p>
          </p:txBody>
        </p:sp>
        <p:sp>
          <p:nvSpPr>
            <p:cNvPr id="93" name="Oval 92"/>
            <p:cNvSpPr/>
            <p:nvPr/>
          </p:nvSpPr>
          <p:spPr>
            <a:xfrm>
              <a:off x="3629" y="3621"/>
              <a:ext cx="56"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28" name="TextBox 24"/>
            <p:cNvSpPr txBox="1">
              <a:spLocks noChangeArrowheads="1"/>
            </p:cNvSpPr>
            <p:nvPr/>
          </p:nvSpPr>
          <p:spPr bwMode="auto">
            <a:xfrm>
              <a:off x="4224" y="2879"/>
              <a:ext cx="56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v</a:t>
              </a:r>
              <a:r>
                <a:rPr lang="en-US" sz="2400" baseline="-25000" smtClean="0">
                  <a:solidFill>
                    <a:srgbClr val="000000"/>
                  </a:solidFill>
                  <a:latin typeface="Calibri" pitchFamily="34" charset="0"/>
                </a:rPr>
                <a:t>i </a:t>
              </a:r>
              <a:r>
                <a:rPr lang="en-US" sz="2400" smtClean="0">
                  <a:solidFill>
                    <a:srgbClr val="000000"/>
                  </a:solidFill>
                  <a:latin typeface="Calibri" pitchFamily="34" charset="0"/>
                </a:rPr>
                <a:t>(s,t)</a:t>
              </a:r>
            </a:p>
          </p:txBody>
        </p:sp>
        <p:sp>
          <p:nvSpPr>
            <p:cNvPr id="95" name="Oval 94"/>
            <p:cNvSpPr/>
            <p:nvPr/>
          </p:nvSpPr>
          <p:spPr>
            <a:xfrm>
              <a:off x="4111" y="3041"/>
              <a:ext cx="56" cy="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30" name="TextBox 26"/>
            <p:cNvSpPr txBox="1">
              <a:spLocks noChangeArrowheads="1"/>
            </p:cNvSpPr>
            <p:nvPr/>
          </p:nvSpPr>
          <p:spPr bwMode="auto">
            <a:xfrm>
              <a:off x="4752" y="3120"/>
              <a:ext cx="807"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“Where”</a:t>
              </a:r>
            </a:p>
          </p:txBody>
        </p:sp>
        <p:sp>
          <p:nvSpPr>
            <p:cNvPr id="37931" name="TextBox 27"/>
            <p:cNvSpPr txBox="1">
              <a:spLocks noChangeArrowheads="1"/>
            </p:cNvSpPr>
            <p:nvPr/>
          </p:nvSpPr>
          <p:spPr bwMode="auto">
            <a:xfrm>
              <a:off x="3486" y="3731"/>
              <a:ext cx="70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“What”</a:t>
              </a:r>
            </a:p>
          </p:txBody>
        </p:sp>
        <p:sp>
          <p:nvSpPr>
            <p:cNvPr id="37932" name="TextBox 28"/>
            <p:cNvSpPr txBox="1">
              <a:spLocks noChangeArrowheads="1"/>
            </p:cNvSpPr>
            <p:nvPr/>
          </p:nvSpPr>
          <p:spPr bwMode="auto">
            <a:xfrm>
              <a:off x="3168" y="2208"/>
              <a:ext cx="745"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“When”</a:t>
              </a:r>
            </a:p>
          </p:txBody>
        </p:sp>
        <p:sp>
          <p:nvSpPr>
            <p:cNvPr id="37933" name="TextBox 29"/>
            <p:cNvSpPr txBox="1">
              <a:spLocks noChangeArrowheads="1"/>
            </p:cNvSpPr>
            <p:nvPr/>
          </p:nvSpPr>
          <p:spPr bwMode="auto">
            <a:xfrm>
              <a:off x="4608" y="2592"/>
              <a:ext cx="1082"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A data value</a:t>
              </a:r>
            </a:p>
          </p:txBody>
        </p:sp>
        <p:cxnSp>
          <p:nvCxnSpPr>
            <p:cNvPr id="37934" name="Straight Arrow Connector 31"/>
            <p:cNvCxnSpPr>
              <a:cxnSpLocks noChangeShapeType="1"/>
              <a:stCxn id="37933" idx="1"/>
              <a:endCxn id="95" idx="7"/>
            </p:cNvCxnSpPr>
            <p:nvPr/>
          </p:nvCxnSpPr>
          <p:spPr bwMode="auto">
            <a:xfrm flipH="1">
              <a:off x="4159" y="2736"/>
              <a:ext cx="449" cy="307"/>
            </a:xfrm>
            <a:prstGeom prst="straightConnector1">
              <a:avLst/>
            </a:prstGeom>
            <a:noFill/>
            <a:ln w="19050" algn="ctr">
              <a:solidFill>
                <a:srgbClr val="4A7EBB"/>
              </a:solidFill>
              <a:prstDash val="dash"/>
              <a:round/>
              <a:headEnd/>
              <a:tailEnd type="arrow" w="med" len="med"/>
            </a:ln>
          </p:spPr>
        </p:cxnSp>
      </p:grpSp>
    </p:spTree>
    <p:extLst>
      <p:ext uri="{BB962C8B-B14F-4D97-AF65-F5344CB8AC3E}">
        <p14:creationId xmlns:p14="http://schemas.microsoft.com/office/powerpoint/2010/main" val="7362277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nvGraphicFramePr>
        <p:xfrm>
          <a:off x="762000" y="3810000"/>
          <a:ext cx="3478849" cy="1854200"/>
        </p:xfrm>
        <a:graphic>
          <a:graphicData uri="http://schemas.openxmlformats.org/drawingml/2006/table">
            <a:tbl>
              <a:tblPr firstRow="1" bandRow="1">
                <a:tableStyleId>{5C22544A-7EE6-4342-B048-85BDC9FD1C3A}</a:tableStyleId>
              </a:tblPr>
              <a:tblGrid>
                <a:gridCol w="1284796"/>
                <a:gridCol w="1015810"/>
                <a:gridCol w="1178243"/>
              </a:tblGrid>
              <a:tr h="370840">
                <a:tc>
                  <a:txBody>
                    <a:bodyPr/>
                    <a:lstStyle/>
                    <a:p>
                      <a:r>
                        <a:rPr lang="en-US" dirty="0" smtClean="0"/>
                        <a:t>Name</a:t>
                      </a:r>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smtClean="0"/>
                        <a:t>Latitude</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smtClean="0"/>
                        <a:t>Longitude</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r>
              <a:tr h="370840">
                <a:tc>
                  <a:txBody>
                    <a:bodyPr/>
                    <a:lstStyle/>
                    <a:p>
                      <a:r>
                        <a:rPr lang="en-US" dirty="0" smtClean="0"/>
                        <a:t>Cane</a:t>
                      </a:r>
                      <a:r>
                        <a:rPr lang="en-US" baseline="0" dirty="0" smtClean="0"/>
                        <a:t> Creek</a:t>
                      </a:r>
                      <a:endParaRPr lang="en-US" dirty="0"/>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t>41.1</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t>-103.2</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r>
              <a:tr h="370840">
                <a:tc>
                  <a:txBody>
                    <a:bodyPr/>
                    <a:lstStyle/>
                    <a:p>
                      <a:r>
                        <a:rPr lang="en-US" dirty="0" smtClean="0"/>
                        <a:t>Cane</a:t>
                      </a:r>
                      <a:r>
                        <a:rPr lang="en-US" baseline="0" dirty="0" smtClean="0"/>
                        <a:t> Creek</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-103.2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Town</a:t>
                      </a:r>
                      <a:r>
                        <a:rPr lang="en-US" baseline="0" dirty="0" smtClean="0"/>
                        <a:t> Lake</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40.3</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-103.3</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Town</a:t>
                      </a:r>
                      <a:r>
                        <a:rPr lang="en-US" baseline="0" dirty="0" smtClean="0"/>
                        <a:t> Lake</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40.3</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-103.3</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 name="Title 1"/>
          <p:cNvSpPr>
            <a:spLocks noGrp="1"/>
          </p:cNvSpPr>
          <p:nvPr>
            <p:ph type="title"/>
          </p:nvPr>
        </p:nvSpPr>
        <p:spPr/>
        <p:txBody>
          <a:bodyPr/>
          <a:lstStyle/>
          <a:p>
            <a:r>
              <a:rPr lang="en-US" dirty="0" smtClean="0"/>
              <a:t>Data Storage – Relational Database</a:t>
            </a:r>
            <a:endParaRPr lang="en-US" dirty="0"/>
          </a:p>
        </p:txBody>
      </p:sp>
      <p:sp>
        <p:nvSpPr>
          <p:cNvPr id="4" name="Rectangle 3"/>
          <p:cNvSpPr/>
          <p:nvPr/>
        </p:nvSpPr>
        <p:spPr>
          <a:xfrm>
            <a:off x="1676400" y="1752600"/>
            <a:ext cx="1447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Values</a:t>
            </a:r>
            <a:endParaRPr lang="en-US" b="1" dirty="0">
              <a:solidFill>
                <a:prstClr val="white"/>
              </a:solidFill>
            </a:endParaRPr>
          </a:p>
        </p:txBody>
      </p:sp>
      <p:sp>
        <p:nvSpPr>
          <p:cNvPr id="5" name="Rectangle 4"/>
          <p:cNvSpPr/>
          <p:nvPr/>
        </p:nvSpPr>
        <p:spPr>
          <a:xfrm>
            <a:off x="1676400" y="2209800"/>
            <a:ext cx="1447800" cy="1219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black"/>
                </a:solidFill>
              </a:rPr>
              <a:t>Value</a:t>
            </a:r>
          </a:p>
          <a:p>
            <a:r>
              <a:rPr lang="en-US" dirty="0" smtClean="0">
                <a:solidFill>
                  <a:prstClr val="black"/>
                </a:solidFill>
              </a:rPr>
              <a:t>Date</a:t>
            </a:r>
          </a:p>
          <a:p>
            <a:r>
              <a:rPr lang="en-US" dirty="0" smtClean="0">
                <a:solidFill>
                  <a:prstClr val="black"/>
                </a:solidFill>
              </a:rPr>
              <a:t>Site</a:t>
            </a:r>
          </a:p>
          <a:p>
            <a:r>
              <a:rPr lang="en-US" dirty="0" smtClean="0">
                <a:solidFill>
                  <a:prstClr val="black"/>
                </a:solidFill>
              </a:rPr>
              <a:t>Variable</a:t>
            </a:r>
          </a:p>
        </p:txBody>
      </p:sp>
      <p:grpSp>
        <p:nvGrpSpPr>
          <p:cNvPr id="3" name="Group 13"/>
          <p:cNvGrpSpPr/>
          <p:nvPr/>
        </p:nvGrpSpPr>
        <p:grpSpPr>
          <a:xfrm>
            <a:off x="5867400" y="1752600"/>
            <a:ext cx="1447800" cy="1676400"/>
            <a:chOff x="5867400" y="1752600"/>
            <a:chExt cx="1447800" cy="1676400"/>
          </a:xfrm>
        </p:grpSpPr>
        <p:sp>
          <p:nvSpPr>
            <p:cNvPr id="6" name="Rectangle 5"/>
            <p:cNvSpPr/>
            <p:nvPr/>
          </p:nvSpPr>
          <p:spPr>
            <a:xfrm>
              <a:off x="5867400" y="1752600"/>
              <a:ext cx="1447800" cy="4572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Sites</a:t>
              </a:r>
              <a:endParaRPr lang="en-US" b="1" dirty="0">
                <a:solidFill>
                  <a:prstClr val="white"/>
                </a:solidFill>
              </a:endParaRPr>
            </a:p>
          </p:txBody>
        </p:sp>
        <p:sp>
          <p:nvSpPr>
            <p:cNvPr id="7" name="Rectangle 6"/>
            <p:cNvSpPr/>
            <p:nvPr/>
          </p:nvSpPr>
          <p:spPr>
            <a:xfrm>
              <a:off x="5867400" y="2209800"/>
              <a:ext cx="1447800" cy="12192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black"/>
                  </a:solidFill>
                </a:rPr>
                <a:t>Site</a:t>
              </a:r>
            </a:p>
            <a:p>
              <a:r>
                <a:rPr lang="en-US" dirty="0" smtClean="0">
                  <a:solidFill>
                    <a:prstClr val="black"/>
                  </a:solidFill>
                </a:rPr>
                <a:t>Name</a:t>
              </a:r>
            </a:p>
            <a:p>
              <a:r>
                <a:rPr lang="en-US" dirty="0" smtClean="0">
                  <a:solidFill>
                    <a:prstClr val="black"/>
                  </a:solidFill>
                </a:rPr>
                <a:t>Latitude</a:t>
              </a:r>
            </a:p>
            <a:p>
              <a:r>
                <a:rPr lang="en-US" dirty="0" smtClean="0">
                  <a:solidFill>
                    <a:prstClr val="black"/>
                  </a:solidFill>
                </a:rPr>
                <a:t>Longitude</a:t>
              </a:r>
            </a:p>
          </p:txBody>
        </p:sp>
      </p:grpSp>
      <p:graphicFrame>
        <p:nvGraphicFramePr>
          <p:cNvPr id="8" name="Table 7"/>
          <p:cNvGraphicFramePr>
            <a:graphicFrameLocks noGrp="1"/>
          </p:cNvGraphicFramePr>
          <p:nvPr/>
        </p:nvGraphicFramePr>
        <p:xfrm>
          <a:off x="381000" y="3810000"/>
          <a:ext cx="3887979" cy="1854200"/>
        </p:xfrm>
        <a:graphic>
          <a:graphicData uri="http://schemas.openxmlformats.org/drawingml/2006/table">
            <a:tbl>
              <a:tblPr firstRow="1" bandRow="1">
                <a:tableStyleId>{5C22544A-7EE6-4342-B048-85BDC9FD1C3A}</a:tableStyleId>
              </a:tblPr>
              <a:tblGrid>
                <a:gridCol w="762381"/>
                <a:gridCol w="1108393"/>
                <a:gridCol w="589661"/>
                <a:gridCol w="1427544"/>
              </a:tblGrid>
              <a:tr h="370840">
                <a:tc>
                  <a:txBody>
                    <a:bodyPr/>
                    <a:lstStyle/>
                    <a:p>
                      <a:r>
                        <a:rPr lang="en-US" dirty="0" smtClean="0"/>
                        <a:t>Value</a:t>
                      </a:r>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smtClean="0"/>
                        <a:t>Date</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smtClean="0"/>
                        <a:t>Site</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smtClean="0"/>
                        <a:t>Variable</a:t>
                      </a:r>
                      <a:endParaRPr lang="en-US"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r>
              <a:tr h="370840">
                <a:tc>
                  <a:txBody>
                    <a:bodyPr/>
                    <a:lstStyle/>
                    <a:p>
                      <a:r>
                        <a:rPr lang="en-US" dirty="0" smtClean="0"/>
                        <a:t>4.5</a:t>
                      </a:r>
                      <a:endParaRPr lang="en-US" dirty="0"/>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t>3/3/2007</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t>1</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t>Streamflow</a:t>
                      </a:r>
                      <a:endParaRPr lang="en-US" dirty="0"/>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r>
              <a:tr h="370840">
                <a:tc>
                  <a:txBody>
                    <a:bodyPr/>
                    <a:lstStyle/>
                    <a:p>
                      <a:r>
                        <a:rPr lang="en-US" dirty="0" smtClean="0"/>
                        <a:t>4.2</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3/4/2007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1</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Streamflow</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33</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3/3/2007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Temperature</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34</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3/4/2007</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2</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Temperature</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9" name="Table 8"/>
          <p:cNvGraphicFramePr>
            <a:graphicFrameLocks noGrp="1"/>
          </p:cNvGraphicFramePr>
          <p:nvPr/>
        </p:nvGraphicFramePr>
        <p:xfrm>
          <a:off x="4800600" y="4145280"/>
          <a:ext cx="4068510" cy="1112520"/>
        </p:xfrm>
        <a:graphic>
          <a:graphicData uri="http://schemas.openxmlformats.org/drawingml/2006/table">
            <a:tbl>
              <a:tblPr firstRow="1" bandRow="1">
                <a:tableStyleId>{93296810-A885-4BE3-A3E7-6D5BEEA58F35}</a:tableStyleId>
              </a:tblPr>
              <a:tblGrid>
                <a:gridCol w="589661"/>
                <a:gridCol w="1284796"/>
                <a:gridCol w="1015810"/>
                <a:gridCol w="1178243"/>
              </a:tblGrid>
              <a:tr h="370840">
                <a:tc>
                  <a:txBody>
                    <a:bodyPr/>
                    <a:lstStyle/>
                    <a:p>
                      <a:r>
                        <a:rPr lang="en-US" dirty="0" smtClean="0"/>
                        <a:t>Site</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smtClean="0"/>
                        <a:t>Name</a:t>
                      </a:r>
                      <a:endParaRPr lang="en-US" dirty="0"/>
                    </a:p>
                  </a:txBody>
                  <a:tcPr>
                    <a:lnT w="12700" cap="flat" cmpd="sng" algn="ctr">
                      <a:solidFill>
                        <a:schemeClr val="tx1"/>
                      </a:solidFill>
                      <a:prstDash val="solid"/>
                      <a:round/>
                      <a:headEnd type="none" w="med" len="med"/>
                      <a:tailEnd type="none" w="med" len="med"/>
                    </a:lnT>
                  </a:tcPr>
                </a:tc>
                <a:tc>
                  <a:txBody>
                    <a:bodyPr/>
                    <a:lstStyle/>
                    <a:p>
                      <a:r>
                        <a:rPr lang="en-US" dirty="0" smtClean="0"/>
                        <a:t>Latitude</a:t>
                      </a:r>
                      <a:endParaRPr lang="en-US" dirty="0"/>
                    </a:p>
                  </a:txBody>
                  <a:tcPr>
                    <a:lnT w="12700" cap="flat" cmpd="sng" algn="ctr">
                      <a:solidFill>
                        <a:schemeClr val="tx1"/>
                      </a:solidFill>
                      <a:prstDash val="solid"/>
                      <a:round/>
                      <a:headEnd type="none" w="med" len="med"/>
                      <a:tailEnd type="none" w="med" len="med"/>
                    </a:lnT>
                  </a:tcPr>
                </a:tc>
                <a:tc>
                  <a:txBody>
                    <a:bodyPr/>
                    <a:lstStyle/>
                    <a:p>
                      <a:r>
                        <a:rPr lang="en-US" dirty="0" smtClean="0"/>
                        <a:t>Longitude</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0840">
                <a:tc>
                  <a:txBody>
                    <a:bodyPr/>
                    <a:lstStyle/>
                    <a:p>
                      <a:r>
                        <a:rPr lang="en-US" dirty="0" smtClean="0"/>
                        <a:t>1</a:t>
                      </a:r>
                      <a:endParaRPr lang="en-US" dirty="0"/>
                    </a:p>
                  </a:txBody>
                  <a:tcPr>
                    <a:lnL w="12700" cap="flat" cmpd="sng" algn="ctr">
                      <a:solidFill>
                        <a:schemeClr val="tx1"/>
                      </a:solidFill>
                      <a:prstDash val="solid"/>
                      <a:round/>
                      <a:headEnd type="none" w="med" len="med"/>
                      <a:tailEnd type="none" w="med" len="med"/>
                    </a:lnL>
                  </a:tcPr>
                </a:tc>
                <a:tc>
                  <a:txBody>
                    <a:bodyPr/>
                    <a:lstStyle/>
                    <a:p>
                      <a:r>
                        <a:rPr lang="en-US" dirty="0" smtClean="0"/>
                        <a:t>Cane</a:t>
                      </a:r>
                      <a:r>
                        <a:rPr lang="en-US" baseline="0" dirty="0" smtClean="0"/>
                        <a:t> Creek</a:t>
                      </a:r>
                      <a:endParaRPr lang="en-US" dirty="0"/>
                    </a:p>
                  </a:txBody>
                  <a:tcPr/>
                </a:tc>
                <a:tc>
                  <a:txBody>
                    <a:bodyPr/>
                    <a:lstStyle/>
                    <a:p>
                      <a:r>
                        <a:rPr lang="en-US" dirty="0" smtClean="0"/>
                        <a:t>41.1</a:t>
                      </a:r>
                      <a:endParaRPr lang="en-US" dirty="0"/>
                    </a:p>
                  </a:txBody>
                  <a:tcPr/>
                </a:tc>
                <a:tc>
                  <a:txBody>
                    <a:bodyPr/>
                    <a:lstStyle/>
                    <a:p>
                      <a:r>
                        <a:rPr lang="en-US" dirty="0" smtClean="0"/>
                        <a:t>-103.2</a:t>
                      </a:r>
                      <a:endParaRPr lang="en-US" dirty="0"/>
                    </a:p>
                  </a:txBody>
                  <a:tcPr>
                    <a:lnR w="12700" cap="flat" cmpd="sng" algn="ctr">
                      <a:solidFill>
                        <a:schemeClr val="tx1"/>
                      </a:solidFill>
                      <a:prstDash val="solid"/>
                      <a:round/>
                      <a:headEnd type="none" w="med" len="med"/>
                      <a:tailEnd type="none" w="med" len="med"/>
                    </a:lnR>
                  </a:tcPr>
                </a:tc>
              </a:tr>
              <a:tr h="370840">
                <a:tc>
                  <a:txBody>
                    <a:bodyPr/>
                    <a:lstStyle/>
                    <a:p>
                      <a:r>
                        <a:rPr lang="en-US" dirty="0" smtClean="0"/>
                        <a:t>2</a:t>
                      </a:r>
                      <a:endParaRPr 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smtClean="0"/>
                        <a:t>Town</a:t>
                      </a:r>
                      <a:r>
                        <a:rPr lang="en-US" baseline="0" dirty="0" smtClean="0"/>
                        <a:t> Lake</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40.3</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-103.3</a:t>
                      </a:r>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cxnSp>
        <p:nvCxnSpPr>
          <p:cNvPr id="11" name="Elbow Connector 10"/>
          <p:cNvCxnSpPr/>
          <p:nvPr/>
        </p:nvCxnSpPr>
        <p:spPr>
          <a:xfrm flipV="1">
            <a:off x="3124200" y="2438400"/>
            <a:ext cx="2743200" cy="533400"/>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66800" y="5953780"/>
            <a:ext cx="7052443" cy="523220"/>
          </a:xfrm>
          <a:prstGeom prst="rect">
            <a:avLst/>
          </a:prstGeom>
          <a:noFill/>
        </p:spPr>
        <p:txBody>
          <a:bodyPr wrap="none" rtlCol="0">
            <a:spAutoFit/>
          </a:bodyPr>
          <a:lstStyle/>
          <a:p>
            <a:r>
              <a:rPr lang="en-US" sz="2800" dirty="0" smtClean="0">
                <a:solidFill>
                  <a:prstClr val="black"/>
                </a:solidFill>
              </a:rPr>
              <a:t>Simple Intro to “What Is a Relational Database”</a:t>
            </a:r>
            <a:endParaRPr lang="en-US" sz="2800" dirty="0">
              <a:solidFill>
                <a:prstClr val="black"/>
              </a:solidFill>
            </a:endParaRPr>
          </a:p>
        </p:txBody>
      </p:sp>
      <p:sp>
        <p:nvSpPr>
          <p:cNvPr id="30" name="Rectangle 29"/>
          <p:cNvSpPr/>
          <p:nvPr/>
        </p:nvSpPr>
        <p:spPr>
          <a:xfrm>
            <a:off x="2209800" y="3810000"/>
            <a:ext cx="685800" cy="1143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4800600" y="4495800"/>
            <a:ext cx="4038600" cy="38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17661326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0" y="371475"/>
            <a:ext cx="9144000" cy="5843588"/>
            <a:chOff x="0" y="63"/>
            <a:chExt cx="5760" cy="3681"/>
          </a:xfrm>
        </p:grpSpPr>
        <p:pic>
          <p:nvPicPr>
            <p:cNvPr id="44037" name="Picture 7" descr="ODM 1"/>
            <p:cNvPicPr>
              <a:picLocks noChangeAspect="1" noChangeArrowheads="1"/>
            </p:cNvPicPr>
            <p:nvPr/>
          </p:nvPicPr>
          <p:blipFill>
            <a:blip r:embed="rId3" cstate="print"/>
            <a:srcRect/>
            <a:stretch>
              <a:fillRect/>
            </a:stretch>
          </p:blipFill>
          <p:spPr bwMode="auto">
            <a:xfrm>
              <a:off x="0" y="63"/>
              <a:ext cx="5760" cy="3681"/>
            </a:xfrm>
            <a:prstGeom prst="rect">
              <a:avLst/>
            </a:prstGeom>
            <a:noFill/>
            <a:ln w="9525">
              <a:noFill/>
              <a:miter lim="800000"/>
              <a:headEnd/>
              <a:tailEnd/>
            </a:ln>
          </p:spPr>
        </p:pic>
        <p:sp>
          <p:nvSpPr>
            <p:cNvPr id="44038" name="Rectangle 5"/>
            <p:cNvSpPr>
              <a:spLocks noChangeArrowheads="1"/>
            </p:cNvSpPr>
            <p:nvPr/>
          </p:nvSpPr>
          <p:spPr bwMode="auto">
            <a:xfrm>
              <a:off x="2165" y="1268"/>
              <a:ext cx="379" cy="79"/>
            </a:xfrm>
            <a:prstGeom prst="rect">
              <a:avLst/>
            </a:prstGeom>
            <a:noFill/>
            <a:ln w="28575">
              <a:solidFill>
                <a:srgbClr val="FF3300"/>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sp>
        <p:nvSpPr>
          <p:cNvPr id="44035" name="Rectangle 3"/>
          <p:cNvSpPr>
            <a:spLocks noChangeArrowheads="1"/>
          </p:cNvSpPr>
          <p:nvPr/>
        </p:nvSpPr>
        <p:spPr bwMode="auto">
          <a:xfrm>
            <a:off x="152400" y="6215063"/>
            <a:ext cx="8839200" cy="523875"/>
          </a:xfrm>
          <a:prstGeom prst="rect">
            <a:avLst/>
          </a:prstGeom>
          <a:noFill/>
          <a:ln w="9525">
            <a:noFill/>
            <a:miter lim="800000"/>
            <a:headEnd/>
            <a:tailEnd/>
          </a:ln>
        </p:spPr>
        <p:txBody>
          <a:bodyPr lIns="91418" tIns="45709" rIns="91418" bIns="45709">
            <a:spAutoFit/>
          </a:bodyPr>
          <a:lstStyle/>
          <a:p>
            <a:pPr fontAlgn="base">
              <a:spcBef>
                <a:spcPct val="0"/>
              </a:spcBef>
              <a:spcAft>
                <a:spcPct val="0"/>
              </a:spcAft>
            </a:pPr>
            <a:r>
              <a:rPr lang="en-US" sz="1400" smtClean="0">
                <a:solidFill>
                  <a:srgbClr val="000000"/>
                </a:solidFill>
              </a:rPr>
              <a:t>Horsburgh, J. S., D. G. Tarboton, D. R. Maidment and I. Zaslavsky, (2008), A Relational Model for Environmental and Water Resources Data, </a:t>
            </a:r>
            <a:r>
              <a:rPr lang="en-US" sz="1400" i="1" smtClean="0">
                <a:solidFill>
                  <a:srgbClr val="000000"/>
                </a:solidFill>
              </a:rPr>
              <a:t>Water Resour. Res.,</a:t>
            </a:r>
            <a:r>
              <a:rPr lang="en-US" sz="1400" smtClean="0">
                <a:solidFill>
                  <a:srgbClr val="000000"/>
                </a:solidFill>
              </a:rPr>
              <a:t> 44: W05406, doi:10.1029/2007WR006392.</a:t>
            </a:r>
          </a:p>
        </p:txBody>
      </p:sp>
      <p:sp>
        <p:nvSpPr>
          <p:cNvPr id="44036" name="Rectangle 7"/>
          <p:cNvSpPr>
            <a:spLocks noChangeArrowheads="1"/>
          </p:cNvSpPr>
          <p:nvPr/>
        </p:nvSpPr>
        <p:spPr bwMode="auto">
          <a:xfrm>
            <a:off x="0" y="0"/>
            <a:ext cx="9144000" cy="276225"/>
          </a:xfrm>
          <a:prstGeom prst="rect">
            <a:avLst/>
          </a:prstGeom>
          <a:noFill/>
          <a:ln w="9525">
            <a:noFill/>
            <a:miter lim="800000"/>
            <a:headEnd/>
            <a:tailEnd/>
          </a:ln>
        </p:spPr>
        <p:txBody>
          <a:bodyPr lIns="91433" tIns="0" rIns="91433" bIns="0">
            <a:spAutoFit/>
          </a:bodyPr>
          <a:lstStyle/>
          <a:p>
            <a:pPr algn="ctr" eaLnBrk="0" fontAlgn="base" hangingPunct="0">
              <a:spcBef>
                <a:spcPct val="0"/>
              </a:spcBef>
              <a:spcAft>
                <a:spcPct val="0"/>
              </a:spcAft>
            </a:pPr>
            <a:r>
              <a:rPr lang="en-US" b="1" smtClean="0">
                <a:solidFill>
                  <a:srgbClr val="FF0000"/>
                </a:solidFill>
              </a:rPr>
              <a:t>CUAHSI Observations Data Model  </a:t>
            </a:r>
            <a:r>
              <a:rPr lang="en-US" b="1" u="sng" smtClean="0">
                <a:solidFill>
                  <a:srgbClr val="0000FF"/>
                </a:solidFill>
                <a:hlinkClick r:id="rId4"/>
              </a:rPr>
              <a:t>http://his.cuahsi.org/odmdatabases.html</a:t>
            </a:r>
            <a:endParaRPr lang="en-US" b="1" u="sng" smtClean="0">
              <a:solidFill>
                <a:srgbClr val="0000FF"/>
              </a:solidFill>
            </a:endParaRPr>
          </a:p>
        </p:txBody>
      </p:sp>
    </p:spTree>
    <p:extLst>
      <p:ext uri="{BB962C8B-B14F-4D97-AF65-F5344CB8AC3E}">
        <p14:creationId xmlns:p14="http://schemas.microsoft.com/office/powerpoint/2010/main" val="34769433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cstate="print"/>
          <a:srcRect/>
          <a:stretch>
            <a:fillRect/>
          </a:stretch>
        </p:blipFill>
        <p:spPr bwMode="auto">
          <a:xfrm>
            <a:off x="1828800" y="1565275"/>
            <a:ext cx="6059488" cy="1704975"/>
          </a:xfrm>
          <a:prstGeom prst="rect">
            <a:avLst/>
          </a:prstGeom>
          <a:noFill/>
        </p:spPr>
      </p:pic>
      <p:pic>
        <p:nvPicPr>
          <p:cNvPr id="222211" name="Picture 3"/>
          <p:cNvPicPr>
            <a:picLocks noChangeAspect="1" noChangeArrowheads="1"/>
          </p:cNvPicPr>
          <p:nvPr/>
        </p:nvPicPr>
        <p:blipFill>
          <a:blip r:embed="rId3" cstate="print"/>
          <a:srcRect/>
          <a:stretch>
            <a:fillRect/>
          </a:stretch>
        </p:blipFill>
        <p:spPr bwMode="auto">
          <a:xfrm>
            <a:off x="234950" y="4876800"/>
            <a:ext cx="3571875" cy="995363"/>
          </a:xfrm>
          <a:prstGeom prst="rect">
            <a:avLst/>
          </a:prstGeom>
          <a:noFill/>
        </p:spPr>
      </p:pic>
      <p:pic>
        <p:nvPicPr>
          <p:cNvPr id="222212" name="Picture 4"/>
          <p:cNvPicPr>
            <a:picLocks noChangeAspect="1" noChangeArrowheads="1"/>
          </p:cNvPicPr>
          <p:nvPr/>
        </p:nvPicPr>
        <p:blipFill>
          <a:blip r:embed="rId4" cstate="print"/>
          <a:srcRect/>
          <a:stretch>
            <a:fillRect/>
          </a:stretch>
        </p:blipFill>
        <p:spPr bwMode="auto">
          <a:xfrm>
            <a:off x="4248150" y="5256213"/>
            <a:ext cx="4787900" cy="1241425"/>
          </a:xfrm>
          <a:prstGeom prst="rect">
            <a:avLst/>
          </a:prstGeom>
          <a:noFill/>
        </p:spPr>
      </p:pic>
      <p:pic>
        <p:nvPicPr>
          <p:cNvPr id="222213" name="Picture 5"/>
          <p:cNvPicPr>
            <a:picLocks noChangeAspect="1" noChangeArrowheads="1"/>
          </p:cNvPicPr>
          <p:nvPr/>
        </p:nvPicPr>
        <p:blipFill>
          <a:blip r:embed="rId5" cstate="print"/>
          <a:srcRect/>
          <a:stretch>
            <a:fillRect/>
          </a:stretch>
        </p:blipFill>
        <p:spPr bwMode="auto">
          <a:xfrm>
            <a:off x="104775" y="3413125"/>
            <a:ext cx="8983663" cy="1182688"/>
          </a:xfrm>
          <a:prstGeom prst="rect">
            <a:avLst/>
          </a:prstGeom>
          <a:noFill/>
        </p:spPr>
      </p:pic>
      <p:sp>
        <p:nvSpPr>
          <p:cNvPr id="222214" name="Rectangle 6"/>
          <p:cNvSpPr>
            <a:spLocks noGrp="1" noChangeArrowheads="1"/>
          </p:cNvSpPr>
          <p:nvPr>
            <p:ph type="title"/>
          </p:nvPr>
        </p:nvSpPr>
        <p:spPr>
          <a:xfrm>
            <a:off x="719138" y="134938"/>
            <a:ext cx="8048625" cy="1185862"/>
          </a:xfrm>
        </p:spPr>
        <p:txBody>
          <a:bodyPr/>
          <a:lstStyle/>
          <a:p>
            <a:r>
              <a:rPr lang="en-US" sz="4000"/>
              <a:t>Discharge, Stage, Concentration and Daily Average Example</a:t>
            </a:r>
          </a:p>
        </p:txBody>
      </p:sp>
      <p:sp>
        <p:nvSpPr>
          <p:cNvPr id="222215" name="Oval 7"/>
          <p:cNvSpPr>
            <a:spLocks noChangeArrowheads="1"/>
          </p:cNvSpPr>
          <p:nvPr/>
        </p:nvSpPr>
        <p:spPr bwMode="auto">
          <a:xfrm>
            <a:off x="6186488" y="2014538"/>
            <a:ext cx="304800" cy="1052512"/>
          </a:xfrm>
          <a:prstGeom prst="ellipse">
            <a:avLst/>
          </a:prstGeom>
          <a:noFill/>
          <a:ln w="28575">
            <a:solidFill>
              <a:schemeClr val="accent2"/>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16" name="Oval 8"/>
          <p:cNvSpPr>
            <a:spLocks noChangeArrowheads="1"/>
          </p:cNvSpPr>
          <p:nvPr/>
        </p:nvSpPr>
        <p:spPr bwMode="auto">
          <a:xfrm>
            <a:off x="693738" y="3776663"/>
            <a:ext cx="315912" cy="657225"/>
          </a:xfrm>
          <a:prstGeom prst="ellipse">
            <a:avLst/>
          </a:prstGeom>
          <a:noFill/>
          <a:ln w="28575">
            <a:solidFill>
              <a:schemeClr val="accent2"/>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17" name="AutoShape 9"/>
          <p:cNvCxnSpPr>
            <a:cxnSpLocks noChangeShapeType="1"/>
            <a:stCxn id="222215" idx="4"/>
            <a:endCxn id="222216" idx="0"/>
          </p:cNvCxnSpPr>
          <p:nvPr/>
        </p:nvCxnSpPr>
        <p:spPr bwMode="auto">
          <a:xfrm rot="5400000">
            <a:off x="3255169" y="678657"/>
            <a:ext cx="681037" cy="5486400"/>
          </a:xfrm>
          <a:prstGeom prst="bentConnector3">
            <a:avLst>
              <a:gd name="adj1" fmla="val 38926"/>
            </a:avLst>
          </a:prstGeom>
          <a:noFill/>
          <a:ln w="28575">
            <a:solidFill>
              <a:schemeClr val="accent2"/>
            </a:solidFill>
            <a:miter lim="800000"/>
            <a:headEnd/>
            <a:tailEnd/>
          </a:ln>
          <a:effectLst/>
        </p:spPr>
      </p:cxnSp>
      <p:sp>
        <p:nvSpPr>
          <p:cNvPr id="222218" name="Oval 10"/>
          <p:cNvSpPr>
            <a:spLocks noChangeArrowheads="1"/>
          </p:cNvSpPr>
          <p:nvPr/>
        </p:nvSpPr>
        <p:spPr bwMode="auto">
          <a:xfrm>
            <a:off x="6824663" y="2012950"/>
            <a:ext cx="304800" cy="1060450"/>
          </a:xfrm>
          <a:prstGeom prst="ellipse">
            <a:avLst/>
          </a:prstGeom>
          <a:noFill/>
          <a:ln w="28575">
            <a:solidFill>
              <a:srgbClr val="0099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19" name="Oval 11"/>
          <p:cNvSpPr>
            <a:spLocks noChangeArrowheads="1"/>
          </p:cNvSpPr>
          <p:nvPr/>
        </p:nvSpPr>
        <p:spPr bwMode="auto">
          <a:xfrm>
            <a:off x="4849813" y="5626100"/>
            <a:ext cx="304800" cy="717550"/>
          </a:xfrm>
          <a:prstGeom prst="ellipse">
            <a:avLst/>
          </a:prstGeom>
          <a:noFill/>
          <a:ln w="28575">
            <a:solidFill>
              <a:srgbClr val="0099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20" name="AutoShape 12"/>
          <p:cNvCxnSpPr>
            <a:cxnSpLocks noChangeShapeType="1"/>
            <a:stCxn id="222218" idx="4"/>
            <a:endCxn id="222219" idx="0"/>
          </p:cNvCxnSpPr>
          <p:nvPr/>
        </p:nvCxnSpPr>
        <p:spPr bwMode="auto">
          <a:xfrm rot="5400000">
            <a:off x="4727575" y="3362326"/>
            <a:ext cx="2524125" cy="1974850"/>
          </a:xfrm>
          <a:prstGeom prst="bentConnector3">
            <a:avLst>
              <a:gd name="adj1" fmla="val 67921"/>
            </a:avLst>
          </a:prstGeom>
          <a:noFill/>
          <a:ln w="28575">
            <a:solidFill>
              <a:srgbClr val="009900"/>
            </a:solidFill>
            <a:miter lim="800000"/>
            <a:headEnd/>
            <a:tailEnd/>
          </a:ln>
          <a:effectLst/>
        </p:spPr>
      </p:cxnSp>
      <p:sp>
        <p:nvSpPr>
          <p:cNvPr id="222221" name="Oval 13"/>
          <p:cNvSpPr>
            <a:spLocks noChangeArrowheads="1"/>
          </p:cNvSpPr>
          <p:nvPr/>
        </p:nvSpPr>
        <p:spPr bwMode="auto">
          <a:xfrm>
            <a:off x="4378325" y="3794125"/>
            <a:ext cx="304800" cy="679450"/>
          </a:xfrm>
          <a:prstGeom prst="ellipse">
            <a:avLst/>
          </a:prstGeom>
          <a:noFill/>
          <a:ln w="28575">
            <a:solidFill>
              <a:srgbClr val="CC00CC"/>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22" name="Oval 14"/>
          <p:cNvSpPr>
            <a:spLocks noChangeArrowheads="1"/>
          </p:cNvSpPr>
          <p:nvPr/>
        </p:nvSpPr>
        <p:spPr bwMode="auto">
          <a:xfrm>
            <a:off x="542925" y="5214938"/>
            <a:ext cx="304800" cy="555625"/>
          </a:xfrm>
          <a:prstGeom prst="ellipse">
            <a:avLst/>
          </a:prstGeom>
          <a:noFill/>
          <a:ln w="28575">
            <a:solidFill>
              <a:srgbClr val="CC00CC"/>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23" name="AutoShape 15"/>
          <p:cNvCxnSpPr>
            <a:cxnSpLocks noChangeShapeType="1"/>
            <a:stCxn id="222221" idx="4"/>
            <a:endCxn id="222222" idx="0"/>
          </p:cNvCxnSpPr>
          <p:nvPr/>
        </p:nvCxnSpPr>
        <p:spPr bwMode="auto">
          <a:xfrm rot="5400000">
            <a:off x="2256631" y="2926557"/>
            <a:ext cx="712787" cy="3835400"/>
          </a:xfrm>
          <a:prstGeom prst="bentConnector3">
            <a:avLst>
              <a:gd name="adj1" fmla="val 31847"/>
            </a:avLst>
          </a:prstGeom>
          <a:noFill/>
          <a:ln w="28575">
            <a:solidFill>
              <a:srgbClr val="CC00CC"/>
            </a:solidFill>
            <a:miter lim="800000"/>
            <a:headEnd/>
            <a:tailEnd/>
          </a:ln>
          <a:effectLst/>
        </p:spPr>
      </p:cxnSp>
      <p:sp>
        <p:nvSpPr>
          <p:cNvPr id="222224" name="Oval 16"/>
          <p:cNvSpPr>
            <a:spLocks noChangeArrowheads="1"/>
          </p:cNvSpPr>
          <p:nvPr/>
        </p:nvSpPr>
        <p:spPr bwMode="auto">
          <a:xfrm>
            <a:off x="8020050" y="3692525"/>
            <a:ext cx="936625" cy="811213"/>
          </a:xfrm>
          <a:prstGeom prst="ellipse">
            <a:avLst/>
          </a:prstGeom>
          <a:noFill/>
          <a:ln w="28575">
            <a:solidFill>
              <a:srgbClr val="FF00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Tree>
    <p:extLst>
      <p:ext uri="{BB962C8B-B14F-4D97-AF65-F5344CB8AC3E}">
        <p14:creationId xmlns:p14="http://schemas.microsoft.com/office/powerpoint/2010/main" val="276886234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9"/>
          <p:cNvPicPr>
            <a:picLocks noChangeAspect="1" noChangeArrowheads="1"/>
          </p:cNvPicPr>
          <p:nvPr/>
        </p:nvPicPr>
        <p:blipFill>
          <a:blip r:embed="rId2" cstate="print"/>
          <a:srcRect b="1863"/>
          <a:stretch>
            <a:fillRect/>
          </a:stretch>
        </p:blipFill>
        <p:spPr bwMode="auto">
          <a:xfrm>
            <a:off x="3140075" y="738188"/>
            <a:ext cx="5775325" cy="3670300"/>
          </a:xfrm>
          <a:prstGeom prst="rect">
            <a:avLst/>
          </a:prstGeom>
          <a:noFill/>
          <a:ln w="9525">
            <a:noFill/>
            <a:miter lim="800000"/>
            <a:headEnd/>
            <a:tailEnd/>
          </a:ln>
        </p:spPr>
      </p:pic>
      <p:sp>
        <p:nvSpPr>
          <p:cNvPr id="39939" name="Rectangle 3"/>
          <p:cNvSpPr>
            <a:spLocks noGrp="1" noChangeArrowheads="1"/>
          </p:cNvSpPr>
          <p:nvPr>
            <p:ph type="title"/>
          </p:nvPr>
        </p:nvSpPr>
        <p:spPr>
          <a:xfrm>
            <a:off x="741363" y="-52388"/>
            <a:ext cx="7772400" cy="835026"/>
          </a:xfrm>
        </p:spPr>
        <p:txBody>
          <a:bodyPr/>
          <a:lstStyle/>
          <a:p>
            <a:pPr eaLnBrk="1" hangingPunct="1"/>
            <a:r>
              <a:rPr lang="en-US" smtClean="0"/>
              <a:t>Site Attributes</a:t>
            </a:r>
          </a:p>
        </p:txBody>
      </p:sp>
      <p:sp>
        <p:nvSpPr>
          <p:cNvPr id="39940" name="Text Box 4"/>
          <p:cNvSpPr txBox="1">
            <a:spLocks noChangeArrowheads="1"/>
          </p:cNvSpPr>
          <p:nvPr/>
        </p:nvSpPr>
        <p:spPr bwMode="auto">
          <a:xfrm>
            <a:off x="139700" y="3543300"/>
            <a:ext cx="6973888" cy="3387725"/>
          </a:xfrm>
          <a:prstGeom prst="rect">
            <a:avLst/>
          </a:prstGeom>
          <a:noFill/>
          <a:ln w="9525">
            <a:noFill/>
            <a:miter lim="800000"/>
            <a:headEnd/>
            <a:tailEnd/>
          </a:ln>
        </p:spPr>
        <p:txBody>
          <a:bodyPr lIns="91410" tIns="45706" rIns="91410" bIns="45706">
            <a:spAutoFit/>
          </a:bodyPr>
          <a:lstStyle/>
          <a:p>
            <a:pPr fontAlgn="base">
              <a:spcBef>
                <a:spcPct val="0"/>
              </a:spcBef>
              <a:spcAft>
                <a:spcPct val="0"/>
              </a:spcAft>
            </a:pPr>
            <a:r>
              <a:rPr lang="en-US" smtClean="0">
                <a:solidFill>
                  <a:srgbClr val="FF3300"/>
                </a:solidFill>
              </a:rPr>
              <a:t>SiteCode</a:t>
            </a:r>
            <a:r>
              <a:rPr lang="en-US" smtClean="0">
                <a:solidFill>
                  <a:srgbClr val="000000"/>
                </a:solidFill>
              </a:rPr>
              <a:t>, e.g. NWIS:10109000</a:t>
            </a:r>
          </a:p>
          <a:p>
            <a:pPr fontAlgn="base">
              <a:spcBef>
                <a:spcPct val="0"/>
              </a:spcBef>
              <a:spcAft>
                <a:spcPct val="0"/>
              </a:spcAft>
            </a:pPr>
            <a:r>
              <a:rPr lang="en-US" smtClean="0">
                <a:solidFill>
                  <a:srgbClr val="FF3300"/>
                </a:solidFill>
              </a:rPr>
              <a:t>SiteName</a:t>
            </a:r>
            <a:r>
              <a:rPr lang="en-US" smtClean="0">
                <a:solidFill>
                  <a:srgbClr val="000000"/>
                </a:solidFill>
              </a:rPr>
              <a:t>, e.g. Logan River Near Logan, UT</a:t>
            </a:r>
          </a:p>
          <a:p>
            <a:pPr fontAlgn="base">
              <a:spcBef>
                <a:spcPct val="0"/>
              </a:spcBef>
              <a:spcAft>
                <a:spcPct val="0"/>
              </a:spcAft>
            </a:pPr>
            <a:r>
              <a:rPr lang="en-US" smtClean="0">
                <a:solidFill>
                  <a:srgbClr val="FF3300"/>
                </a:solidFill>
              </a:rPr>
              <a:t>Latitude, Longitude</a:t>
            </a:r>
            <a:r>
              <a:rPr lang="en-US" smtClean="0">
                <a:solidFill>
                  <a:srgbClr val="000000"/>
                </a:solidFill>
              </a:rPr>
              <a:t> Geographic coordinates of site</a:t>
            </a:r>
          </a:p>
          <a:p>
            <a:pPr fontAlgn="base">
              <a:spcBef>
                <a:spcPct val="0"/>
              </a:spcBef>
              <a:spcAft>
                <a:spcPct val="0"/>
              </a:spcAft>
            </a:pPr>
            <a:r>
              <a:rPr lang="en-US" smtClean="0">
                <a:solidFill>
                  <a:srgbClr val="FF3300"/>
                </a:solidFill>
              </a:rPr>
              <a:t>LatLongDatum</a:t>
            </a:r>
            <a:r>
              <a:rPr lang="en-US" smtClean="0">
                <a:solidFill>
                  <a:srgbClr val="000000"/>
                </a:solidFill>
              </a:rPr>
              <a:t> Spatial reference system of latitude and longitude</a:t>
            </a:r>
          </a:p>
          <a:p>
            <a:pPr fontAlgn="base">
              <a:spcBef>
                <a:spcPct val="0"/>
              </a:spcBef>
              <a:spcAft>
                <a:spcPct val="0"/>
              </a:spcAft>
            </a:pPr>
            <a:r>
              <a:rPr lang="en-US" smtClean="0">
                <a:solidFill>
                  <a:srgbClr val="FF3300"/>
                </a:solidFill>
              </a:rPr>
              <a:t>Elevation_m</a:t>
            </a:r>
            <a:r>
              <a:rPr lang="en-US" smtClean="0">
                <a:solidFill>
                  <a:srgbClr val="000000"/>
                </a:solidFill>
              </a:rPr>
              <a:t> Elevation of the site</a:t>
            </a:r>
          </a:p>
          <a:p>
            <a:pPr fontAlgn="base">
              <a:spcBef>
                <a:spcPct val="0"/>
              </a:spcBef>
              <a:spcAft>
                <a:spcPct val="0"/>
              </a:spcAft>
            </a:pPr>
            <a:r>
              <a:rPr lang="en-US" smtClean="0">
                <a:solidFill>
                  <a:srgbClr val="FF3300"/>
                </a:solidFill>
              </a:rPr>
              <a:t>VerticalDatum</a:t>
            </a:r>
            <a:r>
              <a:rPr lang="en-US" smtClean="0">
                <a:solidFill>
                  <a:srgbClr val="000000"/>
                </a:solidFill>
              </a:rPr>
              <a:t> Datum of the site elevation</a:t>
            </a:r>
          </a:p>
          <a:p>
            <a:pPr fontAlgn="base">
              <a:spcBef>
                <a:spcPct val="0"/>
              </a:spcBef>
              <a:spcAft>
                <a:spcPct val="0"/>
              </a:spcAft>
            </a:pPr>
            <a:r>
              <a:rPr lang="en-US" smtClean="0">
                <a:solidFill>
                  <a:srgbClr val="FF3300"/>
                </a:solidFill>
              </a:rPr>
              <a:t>Local X, Local Y</a:t>
            </a:r>
            <a:r>
              <a:rPr lang="en-US" smtClean="0">
                <a:solidFill>
                  <a:srgbClr val="000000"/>
                </a:solidFill>
              </a:rPr>
              <a:t> Local coordinates of site</a:t>
            </a:r>
          </a:p>
          <a:p>
            <a:pPr fontAlgn="base">
              <a:spcBef>
                <a:spcPct val="0"/>
              </a:spcBef>
              <a:spcAft>
                <a:spcPct val="0"/>
              </a:spcAft>
            </a:pPr>
            <a:r>
              <a:rPr lang="en-US" smtClean="0">
                <a:solidFill>
                  <a:srgbClr val="FF3300"/>
                </a:solidFill>
              </a:rPr>
              <a:t>LocalProjection</a:t>
            </a:r>
            <a:r>
              <a:rPr lang="en-US" smtClean="0">
                <a:solidFill>
                  <a:srgbClr val="000000"/>
                </a:solidFill>
              </a:rPr>
              <a:t> Spatial reference system of local coordinates</a:t>
            </a:r>
          </a:p>
          <a:p>
            <a:pPr fontAlgn="base">
              <a:spcBef>
                <a:spcPct val="0"/>
              </a:spcBef>
              <a:spcAft>
                <a:spcPct val="0"/>
              </a:spcAft>
            </a:pPr>
            <a:r>
              <a:rPr lang="en-US" smtClean="0">
                <a:solidFill>
                  <a:srgbClr val="FF3300"/>
                </a:solidFill>
              </a:rPr>
              <a:t>PosAccuracy_m</a:t>
            </a:r>
            <a:r>
              <a:rPr lang="en-US" smtClean="0">
                <a:solidFill>
                  <a:srgbClr val="000000"/>
                </a:solidFill>
              </a:rPr>
              <a:t> Positional Accuracy</a:t>
            </a:r>
          </a:p>
          <a:p>
            <a:pPr fontAlgn="base">
              <a:spcBef>
                <a:spcPct val="0"/>
              </a:spcBef>
              <a:spcAft>
                <a:spcPct val="0"/>
              </a:spcAft>
            </a:pPr>
            <a:r>
              <a:rPr lang="en-US" smtClean="0">
                <a:solidFill>
                  <a:srgbClr val="FF3300"/>
                </a:solidFill>
              </a:rPr>
              <a:t>State</a:t>
            </a:r>
            <a:r>
              <a:rPr lang="en-US" smtClean="0">
                <a:solidFill>
                  <a:srgbClr val="000000"/>
                </a:solidFill>
              </a:rPr>
              <a:t>, e.g. Utah</a:t>
            </a:r>
          </a:p>
          <a:p>
            <a:pPr fontAlgn="base">
              <a:spcBef>
                <a:spcPct val="0"/>
              </a:spcBef>
              <a:spcAft>
                <a:spcPct val="0"/>
              </a:spcAft>
            </a:pPr>
            <a:r>
              <a:rPr lang="en-US" smtClean="0">
                <a:solidFill>
                  <a:srgbClr val="FF3300"/>
                </a:solidFill>
              </a:rPr>
              <a:t>County</a:t>
            </a:r>
            <a:r>
              <a:rPr lang="en-US" smtClean="0">
                <a:solidFill>
                  <a:srgbClr val="000000"/>
                </a:solidFill>
              </a:rPr>
              <a:t>, e.g. Cache</a:t>
            </a:r>
          </a:p>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41825478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533400" y="1409700"/>
            <a:ext cx="8077200" cy="43815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marL="342900" indent="-342900" eaLnBrk="0" hangingPunct="0">
              <a:spcBef>
                <a:spcPct val="20000"/>
              </a:spcBef>
              <a:buFont typeface="Arial" charset="0"/>
              <a:buChar char="•"/>
              <a:defRPr/>
            </a:pPr>
            <a:r>
              <a:rPr lang="en-US" sz="1700" dirty="0" smtClean="0">
                <a:solidFill>
                  <a:srgbClr val="0070C0"/>
                </a:solidFill>
              </a:rPr>
              <a:t>University of Texas at Austin </a:t>
            </a:r>
            <a:r>
              <a:rPr lang="en-US" sz="1700" dirty="0" smtClean="0">
                <a:solidFill>
                  <a:prstClr val="black"/>
                </a:solidFill>
              </a:rPr>
              <a:t>– David </a:t>
            </a:r>
            <a:r>
              <a:rPr lang="en-US" sz="1700" dirty="0" err="1" smtClean="0">
                <a:solidFill>
                  <a:prstClr val="black"/>
                </a:solidFill>
              </a:rPr>
              <a:t>Maidment</a:t>
            </a:r>
            <a:r>
              <a:rPr lang="en-US" sz="1700" dirty="0" smtClean="0">
                <a:solidFill>
                  <a:prstClr val="black"/>
                </a:solidFill>
              </a:rPr>
              <a:t>, Tim </a:t>
            </a:r>
            <a:r>
              <a:rPr lang="en-US" sz="1700" dirty="0" err="1" smtClean="0">
                <a:solidFill>
                  <a:prstClr val="black"/>
                </a:solidFill>
              </a:rPr>
              <a:t>Whiteaker</a:t>
            </a:r>
            <a:r>
              <a:rPr lang="en-US" sz="1700" dirty="0" smtClean="0">
                <a:solidFill>
                  <a:prstClr val="black"/>
                </a:solidFill>
              </a:rPr>
              <a:t>, James </a:t>
            </a:r>
            <a:r>
              <a:rPr lang="en-US" sz="1700" dirty="0" err="1" smtClean="0">
                <a:solidFill>
                  <a:prstClr val="black"/>
                </a:solidFill>
              </a:rPr>
              <a:t>Seppi</a:t>
            </a:r>
            <a:r>
              <a:rPr lang="en-US" sz="1700" dirty="0" smtClean="0">
                <a:solidFill>
                  <a:prstClr val="black"/>
                </a:solidFill>
              </a:rPr>
              <a:t>, Fernando Salas, </a:t>
            </a:r>
            <a:r>
              <a:rPr lang="en-US" sz="1700" dirty="0" err="1" smtClean="0">
                <a:solidFill>
                  <a:prstClr val="black"/>
                </a:solidFill>
              </a:rPr>
              <a:t>Jingqi</a:t>
            </a:r>
            <a:r>
              <a:rPr lang="en-US" sz="1700" dirty="0" smtClean="0">
                <a:solidFill>
                  <a:prstClr val="black"/>
                </a:solidFill>
              </a:rPr>
              <a:t> Dong, Harish </a:t>
            </a:r>
            <a:r>
              <a:rPr lang="en-US" sz="1700" dirty="0" err="1" smtClean="0">
                <a:solidFill>
                  <a:prstClr val="black"/>
                </a:solidFill>
              </a:rPr>
              <a:t>Sangireddy</a:t>
            </a:r>
            <a:endParaRPr lang="en-US" sz="1700" dirty="0" smtClean="0">
              <a:solidFill>
                <a:prstClr val="black"/>
              </a:solidFill>
            </a:endParaRPr>
          </a:p>
          <a:p>
            <a:pPr marL="342900" indent="-342900" eaLnBrk="0" hangingPunct="0">
              <a:spcBef>
                <a:spcPct val="20000"/>
              </a:spcBef>
              <a:buFont typeface="Arial" charset="0"/>
              <a:buChar char="•"/>
              <a:defRPr/>
            </a:pPr>
            <a:r>
              <a:rPr lang="en-US" sz="1700" dirty="0" smtClean="0">
                <a:solidFill>
                  <a:srgbClr val="0070C0"/>
                </a:solidFill>
              </a:rPr>
              <a:t>San Diego Supercomputer Center </a:t>
            </a:r>
            <a:r>
              <a:rPr lang="en-US" sz="1700" dirty="0" smtClean="0">
                <a:solidFill>
                  <a:prstClr val="black"/>
                </a:solidFill>
              </a:rPr>
              <a:t>– </a:t>
            </a:r>
            <a:r>
              <a:rPr lang="en-US" sz="1700" dirty="0" err="1" smtClean="0">
                <a:solidFill>
                  <a:prstClr val="black"/>
                </a:solidFill>
              </a:rPr>
              <a:t>Ilya</a:t>
            </a:r>
            <a:r>
              <a:rPr lang="en-US" sz="1700" dirty="0" smtClean="0">
                <a:solidFill>
                  <a:prstClr val="black"/>
                </a:solidFill>
              </a:rPr>
              <a:t> </a:t>
            </a:r>
            <a:r>
              <a:rPr lang="en-US" sz="1700" dirty="0" err="1" smtClean="0">
                <a:solidFill>
                  <a:prstClr val="black"/>
                </a:solidFill>
              </a:rPr>
              <a:t>Zaslavsky</a:t>
            </a:r>
            <a:r>
              <a:rPr lang="en-US" sz="1700" dirty="0" smtClean="0">
                <a:solidFill>
                  <a:prstClr val="black"/>
                </a:solidFill>
              </a:rPr>
              <a:t>, David Valentine, Tom </a:t>
            </a:r>
            <a:r>
              <a:rPr lang="en-US" sz="1700" dirty="0" err="1" smtClean="0">
                <a:solidFill>
                  <a:prstClr val="black"/>
                </a:solidFill>
              </a:rPr>
              <a:t>Whitenack</a:t>
            </a:r>
            <a:r>
              <a:rPr lang="en-US" sz="1700" dirty="0" smtClean="0">
                <a:solidFill>
                  <a:prstClr val="black"/>
                </a:solidFill>
              </a:rPr>
              <a:t>, Matt Rodriguez</a:t>
            </a:r>
          </a:p>
          <a:p>
            <a:pPr marL="342900" indent="-342900" eaLnBrk="0" hangingPunct="0">
              <a:spcBef>
                <a:spcPct val="20000"/>
              </a:spcBef>
              <a:buFont typeface="Arial" charset="0"/>
              <a:buChar char="•"/>
              <a:defRPr/>
            </a:pPr>
            <a:r>
              <a:rPr lang="en-US" sz="1700" dirty="0" smtClean="0">
                <a:solidFill>
                  <a:srgbClr val="0070C0"/>
                </a:solidFill>
              </a:rPr>
              <a:t>Utah State University –</a:t>
            </a:r>
            <a:r>
              <a:rPr lang="en-US" sz="1700" dirty="0" smtClean="0">
                <a:solidFill>
                  <a:prstClr val="black"/>
                </a:solidFill>
              </a:rPr>
              <a:t> David Tarboton, Jeff </a:t>
            </a:r>
            <a:r>
              <a:rPr lang="en-US" sz="1700" dirty="0" err="1" smtClean="0">
                <a:solidFill>
                  <a:prstClr val="black"/>
                </a:solidFill>
              </a:rPr>
              <a:t>Horsburgh</a:t>
            </a:r>
            <a:r>
              <a:rPr lang="en-US" sz="1700" dirty="0" smtClean="0">
                <a:solidFill>
                  <a:prstClr val="black"/>
                </a:solidFill>
              </a:rPr>
              <a:t>, Kim </a:t>
            </a:r>
            <a:r>
              <a:rPr lang="en-US" sz="1700" dirty="0" err="1" smtClean="0">
                <a:solidFill>
                  <a:prstClr val="black"/>
                </a:solidFill>
              </a:rPr>
              <a:t>Schreuders</a:t>
            </a:r>
            <a:r>
              <a:rPr lang="en-US" sz="1700" dirty="0" smtClean="0">
                <a:solidFill>
                  <a:prstClr val="black"/>
                </a:solidFill>
              </a:rPr>
              <a:t>, Stephanie Reeder</a:t>
            </a:r>
          </a:p>
          <a:p>
            <a:pPr marL="342900" indent="-342900" eaLnBrk="0" hangingPunct="0">
              <a:spcBef>
                <a:spcPct val="20000"/>
              </a:spcBef>
              <a:buFont typeface="Arial" charset="0"/>
              <a:buChar char="•"/>
              <a:defRPr/>
            </a:pPr>
            <a:r>
              <a:rPr lang="en-US" sz="1700" dirty="0" smtClean="0">
                <a:solidFill>
                  <a:srgbClr val="0070C0"/>
                </a:solidFill>
              </a:rPr>
              <a:t>University of South Carolina </a:t>
            </a:r>
            <a:r>
              <a:rPr lang="en-US" sz="1700" dirty="0" smtClean="0">
                <a:solidFill>
                  <a:prstClr val="black"/>
                </a:solidFill>
              </a:rPr>
              <a:t>– Jon </a:t>
            </a:r>
            <a:r>
              <a:rPr lang="en-US" sz="1700" dirty="0" err="1" smtClean="0">
                <a:solidFill>
                  <a:prstClr val="black"/>
                </a:solidFill>
              </a:rPr>
              <a:t>Goodall</a:t>
            </a:r>
            <a:r>
              <a:rPr lang="en-US" sz="1700" dirty="0" smtClean="0">
                <a:solidFill>
                  <a:prstClr val="black"/>
                </a:solidFill>
              </a:rPr>
              <a:t>, Anthony </a:t>
            </a:r>
            <a:r>
              <a:rPr lang="en-US" sz="1700" dirty="0" err="1" smtClean="0">
                <a:solidFill>
                  <a:prstClr val="black"/>
                </a:solidFill>
              </a:rPr>
              <a:t>Castronova</a:t>
            </a:r>
            <a:endParaRPr lang="en-US" sz="1700" dirty="0" smtClean="0">
              <a:solidFill>
                <a:prstClr val="black"/>
              </a:solidFill>
            </a:endParaRPr>
          </a:p>
          <a:p>
            <a:pPr marL="342900" indent="-342900" eaLnBrk="0" hangingPunct="0">
              <a:spcBef>
                <a:spcPct val="20000"/>
              </a:spcBef>
              <a:buFont typeface="Arial" charset="0"/>
              <a:buChar char="•"/>
              <a:defRPr/>
            </a:pPr>
            <a:r>
              <a:rPr lang="en-US" sz="1700" dirty="0" smtClean="0">
                <a:solidFill>
                  <a:srgbClr val="0070C0"/>
                </a:solidFill>
              </a:rPr>
              <a:t>Idaho State University </a:t>
            </a:r>
            <a:r>
              <a:rPr lang="en-US" sz="1700" dirty="0" smtClean="0">
                <a:solidFill>
                  <a:prstClr val="black"/>
                </a:solidFill>
              </a:rPr>
              <a:t>– Dan Ames, Ted </a:t>
            </a:r>
            <a:r>
              <a:rPr lang="en-US" sz="1700" dirty="0" err="1" smtClean="0">
                <a:solidFill>
                  <a:prstClr val="black"/>
                </a:solidFill>
              </a:rPr>
              <a:t>Dunsford</a:t>
            </a:r>
            <a:r>
              <a:rPr lang="en-US" sz="1700" dirty="0" smtClean="0">
                <a:solidFill>
                  <a:prstClr val="black"/>
                </a:solidFill>
              </a:rPr>
              <a:t>, </a:t>
            </a:r>
            <a:r>
              <a:rPr lang="en-US" sz="1700" dirty="0" err="1" smtClean="0">
                <a:solidFill>
                  <a:prstClr val="black"/>
                </a:solidFill>
              </a:rPr>
              <a:t>Jiří</a:t>
            </a:r>
            <a:r>
              <a:rPr lang="en-US" sz="1700" dirty="0" smtClean="0">
                <a:solidFill>
                  <a:prstClr val="black"/>
                </a:solidFill>
              </a:rPr>
              <a:t> </a:t>
            </a:r>
            <a:r>
              <a:rPr lang="en-US" sz="1700" dirty="0" err="1" smtClean="0">
                <a:solidFill>
                  <a:prstClr val="black"/>
                </a:solidFill>
              </a:rPr>
              <a:t>Kadlec</a:t>
            </a:r>
            <a:r>
              <a:rPr lang="en-US" sz="1700" dirty="0" smtClean="0">
                <a:solidFill>
                  <a:prstClr val="black"/>
                </a:solidFill>
              </a:rPr>
              <a:t>, Yang Cao, </a:t>
            </a:r>
            <a:r>
              <a:rPr lang="en-US" sz="1700" dirty="0" err="1" smtClean="0">
                <a:solidFill>
                  <a:prstClr val="black"/>
                </a:solidFill>
              </a:rPr>
              <a:t>Dinesh</a:t>
            </a:r>
            <a:r>
              <a:rPr lang="en-US" sz="1700" dirty="0" smtClean="0">
                <a:solidFill>
                  <a:prstClr val="black"/>
                </a:solidFill>
              </a:rPr>
              <a:t> Grover</a:t>
            </a:r>
          </a:p>
          <a:p>
            <a:pPr marL="342900" indent="-342900" eaLnBrk="0" hangingPunct="0">
              <a:spcBef>
                <a:spcPct val="20000"/>
              </a:spcBef>
              <a:buFont typeface="Arial" charset="0"/>
              <a:buChar char="•"/>
              <a:defRPr/>
            </a:pPr>
            <a:r>
              <a:rPr lang="en-US" sz="1700" dirty="0" smtClean="0">
                <a:solidFill>
                  <a:srgbClr val="0070C0"/>
                </a:solidFill>
              </a:rPr>
              <a:t>Drexel University/CUNY </a:t>
            </a:r>
            <a:r>
              <a:rPr lang="en-US" sz="1700" dirty="0" smtClean="0">
                <a:solidFill>
                  <a:prstClr val="black"/>
                </a:solidFill>
              </a:rPr>
              <a:t>– Michael </a:t>
            </a:r>
            <a:r>
              <a:rPr lang="en-US" sz="1700" dirty="0" err="1" smtClean="0">
                <a:solidFill>
                  <a:prstClr val="black"/>
                </a:solidFill>
              </a:rPr>
              <a:t>Piasecki</a:t>
            </a:r>
            <a:endParaRPr lang="en-US" sz="1700" dirty="0" smtClean="0">
              <a:solidFill>
                <a:prstClr val="black"/>
              </a:solidFill>
            </a:endParaRPr>
          </a:p>
          <a:p>
            <a:pPr marL="342900" indent="-342900" eaLnBrk="0" hangingPunct="0">
              <a:spcBef>
                <a:spcPct val="20000"/>
              </a:spcBef>
              <a:buFont typeface="Arial" pitchFamily="34" charset="0"/>
              <a:buChar char="•"/>
              <a:defRPr/>
            </a:pPr>
            <a:r>
              <a:rPr lang="en-US" sz="1700" dirty="0" smtClean="0">
                <a:solidFill>
                  <a:srgbClr val="0070C0"/>
                </a:solidFill>
              </a:rPr>
              <a:t>CUAHSI Program Office </a:t>
            </a:r>
            <a:r>
              <a:rPr lang="en-US" sz="1700" dirty="0" smtClean="0">
                <a:solidFill>
                  <a:prstClr val="black"/>
                </a:solidFill>
              </a:rPr>
              <a:t>– Rick Hooper, </a:t>
            </a:r>
            <a:r>
              <a:rPr lang="en-US" sz="1700" dirty="0" err="1" smtClean="0">
                <a:solidFill>
                  <a:prstClr val="black"/>
                </a:solidFill>
              </a:rPr>
              <a:t>Yoori</a:t>
            </a:r>
            <a:r>
              <a:rPr lang="en-US" sz="1700" dirty="0" smtClean="0">
                <a:solidFill>
                  <a:prstClr val="black"/>
                </a:solidFill>
              </a:rPr>
              <a:t> Choi, Jennifer </a:t>
            </a:r>
            <a:r>
              <a:rPr lang="en-US" sz="1700" dirty="0" err="1" smtClean="0">
                <a:solidFill>
                  <a:prstClr val="black"/>
                </a:solidFill>
              </a:rPr>
              <a:t>Arrigo</a:t>
            </a:r>
            <a:r>
              <a:rPr lang="en-US" sz="1700" dirty="0" smtClean="0">
                <a:solidFill>
                  <a:prstClr val="black"/>
                </a:solidFill>
              </a:rPr>
              <a:t>, Conrad </a:t>
            </a:r>
            <a:r>
              <a:rPr lang="en-US" sz="1700" dirty="0" err="1" smtClean="0">
                <a:solidFill>
                  <a:prstClr val="black"/>
                </a:solidFill>
              </a:rPr>
              <a:t>Matiuk</a:t>
            </a:r>
            <a:endParaRPr lang="en-US" sz="1700" dirty="0" smtClean="0">
              <a:solidFill>
                <a:prstClr val="black"/>
              </a:solidFill>
            </a:endParaRPr>
          </a:p>
          <a:p>
            <a:pPr marL="342900" indent="-342900" eaLnBrk="0" hangingPunct="0">
              <a:spcBef>
                <a:spcPct val="20000"/>
              </a:spcBef>
              <a:buFont typeface="Arial" pitchFamily="34" charset="0"/>
              <a:buChar char="•"/>
              <a:defRPr/>
            </a:pPr>
            <a:r>
              <a:rPr lang="en-US" sz="1700" dirty="0" smtClean="0">
                <a:solidFill>
                  <a:srgbClr val="0070C0"/>
                </a:solidFill>
              </a:rPr>
              <a:t>ESRI</a:t>
            </a:r>
            <a:r>
              <a:rPr lang="en-US" sz="1700" dirty="0" smtClean="0">
                <a:solidFill>
                  <a:prstClr val="black"/>
                </a:solidFill>
              </a:rPr>
              <a:t> – Dean </a:t>
            </a:r>
            <a:r>
              <a:rPr lang="en-US" sz="1700" dirty="0" err="1" smtClean="0">
                <a:solidFill>
                  <a:prstClr val="black"/>
                </a:solidFill>
              </a:rPr>
              <a:t>Djokic</a:t>
            </a:r>
            <a:r>
              <a:rPr lang="en-US" sz="1700" dirty="0" smtClean="0">
                <a:solidFill>
                  <a:prstClr val="black"/>
                </a:solidFill>
              </a:rPr>
              <a:t>, </a:t>
            </a:r>
            <a:r>
              <a:rPr lang="en-US" sz="1700" dirty="0" err="1" smtClean="0">
                <a:solidFill>
                  <a:prstClr val="black"/>
                </a:solidFill>
              </a:rPr>
              <a:t>Zichuan</a:t>
            </a:r>
            <a:r>
              <a:rPr lang="en-US" sz="1700" dirty="0" smtClean="0">
                <a:solidFill>
                  <a:prstClr val="black"/>
                </a:solidFill>
              </a:rPr>
              <a:t> Ye</a:t>
            </a:r>
          </a:p>
          <a:p>
            <a:pPr marL="342900" indent="-342900" eaLnBrk="0" hangingPunct="0">
              <a:spcBef>
                <a:spcPct val="20000"/>
              </a:spcBef>
              <a:buFont typeface="Arial" pitchFamily="34" charset="0"/>
              <a:buChar char="•"/>
              <a:defRPr/>
            </a:pPr>
            <a:r>
              <a:rPr lang="en-US" sz="1700" dirty="0">
                <a:solidFill>
                  <a:srgbClr val="0070C0"/>
                </a:solidFill>
              </a:rPr>
              <a:t>Users Committee </a:t>
            </a:r>
            <a:r>
              <a:rPr lang="en-US" sz="1700" dirty="0" smtClean="0">
                <a:solidFill>
                  <a:prstClr val="black"/>
                </a:solidFill>
              </a:rPr>
              <a:t>– Kathleen </a:t>
            </a:r>
            <a:r>
              <a:rPr lang="en-US" sz="1700" dirty="0" err="1" smtClean="0">
                <a:solidFill>
                  <a:prstClr val="black"/>
                </a:solidFill>
              </a:rPr>
              <a:t>Mckee</a:t>
            </a:r>
            <a:r>
              <a:rPr lang="en-US" sz="1700" dirty="0" smtClean="0">
                <a:solidFill>
                  <a:prstClr val="black"/>
                </a:solidFill>
              </a:rPr>
              <a:t>, Jim Nelson, Stephen Brown, Lucy Marshall, Chris Graham, Marian </a:t>
            </a:r>
            <a:r>
              <a:rPr lang="en-US" sz="1700" dirty="0" err="1" smtClean="0">
                <a:solidFill>
                  <a:prstClr val="black"/>
                </a:solidFill>
              </a:rPr>
              <a:t>Muste</a:t>
            </a:r>
            <a:endParaRPr lang="en-US" sz="1700" dirty="0" smtClean="0">
              <a:solidFill>
                <a:prstClr val="black"/>
              </a:solidFill>
            </a:endParaRPr>
          </a:p>
        </p:txBody>
      </p:sp>
      <p:grpSp>
        <p:nvGrpSpPr>
          <p:cNvPr id="6" name="Group 4"/>
          <p:cNvGrpSpPr>
            <a:grpSpLocks/>
          </p:cNvGrpSpPr>
          <p:nvPr/>
        </p:nvGrpSpPr>
        <p:grpSpPr bwMode="auto">
          <a:xfrm>
            <a:off x="6461125" y="5759450"/>
            <a:ext cx="2682875" cy="1076325"/>
            <a:chOff x="6461125" y="5759450"/>
            <a:chExt cx="2682875" cy="1076325"/>
          </a:xfrm>
        </p:grpSpPr>
        <p:sp>
          <p:nvSpPr>
            <p:cNvPr id="7" name="Rectangle 10"/>
            <p:cNvSpPr>
              <a:spLocks noChangeArrowheads="1"/>
            </p:cNvSpPr>
            <p:nvPr/>
          </p:nvSpPr>
          <p:spPr bwMode="auto">
            <a:xfrm>
              <a:off x="6461125" y="5759450"/>
              <a:ext cx="2654300" cy="1076325"/>
            </a:xfrm>
            <a:prstGeom prst="rect">
              <a:avLst/>
            </a:prstGeom>
            <a:solidFill>
              <a:schemeClr val="bg1"/>
            </a:solidFill>
            <a:ln w="25400" algn="ctr">
              <a:solidFill>
                <a:schemeClr val="tx1"/>
              </a:solidFill>
              <a:miter lim="800000"/>
              <a:headEnd/>
              <a:tailEnd/>
            </a:ln>
          </p:spPr>
          <p:txBody>
            <a:bodyPr wrap="none" anchor="ctr"/>
            <a:lstStyle/>
            <a:p>
              <a:endParaRPr lang="en-US">
                <a:solidFill>
                  <a:prstClr val="black"/>
                </a:solidFill>
              </a:endParaRPr>
            </a:p>
          </p:txBody>
        </p:sp>
        <p:pic>
          <p:nvPicPr>
            <p:cNvPr id="8" name="Picture 11" descr="nsf4c"/>
            <p:cNvPicPr>
              <a:picLocks noChangeAspect="1" noChangeArrowheads="1"/>
            </p:cNvPicPr>
            <p:nvPr/>
          </p:nvPicPr>
          <p:blipFill>
            <a:blip r:embed="rId2" cstate="print"/>
            <a:srcRect/>
            <a:stretch>
              <a:fillRect/>
            </a:stretch>
          </p:blipFill>
          <p:spPr bwMode="auto">
            <a:xfrm>
              <a:off x="6484938" y="5827713"/>
              <a:ext cx="995362" cy="966787"/>
            </a:xfrm>
            <a:prstGeom prst="rect">
              <a:avLst/>
            </a:prstGeom>
            <a:noFill/>
            <a:ln w="9525">
              <a:noFill/>
              <a:miter lim="800000"/>
              <a:headEnd/>
              <a:tailEnd/>
            </a:ln>
          </p:spPr>
        </p:pic>
        <p:sp>
          <p:nvSpPr>
            <p:cNvPr id="9" name="Text Box 12"/>
            <p:cNvSpPr txBox="1">
              <a:spLocks noChangeArrowheads="1"/>
            </p:cNvSpPr>
            <p:nvPr/>
          </p:nvSpPr>
          <p:spPr bwMode="auto">
            <a:xfrm>
              <a:off x="7477125" y="5943600"/>
              <a:ext cx="1666875" cy="641350"/>
            </a:xfrm>
            <a:prstGeom prst="rect">
              <a:avLst/>
            </a:prstGeom>
            <a:noFill/>
            <a:ln w="9525" algn="ctr">
              <a:noFill/>
              <a:miter lim="800000"/>
              <a:headEnd/>
              <a:tailEnd/>
            </a:ln>
          </p:spPr>
          <p:txBody>
            <a:bodyPr>
              <a:spAutoFit/>
            </a:bodyPr>
            <a:lstStyle/>
            <a:p>
              <a:pPr defTabSz="4389438"/>
              <a:r>
                <a:rPr lang="en-US">
                  <a:solidFill>
                    <a:prstClr val="black"/>
                  </a:solidFill>
                </a:rPr>
                <a:t>Support</a:t>
              </a:r>
            </a:p>
            <a:p>
              <a:pPr defTabSz="4389438"/>
              <a:r>
                <a:rPr lang="en-US">
                  <a:solidFill>
                    <a:prstClr val="black"/>
                  </a:solidFill>
                </a:rPr>
                <a:t>EAR 0622374</a:t>
              </a:r>
            </a:p>
          </p:txBody>
        </p:sp>
      </p:grpSp>
      <p:grpSp>
        <p:nvGrpSpPr>
          <p:cNvPr id="10" name="Group 11"/>
          <p:cNvGrpSpPr>
            <a:grpSpLocks/>
          </p:cNvGrpSpPr>
          <p:nvPr/>
        </p:nvGrpSpPr>
        <p:grpSpPr bwMode="auto">
          <a:xfrm>
            <a:off x="76200" y="5481638"/>
            <a:ext cx="3465513" cy="1300162"/>
            <a:chOff x="228600" y="5232772"/>
            <a:chExt cx="3733800" cy="1400590"/>
          </a:xfrm>
        </p:grpSpPr>
        <p:pic>
          <p:nvPicPr>
            <p:cNvPr id="11" name="Picture 4" descr="cuahsi_logo_4"/>
            <p:cNvPicPr>
              <a:picLocks noChangeAspect="1" noChangeArrowheads="1"/>
            </p:cNvPicPr>
            <p:nvPr/>
          </p:nvPicPr>
          <p:blipFill>
            <a:blip r:embed="rId3" cstate="print"/>
            <a:srcRect r="69569"/>
            <a:stretch>
              <a:fillRect/>
            </a:stretch>
          </p:blipFill>
          <p:spPr bwMode="auto">
            <a:xfrm>
              <a:off x="228600" y="5232772"/>
              <a:ext cx="1447800" cy="1400590"/>
            </a:xfrm>
            <a:prstGeom prst="rect">
              <a:avLst/>
            </a:prstGeom>
            <a:noFill/>
            <a:ln w="9525">
              <a:noFill/>
              <a:miter lim="800000"/>
              <a:headEnd/>
              <a:tailEnd/>
            </a:ln>
          </p:spPr>
        </p:pic>
        <p:sp>
          <p:nvSpPr>
            <p:cNvPr id="12" name="Rectangle 9"/>
            <p:cNvSpPr>
              <a:spLocks noChangeArrowheads="1"/>
            </p:cNvSpPr>
            <p:nvPr/>
          </p:nvSpPr>
          <p:spPr bwMode="auto">
            <a:xfrm>
              <a:off x="1600200" y="5257800"/>
              <a:ext cx="2362200" cy="1326325"/>
            </a:xfrm>
            <a:prstGeom prst="rect">
              <a:avLst/>
            </a:prstGeom>
            <a:noFill/>
            <a:ln w="9525">
              <a:noFill/>
              <a:miter lim="800000"/>
              <a:headEnd/>
              <a:tailEnd/>
            </a:ln>
          </p:spPr>
          <p:txBody>
            <a:bodyPr>
              <a:spAutoFit/>
            </a:bodyPr>
            <a:lstStyle/>
            <a:p>
              <a:pPr>
                <a:lnSpc>
                  <a:spcPct val="90000"/>
                </a:lnSpc>
              </a:pPr>
              <a:r>
                <a:rPr lang="en-US" sz="2800">
                  <a:solidFill>
                    <a:prstClr val="black"/>
                  </a:solidFill>
                </a:rPr>
                <a:t>CUAHSI</a:t>
              </a:r>
            </a:p>
            <a:p>
              <a:pPr>
                <a:lnSpc>
                  <a:spcPct val="80000"/>
                </a:lnSpc>
              </a:pPr>
              <a:r>
                <a:rPr lang="en-US" sz="5400">
                  <a:solidFill>
                    <a:prstClr val="black"/>
                  </a:solidFill>
                </a:rPr>
                <a:t>HIS</a:t>
              </a:r>
            </a:p>
            <a:p>
              <a:pPr>
                <a:lnSpc>
                  <a:spcPct val="40000"/>
                </a:lnSpc>
              </a:pPr>
              <a:r>
                <a:rPr lang="en-US" sz="1400" i="1">
                  <a:solidFill>
                    <a:prstClr val="black"/>
                  </a:solidFill>
                </a:rPr>
                <a:t>Sharing hydrologic data</a:t>
              </a:r>
            </a:p>
          </p:txBody>
        </p:sp>
      </p:grpSp>
      <p:sp>
        <p:nvSpPr>
          <p:cNvPr id="13" name="Subtitle 10"/>
          <p:cNvSpPr txBox="1">
            <a:spLocks/>
          </p:cNvSpPr>
          <p:nvPr/>
        </p:nvSpPr>
        <p:spPr>
          <a:xfrm>
            <a:off x="2014379" y="5867400"/>
            <a:ext cx="4968240" cy="685800"/>
          </a:xfrm>
          <a:prstGeom prst="rect">
            <a:avLst/>
          </a:prstGeom>
        </p:spPr>
        <p:txBody>
          <a:bodyPr/>
          <a:lstStyle/>
          <a:p>
            <a:pPr marL="342900" indent="-342900" algn="ctr" fontAlgn="base">
              <a:spcBef>
                <a:spcPct val="20000"/>
              </a:spcBef>
              <a:spcAft>
                <a:spcPct val="0"/>
              </a:spcAft>
              <a:buFont typeface="Arial" pitchFamily="34" charset="0"/>
              <a:buNone/>
              <a:defRPr/>
            </a:pPr>
            <a:r>
              <a:rPr lang="en-US" sz="3200" dirty="0" smtClean="0">
                <a:solidFill>
                  <a:prstClr val="black"/>
                </a:solidFill>
                <a:hlinkClick r:id="rId4"/>
              </a:rPr>
              <a:t>http://his.cuahsi.org/</a:t>
            </a:r>
            <a:r>
              <a:rPr lang="en-US" sz="3200" dirty="0" smtClean="0">
                <a:solidFill>
                  <a:prstClr val="black"/>
                </a:solidFill>
              </a:rPr>
              <a:t> </a:t>
            </a:r>
          </a:p>
        </p:txBody>
      </p:sp>
      <p:sp>
        <p:nvSpPr>
          <p:cNvPr id="3" name="Title 2"/>
          <p:cNvSpPr>
            <a:spLocks noGrp="1"/>
          </p:cNvSpPr>
          <p:nvPr>
            <p:ph type="title"/>
          </p:nvPr>
        </p:nvSpPr>
        <p:spPr/>
        <p:txBody>
          <a:bodyPr>
            <a:normAutofit fontScale="90000"/>
          </a:bodyPr>
          <a:lstStyle/>
          <a:p>
            <a:r>
              <a:rPr lang="en-US" dirty="0"/>
              <a:t>The CUAHSI </a:t>
            </a:r>
            <a:r>
              <a:rPr lang="en-US" dirty="0" smtClean="0"/>
              <a:t>Hydrologic </a:t>
            </a:r>
            <a:r>
              <a:rPr lang="en-US" dirty="0"/>
              <a:t>Information </a:t>
            </a:r>
            <a:r>
              <a:rPr lang="en-US" dirty="0" smtClean="0"/>
              <a:t>System Team</a:t>
            </a:r>
            <a:endParaRPr lang="en-US" dirty="0"/>
          </a:p>
        </p:txBody>
      </p:sp>
    </p:spTree>
    <p:extLst>
      <p:ext uri="{BB962C8B-B14F-4D97-AF65-F5344CB8AC3E}">
        <p14:creationId xmlns:p14="http://schemas.microsoft.com/office/powerpoint/2010/main" val="40885777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42888" y="1820863"/>
            <a:ext cx="1938337" cy="2698750"/>
          </a:xfrm>
          <a:prstGeom prst="rect">
            <a:avLst/>
          </a:prstGeom>
          <a:noFill/>
          <a:ln w="28575">
            <a:solidFill>
              <a:srgbClr val="FF3300"/>
            </a:solidFill>
            <a:prstDash val="dash"/>
            <a:miter lim="800000"/>
            <a:headEnd/>
            <a:tailEnd/>
          </a:ln>
        </p:spPr>
        <p:txBody>
          <a:bodyPr wrap="none" anchor="ctr"/>
          <a:lstStyle/>
          <a:p>
            <a:pPr fontAlgn="base">
              <a:spcBef>
                <a:spcPct val="0"/>
              </a:spcBef>
              <a:spcAft>
                <a:spcPct val="0"/>
              </a:spcAft>
            </a:pPr>
            <a:endParaRPr lang="en-US" smtClean="0">
              <a:solidFill>
                <a:srgbClr val="000000"/>
              </a:solidFill>
            </a:endParaRPr>
          </a:p>
        </p:txBody>
      </p:sp>
      <p:pic>
        <p:nvPicPr>
          <p:cNvPr id="40963" name="Picture 3"/>
          <p:cNvPicPr>
            <a:picLocks noChangeAspect="1" noChangeArrowheads="1"/>
          </p:cNvPicPr>
          <p:nvPr/>
        </p:nvPicPr>
        <p:blipFill>
          <a:blip r:embed="rId3" cstate="print"/>
          <a:srcRect/>
          <a:stretch>
            <a:fillRect/>
          </a:stretch>
        </p:blipFill>
        <p:spPr bwMode="auto">
          <a:xfrm flipV="1">
            <a:off x="3255963" y="1957388"/>
            <a:ext cx="5976937" cy="4900612"/>
          </a:xfrm>
          <a:prstGeom prst="rect">
            <a:avLst/>
          </a:prstGeom>
          <a:noFill/>
          <a:ln w="9525">
            <a:noFill/>
            <a:miter lim="800000"/>
            <a:headEnd/>
            <a:tailEnd/>
          </a:ln>
        </p:spPr>
      </p:pic>
      <p:grpSp>
        <p:nvGrpSpPr>
          <p:cNvPr id="2" name="Group 4"/>
          <p:cNvGrpSpPr>
            <a:grpSpLocks noChangeAspect="1"/>
          </p:cNvGrpSpPr>
          <p:nvPr/>
        </p:nvGrpSpPr>
        <p:grpSpPr bwMode="auto">
          <a:xfrm>
            <a:off x="3592513" y="1931988"/>
            <a:ext cx="4962525" cy="4881562"/>
            <a:chOff x="1776" y="384"/>
            <a:chExt cx="3115" cy="3488"/>
          </a:xfrm>
        </p:grpSpPr>
        <p:sp>
          <p:nvSpPr>
            <p:cNvPr id="40994" name="AutoShape 5"/>
            <p:cNvSpPr>
              <a:spLocks noChangeAspect="1" noChangeArrowheads="1" noTextEdit="1"/>
            </p:cNvSpPr>
            <p:nvPr/>
          </p:nvSpPr>
          <p:spPr bwMode="auto">
            <a:xfrm>
              <a:off x="1776" y="384"/>
              <a:ext cx="3115" cy="3488"/>
            </a:xfrm>
            <a:prstGeom prst="rect">
              <a:avLst/>
            </a:prstGeom>
            <a:noFill/>
            <a:ln w="9525">
              <a:no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5" name="Rectangle 6"/>
            <p:cNvSpPr>
              <a:spLocks noChangeArrowheads="1"/>
            </p:cNvSpPr>
            <p:nvPr/>
          </p:nvSpPr>
          <p:spPr bwMode="auto">
            <a:xfrm>
              <a:off x="3233" y="391"/>
              <a:ext cx="578"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6" name="Rectangle 7"/>
            <p:cNvSpPr>
              <a:spLocks noChangeArrowheads="1"/>
            </p:cNvSpPr>
            <p:nvPr/>
          </p:nvSpPr>
          <p:spPr bwMode="auto">
            <a:xfrm>
              <a:off x="3370" y="420"/>
              <a:ext cx="30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Feature</a:t>
              </a:r>
              <a:endParaRPr lang="en-US" sz="2400" smtClean="0">
                <a:solidFill>
                  <a:srgbClr val="000000"/>
                </a:solidFill>
                <a:latin typeface="Times New Roman" pitchFamily="18" charset="0"/>
              </a:endParaRPr>
            </a:p>
          </p:txBody>
        </p:sp>
        <p:sp>
          <p:nvSpPr>
            <p:cNvPr id="40997" name="Rectangle 8"/>
            <p:cNvSpPr>
              <a:spLocks noChangeArrowheads="1"/>
            </p:cNvSpPr>
            <p:nvPr/>
          </p:nvSpPr>
          <p:spPr bwMode="auto">
            <a:xfrm>
              <a:off x="3246" y="846"/>
              <a:ext cx="548" cy="17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8" name="Rectangle 9"/>
            <p:cNvSpPr>
              <a:spLocks noChangeArrowheads="1"/>
            </p:cNvSpPr>
            <p:nvPr/>
          </p:nvSpPr>
          <p:spPr bwMode="auto">
            <a:xfrm>
              <a:off x="3302" y="879"/>
              <a:ext cx="440"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Waterbody</a:t>
              </a:r>
              <a:endParaRPr lang="en-US" sz="2400" smtClean="0">
                <a:solidFill>
                  <a:srgbClr val="000000"/>
                </a:solidFill>
                <a:latin typeface="Times New Roman" pitchFamily="18" charset="0"/>
              </a:endParaRPr>
            </a:p>
          </p:txBody>
        </p:sp>
        <p:sp>
          <p:nvSpPr>
            <p:cNvPr id="40999" name="Rectangle 10"/>
            <p:cNvSpPr>
              <a:spLocks noChangeArrowheads="1"/>
            </p:cNvSpPr>
            <p:nvPr/>
          </p:nvSpPr>
          <p:spPr bwMode="auto">
            <a:xfrm>
              <a:off x="3246" y="1021"/>
              <a:ext cx="548" cy="61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0" name="Rectangle 11"/>
            <p:cNvSpPr>
              <a:spLocks noChangeArrowheads="1"/>
            </p:cNvSpPr>
            <p:nvPr/>
          </p:nvSpPr>
          <p:spPr bwMode="auto">
            <a:xfrm>
              <a:off x="3268" y="1036"/>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01" name="Rectangle 12"/>
            <p:cNvSpPr>
              <a:spLocks noChangeArrowheads="1"/>
            </p:cNvSpPr>
            <p:nvPr/>
          </p:nvSpPr>
          <p:spPr bwMode="auto">
            <a:xfrm>
              <a:off x="3268" y="1130"/>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02" name="Rectangle 13"/>
            <p:cNvSpPr>
              <a:spLocks noChangeArrowheads="1"/>
            </p:cNvSpPr>
            <p:nvPr/>
          </p:nvSpPr>
          <p:spPr bwMode="auto">
            <a:xfrm>
              <a:off x="3268" y="1223"/>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03" name="Rectangle 14"/>
            <p:cNvSpPr>
              <a:spLocks noChangeArrowheads="1"/>
            </p:cNvSpPr>
            <p:nvPr/>
          </p:nvSpPr>
          <p:spPr bwMode="auto">
            <a:xfrm>
              <a:off x="3268" y="1318"/>
              <a:ext cx="203"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04" name="Rectangle 15"/>
            <p:cNvSpPr>
              <a:spLocks noChangeArrowheads="1"/>
            </p:cNvSpPr>
            <p:nvPr/>
          </p:nvSpPr>
          <p:spPr bwMode="auto">
            <a:xfrm>
              <a:off x="3268" y="1412"/>
              <a:ext cx="3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AreaSqKm</a:t>
              </a:r>
              <a:endParaRPr lang="en-US" sz="2400" smtClean="0">
                <a:solidFill>
                  <a:srgbClr val="000000"/>
                </a:solidFill>
                <a:latin typeface="Times New Roman" pitchFamily="18" charset="0"/>
              </a:endParaRPr>
            </a:p>
          </p:txBody>
        </p:sp>
        <p:sp>
          <p:nvSpPr>
            <p:cNvPr id="41005" name="Rectangle 16"/>
            <p:cNvSpPr>
              <a:spLocks noChangeArrowheads="1"/>
            </p:cNvSpPr>
            <p:nvPr/>
          </p:nvSpPr>
          <p:spPr bwMode="auto">
            <a:xfrm>
              <a:off x="3268" y="1506"/>
              <a:ext cx="37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06" name="Rectangle 17"/>
            <p:cNvSpPr>
              <a:spLocks noChangeArrowheads="1"/>
            </p:cNvSpPr>
            <p:nvPr/>
          </p:nvSpPr>
          <p:spPr bwMode="auto">
            <a:xfrm>
              <a:off x="2282" y="858"/>
              <a:ext cx="549" cy="191"/>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7" name="Rectangle 18"/>
            <p:cNvSpPr>
              <a:spLocks noChangeArrowheads="1"/>
            </p:cNvSpPr>
            <p:nvPr/>
          </p:nvSpPr>
          <p:spPr bwMode="auto">
            <a:xfrm>
              <a:off x="2334" y="898"/>
              <a:ext cx="44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HydroPoint</a:t>
              </a:r>
              <a:endParaRPr lang="en-US" sz="2400" smtClean="0">
                <a:solidFill>
                  <a:srgbClr val="000000"/>
                </a:solidFill>
                <a:latin typeface="Times New Roman" pitchFamily="18" charset="0"/>
              </a:endParaRPr>
            </a:p>
          </p:txBody>
        </p:sp>
        <p:sp>
          <p:nvSpPr>
            <p:cNvPr id="41008" name="Rectangle 19"/>
            <p:cNvSpPr>
              <a:spLocks noChangeArrowheads="1"/>
            </p:cNvSpPr>
            <p:nvPr/>
          </p:nvSpPr>
          <p:spPr bwMode="auto">
            <a:xfrm>
              <a:off x="2282" y="1049"/>
              <a:ext cx="549" cy="536"/>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9" name="Rectangle 20"/>
            <p:cNvSpPr>
              <a:spLocks noChangeArrowheads="1"/>
            </p:cNvSpPr>
            <p:nvPr/>
          </p:nvSpPr>
          <p:spPr bwMode="auto">
            <a:xfrm>
              <a:off x="2303" y="1073"/>
              <a:ext cx="293"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10" name="Rectangle 21"/>
            <p:cNvSpPr>
              <a:spLocks noChangeArrowheads="1"/>
            </p:cNvSpPr>
            <p:nvPr/>
          </p:nvSpPr>
          <p:spPr bwMode="auto">
            <a:xfrm>
              <a:off x="2303" y="1167"/>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11" name="Rectangle 22"/>
            <p:cNvSpPr>
              <a:spLocks noChangeArrowheads="1"/>
            </p:cNvSpPr>
            <p:nvPr/>
          </p:nvSpPr>
          <p:spPr bwMode="auto">
            <a:xfrm>
              <a:off x="2303" y="1261"/>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12" name="Rectangle 23"/>
            <p:cNvSpPr>
              <a:spLocks noChangeArrowheads="1"/>
            </p:cNvSpPr>
            <p:nvPr/>
          </p:nvSpPr>
          <p:spPr bwMode="auto">
            <a:xfrm>
              <a:off x="2303" y="1356"/>
              <a:ext cx="20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13" name="Rectangle 24"/>
            <p:cNvSpPr>
              <a:spLocks noChangeArrowheads="1"/>
            </p:cNvSpPr>
            <p:nvPr/>
          </p:nvSpPr>
          <p:spPr bwMode="auto">
            <a:xfrm>
              <a:off x="2303" y="1451"/>
              <a:ext cx="37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14" name="Rectangle 25"/>
            <p:cNvSpPr>
              <a:spLocks noChangeArrowheads="1"/>
            </p:cNvSpPr>
            <p:nvPr/>
          </p:nvSpPr>
          <p:spPr bwMode="auto">
            <a:xfrm>
              <a:off x="4370" y="846"/>
              <a:ext cx="518" cy="211"/>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15" name="Rectangle 26"/>
            <p:cNvSpPr>
              <a:spLocks noChangeArrowheads="1"/>
            </p:cNvSpPr>
            <p:nvPr/>
          </p:nvSpPr>
          <p:spPr bwMode="auto">
            <a:xfrm>
              <a:off x="4415" y="896"/>
              <a:ext cx="434"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Watershed</a:t>
              </a:r>
              <a:endParaRPr lang="en-US" sz="2400" smtClean="0">
                <a:solidFill>
                  <a:srgbClr val="000000"/>
                </a:solidFill>
                <a:latin typeface="Times New Roman" pitchFamily="18" charset="0"/>
              </a:endParaRPr>
            </a:p>
          </p:txBody>
        </p:sp>
        <p:sp>
          <p:nvSpPr>
            <p:cNvPr id="41016" name="Rectangle 27"/>
            <p:cNvSpPr>
              <a:spLocks noChangeArrowheads="1"/>
            </p:cNvSpPr>
            <p:nvPr/>
          </p:nvSpPr>
          <p:spPr bwMode="auto">
            <a:xfrm>
              <a:off x="4370" y="1030"/>
              <a:ext cx="518" cy="606"/>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17" name="Rectangle 28"/>
            <p:cNvSpPr>
              <a:spLocks noChangeArrowheads="1"/>
            </p:cNvSpPr>
            <p:nvPr/>
          </p:nvSpPr>
          <p:spPr bwMode="auto">
            <a:xfrm>
              <a:off x="4392" y="1042"/>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18" name="Rectangle 29"/>
            <p:cNvSpPr>
              <a:spLocks noChangeArrowheads="1"/>
            </p:cNvSpPr>
            <p:nvPr/>
          </p:nvSpPr>
          <p:spPr bwMode="auto">
            <a:xfrm>
              <a:off x="4392" y="1135"/>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19" name="Rectangle 30"/>
            <p:cNvSpPr>
              <a:spLocks noChangeArrowheads="1"/>
            </p:cNvSpPr>
            <p:nvPr/>
          </p:nvSpPr>
          <p:spPr bwMode="auto">
            <a:xfrm>
              <a:off x="4392" y="1230"/>
              <a:ext cx="27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DrainID</a:t>
              </a:r>
              <a:endParaRPr lang="en-US" sz="2400" smtClean="0">
                <a:solidFill>
                  <a:srgbClr val="000000"/>
                </a:solidFill>
                <a:latin typeface="Times New Roman" pitchFamily="18" charset="0"/>
              </a:endParaRPr>
            </a:p>
          </p:txBody>
        </p:sp>
        <p:sp>
          <p:nvSpPr>
            <p:cNvPr id="41020" name="Rectangle 31"/>
            <p:cNvSpPr>
              <a:spLocks noChangeArrowheads="1"/>
            </p:cNvSpPr>
            <p:nvPr/>
          </p:nvSpPr>
          <p:spPr bwMode="auto">
            <a:xfrm>
              <a:off x="4392" y="1324"/>
              <a:ext cx="3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AreaSqKm</a:t>
              </a:r>
              <a:endParaRPr lang="en-US" sz="2400" smtClean="0">
                <a:solidFill>
                  <a:srgbClr val="000000"/>
                </a:solidFill>
                <a:latin typeface="Times New Roman" pitchFamily="18" charset="0"/>
              </a:endParaRPr>
            </a:p>
          </p:txBody>
        </p:sp>
        <p:sp>
          <p:nvSpPr>
            <p:cNvPr id="41021" name="Rectangle 32"/>
            <p:cNvSpPr>
              <a:spLocks noChangeArrowheads="1"/>
            </p:cNvSpPr>
            <p:nvPr/>
          </p:nvSpPr>
          <p:spPr bwMode="auto">
            <a:xfrm>
              <a:off x="4392" y="1418"/>
              <a:ext cx="37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22" name="Rectangle 33"/>
            <p:cNvSpPr>
              <a:spLocks noChangeArrowheads="1"/>
            </p:cNvSpPr>
            <p:nvPr/>
          </p:nvSpPr>
          <p:spPr bwMode="auto">
            <a:xfrm>
              <a:off x="4392" y="1513"/>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23" name="Line 34"/>
            <p:cNvSpPr>
              <a:spLocks noChangeShapeType="1"/>
            </p:cNvSpPr>
            <p:nvPr/>
          </p:nvSpPr>
          <p:spPr bwMode="auto">
            <a:xfrm flipH="1">
              <a:off x="2535" y="1922"/>
              <a:ext cx="2" cy="176"/>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24" name="Rectangle 35"/>
            <p:cNvSpPr>
              <a:spLocks noChangeArrowheads="1"/>
            </p:cNvSpPr>
            <p:nvPr/>
          </p:nvSpPr>
          <p:spPr bwMode="auto">
            <a:xfrm>
              <a:off x="2066" y="1754"/>
              <a:ext cx="942"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25" name="Rectangle 36"/>
            <p:cNvSpPr>
              <a:spLocks noChangeArrowheads="1"/>
            </p:cNvSpPr>
            <p:nvPr/>
          </p:nvSpPr>
          <p:spPr bwMode="auto">
            <a:xfrm>
              <a:off x="2115" y="1781"/>
              <a:ext cx="85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ComplexEdgeFeature</a:t>
              </a:r>
              <a:endParaRPr lang="en-US" sz="2400" smtClean="0">
                <a:solidFill>
                  <a:srgbClr val="000000"/>
                </a:solidFill>
                <a:latin typeface="Times New Roman" pitchFamily="18" charset="0"/>
              </a:endParaRPr>
            </a:p>
          </p:txBody>
        </p:sp>
        <p:sp>
          <p:nvSpPr>
            <p:cNvPr id="41026" name="Rectangle 37"/>
            <p:cNvSpPr>
              <a:spLocks noChangeArrowheads="1"/>
            </p:cNvSpPr>
            <p:nvPr/>
          </p:nvSpPr>
          <p:spPr bwMode="auto">
            <a:xfrm>
              <a:off x="2342" y="3384"/>
              <a:ext cx="369" cy="99"/>
            </a:xfrm>
            <a:prstGeom prst="rect">
              <a:avLst/>
            </a:prstGeom>
            <a:solidFill>
              <a:srgbClr val="B7E8FF"/>
            </a:solidFill>
            <a:ln w="9525">
              <a:no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27" name="Rectangle 38"/>
            <p:cNvSpPr>
              <a:spLocks noChangeArrowheads="1"/>
            </p:cNvSpPr>
            <p:nvPr/>
          </p:nvSpPr>
          <p:spPr bwMode="auto">
            <a:xfrm>
              <a:off x="2347" y="3387"/>
              <a:ext cx="361"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EdgeType</a:t>
              </a:r>
              <a:endParaRPr lang="en-US" sz="2400" smtClean="0">
                <a:solidFill>
                  <a:srgbClr val="000000"/>
                </a:solidFill>
                <a:latin typeface="Times New Roman" pitchFamily="18" charset="0"/>
              </a:endParaRPr>
            </a:p>
          </p:txBody>
        </p:sp>
        <p:sp>
          <p:nvSpPr>
            <p:cNvPr id="41028" name="Freeform 39"/>
            <p:cNvSpPr>
              <a:spLocks/>
            </p:cNvSpPr>
            <p:nvPr/>
          </p:nvSpPr>
          <p:spPr bwMode="auto">
            <a:xfrm>
              <a:off x="1979" y="2809"/>
              <a:ext cx="238" cy="970"/>
            </a:xfrm>
            <a:custGeom>
              <a:avLst/>
              <a:gdLst>
                <a:gd name="T0" fmla="*/ 151 w 477"/>
                <a:gd name="T1" fmla="*/ 970 h 1940"/>
                <a:gd name="T2" fmla="*/ 0 w 477"/>
                <a:gd name="T3" fmla="*/ 970 h 1940"/>
                <a:gd name="T4" fmla="*/ 0 w 477"/>
                <a:gd name="T5" fmla="*/ 0 h 1940"/>
                <a:gd name="T6" fmla="*/ 238 w 477"/>
                <a:gd name="T7" fmla="*/ 0 h 1940"/>
                <a:gd name="T8" fmla="*/ 0 60000 65536"/>
                <a:gd name="T9" fmla="*/ 0 60000 65536"/>
                <a:gd name="T10" fmla="*/ 0 60000 65536"/>
                <a:gd name="T11" fmla="*/ 0 60000 65536"/>
                <a:gd name="T12" fmla="*/ 0 w 477"/>
                <a:gd name="T13" fmla="*/ 0 h 1940"/>
                <a:gd name="T14" fmla="*/ 477 w 477"/>
                <a:gd name="T15" fmla="*/ 1940 h 1940"/>
              </a:gdLst>
              <a:ahLst/>
              <a:cxnLst>
                <a:cxn ang="T8">
                  <a:pos x="T0" y="T1"/>
                </a:cxn>
                <a:cxn ang="T9">
                  <a:pos x="T2" y="T3"/>
                </a:cxn>
                <a:cxn ang="T10">
                  <a:pos x="T4" y="T5"/>
                </a:cxn>
                <a:cxn ang="T11">
                  <a:pos x="T6" y="T7"/>
                </a:cxn>
              </a:cxnLst>
              <a:rect l="T12" t="T13" r="T14" b="T15"/>
              <a:pathLst>
                <a:path w="477" h="1940">
                  <a:moveTo>
                    <a:pt x="303" y="1940"/>
                  </a:moveTo>
                  <a:lnTo>
                    <a:pt x="0" y="1940"/>
                  </a:lnTo>
                  <a:lnTo>
                    <a:pt x="0" y="0"/>
                  </a:lnTo>
                  <a:lnTo>
                    <a:pt x="477"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29" name="Freeform 40"/>
            <p:cNvSpPr>
              <a:spLocks/>
            </p:cNvSpPr>
            <p:nvPr/>
          </p:nvSpPr>
          <p:spPr bwMode="auto">
            <a:xfrm>
              <a:off x="1979" y="2809"/>
              <a:ext cx="238" cy="777"/>
            </a:xfrm>
            <a:custGeom>
              <a:avLst/>
              <a:gdLst>
                <a:gd name="T0" fmla="*/ 151 w 477"/>
                <a:gd name="T1" fmla="*/ 777 h 1553"/>
                <a:gd name="T2" fmla="*/ 0 w 477"/>
                <a:gd name="T3" fmla="*/ 777 h 1553"/>
                <a:gd name="T4" fmla="*/ 0 w 477"/>
                <a:gd name="T5" fmla="*/ 0 h 1553"/>
                <a:gd name="T6" fmla="*/ 238 w 477"/>
                <a:gd name="T7" fmla="*/ 0 h 1553"/>
                <a:gd name="T8" fmla="*/ 0 60000 65536"/>
                <a:gd name="T9" fmla="*/ 0 60000 65536"/>
                <a:gd name="T10" fmla="*/ 0 60000 65536"/>
                <a:gd name="T11" fmla="*/ 0 60000 65536"/>
                <a:gd name="T12" fmla="*/ 0 w 477"/>
                <a:gd name="T13" fmla="*/ 0 h 1553"/>
                <a:gd name="T14" fmla="*/ 477 w 477"/>
                <a:gd name="T15" fmla="*/ 1553 h 1553"/>
              </a:gdLst>
              <a:ahLst/>
              <a:cxnLst>
                <a:cxn ang="T8">
                  <a:pos x="T0" y="T1"/>
                </a:cxn>
                <a:cxn ang="T9">
                  <a:pos x="T2" y="T3"/>
                </a:cxn>
                <a:cxn ang="T10">
                  <a:pos x="T4" y="T5"/>
                </a:cxn>
                <a:cxn ang="T11">
                  <a:pos x="T6" y="T7"/>
                </a:cxn>
              </a:cxnLst>
              <a:rect l="T12" t="T13" r="T14" b="T15"/>
              <a:pathLst>
                <a:path w="477" h="1553">
                  <a:moveTo>
                    <a:pt x="303" y="1553"/>
                  </a:moveTo>
                  <a:lnTo>
                    <a:pt x="0" y="1553"/>
                  </a:lnTo>
                  <a:lnTo>
                    <a:pt x="0" y="0"/>
                  </a:lnTo>
                  <a:lnTo>
                    <a:pt x="477"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30" name="Rectangle 41"/>
            <p:cNvSpPr>
              <a:spLocks noChangeArrowheads="1"/>
            </p:cNvSpPr>
            <p:nvPr/>
          </p:nvSpPr>
          <p:spPr bwMode="auto">
            <a:xfrm>
              <a:off x="2130" y="3502"/>
              <a:ext cx="800" cy="168"/>
            </a:xfrm>
            <a:prstGeom prst="rect">
              <a:avLst/>
            </a:prstGeom>
            <a:pattFill prst="ltUpDiag">
              <a:fgClr>
                <a:srgbClr val="FFFFFF"/>
              </a:fgClr>
              <a:bgClr>
                <a:srgbClr val="B0FFFF"/>
              </a:bgClr>
            </a:patt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1" name="Rectangle 42"/>
            <p:cNvSpPr>
              <a:spLocks noChangeArrowheads="1"/>
            </p:cNvSpPr>
            <p:nvPr/>
          </p:nvSpPr>
          <p:spPr bwMode="auto">
            <a:xfrm>
              <a:off x="2364" y="3529"/>
              <a:ext cx="33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Flowline</a:t>
              </a:r>
              <a:endParaRPr lang="en-US" sz="2400" smtClean="0">
                <a:solidFill>
                  <a:srgbClr val="000000"/>
                </a:solidFill>
                <a:latin typeface="Times New Roman" pitchFamily="18" charset="0"/>
              </a:endParaRPr>
            </a:p>
          </p:txBody>
        </p:sp>
        <p:sp>
          <p:nvSpPr>
            <p:cNvPr id="41032" name="Rectangle 43"/>
            <p:cNvSpPr>
              <a:spLocks noChangeArrowheads="1"/>
            </p:cNvSpPr>
            <p:nvPr/>
          </p:nvSpPr>
          <p:spPr bwMode="auto">
            <a:xfrm>
              <a:off x="2130" y="3695"/>
              <a:ext cx="800" cy="168"/>
            </a:xfrm>
            <a:prstGeom prst="rect">
              <a:avLst/>
            </a:prstGeom>
            <a:pattFill prst="ltUpDiag">
              <a:fgClr>
                <a:srgbClr val="FFFFFF"/>
              </a:fgClr>
              <a:bgClr>
                <a:srgbClr val="B0FFFF"/>
              </a:bgClr>
            </a:patt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3" name="Rectangle 44"/>
            <p:cNvSpPr>
              <a:spLocks noChangeArrowheads="1"/>
            </p:cNvSpPr>
            <p:nvPr/>
          </p:nvSpPr>
          <p:spPr bwMode="auto">
            <a:xfrm>
              <a:off x="2343" y="3725"/>
              <a:ext cx="380"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Shoreline</a:t>
              </a:r>
              <a:endParaRPr lang="en-US" sz="2400" smtClean="0">
                <a:solidFill>
                  <a:srgbClr val="000000"/>
                </a:solidFill>
                <a:latin typeface="Times New Roman" pitchFamily="18" charset="0"/>
              </a:endParaRPr>
            </a:p>
          </p:txBody>
        </p:sp>
        <p:sp>
          <p:nvSpPr>
            <p:cNvPr id="41034" name="Freeform 45"/>
            <p:cNvSpPr>
              <a:spLocks/>
            </p:cNvSpPr>
            <p:nvPr/>
          </p:nvSpPr>
          <p:spPr bwMode="auto">
            <a:xfrm>
              <a:off x="2466" y="1926"/>
              <a:ext cx="143" cy="100"/>
            </a:xfrm>
            <a:custGeom>
              <a:avLst/>
              <a:gdLst>
                <a:gd name="T0" fmla="*/ 143 w 286"/>
                <a:gd name="T1" fmla="*/ 100 h 202"/>
                <a:gd name="T2" fmla="*/ 72 w 286"/>
                <a:gd name="T3" fmla="*/ 0 h 202"/>
                <a:gd name="T4" fmla="*/ 0 w 286"/>
                <a:gd name="T5" fmla="*/ 100 h 202"/>
                <a:gd name="T6" fmla="*/ 143 w 286"/>
                <a:gd name="T7" fmla="*/ 100 h 202"/>
                <a:gd name="T8" fmla="*/ 0 60000 65536"/>
                <a:gd name="T9" fmla="*/ 0 60000 65536"/>
                <a:gd name="T10" fmla="*/ 0 60000 65536"/>
                <a:gd name="T11" fmla="*/ 0 60000 65536"/>
                <a:gd name="T12" fmla="*/ 0 w 286"/>
                <a:gd name="T13" fmla="*/ 0 h 202"/>
                <a:gd name="T14" fmla="*/ 286 w 286"/>
                <a:gd name="T15" fmla="*/ 202 h 202"/>
              </a:gdLst>
              <a:ahLst/>
              <a:cxnLst>
                <a:cxn ang="T8">
                  <a:pos x="T0" y="T1"/>
                </a:cxn>
                <a:cxn ang="T9">
                  <a:pos x="T2" y="T3"/>
                </a:cxn>
                <a:cxn ang="T10">
                  <a:pos x="T4" y="T5"/>
                </a:cxn>
                <a:cxn ang="T11">
                  <a:pos x="T6" y="T7"/>
                </a:cxn>
              </a:cxnLst>
              <a:rect l="T12" t="T13" r="T14" b="T15"/>
              <a:pathLst>
                <a:path w="286" h="202">
                  <a:moveTo>
                    <a:pt x="286" y="202"/>
                  </a:moveTo>
                  <a:lnTo>
                    <a:pt x="143" y="0"/>
                  </a:lnTo>
                  <a:lnTo>
                    <a:pt x="0" y="202"/>
                  </a:lnTo>
                  <a:lnTo>
                    <a:pt x="286" y="202"/>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35" name="Rectangle 46"/>
            <p:cNvSpPr>
              <a:spLocks noChangeArrowheads="1"/>
            </p:cNvSpPr>
            <p:nvPr/>
          </p:nvSpPr>
          <p:spPr bwMode="auto">
            <a:xfrm>
              <a:off x="2217" y="2098"/>
              <a:ext cx="636" cy="247"/>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6" name="Rectangle 47"/>
            <p:cNvSpPr>
              <a:spLocks noChangeArrowheads="1"/>
            </p:cNvSpPr>
            <p:nvPr/>
          </p:nvSpPr>
          <p:spPr bwMode="auto">
            <a:xfrm>
              <a:off x="2319" y="2166"/>
              <a:ext cx="437"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HydroEdge</a:t>
              </a:r>
              <a:endParaRPr lang="en-US" sz="2400" smtClean="0">
                <a:solidFill>
                  <a:srgbClr val="000000"/>
                </a:solidFill>
                <a:latin typeface="Times New Roman" pitchFamily="18" charset="0"/>
              </a:endParaRPr>
            </a:p>
          </p:txBody>
        </p:sp>
        <p:sp>
          <p:nvSpPr>
            <p:cNvPr id="41037" name="Rectangle 48"/>
            <p:cNvSpPr>
              <a:spLocks noChangeArrowheads="1"/>
            </p:cNvSpPr>
            <p:nvPr/>
          </p:nvSpPr>
          <p:spPr bwMode="auto">
            <a:xfrm>
              <a:off x="2217" y="2310"/>
              <a:ext cx="636" cy="99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8" name="Rectangle 49"/>
            <p:cNvSpPr>
              <a:spLocks noChangeArrowheads="1"/>
            </p:cNvSpPr>
            <p:nvPr/>
          </p:nvSpPr>
          <p:spPr bwMode="auto">
            <a:xfrm>
              <a:off x="2240" y="233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39" name="Rectangle 50"/>
            <p:cNvSpPr>
              <a:spLocks noChangeArrowheads="1"/>
            </p:cNvSpPr>
            <p:nvPr/>
          </p:nvSpPr>
          <p:spPr bwMode="auto">
            <a:xfrm>
              <a:off x="2240" y="2425"/>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40" name="Rectangle 51"/>
            <p:cNvSpPr>
              <a:spLocks noChangeArrowheads="1"/>
            </p:cNvSpPr>
            <p:nvPr/>
          </p:nvSpPr>
          <p:spPr bwMode="auto">
            <a:xfrm>
              <a:off x="2240" y="2518"/>
              <a:ext cx="39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ReachCode</a:t>
              </a:r>
              <a:endParaRPr lang="en-US" sz="2400" smtClean="0">
                <a:solidFill>
                  <a:srgbClr val="000000"/>
                </a:solidFill>
                <a:latin typeface="Times New Roman" pitchFamily="18" charset="0"/>
              </a:endParaRPr>
            </a:p>
          </p:txBody>
        </p:sp>
        <p:sp>
          <p:nvSpPr>
            <p:cNvPr id="41041" name="Rectangle 52"/>
            <p:cNvSpPr>
              <a:spLocks noChangeArrowheads="1"/>
            </p:cNvSpPr>
            <p:nvPr/>
          </p:nvSpPr>
          <p:spPr bwMode="auto">
            <a:xfrm>
              <a:off x="2240" y="2612"/>
              <a:ext cx="20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42" name="Rectangle 53"/>
            <p:cNvSpPr>
              <a:spLocks noChangeArrowheads="1"/>
            </p:cNvSpPr>
            <p:nvPr/>
          </p:nvSpPr>
          <p:spPr bwMode="auto">
            <a:xfrm>
              <a:off x="2240" y="2707"/>
              <a:ext cx="35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LengthKm</a:t>
              </a:r>
              <a:endParaRPr lang="en-US" sz="2400" smtClean="0">
                <a:solidFill>
                  <a:srgbClr val="000000"/>
                </a:solidFill>
                <a:latin typeface="Times New Roman" pitchFamily="18" charset="0"/>
              </a:endParaRPr>
            </a:p>
          </p:txBody>
        </p:sp>
        <p:sp>
          <p:nvSpPr>
            <p:cNvPr id="41043" name="Rectangle 54"/>
            <p:cNvSpPr>
              <a:spLocks noChangeArrowheads="1"/>
            </p:cNvSpPr>
            <p:nvPr/>
          </p:nvSpPr>
          <p:spPr bwMode="auto">
            <a:xfrm>
              <a:off x="2240" y="2801"/>
              <a:ext cx="44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44" name="Rectangle 55"/>
            <p:cNvSpPr>
              <a:spLocks noChangeArrowheads="1"/>
            </p:cNvSpPr>
            <p:nvPr/>
          </p:nvSpPr>
          <p:spPr bwMode="auto">
            <a:xfrm>
              <a:off x="2240" y="2895"/>
              <a:ext cx="2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FlowDir</a:t>
              </a:r>
              <a:endParaRPr lang="en-US" sz="2400" smtClean="0">
                <a:solidFill>
                  <a:srgbClr val="000000"/>
                </a:solidFill>
                <a:latin typeface="Times New Roman" pitchFamily="18" charset="0"/>
              </a:endParaRPr>
            </a:p>
          </p:txBody>
        </p:sp>
        <p:sp>
          <p:nvSpPr>
            <p:cNvPr id="41045" name="Rectangle 56"/>
            <p:cNvSpPr>
              <a:spLocks noChangeArrowheads="1"/>
            </p:cNvSpPr>
            <p:nvPr/>
          </p:nvSpPr>
          <p:spPr bwMode="auto">
            <a:xfrm>
              <a:off x="2240" y="2990"/>
              <a:ext cx="215"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46" name="Rectangle 57"/>
            <p:cNvSpPr>
              <a:spLocks noChangeArrowheads="1"/>
            </p:cNvSpPr>
            <p:nvPr/>
          </p:nvSpPr>
          <p:spPr bwMode="auto">
            <a:xfrm>
              <a:off x="2240" y="3083"/>
              <a:ext cx="347"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EdgeType</a:t>
              </a:r>
              <a:endParaRPr lang="en-US" sz="2400" smtClean="0">
                <a:solidFill>
                  <a:srgbClr val="000000"/>
                </a:solidFill>
                <a:latin typeface="Times New Roman" pitchFamily="18" charset="0"/>
              </a:endParaRPr>
            </a:p>
          </p:txBody>
        </p:sp>
        <p:sp>
          <p:nvSpPr>
            <p:cNvPr id="41047" name="Rectangle 58"/>
            <p:cNvSpPr>
              <a:spLocks noChangeArrowheads="1"/>
            </p:cNvSpPr>
            <p:nvPr/>
          </p:nvSpPr>
          <p:spPr bwMode="auto">
            <a:xfrm>
              <a:off x="2240" y="3177"/>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48" name="Freeform 59"/>
            <p:cNvSpPr>
              <a:spLocks/>
            </p:cNvSpPr>
            <p:nvPr/>
          </p:nvSpPr>
          <p:spPr bwMode="auto">
            <a:xfrm>
              <a:off x="4405" y="1636"/>
              <a:ext cx="225" cy="672"/>
            </a:xfrm>
            <a:custGeom>
              <a:avLst/>
              <a:gdLst>
                <a:gd name="T0" fmla="*/ 0 w 450"/>
                <a:gd name="T1" fmla="*/ 672 h 1344"/>
                <a:gd name="T2" fmla="*/ 225 w 450"/>
                <a:gd name="T3" fmla="*/ 672 h 1344"/>
                <a:gd name="T4" fmla="*/ 225 w 450"/>
                <a:gd name="T5" fmla="*/ 0 h 1344"/>
                <a:gd name="T6" fmla="*/ 0 60000 65536"/>
                <a:gd name="T7" fmla="*/ 0 60000 65536"/>
                <a:gd name="T8" fmla="*/ 0 60000 65536"/>
                <a:gd name="T9" fmla="*/ 0 w 450"/>
                <a:gd name="T10" fmla="*/ 0 h 1344"/>
                <a:gd name="T11" fmla="*/ 450 w 450"/>
                <a:gd name="T12" fmla="*/ 1344 h 1344"/>
              </a:gdLst>
              <a:ahLst/>
              <a:cxnLst>
                <a:cxn ang="T6">
                  <a:pos x="T0" y="T1"/>
                </a:cxn>
                <a:cxn ang="T7">
                  <a:pos x="T2" y="T3"/>
                </a:cxn>
                <a:cxn ang="T8">
                  <a:pos x="T4" y="T5"/>
                </a:cxn>
              </a:cxnLst>
              <a:rect l="T9" t="T10" r="T11" b="T12"/>
              <a:pathLst>
                <a:path w="450" h="1344">
                  <a:moveTo>
                    <a:pt x="0" y="1344"/>
                  </a:moveTo>
                  <a:lnTo>
                    <a:pt x="450" y="1344"/>
                  </a:lnTo>
                  <a:lnTo>
                    <a:pt x="450" y="0"/>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49" name="Line 60"/>
            <p:cNvSpPr>
              <a:spLocks noChangeShapeType="1"/>
            </p:cNvSpPr>
            <p:nvPr/>
          </p:nvSpPr>
          <p:spPr bwMode="auto">
            <a:xfrm>
              <a:off x="4086" y="1922"/>
              <a:ext cx="1" cy="277"/>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50" name="Rectangle 61"/>
            <p:cNvSpPr>
              <a:spLocks noChangeArrowheads="1"/>
            </p:cNvSpPr>
            <p:nvPr/>
          </p:nvSpPr>
          <p:spPr bwMode="auto">
            <a:xfrm>
              <a:off x="3592" y="1754"/>
              <a:ext cx="989"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1" name="Rectangle 62"/>
            <p:cNvSpPr>
              <a:spLocks noChangeArrowheads="1"/>
            </p:cNvSpPr>
            <p:nvPr/>
          </p:nvSpPr>
          <p:spPr bwMode="auto">
            <a:xfrm>
              <a:off x="3633" y="1781"/>
              <a:ext cx="92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SimpleJunctionFeature</a:t>
              </a:r>
              <a:endParaRPr lang="en-US" sz="2400" smtClean="0">
                <a:solidFill>
                  <a:srgbClr val="000000"/>
                </a:solidFill>
                <a:latin typeface="Times New Roman" pitchFamily="18" charset="0"/>
              </a:endParaRPr>
            </a:p>
          </p:txBody>
        </p:sp>
        <p:sp>
          <p:nvSpPr>
            <p:cNvPr id="41052" name="Rectangle 63"/>
            <p:cNvSpPr>
              <a:spLocks noChangeArrowheads="1"/>
            </p:cNvSpPr>
            <p:nvPr/>
          </p:nvSpPr>
          <p:spPr bwMode="auto">
            <a:xfrm>
              <a:off x="3619" y="2330"/>
              <a:ext cx="4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1</a:t>
              </a:r>
              <a:endParaRPr lang="en-US" sz="2400" smtClean="0">
                <a:solidFill>
                  <a:srgbClr val="000000"/>
                </a:solidFill>
                <a:latin typeface="Times New Roman" pitchFamily="18" charset="0"/>
              </a:endParaRPr>
            </a:p>
          </p:txBody>
        </p:sp>
        <p:sp>
          <p:nvSpPr>
            <p:cNvPr id="41053" name="Freeform 64"/>
            <p:cNvSpPr>
              <a:spLocks/>
            </p:cNvSpPr>
            <p:nvPr/>
          </p:nvSpPr>
          <p:spPr bwMode="auto">
            <a:xfrm>
              <a:off x="4016" y="1917"/>
              <a:ext cx="143" cy="101"/>
            </a:xfrm>
            <a:custGeom>
              <a:avLst/>
              <a:gdLst>
                <a:gd name="T0" fmla="*/ 143 w 286"/>
                <a:gd name="T1" fmla="*/ 101 h 201"/>
                <a:gd name="T2" fmla="*/ 72 w 286"/>
                <a:gd name="T3" fmla="*/ 0 h 201"/>
                <a:gd name="T4" fmla="*/ 0 w 286"/>
                <a:gd name="T5" fmla="*/ 101 h 201"/>
                <a:gd name="T6" fmla="*/ 143 w 286"/>
                <a:gd name="T7" fmla="*/ 101 h 201"/>
                <a:gd name="T8" fmla="*/ 0 60000 65536"/>
                <a:gd name="T9" fmla="*/ 0 60000 65536"/>
                <a:gd name="T10" fmla="*/ 0 60000 65536"/>
                <a:gd name="T11" fmla="*/ 0 60000 65536"/>
                <a:gd name="T12" fmla="*/ 0 w 286"/>
                <a:gd name="T13" fmla="*/ 0 h 201"/>
                <a:gd name="T14" fmla="*/ 286 w 286"/>
                <a:gd name="T15" fmla="*/ 201 h 201"/>
              </a:gdLst>
              <a:ahLst/>
              <a:cxnLst>
                <a:cxn ang="T8">
                  <a:pos x="T0" y="T1"/>
                </a:cxn>
                <a:cxn ang="T9">
                  <a:pos x="T2" y="T3"/>
                </a:cxn>
                <a:cxn ang="T10">
                  <a:pos x="T4" y="T5"/>
                </a:cxn>
                <a:cxn ang="T11">
                  <a:pos x="T6" y="T7"/>
                </a:cxn>
              </a:cxnLst>
              <a:rect l="T12" t="T13" r="T14" b="T15"/>
              <a:pathLst>
                <a:path w="286" h="201">
                  <a:moveTo>
                    <a:pt x="286" y="201"/>
                  </a:moveTo>
                  <a:lnTo>
                    <a:pt x="143" y="0"/>
                  </a:lnTo>
                  <a:lnTo>
                    <a:pt x="0" y="201"/>
                  </a:lnTo>
                  <a:lnTo>
                    <a:pt x="286" y="201"/>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54" name="Rectangle 65"/>
            <p:cNvSpPr>
              <a:spLocks noChangeArrowheads="1"/>
            </p:cNvSpPr>
            <p:nvPr/>
          </p:nvSpPr>
          <p:spPr bwMode="auto">
            <a:xfrm>
              <a:off x="3777"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5" name="Rectangle 66"/>
            <p:cNvSpPr>
              <a:spLocks noChangeArrowheads="1"/>
            </p:cNvSpPr>
            <p:nvPr/>
          </p:nvSpPr>
          <p:spPr bwMode="auto">
            <a:xfrm>
              <a:off x="3803"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56" name="Rectangle 67"/>
            <p:cNvSpPr>
              <a:spLocks noChangeArrowheads="1"/>
            </p:cNvSpPr>
            <p:nvPr/>
          </p:nvSpPr>
          <p:spPr bwMode="auto">
            <a:xfrm>
              <a:off x="3777"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7" name="Rectangle 68"/>
            <p:cNvSpPr>
              <a:spLocks noChangeArrowheads="1"/>
            </p:cNvSpPr>
            <p:nvPr/>
          </p:nvSpPr>
          <p:spPr bwMode="auto">
            <a:xfrm>
              <a:off x="3799"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58" name="Rectangle 69"/>
            <p:cNvSpPr>
              <a:spLocks noChangeArrowheads="1"/>
            </p:cNvSpPr>
            <p:nvPr/>
          </p:nvSpPr>
          <p:spPr bwMode="auto">
            <a:xfrm>
              <a:off x="3799" y="2513"/>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59" name="Rectangle 70"/>
            <p:cNvSpPr>
              <a:spLocks noChangeArrowheads="1"/>
            </p:cNvSpPr>
            <p:nvPr/>
          </p:nvSpPr>
          <p:spPr bwMode="auto">
            <a:xfrm>
              <a:off x="3799"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60" name="Rectangle 71"/>
            <p:cNvSpPr>
              <a:spLocks noChangeArrowheads="1"/>
            </p:cNvSpPr>
            <p:nvPr/>
          </p:nvSpPr>
          <p:spPr bwMode="auto">
            <a:xfrm>
              <a:off x="3799"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61" name="Rectangle 72"/>
            <p:cNvSpPr>
              <a:spLocks noChangeArrowheads="1"/>
            </p:cNvSpPr>
            <p:nvPr/>
          </p:nvSpPr>
          <p:spPr bwMode="auto">
            <a:xfrm>
              <a:off x="3799"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62" name="Rectangle 73"/>
            <p:cNvSpPr>
              <a:spLocks noChangeArrowheads="1"/>
            </p:cNvSpPr>
            <p:nvPr/>
          </p:nvSpPr>
          <p:spPr bwMode="auto">
            <a:xfrm>
              <a:off x="3799"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63" name="Rectangle 74"/>
            <p:cNvSpPr>
              <a:spLocks noChangeArrowheads="1"/>
            </p:cNvSpPr>
            <p:nvPr/>
          </p:nvSpPr>
          <p:spPr bwMode="auto">
            <a:xfrm>
              <a:off x="3799"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64" name="Rectangle 75"/>
            <p:cNvSpPr>
              <a:spLocks noChangeArrowheads="1"/>
            </p:cNvSpPr>
            <p:nvPr/>
          </p:nvSpPr>
          <p:spPr bwMode="auto">
            <a:xfrm>
              <a:off x="3799"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65" name="Freeform 76"/>
            <p:cNvSpPr>
              <a:spLocks/>
            </p:cNvSpPr>
            <p:nvPr/>
          </p:nvSpPr>
          <p:spPr bwMode="auto">
            <a:xfrm>
              <a:off x="2556" y="559"/>
              <a:ext cx="966" cy="299"/>
            </a:xfrm>
            <a:custGeom>
              <a:avLst/>
              <a:gdLst>
                <a:gd name="T0" fmla="*/ 0 w 1931"/>
                <a:gd name="T1" fmla="*/ 299 h 597"/>
                <a:gd name="T2" fmla="*/ 0 w 1931"/>
                <a:gd name="T3" fmla="*/ 219 h 597"/>
                <a:gd name="T4" fmla="*/ 966 w 1931"/>
                <a:gd name="T5" fmla="*/ 219 h 597"/>
                <a:gd name="T6" fmla="*/ 966 w 1931"/>
                <a:gd name="T7" fmla="*/ 0 h 597"/>
                <a:gd name="T8" fmla="*/ 0 60000 65536"/>
                <a:gd name="T9" fmla="*/ 0 60000 65536"/>
                <a:gd name="T10" fmla="*/ 0 60000 65536"/>
                <a:gd name="T11" fmla="*/ 0 60000 65536"/>
                <a:gd name="T12" fmla="*/ 0 w 1931"/>
                <a:gd name="T13" fmla="*/ 0 h 597"/>
                <a:gd name="T14" fmla="*/ 1931 w 1931"/>
                <a:gd name="T15" fmla="*/ 597 h 597"/>
              </a:gdLst>
              <a:ahLst/>
              <a:cxnLst>
                <a:cxn ang="T8">
                  <a:pos x="T0" y="T1"/>
                </a:cxn>
                <a:cxn ang="T9">
                  <a:pos x="T2" y="T3"/>
                </a:cxn>
                <a:cxn ang="T10">
                  <a:pos x="T4" y="T5"/>
                </a:cxn>
                <a:cxn ang="T11">
                  <a:pos x="T6" y="T7"/>
                </a:cxn>
              </a:cxnLst>
              <a:rect l="T12" t="T13" r="T14" b="T15"/>
              <a:pathLst>
                <a:path w="1931" h="597">
                  <a:moveTo>
                    <a:pt x="0" y="597"/>
                  </a:moveTo>
                  <a:lnTo>
                    <a:pt x="0" y="437"/>
                  </a:lnTo>
                  <a:lnTo>
                    <a:pt x="1931" y="437"/>
                  </a:lnTo>
                  <a:lnTo>
                    <a:pt x="1931"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66" name="Freeform 77"/>
            <p:cNvSpPr>
              <a:spLocks/>
            </p:cNvSpPr>
            <p:nvPr/>
          </p:nvSpPr>
          <p:spPr bwMode="auto">
            <a:xfrm>
              <a:off x="3522" y="559"/>
              <a:ext cx="1108" cy="287"/>
            </a:xfrm>
            <a:custGeom>
              <a:avLst/>
              <a:gdLst>
                <a:gd name="T0" fmla="*/ 1108 w 2215"/>
                <a:gd name="T1" fmla="*/ 287 h 573"/>
                <a:gd name="T2" fmla="*/ 1108 w 2215"/>
                <a:gd name="T3" fmla="*/ 219 h 573"/>
                <a:gd name="T4" fmla="*/ 0 w 2215"/>
                <a:gd name="T5" fmla="*/ 219 h 573"/>
                <a:gd name="T6" fmla="*/ 0 w 2215"/>
                <a:gd name="T7" fmla="*/ 0 h 573"/>
                <a:gd name="T8" fmla="*/ 0 60000 65536"/>
                <a:gd name="T9" fmla="*/ 0 60000 65536"/>
                <a:gd name="T10" fmla="*/ 0 60000 65536"/>
                <a:gd name="T11" fmla="*/ 0 60000 65536"/>
                <a:gd name="T12" fmla="*/ 0 w 2215"/>
                <a:gd name="T13" fmla="*/ 0 h 573"/>
                <a:gd name="T14" fmla="*/ 2215 w 2215"/>
                <a:gd name="T15" fmla="*/ 573 h 573"/>
              </a:gdLst>
              <a:ahLst/>
              <a:cxnLst>
                <a:cxn ang="T8">
                  <a:pos x="T0" y="T1"/>
                </a:cxn>
                <a:cxn ang="T9">
                  <a:pos x="T2" y="T3"/>
                </a:cxn>
                <a:cxn ang="T10">
                  <a:pos x="T4" y="T5"/>
                </a:cxn>
                <a:cxn ang="T11">
                  <a:pos x="T6" y="T7"/>
                </a:cxn>
              </a:cxnLst>
              <a:rect l="T12" t="T13" r="T14" b="T15"/>
              <a:pathLst>
                <a:path w="2215" h="573">
                  <a:moveTo>
                    <a:pt x="2215" y="573"/>
                  </a:moveTo>
                  <a:lnTo>
                    <a:pt x="2215" y="437"/>
                  </a:lnTo>
                  <a:lnTo>
                    <a:pt x="0" y="437"/>
                  </a:lnTo>
                  <a:lnTo>
                    <a:pt x="0"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67" name="Rectangle 78"/>
            <p:cNvSpPr>
              <a:spLocks noChangeArrowheads="1"/>
            </p:cNvSpPr>
            <p:nvPr/>
          </p:nvSpPr>
          <p:spPr bwMode="auto">
            <a:xfrm>
              <a:off x="3450" y="1693"/>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68" name="Rectangle 79"/>
            <p:cNvSpPr>
              <a:spLocks noChangeArrowheads="1"/>
            </p:cNvSpPr>
            <p:nvPr/>
          </p:nvSpPr>
          <p:spPr bwMode="auto">
            <a:xfrm>
              <a:off x="4484" y="2324"/>
              <a:ext cx="4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1</a:t>
              </a:r>
              <a:endParaRPr lang="en-US" sz="2400" smtClean="0">
                <a:solidFill>
                  <a:srgbClr val="000000"/>
                </a:solidFill>
                <a:latin typeface="Times New Roman" pitchFamily="18" charset="0"/>
              </a:endParaRPr>
            </a:p>
          </p:txBody>
        </p:sp>
        <p:sp>
          <p:nvSpPr>
            <p:cNvPr id="41069" name="Rectangle 80"/>
            <p:cNvSpPr>
              <a:spLocks noChangeArrowheads="1"/>
            </p:cNvSpPr>
            <p:nvPr/>
          </p:nvSpPr>
          <p:spPr bwMode="auto">
            <a:xfrm>
              <a:off x="4662" y="1685"/>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70" name="Rectangle 81"/>
            <p:cNvSpPr>
              <a:spLocks noChangeArrowheads="1"/>
            </p:cNvSpPr>
            <p:nvPr/>
          </p:nvSpPr>
          <p:spPr bwMode="auto">
            <a:xfrm>
              <a:off x="3008" y="2714"/>
              <a:ext cx="641" cy="191"/>
            </a:xfrm>
            <a:prstGeom prst="rect">
              <a:avLst/>
            </a:prstGeom>
            <a:solidFill>
              <a:srgbClr val="BFFFB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71" name="Rectangle 82"/>
            <p:cNvSpPr>
              <a:spLocks noChangeArrowheads="1"/>
            </p:cNvSpPr>
            <p:nvPr/>
          </p:nvSpPr>
          <p:spPr bwMode="auto">
            <a:xfrm>
              <a:off x="3038" y="2754"/>
              <a:ext cx="584"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HydroNetwork</a:t>
              </a:r>
              <a:endParaRPr lang="en-US" sz="2400" smtClean="0">
                <a:solidFill>
                  <a:srgbClr val="000000"/>
                </a:solidFill>
                <a:latin typeface="Times New Roman" pitchFamily="18" charset="0"/>
              </a:endParaRPr>
            </a:p>
          </p:txBody>
        </p:sp>
        <p:sp>
          <p:nvSpPr>
            <p:cNvPr id="41072" name="Line 83"/>
            <p:cNvSpPr>
              <a:spLocks noChangeShapeType="1"/>
            </p:cNvSpPr>
            <p:nvPr/>
          </p:nvSpPr>
          <p:spPr bwMode="auto">
            <a:xfrm>
              <a:off x="3649" y="2804"/>
              <a:ext cx="128" cy="1"/>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3" name="Freeform 84"/>
            <p:cNvSpPr>
              <a:spLocks/>
            </p:cNvSpPr>
            <p:nvPr/>
          </p:nvSpPr>
          <p:spPr bwMode="auto">
            <a:xfrm>
              <a:off x="2853" y="2809"/>
              <a:ext cx="155" cy="1"/>
            </a:xfrm>
            <a:custGeom>
              <a:avLst/>
              <a:gdLst>
                <a:gd name="T0" fmla="*/ 155 w 310"/>
                <a:gd name="T1" fmla="*/ 0 h 1"/>
                <a:gd name="T2" fmla="*/ 79 w 310"/>
                <a:gd name="T3" fmla="*/ 0 h 1"/>
                <a:gd name="T4" fmla="*/ 79 w 310"/>
                <a:gd name="T5" fmla="*/ 0 h 1"/>
                <a:gd name="T6" fmla="*/ 0 w 310"/>
                <a:gd name="T7" fmla="*/ 0 h 1"/>
                <a:gd name="T8" fmla="*/ 0 60000 65536"/>
                <a:gd name="T9" fmla="*/ 0 60000 65536"/>
                <a:gd name="T10" fmla="*/ 0 60000 65536"/>
                <a:gd name="T11" fmla="*/ 0 60000 65536"/>
                <a:gd name="T12" fmla="*/ 0 w 310"/>
                <a:gd name="T13" fmla="*/ 0 h 1"/>
                <a:gd name="T14" fmla="*/ 310 w 310"/>
                <a:gd name="T15" fmla="*/ 1 h 1"/>
              </a:gdLst>
              <a:ahLst/>
              <a:cxnLst>
                <a:cxn ang="T8">
                  <a:pos x="T0" y="T1"/>
                </a:cxn>
                <a:cxn ang="T9">
                  <a:pos x="T2" y="T3"/>
                </a:cxn>
                <a:cxn ang="T10">
                  <a:pos x="T4" y="T5"/>
                </a:cxn>
                <a:cxn ang="T11">
                  <a:pos x="T6" y="T7"/>
                </a:cxn>
              </a:cxnLst>
              <a:rect l="T12" t="T13" r="T14" b="T15"/>
              <a:pathLst>
                <a:path w="310" h="1">
                  <a:moveTo>
                    <a:pt x="310" y="0"/>
                  </a:moveTo>
                  <a:lnTo>
                    <a:pt x="159" y="0"/>
                  </a:lnTo>
                  <a:lnTo>
                    <a:pt x="0"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4" name="Freeform 85"/>
            <p:cNvSpPr>
              <a:spLocks/>
            </p:cNvSpPr>
            <p:nvPr/>
          </p:nvSpPr>
          <p:spPr bwMode="auto">
            <a:xfrm>
              <a:off x="2831" y="1317"/>
              <a:ext cx="946" cy="991"/>
            </a:xfrm>
            <a:custGeom>
              <a:avLst/>
              <a:gdLst>
                <a:gd name="T0" fmla="*/ 0 w 1892"/>
                <a:gd name="T1" fmla="*/ 0 h 1982"/>
                <a:gd name="T2" fmla="*/ 310 w 1892"/>
                <a:gd name="T3" fmla="*/ 0 h 1982"/>
                <a:gd name="T4" fmla="*/ 310 w 1892"/>
                <a:gd name="T5" fmla="*/ 991 h 1982"/>
                <a:gd name="T6" fmla="*/ 946 w 1892"/>
                <a:gd name="T7" fmla="*/ 991 h 1982"/>
                <a:gd name="T8" fmla="*/ 0 60000 65536"/>
                <a:gd name="T9" fmla="*/ 0 60000 65536"/>
                <a:gd name="T10" fmla="*/ 0 60000 65536"/>
                <a:gd name="T11" fmla="*/ 0 60000 65536"/>
                <a:gd name="T12" fmla="*/ 0 w 1892"/>
                <a:gd name="T13" fmla="*/ 0 h 1982"/>
                <a:gd name="T14" fmla="*/ 1892 w 1892"/>
                <a:gd name="T15" fmla="*/ 1982 h 1982"/>
              </a:gdLst>
              <a:ahLst/>
              <a:cxnLst>
                <a:cxn ang="T8">
                  <a:pos x="T0" y="T1"/>
                </a:cxn>
                <a:cxn ang="T9">
                  <a:pos x="T2" y="T3"/>
                </a:cxn>
                <a:cxn ang="T10">
                  <a:pos x="T4" y="T5"/>
                </a:cxn>
                <a:cxn ang="T11">
                  <a:pos x="T6" y="T7"/>
                </a:cxn>
              </a:cxnLst>
              <a:rect l="T12" t="T13" r="T14" b="T15"/>
              <a:pathLst>
                <a:path w="1892" h="1982">
                  <a:moveTo>
                    <a:pt x="0" y="0"/>
                  </a:moveTo>
                  <a:lnTo>
                    <a:pt x="620" y="0"/>
                  </a:lnTo>
                  <a:lnTo>
                    <a:pt x="620" y="1982"/>
                  </a:lnTo>
                  <a:lnTo>
                    <a:pt x="1892" y="1982"/>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5" name="Freeform 86"/>
            <p:cNvSpPr>
              <a:spLocks/>
            </p:cNvSpPr>
            <p:nvPr/>
          </p:nvSpPr>
          <p:spPr bwMode="auto">
            <a:xfrm>
              <a:off x="3525" y="1636"/>
              <a:ext cx="252" cy="672"/>
            </a:xfrm>
            <a:custGeom>
              <a:avLst/>
              <a:gdLst>
                <a:gd name="T0" fmla="*/ 0 w 505"/>
                <a:gd name="T1" fmla="*/ 0 h 1344"/>
                <a:gd name="T2" fmla="*/ 0 w 505"/>
                <a:gd name="T3" fmla="*/ 672 h 1344"/>
                <a:gd name="T4" fmla="*/ 252 w 505"/>
                <a:gd name="T5" fmla="*/ 672 h 1344"/>
                <a:gd name="T6" fmla="*/ 0 60000 65536"/>
                <a:gd name="T7" fmla="*/ 0 60000 65536"/>
                <a:gd name="T8" fmla="*/ 0 60000 65536"/>
                <a:gd name="T9" fmla="*/ 0 w 505"/>
                <a:gd name="T10" fmla="*/ 0 h 1344"/>
                <a:gd name="T11" fmla="*/ 505 w 505"/>
                <a:gd name="T12" fmla="*/ 1344 h 1344"/>
              </a:gdLst>
              <a:ahLst/>
              <a:cxnLst>
                <a:cxn ang="T6">
                  <a:pos x="T0" y="T1"/>
                </a:cxn>
                <a:cxn ang="T7">
                  <a:pos x="T2" y="T3"/>
                </a:cxn>
                <a:cxn ang="T8">
                  <a:pos x="T4" y="T5"/>
                </a:cxn>
              </a:cxnLst>
              <a:rect l="T9" t="T10" r="T11" b="T12"/>
              <a:pathLst>
                <a:path w="505" h="1344">
                  <a:moveTo>
                    <a:pt x="0" y="0"/>
                  </a:moveTo>
                  <a:lnTo>
                    <a:pt x="0" y="1344"/>
                  </a:lnTo>
                  <a:lnTo>
                    <a:pt x="505" y="1344"/>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6" name="Rectangle 87"/>
            <p:cNvSpPr>
              <a:spLocks noChangeArrowheads="1"/>
            </p:cNvSpPr>
            <p:nvPr/>
          </p:nvSpPr>
          <p:spPr bwMode="auto">
            <a:xfrm>
              <a:off x="2870" y="1198"/>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77" name="Rectangle 88"/>
            <p:cNvSpPr>
              <a:spLocks noChangeArrowheads="1"/>
            </p:cNvSpPr>
            <p:nvPr/>
          </p:nvSpPr>
          <p:spPr bwMode="auto">
            <a:xfrm>
              <a:off x="3777"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78" name="Rectangle 89"/>
            <p:cNvSpPr>
              <a:spLocks noChangeArrowheads="1"/>
            </p:cNvSpPr>
            <p:nvPr/>
          </p:nvSpPr>
          <p:spPr bwMode="auto">
            <a:xfrm>
              <a:off x="3803"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79" name="Rectangle 90"/>
            <p:cNvSpPr>
              <a:spLocks noChangeArrowheads="1"/>
            </p:cNvSpPr>
            <p:nvPr/>
          </p:nvSpPr>
          <p:spPr bwMode="auto">
            <a:xfrm>
              <a:off x="3777"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80" name="Rectangle 91"/>
            <p:cNvSpPr>
              <a:spLocks noChangeArrowheads="1"/>
            </p:cNvSpPr>
            <p:nvPr/>
          </p:nvSpPr>
          <p:spPr bwMode="auto">
            <a:xfrm>
              <a:off x="3799"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81" name="Rectangle 92"/>
            <p:cNvSpPr>
              <a:spLocks noChangeArrowheads="1"/>
            </p:cNvSpPr>
            <p:nvPr/>
          </p:nvSpPr>
          <p:spPr bwMode="auto">
            <a:xfrm>
              <a:off x="3799" y="2513"/>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82" name="Rectangle 93"/>
            <p:cNvSpPr>
              <a:spLocks noChangeArrowheads="1"/>
            </p:cNvSpPr>
            <p:nvPr/>
          </p:nvSpPr>
          <p:spPr bwMode="auto">
            <a:xfrm>
              <a:off x="3799"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83" name="Rectangle 94"/>
            <p:cNvSpPr>
              <a:spLocks noChangeArrowheads="1"/>
            </p:cNvSpPr>
            <p:nvPr/>
          </p:nvSpPr>
          <p:spPr bwMode="auto">
            <a:xfrm>
              <a:off x="3799"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84" name="Rectangle 95"/>
            <p:cNvSpPr>
              <a:spLocks noChangeArrowheads="1"/>
            </p:cNvSpPr>
            <p:nvPr/>
          </p:nvSpPr>
          <p:spPr bwMode="auto">
            <a:xfrm>
              <a:off x="3799"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85" name="Rectangle 96"/>
            <p:cNvSpPr>
              <a:spLocks noChangeArrowheads="1"/>
            </p:cNvSpPr>
            <p:nvPr/>
          </p:nvSpPr>
          <p:spPr bwMode="auto">
            <a:xfrm>
              <a:off x="3799"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86" name="Rectangle 97"/>
            <p:cNvSpPr>
              <a:spLocks noChangeArrowheads="1"/>
            </p:cNvSpPr>
            <p:nvPr/>
          </p:nvSpPr>
          <p:spPr bwMode="auto">
            <a:xfrm>
              <a:off x="3799"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87" name="Rectangle 98"/>
            <p:cNvSpPr>
              <a:spLocks noChangeArrowheads="1"/>
            </p:cNvSpPr>
            <p:nvPr/>
          </p:nvSpPr>
          <p:spPr bwMode="auto">
            <a:xfrm>
              <a:off x="3799"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88" name="Rectangle 99"/>
            <p:cNvSpPr>
              <a:spLocks noChangeArrowheads="1"/>
            </p:cNvSpPr>
            <p:nvPr/>
          </p:nvSpPr>
          <p:spPr bwMode="auto">
            <a:xfrm>
              <a:off x="3772"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89" name="Rectangle 100"/>
            <p:cNvSpPr>
              <a:spLocks noChangeArrowheads="1"/>
            </p:cNvSpPr>
            <p:nvPr/>
          </p:nvSpPr>
          <p:spPr bwMode="auto">
            <a:xfrm>
              <a:off x="3798"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90" name="Rectangle 101"/>
            <p:cNvSpPr>
              <a:spLocks noChangeArrowheads="1"/>
            </p:cNvSpPr>
            <p:nvPr/>
          </p:nvSpPr>
          <p:spPr bwMode="auto">
            <a:xfrm>
              <a:off x="3772"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91" name="Rectangle 102"/>
            <p:cNvSpPr>
              <a:spLocks noChangeArrowheads="1"/>
            </p:cNvSpPr>
            <p:nvPr/>
          </p:nvSpPr>
          <p:spPr bwMode="auto">
            <a:xfrm>
              <a:off x="3796"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92" name="Rectangle 103"/>
            <p:cNvSpPr>
              <a:spLocks noChangeArrowheads="1"/>
            </p:cNvSpPr>
            <p:nvPr/>
          </p:nvSpPr>
          <p:spPr bwMode="auto">
            <a:xfrm>
              <a:off x="3796" y="2513"/>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93" name="Rectangle 104"/>
            <p:cNvSpPr>
              <a:spLocks noChangeArrowheads="1"/>
            </p:cNvSpPr>
            <p:nvPr/>
          </p:nvSpPr>
          <p:spPr bwMode="auto">
            <a:xfrm>
              <a:off x="3796"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94" name="Rectangle 105"/>
            <p:cNvSpPr>
              <a:spLocks noChangeArrowheads="1"/>
            </p:cNvSpPr>
            <p:nvPr/>
          </p:nvSpPr>
          <p:spPr bwMode="auto">
            <a:xfrm>
              <a:off x="3796"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95" name="Rectangle 106"/>
            <p:cNvSpPr>
              <a:spLocks noChangeArrowheads="1"/>
            </p:cNvSpPr>
            <p:nvPr/>
          </p:nvSpPr>
          <p:spPr bwMode="auto">
            <a:xfrm>
              <a:off x="3796"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96" name="Rectangle 107"/>
            <p:cNvSpPr>
              <a:spLocks noChangeArrowheads="1"/>
            </p:cNvSpPr>
            <p:nvPr/>
          </p:nvSpPr>
          <p:spPr bwMode="auto">
            <a:xfrm>
              <a:off x="3796"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97" name="Rectangle 108"/>
            <p:cNvSpPr>
              <a:spLocks noChangeArrowheads="1"/>
            </p:cNvSpPr>
            <p:nvPr/>
          </p:nvSpPr>
          <p:spPr bwMode="auto">
            <a:xfrm>
              <a:off x="3796"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98" name="Rectangle 109"/>
            <p:cNvSpPr>
              <a:spLocks noChangeArrowheads="1"/>
            </p:cNvSpPr>
            <p:nvPr/>
          </p:nvSpPr>
          <p:spPr bwMode="auto">
            <a:xfrm>
              <a:off x="3796"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99" name="Line 110"/>
            <p:cNvSpPr>
              <a:spLocks noChangeShapeType="1"/>
            </p:cNvSpPr>
            <p:nvPr/>
          </p:nvSpPr>
          <p:spPr bwMode="auto">
            <a:xfrm flipV="1">
              <a:off x="3520" y="559"/>
              <a:ext cx="2" cy="287"/>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100" name="Freeform 111"/>
            <p:cNvSpPr>
              <a:spLocks/>
            </p:cNvSpPr>
            <p:nvPr/>
          </p:nvSpPr>
          <p:spPr bwMode="auto">
            <a:xfrm>
              <a:off x="3443" y="564"/>
              <a:ext cx="143" cy="101"/>
            </a:xfrm>
            <a:custGeom>
              <a:avLst/>
              <a:gdLst>
                <a:gd name="T0" fmla="*/ 143 w 286"/>
                <a:gd name="T1" fmla="*/ 101 h 202"/>
                <a:gd name="T2" fmla="*/ 72 w 286"/>
                <a:gd name="T3" fmla="*/ 0 h 202"/>
                <a:gd name="T4" fmla="*/ 0 w 286"/>
                <a:gd name="T5" fmla="*/ 101 h 202"/>
                <a:gd name="T6" fmla="*/ 143 w 286"/>
                <a:gd name="T7" fmla="*/ 101 h 202"/>
                <a:gd name="T8" fmla="*/ 0 60000 65536"/>
                <a:gd name="T9" fmla="*/ 0 60000 65536"/>
                <a:gd name="T10" fmla="*/ 0 60000 65536"/>
                <a:gd name="T11" fmla="*/ 0 60000 65536"/>
                <a:gd name="T12" fmla="*/ 0 w 286"/>
                <a:gd name="T13" fmla="*/ 0 h 202"/>
                <a:gd name="T14" fmla="*/ 286 w 286"/>
                <a:gd name="T15" fmla="*/ 202 h 202"/>
              </a:gdLst>
              <a:ahLst/>
              <a:cxnLst>
                <a:cxn ang="T8">
                  <a:pos x="T0" y="T1"/>
                </a:cxn>
                <a:cxn ang="T9">
                  <a:pos x="T2" y="T3"/>
                </a:cxn>
                <a:cxn ang="T10">
                  <a:pos x="T4" y="T5"/>
                </a:cxn>
                <a:cxn ang="T11">
                  <a:pos x="T6" y="T7"/>
                </a:cxn>
              </a:cxnLst>
              <a:rect l="T12" t="T13" r="T14" b="T15"/>
              <a:pathLst>
                <a:path w="286" h="202">
                  <a:moveTo>
                    <a:pt x="286" y="202"/>
                  </a:moveTo>
                  <a:lnTo>
                    <a:pt x="143" y="0"/>
                  </a:lnTo>
                  <a:lnTo>
                    <a:pt x="0" y="202"/>
                  </a:lnTo>
                  <a:lnTo>
                    <a:pt x="286" y="202"/>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grpSp>
      <p:sp>
        <p:nvSpPr>
          <p:cNvPr id="40965" name="Text Box 112"/>
          <p:cNvSpPr txBox="1">
            <a:spLocks noChangeArrowheads="1"/>
          </p:cNvSpPr>
          <p:nvPr/>
        </p:nvSpPr>
        <p:spPr bwMode="auto">
          <a:xfrm>
            <a:off x="2114550" y="4121150"/>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66" name="Text Box 113"/>
          <p:cNvSpPr txBox="1">
            <a:spLocks noChangeArrowheads="1"/>
          </p:cNvSpPr>
          <p:nvPr/>
        </p:nvSpPr>
        <p:spPr bwMode="auto">
          <a:xfrm>
            <a:off x="1646238" y="2801938"/>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67" name="Rectangle 114"/>
          <p:cNvSpPr>
            <a:spLocks noChangeArrowheads="1"/>
          </p:cNvSpPr>
          <p:nvPr/>
        </p:nvSpPr>
        <p:spPr bwMode="auto">
          <a:xfrm>
            <a:off x="2346325" y="3884613"/>
            <a:ext cx="1114425" cy="2635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68" name="Rectangle 115"/>
          <p:cNvSpPr>
            <a:spLocks noChangeArrowheads="1"/>
          </p:cNvSpPr>
          <p:nvPr/>
        </p:nvSpPr>
        <p:spPr bwMode="auto">
          <a:xfrm>
            <a:off x="2406650" y="3951288"/>
            <a:ext cx="90805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CouplingTable</a:t>
            </a:r>
            <a:endParaRPr lang="en-US" sz="2800" smtClean="0">
              <a:solidFill>
                <a:srgbClr val="000000"/>
              </a:solidFill>
              <a:latin typeface="Times New Roman" pitchFamily="18" charset="0"/>
            </a:endParaRPr>
          </a:p>
        </p:txBody>
      </p:sp>
      <p:sp>
        <p:nvSpPr>
          <p:cNvPr id="40969" name="Rectangle 116"/>
          <p:cNvSpPr>
            <a:spLocks noChangeArrowheads="1"/>
          </p:cNvSpPr>
          <p:nvPr/>
        </p:nvSpPr>
        <p:spPr bwMode="auto">
          <a:xfrm>
            <a:off x="2346325" y="4125913"/>
            <a:ext cx="1114425" cy="3524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0" name="Rectangle 117"/>
          <p:cNvSpPr>
            <a:spLocks noChangeArrowheads="1"/>
          </p:cNvSpPr>
          <p:nvPr/>
        </p:nvSpPr>
        <p:spPr bwMode="auto">
          <a:xfrm>
            <a:off x="2378075" y="4140200"/>
            <a:ext cx="3429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SiteID</a:t>
            </a:r>
            <a:endParaRPr lang="en-US" sz="2800" smtClean="0">
              <a:solidFill>
                <a:srgbClr val="000000"/>
              </a:solidFill>
              <a:latin typeface="Times New Roman" pitchFamily="18" charset="0"/>
            </a:endParaRPr>
          </a:p>
        </p:txBody>
      </p:sp>
      <p:sp>
        <p:nvSpPr>
          <p:cNvPr id="40971" name="Rectangle 118"/>
          <p:cNvSpPr>
            <a:spLocks noChangeArrowheads="1"/>
          </p:cNvSpPr>
          <p:nvPr/>
        </p:nvSpPr>
        <p:spPr bwMode="auto">
          <a:xfrm>
            <a:off x="2376488" y="4262438"/>
            <a:ext cx="466725"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800" smtClean="0">
              <a:solidFill>
                <a:srgbClr val="000000"/>
              </a:solidFill>
              <a:latin typeface="Times New Roman" pitchFamily="18" charset="0"/>
            </a:endParaRPr>
          </a:p>
        </p:txBody>
      </p:sp>
      <p:sp>
        <p:nvSpPr>
          <p:cNvPr id="40972" name="Rectangle 119"/>
          <p:cNvSpPr>
            <a:spLocks noChangeArrowheads="1"/>
          </p:cNvSpPr>
          <p:nvPr/>
        </p:nvSpPr>
        <p:spPr bwMode="auto">
          <a:xfrm>
            <a:off x="585788" y="2703513"/>
            <a:ext cx="1111250" cy="2635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3" name="Rectangle 120"/>
          <p:cNvSpPr>
            <a:spLocks noChangeArrowheads="1"/>
          </p:cNvSpPr>
          <p:nvPr/>
        </p:nvSpPr>
        <p:spPr bwMode="auto">
          <a:xfrm>
            <a:off x="646113" y="2770188"/>
            <a:ext cx="312737"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Sites</a:t>
            </a:r>
            <a:endParaRPr lang="en-US" sz="2800" smtClean="0">
              <a:solidFill>
                <a:srgbClr val="000000"/>
              </a:solidFill>
              <a:latin typeface="Times New Roman" pitchFamily="18" charset="0"/>
            </a:endParaRPr>
          </a:p>
        </p:txBody>
      </p:sp>
      <p:sp>
        <p:nvSpPr>
          <p:cNvPr id="40974" name="Rectangle 121"/>
          <p:cNvSpPr>
            <a:spLocks noChangeArrowheads="1"/>
          </p:cNvSpPr>
          <p:nvPr/>
        </p:nvSpPr>
        <p:spPr bwMode="auto">
          <a:xfrm>
            <a:off x="585788" y="2944813"/>
            <a:ext cx="1111250" cy="814387"/>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5" name="Rectangle 122"/>
          <p:cNvSpPr>
            <a:spLocks noChangeArrowheads="1"/>
          </p:cNvSpPr>
          <p:nvPr/>
        </p:nvSpPr>
        <p:spPr bwMode="auto">
          <a:xfrm>
            <a:off x="617538" y="2957513"/>
            <a:ext cx="3429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SiteID</a:t>
            </a:r>
            <a:endParaRPr lang="en-US" sz="2800" smtClean="0">
              <a:solidFill>
                <a:srgbClr val="000000"/>
              </a:solidFill>
              <a:latin typeface="Times New Roman" pitchFamily="18" charset="0"/>
            </a:endParaRPr>
          </a:p>
        </p:txBody>
      </p:sp>
      <p:sp>
        <p:nvSpPr>
          <p:cNvPr id="40976" name="Rectangle 123"/>
          <p:cNvSpPr>
            <a:spLocks noChangeArrowheads="1"/>
          </p:cNvSpPr>
          <p:nvPr/>
        </p:nvSpPr>
        <p:spPr bwMode="auto">
          <a:xfrm>
            <a:off x="617538" y="3081338"/>
            <a:ext cx="690562" cy="152400"/>
          </a:xfrm>
          <a:prstGeom prst="rect">
            <a:avLst/>
          </a:prstGeom>
          <a:noFill/>
          <a:ln w="9525">
            <a:noFill/>
            <a:miter lim="800000"/>
            <a:headEnd/>
            <a:tailEnd/>
          </a:ln>
        </p:spPr>
        <p:txBody>
          <a:bodyPr lIns="0" tIns="0" rIns="0" bIns="0">
            <a:spAutoFit/>
          </a:bodyPr>
          <a:lstStyle/>
          <a:p>
            <a:pPr fontAlgn="base">
              <a:spcBef>
                <a:spcPct val="0"/>
              </a:spcBef>
              <a:spcAft>
                <a:spcPct val="0"/>
              </a:spcAft>
            </a:pPr>
            <a:r>
              <a:rPr lang="en-US" sz="1000" smtClean="0">
                <a:solidFill>
                  <a:srgbClr val="000000"/>
                </a:solidFill>
                <a:latin typeface="Tahoma" pitchFamily="34" charset="0"/>
              </a:rPr>
              <a:t>SiteCode</a:t>
            </a:r>
            <a:endParaRPr lang="en-US" sz="2800" smtClean="0">
              <a:solidFill>
                <a:srgbClr val="000000"/>
              </a:solidFill>
              <a:latin typeface="Times New Roman" pitchFamily="18" charset="0"/>
            </a:endParaRPr>
          </a:p>
        </p:txBody>
      </p:sp>
      <p:sp>
        <p:nvSpPr>
          <p:cNvPr id="40977" name="Rectangle 124"/>
          <p:cNvSpPr>
            <a:spLocks noChangeArrowheads="1"/>
          </p:cNvSpPr>
          <p:nvPr/>
        </p:nvSpPr>
        <p:spPr bwMode="auto">
          <a:xfrm>
            <a:off x="617538" y="3203575"/>
            <a:ext cx="5334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SiteName</a:t>
            </a:r>
            <a:endParaRPr lang="en-US" sz="2800" smtClean="0">
              <a:solidFill>
                <a:srgbClr val="000000"/>
              </a:solidFill>
              <a:latin typeface="Times New Roman" pitchFamily="18" charset="0"/>
            </a:endParaRPr>
          </a:p>
        </p:txBody>
      </p:sp>
      <p:sp>
        <p:nvSpPr>
          <p:cNvPr id="40978" name="Rectangle 125"/>
          <p:cNvSpPr>
            <a:spLocks noChangeArrowheads="1"/>
          </p:cNvSpPr>
          <p:nvPr/>
        </p:nvSpPr>
        <p:spPr bwMode="auto">
          <a:xfrm>
            <a:off x="617538" y="3327400"/>
            <a:ext cx="452437"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Latitude</a:t>
            </a:r>
            <a:endParaRPr lang="en-US" sz="2800" smtClean="0">
              <a:solidFill>
                <a:srgbClr val="000000"/>
              </a:solidFill>
              <a:latin typeface="Times New Roman" pitchFamily="18" charset="0"/>
            </a:endParaRPr>
          </a:p>
        </p:txBody>
      </p:sp>
      <p:sp>
        <p:nvSpPr>
          <p:cNvPr id="40979" name="Rectangle 126"/>
          <p:cNvSpPr>
            <a:spLocks noChangeArrowheads="1"/>
          </p:cNvSpPr>
          <p:nvPr/>
        </p:nvSpPr>
        <p:spPr bwMode="auto">
          <a:xfrm>
            <a:off x="617538" y="3449638"/>
            <a:ext cx="55245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Longitude</a:t>
            </a:r>
            <a:endParaRPr lang="en-US" sz="2800" smtClean="0">
              <a:solidFill>
                <a:srgbClr val="000000"/>
              </a:solidFill>
              <a:latin typeface="Times New Roman" pitchFamily="18" charset="0"/>
            </a:endParaRPr>
          </a:p>
        </p:txBody>
      </p:sp>
      <p:sp>
        <p:nvSpPr>
          <p:cNvPr id="40980" name="Rectangle 127"/>
          <p:cNvSpPr>
            <a:spLocks noChangeArrowheads="1"/>
          </p:cNvSpPr>
          <p:nvPr/>
        </p:nvSpPr>
        <p:spPr bwMode="auto">
          <a:xfrm>
            <a:off x="631825" y="3562350"/>
            <a:ext cx="103188"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t>
            </a:r>
            <a:endParaRPr lang="en-US" sz="2800" smtClean="0">
              <a:solidFill>
                <a:srgbClr val="000000"/>
              </a:solidFill>
              <a:latin typeface="Times New Roman" pitchFamily="18" charset="0"/>
            </a:endParaRPr>
          </a:p>
        </p:txBody>
      </p:sp>
      <p:grpSp>
        <p:nvGrpSpPr>
          <p:cNvPr id="3" name="Group 128"/>
          <p:cNvGrpSpPr>
            <a:grpSpLocks/>
          </p:cNvGrpSpPr>
          <p:nvPr/>
        </p:nvGrpSpPr>
        <p:grpSpPr bwMode="auto">
          <a:xfrm>
            <a:off x="379413" y="2054225"/>
            <a:ext cx="1781175" cy="461963"/>
            <a:chOff x="384" y="576"/>
            <a:chExt cx="1152" cy="336"/>
          </a:xfrm>
        </p:grpSpPr>
        <p:sp>
          <p:nvSpPr>
            <p:cNvPr id="40992" name="Rectangle 129"/>
            <p:cNvSpPr>
              <a:spLocks noChangeArrowheads="1"/>
            </p:cNvSpPr>
            <p:nvPr/>
          </p:nvSpPr>
          <p:spPr bwMode="auto">
            <a:xfrm>
              <a:off x="384" y="576"/>
              <a:ext cx="1104" cy="336"/>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3" name="Rectangle 130"/>
            <p:cNvSpPr>
              <a:spLocks noChangeArrowheads="1"/>
            </p:cNvSpPr>
            <p:nvPr/>
          </p:nvSpPr>
          <p:spPr bwMode="auto">
            <a:xfrm>
              <a:off x="384" y="672"/>
              <a:ext cx="1152" cy="111"/>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n-US" sz="1000" b="1" smtClean="0">
                  <a:solidFill>
                    <a:srgbClr val="000000"/>
                  </a:solidFill>
                  <a:latin typeface="Tahoma" pitchFamily="34" charset="0"/>
                </a:rPr>
                <a:t>Observations Data Model</a:t>
              </a:r>
              <a:endParaRPr lang="en-US" sz="2800" smtClean="0">
                <a:solidFill>
                  <a:srgbClr val="000000"/>
                </a:solidFill>
                <a:latin typeface="Times New Roman" pitchFamily="18" charset="0"/>
              </a:endParaRPr>
            </a:p>
          </p:txBody>
        </p:sp>
      </p:grpSp>
      <p:sp>
        <p:nvSpPr>
          <p:cNvPr id="40982" name="Line 131"/>
          <p:cNvSpPr>
            <a:spLocks noChangeShapeType="1"/>
          </p:cNvSpPr>
          <p:nvPr/>
        </p:nvSpPr>
        <p:spPr bwMode="auto">
          <a:xfrm flipV="1">
            <a:off x="3438525" y="2960688"/>
            <a:ext cx="973138" cy="1427162"/>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3" name="Text Box 132"/>
          <p:cNvSpPr txBox="1">
            <a:spLocks noChangeArrowheads="1"/>
          </p:cNvSpPr>
          <p:nvPr/>
        </p:nvSpPr>
        <p:spPr bwMode="auto">
          <a:xfrm>
            <a:off x="3465513" y="4319588"/>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84" name="Text Box 133"/>
          <p:cNvSpPr txBox="1">
            <a:spLocks noChangeArrowheads="1"/>
          </p:cNvSpPr>
          <p:nvPr/>
        </p:nvSpPr>
        <p:spPr bwMode="auto">
          <a:xfrm>
            <a:off x="4141788" y="2743200"/>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85" name="Line 134"/>
          <p:cNvSpPr>
            <a:spLocks noChangeShapeType="1"/>
          </p:cNvSpPr>
          <p:nvPr/>
        </p:nvSpPr>
        <p:spPr bwMode="auto">
          <a:xfrm flipV="1">
            <a:off x="1735138" y="2963863"/>
            <a:ext cx="2665412" cy="69850"/>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6" name="Line 135"/>
          <p:cNvSpPr>
            <a:spLocks noChangeShapeType="1"/>
          </p:cNvSpPr>
          <p:nvPr/>
        </p:nvSpPr>
        <p:spPr bwMode="auto">
          <a:xfrm>
            <a:off x="1708150" y="3032125"/>
            <a:ext cx="606425" cy="1165225"/>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7" name="Text Box 136"/>
          <p:cNvSpPr txBox="1">
            <a:spLocks noChangeArrowheads="1"/>
          </p:cNvSpPr>
          <p:nvPr/>
        </p:nvSpPr>
        <p:spPr bwMode="auto">
          <a:xfrm>
            <a:off x="2638425" y="3246438"/>
            <a:ext cx="731838" cy="336550"/>
          </a:xfrm>
          <a:prstGeom prst="rect">
            <a:avLst/>
          </a:prstGeom>
          <a:noFill/>
          <a:ln w="9525">
            <a:noFill/>
            <a:miter lim="800000"/>
            <a:headEnd/>
            <a:tailEnd/>
          </a:ln>
        </p:spPr>
        <p:txBody>
          <a:bodyPr lIns="91410" tIns="45706" rIns="91410" bIns="45706">
            <a:spAutoFit/>
          </a:bodyPr>
          <a:lstStyle/>
          <a:p>
            <a:pPr fontAlgn="base">
              <a:spcBef>
                <a:spcPct val="50000"/>
              </a:spcBef>
              <a:spcAft>
                <a:spcPct val="0"/>
              </a:spcAft>
            </a:pPr>
            <a:r>
              <a:rPr lang="en-US" sz="1600" smtClean="0">
                <a:solidFill>
                  <a:srgbClr val="000000"/>
                </a:solidFill>
              </a:rPr>
              <a:t>OR</a:t>
            </a:r>
          </a:p>
        </p:txBody>
      </p:sp>
      <p:sp>
        <p:nvSpPr>
          <p:cNvPr id="40988" name="Rectangle 137"/>
          <p:cNvSpPr>
            <a:spLocks noChangeArrowheads="1"/>
          </p:cNvSpPr>
          <p:nvPr/>
        </p:nvSpPr>
        <p:spPr bwMode="auto">
          <a:xfrm>
            <a:off x="466725" y="212725"/>
            <a:ext cx="8355013"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smtClean="0">
                <a:solidFill>
                  <a:srgbClr val="000000"/>
                </a:solidFill>
              </a:rPr>
              <a:t>Independent of, but can be coupled to Geographic Representation</a:t>
            </a:r>
          </a:p>
        </p:txBody>
      </p:sp>
      <p:sp>
        <p:nvSpPr>
          <p:cNvPr id="40989" name="Rectangle 138"/>
          <p:cNvSpPr>
            <a:spLocks noChangeArrowheads="1"/>
          </p:cNvSpPr>
          <p:nvPr/>
        </p:nvSpPr>
        <p:spPr bwMode="auto">
          <a:xfrm>
            <a:off x="122238" y="1003300"/>
            <a:ext cx="2219325"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smtClean="0">
                <a:solidFill>
                  <a:srgbClr val="FF3300"/>
                </a:solidFill>
              </a:rPr>
              <a:t>ODM</a:t>
            </a:r>
          </a:p>
        </p:txBody>
      </p:sp>
      <p:sp>
        <p:nvSpPr>
          <p:cNvPr id="40990" name="Rectangle 139"/>
          <p:cNvSpPr>
            <a:spLocks noChangeArrowheads="1"/>
          </p:cNvSpPr>
          <p:nvPr/>
        </p:nvSpPr>
        <p:spPr bwMode="auto">
          <a:xfrm>
            <a:off x="4691756" y="1001713"/>
            <a:ext cx="4129982"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dirty="0" smtClean="0">
                <a:solidFill>
                  <a:srgbClr val="FF3300"/>
                </a:solidFill>
              </a:rPr>
              <a:t>e.g. Arc Hydro</a:t>
            </a:r>
          </a:p>
        </p:txBody>
      </p:sp>
      <p:sp>
        <p:nvSpPr>
          <p:cNvPr id="40991" name="Rectangle 140"/>
          <p:cNvSpPr>
            <a:spLocks noChangeArrowheads="1"/>
          </p:cNvSpPr>
          <p:nvPr/>
        </p:nvSpPr>
        <p:spPr bwMode="auto">
          <a:xfrm>
            <a:off x="3635375" y="1820863"/>
            <a:ext cx="5319713" cy="5008562"/>
          </a:xfrm>
          <a:prstGeom prst="rect">
            <a:avLst/>
          </a:prstGeom>
          <a:noFill/>
          <a:ln w="28575">
            <a:solidFill>
              <a:srgbClr val="FF3300"/>
            </a:solidFill>
            <a:prstDash val="dash"/>
            <a:miter lim="800000"/>
            <a:headEnd/>
            <a:tailEnd/>
          </a:ln>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11278656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5"/>
          <p:cNvPicPr>
            <a:picLocks noChangeAspect="1" noChangeArrowheads="1"/>
          </p:cNvPicPr>
          <p:nvPr/>
        </p:nvPicPr>
        <p:blipFill>
          <a:blip r:embed="rId3" cstate="print"/>
          <a:srcRect/>
          <a:stretch>
            <a:fillRect/>
          </a:stretch>
        </p:blipFill>
        <p:spPr bwMode="auto">
          <a:xfrm>
            <a:off x="157163" y="1136650"/>
            <a:ext cx="6775450" cy="2633663"/>
          </a:xfrm>
          <a:prstGeom prst="rect">
            <a:avLst/>
          </a:prstGeom>
          <a:noFill/>
          <a:ln w="9525">
            <a:noFill/>
            <a:miter lim="800000"/>
            <a:headEnd/>
            <a:tailEnd/>
          </a:ln>
        </p:spPr>
      </p:pic>
      <p:pic>
        <p:nvPicPr>
          <p:cNvPr id="51203" name="Picture 24"/>
          <p:cNvPicPr>
            <a:picLocks noChangeAspect="1" noChangeArrowheads="1"/>
          </p:cNvPicPr>
          <p:nvPr/>
        </p:nvPicPr>
        <p:blipFill>
          <a:blip r:embed="rId4" cstate="print"/>
          <a:srcRect/>
          <a:stretch>
            <a:fillRect/>
          </a:stretch>
        </p:blipFill>
        <p:spPr bwMode="auto">
          <a:xfrm>
            <a:off x="282575" y="5275263"/>
            <a:ext cx="3757613" cy="1443037"/>
          </a:xfrm>
          <a:prstGeom prst="rect">
            <a:avLst/>
          </a:prstGeom>
          <a:noFill/>
          <a:ln w="9525">
            <a:noFill/>
            <a:miter lim="800000"/>
            <a:headEnd/>
            <a:tailEnd/>
          </a:ln>
        </p:spPr>
      </p:pic>
      <p:pic>
        <p:nvPicPr>
          <p:cNvPr id="51204" name="Picture 2"/>
          <p:cNvPicPr>
            <a:picLocks noChangeAspect="1" noChangeArrowheads="1"/>
          </p:cNvPicPr>
          <p:nvPr/>
        </p:nvPicPr>
        <p:blipFill>
          <a:blip r:embed="rId5" cstate="print"/>
          <a:srcRect/>
          <a:stretch>
            <a:fillRect/>
          </a:stretch>
        </p:blipFill>
        <p:spPr bwMode="auto">
          <a:xfrm>
            <a:off x="4248150" y="5375275"/>
            <a:ext cx="4648200" cy="1196975"/>
          </a:xfrm>
          <a:prstGeom prst="rect">
            <a:avLst/>
          </a:prstGeom>
          <a:noFill/>
          <a:ln w="9525">
            <a:noFill/>
            <a:miter lim="800000"/>
            <a:headEnd/>
            <a:tailEnd/>
          </a:ln>
        </p:spPr>
      </p:pic>
      <p:pic>
        <p:nvPicPr>
          <p:cNvPr id="51205" name="Picture 4"/>
          <p:cNvPicPr>
            <a:picLocks noChangeAspect="1" noChangeArrowheads="1"/>
          </p:cNvPicPr>
          <p:nvPr/>
        </p:nvPicPr>
        <p:blipFill>
          <a:blip r:embed="rId6" cstate="print"/>
          <a:srcRect/>
          <a:stretch>
            <a:fillRect/>
          </a:stretch>
        </p:blipFill>
        <p:spPr bwMode="auto">
          <a:xfrm>
            <a:off x="247650" y="4095750"/>
            <a:ext cx="8686800" cy="990600"/>
          </a:xfrm>
          <a:prstGeom prst="rect">
            <a:avLst/>
          </a:prstGeom>
          <a:noFill/>
          <a:ln w="9525">
            <a:noFill/>
            <a:miter lim="800000"/>
            <a:headEnd/>
            <a:tailEnd/>
          </a:ln>
        </p:spPr>
      </p:pic>
      <p:pic>
        <p:nvPicPr>
          <p:cNvPr id="51206" name="Picture 5"/>
          <p:cNvPicPr>
            <a:picLocks noChangeAspect="1" noChangeArrowheads="1"/>
          </p:cNvPicPr>
          <p:nvPr/>
        </p:nvPicPr>
        <p:blipFill>
          <a:blip r:embed="rId7" cstate="print"/>
          <a:srcRect/>
          <a:stretch>
            <a:fillRect/>
          </a:stretch>
        </p:blipFill>
        <p:spPr bwMode="auto">
          <a:xfrm>
            <a:off x="7019925" y="884238"/>
            <a:ext cx="1903413" cy="2971800"/>
          </a:xfrm>
          <a:prstGeom prst="rect">
            <a:avLst/>
          </a:prstGeom>
          <a:noFill/>
          <a:ln w="9525">
            <a:noFill/>
            <a:miter lim="800000"/>
            <a:headEnd/>
            <a:tailEnd/>
          </a:ln>
        </p:spPr>
      </p:pic>
      <p:sp>
        <p:nvSpPr>
          <p:cNvPr id="51207" name="Oval 7"/>
          <p:cNvSpPr>
            <a:spLocks noChangeArrowheads="1"/>
          </p:cNvSpPr>
          <p:nvPr/>
        </p:nvSpPr>
        <p:spPr bwMode="auto">
          <a:xfrm>
            <a:off x="6443663" y="1695450"/>
            <a:ext cx="368300" cy="196850"/>
          </a:xfrm>
          <a:prstGeom prst="ellipse">
            <a:avLst/>
          </a:prstGeom>
          <a:noFill/>
          <a:ln w="381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08" name="Oval 8"/>
          <p:cNvSpPr>
            <a:spLocks noChangeArrowheads="1"/>
          </p:cNvSpPr>
          <p:nvPr/>
        </p:nvSpPr>
        <p:spPr bwMode="auto">
          <a:xfrm>
            <a:off x="7737475" y="1233488"/>
            <a:ext cx="304800" cy="223837"/>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09" name="Oval 9"/>
          <p:cNvSpPr>
            <a:spLocks noChangeArrowheads="1"/>
          </p:cNvSpPr>
          <p:nvPr/>
        </p:nvSpPr>
        <p:spPr bwMode="auto">
          <a:xfrm>
            <a:off x="5035550" y="1639888"/>
            <a:ext cx="381000" cy="273050"/>
          </a:xfrm>
          <a:prstGeom prst="ellipse">
            <a:avLst/>
          </a:prstGeom>
          <a:noFill/>
          <a:ln w="28575">
            <a:solidFill>
              <a:schemeClr val="accent2"/>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0" name="Oval 10"/>
          <p:cNvSpPr>
            <a:spLocks noChangeArrowheads="1"/>
          </p:cNvSpPr>
          <p:nvPr/>
        </p:nvSpPr>
        <p:spPr bwMode="auto">
          <a:xfrm>
            <a:off x="638175" y="4495800"/>
            <a:ext cx="357188" cy="228600"/>
          </a:xfrm>
          <a:prstGeom prst="ellipse">
            <a:avLst/>
          </a:prstGeom>
          <a:noFill/>
          <a:ln w="28575">
            <a:solidFill>
              <a:schemeClr val="accent2"/>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1" name="Oval 11"/>
          <p:cNvSpPr>
            <a:spLocks noChangeArrowheads="1"/>
          </p:cNvSpPr>
          <p:nvPr/>
        </p:nvSpPr>
        <p:spPr bwMode="auto">
          <a:xfrm>
            <a:off x="3700463" y="4484688"/>
            <a:ext cx="304800" cy="2286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2" name="Oval 12"/>
          <p:cNvSpPr>
            <a:spLocks noChangeArrowheads="1"/>
          </p:cNvSpPr>
          <p:nvPr/>
        </p:nvSpPr>
        <p:spPr bwMode="auto">
          <a:xfrm>
            <a:off x="668338" y="5792788"/>
            <a:ext cx="304800" cy="2286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3" name="Oval 13"/>
          <p:cNvSpPr>
            <a:spLocks noChangeArrowheads="1"/>
          </p:cNvSpPr>
          <p:nvPr/>
        </p:nvSpPr>
        <p:spPr bwMode="auto">
          <a:xfrm>
            <a:off x="5589588" y="1633538"/>
            <a:ext cx="381000" cy="304800"/>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4" name="Oval 14"/>
          <p:cNvSpPr>
            <a:spLocks noChangeArrowheads="1"/>
          </p:cNvSpPr>
          <p:nvPr/>
        </p:nvSpPr>
        <p:spPr bwMode="auto">
          <a:xfrm>
            <a:off x="4733925" y="5838825"/>
            <a:ext cx="381000" cy="304800"/>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51215" name="AutoShape 15"/>
          <p:cNvCxnSpPr>
            <a:cxnSpLocks noChangeShapeType="1"/>
            <a:stCxn id="51207" idx="6"/>
            <a:endCxn id="51208" idx="2"/>
          </p:cNvCxnSpPr>
          <p:nvPr/>
        </p:nvCxnSpPr>
        <p:spPr bwMode="auto">
          <a:xfrm flipV="1">
            <a:off x="6831013" y="1346200"/>
            <a:ext cx="892175" cy="447675"/>
          </a:xfrm>
          <a:prstGeom prst="bentConnector3">
            <a:avLst>
              <a:gd name="adj1" fmla="val 49644"/>
            </a:avLst>
          </a:prstGeom>
          <a:noFill/>
          <a:ln w="28575">
            <a:solidFill>
              <a:srgbClr val="FF0000"/>
            </a:solidFill>
            <a:miter lim="800000"/>
            <a:headEnd/>
            <a:tailEnd/>
          </a:ln>
        </p:spPr>
      </p:cxnSp>
      <p:cxnSp>
        <p:nvCxnSpPr>
          <p:cNvPr id="51216" name="AutoShape 16"/>
          <p:cNvCxnSpPr>
            <a:cxnSpLocks noChangeShapeType="1"/>
            <a:stCxn id="51209" idx="4"/>
            <a:endCxn id="51210" idx="0"/>
          </p:cNvCxnSpPr>
          <p:nvPr/>
        </p:nvCxnSpPr>
        <p:spPr bwMode="auto">
          <a:xfrm rot="5400000">
            <a:off x="1744663" y="1000125"/>
            <a:ext cx="2554288" cy="4408487"/>
          </a:xfrm>
          <a:prstGeom prst="bentConnector3">
            <a:avLst>
              <a:gd name="adj1" fmla="val 49968"/>
            </a:avLst>
          </a:prstGeom>
          <a:noFill/>
          <a:ln w="28575">
            <a:solidFill>
              <a:schemeClr val="accent2"/>
            </a:solidFill>
            <a:miter lim="800000"/>
            <a:headEnd/>
            <a:tailEnd/>
          </a:ln>
        </p:spPr>
      </p:cxnSp>
      <p:cxnSp>
        <p:nvCxnSpPr>
          <p:cNvPr id="51217" name="AutoShape 17"/>
          <p:cNvCxnSpPr>
            <a:cxnSpLocks noChangeShapeType="1"/>
            <a:stCxn id="51213" idx="4"/>
            <a:endCxn id="51214" idx="0"/>
          </p:cNvCxnSpPr>
          <p:nvPr/>
        </p:nvCxnSpPr>
        <p:spPr bwMode="auto">
          <a:xfrm rot="5400000">
            <a:off x="3416300" y="3460750"/>
            <a:ext cx="3871913" cy="855663"/>
          </a:xfrm>
          <a:prstGeom prst="bentConnector3">
            <a:avLst>
              <a:gd name="adj1" fmla="val 49981"/>
            </a:avLst>
          </a:prstGeom>
          <a:noFill/>
          <a:ln w="28575">
            <a:solidFill>
              <a:srgbClr val="009900"/>
            </a:solidFill>
            <a:miter lim="800000"/>
            <a:headEnd/>
            <a:tailEnd/>
          </a:ln>
        </p:spPr>
      </p:cxnSp>
      <p:cxnSp>
        <p:nvCxnSpPr>
          <p:cNvPr id="51218" name="AutoShape 18"/>
          <p:cNvCxnSpPr>
            <a:cxnSpLocks noChangeShapeType="1"/>
            <a:stCxn id="51211" idx="4"/>
            <a:endCxn id="51212" idx="0"/>
          </p:cNvCxnSpPr>
          <p:nvPr/>
        </p:nvCxnSpPr>
        <p:spPr bwMode="auto">
          <a:xfrm rot="5400000">
            <a:off x="1811338" y="3736975"/>
            <a:ext cx="1050925" cy="3032125"/>
          </a:xfrm>
          <a:prstGeom prst="bentConnector3">
            <a:avLst>
              <a:gd name="adj1" fmla="val 41690"/>
            </a:avLst>
          </a:prstGeom>
          <a:noFill/>
          <a:ln w="28575">
            <a:solidFill>
              <a:srgbClr val="CC00CC"/>
            </a:solidFill>
            <a:miter lim="800000"/>
            <a:headEnd/>
            <a:tailEnd/>
          </a:ln>
        </p:spPr>
      </p:cxnSp>
      <p:sp>
        <p:nvSpPr>
          <p:cNvPr id="51219" name="Rectangle 19"/>
          <p:cNvSpPr>
            <a:spLocks noChangeArrowheads="1"/>
          </p:cNvSpPr>
          <p:nvPr/>
        </p:nvSpPr>
        <p:spPr bwMode="auto">
          <a:xfrm>
            <a:off x="288925" y="1709738"/>
            <a:ext cx="6400800" cy="152400"/>
          </a:xfrm>
          <a:prstGeom prst="rect">
            <a:avLst/>
          </a:prstGeom>
          <a:solidFill>
            <a:srgbClr val="FFFF99">
              <a:alpha val="25098"/>
            </a:srgbClr>
          </a:solidFill>
          <a:ln w="9525">
            <a:no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20" name="Oval 20"/>
          <p:cNvSpPr>
            <a:spLocks noChangeArrowheads="1"/>
          </p:cNvSpPr>
          <p:nvPr/>
        </p:nvSpPr>
        <p:spPr bwMode="auto">
          <a:xfrm>
            <a:off x="8458200" y="1231900"/>
            <a:ext cx="339725" cy="233363"/>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21" name="Oval 21"/>
          <p:cNvSpPr>
            <a:spLocks noChangeArrowheads="1"/>
          </p:cNvSpPr>
          <p:nvPr/>
        </p:nvSpPr>
        <p:spPr bwMode="auto">
          <a:xfrm>
            <a:off x="609600" y="1524000"/>
            <a:ext cx="457200" cy="228600"/>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51222" name="AutoShape 22"/>
          <p:cNvCxnSpPr>
            <a:cxnSpLocks noChangeShapeType="1"/>
            <a:stCxn id="51221" idx="0"/>
            <a:endCxn id="51220" idx="0"/>
          </p:cNvCxnSpPr>
          <p:nvPr/>
        </p:nvCxnSpPr>
        <p:spPr bwMode="auto">
          <a:xfrm rot="-5400000">
            <a:off x="4587082" y="-2531269"/>
            <a:ext cx="292100" cy="7789863"/>
          </a:xfrm>
          <a:prstGeom prst="bentConnector3">
            <a:avLst>
              <a:gd name="adj1" fmla="val 234236"/>
            </a:avLst>
          </a:prstGeom>
          <a:noFill/>
          <a:ln w="28575">
            <a:solidFill>
              <a:srgbClr val="FF9933"/>
            </a:solidFill>
            <a:miter lim="800000"/>
            <a:headEnd/>
            <a:tailEnd/>
          </a:ln>
        </p:spPr>
      </p:cxnSp>
      <p:sp>
        <p:nvSpPr>
          <p:cNvPr id="51223" name="Rectangle 23"/>
          <p:cNvSpPr>
            <a:spLocks noGrp="1" noChangeArrowheads="1"/>
          </p:cNvSpPr>
          <p:nvPr>
            <p:ph type="title"/>
          </p:nvPr>
        </p:nvSpPr>
        <p:spPr>
          <a:xfrm>
            <a:off x="739775" y="101600"/>
            <a:ext cx="7772400" cy="536575"/>
          </a:xfrm>
          <a:noFill/>
        </p:spPr>
        <p:txBody>
          <a:bodyPr/>
          <a:lstStyle/>
          <a:p>
            <a:pPr eaLnBrk="1" hangingPunct="1"/>
            <a:r>
              <a:rPr lang="en-US" sz="4000" smtClean="0">
                <a:latin typeface="Times New Roman" pitchFamily="18" charset="0"/>
              </a:rPr>
              <a:t>Stage and Streamflow Example</a:t>
            </a:r>
          </a:p>
        </p:txBody>
      </p:sp>
    </p:spTree>
    <p:extLst>
      <p:ext uri="{BB962C8B-B14F-4D97-AF65-F5344CB8AC3E}">
        <p14:creationId xmlns:p14="http://schemas.microsoft.com/office/powerpoint/2010/main" val="22790177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60"/>
          <p:cNvPicPr>
            <a:picLocks noChangeAspect="1" noChangeArrowheads="1"/>
          </p:cNvPicPr>
          <p:nvPr/>
        </p:nvPicPr>
        <p:blipFill>
          <a:blip r:embed="rId2" cstate="print"/>
          <a:srcRect r="45364"/>
          <a:stretch>
            <a:fillRect/>
          </a:stretch>
        </p:blipFill>
        <p:spPr bwMode="auto">
          <a:xfrm>
            <a:off x="111125" y="236538"/>
            <a:ext cx="2341563" cy="4608512"/>
          </a:xfrm>
          <a:prstGeom prst="rect">
            <a:avLst/>
          </a:prstGeom>
          <a:noFill/>
          <a:ln w="9525">
            <a:noFill/>
            <a:miter lim="800000"/>
            <a:headEnd/>
            <a:tailEnd/>
          </a:ln>
        </p:spPr>
      </p:pic>
      <p:sp>
        <p:nvSpPr>
          <p:cNvPr id="55299" name="Text Box 2"/>
          <p:cNvSpPr txBox="1">
            <a:spLocks noChangeArrowheads="1"/>
          </p:cNvSpPr>
          <p:nvPr/>
        </p:nvSpPr>
        <p:spPr bwMode="auto">
          <a:xfrm>
            <a:off x="2387600" y="161925"/>
            <a:ext cx="6569075" cy="3292475"/>
          </a:xfrm>
          <a:prstGeom prst="rect">
            <a:avLst/>
          </a:prstGeom>
          <a:noFill/>
          <a:ln w="9525">
            <a:noFill/>
            <a:miter lim="800000"/>
            <a:headEnd/>
            <a:tailEnd/>
          </a:ln>
        </p:spPr>
        <p:txBody>
          <a:bodyPr>
            <a:spAutoFit/>
          </a:bodyPr>
          <a:lstStyle/>
          <a:p>
            <a:pPr fontAlgn="base">
              <a:spcBef>
                <a:spcPct val="50000"/>
              </a:spcBef>
              <a:spcAft>
                <a:spcPct val="0"/>
              </a:spcAft>
            </a:pPr>
            <a:r>
              <a:rPr lang="en-US" sz="2000" b="1" smtClean="0">
                <a:solidFill>
                  <a:srgbClr val="FF3300"/>
                </a:solidFill>
                <a:latin typeface="Arial" pitchFamily="34" charset="0"/>
              </a:rPr>
              <a:t>ValueAccuracy</a:t>
            </a:r>
          </a:p>
          <a:p>
            <a:pPr fontAlgn="base">
              <a:spcBef>
                <a:spcPct val="50000"/>
              </a:spcBef>
              <a:spcAft>
                <a:spcPct val="0"/>
              </a:spcAft>
            </a:pPr>
            <a:r>
              <a:rPr lang="en-US" sz="2000" smtClean="0">
                <a:solidFill>
                  <a:srgbClr val="000000"/>
                </a:solidFill>
                <a:latin typeface="Arial" pitchFamily="34" charset="0"/>
              </a:rPr>
              <a:t>A numeric value that quantifies measurement accuracy defined as the nearness of a measurement to the standard or true value.  This may be quantified as an average or root mean square error relative to the true value.  Since the true value is not known this may should be estimated based on knowledge of the method and measurement instrument.  Accuracy is distinct from precision which quantifies reproducibility, but does not refer to the standard or true value.</a:t>
            </a:r>
          </a:p>
        </p:txBody>
      </p:sp>
      <p:sp>
        <p:nvSpPr>
          <p:cNvPr id="55300" name="Rectangle 4"/>
          <p:cNvSpPr>
            <a:spLocks noChangeArrowheads="1"/>
          </p:cNvSpPr>
          <p:nvPr/>
        </p:nvSpPr>
        <p:spPr bwMode="auto">
          <a:xfrm>
            <a:off x="2157413" y="6243638"/>
            <a:ext cx="1917700" cy="366712"/>
          </a:xfrm>
          <a:prstGeom prst="rect">
            <a:avLst/>
          </a:prstGeom>
          <a:noFill/>
          <a:ln w="9525">
            <a:noFill/>
            <a:miter lim="800000"/>
            <a:headEnd/>
            <a:tailEnd/>
          </a:ln>
        </p:spPr>
        <p:txBody>
          <a:bodyPr anchor="ctr">
            <a:spAutoFit/>
          </a:bodyPr>
          <a:lstStyle/>
          <a:p>
            <a:pPr algn="ctr" fontAlgn="base">
              <a:spcBef>
                <a:spcPct val="0"/>
              </a:spcBef>
              <a:spcAft>
                <a:spcPct val="0"/>
              </a:spcAft>
            </a:pPr>
            <a:r>
              <a:rPr lang="en-US" smtClean="0">
                <a:solidFill>
                  <a:srgbClr val="000000"/>
                </a:solidFill>
                <a:latin typeface="Arial" pitchFamily="34" charset="0"/>
              </a:rPr>
              <a:t>Accurate</a:t>
            </a:r>
          </a:p>
        </p:txBody>
      </p:sp>
      <p:sp>
        <p:nvSpPr>
          <p:cNvPr id="55301" name="Rectangle 5"/>
          <p:cNvSpPr>
            <a:spLocks noChangeArrowheads="1"/>
          </p:cNvSpPr>
          <p:nvPr/>
        </p:nvSpPr>
        <p:spPr bwMode="auto">
          <a:xfrm>
            <a:off x="6900863" y="6207125"/>
            <a:ext cx="1917700" cy="641350"/>
          </a:xfrm>
          <a:prstGeom prst="rect">
            <a:avLst/>
          </a:prstGeom>
          <a:noFill/>
          <a:ln w="9525">
            <a:noFill/>
            <a:miter lim="800000"/>
            <a:headEnd/>
            <a:tailEnd/>
          </a:ln>
        </p:spPr>
        <p:txBody>
          <a:bodyPr anchor="ctr">
            <a:spAutoFit/>
          </a:bodyPr>
          <a:lstStyle/>
          <a:p>
            <a:pPr algn="ctr" fontAlgn="base">
              <a:spcBef>
                <a:spcPct val="0"/>
              </a:spcBef>
              <a:spcAft>
                <a:spcPct val="0"/>
              </a:spcAft>
            </a:pPr>
            <a:r>
              <a:rPr lang="en-US" smtClean="0">
                <a:solidFill>
                  <a:srgbClr val="000000"/>
                </a:solidFill>
                <a:latin typeface="Arial" pitchFamily="34" charset="0"/>
              </a:rPr>
              <a:t>Low Accuracy, but precise</a:t>
            </a:r>
          </a:p>
        </p:txBody>
      </p:sp>
      <p:grpSp>
        <p:nvGrpSpPr>
          <p:cNvPr id="2" name="Group 6"/>
          <p:cNvGrpSpPr>
            <a:grpSpLocks/>
          </p:cNvGrpSpPr>
          <p:nvPr/>
        </p:nvGrpSpPr>
        <p:grpSpPr bwMode="auto">
          <a:xfrm>
            <a:off x="2228850" y="4405313"/>
            <a:ext cx="1768475" cy="1771650"/>
            <a:chOff x="1566" y="3078"/>
            <a:chExt cx="1114" cy="1116"/>
          </a:xfrm>
        </p:grpSpPr>
        <p:grpSp>
          <p:nvGrpSpPr>
            <p:cNvPr id="3" name="Group 7"/>
            <p:cNvGrpSpPr>
              <a:grpSpLocks/>
            </p:cNvGrpSpPr>
            <p:nvPr/>
          </p:nvGrpSpPr>
          <p:grpSpPr bwMode="auto">
            <a:xfrm>
              <a:off x="1566" y="3078"/>
              <a:ext cx="1114" cy="1116"/>
              <a:chOff x="2784" y="2940"/>
              <a:chExt cx="1270" cy="1272"/>
            </a:xfrm>
          </p:grpSpPr>
          <p:sp>
            <p:nvSpPr>
              <p:cNvPr id="55351" name="Oval 8"/>
              <p:cNvSpPr>
                <a:spLocks noChangeArrowheads="1"/>
              </p:cNvSpPr>
              <p:nvPr/>
            </p:nvSpPr>
            <p:spPr bwMode="auto">
              <a:xfrm>
                <a:off x="2784" y="2940"/>
                <a:ext cx="1270" cy="1272"/>
              </a:xfrm>
              <a:prstGeom prst="ellipse">
                <a:avLst/>
              </a:prstGeom>
              <a:solidFill>
                <a:srgbClr val="FF3300"/>
              </a:solidFill>
              <a:ln w="7620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52" name="Oval 9"/>
              <p:cNvSpPr>
                <a:spLocks noChangeArrowheads="1"/>
              </p:cNvSpPr>
              <p:nvPr/>
            </p:nvSpPr>
            <p:spPr bwMode="auto">
              <a:xfrm>
                <a:off x="3354" y="3516"/>
                <a:ext cx="384" cy="36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53" name="Oval 10"/>
              <p:cNvSpPr>
                <a:spLocks noChangeArrowheads="1"/>
              </p:cNvSpPr>
              <p:nvPr/>
            </p:nvSpPr>
            <p:spPr bwMode="auto">
              <a:xfrm>
                <a:off x="2925" y="3081"/>
                <a:ext cx="988" cy="990"/>
              </a:xfrm>
              <a:prstGeom prst="ellipse">
                <a:avLst/>
              </a:prstGeom>
              <a:solidFill>
                <a:srgbClr val="FF3300"/>
              </a:solidFill>
              <a:ln w="7620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54" name="Oval 11"/>
              <p:cNvSpPr>
                <a:spLocks noChangeArrowheads="1"/>
              </p:cNvSpPr>
              <p:nvPr/>
            </p:nvSpPr>
            <p:spPr bwMode="auto">
              <a:xfrm>
                <a:off x="3060" y="3216"/>
                <a:ext cx="718" cy="720"/>
              </a:xfrm>
              <a:prstGeom prst="ellipse">
                <a:avLst/>
              </a:prstGeom>
              <a:solidFill>
                <a:srgbClr val="FF3300"/>
              </a:solidFill>
              <a:ln w="7620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55" name="Oval 12"/>
              <p:cNvSpPr>
                <a:spLocks noChangeArrowheads="1"/>
              </p:cNvSpPr>
              <p:nvPr/>
            </p:nvSpPr>
            <p:spPr bwMode="auto">
              <a:xfrm>
                <a:off x="3182" y="3339"/>
                <a:ext cx="473" cy="474"/>
              </a:xfrm>
              <a:prstGeom prst="ellipse">
                <a:avLst/>
              </a:prstGeom>
              <a:solidFill>
                <a:srgbClr val="FF3300"/>
              </a:solidFill>
              <a:ln w="7620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grpSp>
        <p:sp>
          <p:nvSpPr>
            <p:cNvPr id="55346" name="Oval 13"/>
            <p:cNvSpPr>
              <a:spLocks noChangeArrowheads="1"/>
            </p:cNvSpPr>
            <p:nvPr/>
          </p:nvSpPr>
          <p:spPr bwMode="auto">
            <a:xfrm>
              <a:off x="2010" y="3552"/>
              <a:ext cx="56" cy="56"/>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47" name="Oval 14"/>
            <p:cNvSpPr>
              <a:spLocks noChangeArrowheads="1"/>
            </p:cNvSpPr>
            <p:nvPr/>
          </p:nvSpPr>
          <p:spPr bwMode="auto">
            <a:xfrm>
              <a:off x="2046" y="3660"/>
              <a:ext cx="56" cy="56"/>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48" name="Oval 15"/>
            <p:cNvSpPr>
              <a:spLocks noChangeArrowheads="1"/>
            </p:cNvSpPr>
            <p:nvPr/>
          </p:nvSpPr>
          <p:spPr bwMode="auto">
            <a:xfrm>
              <a:off x="2142" y="3546"/>
              <a:ext cx="56" cy="56"/>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49" name="Oval 16"/>
            <p:cNvSpPr>
              <a:spLocks noChangeArrowheads="1"/>
            </p:cNvSpPr>
            <p:nvPr/>
          </p:nvSpPr>
          <p:spPr bwMode="auto">
            <a:xfrm>
              <a:off x="2148" y="3648"/>
              <a:ext cx="56" cy="56"/>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50" name="Oval 17"/>
            <p:cNvSpPr>
              <a:spLocks noChangeArrowheads="1"/>
            </p:cNvSpPr>
            <p:nvPr/>
          </p:nvSpPr>
          <p:spPr bwMode="auto">
            <a:xfrm>
              <a:off x="2124" y="3738"/>
              <a:ext cx="56" cy="56"/>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grpSp>
      <p:grpSp>
        <p:nvGrpSpPr>
          <p:cNvPr id="4" name="Group 18"/>
          <p:cNvGrpSpPr>
            <a:grpSpLocks/>
          </p:cNvGrpSpPr>
          <p:nvPr/>
        </p:nvGrpSpPr>
        <p:grpSpPr bwMode="auto">
          <a:xfrm>
            <a:off x="4557713" y="4405313"/>
            <a:ext cx="1768475" cy="1771650"/>
            <a:chOff x="2964" y="2976"/>
            <a:chExt cx="1114" cy="1116"/>
          </a:xfrm>
        </p:grpSpPr>
        <p:grpSp>
          <p:nvGrpSpPr>
            <p:cNvPr id="5" name="Group 19"/>
            <p:cNvGrpSpPr>
              <a:grpSpLocks/>
            </p:cNvGrpSpPr>
            <p:nvPr/>
          </p:nvGrpSpPr>
          <p:grpSpPr bwMode="auto">
            <a:xfrm>
              <a:off x="2964" y="2976"/>
              <a:ext cx="1114" cy="1116"/>
              <a:chOff x="2784" y="2940"/>
              <a:chExt cx="1270" cy="1272"/>
            </a:xfrm>
          </p:grpSpPr>
          <p:sp>
            <p:nvSpPr>
              <p:cNvPr id="55340" name="Oval 20"/>
              <p:cNvSpPr>
                <a:spLocks noChangeArrowheads="1"/>
              </p:cNvSpPr>
              <p:nvPr/>
            </p:nvSpPr>
            <p:spPr bwMode="auto">
              <a:xfrm>
                <a:off x="2784" y="2940"/>
                <a:ext cx="1270" cy="1272"/>
              </a:xfrm>
              <a:prstGeom prst="ellipse">
                <a:avLst/>
              </a:prstGeom>
              <a:solidFill>
                <a:srgbClr val="FF3300"/>
              </a:solidFill>
              <a:ln w="7620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41" name="Oval 21"/>
              <p:cNvSpPr>
                <a:spLocks noChangeArrowheads="1"/>
              </p:cNvSpPr>
              <p:nvPr/>
            </p:nvSpPr>
            <p:spPr bwMode="auto">
              <a:xfrm>
                <a:off x="3354" y="3516"/>
                <a:ext cx="384" cy="36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42" name="Oval 22"/>
              <p:cNvSpPr>
                <a:spLocks noChangeArrowheads="1"/>
              </p:cNvSpPr>
              <p:nvPr/>
            </p:nvSpPr>
            <p:spPr bwMode="auto">
              <a:xfrm>
                <a:off x="2925" y="3081"/>
                <a:ext cx="988" cy="990"/>
              </a:xfrm>
              <a:prstGeom prst="ellipse">
                <a:avLst/>
              </a:prstGeom>
              <a:solidFill>
                <a:srgbClr val="FF3300"/>
              </a:solidFill>
              <a:ln w="7620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43" name="Oval 23"/>
              <p:cNvSpPr>
                <a:spLocks noChangeArrowheads="1"/>
              </p:cNvSpPr>
              <p:nvPr/>
            </p:nvSpPr>
            <p:spPr bwMode="auto">
              <a:xfrm>
                <a:off x="3060" y="3216"/>
                <a:ext cx="718" cy="720"/>
              </a:xfrm>
              <a:prstGeom prst="ellipse">
                <a:avLst/>
              </a:prstGeom>
              <a:solidFill>
                <a:srgbClr val="FF3300"/>
              </a:solidFill>
              <a:ln w="7620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44" name="Oval 24"/>
              <p:cNvSpPr>
                <a:spLocks noChangeArrowheads="1"/>
              </p:cNvSpPr>
              <p:nvPr/>
            </p:nvSpPr>
            <p:spPr bwMode="auto">
              <a:xfrm>
                <a:off x="3182" y="3339"/>
                <a:ext cx="473" cy="474"/>
              </a:xfrm>
              <a:prstGeom prst="ellipse">
                <a:avLst/>
              </a:prstGeom>
              <a:solidFill>
                <a:srgbClr val="FF3300"/>
              </a:solidFill>
              <a:ln w="7620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grpSp>
        <p:sp>
          <p:nvSpPr>
            <p:cNvPr id="55335" name="Oval 25"/>
            <p:cNvSpPr>
              <a:spLocks noChangeArrowheads="1"/>
            </p:cNvSpPr>
            <p:nvPr/>
          </p:nvSpPr>
          <p:spPr bwMode="auto">
            <a:xfrm>
              <a:off x="3198" y="3330"/>
              <a:ext cx="56" cy="56"/>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36" name="Oval 26"/>
            <p:cNvSpPr>
              <a:spLocks noChangeArrowheads="1"/>
            </p:cNvSpPr>
            <p:nvPr/>
          </p:nvSpPr>
          <p:spPr bwMode="auto">
            <a:xfrm>
              <a:off x="3186" y="3684"/>
              <a:ext cx="56" cy="56"/>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37" name="Oval 27"/>
            <p:cNvSpPr>
              <a:spLocks noChangeArrowheads="1"/>
            </p:cNvSpPr>
            <p:nvPr/>
          </p:nvSpPr>
          <p:spPr bwMode="auto">
            <a:xfrm>
              <a:off x="3504" y="3108"/>
              <a:ext cx="56" cy="56"/>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38" name="Oval 28"/>
            <p:cNvSpPr>
              <a:spLocks noChangeArrowheads="1"/>
            </p:cNvSpPr>
            <p:nvPr/>
          </p:nvSpPr>
          <p:spPr bwMode="auto">
            <a:xfrm>
              <a:off x="3522" y="3594"/>
              <a:ext cx="56" cy="56"/>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39" name="Oval 29"/>
            <p:cNvSpPr>
              <a:spLocks noChangeArrowheads="1"/>
            </p:cNvSpPr>
            <p:nvPr/>
          </p:nvSpPr>
          <p:spPr bwMode="auto">
            <a:xfrm>
              <a:off x="3786" y="3810"/>
              <a:ext cx="56" cy="56"/>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grpSp>
      <p:sp>
        <p:nvSpPr>
          <p:cNvPr id="55304" name="Rectangle 30"/>
          <p:cNvSpPr>
            <a:spLocks noChangeArrowheads="1"/>
          </p:cNvSpPr>
          <p:nvPr/>
        </p:nvSpPr>
        <p:spPr bwMode="auto">
          <a:xfrm>
            <a:off x="4510088" y="6262688"/>
            <a:ext cx="1917700" cy="366712"/>
          </a:xfrm>
          <a:prstGeom prst="rect">
            <a:avLst/>
          </a:prstGeom>
          <a:noFill/>
          <a:ln w="9525">
            <a:noFill/>
            <a:miter lim="800000"/>
            <a:headEnd/>
            <a:tailEnd/>
          </a:ln>
        </p:spPr>
        <p:txBody>
          <a:bodyPr anchor="ctr">
            <a:spAutoFit/>
          </a:bodyPr>
          <a:lstStyle/>
          <a:p>
            <a:pPr algn="ctr" fontAlgn="base">
              <a:spcBef>
                <a:spcPct val="0"/>
              </a:spcBef>
              <a:spcAft>
                <a:spcPct val="0"/>
              </a:spcAft>
            </a:pPr>
            <a:r>
              <a:rPr lang="en-US" smtClean="0">
                <a:solidFill>
                  <a:srgbClr val="000000"/>
                </a:solidFill>
                <a:latin typeface="Arial" pitchFamily="34" charset="0"/>
              </a:rPr>
              <a:t>Low Accuracy</a:t>
            </a:r>
          </a:p>
        </p:txBody>
      </p:sp>
      <p:grpSp>
        <p:nvGrpSpPr>
          <p:cNvPr id="6" name="Group 31"/>
          <p:cNvGrpSpPr>
            <a:grpSpLocks/>
          </p:cNvGrpSpPr>
          <p:nvPr/>
        </p:nvGrpSpPr>
        <p:grpSpPr bwMode="auto">
          <a:xfrm>
            <a:off x="6886575" y="4405313"/>
            <a:ext cx="1768475" cy="1771650"/>
            <a:chOff x="4338" y="2622"/>
            <a:chExt cx="1114" cy="1116"/>
          </a:xfrm>
        </p:grpSpPr>
        <p:grpSp>
          <p:nvGrpSpPr>
            <p:cNvPr id="7" name="Group 32"/>
            <p:cNvGrpSpPr>
              <a:grpSpLocks/>
            </p:cNvGrpSpPr>
            <p:nvPr/>
          </p:nvGrpSpPr>
          <p:grpSpPr bwMode="auto">
            <a:xfrm>
              <a:off x="4338" y="2622"/>
              <a:ext cx="1114" cy="1116"/>
              <a:chOff x="2784" y="2940"/>
              <a:chExt cx="1270" cy="1272"/>
            </a:xfrm>
          </p:grpSpPr>
          <p:sp>
            <p:nvSpPr>
              <p:cNvPr id="55329" name="Oval 33"/>
              <p:cNvSpPr>
                <a:spLocks noChangeArrowheads="1"/>
              </p:cNvSpPr>
              <p:nvPr/>
            </p:nvSpPr>
            <p:spPr bwMode="auto">
              <a:xfrm>
                <a:off x="2784" y="2940"/>
                <a:ext cx="1270" cy="1272"/>
              </a:xfrm>
              <a:prstGeom prst="ellipse">
                <a:avLst/>
              </a:prstGeom>
              <a:solidFill>
                <a:srgbClr val="FF3300"/>
              </a:solidFill>
              <a:ln w="7620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30" name="Oval 34"/>
              <p:cNvSpPr>
                <a:spLocks noChangeArrowheads="1"/>
              </p:cNvSpPr>
              <p:nvPr/>
            </p:nvSpPr>
            <p:spPr bwMode="auto">
              <a:xfrm>
                <a:off x="3354" y="3516"/>
                <a:ext cx="384" cy="36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31" name="Oval 35"/>
              <p:cNvSpPr>
                <a:spLocks noChangeArrowheads="1"/>
              </p:cNvSpPr>
              <p:nvPr/>
            </p:nvSpPr>
            <p:spPr bwMode="auto">
              <a:xfrm>
                <a:off x="2925" y="3081"/>
                <a:ext cx="988" cy="990"/>
              </a:xfrm>
              <a:prstGeom prst="ellipse">
                <a:avLst/>
              </a:prstGeom>
              <a:solidFill>
                <a:srgbClr val="FF3300"/>
              </a:solidFill>
              <a:ln w="7620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32" name="Oval 36"/>
              <p:cNvSpPr>
                <a:spLocks noChangeArrowheads="1"/>
              </p:cNvSpPr>
              <p:nvPr/>
            </p:nvSpPr>
            <p:spPr bwMode="auto">
              <a:xfrm>
                <a:off x="3060" y="3216"/>
                <a:ext cx="718" cy="720"/>
              </a:xfrm>
              <a:prstGeom prst="ellipse">
                <a:avLst/>
              </a:prstGeom>
              <a:solidFill>
                <a:srgbClr val="FF3300"/>
              </a:solidFill>
              <a:ln w="7620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33" name="Oval 37"/>
              <p:cNvSpPr>
                <a:spLocks noChangeArrowheads="1"/>
              </p:cNvSpPr>
              <p:nvPr/>
            </p:nvSpPr>
            <p:spPr bwMode="auto">
              <a:xfrm>
                <a:off x="3182" y="3339"/>
                <a:ext cx="473" cy="474"/>
              </a:xfrm>
              <a:prstGeom prst="ellipse">
                <a:avLst/>
              </a:prstGeom>
              <a:solidFill>
                <a:srgbClr val="FF3300"/>
              </a:solidFill>
              <a:ln w="76200">
                <a:solidFill>
                  <a:schemeClr val="bg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grpSp>
        <p:grpSp>
          <p:nvGrpSpPr>
            <p:cNvPr id="8" name="Group 38"/>
            <p:cNvGrpSpPr>
              <a:grpSpLocks/>
            </p:cNvGrpSpPr>
            <p:nvPr/>
          </p:nvGrpSpPr>
          <p:grpSpPr bwMode="auto">
            <a:xfrm>
              <a:off x="4392" y="3204"/>
              <a:ext cx="194" cy="248"/>
              <a:chOff x="4782" y="3294"/>
              <a:chExt cx="194" cy="248"/>
            </a:xfrm>
          </p:grpSpPr>
          <p:sp>
            <p:nvSpPr>
              <p:cNvPr id="55324" name="Oval 39"/>
              <p:cNvSpPr>
                <a:spLocks noChangeArrowheads="1"/>
              </p:cNvSpPr>
              <p:nvPr/>
            </p:nvSpPr>
            <p:spPr bwMode="auto">
              <a:xfrm>
                <a:off x="4782" y="3300"/>
                <a:ext cx="56" cy="56"/>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25" name="Oval 40"/>
              <p:cNvSpPr>
                <a:spLocks noChangeArrowheads="1"/>
              </p:cNvSpPr>
              <p:nvPr/>
            </p:nvSpPr>
            <p:spPr bwMode="auto">
              <a:xfrm>
                <a:off x="4818" y="3408"/>
                <a:ext cx="56" cy="56"/>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26" name="Oval 41"/>
              <p:cNvSpPr>
                <a:spLocks noChangeArrowheads="1"/>
              </p:cNvSpPr>
              <p:nvPr/>
            </p:nvSpPr>
            <p:spPr bwMode="auto">
              <a:xfrm>
                <a:off x="4914" y="3294"/>
                <a:ext cx="56" cy="56"/>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27" name="Oval 42"/>
              <p:cNvSpPr>
                <a:spLocks noChangeArrowheads="1"/>
              </p:cNvSpPr>
              <p:nvPr/>
            </p:nvSpPr>
            <p:spPr bwMode="auto">
              <a:xfrm>
                <a:off x="4920" y="3396"/>
                <a:ext cx="56" cy="56"/>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55328" name="Oval 43"/>
              <p:cNvSpPr>
                <a:spLocks noChangeArrowheads="1"/>
              </p:cNvSpPr>
              <p:nvPr/>
            </p:nvSpPr>
            <p:spPr bwMode="auto">
              <a:xfrm>
                <a:off x="4896" y="3486"/>
                <a:ext cx="56" cy="56"/>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grpSp>
      </p:grpSp>
      <p:pic>
        <p:nvPicPr>
          <p:cNvPr id="55306" name="Picture 44"/>
          <p:cNvPicPr>
            <a:picLocks noChangeAspect="1" noChangeArrowheads="1"/>
          </p:cNvPicPr>
          <p:nvPr/>
        </p:nvPicPr>
        <p:blipFill>
          <a:blip r:embed="rId3" cstate="print"/>
          <a:srcRect/>
          <a:stretch>
            <a:fillRect/>
          </a:stretch>
        </p:blipFill>
        <p:spPr bwMode="auto">
          <a:xfrm>
            <a:off x="2670175" y="3725863"/>
            <a:ext cx="790575" cy="965200"/>
          </a:xfrm>
          <a:prstGeom prst="rect">
            <a:avLst/>
          </a:prstGeom>
          <a:noFill/>
          <a:ln w="9525">
            <a:noFill/>
            <a:miter lim="800000"/>
            <a:headEnd/>
            <a:tailEnd/>
          </a:ln>
        </p:spPr>
      </p:pic>
      <p:pic>
        <p:nvPicPr>
          <p:cNvPr id="55307" name="Picture 45"/>
          <p:cNvPicPr>
            <a:picLocks noChangeAspect="1" noChangeArrowheads="1"/>
          </p:cNvPicPr>
          <p:nvPr/>
        </p:nvPicPr>
        <p:blipFill>
          <a:blip r:embed="rId3" cstate="print"/>
          <a:srcRect/>
          <a:stretch>
            <a:fillRect/>
          </a:stretch>
        </p:blipFill>
        <p:spPr bwMode="auto">
          <a:xfrm>
            <a:off x="3730625" y="3717925"/>
            <a:ext cx="3113088" cy="965200"/>
          </a:xfrm>
          <a:prstGeom prst="rect">
            <a:avLst/>
          </a:prstGeom>
          <a:noFill/>
          <a:ln w="9525">
            <a:noFill/>
            <a:miter lim="800000"/>
            <a:headEnd/>
            <a:tailEnd/>
          </a:ln>
        </p:spPr>
      </p:pic>
      <p:pic>
        <p:nvPicPr>
          <p:cNvPr id="55308" name="Picture 46"/>
          <p:cNvPicPr>
            <a:picLocks noChangeAspect="1" noChangeArrowheads="1"/>
          </p:cNvPicPr>
          <p:nvPr/>
        </p:nvPicPr>
        <p:blipFill>
          <a:blip r:embed="rId3" cstate="print"/>
          <a:srcRect/>
          <a:stretch>
            <a:fillRect/>
          </a:stretch>
        </p:blipFill>
        <p:spPr bwMode="auto">
          <a:xfrm>
            <a:off x="6700838" y="3716338"/>
            <a:ext cx="790575" cy="965200"/>
          </a:xfrm>
          <a:prstGeom prst="rect">
            <a:avLst/>
          </a:prstGeom>
          <a:noFill/>
          <a:ln w="9525">
            <a:noFill/>
            <a:miter lim="800000"/>
            <a:headEnd/>
            <a:tailEnd/>
          </a:ln>
        </p:spPr>
      </p:pic>
      <p:sp>
        <p:nvSpPr>
          <p:cNvPr id="55309" name="Line 47"/>
          <p:cNvSpPr>
            <a:spLocks noChangeShapeType="1"/>
          </p:cNvSpPr>
          <p:nvPr/>
        </p:nvSpPr>
        <p:spPr bwMode="auto">
          <a:xfrm>
            <a:off x="2532063" y="4419600"/>
            <a:ext cx="1306512" cy="0"/>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55310" name="Line 48"/>
          <p:cNvSpPr>
            <a:spLocks noChangeShapeType="1"/>
          </p:cNvSpPr>
          <p:nvPr/>
        </p:nvSpPr>
        <p:spPr bwMode="auto">
          <a:xfrm>
            <a:off x="4541838" y="4410075"/>
            <a:ext cx="1858962" cy="0"/>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55311" name="Line 49"/>
          <p:cNvSpPr>
            <a:spLocks noChangeShapeType="1"/>
          </p:cNvSpPr>
          <p:nvPr/>
        </p:nvSpPr>
        <p:spPr bwMode="auto">
          <a:xfrm>
            <a:off x="6827838" y="4410075"/>
            <a:ext cx="1858962" cy="0"/>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55312" name="Line 50"/>
          <p:cNvSpPr>
            <a:spLocks noChangeShapeType="1"/>
          </p:cNvSpPr>
          <p:nvPr/>
        </p:nvSpPr>
        <p:spPr bwMode="auto">
          <a:xfrm>
            <a:off x="7124700" y="4291013"/>
            <a:ext cx="652463" cy="0"/>
          </a:xfrm>
          <a:prstGeom prst="line">
            <a:avLst/>
          </a:prstGeom>
          <a:noFill/>
          <a:ln w="38100">
            <a:solidFill>
              <a:schemeClr val="tx1"/>
            </a:solidFill>
            <a:round/>
            <a:headEnd/>
            <a:tailEnd/>
          </a:ln>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55313" name="Line 51"/>
          <p:cNvSpPr>
            <a:spLocks noChangeShapeType="1"/>
          </p:cNvSpPr>
          <p:nvPr/>
        </p:nvSpPr>
        <p:spPr bwMode="auto">
          <a:xfrm>
            <a:off x="5457825" y="4291013"/>
            <a:ext cx="423863" cy="0"/>
          </a:xfrm>
          <a:prstGeom prst="line">
            <a:avLst/>
          </a:prstGeom>
          <a:noFill/>
          <a:ln w="38100">
            <a:solidFill>
              <a:schemeClr val="tx1"/>
            </a:solidFill>
            <a:round/>
            <a:headEnd/>
            <a:tailEnd/>
          </a:ln>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55314" name="Line 52"/>
          <p:cNvSpPr>
            <a:spLocks noChangeShapeType="1"/>
          </p:cNvSpPr>
          <p:nvPr/>
        </p:nvSpPr>
        <p:spPr bwMode="auto">
          <a:xfrm>
            <a:off x="3114675" y="4291013"/>
            <a:ext cx="100013" cy="0"/>
          </a:xfrm>
          <a:prstGeom prst="line">
            <a:avLst/>
          </a:prstGeom>
          <a:noFill/>
          <a:ln w="38100">
            <a:solidFill>
              <a:schemeClr val="tx1"/>
            </a:solidFill>
            <a:round/>
            <a:headEnd/>
            <a:tailEnd/>
          </a:ln>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55315" name="Rectangle 53"/>
          <p:cNvSpPr>
            <a:spLocks noChangeArrowheads="1"/>
          </p:cNvSpPr>
          <p:nvPr/>
        </p:nvSpPr>
        <p:spPr bwMode="auto">
          <a:xfrm>
            <a:off x="3670300" y="3436938"/>
            <a:ext cx="1822450" cy="366712"/>
          </a:xfrm>
          <a:prstGeom prst="rect">
            <a:avLst/>
          </a:prstGeom>
          <a:noFill/>
          <a:ln w="9525">
            <a:noFill/>
            <a:miter lim="800000"/>
            <a:headEnd/>
            <a:tailEnd/>
          </a:ln>
        </p:spPr>
        <p:txBody>
          <a:bodyPr wrap="none">
            <a:spAutoFit/>
          </a:bodyPr>
          <a:lstStyle/>
          <a:p>
            <a:pPr fontAlgn="base">
              <a:spcBef>
                <a:spcPct val="0"/>
              </a:spcBef>
              <a:spcAft>
                <a:spcPct val="0"/>
              </a:spcAft>
            </a:pPr>
            <a:r>
              <a:rPr lang="en-US" b="1" smtClean="0">
                <a:solidFill>
                  <a:srgbClr val="FF3300"/>
                </a:solidFill>
                <a:latin typeface="Arial" pitchFamily="34" charset="0"/>
              </a:rPr>
              <a:t>ValueAccuracy</a:t>
            </a:r>
          </a:p>
        </p:txBody>
      </p:sp>
      <p:sp>
        <p:nvSpPr>
          <p:cNvPr id="55316" name="Line 54"/>
          <p:cNvSpPr>
            <a:spLocks noChangeShapeType="1"/>
          </p:cNvSpPr>
          <p:nvPr/>
        </p:nvSpPr>
        <p:spPr bwMode="auto">
          <a:xfrm flipH="1">
            <a:off x="3219450" y="3800475"/>
            <a:ext cx="742950" cy="47625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55317" name="Line 55"/>
          <p:cNvSpPr>
            <a:spLocks noChangeShapeType="1"/>
          </p:cNvSpPr>
          <p:nvPr/>
        </p:nvSpPr>
        <p:spPr bwMode="auto">
          <a:xfrm>
            <a:off x="4943475" y="3733800"/>
            <a:ext cx="733425" cy="523875"/>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55318" name="Line 56"/>
          <p:cNvSpPr>
            <a:spLocks noChangeShapeType="1"/>
          </p:cNvSpPr>
          <p:nvPr/>
        </p:nvSpPr>
        <p:spPr bwMode="auto">
          <a:xfrm>
            <a:off x="5381625" y="3686175"/>
            <a:ext cx="2000250" cy="561975"/>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55319" name="Line 57"/>
          <p:cNvSpPr>
            <a:spLocks noChangeShapeType="1"/>
          </p:cNvSpPr>
          <p:nvPr/>
        </p:nvSpPr>
        <p:spPr bwMode="auto">
          <a:xfrm flipV="1">
            <a:off x="3114675" y="3895725"/>
            <a:ext cx="0" cy="1419225"/>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55320" name="Line 58"/>
          <p:cNvSpPr>
            <a:spLocks noChangeShapeType="1"/>
          </p:cNvSpPr>
          <p:nvPr/>
        </p:nvSpPr>
        <p:spPr bwMode="auto">
          <a:xfrm flipV="1">
            <a:off x="5448300" y="3876675"/>
            <a:ext cx="0" cy="1390650"/>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55321" name="Line 59"/>
          <p:cNvSpPr>
            <a:spLocks noChangeShapeType="1"/>
          </p:cNvSpPr>
          <p:nvPr/>
        </p:nvSpPr>
        <p:spPr bwMode="auto">
          <a:xfrm flipV="1">
            <a:off x="7772400" y="3886200"/>
            <a:ext cx="0" cy="1390650"/>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latin typeface="Arial" pitchFamily="34" charset="0"/>
            </a:endParaRPr>
          </a:p>
        </p:txBody>
      </p:sp>
    </p:spTree>
    <p:extLst>
      <p:ext uri="{BB962C8B-B14F-4D97-AF65-F5344CB8AC3E}">
        <p14:creationId xmlns:p14="http://schemas.microsoft.com/office/powerpoint/2010/main" val="347053643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8"/>
          <p:cNvPicPr>
            <a:picLocks noChangeAspect="1" noChangeArrowheads="1"/>
          </p:cNvPicPr>
          <p:nvPr/>
        </p:nvPicPr>
        <p:blipFill>
          <a:blip r:embed="rId3" cstate="print"/>
          <a:srcRect/>
          <a:stretch>
            <a:fillRect/>
          </a:stretch>
        </p:blipFill>
        <p:spPr bwMode="auto">
          <a:xfrm>
            <a:off x="908050" y="560388"/>
            <a:ext cx="7202488" cy="2085975"/>
          </a:xfrm>
          <a:prstGeom prst="rect">
            <a:avLst/>
          </a:prstGeom>
          <a:noFill/>
          <a:ln w="9525">
            <a:noFill/>
            <a:miter lim="800000"/>
            <a:headEnd/>
            <a:tailEnd/>
          </a:ln>
        </p:spPr>
      </p:pic>
      <p:pic>
        <p:nvPicPr>
          <p:cNvPr id="49155" name="Picture 2"/>
          <p:cNvPicPr>
            <a:picLocks noChangeAspect="1" noChangeArrowheads="1"/>
          </p:cNvPicPr>
          <p:nvPr/>
        </p:nvPicPr>
        <p:blipFill>
          <a:blip r:embed="rId4" cstate="print"/>
          <a:srcRect/>
          <a:stretch>
            <a:fillRect/>
          </a:stretch>
        </p:blipFill>
        <p:spPr bwMode="auto">
          <a:xfrm>
            <a:off x="2667000" y="5951538"/>
            <a:ext cx="6248400" cy="801687"/>
          </a:xfrm>
          <a:prstGeom prst="rect">
            <a:avLst/>
          </a:prstGeom>
          <a:noFill/>
          <a:ln w="9525">
            <a:noFill/>
            <a:miter lim="800000"/>
            <a:headEnd/>
            <a:tailEnd/>
          </a:ln>
        </p:spPr>
      </p:pic>
      <p:pic>
        <p:nvPicPr>
          <p:cNvPr id="49156" name="Picture 3"/>
          <p:cNvPicPr>
            <a:picLocks noChangeAspect="1" noChangeArrowheads="1"/>
          </p:cNvPicPr>
          <p:nvPr/>
        </p:nvPicPr>
        <p:blipFill>
          <a:blip r:embed="rId5" cstate="print"/>
          <a:srcRect/>
          <a:stretch>
            <a:fillRect/>
          </a:stretch>
        </p:blipFill>
        <p:spPr bwMode="auto">
          <a:xfrm>
            <a:off x="4248150" y="4953000"/>
            <a:ext cx="4048125" cy="866775"/>
          </a:xfrm>
          <a:prstGeom prst="rect">
            <a:avLst/>
          </a:prstGeom>
          <a:noFill/>
          <a:ln w="9525">
            <a:noFill/>
            <a:miter lim="800000"/>
            <a:headEnd/>
            <a:tailEnd/>
          </a:ln>
        </p:spPr>
      </p:pic>
      <p:pic>
        <p:nvPicPr>
          <p:cNvPr id="49157" name="Picture 4"/>
          <p:cNvPicPr>
            <a:picLocks noChangeAspect="1" noChangeArrowheads="1"/>
          </p:cNvPicPr>
          <p:nvPr/>
        </p:nvPicPr>
        <p:blipFill>
          <a:blip r:embed="rId6" cstate="print"/>
          <a:srcRect/>
          <a:stretch>
            <a:fillRect/>
          </a:stretch>
        </p:blipFill>
        <p:spPr bwMode="auto">
          <a:xfrm>
            <a:off x="4010025" y="3676650"/>
            <a:ext cx="4419600" cy="1038225"/>
          </a:xfrm>
          <a:prstGeom prst="rect">
            <a:avLst/>
          </a:prstGeom>
          <a:noFill/>
          <a:ln w="9525">
            <a:noFill/>
            <a:miter lim="800000"/>
            <a:headEnd/>
            <a:tailEnd/>
          </a:ln>
        </p:spPr>
      </p:pic>
      <p:pic>
        <p:nvPicPr>
          <p:cNvPr id="49158" name="Picture 5"/>
          <p:cNvPicPr>
            <a:picLocks noChangeAspect="1" noChangeArrowheads="1"/>
          </p:cNvPicPr>
          <p:nvPr/>
        </p:nvPicPr>
        <p:blipFill>
          <a:blip r:embed="rId7" cstate="print"/>
          <a:srcRect/>
          <a:stretch>
            <a:fillRect/>
          </a:stretch>
        </p:blipFill>
        <p:spPr bwMode="auto">
          <a:xfrm>
            <a:off x="304800" y="2838450"/>
            <a:ext cx="8534400" cy="604838"/>
          </a:xfrm>
          <a:prstGeom prst="rect">
            <a:avLst/>
          </a:prstGeom>
          <a:noFill/>
          <a:ln w="9525">
            <a:noFill/>
            <a:miter lim="800000"/>
            <a:headEnd/>
            <a:tailEnd/>
          </a:ln>
        </p:spPr>
      </p:pic>
      <p:pic>
        <p:nvPicPr>
          <p:cNvPr id="49159" name="Picture 7"/>
          <p:cNvPicPr>
            <a:picLocks noChangeAspect="1" noChangeArrowheads="1"/>
          </p:cNvPicPr>
          <p:nvPr/>
        </p:nvPicPr>
        <p:blipFill>
          <a:blip r:embed="rId8" cstate="print"/>
          <a:srcRect/>
          <a:stretch>
            <a:fillRect/>
          </a:stretch>
        </p:blipFill>
        <p:spPr bwMode="auto">
          <a:xfrm>
            <a:off x="228600" y="4764088"/>
            <a:ext cx="2203450" cy="2000250"/>
          </a:xfrm>
          <a:prstGeom prst="rect">
            <a:avLst/>
          </a:prstGeom>
          <a:noFill/>
          <a:ln w="9525">
            <a:noFill/>
            <a:miter lim="800000"/>
            <a:headEnd/>
            <a:tailEnd/>
          </a:ln>
        </p:spPr>
      </p:pic>
      <p:pic>
        <p:nvPicPr>
          <p:cNvPr id="49160" name="Picture 8"/>
          <p:cNvPicPr>
            <a:picLocks noChangeAspect="1" noChangeArrowheads="1"/>
          </p:cNvPicPr>
          <p:nvPr/>
        </p:nvPicPr>
        <p:blipFill>
          <a:blip r:embed="rId9" cstate="print"/>
          <a:srcRect/>
          <a:stretch>
            <a:fillRect/>
          </a:stretch>
        </p:blipFill>
        <p:spPr bwMode="auto">
          <a:xfrm>
            <a:off x="228600" y="3733800"/>
            <a:ext cx="3276600" cy="920750"/>
          </a:xfrm>
          <a:prstGeom prst="rect">
            <a:avLst/>
          </a:prstGeom>
          <a:noFill/>
          <a:ln w="9525">
            <a:noFill/>
            <a:miter lim="800000"/>
            <a:headEnd/>
            <a:tailEnd/>
          </a:ln>
        </p:spPr>
      </p:pic>
      <p:sp>
        <p:nvSpPr>
          <p:cNvPr id="49161" name="Oval 9"/>
          <p:cNvSpPr>
            <a:spLocks noChangeArrowheads="1"/>
          </p:cNvSpPr>
          <p:nvPr/>
        </p:nvSpPr>
        <p:spPr bwMode="auto">
          <a:xfrm>
            <a:off x="5419725" y="971550"/>
            <a:ext cx="381000" cy="1543050"/>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2" name="Oval 10"/>
          <p:cNvSpPr>
            <a:spLocks noChangeArrowheads="1"/>
          </p:cNvSpPr>
          <p:nvPr/>
        </p:nvSpPr>
        <p:spPr bwMode="auto">
          <a:xfrm>
            <a:off x="7591425" y="1047750"/>
            <a:ext cx="381000" cy="15240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3" name="Oval 11"/>
          <p:cNvSpPr>
            <a:spLocks noChangeArrowheads="1"/>
          </p:cNvSpPr>
          <p:nvPr/>
        </p:nvSpPr>
        <p:spPr bwMode="auto">
          <a:xfrm>
            <a:off x="6943725" y="1047750"/>
            <a:ext cx="457200" cy="1447800"/>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4" name="Oval 12"/>
          <p:cNvSpPr>
            <a:spLocks noChangeArrowheads="1"/>
          </p:cNvSpPr>
          <p:nvPr/>
        </p:nvSpPr>
        <p:spPr bwMode="auto">
          <a:xfrm>
            <a:off x="4467225" y="4095750"/>
            <a:ext cx="381000" cy="257175"/>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5" name="Oval 13"/>
          <p:cNvSpPr>
            <a:spLocks noChangeArrowheads="1"/>
          </p:cNvSpPr>
          <p:nvPr/>
        </p:nvSpPr>
        <p:spPr bwMode="auto">
          <a:xfrm>
            <a:off x="3676650" y="3095625"/>
            <a:ext cx="381000" cy="277813"/>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6" name="Oval 14"/>
          <p:cNvSpPr>
            <a:spLocks noChangeArrowheads="1"/>
          </p:cNvSpPr>
          <p:nvPr/>
        </p:nvSpPr>
        <p:spPr bwMode="auto">
          <a:xfrm>
            <a:off x="762000" y="3114675"/>
            <a:ext cx="228600" cy="219075"/>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7" name="Oval 15"/>
          <p:cNvSpPr>
            <a:spLocks noChangeArrowheads="1"/>
          </p:cNvSpPr>
          <p:nvPr/>
        </p:nvSpPr>
        <p:spPr bwMode="auto">
          <a:xfrm>
            <a:off x="5100638" y="5334000"/>
            <a:ext cx="381000" cy="336550"/>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8" name="Oval 16"/>
          <p:cNvSpPr>
            <a:spLocks noChangeArrowheads="1"/>
          </p:cNvSpPr>
          <p:nvPr/>
        </p:nvSpPr>
        <p:spPr bwMode="auto">
          <a:xfrm>
            <a:off x="1143000" y="4114800"/>
            <a:ext cx="381000" cy="381000"/>
          </a:xfrm>
          <a:prstGeom prst="ellipse">
            <a:avLst/>
          </a:prstGeom>
          <a:noFill/>
          <a:ln w="28575">
            <a:solidFill>
              <a:srgbClr val="00FFFF"/>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9" name="Oval 17"/>
          <p:cNvSpPr>
            <a:spLocks noChangeArrowheads="1"/>
          </p:cNvSpPr>
          <p:nvPr/>
        </p:nvSpPr>
        <p:spPr bwMode="auto">
          <a:xfrm>
            <a:off x="938213" y="5186363"/>
            <a:ext cx="609600" cy="1371600"/>
          </a:xfrm>
          <a:prstGeom prst="ellipse">
            <a:avLst/>
          </a:prstGeom>
          <a:noFill/>
          <a:ln w="28575">
            <a:solidFill>
              <a:srgbClr val="00FFFF"/>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cxnSp>
        <p:nvCxnSpPr>
          <p:cNvPr id="49170" name="AutoShape 18"/>
          <p:cNvCxnSpPr>
            <a:cxnSpLocks noChangeShapeType="1"/>
            <a:stCxn id="49168" idx="4"/>
            <a:endCxn id="49169" idx="0"/>
          </p:cNvCxnSpPr>
          <p:nvPr/>
        </p:nvCxnSpPr>
        <p:spPr bwMode="auto">
          <a:xfrm rot="5400000">
            <a:off x="957263" y="4795838"/>
            <a:ext cx="661987" cy="90487"/>
          </a:xfrm>
          <a:prstGeom prst="bentConnector3">
            <a:avLst>
              <a:gd name="adj1" fmla="val 49880"/>
            </a:avLst>
          </a:prstGeom>
          <a:noFill/>
          <a:ln w="28575">
            <a:solidFill>
              <a:srgbClr val="00FFFF"/>
            </a:solidFill>
            <a:miter lim="800000"/>
            <a:headEnd/>
            <a:tailEnd/>
          </a:ln>
        </p:spPr>
      </p:cxnSp>
      <p:cxnSp>
        <p:nvCxnSpPr>
          <p:cNvPr id="49171" name="AutoShape 19"/>
          <p:cNvCxnSpPr>
            <a:cxnSpLocks noChangeShapeType="1"/>
            <a:stCxn id="49165" idx="4"/>
            <a:endCxn id="49164" idx="2"/>
          </p:cNvCxnSpPr>
          <p:nvPr/>
        </p:nvCxnSpPr>
        <p:spPr bwMode="auto">
          <a:xfrm rot="16200000" flipH="1">
            <a:off x="3741737" y="3513138"/>
            <a:ext cx="836613" cy="585788"/>
          </a:xfrm>
          <a:prstGeom prst="bentConnector2">
            <a:avLst/>
          </a:prstGeom>
          <a:noFill/>
          <a:ln w="28575">
            <a:solidFill>
              <a:srgbClr val="009900"/>
            </a:solidFill>
            <a:miter lim="800000"/>
            <a:headEnd/>
            <a:tailEnd/>
          </a:ln>
        </p:spPr>
      </p:cxnSp>
      <p:cxnSp>
        <p:nvCxnSpPr>
          <p:cNvPr id="49172" name="AutoShape 20"/>
          <p:cNvCxnSpPr>
            <a:cxnSpLocks noChangeShapeType="1"/>
            <a:stCxn id="49161" idx="2"/>
            <a:endCxn id="49166" idx="0"/>
          </p:cNvCxnSpPr>
          <p:nvPr/>
        </p:nvCxnSpPr>
        <p:spPr bwMode="auto">
          <a:xfrm rot="10800000" flipV="1">
            <a:off x="876300" y="1743075"/>
            <a:ext cx="4529138" cy="1357313"/>
          </a:xfrm>
          <a:prstGeom prst="bentConnector2">
            <a:avLst/>
          </a:prstGeom>
          <a:noFill/>
          <a:ln w="28575">
            <a:solidFill>
              <a:srgbClr val="FF9933"/>
            </a:solidFill>
            <a:miter lim="800000"/>
            <a:headEnd/>
            <a:tailEnd/>
          </a:ln>
        </p:spPr>
      </p:cxnSp>
      <p:cxnSp>
        <p:nvCxnSpPr>
          <p:cNvPr id="49173" name="AutoShape 21"/>
          <p:cNvCxnSpPr>
            <a:cxnSpLocks noChangeShapeType="1"/>
            <a:stCxn id="49163" idx="4"/>
            <a:endCxn id="49167" idx="0"/>
          </p:cNvCxnSpPr>
          <p:nvPr/>
        </p:nvCxnSpPr>
        <p:spPr bwMode="auto">
          <a:xfrm rot="5400000">
            <a:off x="4826794" y="2974182"/>
            <a:ext cx="2809875" cy="1881187"/>
          </a:xfrm>
          <a:prstGeom prst="bentConnector3">
            <a:avLst>
              <a:gd name="adj1" fmla="val 37681"/>
            </a:avLst>
          </a:prstGeom>
          <a:noFill/>
          <a:ln w="28575">
            <a:solidFill>
              <a:srgbClr val="FF0000"/>
            </a:solidFill>
            <a:miter lim="800000"/>
            <a:headEnd/>
            <a:tailEnd/>
          </a:ln>
        </p:spPr>
      </p:cxnSp>
      <p:sp>
        <p:nvSpPr>
          <p:cNvPr id="49174" name="Oval 22"/>
          <p:cNvSpPr>
            <a:spLocks noChangeArrowheads="1"/>
          </p:cNvSpPr>
          <p:nvPr/>
        </p:nvSpPr>
        <p:spPr bwMode="auto">
          <a:xfrm>
            <a:off x="3184525" y="6299200"/>
            <a:ext cx="381000" cy="3810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cxnSp>
        <p:nvCxnSpPr>
          <p:cNvPr id="49175" name="AutoShape 23"/>
          <p:cNvCxnSpPr>
            <a:cxnSpLocks noChangeShapeType="1"/>
            <a:stCxn id="49162" idx="4"/>
            <a:endCxn id="49174" idx="0"/>
          </p:cNvCxnSpPr>
          <p:nvPr/>
        </p:nvCxnSpPr>
        <p:spPr bwMode="auto">
          <a:xfrm rot="5400000">
            <a:off x="3729037" y="2232026"/>
            <a:ext cx="3698875" cy="4406900"/>
          </a:xfrm>
          <a:prstGeom prst="bentConnector3">
            <a:avLst>
              <a:gd name="adj1" fmla="val 59699"/>
            </a:avLst>
          </a:prstGeom>
          <a:noFill/>
          <a:ln w="28575">
            <a:solidFill>
              <a:srgbClr val="CC00CC"/>
            </a:solidFill>
            <a:miter lim="800000"/>
            <a:headEnd/>
            <a:tailEnd/>
          </a:ln>
        </p:spPr>
      </p:cxnSp>
      <p:sp>
        <p:nvSpPr>
          <p:cNvPr id="49176" name="Oval 24"/>
          <p:cNvSpPr>
            <a:spLocks noChangeArrowheads="1"/>
          </p:cNvSpPr>
          <p:nvPr/>
        </p:nvSpPr>
        <p:spPr bwMode="auto">
          <a:xfrm>
            <a:off x="6096000" y="5334000"/>
            <a:ext cx="381000" cy="304800"/>
          </a:xfrm>
          <a:prstGeom prst="ellipse">
            <a:avLst/>
          </a:prstGeom>
          <a:noFill/>
          <a:ln w="28575">
            <a:solidFill>
              <a:schemeClr val="tx1"/>
            </a:solidFill>
            <a:round/>
            <a:headEnd/>
            <a:tailEnd/>
          </a:ln>
        </p:spPr>
        <p:txBody>
          <a:bodyPr wrap="none" anchor="ctr"/>
          <a:lstStyle/>
          <a:p>
            <a:pPr algn="ctr" fontAlgn="base">
              <a:spcBef>
                <a:spcPct val="0"/>
              </a:spcBef>
              <a:spcAft>
                <a:spcPct val="0"/>
              </a:spcAft>
            </a:pPr>
            <a:endParaRPr lang="en-US" smtClean="0">
              <a:solidFill>
                <a:srgbClr val="000000"/>
              </a:solidFill>
              <a:latin typeface="Arial" pitchFamily="34" charset="0"/>
            </a:endParaRPr>
          </a:p>
        </p:txBody>
      </p:sp>
      <p:sp>
        <p:nvSpPr>
          <p:cNvPr id="49177" name="Oval 25"/>
          <p:cNvSpPr>
            <a:spLocks noChangeArrowheads="1"/>
          </p:cNvSpPr>
          <p:nvPr/>
        </p:nvSpPr>
        <p:spPr bwMode="auto">
          <a:xfrm>
            <a:off x="4457700" y="4314825"/>
            <a:ext cx="381000" cy="228600"/>
          </a:xfrm>
          <a:prstGeom prst="ellipse">
            <a:avLst/>
          </a:prstGeom>
          <a:noFill/>
          <a:ln w="28575">
            <a:solidFill>
              <a:schemeClr val="tx1"/>
            </a:solidFill>
            <a:round/>
            <a:headEnd/>
            <a:tailEnd/>
          </a:ln>
        </p:spPr>
        <p:txBody>
          <a:bodyPr wrap="none" anchor="ctr"/>
          <a:lstStyle/>
          <a:p>
            <a:pPr algn="ctr" fontAlgn="base">
              <a:spcBef>
                <a:spcPct val="0"/>
              </a:spcBef>
              <a:spcAft>
                <a:spcPct val="0"/>
              </a:spcAft>
            </a:pPr>
            <a:endParaRPr lang="en-US" smtClean="0">
              <a:solidFill>
                <a:srgbClr val="000000"/>
              </a:solidFill>
              <a:latin typeface="Arial" pitchFamily="34" charset="0"/>
            </a:endParaRPr>
          </a:p>
        </p:txBody>
      </p:sp>
      <p:cxnSp>
        <p:nvCxnSpPr>
          <p:cNvPr id="49178" name="AutoShape 26"/>
          <p:cNvCxnSpPr>
            <a:cxnSpLocks noChangeShapeType="1"/>
            <a:stCxn id="49177" idx="4"/>
            <a:endCxn id="49176" idx="0"/>
          </p:cNvCxnSpPr>
          <p:nvPr/>
        </p:nvCxnSpPr>
        <p:spPr bwMode="auto">
          <a:xfrm rot="16200000" flipH="1">
            <a:off x="5086350" y="4119563"/>
            <a:ext cx="762000" cy="1638300"/>
          </a:xfrm>
          <a:prstGeom prst="bentConnector3">
            <a:avLst>
              <a:gd name="adj1" fmla="val 39995"/>
            </a:avLst>
          </a:prstGeom>
          <a:noFill/>
          <a:ln w="28575">
            <a:solidFill>
              <a:schemeClr val="tx1"/>
            </a:solidFill>
            <a:miter lim="800000"/>
            <a:headEnd/>
            <a:tailEnd/>
          </a:ln>
        </p:spPr>
      </p:cxnSp>
      <p:sp>
        <p:nvSpPr>
          <p:cNvPr id="49179" name="Rectangle 27"/>
          <p:cNvSpPr>
            <a:spLocks noGrp="1" noChangeArrowheads="1"/>
          </p:cNvSpPr>
          <p:nvPr>
            <p:ph type="title"/>
          </p:nvPr>
        </p:nvSpPr>
        <p:spPr>
          <a:xfrm>
            <a:off x="296863" y="0"/>
            <a:ext cx="8620125" cy="479425"/>
          </a:xfrm>
          <a:noFill/>
        </p:spPr>
        <p:txBody>
          <a:bodyPr lIns="91410" tIns="45706" rIns="91410" bIns="45706"/>
          <a:lstStyle/>
          <a:p>
            <a:pPr eaLnBrk="1" hangingPunct="1"/>
            <a:r>
              <a:rPr lang="en-US" sz="3200" smtClean="0"/>
              <a:t>Water Chemistry from a profile in a lake</a:t>
            </a:r>
          </a:p>
        </p:txBody>
      </p:sp>
    </p:spTree>
    <p:extLst>
      <p:ext uri="{BB962C8B-B14F-4D97-AF65-F5344CB8AC3E}">
        <p14:creationId xmlns:p14="http://schemas.microsoft.com/office/powerpoint/2010/main" val="1258435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0"/>
            <a:ext cx="7772400" cy="769938"/>
          </a:xfrm>
        </p:spPr>
        <p:txBody>
          <a:bodyPr/>
          <a:lstStyle/>
          <a:p>
            <a:pPr eaLnBrk="1" hangingPunct="1"/>
            <a:r>
              <a:rPr lang="en-US" sz="4000" smtClean="0"/>
              <a:t>Loading data into ODM</a:t>
            </a:r>
          </a:p>
        </p:txBody>
      </p:sp>
      <p:sp>
        <p:nvSpPr>
          <p:cNvPr id="59395" name="Rectangle 3"/>
          <p:cNvSpPr>
            <a:spLocks noGrp="1" noChangeArrowheads="1"/>
          </p:cNvSpPr>
          <p:nvPr>
            <p:ph type="body" idx="1"/>
          </p:nvPr>
        </p:nvSpPr>
        <p:spPr>
          <a:xfrm>
            <a:off x="298450" y="1271588"/>
            <a:ext cx="4737100" cy="5348287"/>
          </a:xfrm>
        </p:spPr>
        <p:txBody>
          <a:bodyPr/>
          <a:lstStyle/>
          <a:p>
            <a:pPr eaLnBrk="1" hangingPunct="1">
              <a:lnSpc>
                <a:spcPct val="90000"/>
              </a:lnSpc>
            </a:pPr>
            <a:r>
              <a:rPr lang="en-US" sz="2400" smtClean="0"/>
              <a:t>Interactive OD Data Loader (OD Loader)</a:t>
            </a:r>
          </a:p>
          <a:p>
            <a:pPr lvl="1" eaLnBrk="1" hangingPunct="1">
              <a:lnSpc>
                <a:spcPct val="90000"/>
              </a:lnSpc>
            </a:pPr>
            <a:r>
              <a:rPr lang="en-US" sz="2000" smtClean="0"/>
              <a:t>Loads data from spreadsheets and comma separated tables in simple format</a:t>
            </a:r>
          </a:p>
          <a:p>
            <a:pPr eaLnBrk="1" hangingPunct="1">
              <a:lnSpc>
                <a:spcPct val="90000"/>
              </a:lnSpc>
            </a:pPr>
            <a:r>
              <a:rPr lang="en-US" sz="2400" smtClean="0"/>
              <a:t>Scheduled Data Loader (SDL)</a:t>
            </a:r>
          </a:p>
          <a:p>
            <a:pPr lvl="1" eaLnBrk="1" hangingPunct="1">
              <a:lnSpc>
                <a:spcPct val="90000"/>
              </a:lnSpc>
            </a:pPr>
            <a:r>
              <a:rPr lang="en-US" sz="2000" smtClean="0"/>
              <a:t>Loads data from datalogger files on a prescribed schedule.</a:t>
            </a:r>
          </a:p>
          <a:p>
            <a:pPr lvl="1" eaLnBrk="1" hangingPunct="1">
              <a:lnSpc>
                <a:spcPct val="90000"/>
              </a:lnSpc>
            </a:pPr>
            <a:r>
              <a:rPr lang="en-US" sz="2000" smtClean="0"/>
              <a:t>Interactive configuration </a:t>
            </a:r>
          </a:p>
          <a:p>
            <a:pPr eaLnBrk="1" hangingPunct="1">
              <a:lnSpc>
                <a:spcPct val="90000"/>
              </a:lnSpc>
            </a:pPr>
            <a:r>
              <a:rPr lang="en-US" sz="2400" smtClean="0"/>
              <a:t>SQL Server Integration Services (SSIS)</a:t>
            </a:r>
          </a:p>
          <a:p>
            <a:pPr lvl="1" eaLnBrk="1" hangingPunct="1">
              <a:lnSpc>
                <a:spcPct val="90000"/>
              </a:lnSpc>
            </a:pPr>
            <a:r>
              <a:rPr lang="en-US" sz="2000" smtClean="0"/>
              <a:t>Microsoft application accompanying SQL Server useful for programming complex loading or data management functions</a:t>
            </a:r>
          </a:p>
        </p:txBody>
      </p:sp>
      <p:pic>
        <p:nvPicPr>
          <p:cNvPr id="59396" name="Picture 4"/>
          <p:cNvPicPr>
            <a:picLocks noChangeAspect="1" noChangeArrowheads="1"/>
          </p:cNvPicPr>
          <p:nvPr/>
        </p:nvPicPr>
        <p:blipFill>
          <a:blip r:embed="rId2" cstate="print"/>
          <a:srcRect/>
          <a:stretch>
            <a:fillRect/>
          </a:stretch>
        </p:blipFill>
        <p:spPr bwMode="auto">
          <a:xfrm>
            <a:off x="5048250" y="914400"/>
            <a:ext cx="3924300" cy="2041525"/>
          </a:xfrm>
          <a:prstGeom prst="rect">
            <a:avLst/>
          </a:prstGeom>
          <a:noFill/>
          <a:ln w="9525">
            <a:noFill/>
            <a:miter lim="800000"/>
            <a:headEnd/>
            <a:tailEnd/>
          </a:ln>
        </p:spPr>
      </p:pic>
      <p:sp>
        <p:nvSpPr>
          <p:cNvPr id="59397" name="Text Box 5"/>
          <p:cNvSpPr txBox="1">
            <a:spLocks noChangeArrowheads="1"/>
          </p:cNvSpPr>
          <p:nvPr/>
        </p:nvSpPr>
        <p:spPr bwMode="auto">
          <a:xfrm>
            <a:off x="6684963" y="879475"/>
            <a:ext cx="2228850" cy="473075"/>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altLang="zh-CN" sz="2000" b="1" smtClean="0">
                <a:solidFill>
                  <a:srgbClr val="3333CC"/>
                </a:solidFill>
                <a:latin typeface="Arial" pitchFamily="34" charset="0"/>
                <a:ea typeface="SimSun" pitchFamily="2" charset="-122"/>
              </a:rPr>
              <a:t>OD Data Loader</a:t>
            </a:r>
          </a:p>
        </p:txBody>
      </p:sp>
      <p:pic>
        <p:nvPicPr>
          <p:cNvPr id="59398" name="Picture 6"/>
          <p:cNvPicPr>
            <a:picLocks noChangeAspect="1" noChangeArrowheads="1"/>
          </p:cNvPicPr>
          <p:nvPr/>
        </p:nvPicPr>
        <p:blipFill>
          <a:blip r:embed="rId3" cstate="print"/>
          <a:srcRect/>
          <a:stretch>
            <a:fillRect/>
          </a:stretch>
        </p:blipFill>
        <p:spPr bwMode="auto">
          <a:xfrm>
            <a:off x="5786438" y="2347913"/>
            <a:ext cx="3357562" cy="2420937"/>
          </a:xfrm>
          <a:prstGeom prst="rect">
            <a:avLst/>
          </a:prstGeom>
          <a:noFill/>
          <a:ln w="9525">
            <a:solidFill>
              <a:schemeClr val="tx1"/>
            </a:solidFill>
            <a:miter lim="800000"/>
            <a:headEnd/>
            <a:tailEnd/>
          </a:ln>
        </p:spPr>
      </p:pic>
      <p:sp>
        <p:nvSpPr>
          <p:cNvPr id="59399" name="Text Box 9"/>
          <p:cNvSpPr txBox="1">
            <a:spLocks noChangeArrowheads="1"/>
          </p:cNvSpPr>
          <p:nvPr/>
        </p:nvSpPr>
        <p:spPr bwMode="auto">
          <a:xfrm>
            <a:off x="7445375" y="2514600"/>
            <a:ext cx="1468438" cy="473075"/>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altLang="zh-CN" sz="2000" b="1" smtClean="0">
                <a:solidFill>
                  <a:srgbClr val="3333CC"/>
                </a:solidFill>
                <a:latin typeface="Arial" pitchFamily="34" charset="0"/>
                <a:ea typeface="SimSun" pitchFamily="2" charset="-122"/>
              </a:rPr>
              <a:t>SDL</a:t>
            </a:r>
          </a:p>
        </p:txBody>
      </p:sp>
      <p:pic>
        <p:nvPicPr>
          <p:cNvPr id="59400" name="Picture 7"/>
          <p:cNvPicPr>
            <a:picLocks noChangeAspect="1" noChangeArrowheads="1"/>
          </p:cNvPicPr>
          <p:nvPr/>
        </p:nvPicPr>
        <p:blipFill>
          <a:blip r:embed="rId4" cstate="print"/>
          <a:srcRect/>
          <a:stretch>
            <a:fillRect/>
          </a:stretch>
        </p:blipFill>
        <p:spPr bwMode="auto">
          <a:xfrm>
            <a:off x="5278438" y="4349750"/>
            <a:ext cx="3616325" cy="2508250"/>
          </a:xfrm>
          <a:prstGeom prst="rect">
            <a:avLst/>
          </a:prstGeom>
          <a:noFill/>
          <a:ln w="9525">
            <a:solidFill>
              <a:schemeClr val="tx1"/>
            </a:solidFill>
            <a:miter lim="800000"/>
            <a:headEnd/>
            <a:tailEnd/>
          </a:ln>
        </p:spPr>
      </p:pic>
      <p:sp>
        <p:nvSpPr>
          <p:cNvPr id="59401" name="Text Box 8"/>
          <p:cNvSpPr txBox="1">
            <a:spLocks noChangeArrowheads="1"/>
          </p:cNvSpPr>
          <p:nvPr/>
        </p:nvSpPr>
        <p:spPr bwMode="auto">
          <a:xfrm>
            <a:off x="7613650" y="4889500"/>
            <a:ext cx="1281113" cy="473075"/>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sz="2000" b="1" smtClean="0">
                <a:solidFill>
                  <a:srgbClr val="3333CC"/>
                </a:solidFill>
                <a:latin typeface="Arial" pitchFamily="34" charset="0"/>
              </a:rPr>
              <a:t>SSIS</a:t>
            </a:r>
          </a:p>
        </p:txBody>
      </p:sp>
    </p:spTree>
    <p:extLst>
      <p:ext uri="{BB962C8B-B14F-4D97-AF65-F5344CB8AC3E}">
        <p14:creationId xmlns:p14="http://schemas.microsoft.com/office/powerpoint/2010/main" val="687058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endParaRPr lang="en-US"/>
          </a:p>
        </p:txBody>
      </p:sp>
      <p:sp>
        <p:nvSpPr>
          <p:cNvPr id="35843" name="Rectangle 3"/>
          <p:cNvSpPr>
            <a:spLocks noGrp="1" noChangeArrowheads="1"/>
          </p:cNvSpPr>
          <p:nvPr>
            <p:ph type="body" idx="1"/>
          </p:nvPr>
        </p:nvSpPr>
        <p:spPr/>
        <p:txBody>
          <a:bodyPr/>
          <a:lstStyle/>
          <a:p>
            <a:endParaRPr lang="en-US"/>
          </a:p>
        </p:txBody>
      </p:sp>
      <p:pic>
        <p:nvPicPr>
          <p:cNvPr id="35844" name="Picture 4" descr="ODM1DataModelFigure"/>
          <p:cNvPicPr>
            <a:picLocks noChangeAspect="1" noChangeArrowheads="1"/>
          </p:cNvPicPr>
          <p:nvPr/>
        </p:nvPicPr>
        <p:blipFill>
          <a:blip r:embed="rId2" cstate="print"/>
          <a:srcRect/>
          <a:stretch>
            <a:fillRect/>
          </a:stretch>
        </p:blipFill>
        <p:spPr bwMode="auto">
          <a:xfrm>
            <a:off x="95250" y="0"/>
            <a:ext cx="8916988" cy="6851650"/>
          </a:xfrm>
          <a:prstGeom prst="rect">
            <a:avLst/>
          </a:prstGeom>
          <a:noFill/>
        </p:spPr>
      </p:pic>
      <p:sp>
        <p:nvSpPr>
          <p:cNvPr id="35845" name="Rectangle 5"/>
          <p:cNvSpPr>
            <a:spLocks noChangeArrowheads="1"/>
          </p:cNvSpPr>
          <p:nvPr/>
        </p:nvSpPr>
        <p:spPr bwMode="auto">
          <a:xfrm>
            <a:off x="3581400" y="6237288"/>
            <a:ext cx="5334000" cy="609600"/>
          </a:xfrm>
          <a:prstGeom prst="rect">
            <a:avLst/>
          </a:prstGeom>
          <a:solidFill>
            <a:schemeClr val="bg1"/>
          </a:solidFill>
          <a:ln w="9525">
            <a:noFill/>
            <a:miter lim="800000"/>
            <a:headEnd/>
            <a:tailEnd/>
          </a:ln>
          <a:effectLst/>
        </p:spPr>
        <p:txBody>
          <a:bodyPr lIns="91433" tIns="0" rIns="91433" bIns="0">
            <a:spAutoFit/>
          </a:bodyPr>
          <a:lstStyle/>
          <a:p>
            <a:pPr algn="ctr" eaLnBrk="0" fontAlgn="base" hangingPunct="0">
              <a:spcBef>
                <a:spcPct val="0"/>
              </a:spcBef>
              <a:spcAft>
                <a:spcPct val="0"/>
              </a:spcAft>
            </a:pPr>
            <a:r>
              <a:rPr lang="en-US" sz="2000" b="1" smtClean="0">
                <a:solidFill>
                  <a:srgbClr val="FF0000"/>
                </a:solidFill>
              </a:rPr>
              <a:t>CUAHSI Observations Data Model</a:t>
            </a:r>
          </a:p>
          <a:p>
            <a:pPr algn="ctr" eaLnBrk="0" fontAlgn="base" hangingPunct="0">
              <a:spcBef>
                <a:spcPct val="0"/>
              </a:spcBef>
              <a:spcAft>
                <a:spcPct val="0"/>
              </a:spcAft>
            </a:pPr>
            <a:r>
              <a:rPr lang="en-US" sz="2000" b="1" u="sng" smtClean="0">
                <a:solidFill>
                  <a:srgbClr val="0000FF"/>
                </a:solidFill>
              </a:rPr>
              <a:t>http://www.cuahsi.org/his/odm.html</a:t>
            </a:r>
          </a:p>
        </p:txBody>
      </p:sp>
      <p:sp>
        <p:nvSpPr>
          <p:cNvPr id="35847" name="Rectangle 7"/>
          <p:cNvSpPr>
            <a:spLocks noChangeArrowheads="1"/>
          </p:cNvSpPr>
          <p:nvPr/>
        </p:nvSpPr>
        <p:spPr bwMode="auto">
          <a:xfrm>
            <a:off x="7772400" y="152400"/>
            <a:ext cx="1143000" cy="990600"/>
          </a:xfrm>
          <a:prstGeom prst="rect">
            <a:avLst/>
          </a:prstGeom>
          <a:noFill/>
          <a:ln w="28575">
            <a:solidFill>
              <a:srgbClr val="FF0000"/>
            </a:solidFill>
            <a:miter lim="800000"/>
            <a:headEnd/>
            <a:tailEnd/>
          </a:ln>
          <a:effectLst/>
        </p:spPr>
        <p:txBody>
          <a:bodyPr wrap="none"/>
          <a:lstStyle/>
          <a:p>
            <a:pPr eaLnBrk="0" fontAlgn="base" hangingPunct="0">
              <a:spcBef>
                <a:spcPct val="0"/>
              </a:spcBef>
              <a:spcAft>
                <a:spcPct val="0"/>
              </a:spcAft>
            </a:pPr>
            <a:r>
              <a:rPr lang="en-US" sz="1600" smtClean="0">
                <a:solidFill>
                  <a:srgbClr val="000000"/>
                </a:solidFill>
                <a:latin typeface="Tahoma" pitchFamily="34" charset="0"/>
              </a:rPr>
              <a:t>1</a:t>
            </a:r>
          </a:p>
        </p:txBody>
      </p:sp>
      <p:sp>
        <p:nvSpPr>
          <p:cNvPr id="35848" name="Rectangle 8"/>
          <p:cNvSpPr>
            <a:spLocks noChangeArrowheads="1"/>
          </p:cNvSpPr>
          <p:nvPr/>
        </p:nvSpPr>
        <p:spPr bwMode="auto">
          <a:xfrm>
            <a:off x="6248400" y="228600"/>
            <a:ext cx="1066800" cy="1600200"/>
          </a:xfrm>
          <a:prstGeom prst="rect">
            <a:avLst/>
          </a:prstGeom>
          <a:noFill/>
          <a:ln w="28575">
            <a:solidFill>
              <a:srgbClr val="FF0000"/>
            </a:solidFill>
            <a:miter lim="800000"/>
            <a:headEnd/>
            <a:tailEnd/>
          </a:ln>
          <a:effectLst/>
        </p:spPr>
        <p:txBody>
          <a:bodyPr wrap="none"/>
          <a:lstStyle/>
          <a:p>
            <a:pPr eaLnBrk="0" fontAlgn="base" hangingPunct="0">
              <a:spcBef>
                <a:spcPct val="0"/>
              </a:spcBef>
              <a:spcAft>
                <a:spcPct val="0"/>
              </a:spcAft>
            </a:pPr>
            <a:r>
              <a:rPr lang="en-US" sz="1600" smtClean="0">
                <a:solidFill>
                  <a:srgbClr val="000000"/>
                </a:solidFill>
                <a:latin typeface="Tahoma" pitchFamily="34" charset="0"/>
              </a:rPr>
              <a:t>2</a:t>
            </a:r>
          </a:p>
        </p:txBody>
      </p:sp>
      <p:sp>
        <p:nvSpPr>
          <p:cNvPr id="35849" name="Rectangle 9"/>
          <p:cNvSpPr>
            <a:spLocks noChangeArrowheads="1"/>
          </p:cNvSpPr>
          <p:nvPr/>
        </p:nvSpPr>
        <p:spPr bwMode="auto">
          <a:xfrm>
            <a:off x="2133600" y="228600"/>
            <a:ext cx="1371600" cy="1981200"/>
          </a:xfrm>
          <a:prstGeom prst="rect">
            <a:avLst/>
          </a:prstGeom>
          <a:noFill/>
          <a:ln w="28575">
            <a:solidFill>
              <a:srgbClr val="FF0000"/>
            </a:solidFill>
            <a:miter lim="800000"/>
            <a:headEnd/>
            <a:tailEnd/>
          </a:ln>
          <a:effectLst/>
        </p:spPr>
        <p:txBody>
          <a:bodyPr wrap="none"/>
          <a:lstStyle/>
          <a:p>
            <a:pPr algn="r" eaLnBrk="0" fontAlgn="base" hangingPunct="0">
              <a:spcBef>
                <a:spcPct val="0"/>
              </a:spcBef>
              <a:spcAft>
                <a:spcPct val="0"/>
              </a:spcAft>
            </a:pPr>
            <a:r>
              <a:rPr lang="en-US" sz="1600" smtClean="0">
                <a:solidFill>
                  <a:srgbClr val="000000"/>
                </a:solidFill>
                <a:latin typeface="Tahoma" pitchFamily="34" charset="0"/>
              </a:rPr>
              <a:t>3</a:t>
            </a:r>
          </a:p>
        </p:txBody>
      </p:sp>
      <p:sp>
        <p:nvSpPr>
          <p:cNvPr id="35846" name="Rectangle 6"/>
          <p:cNvSpPr>
            <a:spLocks noChangeArrowheads="1"/>
          </p:cNvSpPr>
          <p:nvPr/>
        </p:nvSpPr>
        <p:spPr bwMode="auto">
          <a:xfrm>
            <a:off x="152400" y="1600200"/>
            <a:ext cx="1828800" cy="1373188"/>
          </a:xfrm>
          <a:prstGeom prst="rect">
            <a:avLst/>
          </a:prstGeom>
          <a:solidFill>
            <a:schemeClr val="accent1"/>
          </a:solidFill>
          <a:ln w="9525">
            <a:noFill/>
            <a:miter lim="800000"/>
            <a:headEnd/>
            <a:tailEnd/>
          </a:ln>
          <a:effectLst/>
        </p:spPr>
        <p:txBody>
          <a:bodyPr>
            <a:spAutoFit/>
          </a:bodyPr>
          <a:lstStyle/>
          <a:p>
            <a:pPr eaLnBrk="0" fontAlgn="base" hangingPunct="0">
              <a:spcBef>
                <a:spcPct val="0"/>
              </a:spcBef>
              <a:spcAft>
                <a:spcPct val="0"/>
              </a:spcAft>
            </a:pPr>
            <a:r>
              <a:rPr lang="en-US" sz="2800" b="1" smtClean="0">
                <a:solidFill>
                  <a:srgbClr val="FF0000"/>
                </a:solidFill>
                <a:latin typeface="Tahoma" pitchFamily="34" charset="0"/>
              </a:rPr>
              <a:t>Work from Out to In</a:t>
            </a:r>
          </a:p>
        </p:txBody>
      </p:sp>
      <p:grpSp>
        <p:nvGrpSpPr>
          <p:cNvPr id="2" name="Group 17"/>
          <p:cNvGrpSpPr>
            <a:grpSpLocks/>
          </p:cNvGrpSpPr>
          <p:nvPr/>
        </p:nvGrpSpPr>
        <p:grpSpPr bwMode="auto">
          <a:xfrm>
            <a:off x="1981200" y="2057400"/>
            <a:ext cx="5638800" cy="4267200"/>
            <a:chOff x="1248" y="1296"/>
            <a:chExt cx="3552" cy="2688"/>
          </a:xfrm>
        </p:grpSpPr>
        <p:sp>
          <p:nvSpPr>
            <p:cNvPr id="35850" name="Rectangle 10"/>
            <p:cNvSpPr>
              <a:spLocks noChangeArrowheads="1"/>
            </p:cNvSpPr>
            <p:nvPr/>
          </p:nvSpPr>
          <p:spPr bwMode="auto">
            <a:xfrm>
              <a:off x="1248" y="3456"/>
              <a:ext cx="816" cy="528"/>
            </a:xfrm>
            <a:prstGeom prst="rect">
              <a:avLst/>
            </a:prstGeom>
            <a:noFill/>
            <a:ln w="28575">
              <a:solidFill>
                <a:srgbClr val="FF0000"/>
              </a:solidFill>
              <a:miter lim="800000"/>
              <a:headEnd/>
              <a:tailEnd/>
            </a:ln>
            <a:effectLst/>
          </p:spPr>
          <p:txBody>
            <a:bodyPr wrap="none"/>
            <a:lstStyle/>
            <a:p>
              <a:pPr algn="r" eaLnBrk="0" fontAlgn="base" hangingPunct="0">
                <a:spcBef>
                  <a:spcPct val="0"/>
                </a:spcBef>
                <a:spcAft>
                  <a:spcPct val="0"/>
                </a:spcAft>
              </a:pPr>
              <a:r>
                <a:rPr lang="en-US" sz="1600" smtClean="0">
                  <a:solidFill>
                    <a:srgbClr val="000000"/>
                  </a:solidFill>
                  <a:latin typeface="Tahoma" pitchFamily="34" charset="0"/>
                </a:rPr>
                <a:t>4</a:t>
              </a:r>
            </a:p>
          </p:txBody>
        </p:sp>
        <p:sp>
          <p:nvSpPr>
            <p:cNvPr id="35851" name="Rectangle 11"/>
            <p:cNvSpPr>
              <a:spLocks noChangeArrowheads="1"/>
            </p:cNvSpPr>
            <p:nvPr/>
          </p:nvSpPr>
          <p:spPr bwMode="auto">
            <a:xfrm>
              <a:off x="1344" y="1440"/>
              <a:ext cx="816" cy="528"/>
            </a:xfrm>
            <a:prstGeom prst="rect">
              <a:avLst/>
            </a:prstGeom>
            <a:noFill/>
            <a:ln w="28575">
              <a:solidFill>
                <a:srgbClr val="FF0000"/>
              </a:solidFill>
              <a:miter lim="800000"/>
              <a:headEnd/>
              <a:tailEnd/>
            </a:ln>
            <a:effectLst/>
          </p:spPr>
          <p:txBody>
            <a:bodyPr wrap="none"/>
            <a:lstStyle/>
            <a:p>
              <a:pPr algn="r" eaLnBrk="0" fontAlgn="base" hangingPunct="0">
                <a:spcBef>
                  <a:spcPct val="0"/>
                </a:spcBef>
                <a:spcAft>
                  <a:spcPct val="0"/>
                </a:spcAft>
              </a:pPr>
              <a:r>
                <a:rPr lang="en-US" sz="1600" smtClean="0">
                  <a:solidFill>
                    <a:srgbClr val="000000"/>
                  </a:solidFill>
                  <a:latin typeface="Tahoma" pitchFamily="34" charset="0"/>
                </a:rPr>
                <a:t>5</a:t>
              </a:r>
            </a:p>
          </p:txBody>
        </p:sp>
        <p:sp>
          <p:nvSpPr>
            <p:cNvPr id="35852" name="Rectangle 12"/>
            <p:cNvSpPr>
              <a:spLocks noChangeArrowheads="1"/>
            </p:cNvSpPr>
            <p:nvPr/>
          </p:nvSpPr>
          <p:spPr bwMode="auto">
            <a:xfrm>
              <a:off x="3984" y="1296"/>
              <a:ext cx="816" cy="528"/>
            </a:xfrm>
            <a:prstGeom prst="rect">
              <a:avLst/>
            </a:prstGeom>
            <a:noFill/>
            <a:ln w="28575">
              <a:solidFill>
                <a:srgbClr val="FF0000"/>
              </a:solidFill>
              <a:miter lim="800000"/>
              <a:headEnd/>
              <a:tailEnd/>
            </a:ln>
            <a:effectLst/>
          </p:spPr>
          <p:txBody>
            <a:bodyPr wrap="none"/>
            <a:lstStyle/>
            <a:p>
              <a:pPr algn="r" eaLnBrk="0" fontAlgn="base" hangingPunct="0">
                <a:spcBef>
                  <a:spcPct val="0"/>
                </a:spcBef>
                <a:spcAft>
                  <a:spcPct val="0"/>
                </a:spcAft>
              </a:pPr>
              <a:r>
                <a:rPr lang="en-US" sz="1600" smtClean="0">
                  <a:solidFill>
                    <a:srgbClr val="000000"/>
                  </a:solidFill>
                  <a:latin typeface="Tahoma" pitchFamily="34" charset="0"/>
                </a:rPr>
                <a:t>6</a:t>
              </a:r>
            </a:p>
          </p:txBody>
        </p:sp>
        <p:sp>
          <p:nvSpPr>
            <p:cNvPr id="35853" name="Rectangle 13"/>
            <p:cNvSpPr>
              <a:spLocks noChangeArrowheads="1"/>
            </p:cNvSpPr>
            <p:nvPr/>
          </p:nvSpPr>
          <p:spPr bwMode="auto">
            <a:xfrm>
              <a:off x="1344" y="2160"/>
              <a:ext cx="816" cy="1056"/>
            </a:xfrm>
            <a:prstGeom prst="rect">
              <a:avLst/>
            </a:prstGeom>
            <a:noFill/>
            <a:ln w="28575">
              <a:solidFill>
                <a:srgbClr val="FF0000"/>
              </a:solidFill>
              <a:miter lim="800000"/>
              <a:headEnd/>
              <a:tailEnd/>
            </a:ln>
            <a:effectLst/>
          </p:spPr>
          <p:txBody>
            <a:bodyPr wrap="none"/>
            <a:lstStyle/>
            <a:p>
              <a:pPr algn="r" eaLnBrk="0" fontAlgn="base" hangingPunct="0">
                <a:spcBef>
                  <a:spcPct val="0"/>
                </a:spcBef>
                <a:spcAft>
                  <a:spcPct val="0"/>
                </a:spcAft>
              </a:pPr>
              <a:r>
                <a:rPr lang="en-US" sz="1600" smtClean="0">
                  <a:solidFill>
                    <a:srgbClr val="000000"/>
                  </a:solidFill>
                  <a:latin typeface="Tahoma" pitchFamily="34" charset="0"/>
                </a:rPr>
                <a:t>7</a:t>
              </a:r>
            </a:p>
          </p:txBody>
        </p:sp>
      </p:grpSp>
      <p:sp>
        <p:nvSpPr>
          <p:cNvPr id="35854" name="Rectangle 14"/>
          <p:cNvSpPr>
            <a:spLocks noChangeArrowheads="1"/>
          </p:cNvSpPr>
          <p:nvPr/>
        </p:nvSpPr>
        <p:spPr bwMode="auto">
          <a:xfrm>
            <a:off x="3962400" y="304800"/>
            <a:ext cx="1524000" cy="2667000"/>
          </a:xfrm>
          <a:prstGeom prst="rect">
            <a:avLst/>
          </a:prstGeom>
          <a:noFill/>
          <a:ln w="28575">
            <a:solidFill>
              <a:srgbClr val="FF0000"/>
            </a:solidFill>
            <a:miter lim="800000"/>
            <a:headEnd/>
            <a:tailEnd/>
          </a:ln>
          <a:effectLst/>
        </p:spPr>
        <p:txBody>
          <a:bodyPr wrap="none"/>
          <a:lstStyle/>
          <a:p>
            <a:pPr algn="ctr" eaLnBrk="0" fontAlgn="base" hangingPunct="0">
              <a:spcBef>
                <a:spcPct val="0"/>
              </a:spcBef>
              <a:spcAft>
                <a:spcPct val="0"/>
              </a:spcAft>
            </a:pPr>
            <a:r>
              <a:rPr lang="en-US" sz="2000" b="1" smtClean="0">
                <a:solidFill>
                  <a:srgbClr val="000000"/>
                </a:solidFill>
                <a:latin typeface="Tahoma" pitchFamily="34" charset="0"/>
              </a:rPr>
              <a:t>At last …</a:t>
            </a:r>
          </a:p>
        </p:txBody>
      </p:sp>
      <p:sp>
        <p:nvSpPr>
          <p:cNvPr id="35855" name="Rectangle 15"/>
          <p:cNvSpPr>
            <a:spLocks noChangeArrowheads="1"/>
          </p:cNvSpPr>
          <p:nvPr/>
        </p:nvSpPr>
        <p:spPr bwMode="auto">
          <a:xfrm>
            <a:off x="7467600" y="2971800"/>
            <a:ext cx="1524000" cy="3352800"/>
          </a:xfrm>
          <a:prstGeom prst="rect">
            <a:avLst/>
          </a:prstGeom>
          <a:noFill/>
          <a:ln w="28575">
            <a:solidFill>
              <a:srgbClr val="FF0000"/>
            </a:solidFill>
            <a:miter lim="800000"/>
            <a:headEnd/>
            <a:tailEnd/>
          </a:ln>
          <a:effectLst/>
        </p:spPr>
        <p:txBody>
          <a:bodyPr/>
          <a:lstStyle/>
          <a:p>
            <a:pPr algn="ctr" eaLnBrk="0" fontAlgn="base" hangingPunct="0">
              <a:spcBef>
                <a:spcPct val="0"/>
              </a:spcBef>
              <a:spcAft>
                <a:spcPct val="0"/>
              </a:spcAft>
            </a:pPr>
            <a:r>
              <a:rPr lang="en-US" sz="2000" b="1" smtClean="0">
                <a:solidFill>
                  <a:srgbClr val="000000"/>
                </a:solidFill>
                <a:latin typeface="Tahoma" pitchFamily="34" charset="0"/>
              </a:rPr>
              <a:t>And don’t forget …</a:t>
            </a:r>
          </a:p>
        </p:txBody>
      </p:sp>
    </p:spTree>
    <p:extLst>
      <p:ext uri="{BB962C8B-B14F-4D97-AF65-F5344CB8AC3E}">
        <p14:creationId xmlns:p14="http://schemas.microsoft.com/office/powerpoint/2010/main" val="25251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54"/>
                                        </p:tgtEl>
                                        <p:attrNameLst>
                                          <p:attrName>style.visibility</p:attrName>
                                        </p:attrNameLst>
                                      </p:cBhvr>
                                      <p:to>
                                        <p:strVal val="visible"/>
                                      </p:to>
                                    </p:set>
                                    <p:anim calcmode="lin" valueType="num">
                                      <p:cBhvr>
                                        <p:cTn id="23" dur="1000" fill="hold"/>
                                        <p:tgtEl>
                                          <p:spTgt spid="35854"/>
                                        </p:tgtEl>
                                        <p:attrNameLst>
                                          <p:attrName>ppt_w</p:attrName>
                                        </p:attrNameLst>
                                      </p:cBhvr>
                                      <p:tavLst>
                                        <p:tav tm="0">
                                          <p:val>
                                            <p:fltVal val="0"/>
                                          </p:val>
                                        </p:tav>
                                        <p:tav tm="100000">
                                          <p:val>
                                            <p:strVal val="#ppt_w"/>
                                          </p:val>
                                        </p:tav>
                                      </p:tavLst>
                                    </p:anim>
                                    <p:anim calcmode="lin" valueType="num">
                                      <p:cBhvr>
                                        <p:cTn id="24" dur="1000" fill="hold"/>
                                        <p:tgtEl>
                                          <p:spTgt spid="35854"/>
                                        </p:tgtEl>
                                        <p:attrNameLst>
                                          <p:attrName>ppt_h</p:attrName>
                                        </p:attrNameLst>
                                      </p:cBhvr>
                                      <p:tavLst>
                                        <p:tav tm="0">
                                          <p:val>
                                            <p:fltVal val="0"/>
                                          </p:val>
                                        </p:tav>
                                        <p:tav tm="100000">
                                          <p:val>
                                            <p:strVal val="#ppt_h"/>
                                          </p:val>
                                        </p:tav>
                                      </p:tavLst>
                                    </p:anim>
                                    <p:anim calcmode="lin" valueType="num">
                                      <p:cBhvr>
                                        <p:cTn id="25" dur="1000" fill="hold"/>
                                        <p:tgtEl>
                                          <p:spTgt spid="3585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35855"/>
                                        </p:tgtEl>
                                        <p:attrNameLst>
                                          <p:attrName>style.visibility</p:attrName>
                                        </p:attrNameLst>
                                      </p:cBhvr>
                                      <p:to>
                                        <p:strVal val="visible"/>
                                      </p:to>
                                    </p:set>
                                    <p:anim calcmode="lin" valueType="num">
                                      <p:cBhvr additive="base">
                                        <p:cTn id="31" dur="500" fill="hold"/>
                                        <p:tgtEl>
                                          <p:spTgt spid="35855"/>
                                        </p:tgtEl>
                                        <p:attrNameLst>
                                          <p:attrName>ppt_x</p:attrName>
                                        </p:attrNameLst>
                                      </p:cBhvr>
                                      <p:tavLst>
                                        <p:tav tm="0">
                                          <p:val>
                                            <p:strVal val="0-#ppt_w/2"/>
                                          </p:val>
                                        </p:tav>
                                        <p:tav tm="100000">
                                          <p:val>
                                            <p:strVal val="#ppt_x"/>
                                          </p:val>
                                        </p:tav>
                                      </p:tavLst>
                                    </p:anim>
                                    <p:anim calcmode="lin" valueType="num">
                                      <p:cBhvr additive="base">
                                        <p:cTn id="32" dur="500" fill="hold"/>
                                        <p:tgtEl>
                                          <p:spTgt spid="358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animBg="1"/>
      <p:bldP spid="35848" grpId="0" animBg="1"/>
      <p:bldP spid="35849" grpId="0" animBg="1"/>
      <p:bldP spid="35854" grpId="0" animBg="1"/>
      <p:bldP spid="358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457200" y="762000"/>
            <a:ext cx="8229600" cy="762000"/>
          </a:xfrm>
        </p:spPr>
        <p:txBody>
          <a:bodyPr lIns="91389" tIns="45696" rIns="91389" bIns="45696">
            <a:normAutofit fontScale="90000"/>
          </a:bodyPr>
          <a:lstStyle/>
          <a:p>
            <a:pPr eaLnBrk="1" hangingPunct="1"/>
            <a:r>
              <a:rPr lang="en-US" sz="4000" dirty="0" smtClean="0"/>
              <a:t>Importance of the Observations Data Model</a:t>
            </a:r>
          </a:p>
        </p:txBody>
      </p:sp>
      <p:sp>
        <p:nvSpPr>
          <p:cNvPr id="46083" name="Rectangle 3"/>
          <p:cNvSpPr>
            <a:spLocks noGrp="1" noChangeArrowheads="1"/>
          </p:cNvSpPr>
          <p:nvPr>
            <p:ph type="body" idx="4294967295"/>
          </p:nvPr>
        </p:nvSpPr>
        <p:spPr>
          <a:xfrm>
            <a:off x="457200" y="1905000"/>
            <a:ext cx="8229600" cy="4114800"/>
          </a:xfrm>
        </p:spPr>
        <p:txBody>
          <a:bodyPr lIns="91389" tIns="45696" rIns="91389" bIns="45696"/>
          <a:lstStyle/>
          <a:p>
            <a:pPr eaLnBrk="1" hangingPunct="1">
              <a:lnSpc>
                <a:spcPct val="90000"/>
              </a:lnSpc>
            </a:pPr>
            <a:r>
              <a:rPr lang="en-US" sz="2800" dirty="0" smtClean="0">
                <a:solidFill>
                  <a:schemeClr val="accent2"/>
                </a:solidFill>
              </a:rPr>
              <a:t>Provides a common persistence model for observations data</a:t>
            </a:r>
          </a:p>
          <a:p>
            <a:pPr eaLnBrk="1" hangingPunct="1">
              <a:lnSpc>
                <a:spcPct val="90000"/>
              </a:lnSpc>
            </a:pPr>
            <a:endParaRPr lang="en-US" sz="2400" dirty="0" smtClean="0"/>
          </a:p>
          <a:p>
            <a:pPr eaLnBrk="1" hangingPunct="1">
              <a:lnSpc>
                <a:spcPct val="90000"/>
              </a:lnSpc>
            </a:pPr>
            <a:r>
              <a:rPr lang="en-US" sz="2400" dirty="0" smtClean="0"/>
              <a:t>Syntactic </a:t>
            </a:r>
            <a:r>
              <a:rPr lang="en-US" sz="2400" dirty="0" smtClean="0"/>
              <a:t>consistency (File </a:t>
            </a:r>
            <a:r>
              <a:rPr lang="en-US" sz="2400" dirty="0" smtClean="0"/>
              <a:t>types and formats)</a:t>
            </a:r>
          </a:p>
          <a:p>
            <a:pPr eaLnBrk="1" hangingPunct="1">
              <a:lnSpc>
                <a:spcPct val="90000"/>
              </a:lnSpc>
            </a:pPr>
            <a:r>
              <a:rPr lang="en-US" sz="2400" dirty="0" smtClean="0"/>
              <a:t>Semantic </a:t>
            </a:r>
            <a:r>
              <a:rPr lang="en-US" sz="2400" dirty="0" smtClean="0"/>
              <a:t>consistency</a:t>
            </a:r>
            <a:endParaRPr lang="en-US" sz="2400" dirty="0" smtClean="0"/>
          </a:p>
          <a:p>
            <a:pPr lvl="1" eaLnBrk="1" hangingPunct="1">
              <a:lnSpc>
                <a:spcPct val="90000"/>
              </a:lnSpc>
            </a:pPr>
            <a:r>
              <a:rPr lang="en-US" sz="2000" dirty="0" smtClean="0"/>
              <a:t>Language for observation attributes (structural)</a:t>
            </a:r>
          </a:p>
          <a:p>
            <a:pPr lvl="1" eaLnBrk="1" hangingPunct="1">
              <a:lnSpc>
                <a:spcPct val="90000"/>
              </a:lnSpc>
            </a:pPr>
            <a:r>
              <a:rPr lang="en-US" sz="2000" dirty="0" smtClean="0"/>
              <a:t>Language to encode observation attribute values (contextual)</a:t>
            </a:r>
          </a:p>
          <a:p>
            <a:pPr eaLnBrk="1" hangingPunct="1">
              <a:lnSpc>
                <a:spcPct val="90000"/>
              </a:lnSpc>
            </a:pPr>
            <a:r>
              <a:rPr lang="en-US" sz="2400" dirty="0" smtClean="0"/>
              <a:t>Publishing and sharing research data </a:t>
            </a:r>
          </a:p>
          <a:p>
            <a:pPr eaLnBrk="1" hangingPunct="1">
              <a:lnSpc>
                <a:spcPct val="90000"/>
              </a:lnSpc>
            </a:pPr>
            <a:r>
              <a:rPr lang="en-US" sz="2400" dirty="0" smtClean="0"/>
              <a:t>Metadata to facilitate unambiguous interpretation</a:t>
            </a:r>
          </a:p>
          <a:p>
            <a:pPr eaLnBrk="1" hangingPunct="1">
              <a:lnSpc>
                <a:spcPct val="90000"/>
              </a:lnSpc>
            </a:pPr>
            <a:r>
              <a:rPr lang="en-US" sz="2400" dirty="0" smtClean="0"/>
              <a:t>Enhance analysis capability</a:t>
            </a:r>
          </a:p>
        </p:txBody>
      </p:sp>
      <p:sp>
        <p:nvSpPr>
          <p:cNvPr id="4" name="Slide Number Placeholder 3"/>
          <p:cNvSpPr>
            <a:spLocks noGrp="1"/>
          </p:cNvSpPr>
          <p:nvPr>
            <p:ph type="sldNum" sz="quarter" idx="12"/>
          </p:nvPr>
        </p:nvSpPr>
        <p:spPr/>
        <p:txBody>
          <a:bodyPr/>
          <a:lstStyle/>
          <a:p>
            <a:fld id="{66B509AB-BF0C-42B1-9F47-430BE8B99E3B}"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35870463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sz="half" idx="4294967295"/>
          </p:nvPr>
        </p:nvSpPr>
        <p:spPr>
          <a:xfrm>
            <a:off x="457200" y="1856285"/>
            <a:ext cx="4038600" cy="4221163"/>
          </a:xfrm>
        </p:spPr>
        <p:txBody>
          <a:bodyPr/>
          <a:lstStyle/>
          <a:p>
            <a:pPr eaLnBrk="1" hangingPunct="1"/>
            <a:r>
              <a:rPr lang="en-US" sz="2400" dirty="0" smtClean="0"/>
              <a:t>Set of </a:t>
            </a:r>
            <a:r>
              <a:rPr lang="en-US" sz="2400" dirty="0" smtClean="0">
                <a:solidFill>
                  <a:srgbClr val="0066FF"/>
                </a:solidFill>
              </a:rPr>
              <a:t>query</a:t>
            </a:r>
            <a:r>
              <a:rPr lang="en-US" sz="2400" dirty="0" smtClean="0"/>
              <a:t> functions</a:t>
            </a:r>
          </a:p>
        </p:txBody>
      </p:sp>
      <p:sp>
        <p:nvSpPr>
          <p:cNvPr id="39940" name="Rectangle 4"/>
          <p:cNvSpPr>
            <a:spLocks noGrp="1" noChangeArrowheads="1"/>
          </p:cNvSpPr>
          <p:nvPr>
            <p:ph type="body" sz="half" idx="4294967295"/>
          </p:nvPr>
        </p:nvSpPr>
        <p:spPr>
          <a:xfrm>
            <a:off x="4648200" y="1856285"/>
            <a:ext cx="4495800" cy="4221163"/>
          </a:xfrm>
        </p:spPr>
        <p:txBody>
          <a:bodyPr/>
          <a:lstStyle/>
          <a:p>
            <a:pPr eaLnBrk="1" hangingPunct="1"/>
            <a:r>
              <a:rPr lang="en-US" sz="2400" dirty="0" smtClean="0"/>
              <a:t>Returns</a:t>
            </a:r>
            <a:r>
              <a:rPr lang="en-US" sz="1800" dirty="0" smtClean="0"/>
              <a:t> </a:t>
            </a:r>
            <a:r>
              <a:rPr lang="en-US" sz="2400" dirty="0" smtClean="0"/>
              <a:t>data</a:t>
            </a:r>
            <a:r>
              <a:rPr lang="en-US" sz="1800" dirty="0" smtClean="0"/>
              <a:t> </a:t>
            </a:r>
            <a:r>
              <a:rPr lang="en-US" sz="2400" dirty="0" smtClean="0"/>
              <a:t>in</a:t>
            </a:r>
            <a:r>
              <a:rPr lang="en-US" sz="1800" dirty="0" smtClean="0"/>
              <a:t> </a:t>
            </a:r>
            <a:r>
              <a:rPr lang="en-US" sz="2400" dirty="0" err="1" smtClean="0">
                <a:solidFill>
                  <a:srgbClr val="0066FF"/>
                </a:solidFill>
              </a:rPr>
              <a:t>WaterML</a:t>
            </a:r>
            <a:endParaRPr lang="en-US" sz="2400" dirty="0" smtClean="0">
              <a:solidFill>
                <a:srgbClr val="0066FF"/>
              </a:solidFill>
            </a:endParaRPr>
          </a:p>
        </p:txBody>
      </p:sp>
      <p:pic>
        <p:nvPicPr>
          <p:cNvPr id="39941" name="Picture 6"/>
          <p:cNvPicPr>
            <a:picLocks noChangeAspect="1" noChangeArrowheads="1"/>
          </p:cNvPicPr>
          <p:nvPr/>
        </p:nvPicPr>
        <p:blipFill>
          <a:blip r:embed="rId4" cstate="print"/>
          <a:srcRect b="12267"/>
          <a:stretch>
            <a:fillRect/>
          </a:stretch>
        </p:blipFill>
        <p:spPr bwMode="auto">
          <a:xfrm>
            <a:off x="4811713" y="2387662"/>
            <a:ext cx="3895725" cy="4222750"/>
          </a:xfrm>
          <a:prstGeom prst="rect">
            <a:avLst/>
          </a:prstGeom>
          <a:noFill/>
          <a:ln w="9525">
            <a:solidFill>
              <a:schemeClr val="tx1"/>
            </a:solidFill>
            <a:miter lim="800000"/>
            <a:headEnd/>
            <a:tailEnd/>
          </a:ln>
        </p:spPr>
      </p:pic>
      <p:sp>
        <p:nvSpPr>
          <p:cNvPr id="39943" name="Rectangle 7"/>
          <p:cNvSpPr txBox="1">
            <a:spLocks noChangeArrowheads="1"/>
          </p:cNvSpPr>
          <p:nvPr/>
        </p:nvSpPr>
        <p:spPr bwMode="auto">
          <a:xfrm>
            <a:off x="458788" y="126128"/>
            <a:ext cx="8228012" cy="693738"/>
          </a:xfrm>
          <a:prstGeom prst="rect">
            <a:avLst/>
          </a:prstGeom>
          <a:noFill/>
          <a:ln w="9525">
            <a:noFill/>
            <a:miter lim="800000"/>
            <a:headEnd/>
            <a:tailEnd/>
          </a:ln>
        </p:spPr>
        <p:txBody>
          <a:bodyPr/>
          <a:lstStyle/>
          <a:p>
            <a:pPr algn="ctr" eaLnBrk="0" fontAlgn="base" hangingPunct="0">
              <a:spcBef>
                <a:spcPct val="0"/>
              </a:spcBef>
              <a:spcAft>
                <a:spcPct val="0"/>
              </a:spcAft>
            </a:pPr>
            <a:r>
              <a:rPr lang="en-US" sz="4400">
                <a:solidFill>
                  <a:srgbClr val="000000"/>
                </a:solidFill>
              </a:rPr>
              <a:t>WaterML and WaterOneFlow</a:t>
            </a:r>
          </a:p>
        </p:txBody>
      </p:sp>
      <p:sp>
        <p:nvSpPr>
          <p:cNvPr id="39944" name="Text Box 33"/>
          <p:cNvSpPr txBox="1">
            <a:spLocks noChangeArrowheads="1"/>
          </p:cNvSpPr>
          <p:nvPr/>
        </p:nvSpPr>
        <p:spPr bwMode="auto">
          <a:xfrm>
            <a:off x="587375" y="845266"/>
            <a:ext cx="8286750" cy="822325"/>
          </a:xfrm>
          <a:prstGeom prst="rect">
            <a:avLst/>
          </a:prstGeom>
          <a:noFill/>
          <a:ln w="9525" algn="ctr">
            <a:noFill/>
            <a:miter lim="800000"/>
            <a:headEnd/>
            <a:tailEnd/>
          </a:ln>
        </p:spPr>
        <p:txBody>
          <a:bodyPr wrap="none" lIns="91430" tIns="45715" rIns="91430" bIns="45715">
            <a:spAutoFit/>
          </a:bodyPr>
          <a:lstStyle/>
          <a:p>
            <a:pPr algn="ctr" defTabSz="457200" fontAlgn="base">
              <a:spcBef>
                <a:spcPct val="0"/>
              </a:spcBef>
              <a:spcAft>
                <a:spcPct val="0"/>
              </a:spcAft>
            </a:pPr>
            <a:r>
              <a:rPr lang="en-US" sz="2400" dirty="0" err="1">
                <a:solidFill>
                  <a:srgbClr val="0066FF"/>
                </a:solidFill>
                <a:ea typeface="Arial Unicode MS" pitchFamily="34" charset="-128"/>
                <a:cs typeface="Arial Unicode MS" pitchFamily="34" charset="-128"/>
              </a:rPr>
              <a:t>WaterML</a:t>
            </a:r>
            <a:r>
              <a:rPr lang="en-US" sz="2400" dirty="0">
                <a:solidFill>
                  <a:srgbClr val="000000"/>
                </a:solidFill>
                <a:ea typeface="Arial Unicode MS" pitchFamily="34" charset="-128"/>
                <a:cs typeface="Arial Unicode MS" pitchFamily="34" charset="-128"/>
              </a:rPr>
              <a:t> is an XML language for communicating water data</a:t>
            </a:r>
          </a:p>
          <a:p>
            <a:pPr algn="ctr" defTabSz="457200" fontAlgn="base">
              <a:spcBef>
                <a:spcPct val="0"/>
              </a:spcBef>
              <a:spcAft>
                <a:spcPct val="0"/>
              </a:spcAft>
            </a:pPr>
            <a:r>
              <a:rPr lang="en-US" sz="2400" dirty="0" err="1">
                <a:solidFill>
                  <a:srgbClr val="0066FF"/>
                </a:solidFill>
                <a:ea typeface="Arial Unicode MS" pitchFamily="34" charset="-128"/>
                <a:cs typeface="Arial Unicode MS" pitchFamily="34" charset="-128"/>
              </a:rPr>
              <a:t>WaterOneFlow</a:t>
            </a:r>
            <a:r>
              <a:rPr lang="en-US" sz="2400" dirty="0">
                <a:solidFill>
                  <a:srgbClr val="000000"/>
                </a:solidFill>
                <a:ea typeface="Arial Unicode MS" pitchFamily="34" charset="-128"/>
                <a:cs typeface="Arial Unicode MS" pitchFamily="34" charset="-128"/>
              </a:rPr>
              <a:t> is a set of web services based on </a:t>
            </a:r>
            <a:r>
              <a:rPr lang="en-US" sz="2400" dirty="0" err="1">
                <a:solidFill>
                  <a:srgbClr val="000000"/>
                </a:solidFill>
                <a:ea typeface="Arial Unicode MS" pitchFamily="34" charset="-128"/>
                <a:cs typeface="Arial Unicode MS" pitchFamily="34" charset="-128"/>
              </a:rPr>
              <a:t>WaterML</a:t>
            </a:r>
            <a:endParaRPr lang="en-US" sz="2400" dirty="0">
              <a:solidFill>
                <a:srgbClr val="000000"/>
              </a:solidFill>
              <a:ea typeface="Arial Unicode MS" pitchFamily="34" charset="-128"/>
              <a:cs typeface="Arial Unicode MS" pitchFamily="34" charset="-128"/>
            </a:endParaRPr>
          </a:p>
        </p:txBody>
      </p:sp>
      <p:grpSp>
        <p:nvGrpSpPr>
          <p:cNvPr id="27" name="Group 26"/>
          <p:cNvGrpSpPr/>
          <p:nvPr/>
        </p:nvGrpSpPr>
        <p:grpSpPr>
          <a:xfrm>
            <a:off x="1240221" y="2680138"/>
            <a:ext cx="2682766" cy="2554014"/>
            <a:chOff x="1240221" y="2680138"/>
            <a:chExt cx="2682766" cy="2554014"/>
          </a:xfrm>
        </p:grpSpPr>
        <p:sp>
          <p:nvSpPr>
            <p:cNvPr id="9" name="Rectangle 8"/>
            <p:cNvSpPr>
              <a:spLocks noChangeArrowheads="1"/>
            </p:cNvSpPr>
            <p:nvPr/>
          </p:nvSpPr>
          <p:spPr bwMode="auto">
            <a:xfrm flipH="1">
              <a:off x="1240221" y="2680138"/>
              <a:ext cx="2286000" cy="2554014"/>
            </a:xfrm>
            <a:prstGeom prst="rect">
              <a:avLst/>
            </a:prstGeom>
            <a:solidFill>
              <a:srgbClr val="DEFEE3"/>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endParaRPr>
            </a:p>
          </p:txBody>
        </p:sp>
        <p:sp>
          <p:nvSpPr>
            <p:cNvPr id="10" name="Line 9"/>
            <p:cNvSpPr>
              <a:spLocks noChangeShapeType="1"/>
            </p:cNvSpPr>
            <p:nvPr/>
          </p:nvSpPr>
          <p:spPr bwMode="auto">
            <a:xfrm flipH="1">
              <a:off x="3145221" y="2969948"/>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3" name="Text Box 12"/>
            <p:cNvSpPr txBox="1">
              <a:spLocks noChangeArrowheads="1"/>
            </p:cNvSpPr>
            <p:nvPr/>
          </p:nvSpPr>
          <p:spPr bwMode="auto">
            <a:xfrm flipH="1">
              <a:off x="1440309" y="2775209"/>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GetSites</a:t>
              </a:r>
              <a:endParaRPr lang="en-US" dirty="0" smtClean="0">
                <a:solidFill>
                  <a:srgbClr val="0066FF"/>
                </a:solidFill>
              </a:endParaRPr>
            </a:p>
          </p:txBody>
        </p:sp>
        <p:sp>
          <p:nvSpPr>
            <p:cNvPr id="14" name="Oval 13"/>
            <p:cNvSpPr>
              <a:spLocks noChangeArrowheads="1"/>
            </p:cNvSpPr>
            <p:nvPr/>
          </p:nvSpPr>
          <p:spPr bwMode="auto">
            <a:xfrm flipH="1">
              <a:off x="3754821" y="2893748"/>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nvGrpSpPr>
            <p:cNvPr id="26" name="Group 25"/>
            <p:cNvGrpSpPr/>
            <p:nvPr/>
          </p:nvGrpSpPr>
          <p:grpSpPr>
            <a:xfrm>
              <a:off x="3145221" y="3322896"/>
              <a:ext cx="762000" cy="152400"/>
              <a:chOff x="3145221" y="3165236"/>
              <a:chExt cx="762000" cy="152400"/>
            </a:xfrm>
          </p:grpSpPr>
          <p:sp>
            <p:nvSpPr>
              <p:cNvPr id="11" name="Line 10"/>
              <p:cNvSpPr>
                <a:spLocks noChangeShapeType="1"/>
              </p:cNvSpPr>
              <p:nvPr/>
            </p:nvSpPr>
            <p:spPr bwMode="auto">
              <a:xfrm flipH="1">
                <a:off x="3145221" y="3241436"/>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5" name="Oval 14"/>
              <p:cNvSpPr>
                <a:spLocks noChangeArrowheads="1"/>
              </p:cNvSpPr>
              <p:nvPr/>
            </p:nvSpPr>
            <p:spPr bwMode="auto">
              <a:xfrm flipH="1">
                <a:off x="3754821" y="3165236"/>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grpSp>
          <p:nvGrpSpPr>
            <p:cNvPr id="25" name="Group 24"/>
            <p:cNvGrpSpPr/>
            <p:nvPr/>
          </p:nvGrpSpPr>
          <p:grpSpPr>
            <a:xfrm>
              <a:off x="3160987" y="3783565"/>
              <a:ext cx="762000" cy="152400"/>
              <a:chOff x="3145221" y="3436724"/>
              <a:chExt cx="762000" cy="152400"/>
            </a:xfrm>
          </p:grpSpPr>
          <p:sp>
            <p:nvSpPr>
              <p:cNvPr id="12" name="Line 11"/>
              <p:cNvSpPr>
                <a:spLocks noChangeShapeType="1"/>
              </p:cNvSpPr>
              <p:nvPr/>
            </p:nvSpPr>
            <p:spPr bwMode="auto">
              <a:xfrm flipH="1">
                <a:off x="3145221" y="3512924"/>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6" name="Oval 15"/>
              <p:cNvSpPr>
                <a:spLocks noChangeArrowheads="1"/>
              </p:cNvSpPr>
              <p:nvPr/>
            </p:nvSpPr>
            <p:spPr bwMode="auto">
              <a:xfrm flipH="1">
                <a:off x="3754821" y="3436724"/>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sp>
          <p:nvSpPr>
            <p:cNvPr id="17" name="Text Box 16"/>
            <p:cNvSpPr txBox="1">
              <a:spLocks noChangeArrowheads="1"/>
            </p:cNvSpPr>
            <p:nvPr/>
          </p:nvSpPr>
          <p:spPr bwMode="auto">
            <a:xfrm flipH="1">
              <a:off x="1460555" y="4495704"/>
              <a:ext cx="1960563" cy="7016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b="1" dirty="0">
                  <a:solidFill>
                    <a:prstClr val="black"/>
                  </a:solidFill>
                </a:rPr>
                <a:t>WaterOneFlow</a:t>
              </a:r>
            </a:p>
            <a:p>
              <a:pPr fontAlgn="base">
                <a:spcBef>
                  <a:spcPct val="0"/>
                </a:spcBef>
                <a:spcAft>
                  <a:spcPct val="0"/>
                </a:spcAft>
              </a:pPr>
              <a:r>
                <a:rPr lang="en-US" sz="2000" b="1" dirty="0">
                  <a:solidFill>
                    <a:prstClr val="black"/>
                  </a:solidFill>
                </a:rPr>
                <a:t>Web Service</a:t>
              </a:r>
            </a:p>
          </p:txBody>
        </p:sp>
        <p:grpSp>
          <p:nvGrpSpPr>
            <p:cNvPr id="24" name="Group 23"/>
            <p:cNvGrpSpPr/>
            <p:nvPr/>
          </p:nvGrpSpPr>
          <p:grpSpPr>
            <a:xfrm>
              <a:off x="3160986" y="4244240"/>
              <a:ext cx="762000" cy="152400"/>
              <a:chOff x="3145221" y="3708213"/>
              <a:chExt cx="762000" cy="152400"/>
            </a:xfrm>
          </p:grpSpPr>
          <p:sp>
            <p:nvSpPr>
              <p:cNvPr id="19" name="Line 11"/>
              <p:cNvSpPr>
                <a:spLocks noChangeShapeType="1"/>
              </p:cNvSpPr>
              <p:nvPr/>
            </p:nvSpPr>
            <p:spPr bwMode="auto">
              <a:xfrm flipH="1">
                <a:off x="3145221" y="3784413"/>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20" name="Oval 15"/>
              <p:cNvSpPr>
                <a:spLocks noChangeArrowheads="1"/>
              </p:cNvSpPr>
              <p:nvPr/>
            </p:nvSpPr>
            <p:spPr bwMode="auto">
              <a:xfrm flipH="1">
                <a:off x="3754821" y="3708213"/>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sp>
          <p:nvSpPr>
            <p:cNvPr id="21" name="Text Box 12"/>
            <p:cNvSpPr txBox="1">
              <a:spLocks noChangeArrowheads="1"/>
            </p:cNvSpPr>
            <p:nvPr/>
          </p:nvSpPr>
          <p:spPr bwMode="auto">
            <a:xfrm flipH="1">
              <a:off x="1440309" y="4094257"/>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GetValues</a:t>
              </a:r>
              <a:endParaRPr lang="en-US" dirty="0">
                <a:solidFill>
                  <a:srgbClr val="0066FF"/>
                </a:solidFill>
              </a:endParaRPr>
            </a:p>
          </p:txBody>
        </p:sp>
        <p:sp>
          <p:nvSpPr>
            <p:cNvPr id="22" name="Text Box 12"/>
            <p:cNvSpPr txBox="1">
              <a:spLocks noChangeArrowheads="1"/>
            </p:cNvSpPr>
            <p:nvPr/>
          </p:nvSpPr>
          <p:spPr bwMode="auto">
            <a:xfrm flipH="1">
              <a:off x="1440309" y="3214892"/>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GetSiteInfo</a:t>
              </a:r>
              <a:endParaRPr lang="en-US" dirty="0">
                <a:solidFill>
                  <a:srgbClr val="0066FF"/>
                </a:solidFill>
              </a:endParaRPr>
            </a:p>
          </p:txBody>
        </p:sp>
        <p:sp>
          <p:nvSpPr>
            <p:cNvPr id="23" name="Text Box 12"/>
            <p:cNvSpPr txBox="1">
              <a:spLocks noChangeArrowheads="1"/>
            </p:cNvSpPr>
            <p:nvPr/>
          </p:nvSpPr>
          <p:spPr bwMode="auto">
            <a:xfrm flipH="1">
              <a:off x="1440309" y="3654575"/>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GetVariableInfo</a:t>
              </a:r>
              <a:endParaRPr lang="en-US" dirty="0">
                <a:solidFill>
                  <a:srgbClr val="0066FF"/>
                </a:solidFill>
              </a:endParaRPr>
            </a:p>
          </p:txBody>
        </p:sp>
      </p:grpSp>
    </p:spTree>
    <p:custDataLst>
      <p:tags r:id="rId1"/>
    </p:custDataLst>
    <p:extLst>
      <p:ext uri="{BB962C8B-B14F-4D97-AF65-F5344CB8AC3E}">
        <p14:creationId xmlns:p14="http://schemas.microsoft.com/office/powerpoint/2010/main" val="426409838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WaterML as a Web Language</a:t>
            </a:r>
          </a:p>
        </p:txBody>
      </p:sp>
      <p:pic>
        <p:nvPicPr>
          <p:cNvPr id="14339" name="Picture 4"/>
          <p:cNvPicPr>
            <a:picLocks noChangeAspect="1" noChangeArrowheads="1"/>
          </p:cNvPicPr>
          <p:nvPr/>
        </p:nvPicPr>
        <p:blipFill>
          <a:blip r:embed="rId2" cstate="print"/>
          <a:srcRect/>
          <a:stretch>
            <a:fillRect/>
          </a:stretch>
        </p:blipFill>
        <p:spPr bwMode="auto">
          <a:xfrm>
            <a:off x="-152400" y="2286000"/>
            <a:ext cx="9439275" cy="3657600"/>
          </a:xfrm>
          <a:prstGeom prst="rect">
            <a:avLst/>
          </a:prstGeom>
          <a:noFill/>
          <a:ln w="9525">
            <a:noFill/>
            <a:miter lim="800000"/>
            <a:headEnd/>
            <a:tailEnd/>
          </a:ln>
        </p:spPr>
      </p:pic>
      <p:pic>
        <p:nvPicPr>
          <p:cNvPr id="14340" name="Picture 2"/>
          <p:cNvPicPr>
            <a:picLocks noChangeAspect="1" noChangeArrowheads="1"/>
          </p:cNvPicPr>
          <p:nvPr/>
        </p:nvPicPr>
        <p:blipFill>
          <a:blip r:embed="rId3" cstate="print"/>
          <a:srcRect/>
          <a:stretch>
            <a:fillRect/>
          </a:stretch>
        </p:blipFill>
        <p:spPr bwMode="auto">
          <a:xfrm>
            <a:off x="4724400" y="2514600"/>
            <a:ext cx="4419600" cy="2657475"/>
          </a:xfrm>
          <a:prstGeom prst="rect">
            <a:avLst/>
          </a:prstGeom>
          <a:noFill/>
          <a:ln w="9525">
            <a:noFill/>
            <a:miter lim="800000"/>
            <a:headEnd/>
            <a:tailEnd/>
          </a:ln>
        </p:spPr>
      </p:pic>
      <p:sp>
        <p:nvSpPr>
          <p:cNvPr id="14341" name="TextBox 5"/>
          <p:cNvSpPr txBox="1">
            <a:spLocks noChangeArrowheads="1"/>
          </p:cNvSpPr>
          <p:nvPr/>
        </p:nvSpPr>
        <p:spPr bwMode="auto">
          <a:xfrm>
            <a:off x="5638800" y="1447800"/>
            <a:ext cx="2667000" cy="1200150"/>
          </a:xfrm>
          <a:prstGeom prst="rect">
            <a:avLst/>
          </a:prstGeom>
          <a:noFill/>
          <a:ln w="9525">
            <a:noFill/>
            <a:miter lim="800000"/>
            <a:headEnd/>
            <a:tailEnd/>
          </a:ln>
        </p:spPr>
        <p:txBody>
          <a:bodyPr>
            <a:spAutoFit/>
          </a:bodyPr>
          <a:lstStyle/>
          <a:p>
            <a:r>
              <a:rPr lang="en-US">
                <a:solidFill>
                  <a:prstClr val="black"/>
                </a:solidFill>
              </a:rPr>
              <a:t>Discharge of the San Marcos River at Luling, TX June 28 - July 18, 2002</a:t>
            </a:r>
          </a:p>
        </p:txBody>
      </p:sp>
      <p:sp>
        <p:nvSpPr>
          <p:cNvPr id="14342" name="TextBox 6"/>
          <p:cNvSpPr txBox="1">
            <a:spLocks noChangeArrowheads="1"/>
          </p:cNvSpPr>
          <p:nvPr/>
        </p:nvSpPr>
        <p:spPr bwMode="auto">
          <a:xfrm>
            <a:off x="381000" y="1600200"/>
            <a:ext cx="4342151" cy="369332"/>
          </a:xfrm>
          <a:prstGeom prst="rect">
            <a:avLst/>
          </a:prstGeom>
          <a:noFill/>
          <a:ln w="9525">
            <a:noFill/>
            <a:miter lim="800000"/>
            <a:headEnd/>
            <a:tailEnd/>
          </a:ln>
        </p:spPr>
        <p:txBody>
          <a:bodyPr wrap="none">
            <a:spAutoFit/>
          </a:bodyPr>
          <a:lstStyle/>
          <a:p>
            <a:r>
              <a:rPr lang="en-US" dirty="0" smtClean="0">
                <a:solidFill>
                  <a:prstClr val="black"/>
                </a:solidFill>
              </a:rPr>
              <a:t>USGS </a:t>
            </a:r>
            <a:r>
              <a:rPr lang="en-US" dirty="0" err="1" smtClean="0">
                <a:solidFill>
                  <a:prstClr val="black"/>
                </a:solidFill>
              </a:rPr>
              <a:t>Streamflow</a:t>
            </a:r>
            <a:r>
              <a:rPr lang="en-US" dirty="0" smtClean="0">
                <a:solidFill>
                  <a:prstClr val="black"/>
                </a:solidFill>
              </a:rPr>
              <a:t> </a:t>
            </a:r>
            <a:r>
              <a:rPr lang="en-US" dirty="0">
                <a:solidFill>
                  <a:prstClr val="black"/>
                </a:solidFill>
              </a:rPr>
              <a:t>data in </a:t>
            </a:r>
            <a:r>
              <a:rPr lang="en-US" dirty="0" err="1">
                <a:solidFill>
                  <a:prstClr val="black"/>
                </a:solidFill>
              </a:rPr>
              <a:t>WaterML</a:t>
            </a:r>
            <a:r>
              <a:rPr lang="en-US" dirty="0">
                <a:solidFill>
                  <a:prstClr val="black"/>
                </a:solidFill>
              </a:rPr>
              <a:t> language</a:t>
            </a:r>
          </a:p>
        </p:txBody>
      </p:sp>
      <p:sp>
        <p:nvSpPr>
          <p:cNvPr id="8" name="TextBox 7"/>
          <p:cNvSpPr txBox="1"/>
          <p:nvPr/>
        </p:nvSpPr>
        <p:spPr>
          <a:xfrm>
            <a:off x="1981200" y="6019800"/>
            <a:ext cx="6207405" cy="369332"/>
          </a:xfrm>
          <a:prstGeom prst="rect">
            <a:avLst/>
          </a:prstGeom>
          <a:solidFill>
            <a:srgbClr val="FFFF00"/>
          </a:solidFill>
          <a:ln>
            <a:solidFill>
              <a:schemeClr val="tx2"/>
            </a:solidFill>
          </a:ln>
        </p:spPr>
        <p:txBody>
          <a:bodyPr wrap="none" rtlCol="0">
            <a:spAutoFit/>
          </a:bodyPr>
          <a:lstStyle/>
          <a:p>
            <a:r>
              <a:rPr lang="en-US" dirty="0" smtClean="0">
                <a:solidFill>
                  <a:prstClr val="black"/>
                </a:solidFill>
              </a:rPr>
              <a:t>This is the </a:t>
            </a:r>
            <a:r>
              <a:rPr lang="en-US" dirty="0" err="1" smtClean="0">
                <a:solidFill>
                  <a:prstClr val="black"/>
                </a:solidFill>
              </a:rPr>
              <a:t>WaterML</a:t>
            </a:r>
            <a:r>
              <a:rPr lang="en-US" dirty="0" smtClean="0">
                <a:solidFill>
                  <a:prstClr val="black"/>
                </a:solidFill>
              </a:rPr>
              <a:t> </a:t>
            </a:r>
            <a:r>
              <a:rPr lang="en-US" dirty="0" err="1" smtClean="0">
                <a:solidFill>
                  <a:prstClr val="black"/>
                </a:solidFill>
              </a:rPr>
              <a:t>GetValues</a:t>
            </a:r>
            <a:r>
              <a:rPr lang="en-US" dirty="0" smtClean="0">
                <a:solidFill>
                  <a:prstClr val="black"/>
                </a:solidFill>
              </a:rPr>
              <a:t> response from NWIS Daily Values</a:t>
            </a:r>
            <a:endParaRPr lang="en-US" dirty="0">
              <a:solidFill>
                <a:prstClr val="black"/>
              </a:solidFill>
            </a:endParaRPr>
          </a:p>
        </p:txBody>
      </p:sp>
    </p:spTree>
    <p:extLst>
      <p:ext uri="{BB962C8B-B14F-4D97-AF65-F5344CB8AC3E}">
        <p14:creationId xmlns:p14="http://schemas.microsoft.com/office/powerpoint/2010/main" val="244189523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p:cNvPicPr>
            <a:picLocks noChangeAspect="1" noChangeArrowheads="1"/>
          </p:cNvPicPr>
          <p:nvPr/>
        </p:nvPicPr>
        <p:blipFill>
          <a:blip r:embed="rId2" cstate="print"/>
          <a:srcRect/>
          <a:stretch>
            <a:fillRect/>
          </a:stretch>
        </p:blipFill>
        <p:spPr bwMode="auto">
          <a:xfrm>
            <a:off x="533400" y="1676400"/>
            <a:ext cx="3732213" cy="2100263"/>
          </a:xfrm>
          <a:prstGeom prst="rect">
            <a:avLst/>
          </a:prstGeom>
          <a:noFill/>
          <a:ln w="9525">
            <a:noFill/>
            <a:miter lim="800000"/>
            <a:headEnd/>
            <a:tailEnd/>
          </a:ln>
        </p:spPr>
      </p:pic>
      <p:sp>
        <p:nvSpPr>
          <p:cNvPr id="14338" name="Title 1"/>
          <p:cNvSpPr>
            <a:spLocks noGrp="1"/>
          </p:cNvSpPr>
          <p:nvPr>
            <p:ph type="title"/>
          </p:nvPr>
        </p:nvSpPr>
        <p:spPr>
          <a:xfrm>
            <a:off x="228600" y="228600"/>
            <a:ext cx="4526111" cy="1143000"/>
          </a:xfrm>
        </p:spPr>
        <p:txBody>
          <a:bodyPr>
            <a:normAutofit fontScale="90000"/>
          </a:bodyPr>
          <a:lstStyle/>
          <a:p>
            <a:r>
              <a:rPr lang="en-US" sz="3200" dirty="0" smtClean="0"/>
              <a:t>Open Geospatial Consortium </a:t>
            </a:r>
            <a:br>
              <a:rPr lang="en-US" sz="3200" dirty="0" smtClean="0"/>
            </a:br>
            <a:r>
              <a:rPr lang="en-US" sz="3200" dirty="0" smtClean="0"/>
              <a:t>Web Service Standards</a:t>
            </a:r>
          </a:p>
        </p:txBody>
      </p:sp>
      <p:sp>
        <p:nvSpPr>
          <p:cNvPr id="3" name="Content Placeholder 2"/>
          <p:cNvSpPr>
            <a:spLocks noGrp="1"/>
          </p:cNvSpPr>
          <p:nvPr>
            <p:ph sz="half" idx="1"/>
          </p:nvPr>
        </p:nvSpPr>
        <p:spPr>
          <a:xfrm>
            <a:off x="457200" y="1371600"/>
            <a:ext cx="4114800" cy="4876800"/>
          </a:xfrm>
        </p:spPr>
        <p:txBody>
          <a:bodyPr rtlCol="0">
            <a:normAutofit fontScale="85000" lnSpcReduction="10000"/>
          </a:bodyPr>
          <a:lstStyle/>
          <a:p>
            <a:pPr fontAlgn="auto">
              <a:spcAft>
                <a:spcPts val="0"/>
              </a:spcAft>
              <a:buFont typeface="Arial" pitchFamily="34" charset="0"/>
              <a:buChar char="•"/>
              <a:defRPr/>
            </a:pPr>
            <a:r>
              <a:rPr lang="en-US" dirty="0" smtClean="0">
                <a:solidFill>
                  <a:srgbClr val="FF0000"/>
                </a:solidFill>
              </a:rPr>
              <a:t>Map Services</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Web Map Service (WMS)</a:t>
            </a:r>
          </a:p>
          <a:p>
            <a:pPr fontAlgn="auto">
              <a:spcAft>
                <a:spcPts val="0"/>
              </a:spcAft>
              <a:buFont typeface="Arial" pitchFamily="34" charset="0"/>
              <a:buChar char="•"/>
              <a:defRPr/>
            </a:pPr>
            <a:r>
              <a:rPr lang="en-US" dirty="0" smtClean="0"/>
              <a:t>Web Feature Service (WFS)</a:t>
            </a:r>
          </a:p>
          <a:p>
            <a:pPr fontAlgn="auto">
              <a:spcAft>
                <a:spcPts val="0"/>
              </a:spcAft>
              <a:buFont typeface="Arial" pitchFamily="34" charset="0"/>
              <a:buChar char="•"/>
              <a:defRPr/>
            </a:pPr>
            <a:r>
              <a:rPr lang="en-US" dirty="0" smtClean="0"/>
              <a:t>Web Coverage Service</a:t>
            </a:r>
            <a:br>
              <a:rPr lang="en-US" dirty="0" smtClean="0"/>
            </a:br>
            <a:r>
              <a:rPr lang="en-US" dirty="0" smtClean="0"/>
              <a:t>(WCS)</a:t>
            </a:r>
          </a:p>
          <a:p>
            <a:pPr fontAlgn="auto">
              <a:spcAft>
                <a:spcPts val="0"/>
              </a:spcAft>
              <a:buFont typeface="Arial" pitchFamily="34" charset="0"/>
              <a:buChar char="•"/>
              <a:defRPr/>
            </a:pPr>
            <a:r>
              <a:rPr lang="en-US" dirty="0" smtClean="0"/>
              <a:t>Catalog Services for the Web (CS/W)</a:t>
            </a:r>
          </a:p>
        </p:txBody>
      </p:sp>
      <p:sp>
        <p:nvSpPr>
          <p:cNvPr id="4" name="Content Placeholder 3"/>
          <p:cNvSpPr>
            <a:spLocks noGrp="1"/>
          </p:cNvSpPr>
          <p:nvPr>
            <p:ph sz="half" idx="2"/>
          </p:nvPr>
        </p:nvSpPr>
        <p:spPr>
          <a:xfrm>
            <a:off x="4648200" y="1371600"/>
            <a:ext cx="4114800" cy="4800600"/>
          </a:xfrm>
        </p:spPr>
        <p:txBody>
          <a:bodyPr rtlCol="0">
            <a:normAutofit fontScale="85000" lnSpcReduction="10000"/>
          </a:bodyPr>
          <a:lstStyle/>
          <a:p>
            <a:pPr fontAlgn="auto">
              <a:spcAft>
                <a:spcPts val="0"/>
              </a:spcAft>
              <a:buFont typeface="Arial" pitchFamily="34" charset="0"/>
              <a:buChar char="•"/>
              <a:defRPr/>
            </a:pPr>
            <a:r>
              <a:rPr lang="en-US" dirty="0" smtClean="0">
                <a:solidFill>
                  <a:srgbClr val="FF0000"/>
                </a:solidFill>
              </a:rPr>
              <a:t>Observation Services</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Observations and Measurements Model</a:t>
            </a:r>
          </a:p>
          <a:p>
            <a:pPr fontAlgn="auto">
              <a:spcAft>
                <a:spcPts val="0"/>
              </a:spcAft>
              <a:buFont typeface="Arial" pitchFamily="34" charset="0"/>
              <a:buChar char="•"/>
              <a:defRPr/>
            </a:pPr>
            <a:r>
              <a:rPr lang="en-US" dirty="0" smtClean="0"/>
              <a:t>Sensor Web Enablement (SWE)</a:t>
            </a:r>
          </a:p>
          <a:p>
            <a:pPr fontAlgn="auto">
              <a:spcAft>
                <a:spcPts val="0"/>
              </a:spcAft>
              <a:buFont typeface="Arial" pitchFamily="34" charset="0"/>
              <a:buChar char="•"/>
              <a:defRPr/>
            </a:pPr>
            <a:r>
              <a:rPr lang="en-US" dirty="0" smtClean="0"/>
              <a:t>Sensor Observation Service (SOS)</a:t>
            </a:r>
            <a:endParaRPr lang="en-US" dirty="0"/>
          </a:p>
        </p:txBody>
      </p:sp>
      <p:pic>
        <p:nvPicPr>
          <p:cNvPr id="14341" name="Picture 4"/>
          <p:cNvPicPr>
            <a:picLocks noChangeAspect="1" noChangeArrowheads="1"/>
          </p:cNvPicPr>
          <p:nvPr/>
        </p:nvPicPr>
        <p:blipFill>
          <a:blip r:embed="rId3" cstate="print"/>
          <a:srcRect/>
          <a:stretch>
            <a:fillRect/>
          </a:stretch>
        </p:blipFill>
        <p:spPr bwMode="auto">
          <a:xfrm>
            <a:off x="5105400" y="1828800"/>
            <a:ext cx="2706688" cy="1819275"/>
          </a:xfrm>
          <a:prstGeom prst="rect">
            <a:avLst/>
          </a:prstGeom>
          <a:noFill/>
          <a:ln w="9525">
            <a:solidFill>
              <a:schemeClr val="accent1"/>
            </a:solidFill>
            <a:miter lim="800000"/>
            <a:headEnd/>
            <a:tailEnd/>
          </a:ln>
        </p:spPr>
      </p:pic>
      <p:sp>
        <p:nvSpPr>
          <p:cNvPr id="2" name="TextBox 1"/>
          <p:cNvSpPr txBox="1"/>
          <p:nvPr/>
        </p:nvSpPr>
        <p:spPr>
          <a:xfrm>
            <a:off x="5334000" y="152400"/>
            <a:ext cx="3703489" cy="1200329"/>
          </a:xfrm>
          <a:prstGeom prst="rect">
            <a:avLst/>
          </a:prstGeom>
          <a:solidFill>
            <a:schemeClr val="accent1">
              <a:lumMod val="20000"/>
              <a:lumOff val="80000"/>
            </a:schemeClr>
          </a:solidFill>
        </p:spPr>
        <p:txBody>
          <a:bodyPr wrap="square" rtlCol="0">
            <a:spAutoFit/>
          </a:bodyPr>
          <a:lstStyle/>
          <a:p>
            <a:r>
              <a:rPr lang="en-US" dirty="0" smtClean="0">
                <a:solidFill>
                  <a:srgbClr val="1F497D"/>
                </a:solidFill>
              </a:rPr>
              <a:t>These standards have been developed over the past 10 years ….</a:t>
            </a:r>
          </a:p>
          <a:p>
            <a:r>
              <a:rPr lang="en-US" dirty="0" smtClean="0">
                <a:solidFill>
                  <a:srgbClr val="1F497D"/>
                </a:solidFill>
              </a:rPr>
              <a:t>…. by 400 companies and agencies working within the OGC</a:t>
            </a:r>
            <a:endParaRPr lang="en-US" dirty="0">
              <a:solidFill>
                <a:srgbClr val="1F497D"/>
              </a:solidFill>
            </a:endParaRPr>
          </a:p>
        </p:txBody>
      </p:sp>
      <p:sp>
        <p:nvSpPr>
          <p:cNvPr id="9" name="TextBox 8"/>
          <p:cNvSpPr txBox="1"/>
          <p:nvPr/>
        </p:nvSpPr>
        <p:spPr>
          <a:xfrm>
            <a:off x="404393" y="6096000"/>
            <a:ext cx="8505982" cy="646331"/>
          </a:xfrm>
          <a:prstGeom prst="rect">
            <a:avLst/>
          </a:prstGeom>
          <a:solidFill>
            <a:srgbClr val="FFFF00"/>
          </a:solidFill>
          <a:ln>
            <a:solidFill>
              <a:schemeClr val="tx2"/>
            </a:solidFill>
          </a:ln>
        </p:spPr>
        <p:txBody>
          <a:bodyPr wrap="none" rtlCol="0">
            <a:spAutoFit/>
          </a:bodyPr>
          <a:lstStyle/>
          <a:p>
            <a:pPr algn="ctr"/>
            <a:r>
              <a:rPr lang="en-US" dirty="0" smtClean="0">
                <a:solidFill>
                  <a:prstClr val="black"/>
                </a:solidFill>
              </a:rPr>
              <a:t>OGC Hydrology Domain Working Group evolving </a:t>
            </a:r>
            <a:r>
              <a:rPr lang="en-US" dirty="0" err="1" smtClean="0">
                <a:solidFill>
                  <a:prstClr val="black"/>
                </a:solidFill>
              </a:rPr>
              <a:t>WaterML</a:t>
            </a:r>
            <a:r>
              <a:rPr lang="en-US" dirty="0" smtClean="0">
                <a:solidFill>
                  <a:prstClr val="black"/>
                </a:solidFill>
              </a:rPr>
              <a:t> into an International Standard</a:t>
            </a:r>
          </a:p>
          <a:p>
            <a:pPr algn="ctr"/>
            <a:r>
              <a:rPr lang="en-US" dirty="0">
                <a:solidFill>
                  <a:prstClr val="black"/>
                </a:solidFill>
                <a:hlinkClick r:id="rId4"/>
              </a:rPr>
              <a:t>http://www.opengeospatial.org/projects/groups/waterml2.0swg</a:t>
            </a:r>
            <a:r>
              <a:rPr lang="en-US" dirty="0">
                <a:solidFill>
                  <a:prstClr val="black"/>
                </a:solidFill>
              </a:rPr>
              <a:t> </a:t>
            </a:r>
          </a:p>
        </p:txBody>
      </p:sp>
    </p:spTree>
    <p:extLst>
      <p:ext uri="{BB962C8B-B14F-4D97-AF65-F5344CB8AC3E}">
        <p14:creationId xmlns:p14="http://schemas.microsoft.com/office/powerpoint/2010/main" val="359164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899" y="1468792"/>
            <a:ext cx="4664099" cy="2874608"/>
          </a:xfrm>
          <a:prstGeom prst="rect">
            <a:avLst/>
          </a:prstGeom>
          <a:noFill/>
          <a:ln w="9525">
            <a:noFill/>
            <a:miter lim="800000"/>
            <a:headEnd/>
            <a:tailEnd/>
          </a:ln>
        </p:spPr>
      </p:pic>
      <p:sp>
        <p:nvSpPr>
          <p:cNvPr id="2" name="Title 1"/>
          <p:cNvSpPr>
            <a:spLocks noGrp="1"/>
          </p:cNvSpPr>
          <p:nvPr>
            <p:ph type="title"/>
          </p:nvPr>
        </p:nvSpPr>
        <p:spPr>
          <a:xfrm>
            <a:off x="457200" y="11748"/>
            <a:ext cx="8229600" cy="1143000"/>
          </a:xfrm>
        </p:spPr>
        <p:txBody>
          <a:bodyPr/>
          <a:lstStyle/>
          <a:p>
            <a:r>
              <a:rPr lang="en-US" dirty="0" smtClean="0"/>
              <a:t>What is CUAHSI?</a:t>
            </a:r>
            <a:endParaRPr lang="en-US" dirty="0"/>
          </a:p>
        </p:txBody>
      </p:sp>
      <p:sp>
        <p:nvSpPr>
          <p:cNvPr id="3" name="Content Placeholder 2"/>
          <p:cNvSpPr>
            <a:spLocks noGrp="1"/>
          </p:cNvSpPr>
          <p:nvPr>
            <p:ph idx="1"/>
          </p:nvPr>
        </p:nvSpPr>
        <p:spPr>
          <a:xfrm>
            <a:off x="228940" y="990600"/>
            <a:ext cx="8457859" cy="609600"/>
          </a:xfrm>
        </p:spPr>
        <p:txBody>
          <a:bodyPr>
            <a:normAutofit/>
          </a:bodyPr>
          <a:lstStyle/>
          <a:p>
            <a:pPr marL="0" lvl="0" indent="0" algn="ctr">
              <a:buNone/>
            </a:pPr>
            <a:r>
              <a:rPr lang="en-US" sz="2000" dirty="0" smtClean="0">
                <a:solidFill>
                  <a:schemeClr val="tx2">
                    <a:satMod val="130000"/>
                  </a:schemeClr>
                </a:solidFill>
              </a:rPr>
              <a:t>Consortium of Universities for the Advancement of Hydrologic Science, Inc.</a:t>
            </a:r>
          </a:p>
          <a:p>
            <a:pPr algn="ctr"/>
            <a:endParaRPr lang="en-US" sz="2000" dirty="0"/>
          </a:p>
        </p:txBody>
      </p:sp>
      <p:pic>
        <p:nvPicPr>
          <p:cNvPr id="5" name="Picture 4" descr="cuahsi_logo_4"/>
          <p:cNvPicPr>
            <a:picLocks noChangeAspect="1" noChangeArrowheads="1"/>
          </p:cNvPicPr>
          <p:nvPr/>
        </p:nvPicPr>
        <p:blipFill>
          <a:blip r:embed="rId3" cstate="print"/>
          <a:srcRect r="-6274"/>
          <a:stretch>
            <a:fillRect/>
          </a:stretch>
        </p:blipFill>
        <p:spPr bwMode="auto">
          <a:xfrm>
            <a:off x="68580" y="6050280"/>
            <a:ext cx="2752254" cy="762000"/>
          </a:xfrm>
          <a:prstGeom prst="rect">
            <a:avLst/>
          </a:prstGeom>
          <a:noFill/>
          <a:ln w="9525">
            <a:noFill/>
            <a:miter lim="800000"/>
            <a:headEnd/>
            <a:tailEnd/>
          </a:ln>
        </p:spPr>
      </p:pic>
      <p:sp>
        <p:nvSpPr>
          <p:cNvPr id="7" name="Rectangle 6"/>
          <p:cNvSpPr>
            <a:spLocks noChangeArrowheads="1"/>
          </p:cNvSpPr>
          <p:nvPr/>
        </p:nvSpPr>
        <p:spPr bwMode="auto">
          <a:xfrm>
            <a:off x="3158490" y="6400800"/>
            <a:ext cx="2498217" cy="369332"/>
          </a:xfrm>
          <a:prstGeom prst="rect">
            <a:avLst/>
          </a:prstGeom>
          <a:noFill/>
          <a:ln w="9525">
            <a:noFill/>
            <a:miter lim="800000"/>
            <a:headEnd/>
            <a:tailEnd/>
          </a:ln>
        </p:spPr>
        <p:txBody>
          <a:bodyPr wrap="square">
            <a:spAutoFit/>
          </a:bodyPr>
          <a:lstStyle/>
          <a:p>
            <a:r>
              <a:rPr lang="en-US" dirty="0">
                <a:solidFill>
                  <a:srgbClr val="000000"/>
                </a:solidFill>
                <a:hlinkClick r:id="rId4"/>
              </a:rPr>
              <a:t>http://www.cuahsi.org/</a:t>
            </a:r>
            <a:r>
              <a:rPr lang="en-US" dirty="0">
                <a:solidFill>
                  <a:srgbClr val="000000"/>
                </a:solidFill>
              </a:rPr>
              <a:t> </a:t>
            </a:r>
          </a:p>
        </p:txBody>
      </p:sp>
      <p:sp>
        <p:nvSpPr>
          <p:cNvPr id="9" name="Text Box 3"/>
          <p:cNvSpPr txBox="1">
            <a:spLocks noChangeArrowheads="1"/>
          </p:cNvSpPr>
          <p:nvPr/>
        </p:nvSpPr>
        <p:spPr bwMode="auto">
          <a:xfrm>
            <a:off x="380999" y="4438492"/>
            <a:ext cx="4343401" cy="1323439"/>
          </a:xfrm>
          <a:prstGeom prst="rect">
            <a:avLst/>
          </a:prstGeom>
          <a:noFill/>
          <a:ln w="9525">
            <a:noFill/>
            <a:miter lim="800000"/>
            <a:headEnd/>
            <a:tailEnd/>
          </a:ln>
        </p:spPr>
        <p:txBody>
          <a:bodyPr wrap="square">
            <a:spAutoFit/>
          </a:bodyPr>
          <a:lstStyle/>
          <a:p>
            <a:pPr marL="228600" indent="-228600">
              <a:buFont typeface="Arial" pitchFamily="34" charset="0"/>
              <a:buChar char="•"/>
            </a:pPr>
            <a:r>
              <a:rPr lang="en-US" sz="2000" dirty="0" smtClean="0">
                <a:solidFill>
                  <a:srgbClr val="000000"/>
                </a:solidFill>
                <a:latin typeface="Calibri" pitchFamily="34" charset="0"/>
              </a:rPr>
              <a:t>111 </a:t>
            </a:r>
            <a:r>
              <a:rPr lang="en-US" sz="2000" dirty="0">
                <a:solidFill>
                  <a:srgbClr val="000000"/>
                </a:solidFill>
                <a:latin typeface="Calibri" pitchFamily="34" charset="0"/>
              </a:rPr>
              <a:t>US University members</a:t>
            </a:r>
          </a:p>
          <a:p>
            <a:pPr marL="228600" indent="-228600">
              <a:buFont typeface="Arial" pitchFamily="34" charset="0"/>
              <a:buChar char="•"/>
            </a:pPr>
            <a:r>
              <a:rPr lang="en-US" sz="2000" dirty="0" smtClean="0">
                <a:solidFill>
                  <a:srgbClr val="000000"/>
                </a:solidFill>
                <a:latin typeface="Calibri" pitchFamily="34" charset="0"/>
              </a:rPr>
              <a:t>7 </a:t>
            </a:r>
            <a:r>
              <a:rPr lang="en-US" sz="2000" dirty="0">
                <a:solidFill>
                  <a:srgbClr val="000000"/>
                </a:solidFill>
                <a:latin typeface="Calibri" pitchFamily="34" charset="0"/>
              </a:rPr>
              <a:t>affiliate members</a:t>
            </a:r>
          </a:p>
          <a:p>
            <a:pPr marL="228600" indent="-228600">
              <a:buFont typeface="Arial" pitchFamily="34" charset="0"/>
              <a:buChar char="•"/>
            </a:pPr>
            <a:r>
              <a:rPr lang="en-US" sz="2000" dirty="0" smtClean="0">
                <a:solidFill>
                  <a:srgbClr val="000000"/>
                </a:solidFill>
                <a:latin typeface="Calibri" pitchFamily="34" charset="0"/>
              </a:rPr>
              <a:t>17 </a:t>
            </a:r>
            <a:r>
              <a:rPr lang="en-US" sz="2000" dirty="0">
                <a:solidFill>
                  <a:srgbClr val="000000"/>
                </a:solidFill>
                <a:latin typeface="Calibri" pitchFamily="34" charset="0"/>
              </a:rPr>
              <a:t>International affiliate members</a:t>
            </a:r>
          </a:p>
          <a:p>
            <a:pPr marL="228600" indent="-228600"/>
            <a:r>
              <a:rPr lang="en-US" sz="2000" dirty="0">
                <a:solidFill>
                  <a:srgbClr val="000000"/>
                </a:solidFill>
                <a:latin typeface="Calibri" pitchFamily="34" charset="0"/>
              </a:rPr>
              <a:t>   (as of </a:t>
            </a:r>
            <a:r>
              <a:rPr lang="en-US" sz="2000" dirty="0" smtClean="0">
                <a:solidFill>
                  <a:srgbClr val="000000"/>
                </a:solidFill>
                <a:latin typeface="Calibri" pitchFamily="34" charset="0"/>
              </a:rPr>
              <a:t>October 2011)</a:t>
            </a:r>
            <a:endParaRPr lang="en-US" sz="2000" dirty="0">
              <a:solidFill>
                <a:srgbClr val="000000"/>
              </a:solidFill>
              <a:latin typeface="Calibri" pitchFamily="34" charset="0"/>
            </a:endParaRPr>
          </a:p>
        </p:txBody>
      </p:sp>
      <p:grpSp>
        <p:nvGrpSpPr>
          <p:cNvPr id="4" name="Group 4"/>
          <p:cNvGrpSpPr>
            <a:grpSpLocks/>
          </p:cNvGrpSpPr>
          <p:nvPr/>
        </p:nvGrpSpPr>
        <p:grpSpPr bwMode="auto">
          <a:xfrm>
            <a:off x="6880860" y="5927841"/>
            <a:ext cx="2263140" cy="907934"/>
            <a:chOff x="6461125" y="5759450"/>
            <a:chExt cx="2682875" cy="1076325"/>
          </a:xfrm>
        </p:grpSpPr>
        <p:sp>
          <p:nvSpPr>
            <p:cNvPr id="11" name="Rectangle 10"/>
            <p:cNvSpPr>
              <a:spLocks noChangeArrowheads="1"/>
            </p:cNvSpPr>
            <p:nvPr/>
          </p:nvSpPr>
          <p:spPr bwMode="auto">
            <a:xfrm>
              <a:off x="6461125" y="5759450"/>
              <a:ext cx="2654300" cy="1076325"/>
            </a:xfrm>
            <a:prstGeom prst="rect">
              <a:avLst/>
            </a:prstGeom>
            <a:solidFill>
              <a:schemeClr val="bg1"/>
            </a:solidFill>
            <a:ln w="25400" algn="ctr">
              <a:solidFill>
                <a:schemeClr val="tx1"/>
              </a:solidFill>
              <a:miter lim="800000"/>
              <a:headEnd/>
              <a:tailEnd/>
            </a:ln>
          </p:spPr>
          <p:txBody>
            <a:bodyPr wrap="none" anchor="ctr"/>
            <a:lstStyle/>
            <a:p>
              <a:endParaRPr lang="en-US" sz="1600"/>
            </a:p>
          </p:txBody>
        </p:sp>
        <p:pic>
          <p:nvPicPr>
            <p:cNvPr id="12" name="Picture 11" descr="nsf4c"/>
            <p:cNvPicPr>
              <a:picLocks noChangeAspect="1" noChangeArrowheads="1"/>
            </p:cNvPicPr>
            <p:nvPr/>
          </p:nvPicPr>
          <p:blipFill>
            <a:blip r:embed="rId5" cstate="print"/>
            <a:srcRect/>
            <a:stretch>
              <a:fillRect/>
            </a:stretch>
          </p:blipFill>
          <p:spPr bwMode="auto">
            <a:xfrm>
              <a:off x="6484938" y="5827713"/>
              <a:ext cx="995362" cy="966787"/>
            </a:xfrm>
            <a:prstGeom prst="rect">
              <a:avLst/>
            </a:prstGeom>
            <a:noFill/>
            <a:ln w="9525">
              <a:noFill/>
              <a:miter lim="800000"/>
              <a:headEnd/>
              <a:tailEnd/>
            </a:ln>
          </p:spPr>
        </p:pic>
        <p:sp>
          <p:nvSpPr>
            <p:cNvPr id="13" name="Text Box 12"/>
            <p:cNvSpPr txBox="1">
              <a:spLocks noChangeArrowheads="1"/>
            </p:cNvSpPr>
            <p:nvPr/>
          </p:nvSpPr>
          <p:spPr bwMode="auto">
            <a:xfrm>
              <a:off x="7477125" y="5943598"/>
              <a:ext cx="1666875" cy="693231"/>
            </a:xfrm>
            <a:prstGeom prst="rect">
              <a:avLst/>
            </a:prstGeom>
            <a:noFill/>
            <a:ln w="9525" algn="ctr">
              <a:noFill/>
              <a:miter lim="800000"/>
              <a:headEnd/>
              <a:tailEnd/>
            </a:ln>
          </p:spPr>
          <p:txBody>
            <a:bodyPr>
              <a:spAutoFit/>
            </a:bodyPr>
            <a:lstStyle/>
            <a:p>
              <a:pPr defTabSz="4389438"/>
              <a:r>
                <a:rPr lang="en-US" sz="1600" dirty="0"/>
                <a:t>Support</a:t>
              </a:r>
            </a:p>
            <a:p>
              <a:pPr defTabSz="4389438"/>
              <a:r>
                <a:rPr lang="en-US" sz="1600" dirty="0"/>
                <a:t>EAR </a:t>
              </a:r>
              <a:r>
                <a:rPr lang="en-US" sz="1600" dirty="0" smtClean="0"/>
                <a:t>0753521</a:t>
              </a:r>
              <a:endParaRPr lang="en-US" sz="1600" dirty="0"/>
            </a:p>
          </p:txBody>
        </p:sp>
      </p:grpSp>
      <p:pic>
        <p:nvPicPr>
          <p:cNvPr id="15" name="Picture 2"/>
          <p:cNvPicPr>
            <a:picLocks noChangeAspect="1" noChangeArrowheads="1"/>
          </p:cNvPicPr>
          <p:nvPr/>
        </p:nvPicPr>
        <p:blipFill>
          <a:blip r:embed="rId6" cstate="print"/>
          <a:srcRect/>
          <a:stretch>
            <a:fillRect/>
          </a:stretch>
        </p:blipFill>
        <p:spPr bwMode="auto">
          <a:xfrm>
            <a:off x="4407598" y="1498886"/>
            <a:ext cx="4705350" cy="2819400"/>
          </a:xfrm>
          <a:prstGeom prst="rect">
            <a:avLst/>
          </a:prstGeom>
          <a:noFill/>
          <a:ln w="9525">
            <a:noFill/>
            <a:miter lim="800000"/>
            <a:headEnd/>
            <a:tailEnd/>
          </a:ln>
        </p:spPr>
      </p:pic>
      <p:sp>
        <p:nvSpPr>
          <p:cNvPr id="8" name="Rectangle 7"/>
          <p:cNvSpPr/>
          <p:nvPr/>
        </p:nvSpPr>
        <p:spPr>
          <a:xfrm>
            <a:off x="4826920" y="4438492"/>
            <a:ext cx="4148053" cy="923330"/>
          </a:xfrm>
          <a:prstGeom prst="rect">
            <a:avLst/>
          </a:prstGeom>
        </p:spPr>
        <p:txBody>
          <a:bodyPr wrap="square">
            <a:spAutoFit/>
          </a:bodyPr>
          <a:lstStyle/>
          <a:p>
            <a:r>
              <a:rPr lang="en-US" dirty="0" smtClean="0">
                <a:solidFill>
                  <a:srgbClr val="000000"/>
                </a:solidFill>
              </a:rPr>
              <a:t>Infrastructure </a:t>
            </a:r>
            <a:r>
              <a:rPr lang="en-US" dirty="0">
                <a:solidFill>
                  <a:srgbClr val="000000"/>
                </a:solidFill>
              </a:rPr>
              <a:t>and services for the advancement of hydrologic science and education in the U.S.</a:t>
            </a:r>
          </a:p>
        </p:txBody>
      </p:sp>
    </p:spTree>
    <p:extLst>
      <p:ext uri="{BB962C8B-B14F-4D97-AF65-F5344CB8AC3E}">
        <p14:creationId xmlns:p14="http://schemas.microsoft.com/office/powerpoint/2010/main" val="107655405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a:off x="228600" y="4953000"/>
            <a:ext cx="8718331" cy="10562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smtClean="0">
              <a:solidFill>
                <a:prstClr val="black"/>
              </a:solidFill>
              <a:latin typeface="DIN-MediumAlternate" pitchFamily="34" charset="0"/>
            </a:endParaRPr>
          </a:p>
        </p:txBody>
      </p:sp>
      <p:sp>
        <p:nvSpPr>
          <p:cNvPr id="34" name="Rectangle 33"/>
          <p:cNvSpPr/>
          <p:nvPr/>
        </p:nvSpPr>
        <p:spPr bwMode="auto">
          <a:xfrm>
            <a:off x="252249" y="1513500"/>
            <a:ext cx="8718331" cy="10562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smtClean="0">
              <a:solidFill>
                <a:prstClr val="black"/>
              </a:solidFill>
              <a:latin typeface="DIN-MediumAlternate" pitchFamily="34" charset="0"/>
            </a:endParaRPr>
          </a:p>
        </p:txBody>
      </p:sp>
      <p:pic>
        <p:nvPicPr>
          <p:cNvPr id="3074" name="Picture 2" descr="D:\MyFiles\_MyPublications\2010_09_SID_GUI\OM_Overview.png"/>
          <p:cNvPicPr>
            <a:picLocks noChangeAspect="1" noChangeArrowheads="1"/>
          </p:cNvPicPr>
          <p:nvPr/>
        </p:nvPicPr>
        <p:blipFill>
          <a:blip r:embed="rId3" cstate="print"/>
          <a:srcRect/>
          <a:stretch>
            <a:fillRect/>
          </a:stretch>
        </p:blipFill>
        <p:spPr bwMode="auto">
          <a:xfrm>
            <a:off x="228600" y="4343400"/>
            <a:ext cx="3048000" cy="2279506"/>
          </a:xfrm>
          <a:prstGeom prst="rect">
            <a:avLst/>
          </a:prstGeom>
          <a:noFill/>
        </p:spPr>
      </p:pic>
      <p:sp>
        <p:nvSpPr>
          <p:cNvPr id="5" name="TextBox 4"/>
          <p:cNvSpPr txBox="1"/>
          <p:nvPr/>
        </p:nvSpPr>
        <p:spPr>
          <a:xfrm>
            <a:off x="367912" y="3058544"/>
            <a:ext cx="2869696" cy="461665"/>
          </a:xfrm>
          <a:prstGeom prst="rect">
            <a:avLst/>
          </a:prstGeom>
          <a:noFill/>
        </p:spPr>
        <p:txBody>
          <a:bodyPr wrap="none" rtlCol="0">
            <a:spAutoFit/>
          </a:bodyPr>
          <a:lstStyle/>
          <a:p>
            <a:r>
              <a:rPr lang="de-DE" b="1" dirty="0" smtClean="0">
                <a:solidFill>
                  <a:prstClr val="black"/>
                </a:solidFill>
              </a:rPr>
              <a:t>Feature of </a:t>
            </a:r>
            <a:r>
              <a:rPr lang="de-DE" b="1" dirty="0" err="1" smtClean="0">
                <a:solidFill>
                  <a:prstClr val="black"/>
                </a:solidFill>
              </a:rPr>
              <a:t>Interest</a:t>
            </a:r>
            <a:endParaRPr lang="en-US" dirty="0">
              <a:solidFill>
                <a:prstClr val="black"/>
              </a:solidFill>
            </a:endParaRPr>
          </a:p>
        </p:txBody>
      </p:sp>
      <p:sp>
        <p:nvSpPr>
          <p:cNvPr id="6" name="TextBox 5"/>
          <p:cNvSpPr txBox="1"/>
          <p:nvPr/>
        </p:nvSpPr>
        <p:spPr>
          <a:xfrm>
            <a:off x="3812863" y="4464303"/>
            <a:ext cx="4616585" cy="461665"/>
          </a:xfrm>
          <a:prstGeom prst="rect">
            <a:avLst/>
          </a:prstGeom>
          <a:noFill/>
        </p:spPr>
        <p:txBody>
          <a:bodyPr wrap="none" rtlCol="0">
            <a:spAutoFit/>
          </a:bodyPr>
          <a:lstStyle/>
          <a:p>
            <a:r>
              <a:rPr lang="de-DE" b="1" dirty="0" err="1" smtClean="0">
                <a:solidFill>
                  <a:prstClr val="black"/>
                </a:solidFill>
              </a:rPr>
              <a:t>Procedure</a:t>
            </a:r>
            <a:r>
              <a:rPr lang="de-DE" dirty="0" smtClean="0">
                <a:solidFill>
                  <a:prstClr val="black"/>
                </a:solidFill>
              </a:rPr>
              <a:t> (ID := “DAVIS_123“)</a:t>
            </a:r>
            <a:endParaRPr lang="en-US" dirty="0">
              <a:solidFill>
                <a:prstClr val="black"/>
              </a:solidFill>
            </a:endParaRPr>
          </a:p>
        </p:txBody>
      </p:sp>
      <p:cxnSp>
        <p:nvCxnSpPr>
          <p:cNvPr id="8" name="Straight Arrow Connector 7"/>
          <p:cNvCxnSpPr>
            <a:stCxn id="6" idx="1"/>
          </p:cNvCxnSpPr>
          <p:nvPr/>
        </p:nvCxnSpPr>
        <p:spPr>
          <a:xfrm rot="10800000">
            <a:off x="3142103" y="4430144"/>
            <a:ext cx="670761" cy="264992"/>
          </a:xfrm>
          <a:prstGeom prst="straightConnector1">
            <a:avLst/>
          </a:prstGeom>
          <a:ln w="19050">
            <a:tailEnd type="arrow"/>
          </a:ln>
        </p:spPr>
        <p:style>
          <a:lnRef idx="1">
            <a:schemeClr val="accent4"/>
          </a:lnRef>
          <a:fillRef idx="0">
            <a:schemeClr val="accent4"/>
          </a:fillRef>
          <a:effectRef idx="0">
            <a:schemeClr val="accent4"/>
          </a:effectRef>
          <a:fontRef idx="minor">
            <a:schemeClr val="tx1"/>
          </a:fontRef>
        </p:style>
      </p:cxnSp>
      <p:cxnSp>
        <p:nvCxnSpPr>
          <p:cNvPr id="11" name="Straight Arrow Connector 10"/>
          <p:cNvCxnSpPr/>
          <p:nvPr/>
        </p:nvCxnSpPr>
        <p:spPr>
          <a:xfrm rot="16200000" flipH="1">
            <a:off x="1610482" y="3675764"/>
            <a:ext cx="1100925" cy="69154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ight Arrow 12"/>
          <p:cNvSpPr/>
          <p:nvPr/>
        </p:nvSpPr>
        <p:spPr>
          <a:xfrm rot="20659461">
            <a:off x="3053037" y="3456158"/>
            <a:ext cx="2772756" cy="457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5853771" y="3147165"/>
            <a:ext cx="3227165" cy="400110"/>
          </a:xfrm>
          <a:prstGeom prst="rect">
            <a:avLst/>
          </a:prstGeom>
          <a:noFill/>
        </p:spPr>
        <p:txBody>
          <a:bodyPr wrap="none" rtlCol="0">
            <a:spAutoFit/>
          </a:bodyPr>
          <a:lstStyle/>
          <a:p>
            <a:r>
              <a:rPr lang="de-DE" sz="2000" dirty="0" smtClean="0">
                <a:solidFill>
                  <a:srgbClr val="C00000"/>
                </a:solidFill>
              </a:rPr>
              <a:t>23  </a:t>
            </a:r>
            <a:r>
              <a:rPr lang="de-DE" sz="2000" dirty="0" smtClean="0">
                <a:solidFill>
                  <a:prstClr val="black"/>
                </a:solidFill>
              </a:rPr>
              <a:t>m/s     16.9.2010 13:45</a:t>
            </a:r>
            <a:endParaRPr lang="en-US" sz="2000" dirty="0">
              <a:solidFill>
                <a:prstClr val="black"/>
              </a:solidFill>
            </a:endParaRPr>
          </a:p>
        </p:txBody>
      </p:sp>
      <p:sp>
        <p:nvSpPr>
          <p:cNvPr id="15" name="TextBox 14"/>
          <p:cNvSpPr txBox="1"/>
          <p:nvPr/>
        </p:nvSpPr>
        <p:spPr>
          <a:xfrm>
            <a:off x="5496016" y="2328075"/>
            <a:ext cx="1125629" cy="461665"/>
          </a:xfrm>
          <a:prstGeom prst="rect">
            <a:avLst/>
          </a:prstGeom>
          <a:noFill/>
        </p:spPr>
        <p:txBody>
          <a:bodyPr wrap="none" rtlCol="0">
            <a:spAutoFit/>
          </a:bodyPr>
          <a:lstStyle/>
          <a:p>
            <a:r>
              <a:rPr lang="de-DE" b="1" dirty="0" err="1" smtClean="0">
                <a:solidFill>
                  <a:prstClr val="black"/>
                </a:solidFill>
              </a:rPr>
              <a:t>Result</a:t>
            </a:r>
            <a:endParaRPr lang="en-US" b="1" dirty="0">
              <a:solidFill>
                <a:prstClr val="black"/>
              </a:solidFill>
            </a:endParaRPr>
          </a:p>
        </p:txBody>
      </p:sp>
      <p:sp>
        <p:nvSpPr>
          <p:cNvPr id="16" name="TextBox 15"/>
          <p:cNvSpPr txBox="1"/>
          <p:nvPr/>
        </p:nvSpPr>
        <p:spPr>
          <a:xfrm>
            <a:off x="6980684" y="3711343"/>
            <a:ext cx="833883" cy="461665"/>
          </a:xfrm>
          <a:prstGeom prst="rect">
            <a:avLst/>
          </a:prstGeom>
          <a:noFill/>
        </p:spPr>
        <p:txBody>
          <a:bodyPr wrap="none" rtlCol="0">
            <a:spAutoFit/>
          </a:bodyPr>
          <a:lstStyle/>
          <a:p>
            <a:r>
              <a:rPr lang="de-DE" b="1" dirty="0" err="1" smtClean="0">
                <a:solidFill>
                  <a:prstClr val="black"/>
                </a:solidFill>
              </a:rPr>
              <a:t>uom</a:t>
            </a:r>
            <a:endParaRPr lang="en-US" b="1" dirty="0">
              <a:solidFill>
                <a:prstClr val="black"/>
              </a:solidFill>
            </a:endParaRPr>
          </a:p>
        </p:txBody>
      </p:sp>
      <p:cxnSp>
        <p:nvCxnSpPr>
          <p:cNvPr id="19" name="Straight Arrow Connector 18"/>
          <p:cNvCxnSpPr>
            <a:stCxn id="16" idx="1"/>
          </p:cNvCxnSpPr>
          <p:nvPr/>
        </p:nvCxnSpPr>
        <p:spPr>
          <a:xfrm rot="10800000">
            <a:off x="6615782" y="3547292"/>
            <a:ext cx="364903" cy="394885"/>
          </a:xfrm>
          <a:prstGeom prst="straightConnector1">
            <a:avLst/>
          </a:prstGeom>
          <a:ln w="19050">
            <a:tailEnd type="arrow"/>
          </a:ln>
        </p:spPr>
        <p:style>
          <a:lnRef idx="1">
            <a:schemeClr val="accent4"/>
          </a:lnRef>
          <a:fillRef idx="0">
            <a:schemeClr val="accent4"/>
          </a:fillRef>
          <a:effectRef idx="0">
            <a:schemeClr val="accent4"/>
          </a:effectRef>
          <a:fontRef idx="minor">
            <a:schemeClr val="tx1"/>
          </a:fontRef>
        </p:style>
      </p:cxnSp>
      <p:cxnSp>
        <p:nvCxnSpPr>
          <p:cNvPr id="21" name="Straight Arrow Connector 20"/>
          <p:cNvCxnSpPr/>
          <p:nvPr/>
        </p:nvCxnSpPr>
        <p:spPr>
          <a:xfrm rot="16200000" flipH="1">
            <a:off x="5831804" y="2883442"/>
            <a:ext cx="424934" cy="76200"/>
          </a:xfrm>
          <a:prstGeom prst="straightConnector1">
            <a:avLst/>
          </a:prstGeom>
          <a:ln w="19050">
            <a:tailEnd type="arrow"/>
          </a:ln>
        </p:spPr>
        <p:style>
          <a:lnRef idx="1">
            <a:schemeClr val="accent4"/>
          </a:lnRef>
          <a:fillRef idx="0">
            <a:schemeClr val="accent4"/>
          </a:fillRef>
          <a:effectRef idx="0">
            <a:schemeClr val="accent4"/>
          </a:effectRef>
          <a:fontRef idx="minor">
            <a:schemeClr val="tx1"/>
          </a:fontRef>
        </p:style>
      </p:cxnSp>
      <p:sp>
        <p:nvSpPr>
          <p:cNvPr id="25" name="TextBox 24"/>
          <p:cNvSpPr txBox="1"/>
          <p:nvPr/>
        </p:nvSpPr>
        <p:spPr>
          <a:xfrm>
            <a:off x="6659464" y="2175675"/>
            <a:ext cx="2365584" cy="461665"/>
          </a:xfrm>
          <a:prstGeom prst="rect">
            <a:avLst/>
          </a:prstGeom>
          <a:noFill/>
        </p:spPr>
        <p:txBody>
          <a:bodyPr wrap="none" rtlCol="0">
            <a:spAutoFit/>
          </a:bodyPr>
          <a:lstStyle/>
          <a:p>
            <a:r>
              <a:rPr lang="de-DE" b="1" dirty="0" err="1" smtClean="0">
                <a:solidFill>
                  <a:prstClr val="black"/>
                </a:solidFill>
              </a:rPr>
              <a:t>Sampling</a:t>
            </a:r>
            <a:r>
              <a:rPr lang="de-DE" b="1" dirty="0" smtClean="0">
                <a:solidFill>
                  <a:prstClr val="black"/>
                </a:solidFill>
              </a:rPr>
              <a:t> Time</a:t>
            </a:r>
            <a:endParaRPr lang="en-US" b="1" dirty="0">
              <a:solidFill>
                <a:prstClr val="black"/>
              </a:solidFill>
            </a:endParaRPr>
          </a:p>
        </p:txBody>
      </p:sp>
      <p:cxnSp>
        <p:nvCxnSpPr>
          <p:cNvPr id="26" name="Straight Arrow Connector 25"/>
          <p:cNvCxnSpPr/>
          <p:nvPr/>
        </p:nvCxnSpPr>
        <p:spPr>
          <a:xfrm rot="5400000">
            <a:off x="7470104" y="2769142"/>
            <a:ext cx="577334" cy="152400"/>
          </a:xfrm>
          <a:prstGeom prst="straightConnector1">
            <a:avLst/>
          </a:prstGeom>
          <a:ln w="19050">
            <a:tailEnd type="arrow"/>
          </a:ln>
        </p:spPr>
        <p:style>
          <a:lnRef idx="1">
            <a:schemeClr val="accent4"/>
          </a:lnRef>
          <a:fillRef idx="0">
            <a:schemeClr val="accent4"/>
          </a:fillRef>
          <a:effectRef idx="0">
            <a:schemeClr val="accent4"/>
          </a:effectRef>
          <a:fontRef idx="minor">
            <a:schemeClr val="tx1"/>
          </a:fontRef>
        </p:style>
      </p:cxnSp>
      <p:sp>
        <p:nvSpPr>
          <p:cNvPr id="30" name="TextBox 29"/>
          <p:cNvSpPr txBox="1"/>
          <p:nvPr/>
        </p:nvSpPr>
        <p:spPr>
          <a:xfrm>
            <a:off x="187146" y="2018020"/>
            <a:ext cx="5360763" cy="461665"/>
          </a:xfrm>
          <a:prstGeom prst="rect">
            <a:avLst/>
          </a:prstGeom>
          <a:noFill/>
        </p:spPr>
        <p:txBody>
          <a:bodyPr wrap="none" rtlCol="0">
            <a:spAutoFit/>
          </a:bodyPr>
          <a:lstStyle/>
          <a:p>
            <a:r>
              <a:rPr lang="de-DE" b="1" dirty="0" err="1" smtClean="0">
                <a:solidFill>
                  <a:prstClr val="black"/>
                </a:solidFill>
              </a:rPr>
              <a:t>Observed</a:t>
            </a:r>
            <a:r>
              <a:rPr lang="de-DE" b="1" dirty="0" smtClean="0">
                <a:solidFill>
                  <a:prstClr val="black"/>
                </a:solidFill>
              </a:rPr>
              <a:t> Property </a:t>
            </a:r>
            <a:r>
              <a:rPr lang="de-DE" dirty="0" smtClean="0">
                <a:solidFill>
                  <a:prstClr val="black"/>
                </a:solidFill>
              </a:rPr>
              <a:t>:= “</a:t>
            </a:r>
            <a:r>
              <a:rPr lang="de-DE" dirty="0" err="1" smtClean="0">
                <a:solidFill>
                  <a:prstClr val="black"/>
                </a:solidFill>
              </a:rPr>
              <a:t>Wind_Speed</a:t>
            </a:r>
            <a:r>
              <a:rPr lang="de-DE" dirty="0" smtClean="0">
                <a:solidFill>
                  <a:prstClr val="black"/>
                </a:solidFill>
              </a:rPr>
              <a:t>“</a:t>
            </a:r>
            <a:endParaRPr lang="en-US" dirty="0">
              <a:solidFill>
                <a:prstClr val="black"/>
              </a:solidFill>
            </a:endParaRPr>
          </a:p>
        </p:txBody>
      </p:sp>
      <p:cxnSp>
        <p:nvCxnSpPr>
          <p:cNvPr id="31" name="Straight Arrow Connector 30"/>
          <p:cNvCxnSpPr/>
          <p:nvPr/>
        </p:nvCxnSpPr>
        <p:spPr>
          <a:xfrm rot="16200000" flipH="1">
            <a:off x="3774404" y="2807242"/>
            <a:ext cx="1110734" cy="609600"/>
          </a:xfrm>
          <a:prstGeom prst="straightConnector1">
            <a:avLst/>
          </a:prstGeom>
          <a:ln w="19050">
            <a:tailEnd type="arrow"/>
          </a:ln>
        </p:spPr>
        <p:style>
          <a:lnRef idx="1">
            <a:schemeClr val="accent4"/>
          </a:lnRef>
          <a:fillRef idx="0">
            <a:schemeClr val="accent4"/>
          </a:fillRef>
          <a:effectRef idx="0">
            <a:schemeClr val="accent4"/>
          </a:effectRef>
          <a:fontRef idx="minor">
            <a:schemeClr val="tx1"/>
          </a:fontRef>
        </p:style>
      </p:cxnSp>
      <p:cxnSp>
        <p:nvCxnSpPr>
          <p:cNvPr id="23" name="Straight Connector 22"/>
          <p:cNvCxnSpPr/>
          <p:nvPr/>
        </p:nvCxnSpPr>
        <p:spPr>
          <a:xfrm rot="16200000" flipH="1">
            <a:off x="5571799" y="4991102"/>
            <a:ext cx="609597" cy="59120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019800" y="5603171"/>
            <a:ext cx="1531188" cy="369332"/>
          </a:xfrm>
          <a:prstGeom prst="rect">
            <a:avLst/>
          </a:prstGeom>
          <a:noFill/>
        </p:spPr>
        <p:txBody>
          <a:bodyPr wrap="none" rtlCol="0">
            <a:spAutoFit/>
          </a:bodyPr>
          <a:lstStyle/>
          <a:p>
            <a:r>
              <a:rPr lang="de-DE" b="1" dirty="0" smtClean="0">
                <a:solidFill>
                  <a:prstClr val="black"/>
                </a:solidFill>
              </a:rPr>
              <a:t>Observation</a:t>
            </a:r>
            <a:endParaRPr lang="en-US" b="1" dirty="0">
              <a:solidFill>
                <a:prstClr val="black"/>
              </a:solidFill>
            </a:endParaRPr>
          </a:p>
        </p:txBody>
      </p:sp>
      <p:sp>
        <p:nvSpPr>
          <p:cNvPr id="22" name="Oval 21"/>
          <p:cNvSpPr/>
          <p:nvPr/>
        </p:nvSpPr>
        <p:spPr>
          <a:xfrm>
            <a:off x="0" y="1371600"/>
            <a:ext cx="9144000" cy="3657600"/>
          </a:xfrm>
          <a:prstGeom prst="ellipse">
            <a:avLst/>
          </a:prstGeom>
          <a:solidFill>
            <a:schemeClr val="accent2">
              <a:lumMod val="20000"/>
              <a:lumOff val="80000"/>
              <a:alpha val="42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a:off x="838200" y="533400"/>
            <a:ext cx="7822975" cy="584775"/>
          </a:xfrm>
          <a:prstGeom prst="rect">
            <a:avLst/>
          </a:prstGeom>
          <a:noFill/>
        </p:spPr>
        <p:txBody>
          <a:bodyPr wrap="none" rtlCol="0">
            <a:spAutoFit/>
          </a:bodyPr>
          <a:lstStyle/>
          <a:p>
            <a:r>
              <a:rPr lang="en-US" sz="3200" dirty="0" smtClean="0">
                <a:solidFill>
                  <a:prstClr val="black"/>
                </a:solidFill>
              </a:rPr>
              <a:t>Sensor Observations Service: Get Observation</a:t>
            </a:r>
            <a:endParaRPr lang="en-US" sz="3200" dirty="0">
              <a:solidFill>
                <a:prstClr val="black"/>
              </a:solidFill>
            </a:endParaRPr>
          </a:p>
        </p:txBody>
      </p:sp>
    </p:spTree>
    <p:extLst>
      <p:ext uri="{BB962C8B-B14F-4D97-AF65-F5344CB8AC3E}">
        <p14:creationId xmlns:p14="http://schemas.microsoft.com/office/powerpoint/2010/main" val="327035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par>
                                <p:cTn id="18" presetID="3" presetClass="entr" presetSubtype="1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par>
                                <p:cTn id="26" presetID="3" presetClass="entr" presetSubtype="1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linds(horizont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linds(horizontal)">
                                      <p:cBhvr>
                                        <p:cTn id="41" dur="500"/>
                                        <p:tgtEl>
                                          <p:spTgt spid="30"/>
                                        </p:tgtEl>
                                      </p:cBhvr>
                                    </p:animEffect>
                                  </p:childTnLst>
                                </p:cTn>
                              </p:par>
                              <p:par>
                                <p:cTn id="42" presetID="3" presetClass="entr" presetSubtype="1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linds(horizont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linds(horizontal)">
                                      <p:cBhvr>
                                        <p:cTn id="49" dur="500"/>
                                        <p:tgtEl>
                                          <p:spTgt spid="5"/>
                                        </p:tgtEl>
                                      </p:cBhvr>
                                    </p:animEffect>
                                  </p:childTnLst>
                                </p:cTn>
                              </p:par>
                              <p:par>
                                <p:cTn id="50" presetID="3" presetClass="entr" presetSubtype="1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linds(horizontal)">
                                      <p:cBhvr>
                                        <p:cTn id="57" dur="500"/>
                                        <p:tgtEl>
                                          <p:spTgt spid="6"/>
                                        </p:tgtEl>
                                      </p:cBhvr>
                                    </p:animEffect>
                                  </p:childTnLst>
                                </p:cTn>
                              </p:par>
                              <p:par>
                                <p:cTn id="58" presetID="3" presetClass="entr" presetSubtype="1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blinds(horizontal)">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linds(horizontal)">
                                      <p:cBhvr>
                                        <p:cTn id="65" dur="500"/>
                                        <p:tgtEl>
                                          <p:spTgt spid="22"/>
                                        </p:tgtEl>
                                      </p:cBhvr>
                                    </p:animEffect>
                                  </p:childTnLst>
                                </p:cTn>
                              </p:par>
                              <p:par>
                                <p:cTn id="66" presetID="3" presetClass="entr" presetSubtype="1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blinds(horizontal)">
                                      <p:cBhvr>
                                        <p:cTn id="68" dur="500"/>
                                        <p:tgtEl>
                                          <p:spTgt spid="23"/>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linds(horizont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animBg="1"/>
      <p:bldP spid="14" grpId="0"/>
      <p:bldP spid="15" grpId="0"/>
      <p:bldP spid="16" grpId="0"/>
      <p:bldP spid="25" grpId="0"/>
      <p:bldP spid="30" grpId="0"/>
      <p:bldP spid="24" grpId="0"/>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jeff\AppData\Local\Microsoft\Windows\Temporary Internet Files\Content.IE5\Q8RGWUXA\MCj04348450000[1].png"/>
          <p:cNvPicPr>
            <a:picLocks noChangeAspect="1" noChangeArrowheads="1"/>
          </p:cNvPicPr>
          <p:nvPr/>
        </p:nvPicPr>
        <p:blipFill>
          <a:blip r:embed="rId3" cstate="print"/>
          <a:srcRect/>
          <a:stretch>
            <a:fillRect/>
          </a:stretch>
        </p:blipFill>
        <p:spPr bwMode="auto">
          <a:xfrm>
            <a:off x="3124200" y="3922448"/>
            <a:ext cx="2133600" cy="1948206"/>
          </a:xfrm>
          <a:prstGeom prst="rect">
            <a:avLst/>
          </a:prstGeom>
          <a:noFill/>
        </p:spPr>
      </p:pic>
      <p:sp>
        <p:nvSpPr>
          <p:cNvPr id="80" name="Line 29"/>
          <p:cNvSpPr>
            <a:spLocks noChangeShapeType="1"/>
          </p:cNvSpPr>
          <p:nvPr/>
        </p:nvSpPr>
        <p:spPr bwMode="auto">
          <a:xfrm flipH="1" flipV="1">
            <a:off x="4114800" y="5801076"/>
            <a:ext cx="1752600" cy="834945"/>
          </a:xfrm>
          <a:prstGeom prst="line">
            <a:avLst/>
          </a:prstGeom>
          <a:noFill/>
          <a:ln w="63500">
            <a:solidFill>
              <a:schemeClr val="tx1"/>
            </a:solidFill>
            <a:prstDash val="sysDot"/>
            <a:round/>
            <a:headEnd/>
            <a:tailEnd/>
          </a:ln>
        </p:spPr>
        <p:txBody>
          <a:bodyPr/>
          <a:lstStyle/>
          <a:p>
            <a:endParaRPr lang="en-US">
              <a:solidFill>
                <a:prstClr val="black"/>
              </a:solidFill>
            </a:endParaRPr>
          </a:p>
        </p:txBody>
      </p:sp>
      <p:sp>
        <p:nvSpPr>
          <p:cNvPr id="79" name="Line 29"/>
          <p:cNvSpPr>
            <a:spLocks noChangeShapeType="1"/>
          </p:cNvSpPr>
          <p:nvPr/>
        </p:nvSpPr>
        <p:spPr bwMode="auto">
          <a:xfrm flipH="1">
            <a:off x="4038600" y="791403"/>
            <a:ext cx="1828800" cy="3200624"/>
          </a:xfrm>
          <a:prstGeom prst="line">
            <a:avLst/>
          </a:prstGeom>
          <a:noFill/>
          <a:ln w="63500">
            <a:solidFill>
              <a:schemeClr val="tx1"/>
            </a:solidFill>
            <a:prstDash val="sysDot"/>
            <a:round/>
            <a:headEnd/>
            <a:tailEnd type="none"/>
          </a:ln>
        </p:spPr>
        <p:txBody>
          <a:bodyPr/>
          <a:lstStyle/>
          <a:p>
            <a:endParaRPr lang="en-US">
              <a:solidFill>
                <a:prstClr val="black"/>
              </a:solidFill>
            </a:endParaRPr>
          </a:p>
        </p:txBody>
      </p:sp>
      <p:sp>
        <p:nvSpPr>
          <p:cNvPr id="11286" name="Rectangle 23"/>
          <p:cNvSpPr>
            <a:spLocks noChangeArrowheads="1"/>
          </p:cNvSpPr>
          <p:nvPr/>
        </p:nvSpPr>
        <p:spPr bwMode="auto">
          <a:xfrm>
            <a:off x="5867400" y="721824"/>
            <a:ext cx="3124200" cy="5983776"/>
          </a:xfrm>
          <a:prstGeom prst="rect">
            <a:avLst/>
          </a:prstGeom>
          <a:solidFill>
            <a:schemeClr val="accent1">
              <a:lumMod val="20000"/>
              <a:lumOff val="80000"/>
            </a:schemeClr>
          </a:solidFill>
          <a:ln>
            <a:noFill/>
            <a:headEnd/>
            <a:tailEnd/>
          </a:ln>
          <a:effectLst>
            <a:outerShdw blurRad="107950" dist="12700" dir="5400000" algn="ctr">
              <a:srgbClr val="000000"/>
            </a:outerShdw>
          </a:effectLst>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Arial" charset="0"/>
            </a:endParaRPr>
          </a:p>
        </p:txBody>
      </p:sp>
      <p:sp>
        <p:nvSpPr>
          <p:cNvPr id="11266" name="Rectangle 2"/>
          <p:cNvSpPr>
            <a:spLocks noChangeArrowheads="1"/>
          </p:cNvSpPr>
          <p:nvPr/>
        </p:nvSpPr>
        <p:spPr bwMode="auto">
          <a:xfrm>
            <a:off x="160252" y="721824"/>
            <a:ext cx="4868948" cy="2852730"/>
          </a:xfrm>
          <a:prstGeom prst="rect">
            <a:avLst/>
          </a:prstGeom>
          <a:solidFill>
            <a:schemeClr val="bg1"/>
          </a:solidFill>
          <a:ln>
            <a:noFill/>
            <a:headEnd/>
            <a:tailEnd/>
          </a:ln>
          <a:effectLst>
            <a:outerShdw blurRad="107950" dist="12700" dir="5400000" algn="ctr">
              <a:srgbClr val="000000"/>
            </a:outerShdw>
          </a:effectLst>
        </p:spPr>
        <p:style>
          <a:lnRef idx="1">
            <a:schemeClr val="accent4"/>
          </a:lnRef>
          <a:fillRef idx="2">
            <a:schemeClr val="accent4"/>
          </a:fillRef>
          <a:effectRef idx="1">
            <a:schemeClr val="accent4"/>
          </a:effectRef>
          <a:fontRef idx="minor">
            <a:schemeClr val="dk1"/>
          </a:fontRef>
        </p:style>
        <p:txBody>
          <a:bodyPr wrap="none" anchor="ctr"/>
          <a:lstStyle/>
          <a:p>
            <a:pPr algn="ctr">
              <a:defRPr/>
            </a:pPr>
            <a:endParaRPr lang="en-US">
              <a:solidFill>
                <a:srgbClr val="000000"/>
              </a:solidFill>
              <a:latin typeface="Arial" charset="0"/>
            </a:endParaRPr>
          </a:p>
        </p:txBody>
      </p:sp>
      <p:pic>
        <p:nvPicPr>
          <p:cNvPr id="6161" name="Picture 14" descr="R.M. Young Wind Sentry Set">
            <a:hlinkClick r:id="rId4"/>
          </p:cNvPr>
          <p:cNvPicPr>
            <a:picLocks noChangeAspect="1" noChangeArrowheads="1"/>
          </p:cNvPicPr>
          <p:nvPr/>
        </p:nvPicPr>
        <p:blipFill>
          <a:blip r:embed="rId5" cstate="print"/>
          <a:srcRect/>
          <a:stretch>
            <a:fillRect/>
          </a:stretch>
        </p:blipFill>
        <p:spPr bwMode="auto">
          <a:xfrm>
            <a:off x="228600" y="1417612"/>
            <a:ext cx="497624" cy="626209"/>
          </a:xfrm>
          <a:prstGeom prst="rect">
            <a:avLst/>
          </a:prstGeom>
          <a:noFill/>
          <a:ln w="9525">
            <a:noFill/>
            <a:miter lim="800000"/>
            <a:headEnd/>
            <a:tailEnd/>
          </a:ln>
        </p:spPr>
      </p:pic>
      <p:sp>
        <p:nvSpPr>
          <p:cNvPr id="6164" name="Text Box 18"/>
          <p:cNvSpPr txBox="1">
            <a:spLocks noChangeArrowheads="1"/>
          </p:cNvSpPr>
          <p:nvPr/>
        </p:nvSpPr>
        <p:spPr bwMode="auto">
          <a:xfrm>
            <a:off x="152400" y="1069718"/>
            <a:ext cx="2590800" cy="337240"/>
          </a:xfrm>
          <a:prstGeom prst="rect">
            <a:avLst/>
          </a:prstGeom>
          <a:noFill/>
          <a:ln w="9525">
            <a:noFill/>
            <a:miter lim="800000"/>
            <a:headEnd/>
            <a:tailEnd/>
          </a:ln>
        </p:spPr>
        <p:txBody>
          <a:bodyPr>
            <a:spAutoFit/>
          </a:bodyPr>
          <a:lstStyle/>
          <a:p>
            <a:pPr>
              <a:spcBef>
                <a:spcPct val="50000"/>
              </a:spcBef>
            </a:pPr>
            <a:r>
              <a:rPr lang="en-US" dirty="0" smtClean="0">
                <a:solidFill>
                  <a:prstClr val="black"/>
                </a:solidFill>
              </a:rPr>
              <a:t>Ongoing Data Collection</a:t>
            </a:r>
            <a:endParaRPr lang="en-US" dirty="0">
              <a:solidFill>
                <a:prstClr val="black"/>
              </a:solidFill>
            </a:endParaRPr>
          </a:p>
        </p:txBody>
      </p:sp>
      <p:sp>
        <p:nvSpPr>
          <p:cNvPr id="6166" name="Text Box 26"/>
          <p:cNvSpPr txBox="1">
            <a:spLocks noChangeArrowheads="1"/>
          </p:cNvSpPr>
          <p:nvPr/>
        </p:nvSpPr>
        <p:spPr bwMode="auto">
          <a:xfrm>
            <a:off x="5791200" y="5827168"/>
            <a:ext cx="3352800" cy="836396"/>
          </a:xfrm>
          <a:prstGeom prst="rect">
            <a:avLst/>
          </a:prstGeom>
          <a:noFill/>
          <a:ln w="9525">
            <a:noFill/>
            <a:miter lim="800000"/>
            <a:headEnd/>
            <a:tailEnd/>
          </a:ln>
        </p:spPr>
        <p:txBody>
          <a:bodyPr>
            <a:spAutoFit/>
          </a:bodyPr>
          <a:lstStyle/>
          <a:p>
            <a:pPr algn="ctr">
              <a:spcBef>
                <a:spcPct val="50000"/>
              </a:spcBef>
            </a:pPr>
            <a:r>
              <a:rPr lang="en-US" dirty="0">
                <a:solidFill>
                  <a:prstClr val="black"/>
                </a:solidFill>
              </a:rPr>
              <a:t>Data </a:t>
            </a:r>
            <a:r>
              <a:rPr lang="en-US" dirty="0" smtClean="0">
                <a:solidFill>
                  <a:prstClr val="black"/>
                </a:solidFill>
              </a:rPr>
              <a:t>presentation, </a:t>
            </a:r>
            <a:r>
              <a:rPr lang="en-US" dirty="0">
                <a:solidFill>
                  <a:prstClr val="black"/>
                </a:solidFill>
              </a:rPr>
              <a:t>visualization, </a:t>
            </a:r>
            <a:br>
              <a:rPr lang="en-US" dirty="0">
                <a:solidFill>
                  <a:prstClr val="black"/>
                </a:solidFill>
              </a:rPr>
            </a:br>
            <a:r>
              <a:rPr lang="en-US" dirty="0">
                <a:solidFill>
                  <a:prstClr val="black"/>
                </a:solidFill>
              </a:rPr>
              <a:t>and analysis through Internet enabled applications</a:t>
            </a:r>
          </a:p>
        </p:txBody>
      </p:sp>
      <p:sp>
        <p:nvSpPr>
          <p:cNvPr id="6172" name="Text Box 36"/>
          <p:cNvSpPr txBox="1">
            <a:spLocks noChangeArrowheads="1"/>
          </p:cNvSpPr>
          <p:nvPr/>
        </p:nvSpPr>
        <p:spPr bwMode="auto">
          <a:xfrm>
            <a:off x="5943600" y="721824"/>
            <a:ext cx="2971800" cy="421550"/>
          </a:xfrm>
          <a:prstGeom prst="rect">
            <a:avLst/>
          </a:prstGeom>
          <a:noFill/>
          <a:ln w="9525">
            <a:noFill/>
            <a:miter lim="800000"/>
            <a:headEnd/>
            <a:tailEnd/>
          </a:ln>
        </p:spPr>
        <p:txBody>
          <a:bodyPr>
            <a:spAutoFit/>
          </a:bodyPr>
          <a:lstStyle/>
          <a:p>
            <a:pPr algn="ctr"/>
            <a:r>
              <a:rPr lang="en-US" sz="2400" b="1" dirty="0" smtClean="0">
                <a:solidFill>
                  <a:prstClr val="black"/>
                </a:solidFill>
              </a:rPr>
              <a:t>Internet Applications</a:t>
            </a:r>
            <a:endParaRPr lang="en-US" sz="2000" b="1" dirty="0">
              <a:solidFill>
                <a:prstClr val="black"/>
              </a:solidFill>
            </a:endParaRPr>
          </a:p>
        </p:txBody>
      </p:sp>
      <p:sp>
        <p:nvSpPr>
          <p:cNvPr id="6173" name="Text Box 18"/>
          <p:cNvSpPr txBox="1">
            <a:spLocks noChangeArrowheads="1"/>
          </p:cNvSpPr>
          <p:nvPr/>
        </p:nvSpPr>
        <p:spPr bwMode="auto">
          <a:xfrm>
            <a:off x="685800" y="721824"/>
            <a:ext cx="4343400" cy="365343"/>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prstClr val="black"/>
                </a:solidFill>
              </a:rPr>
              <a:t>Point Observations Data</a:t>
            </a:r>
            <a:endParaRPr lang="en-US" sz="2000" b="1" dirty="0">
              <a:solidFill>
                <a:prstClr val="black"/>
              </a:solidFill>
            </a:endParaRPr>
          </a:p>
        </p:txBody>
      </p:sp>
      <p:sp>
        <p:nvSpPr>
          <p:cNvPr id="41" name="Text Box 18"/>
          <p:cNvSpPr txBox="1">
            <a:spLocks noChangeArrowheads="1"/>
          </p:cNvSpPr>
          <p:nvPr/>
        </p:nvSpPr>
        <p:spPr bwMode="auto">
          <a:xfrm>
            <a:off x="152400" y="2182979"/>
            <a:ext cx="2590800" cy="337240"/>
          </a:xfrm>
          <a:prstGeom prst="rect">
            <a:avLst/>
          </a:prstGeom>
          <a:noFill/>
          <a:ln w="9525">
            <a:noFill/>
            <a:miter lim="800000"/>
            <a:headEnd/>
            <a:tailEnd/>
          </a:ln>
        </p:spPr>
        <p:txBody>
          <a:bodyPr>
            <a:spAutoFit/>
          </a:bodyPr>
          <a:lstStyle/>
          <a:p>
            <a:pPr>
              <a:spcBef>
                <a:spcPct val="50000"/>
              </a:spcBef>
            </a:pPr>
            <a:r>
              <a:rPr lang="en-US" dirty="0" smtClean="0">
                <a:solidFill>
                  <a:prstClr val="black"/>
                </a:solidFill>
              </a:rPr>
              <a:t>Historical Data Files</a:t>
            </a:r>
            <a:endParaRPr lang="en-US" dirty="0">
              <a:solidFill>
                <a:prstClr val="black"/>
              </a:solidFill>
            </a:endParaRPr>
          </a:p>
        </p:txBody>
      </p:sp>
      <p:sp>
        <p:nvSpPr>
          <p:cNvPr id="42" name="Documents"/>
          <p:cNvSpPr>
            <a:spLocks noEditPoints="1" noChangeArrowheads="1"/>
          </p:cNvSpPr>
          <p:nvPr/>
        </p:nvSpPr>
        <p:spPr bwMode="auto">
          <a:xfrm>
            <a:off x="228600" y="2600451"/>
            <a:ext cx="773112" cy="859588"/>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3">
              <a:lumMod val="20000"/>
              <a:lumOff val="80000"/>
            </a:schemeClr>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dirty="0">
              <a:solidFill>
                <a:prstClr val="black"/>
              </a:solidFill>
            </a:endParaRPr>
          </a:p>
        </p:txBody>
      </p:sp>
      <p:sp>
        <p:nvSpPr>
          <p:cNvPr id="44" name="Documents"/>
          <p:cNvSpPr>
            <a:spLocks noEditPoints="1" noChangeArrowheads="1"/>
          </p:cNvSpPr>
          <p:nvPr/>
        </p:nvSpPr>
        <p:spPr bwMode="auto">
          <a:xfrm>
            <a:off x="1447800" y="2600451"/>
            <a:ext cx="838200" cy="834945"/>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dirty="0">
              <a:solidFill>
                <a:prstClr val="black"/>
              </a:solidFill>
            </a:endParaRPr>
          </a:p>
        </p:txBody>
      </p:sp>
      <p:sp>
        <p:nvSpPr>
          <p:cNvPr id="54" name="Rectangle 2"/>
          <p:cNvSpPr>
            <a:spLocks noChangeArrowheads="1"/>
          </p:cNvSpPr>
          <p:nvPr/>
        </p:nvSpPr>
        <p:spPr bwMode="auto">
          <a:xfrm>
            <a:off x="152400" y="3713712"/>
            <a:ext cx="3124200" cy="2991888"/>
          </a:xfrm>
          <a:prstGeom prst="rect">
            <a:avLst/>
          </a:prstGeom>
          <a:solidFill>
            <a:schemeClr val="accent2">
              <a:lumMod val="20000"/>
              <a:lumOff val="80000"/>
            </a:schemeClr>
          </a:solidFill>
          <a:ln>
            <a:noFill/>
            <a:headEnd/>
            <a:tailEnd/>
          </a:ln>
          <a:effectLst>
            <a:outerShdw blurRad="107950" dist="12700" dir="5400000" algn="ctr">
              <a:srgbClr val="000000"/>
            </a:outerShdw>
          </a:effectLst>
        </p:spPr>
        <p:style>
          <a:lnRef idx="1">
            <a:schemeClr val="accent4"/>
          </a:lnRef>
          <a:fillRef idx="2">
            <a:schemeClr val="accent4"/>
          </a:fillRef>
          <a:effectRef idx="1">
            <a:schemeClr val="accent4"/>
          </a:effectRef>
          <a:fontRef idx="minor">
            <a:schemeClr val="dk1"/>
          </a:fontRef>
        </p:style>
        <p:txBody>
          <a:bodyPr wrap="none" anchor="ctr"/>
          <a:lstStyle/>
          <a:p>
            <a:pPr algn="ctr">
              <a:defRPr/>
            </a:pPr>
            <a:endParaRPr lang="en-US">
              <a:solidFill>
                <a:srgbClr val="000000"/>
              </a:solidFill>
              <a:latin typeface="Arial" charset="0"/>
            </a:endParaRPr>
          </a:p>
        </p:txBody>
      </p:sp>
      <p:pic>
        <p:nvPicPr>
          <p:cNvPr id="64" name="Picture 5"/>
          <p:cNvPicPr>
            <a:picLocks noChangeAspect="1" noChangeArrowheads="1"/>
          </p:cNvPicPr>
          <p:nvPr/>
        </p:nvPicPr>
        <p:blipFill>
          <a:blip r:embed="rId6" cstate="print"/>
          <a:srcRect/>
          <a:stretch>
            <a:fillRect/>
          </a:stretch>
        </p:blipFill>
        <p:spPr bwMode="auto">
          <a:xfrm>
            <a:off x="990600" y="1626348"/>
            <a:ext cx="723997" cy="263747"/>
          </a:xfrm>
          <a:prstGeom prst="rect">
            <a:avLst/>
          </a:prstGeom>
          <a:noFill/>
          <a:ln w="9525">
            <a:noFill/>
            <a:miter lim="800000"/>
            <a:headEnd/>
            <a:tailEnd/>
          </a:ln>
        </p:spPr>
      </p:pic>
      <p:pic>
        <p:nvPicPr>
          <p:cNvPr id="65" name="Picture 4"/>
          <p:cNvPicPr>
            <a:picLocks noChangeAspect="1" noChangeArrowheads="1"/>
          </p:cNvPicPr>
          <p:nvPr/>
        </p:nvPicPr>
        <p:blipFill>
          <a:blip r:embed="rId7" cstate="print"/>
          <a:srcRect/>
          <a:stretch>
            <a:fillRect/>
          </a:stretch>
        </p:blipFill>
        <p:spPr bwMode="auto">
          <a:xfrm>
            <a:off x="1905000" y="1626348"/>
            <a:ext cx="931228" cy="487052"/>
          </a:xfrm>
          <a:prstGeom prst="rect">
            <a:avLst/>
          </a:prstGeom>
          <a:noFill/>
          <a:ln w="9525">
            <a:noFill/>
            <a:miter lim="800000"/>
            <a:headEnd/>
            <a:tailEnd/>
          </a:ln>
        </p:spPr>
      </p:pic>
      <p:pic>
        <p:nvPicPr>
          <p:cNvPr id="72" name="Picture 4"/>
          <p:cNvPicPr>
            <a:picLocks noChangeAspect="1" noChangeArrowheads="1"/>
          </p:cNvPicPr>
          <p:nvPr/>
        </p:nvPicPr>
        <p:blipFill>
          <a:blip r:embed="rId8" cstate="print"/>
          <a:srcRect/>
          <a:stretch>
            <a:fillRect/>
          </a:stretch>
        </p:blipFill>
        <p:spPr bwMode="auto">
          <a:xfrm>
            <a:off x="381000" y="4339921"/>
            <a:ext cx="2653864" cy="2226521"/>
          </a:xfrm>
          <a:prstGeom prst="rect">
            <a:avLst/>
          </a:prstGeom>
          <a:noFill/>
          <a:ln w="9525">
            <a:noFill/>
            <a:miter lim="800000"/>
            <a:headEnd/>
            <a:tailEnd/>
          </a:ln>
        </p:spPr>
      </p:pic>
      <p:sp>
        <p:nvSpPr>
          <p:cNvPr id="73" name="Text Box 18"/>
          <p:cNvSpPr txBox="1">
            <a:spLocks noChangeArrowheads="1"/>
          </p:cNvSpPr>
          <p:nvPr/>
        </p:nvSpPr>
        <p:spPr bwMode="auto">
          <a:xfrm>
            <a:off x="457200" y="3922448"/>
            <a:ext cx="2057400" cy="365343"/>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prstClr val="black"/>
                </a:solidFill>
              </a:rPr>
              <a:t>GIS Data</a:t>
            </a:r>
            <a:endParaRPr lang="en-US" sz="2000" b="1" dirty="0">
              <a:solidFill>
                <a:prstClr val="black"/>
              </a:solidFill>
            </a:endParaRPr>
          </a:p>
        </p:txBody>
      </p:sp>
      <p:pic>
        <p:nvPicPr>
          <p:cNvPr id="81" name="Picture 9"/>
          <p:cNvPicPr>
            <a:picLocks noChangeAspect="1" noChangeArrowheads="1"/>
          </p:cNvPicPr>
          <p:nvPr/>
        </p:nvPicPr>
        <p:blipFill>
          <a:blip r:embed="rId9" cstate="print"/>
          <a:srcRect/>
          <a:stretch>
            <a:fillRect/>
          </a:stretch>
        </p:blipFill>
        <p:spPr bwMode="auto">
          <a:xfrm>
            <a:off x="2819400" y="1348033"/>
            <a:ext cx="2155336" cy="1132322"/>
          </a:xfrm>
          <a:prstGeom prst="rect">
            <a:avLst/>
          </a:prstGeom>
          <a:noFill/>
          <a:ln w="9525" cap="flat">
            <a:noFill/>
            <a:miter lim="800000"/>
            <a:headEnd/>
            <a:tailEnd/>
          </a:ln>
          <a:effectLst/>
        </p:spPr>
      </p:pic>
      <p:sp>
        <p:nvSpPr>
          <p:cNvPr id="28" name="Can 27"/>
          <p:cNvSpPr/>
          <p:nvPr/>
        </p:nvSpPr>
        <p:spPr>
          <a:xfrm>
            <a:off x="3429000" y="2600451"/>
            <a:ext cx="1219200" cy="904524"/>
          </a:xfrm>
          <a:prstGeom prst="can">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ODM </a:t>
            </a:r>
            <a:r>
              <a:rPr lang="en-US" sz="1400" dirty="0" smtClean="0">
                <a:solidFill>
                  <a:prstClr val="black"/>
                </a:solidFill>
              </a:rPr>
              <a:t>Database</a:t>
            </a:r>
            <a:endParaRPr lang="en-US" sz="1200" dirty="0">
              <a:solidFill>
                <a:prstClr val="black"/>
              </a:solidFill>
            </a:endParaRPr>
          </a:p>
        </p:txBody>
      </p:sp>
      <p:sp>
        <p:nvSpPr>
          <p:cNvPr id="29" name="Right Arrow 28"/>
          <p:cNvSpPr/>
          <p:nvPr/>
        </p:nvSpPr>
        <p:spPr>
          <a:xfrm rot="2187603">
            <a:off x="2666990" y="2516251"/>
            <a:ext cx="609600" cy="417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a:blip r:embed="rId10" cstate="print"/>
          <a:srcRect/>
          <a:stretch>
            <a:fillRect/>
          </a:stretch>
        </p:blipFill>
        <p:spPr bwMode="auto">
          <a:xfrm>
            <a:off x="6477000" y="3783291"/>
            <a:ext cx="2406465" cy="2052574"/>
          </a:xfrm>
          <a:prstGeom prst="rect">
            <a:avLst/>
          </a:prstGeom>
          <a:noFill/>
          <a:ln w="9525">
            <a:noFill/>
            <a:miter lim="800000"/>
            <a:headEnd/>
            <a:tailEnd/>
          </a:ln>
        </p:spPr>
      </p:pic>
      <p:pic>
        <p:nvPicPr>
          <p:cNvPr id="1027" name="Picture 3"/>
          <p:cNvPicPr>
            <a:picLocks noChangeAspect="1" noChangeArrowheads="1"/>
          </p:cNvPicPr>
          <p:nvPr/>
        </p:nvPicPr>
        <p:blipFill>
          <a:blip r:embed="rId11" cstate="print"/>
          <a:srcRect/>
          <a:stretch>
            <a:fillRect/>
          </a:stretch>
        </p:blipFill>
        <p:spPr bwMode="auto">
          <a:xfrm>
            <a:off x="6096000" y="1139297"/>
            <a:ext cx="2732766" cy="2330889"/>
          </a:xfrm>
          <a:prstGeom prst="rect">
            <a:avLst/>
          </a:prstGeom>
          <a:noFill/>
          <a:ln w="9525">
            <a:noFill/>
            <a:miter lim="800000"/>
            <a:headEnd/>
            <a:tailEnd/>
          </a:ln>
        </p:spPr>
      </p:pic>
      <p:pic>
        <p:nvPicPr>
          <p:cNvPr id="6148" name="Picture 25"/>
          <p:cNvPicPr>
            <a:picLocks noChangeAspect="1" noChangeArrowheads="1"/>
          </p:cNvPicPr>
          <p:nvPr/>
        </p:nvPicPr>
        <p:blipFill>
          <a:blip r:embed="rId12" cstate="print"/>
          <a:srcRect/>
          <a:stretch>
            <a:fillRect/>
          </a:stretch>
        </p:blipFill>
        <p:spPr bwMode="auto">
          <a:xfrm>
            <a:off x="6096000" y="2600451"/>
            <a:ext cx="2009775" cy="1448108"/>
          </a:xfrm>
          <a:prstGeom prst="rect">
            <a:avLst/>
          </a:prstGeom>
          <a:noFill/>
          <a:ln w="9525">
            <a:noFill/>
            <a:miter lim="800000"/>
            <a:headEnd/>
            <a:tailEnd/>
          </a:ln>
        </p:spPr>
      </p:pic>
      <p:sp>
        <p:nvSpPr>
          <p:cNvPr id="32" name="Rectangle 8"/>
          <p:cNvSpPr>
            <a:spLocks noChangeArrowheads="1"/>
          </p:cNvSpPr>
          <p:nvPr/>
        </p:nvSpPr>
        <p:spPr bwMode="auto">
          <a:xfrm>
            <a:off x="4552076" y="3574554"/>
            <a:ext cx="1405534" cy="1669891"/>
          </a:xfrm>
          <a:prstGeom prst="rect">
            <a:avLst/>
          </a:prstGeom>
          <a:solidFill>
            <a:srgbClr val="DEFEE3"/>
          </a:solidFill>
          <a:ln w="9525">
            <a:solidFill>
              <a:srgbClr val="000000"/>
            </a:solidFill>
            <a:miter lim="800000"/>
            <a:headEnd/>
            <a:tailEnd/>
          </a:ln>
        </p:spPr>
        <p:txBody>
          <a:bodyPr wrap="none" anchor="ctr"/>
          <a:lstStyle/>
          <a:p>
            <a:pPr algn="ctr"/>
            <a:endParaRPr lang="en-US" sz="1400">
              <a:solidFill>
                <a:srgbClr val="000000"/>
              </a:solidFill>
            </a:endParaRPr>
          </a:p>
        </p:txBody>
      </p:sp>
      <p:sp>
        <p:nvSpPr>
          <p:cNvPr id="33" name="Text Box 12"/>
          <p:cNvSpPr txBox="1">
            <a:spLocks noChangeArrowheads="1"/>
          </p:cNvSpPr>
          <p:nvPr/>
        </p:nvSpPr>
        <p:spPr bwMode="auto">
          <a:xfrm>
            <a:off x="4608404" y="3605959"/>
            <a:ext cx="1158587" cy="758791"/>
          </a:xfrm>
          <a:prstGeom prst="rect">
            <a:avLst/>
          </a:prstGeom>
          <a:noFill/>
          <a:ln w="9525">
            <a:noFill/>
            <a:miter lim="800000"/>
            <a:headEnd/>
            <a:tailEnd/>
          </a:ln>
        </p:spPr>
        <p:txBody>
          <a:bodyPr wrap="none">
            <a:spAutoFit/>
          </a:bodyPr>
          <a:lstStyle/>
          <a:p>
            <a:r>
              <a:rPr lang="en-US" sz="1200" dirty="0" err="1">
                <a:solidFill>
                  <a:srgbClr val="0066FF"/>
                </a:solidFill>
              </a:rPr>
              <a:t>GetSites</a:t>
            </a:r>
            <a:endParaRPr lang="en-US" sz="1200" dirty="0">
              <a:solidFill>
                <a:srgbClr val="0066FF"/>
              </a:solidFill>
            </a:endParaRPr>
          </a:p>
          <a:p>
            <a:r>
              <a:rPr lang="en-US" sz="1200" dirty="0" err="1">
                <a:solidFill>
                  <a:srgbClr val="0066FF"/>
                </a:solidFill>
              </a:rPr>
              <a:t>GetSiteInfo</a:t>
            </a:r>
            <a:endParaRPr lang="en-US" sz="1200" dirty="0">
              <a:solidFill>
                <a:srgbClr val="0066FF"/>
              </a:solidFill>
            </a:endParaRPr>
          </a:p>
          <a:p>
            <a:r>
              <a:rPr lang="en-US" sz="1200" dirty="0" err="1">
                <a:solidFill>
                  <a:srgbClr val="0066FF"/>
                </a:solidFill>
              </a:rPr>
              <a:t>GetVariableInfo</a:t>
            </a:r>
            <a:endParaRPr lang="en-US" sz="1200" dirty="0">
              <a:solidFill>
                <a:srgbClr val="0066FF"/>
              </a:solidFill>
            </a:endParaRPr>
          </a:p>
          <a:p>
            <a:r>
              <a:rPr lang="en-US" sz="1200" dirty="0" err="1">
                <a:solidFill>
                  <a:srgbClr val="0066FF"/>
                </a:solidFill>
              </a:rPr>
              <a:t>GetValues</a:t>
            </a:r>
            <a:endParaRPr lang="en-US" sz="1200" dirty="0">
              <a:solidFill>
                <a:srgbClr val="0066FF"/>
              </a:solidFill>
            </a:endParaRPr>
          </a:p>
        </p:txBody>
      </p:sp>
      <p:sp>
        <p:nvSpPr>
          <p:cNvPr id="37" name="Text Box 16"/>
          <p:cNvSpPr txBox="1">
            <a:spLocks noChangeArrowheads="1"/>
          </p:cNvSpPr>
          <p:nvPr/>
        </p:nvSpPr>
        <p:spPr bwMode="auto">
          <a:xfrm>
            <a:off x="4506211" y="4714198"/>
            <a:ext cx="1481461" cy="412974"/>
          </a:xfrm>
          <a:prstGeom prst="rect">
            <a:avLst/>
          </a:prstGeom>
          <a:noFill/>
          <a:ln w="9525">
            <a:noFill/>
            <a:miter lim="800000"/>
            <a:headEnd/>
            <a:tailEnd/>
          </a:ln>
        </p:spPr>
        <p:txBody>
          <a:bodyPr>
            <a:spAutoFit/>
          </a:bodyPr>
          <a:lstStyle/>
          <a:p>
            <a:pPr algn="ctr"/>
            <a:r>
              <a:rPr lang="en-US" sz="1400" b="1" dirty="0">
                <a:solidFill>
                  <a:srgbClr val="000000"/>
                </a:solidFill>
              </a:rPr>
              <a:t>WaterOneFlow</a:t>
            </a:r>
          </a:p>
          <a:p>
            <a:pPr algn="ctr"/>
            <a:r>
              <a:rPr lang="en-US" sz="1400" b="1" dirty="0">
                <a:solidFill>
                  <a:srgbClr val="000000"/>
                </a:solidFill>
              </a:rPr>
              <a:t>Web Service</a:t>
            </a:r>
          </a:p>
        </p:txBody>
      </p:sp>
      <p:sp>
        <p:nvSpPr>
          <p:cNvPr id="38" name="AutoShape 30"/>
          <p:cNvSpPr>
            <a:spLocks noChangeArrowheads="1"/>
          </p:cNvSpPr>
          <p:nvPr/>
        </p:nvSpPr>
        <p:spPr bwMode="auto">
          <a:xfrm>
            <a:off x="4823033" y="4430420"/>
            <a:ext cx="884149" cy="307761"/>
          </a:xfrm>
          <a:prstGeom prst="foldedCorner">
            <a:avLst>
              <a:gd name="adj" fmla="val 12500"/>
            </a:avLst>
          </a:prstGeom>
          <a:solidFill>
            <a:srgbClr val="BBE0E3"/>
          </a:solidFill>
          <a:ln w="9525">
            <a:solidFill>
              <a:srgbClr val="000000"/>
            </a:solidFill>
            <a:round/>
            <a:headEnd/>
            <a:tailEnd/>
          </a:ln>
        </p:spPr>
        <p:txBody>
          <a:bodyPr wrap="none" anchor="ctr"/>
          <a:lstStyle/>
          <a:p>
            <a:pPr algn="ctr"/>
            <a:r>
              <a:rPr lang="en-US" sz="1400" dirty="0" err="1">
                <a:solidFill>
                  <a:srgbClr val="000000"/>
                </a:solidFill>
              </a:rPr>
              <a:t>WaterML</a:t>
            </a:r>
            <a:endParaRPr lang="en-US" sz="1400" dirty="0">
              <a:solidFill>
                <a:srgbClr val="000000"/>
              </a:solidFill>
            </a:endParaRPr>
          </a:p>
        </p:txBody>
      </p:sp>
      <p:grpSp>
        <p:nvGrpSpPr>
          <p:cNvPr id="4" name="Group 3"/>
          <p:cNvGrpSpPr/>
          <p:nvPr/>
        </p:nvGrpSpPr>
        <p:grpSpPr>
          <a:xfrm>
            <a:off x="4267200" y="3676576"/>
            <a:ext cx="407732" cy="670389"/>
            <a:chOff x="4267200" y="3733800"/>
            <a:chExt cx="407732" cy="613166"/>
          </a:xfrm>
        </p:grpSpPr>
        <p:sp>
          <p:nvSpPr>
            <p:cNvPr id="34" name="Oval 13"/>
            <p:cNvSpPr>
              <a:spLocks noChangeArrowheads="1"/>
            </p:cNvSpPr>
            <p:nvPr/>
          </p:nvSpPr>
          <p:spPr bwMode="auto">
            <a:xfrm>
              <a:off x="4275777" y="3733800"/>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35" name="Oval 14"/>
            <p:cNvSpPr>
              <a:spLocks noChangeArrowheads="1"/>
            </p:cNvSpPr>
            <p:nvPr/>
          </p:nvSpPr>
          <p:spPr bwMode="auto">
            <a:xfrm>
              <a:off x="4275777" y="3908741"/>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36" name="Oval 15"/>
            <p:cNvSpPr>
              <a:spLocks noChangeArrowheads="1"/>
            </p:cNvSpPr>
            <p:nvPr/>
          </p:nvSpPr>
          <p:spPr bwMode="auto">
            <a:xfrm>
              <a:off x="4275777" y="4083683"/>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43" name="Line 9"/>
            <p:cNvSpPr>
              <a:spLocks noChangeShapeType="1"/>
            </p:cNvSpPr>
            <p:nvPr/>
          </p:nvSpPr>
          <p:spPr bwMode="auto">
            <a:xfrm>
              <a:off x="4331038" y="3777540"/>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5" name="Line 10"/>
            <p:cNvSpPr>
              <a:spLocks noChangeShapeType="1"/>
            </p:cNvSpPr>
            <p:nvPr/>
          </p:nvSpPr>
          <p:spPr bwMode="auto">
            <a:xfrm>
              <a:off x="4331038" y="3952482"/>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6" name="Line 11"/>
            <p:cNvSpPr>
              <a:spLocks noChangeShapeType="1"/>
            </p:cNvSpPr>
            <p:nvPr/>
          </p:nvSpPr>
          <p:spPr bwMode="auto">
            <a:xfrm>
              <a:off x="4331038" y="4127423"/>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0" name="Oval 15"/>
            <p:cNvSpPr>
              <a:spLocks noChangeArrowheads="1"/>
            </p:cNvSpPr>
            <p:nvPr/>
          </p:nvSpPr>
          <p:spPr bwMode="auto">
            <a:xfrm>
              <a:off x="4267200" y="4259496"/>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47" name="Line 11"/>
            <p:cNvSpPr>
              <a:spLocks noChangeShapeType="1"/>
            </p:cNvSpPr>
            <p:nvPr/>
          </p:nvSpPr>
          <p:spPr bwMode="auto">
            <a:xfrm>
              <a:off x="4332190" y="4303228"/>
              <a:ext cx="342742" cy="0"/>
            </a:xfrm>
            <a:prstGeom prst="line">
              <a:avLst/>
            </a:prstGeom>
            <a:noFill/>
            <a:ln w="9525">
              <a:solidFill>
                <a:srgbClr val="000000"/>
              </a:solidFill>
              <a:round/>
              <a:headEnd/>
              <a:tailEnd/>
            </a:ln>
          </p:spPr>
          <p:txBody>
            <a:bodyPr/>
            <a:lstStyle/>
            <a:p>
              <a:endParaRPr lang="en-US">
                <a:solidFill>
                  <a:prstClr val="black"/>
                </a:solidFill>
              </a:endParaRPr>
            </a:p>
          </p:txBody>
        </p:sp>
      </p:grpSp>
      <p:sp>
        <p:nvSpPr>
          <p:cNvPr id="48" name="Title 39"/>
          <p:cNvSpPr>
            <a:spLocks noGrp="1"/>
          </p:cNvSpPr>
          <p:nvPr>
            <p:ph type="title"/>
          </p:nvPr>
        </p:nvSpPr>
        <p:spPr>
          <a:xfrm>
            <a:off x="457200" y="0"/>
            <a:ext cx="8229600" cy="721824"/>
          </a:xfrm>
        </p:spPr>
        <p:txBody>
          <a:bodyPr/>
          <a:lstStyle/>
          <a:p>
            <a:r>
              <a:rPr lang="en-US" sz="2800" dirty="0" err="1" smtClean="0"/>
              <a:t>HydroServer</a:t>
            </a:r>
            <a:r>
              <a:rPr lang="en-US" sz="2800" dirty="0" smtClean="0"/>
              <a:t> – Data Publication</a:t>
            </a:r>
            <a:endParaRPr lang="en-US" sz="2800" dirty="0"/>
          </a:p>
        </p:txBody>
      </p:sp>
      <p:pic>
        <p:nvPicPr>
          <p:cNvPr id="49" name="Picture 2"/>
          <p:cNvPicPr>
            <a:picLocks noChangeAspect="1" noChangeArrowheads="1"/>
          </p:cNvPicPr>
          <p:nvPr/>
        </p:nvPicPr>
        <p:blipFill>
          <a:blip r:embed="rId13" cstate="print"/>
          <a:srcRect/>
          <a:stretch>
            <a:fillRect/>
          </a:stretch>
        </p:blipFill>
        <p:spPr bwMode="auto">
          <a:xfrm>
            <a:off x="4568572" y="5244444"/>
            <a:ext cx="1375028" cy="1461155"/>
          </a:xfrm>
          <a:prstGeom prst="rect">
            <a:avLst/>
          </a:prstGeom>
          <a:noFill/>
          <a:ln w="9525">
            <a:noFill/>
            <a:miter lim="800000"/>
            <a:headEnd/>
            <a:tailEnd/>
          </a:ln>
        </p:spPr>
      </p:pic>
      <p:sp>
        <p:nvSpPr>
          <p:cNvPr id="50" name="Text Box 16"/>
          <p:cNvSpPr txBox="1">
            <a:spLocks noChangeArrowheads="1"/>
          </p:cNvSpPr>
          <p:nvPr/>
        </p:nvSpPr>
        <p:spPr bwMode="auto">
          <a:xfrm>
            <a:off x="4637315" y="5664167"/>
            <a:ext cx="1230086" cy="954107"/>
          </a:xfrm>
          <a:prstGeom prst="rect">
            <a:avLst/>
          </a:prstGeom>
          <a:solidFill>
            <a:schemeClr val="bg1">
              <a:alpha val="55000"/>
            </a:schemeClr>
          </a:solidFill>
          <a:ln w="9525">
            <a:noFill/>
            <a:miter lim="800000"/>
            <a:headEnd/>
            <a:tailEnd/>
          </a:ln>
        </p:spPr>
        <p:txBody>
          <a:bodyPr wrap="square">
            <a:spAutoFit/>
          </a:bodyPr>
          <a:lstStyle/>
          <a:p>
            <a:pPr algn="ctr"/>
            <a:r>
              <a:rPr lang="en-US" sz="1400" b="1" dirty="0" smtClean="0">
                <a:solidFill>
                  <a:srgbClr val="000000"/>
                </a:solidFill>
              </a:rPr>
              <a:t>OGC Spatial Data Service from ArcGIS Server</a:t>
            </a:r>
            <a:endParaRPr lang="en-US" sz="1400" b="1" dirty="0">
              <a:solidFill>
                <a:srgbClr val="000000"/>
              </a:solidFill>
            </a:endParaRPr>
          </a:p>
        </p:txBody>
      </p:sp>
    </p:spTree>
    <p:extLst>
      <p:ext uri="{BB962C8B-B14F-4D97-AF65-F5344CB8AC3E}">
        <p14:creationId xmlns:p14="http://schemas.microsoft.com/office/powerpoint/2010/main" val="7407036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2"/>
          <p:cNvSpPr txBox="1">
            <a:spLocks/>
          </p:cNvSpPr>
          <p:nvPr/>
        </p:nvSpPr>
        <p:spPr>
          <a:xfrm>
            <a:off x="457200" y="152400"/>
            <a:ext cx="8229600" cy="1143000"/>
          </a:xfrm>
          <a:prstGeom prst="rect">
            <a:avLst/>
          </a:prstGeom>
        </p:spPr>
        <p:txBody>
          <a:bodyPr/>
          <a:lstStyle/>
          <a:p>
            <a:pPr algn="ctr" fontAlgn="base">
              <a:spcBef>
                <a:spcPct val="0"/>
              </a:spcBef>
              <a:spcAft>
                <a:spcPct val="0"/>
              </a:spcAft>
              <a:defRPr/>
            </a:pPr>
            <a:r>
              <a:rPr lang="en-US" sz="4400" kern="0" dirty="0" err="1" smtClean="0">
                <a:solidFill>
                  <a:srgbClr val="000000"/>
                </a:solidFill>
              </a:rPr>
              <a:t>HydroCatalog</a:t>
            </a:r>
            <a:endParaRPr lang="en-US" sz="4400" kern="0" dirty="0" smtClean="0">
              <a:solidFill>
                <a:srgbClr val="000000"/>
              </a:solidFill>
            </a:endParaRPr>
          </a:p>
        </p:txBody>
      </p:sp>
      <p:sp>
        <p:nvSpPr>
          <p:cNvPr id="67601" name="Rectangle 8"/>
          <p:cNvSpPr>
            <a:spLocks noChangeArrowheads="1"/>
          </p:cNvSpPr>
          <p:nvPr/>
        </p:nvSpPr>
        <p:spPr bwMode="auto">
          <a:xfrm>
            <a:off x="1130300" y="3013075"/>
            <a:ext cx="1617663" cy="1939925"/>
          </a:xfrm>
          <a:prstGeom prst="rect">
            <a:avLst/>
          </a:prstGeom>
          <a:solidFill>
            <a:srgbClr val="DEFEE3"/>
          </a:solidFill>
          <a:ln w="9525">
            <a:solidFill>
              <a:srgbClr val="000000"/>
            </a:solidFill>
            <a:miter lim="800000"/>
            <a:headEnd/>
            <a:tailEnd/>
          </a:ln>
        </p:spPr>
        <p:txBody>
          <a:bodyPr wrap="none" anchor="ctr"/>
          <a:lstStyle/>
          <a:p>
            <a:pPr algn="ctr" fontAlgn="base">
              <a:spcBef>
                <a:spcPct val="0"/>
              </a:spcBef>
              <a:spcAft>
                <a:spcPct val="0"/>
              </a:spcAft>
            </a:pPr>
            <a:endParaRPr lang="en-US" sz="1400" smtClean="0">
              <a:solidFill>
                <a:srgbClr val="000000"/>
              </a:solidFill>
            </a:endParaRPr>
          </a:p>
        </p:txBody>
      </p:sp>
      <p:sp>
        <p:nvSpPr>
          <p:cNvPr id="67602" name="Text Box 12"/>
          <p:cNvSpPr txBox="1">
            <a:spLocks noChangeArrowheads="1"/>
          </p:cNvSpPr>
          <p:nvPr/>
        </p:nvSpPr>
        <p:spPr bwMode="auto">
          <a:xfrm>
            <a:off x="1346200" y="3470275"/>
            <a:ext cx="1625600" cy="954087"/>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66FF"/>
                </a:solidFill>
              </a:rPr>
              <a:t>GetSites</a:t>
            </a:r>
          </a:p>
          <a:p>
            <a:pPr fontAlgn="base">
              <a:spcBef>
                <a:spcPct val="0"/>
              </a:spcBef>
              <a:spcAft>
                <a:spcPct val="0"/>
              </a:spcAft>
            </a:pPr>
            <a:r>
              <a:rPr lang="en-US" sz="1400" smtClean="0">
                <a:solidFill>
                  <a:srgbClr val="0066FF"/>
                </a:solidFill>
              </a:rPr>
              <a:t>GetSiteInfo</a:t>
            </a:r>
          </a:p>
          <a:p>
            <a:pPr fontAlgn="base">
              <a:spcBef>
                <a:spcPct val="0"/>
              </a:spcBef>
              <a:spcAft>
                <a:spcPct val="0"/>
              </a:spcAft>
            </a:pPr>
            <a:r>
              <a:rPr lang="en-US" sz="1400" smtClean="0">
                <a:solidFill>
                  <a:srgbClr val="0066FF"/>
                </a:solidFill>
              </a:rPr>
              <a:t>GetVariableInfo</a:t>
            </a:r>
          </a:p>
          <a:p>
            <a:pPr fontAlgn="base">
              <a:spcBef>
                <a:spcPct val="0"/>
              </a:spcBef>
              <a:spcAft>
                <a:spcPct val="0"/>
              </a:spcAft>
            </a:pPr>
            <a:r>
              <a:rPr lang="en-US" sz="1400" smtClean="0">
                <a:solidFill>
                  <a:srgbClr val="0066FF"/>
                </a:solidFill>
              </a:rPr>
              <a:t>GetValues</a:t>
            </a:r>
          </a:p>
        </p:txBody>
      </p:sp>
      <p:sp>
        <p:nvSpPr>
          <p:cNvPr id="67603" name="Text Box 16"/>
          <p:cNvSpPr txBox="1">
            <a:spLocks noChangeArrowheads="1"/>
          </p:cNvSpPr>
          <p:nvPr/>
        </p:nvSpPr>
        <p:spPr bwMode="auto">
          <a:xfrm>
            <a:off x="1076325" y="4424362"/>
            <a:ext cx="1706563" cy="522288"/>
          </a:xfrm>
          <a:prstGeom prst="rect">
            <a:avLst/>
          </a:prstGeom>
          <a:noFill/>
          <a:ln w="9525">
            <a:noFill/>
            <a:miter lim="800000"/>
            <a:headEnd/>
            <a:tailEnd/>
          </a:ln>
        </p:spPr>
        <p:txBody>
          <a:bodyPr>
            <a:spAutoFit/>
          </a:bodyPr>
          <a:lstStyle/>
          <a:p>
            <a:pPr algn="ctr" fontAlgn="base">
              <a:spcBef>
                <a:spcPct val="0"/>
              </a:spcBef>
              <a:spcAft>
                <a:spcPct val="0"/>
              </a:spcAft>
            </a:pPr>
            <a:r>
              <a:rPr lang="en-US" sz="1400" b="1" dirty="0" err="1" smtClean="0">
                <a:solidFill>
                  <a:srgbClr val="000000"/>
                </a:solidFill>
              </a:rPr>
              <a:t>WaterOneFlow</a:t>
            </a:r>
            <a:endParaRPr lang="en-US" sz="1400" b="1" dirty="0" smtClean="0">
              <a:solidFill>
                <a:srgbClr val="000000"/>
              </a:solidFill>
            </a:endParaRPr>
          </a:p>
          <a:p>
            <a:pPr algn="ctr" fontAlgn="base">
              <a:spcBef>
                <a:spcPct val="0"/>
              </a:spcBef>
              <a:spcAft>
                <a:spcPct val="0"/>
              </a:spcAft>
            </a:pPr>
            <a:r>
              <a:rPr lang="en-US" sz="1400" b="1" dirty="0" smtClean="0">
                <a:solidFill>
                  <a:srgbClr val="000000"/>
                </a:solidFill>
              </a:rPr>
              <a:t>Web Service</a:t>
            </a:r>
          </a:p>
        </p:txBody>
      </p:sp>
      <p:sp>
        <p:nvSpPr>
          <p:cNvPr id="67604" name="AutoShape 30"/>
          <p:cNvSpPr>
            <a:spLocks noChangeArrowheads="1"/>
          </p:cNvSpPr>
          <p:nvPr/>
        </p:nvSpPr>
        <p:spPr bwMode="auto">
          <a:xfrm>
            <a:off x="1447800" y="3052762"/>
            <a:ext cx="1017588" cy="390525"/>
          </a:xfrm>
          <a:prstGeom prst="foldedCorner">
            <a:avLst>
              <a:gd name="adj" fmla="val 12500"/>
            </a:avLst>
          </a:prstGeom>
          <a:solidFill>
            <a:srgbClr val="BBE0E3"/>
          </a:solidFill>
          <a:ln w="9525">
            <a:solidFill>
              <a:srgbClr val="000000"/>
            </a:solidFill>
            <a:round/>
            <a:headEnd/>
            <a:tailEnd/>
          </a:ln>
        </p:spPr>
        <p:txBody>
          <a:bodyPr wrap="none" anchor="ctr"/>
          <a:lstStyle/>
          <a:p>
            <a:pPr algn="ctr" fontAlgn="base">
              <a:spcBef>
                <a:spcPct val="0"/>
              </a:spcBef>
              <a:spcAft>
                <a:spcPct val="0"/>
              </a:spcAft>
            </a:pPr>
            <a:r>
              <a:rPr lang="en-US" sz="1400" smtClean="0">
                <a:solidFill>
                  <a:srgbClr val="000000"/>
                </a:solidFill>
              </a:rPr>
              <a:t>WaterML</a:t>
            </a:r>
          </a:p>
        </p:txBody>
      </p:sp>
      <p:grpSp>
        <p:nvGrpSpPr>
          <p:cNvPr id="2" name="Group 85"/>
          <p:cNvGrpSpPr/>
          <p:nvPr/>
        </p:nvGrpSpPr>
        <p:grpSpPr>
          <a:xfrm>
            <a:off x="5486400" y="5181600"/>
            <a:ext cx="2438400" cy="1254125"/>
            <a:chOff x="3657600" y="5334000"/>
            <a:chExt cx="2438400" cy="1254125"/>
          </a:xfrm>
        </p:grpSpPr>
        <p:sp>
          <p:nvSpPr>
            <p:cNvPr id="137" name="Rectangle 562"/>
            <p:cNvSpPr>
              <a:spLocks noChangeArrowheads="1"/>
            </p:cNvSpPr>
            <p:nvPr/>
          </p:nvSpPr>
          <p:spPr bwMode="auto">
            <a:xfrm>
              <a:off x="3733800" y="5334000"/>
              <a:ext cx="2286000" cy="1254125"/>
            </a:xfrm>
            <a:prstGeom prst="rect">
              <a:avLst/>
            </a:prstGeom>
            <a:solidFill>
              <a:schemeClr val="bg1"/>
            </a:solidFill>
            <a:ln w="25400">
              <a:solidFill>
                <a:schemeClr val="tx2">
                  <a:lumMod val="75000"/>
                </a:schemeClr>
              </a:solid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67664" name="Line 595"/>
            <p:cNvSpPr>
              <a:spLocks noChangeShapeType="1"/>
            </p:cNvSpPr>
            <p:nvPr/>
          </p:nvSpPr>
          <p:spPr bwMode="auto">
            <a:xfrm>
              <a:off x="3810000" y="5791200"/>
              <a:ext cx="2133599" cy="0"/>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67607" name="Text Box 563"/>
            <p:cNvSpPr txBox="1">
              <a:spLocks noChangeArrowheads="1"/>
            </p:cNvSpPr>
            <p:nvPr/>
          </p:nvSpPr>
          <p:spPr bwMode="auto">
            <a:xfrm>
              <a:off x="3657600" y="5425690"/>
              <a:ext cx="2438400" cy="289310"/>
            </a:xfrm>
            <a:prstGeom prst="rect">
              <a:avLst/>
            </a:prstGeom>
            <a:noFill/>
            <a:ln w="9525">
              <a:noFill/>
              <a:miter lim="800000"/>
              <a:headEnd/>
              <a:tailEnd/>
            </a:ln>
          </p:spPr>
          <p:txBody>
            <a:bodyPr wrap="square">
              <a:spAutoFit/>
            </a:bodyPr>
            <a:lstStyle/>
            <a:p>
              <a:pPr algn="ctr" fontAlgn="base">
                <a:lnSpc>
                  <a:spcPct val="80000"/>
                </a:lnSpc>
                <a:spcBef>
                  <a:spcPct val="0"/>
                </a:spcBef>
                <a:spcAft>
                  <a:spcPct val="0"/>
                </a:spcAft>
              </a:pPr>
              <a:r>
                <a:rPr lang="en-US" sz="1600" dirty="0" smtClean="0">
                  <a:solidFill>
                    <a:srgbClr val="000000"/>
                  </a:solidFill>
                </a:rPr>
                <a:t>Discovery and Access</a:t>
              </a:r>
            </a:p>
          </p:txBody>
        </p:sp>
        <p:pic>
          <p:nvPicPr>
            <p:cNvPr id="67608" name="Picture 584" descr="MCj03871500000[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86200" y="5797248"/>
              <a:ext cx="762000" cy="755952"/>
            </a:xfrm>
            <a:prstGeom prst="rect">
              <a:avLst/>
            </a:prstGeom>
            <a:noFill/>
            <a:ln w="9525">
              <a:noFill/>
              <a:miter lim="800000"/>
              <a:headEnd/>
              <a:tailEnd/>
            </a:ln>
          </p:spPr>
        </p:pic>
        <p:sp>
          <p:nvSpPr>
            <p:cNvPr id="67616" name="Text Box 596"/>
            <p:cNvSpPr txBox="1">
              <a:spLocks noChangeArrowheads="1"/>
            </p:cNvSpPr>
            <p:nvPr/>
          </p:nvSpPr>
          <p:spPr bwMode="auto">
            <a:xfrm>
              <a:off x="4800600" y="5941469"/>
              <a:ext cx="1031052" cy="535531"/>
            </a:xfrm>
            <a:prstGeom prst="rect">
              <a:avLst/>
            </a:prstGeom>
            <a:noFill/>
            <a:ln w="9525">
              <a:noFill/>
              <a:miter lim="800000"/>
              <a:headEnd/>
              <a:tailEnd/>
            </a:ln>
          </p:spPr>
          <p:txBody>
            <a:bodyPr wrap="none">
              <a:spAutoFit/>
            </a:bodyPr>
            <a:lstStyle/>
            <a:p>
              <a:pPr algn="ctr" fontAlgn="base">
                <a:lnSpc>
                  <a:spcPct val="80000"/>
                </a:lnSpc>
                <a:spcBef>
                  <a:spcPct val="0"/>
                </a:spcBef>
                <a:spcAft>
                  <a:spcPct val="0"/>
                </a:spcAft>
              </a:pPr>
              <a:r>
                <a:rPr lang="en-US" dirty="0" smtClean="0">
                  <a:solidFill>
                    <a:srgbClr val="000000"/>
                  </a:solidFill>
                </a:rPr>
                <a:t>Hydro </a:t>
              </a:r>
            </a:p>
            <a:p>
              <a:pPr algn="ctr" fontAlgn="base">
                <a:lnSpc>
                  <a:spcPct val="80000"/>
                </a:lnSpc>
                <a:spcBef>
                  <a:spcPct val="0"/>
                </a:spcBef>
                <a:spcAft>
                  <a:spcPct val="0"/>
                </a:spcAft>
              </a:pPr>
              <a:r>
                <a:rPr lang="en-US" dirty="0" smtClean="0">
                  <a:solidFill>
                    <a:srgbClr val="000000"/>
                  </a:solidFill>
                </a:rPr>
                <a:t>Desktop</a:t>
              </a:r>
            </a:p>
          </p:txBody>
        </p:sp>
      </p:grpSp>
      <p:sp>
        <p:nvSpPr>
          <p:cNvPr id="67622" name="AutoShape 146"/>
          <p:cNvSpPr>
            <a:spLocks noChangeArrowheads="1"/>
          </p:cNvSpPr>
          <p:nvPr/>
        </p:nvSpPr>
        <p:spPr bwMode="auto">
          <a:xfrm rot="2043552">
            <a:off x="3741738" y="2967036"/>
            <a:ext cx="512762" cy="314325"/>
          </a:xfrm>
          <a:prstGeom prst="rightArrow">
            <a:avLst>
              <a:gd name="adj1" fmla="val 41667"/>
              <a:gd name="adj2" fmla="val 74935"/>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800" smtClean="0">
              <a:solidFill>
                <a:srgbClr val="000000"/>
              </a:solidFill>
            </a:endParaRPr>
          </a:p>
        </p:txBody>
      </p:sp>
      <p:sp>
        <p:nvSpPr>
          <p:cNvPr id="165" name="Rectangle 164"/>
          <p:cNvSpPr/>
          <p:nvPr/>
        </p:nvSpPr>
        <p:spPr>
          <a:xfrm>
            <a:off x="3276600" y="914400"/>
            <a:ext cx="4531717" cy="396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67619" name="AutoShape 130"/>
          <p:cNvSpPr>
            <a:spLocks noChangeArrowheads="1"/>
          </p:cNvSpPr>
          <p:nvPr/>
        </p:nvSpPr>
        <p:spPr bwMode="auto">
          <a:xfrm>
            <a:off x="5796359" y="3200400"/>
            <a:ext cx="1671241" cy="1223170"/>
          </a:xfrm>
          <a:prstGeom prst="flowChartMagneticDisk">
            <a:avLst/>
          </a:prstGeom>
          <a:solidFill>
            <a:srgbClr val="FFFFCC"/>
          </a:solidFill>
          <a:ln w="25400">
            <a:solidFill>
              <a:schemeClr val="tx1"/>
            </a:solidFill>
            <a:round/>
            <a:headEnd/>
            <a:tailEnd/>
          </a:ln>
        </p:spPr>
        <p:txBody>
          <a:bodyPr anchor="ctr"/>
          <a:lstStyle/>
          <a:p>
            <a:pPr algn="ctr" fontAlgn="base">
              <a:spcBef>
                <a:spcPct val="0"/>
              </a:spcBef>
              <a:spcAft>
                <a:spcPct val="0"/>
              </a:spcAft>
            </a:pPr>
            <a:r>
              <a:rPr lang="en-US" sz="1600" dirty="0" smtClean="0">
                <a:solidFill>
                  <a:srgbClr val="000000"/>
                </a:solidFill>
              </a:rPr>
              <a:t>Water Metadata Catalog</a:t>
            </a:r>
          </a:p>
        </p:txBody>
      </p:sp>
      <p:pic>
        <p:nvPicPr>
          <p:cNvPr id="67620" name="Picture 42"/>
          <p:cNvPicPr>
            <a:picLocks noChangeAspect="1" noChangeArrowheads="1"/>
          </p:cNvPicPr>
          <p:nvPr/>
        </p:nvPicPr>
        <p:blipFill>
          <a:blip r:embed="rId4" cstate="print"/>
          <a:srcRect/>
          <a:stretch>
            <a:fillRect/>
          </a:stretch>
        </p:blipFill>
        <p:spPr bwMode="auto">
          <a:xfrm>
            <a:off x="3581400" y="3581400"/>
            <a:ext cx="1119584" cy="745529"/>
          </a:xfrm>
          <a:prstGeom prst="rect">
            <a:avLst/>
          </a:prstGeom>
          <a:noFill/>
          <a:ln w="9525">
            <a:noFill/>
            <a:miter lim="800000"/>
            <a:headEnd/>
            <a:tailEnd/>
          </a:ln>
        </p:spPr>
      </p:pic>
      <p:sp>
        <p:nvSpPr>
          <p:cNvPr id="67621" name="Rectangle 158"/>
          <p:cNvSpPr>
            <a:spLocks noChangeArrowheads="1"/>
          </p:cNvSpPr>
          <p:nvPr/>
        </p:nvSpPr>
        <p:spPr bwMode="auto">
          <a:xfrm>
            <a:off x="3276600" y="3181747"/>
            <a:ext cx="1746448" cy="55205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Harvester</a:t>
            </a:r>
          </a:p>
        </p:txBody>
      </p:sp>
      <p:pic>
        <p:nvPicPr>
          <p:cNvPr id="67623" name="Picture 3"/>
          <p:cNvPicPr>
            <a:picLocks noChangeAspect="1" noChangeArrowheads="1"/>
          </p:cNvPicPr>
          <p:nvPr/>
        </p:nvPicPr>
        <p:blipFill>
          <a:blip r:embed="rId5" cstate="print"/>
          <a:srcRect/>
          <a:stretch>
            <a:fillRect/>
          </a:stretch>
        </p:blipFill>
        <p:spPr bwMode="auto">
          <a:xfrm>
            <a:off x="3403051" y="1369218"/>
            <a:ext cx="1781724" cy="1676400"/>
          </a:xfrm>
          <a:prstGeom prst="rect">
            <a:avLst/>
          </a:prstGeom>
          <a:noFill/>
          <a:ln w="9525">
            <a:solidFill>
              <a:schemeClr val="tx1"/>
            </a:solidFill>
            <a:miter lim="800000"/>
            <a:headEnd/>
            <a:tailEnd/>
          </a:ln>
        </p:spPr>
      </p:pic>
      <p:pic>
        <p:nvPicPr>
          <p:cNvPr id="67624" name="Picture 5"/>
          <p:cNvPicPr>
            <a:picLocks noChangeAspect="1" noChangeArrowheads="1"/>
          </p:cNvPicPr>
          <p:nvPr/>
        </p:nvPicPr>
        <p:blipFill>
          <a:blip r:embed="rId6" cstate="print"/>
          <a:srcRect/>
          <a:stretch>
            <a:fillRect/>
          </a:stretch>
        </p:blipFill>
        <p:spPr bwMode="auto">
          <a:xfrm>
            <a:off x="5440443" y="1377354"/>
            <a:ext cx="2220831" cy="1668264"/>
          </a:xfrm>
          <a:prstGeom prst="rect">
            <a:avLst/>
          </a:prstGeom>
          <a:noFill/>
          <a:ln w="9525">
            <a:solidFill>
              <a:schemeClr val="tx1"/>
            </a:solidFill>
            <a:miter lim="800000"/>
            <a:headEnd/>
            <a:tailEnd/>
          </a:ln>
        </p:spPr>
      </p:pic>
      <p:sp>
        <p:nvSpPr>
          <p:cNvPr id="67625" name="Rectangle 162"/>
          <p:cNvSpPr>
            <a:spLocks noChangeArrowheads="1"/>
          </p:cNvSpPr>
          <p:nvPr/>
        </p:nvSpPr>
        <p:spPr bwMode="auto">
          <a:xfrm>
            <a:off x="3079749" y="914400"/>
            <a:ext cx="2724150" cy="54947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Service Registry</a:t>
            </a:r>
          </a:p>
        </p:txBody>
      </p:sp>
      <p:sp>
        <p:nvSpPr>
          <p:cNvPr id="67626" name="Rectangle 163"/>
          <p:cNvSpPr>
            <a:spLocks noChangeArrowheads="1"/>
          </p:cNvSpPr>
          <p:nvPr/>
        </p:nvSpPr>
        <p:spPr bwMode="auto">
          <a:xfrm>
            <a:off x="5486400" y="914400"/>
            <a:ext cx="2133402" cy="54947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err="1" smtClean="0">
                <a:solidFill>
                  <a:srgbClr val="000000"/>
                </a:solidFill>
              </a:rPr>
              <a:t>Hydrotagger</a:t>
            </a:r>
            <a:endParaRPr lang="en-US" sz="1600" dirty="0" smtClean="0">
              <a:solidFill>
                <a:srgbClr val="000000"/>
              </a:solidFill>
            </a:endParaRPr>
          </a:p>
        </p:txBody>
      </p:sp>
      <p:sp>
        <p:nvSpPr>
          <p:cNvPr id="85" name="Rectangle 158"/>
          <p:cNvSpPr>
            <a:spLocks noChangeArrowheads="1"/>
          </p:cNvSpPr>
          <p:nvPr/>
        </p:nvSpPr>
        <p:spPr bwMode="auto">
          <a:xfrm>
            <a:off x="4697036" y="4495800"/>
            <a:ext cx="1677062" cy="338554"/>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Search Services</a:t>
            </a:r>
          </a:p>
        </p:txBody>
      </p:sp>
      <p:sp>
        <p:nvSpPr>
          <p:cNvPr id="87" name="AutoShape 146"/>
          <p:cNvSpPr>
            <a:spLocks noChangeArrowheads="1"/>
          </p:cNvSpPr>
          <p:nvPr/>
        </p:nvSpPr>
        <p:spPr bwMode="auto">
          <a:xfrm rot="4271048">
            <a:off x="5923756" y="4883425"/>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89" name="Rectangle 6"/>
          <p:cNvSpPr>
            <a:spLocks noChangeArrowheads="1"/>
          </p:cNvSpPr>
          <p:nvPr/>
        </p:nvSpPr>
        <p:spPr bwMode="auto">
          <a:xfrm>
            <a:off x="3479800" y="6488112"/>
            <a:ext cx="3302000" cy="369888"/>
          </a:xfrm>
          <a:prstGeom prst="rect">
            <a:avLst/>
          </a:prstGeom>
          <a:noFill/>
          <a:ln w="9525">
            <a:noFill/>
            <a:miter lim="800000"/>
            <a:headEnd/>
            <a:tailEnd/>
          </a:ln>
        </p:spPr>
        <p:txBody>
          <a:bodyPr wrap="none">
            <a:spAutoFit/>
          </a:bodyPr>
          <a:lstStyle/>
          <a:p>
            <a:pPr fontAlgn="base">
              <a:spcBef>
                <a:spcPct val="0"/>
              </a:spcBef>
              <a:spcAft>
                <a:spcPct val="0"/>
              </a:spcAft>
            </a:pPr>
            <a:r>
              <a:rPr lang="en-US" b="1" dirty="0">
                <a:solidFill>
                  <a:srgbClr val="0000FF"/>
                </a:solidFill>
                <a:latin typeface="Calibri" pitchFamily="34" charset="0"/>
              </a:rPr>
              <a:t>http://hiscentral.cuahsi.org</a:t>
            </a:r>
          </a:p>
        </p:txBody>
      </p:sp>
      <p:sp>
        <p:nvSpPr>
          <p:cNvPr id="90" name="TextBox 89"/>
          <p:cNvSpPr txBox="1"/>
          <p:nvPr/>
        </p:nvSpPr>
        <p:spPr>
          <a:xfrm>
            <a:off x="228600" y="1066800"/>
            <a:ext cx="3048000" cy="1477328"/>
          </a:xfrm>
          <a:prstGeom prst="rect">
            <a:avLst/>
          </a:prstGeom>
          <a:noFill/>
        </p:spPr>
        <p:txBody>
          <a:bodyPr wrap="square" rtlCol="0">
            <a:spAutoFit/>
          </a:bodyPr>
          <a:lstStyle/>
          <a:p>
            <a:pPr marL="109538" indent="-109538" fontAlgn="base">
              <a:spcBef>
                <a:spcPct val="0"/>
              </a:spcBef>
              <a:spcAft>
                <a:spcPct val="0"/>
              </a:spcAft>
              <a:buFont typeface="Arial" pitchFamily="34" charset="0"/>
              <a:buChar char="•"/>
            </a:pPr>
            <a:r>
              <a:rPr lang="en-US" dirty="0" smtClean="0">
                <a:solidFill>
                  <a:srgbClr val="000000"/>
                </a:solidFill>
              </a:rPr>
              <a:t>Search over data services from multiple sources</a:t>
            </a:r>
          </a:p>
          <a:p>
            <a:pPr marL="109538" indent="-109538" fontAlgn="base">
              <a:spcBef>
                <a:spcPct val="0"/>
              </a:spcBef>
              <a:spcAft>
                <a:spcPct val="0"/>
              </a:spcAft>
            </a:pPr>
            <a:endParaRPr lang="en-US" dirty="0" smtClean="0">
              <a:solidFill>
                <a:srgbClr val="000000"/>
              </a:solidFill>
            </a:endParaRPr>
          </a:p>
          <a:p>
            <a:pPr marL="109538" indent="-109538" fontAlgn="base">
              <a:spcBef>
                <a:spcPct val="0"/>
              </a:spcBef>
              <a:spcAft>
                <a:spcPct val="0"/>
              </a:spcAft>
              <a:buFont typeface="Arial" pitchFamily="34" charset="0"/>
              <a:buChar char="•"/>
            </a:pPr>
            <a:r>
              <a:rPr lang="en-US" dirty="0" smtClean="0">
                <a:solidFill>
                  <a:srgbClr val="000000"/>
                </a:solidFill>
              </a:rPr>
              <a:t>Supports concept based data discovery</a:t>
            </a:r>
            <a:endParaRPr lang="en-US" dirty="0">
              <a:solidFill>
                <a:srgbClr val="000000"/>
              </a:solidFill>
            </a:endParaRPr>
          </a:p>
        </p:txBody>
      </p:sp>
      <p:sp>
        <p:nvSpPr>
          <p:cNvPr id="91" name="AutoShape 130"/>
          <p:cNvSpPr>
            <a:spLocks noChangeArrowheads="1"/>
          </p:cNvSpPr>
          <p:nvPr/>
        </p:nvSpPr>
        <p:spPr bwMode="auto">
          <a:xfrm>
            <a:off x="685800" y="5410200"/>
            <a:ext cx="1069975" cy="12192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endParaRPr lang="en-US" sz="1400" dirty="0" smtClean="0">
              <a:solidFill>
                <a:srgbClr val="000000"/>
              </a:solidFill>
            </a:endParaRPr>
          </a:p>
          <a:p>
            <a:pPr algn="ctr" fontAlgn="base">
              <a:spcBef>
                <a:spcPct val="0"/>
              </a:spcBef>
              <a:spcAft>
                <a:spcPct val="0"/>
              </a:spcAft>
            </a:pPr>
            <a:r>
              <a:rPr lang="en-US" sz="1400" dirty="0" smtClean="0">
                <a:solidFill>
                  <a:srgbClr val="000000"/>
                </a:solidFill>
              </a:rPr>
              <a:t>CUAHSI Data Server</a:t>
            </a:r>
            <a:endParaRPr lang="en-US" sz="1400" dirty="0">
              <a:solidFill>
                <a:srgbClr val="000000"/>
              </a:solidFill>
            </a:endParaRPr>
          </a:p>
        </p:txBody>
      </p:sp>
      <p:sp>
        <p:nvSpPr>
          <p:cNvPr id="93" name="AutoShape 130"/>
          <p:cNvSpPr>
            <a:spLocks noChangeArrowheads="1"/>
          </p:cNvSpPr>
          <p:nvPr/>
        </p:nvSpPr>
        <p:spPr bwMode="auto">
          <a:xfrm>
            <a:off x="2133600" y="5410200"/>
            <a:ext cx="1069975" cy="12192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endParaRPr lang="en-US" sz="1400" dirty="0" smtClean="0">
              <a:solidFill>
                <a:srgbClr val="000000"/>
              </a:solidFill>
            </a:endParaRPr>
          </a:p>
          <a:p>
            <a:pPr algn="ctr" fontAlgn="base">
              <a:spcBef>
                <a:spcPct val="0"/>
              </a:spcBef>
              <a:spcAft>
                <a:spcPct val="0"/>
              </a:spcAft>
            </a:pPr>
            <a:r>
              <a:rPr lang="en-US" sz="1400" dirty="0" smtClean="0">
                <a:solidFill>
                  <a:srgbClr val="000000"/>
                </a:solidFill>
              </a:rPr>
              <a:t>3</a:t>
            </a:r>
            <a:r>
              <a:rPr lang="en-US" sz="1400" baseline="30000" dirty="0" smtClean="0">
                <a:solidFill>
                  <a:srgbClr val="000000"/>
                </a:solidFill>
              </a:rPr>
              <a:t>rd</a:t>
            </a:r>
            <a:r>
              <a:rPr lang="en-US" sz="1400" dirty="0" smtClean="0">
                <a:solidFill>
                  <a:srgbClr val="000000"/>
                </a:solidFill>
              </a:rPr>
              <a:t> Party Server </a:t>
            </a:r>
          </a:p>
          <a:p>
            <a:pPr algn="ctr" fontAlgn="base">
              <a:spcBef>
                <a:spcPct val="0"/>
              </a:spcBef>
              <a:spcAft>
                <a:spcPct val="0"/>
              </a:spcAft>
            </a:pPr>
            <a:r>
              <a:rPr lang="en-US" sz="1400" dirty="0" smtClean="0">
                <a:solidFill>
                  <a:srgbClr val="000000"/>
                </a:solidFill>
              </a:rPr>
              <a:t>e.g. USGS</a:t>
            </a:r>
            <a:endParaRPr lang="en-US" sz="1400" dirty="0">
              <a:solidFill>
                <a:srgbClr val="000000"/>
              </a:solidFill>
            </a:endParaRPr>
          </a:p>
        </p:txBody>
      </p:sp>
      <p:sp>
        <p:nvSpPr>
          <p:cNvPr id="67613" name="AutoShape 146"/>
          <p:cNvSpPr>
            <a:spLocks noChangeArrowheads="1"/>
          </p:cNvSpPr>
          <p:nvPr/>
        </p:nvSpPr>
        <p:spPr bwMode="auto">
          <a:xfrm>
            <a:off x="2776537" y="3932237"/>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94" name="AutoShape 146"/>
          <p:cNvSpPr>
            <a:spLocks noChangeArrowheads="1"/>
          </p:cNvSpPr>
          <p:nvPr/>
        </p:nvSpPr>
        <p:spPr bwMode="auto">
          <a:xfrm rot="17173180">
            <a:off x="1043592" y="5015030"/>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95" name="AutoShape 146"/>
          <p:cNvSpPr>
            <a:spLocks noChangeArrowheads="1"/>
          </p:cNvSpPr>
          <p:nvPr/>
        </p:nvSpPr>
        <p:spPr bwMode="auto">
          <a:xfrm rot="15457762">
            <a:off x="2281913" y="5007307"/>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Tree>
    <p:extLst>
      <p:ext uri="{BB962C8B-B14F-4D97-AF65-F5344CB8AC3E}">
        <p14:creationId xmlns:p14="http://schemas.microsoft.com/office/powerpoint/2010/main" val="1111901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4724400" y="1100138"/>
            <a:ext cx="3686175" cy="2505075"/>
          </a:xfrm>
          <a:prstGeom prst="rect">
            <a:avLst/>
          </a:prstGeom>
          <a:noFill/>
          <a:ln w="9525">
            <a:noFill/>
            <a:miter lim="800000"/>
            <a:headEnd/>
            <a:tailEnd/>
          </a:ln>
        </p:spPr>
      </p:pic>
      <p:sp>
        <p:nvSpPr>
          <p:cNvPr id="67587" name="Title 1"/>
          <p:cNvSpPr>
            <a:spLocks noGrp="1"/>
          </p:cNvSpPr>
          <p:nvPr>
            <p:ph type="title"/>
          </p:nvPr>
        </p:nvSpPr>
        <p:spPr>
          <a:xfrm>
            <a:off x="228600" y="596900"/>
            <a:ext cx="8686800" cy="503238"/>
          </a:xfrm>
        </p:spPr>
        <p:txBody>
          <a:bodyPr/>
          <a:lstStyle/>
          <a:p>
            <a:pPr eaLnBrk="1" hangingPunct="1"/>
            <a:r>
              <a:rPr lang="en-US" sz="4000" smtClean="0"/>
              <a:t>Overcoming Semantic Heterogeneity</a:t>
            </a:r>
          </a:p>
        </p:txBody>
      </p:sp>
      <p:sp>
        <p:nvSpPr>
          <p:cNvPr id="67588" name="Content Placeholder 2"/>
          <p:cNvSpPr>
            <a:spLocks noGrp="1"/>
          </p:cNvSpPr>
          <p:nvPr>
            <p:ph idx="1"/>
          </p:nvPr>
        </p:nvSpPr>
        <p:spPr>
          <a:xfrm>
            <a:off x="152400" y="1404938"/>
            <a:ext cx="4343400" cy="3048000"/>
          </a:xfrm>
        </p:spPr>
        <p:txBody>
          <a:bodyPr/>
          <a:lstStyle/>
          <a:p>
            <a:pPr eaLnBrk="1" hangingPunct="1"/>
            <a:r>
              <a:rPr lang="en-US" sz="2800" smtClean="0"/>
              <a:t>ODM Controlled Vocabulary System</a:t>
            </a:r>
          </a:p>
          <a:p>
            <a:pPr lvl="1" eaLnBrk="1" hangingPunct="1"/>
            <a:r>
              <a:rPr lang="en-US" sz="2000" smtClean="0"/>
              <a:t>ODM CV central database</a:t>
            </a:r>
          </a:p>
          <a:p>
            <a:pPr lvl="1" eaLnBrk="1" hangingPunct="1"/>
            <a:r>
              <a:rPr lang="en-US" sz="2000" smtClean="0"/>
              <a:t>Online submission and editing of CV terms</a:t>
            </a:r>
          </a:p>
          <a:p>
            <a:pPr lvl="1" eaLnBrk="1" hangingPunct="1"/>
            <a:r>
              <a:rPr lang="en-US" sz="2000" smtClean="0"/>
              <a:t>Web services for broadcasting  CVs</a:t>
            </a:r>
          </a:p>
        </p:txBody>
      </p:sp>
      <p:sp>
        <p:nvSpPr>
          <p:cNvPr id="9" name="Rectangle 8"/>
          <p:cNvSpPr/>
          <p:nvPr/>
        </p:nvSpPr>
        <p:spPr>
          <a:xfrm>
            <a:off x="381000" y="4305300"/>
            <a:ext cx="4648200" cy="192563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7590" name="TextBox 9"/>
          <p:cNvSpPr txBox="1">
            <a:spLocks noChangeArrowheads="1"/>
          </p:cNvSpPr>
          <p:nvPr/>
        </p:nvSpPr>
        <p:spPr bwMode="auto">
          <a:xfrm>
            <a:off x="381000" y="4300538"/>
            <a:ext cx="4648200" cy="457200"/>
          </a:xfrm>
          <a:prstGeom prst="rect">
            <a:avLst/>
          </a:prstGeom>
          <a:noFill/>
          <a:ln w="9525">
            <a:noFill/>
            <a:miter lim="800000"/>
            <a:headEnd/>
            <a:tailEnd/>
          </a:ln>
        </p:spPr>
        <p:txBody>
          <a:bodyPr>
            <a:spAutoFit/>
          </a:bodyPr>
          <a:lstStyle/>
          <a:p>
            <a:pPr algn="ctr" fontAlgn="base">
              <a:spcBef>
                <a:spcPct val="0"/>
              </a:spcBef>
              <a:spcAft>
                <a:spcPct val="0"/>
              </a:spcAft>
            </a:pPr>
            <a:r>
              <a:rPr lang="en-US" sz="2400" b="1" smtClean="0">
                <a:solidFill>
                  <a:srgbClr val="000000"/>
                </a:solidFill>
              </a:rPr>
              <a:t>Variable Name</a:t>
            </a:r>
          </a:p>
        </p:txBody>
      </p:sp>
      <p:graphicFrame>
        <p:nvGraphicFramePr>
          <p:cNvPr id="11" name="Table 10"/>
          <p:cNvGraphicFramePr>
            <a:graphicFrameLocks noGrp="1"/>
          </p:cNvGraphicFramePr>
          <p:nvPr/>
        </p:nvGraphicFramePr>
        <p:xfrm>
          <a:off x="533400" y="4800600"/>
          <a:ext cx="4343400" cy="1333500"/>
        </p:xfrm>
        <a:graphic>
          <a:graphicData uri="http://schemas.openxmlformats.org/drawingml/2006/table">
            <a:tbl>
              <a:tblPr/>
              <a:tblGrid>
                <a:gridCol w="1600200"/>
                <a:gridCol w="2743200"/>
              </a:tblGrid>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Investigator 1:</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“Temperature, water”</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Investigator 2:</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“Water Temperature”</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Investigator 3:</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“Temperature”</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Investigator 4:</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“Temp.”</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cxnSp>
        <p:nvCxnSpPr>
          <p:cNvPr id="12" name="Straight Arrow Connector 11"/>
          <p:cNvCxnSpPr/>
          <p:nvPr/>
        </p:nvCxnSpPr>
        <p:spPr>
          <a:xfrm>
            <a:off x="4876800" y="5367338"/>
            <a:ext cx="1295400" cy="762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876800" y="5443538"/>
            <a:ext cx="1295400" cy="2286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876800" y="5443538"/>
            <a:ext cx="1295400" cy="5334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876800" y="4986338"/>
            <a:ext cx="1295400" cy="4572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612" name="TextBox 19"/>
          <p:cNvSpPr txBox="1">
            <a:spLocks noChangeArrowheads="1"/>
          </p:cNvSpPr>
          <p:nvPr/>
        </p:nvSpPr>
        <p:spPr bwMode="auto">
          <a:xfrm>
            <a:off x="5486400" y="3690938"/>
            <a:ext cx="3429000" cy="457200"/>
          </a:xfrm>
          <a:prstGeom prst="rect">
            <a:avLst/>
          </a:prstGeom>
          <a:noFill/>
          <a:ln w="9525">
            <a:noFill/>
            <a:miter lim="800000"/>
            <a:headEnd/>
            <a:tailEnd/>
          </a:ln>
        </p:spPr>
        <p:txBody>
          <a:bodyPr>
            <a:spAutoFit/>
          </a:bodyPr>
          <a:lstStyle/>
          <a:p>
            <a:pPr algn="ctr" fontAlgn="base">
              <a:spcBef>
                <a:spcPct val="0"/>
              </a:spcBef>
              <a:spcAft>
                <a:spcPct val="0"/>
              </a:spcAft>
            </a:pPr>
            <a:r>
              <a:rPr lang="en-US" sz="2400" b="1" smtClean="0">
                <a:solidFill>
                  <a:srgbClr val="000000"/>
                </a:solidFill>
              </a:rPr>
              <a:t>ODM VariableNameCV</a:t>
            </a:r>
          </a:p>
        </p:txBody>
      </p:sp>
      <p:graphicFrame>
        <p:nvGraphicFramePr>
          <p:cNvPr id="21" name="Table 20"/>
          <p:cNvGraphicFramePr>
            <a:graphicFrameLocks noGrp="1"/>
          </p:cNvGraphicFramePr>
          <p:nvPr/>
        </p:nvGraphicFramePr>
        <p:xfrm>
          <a:off x="6172200" y="4224338"/>
          <a:ext cx="2120900" cy="2000250"/>
        </p:xfrm>
        <a:graphic>
          <a:graphicData uri="http://schemas.openxmlformats.org/drawingml/2006/table">
            <a:tbl>
              <a:tblPr/>
              <a:tblGrid>
                <a:gridCol w="2120900"/>
              </a:tblGrid>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Arial" charset="0"/>
                        </a:rPr>
                        <a:t>Term</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Sunshine duration</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Arial" charset="0"/>
                        </a:rPr>
                        <a:t>Temperature</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Turbidity</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 name="TextBox 15"/>
          <p:cNvSpPr txBox="1"/>
          <p:nvPr/>
        </p:nvSpPr>
        <p:spPr>
          <a:xfrm>
            <a:off x="6804025" y="6488113"/>
            <a:ext cx="2339975" cy="369887"/>
          </a:xfrm>
          <a:prstGeom prst="rect">
            <a:avLst/>
          </a:prstGeom>
          <a:noFill/>
        </p:spPr>
        <p:txBody>
          <a:bodyPr>
            <a:spAutoFit/>
          </a:bodyPr>
          <a:lstStyle/>
          <a:p>
            <a:pPr fontAlgn="base">
              <a:spcBef>
                <a:spcPct val="0"/>
              </a:spcBef>
              <a:spcAft>
                <a:spcPct val="0"/>
              </a:spcAft>
              <a:defRPr/>
            </a:pPr>
            <a:r>
              <a:rPr lang="en-US" dirty="0">
                <a:solidFill>
                  <a:srgbClr val="FFFFFF">
                    <a:lumMod val="50000"/>
                  </a:srgbClr>
                </a:solidFill>
              </a:rPr>
              <a:t>From Jeff </a:t>
            </a:r>
            <a:r>
              <a:rPr lang="en-US" dirty="0" err="1">
                <a:solidFill>
                  <a:srgbClr val="FFFFFF">
                    <a:lumMod val="50000"/>
                  </a:srgbClr>
                </a:solidFill>
              </a:rPr>
              <a:t>Horsburgh</a:t>
            </a:r>
            <a:endParaRPr lang="en-US" dirty="0">
              <a:solidFill>
                <a:srgbClr val="FFFFFF">
                  <a:lumMod val="50000"/>
                </a:srgbClr>
              </a:solidFill>
            </a:endParaRPr>
          </a:p>
        </p:txBody>
      </p:sp>
    </p:spTree>
    <p:extLst>
      <p:ext uri="{BB962C8B-B14F-4D97-AF65-F5344CB8AC3E}">
        <p14:creationId xmlns:p14="http://schemas.microsoft.com/office/powerpoint/2010/main" val="5511974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4800600" y="990600"/>
            <a:ext cx="1905000" cy="1563688"/>
          </a:xfrm>
          <a:prstGeom prst="rect">
            <a:avLst/>
          </a:prstGeom>
          <a:noFill/>
          <a:ln w="9525">
            <a:noFill/>
            <a:miter lim="800000"/>
            <a:headEnd/>
            <a:tailEnd/>
          </a:ln>
        </p:spPr>
      </p:pic>
      <p:sp>
        <p:nvSpPr>
          <p:cNvPr id="68611" name="Rectangle 19"/>
          <p:cNvSpPr>
            <a:spLocks noChangeArrowheads="1"/>
          </p:cNvSpPr>
          <p:nvPr/>
        </p:nvSpPr>
        <p:spPr bwMode="auto">
          <a:xfrm>
            <a:off x="0" y="38100"/>
            <a:ext cx="9144000" cy="639763"/>
          </a:xfrm>
          <a:prstGeom prst="rect">
            <a:avLst/>
          </a:prstGeom>
          <a:noFill/>
          <a:ln w="9525">
            <a:noFill/>
            <a:miter lim="800000"/>
            <a:headEnd/>
            <a:tailEnd/>
          </a:ln>
        </p:spPr>
        <p:txBody>
          <a:bodyPr anchor="ctr"/>
          <a:lstStyle/>
          <a:p>
            <a:pPr algn="ctr" fontAlgn="base">
              <a:spcBef>
                <a:spcPct val="0"/>
              </a:spcBef>
              <a:spcAft>
                <a:spcPct val="0"/>
              </a:spcAft>
            </a:pPr>
            <a:r>
              <a:rPr lang="en-US" sz="2800" smtClean="0">
                <a:solidFill>
                  <a:srgbClr val="000000"/>
                </a:solidFill>
              </a:rPr>
              <a:t>Dynamic controlled vocabulary moderation system</a:t>
            </a:r>
          </a:p>
        </p:txBody>
      </p:sp>
      <p:sp>
        <p:nvSpPr>
          <p:cNvPr id="68612" name="Rectangle 2"/>
          <p:cNvSpPr>
            <a:spLocks noChangeArrowheads="1"/>
          </p:cNvSpPr>
          <p:nvPr/>
        </p:nvSpPr>
        <p:spPr bwMode="auto">
          <a:xfrm>
            <a:off x="76200" y="2513013"/>
            <a:ext cx="3657600" cy="3963987"/>
          </a:xfrm>
          <a:prstGeom prst="rect">
            <a:avLst/>
          </a:prstGeom>
          <a:solidFill>
            <a:srgbClr val="BAD0BA"/>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 name="Flowchart: Magnetic Disk 3"/>
          <p:cNvSpPr/>
          <p:nvPr/>
        </p:nvSpPr>
        <p:spPr>
          <a:xfrm>
            <a:off x="304800" y="4724400"/>
            <a:ext cx="1524000" cy="1447800"/>
          </a:xfrm>
          <a:prstGeom prst="flowChartMagneticDisk">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solidFill>
                  <a:srgbClr val="000000"/>
                </a:solidFill>
              </a:rPr>
              <a:t>Local ODM</a:t>
            </a:r>
          </a:p>
          <a:p>
            <a:pPr algn="ctr" fontAlgn="base">
              <a:spcBef>
                <a:spcPct val="0"/>
              </a:spcBef>
              <a:spcAft>
                <a:spcPct val="0"/>
              </a:spcAft>
              <a:defRPr/>
            </a:pPr>
            <a:r>
              <a:rPr lang="en-US">
                <a:solidFill>
                  <a:srgbClr val="000000"/>
                </a:solidFill>
              </a:rPr>
              <a:t>Database</a:t>
            </a:r>
          </a:p>
        </p:txBody>
      </p:sp>
      <p:sp>
        <p:nvSpPr>
          <p:cNvPr id="5" name="Flowchart: Magnetic Disk 4"/>
          <p:cNvSpPr/>
          <p:nvPr/>
        </p:nvSpPr>
        <p:spPr>
          <a:xfrm>
            <a:off x="6934200" y="4572000"/>
            <a:ext cx="1752600" cy="1752600"/>
          </a:xfrm>
          <a:prstGeom prst="flowChartMagneticDisk">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solidFill>
                  <a:srgbClr val="000000"/>
                </a:solidFill>
              </a:rPr>
              <a:t>Master ODM Controlled Vocabulary</a:t>
            </a:r>
          </a:p>
        </p:txBody>
      </p:sp>
      <p:pic>
        <p:nvPicPr>
          <p:cNvPr id="68615" name="Picture 11" descr="C:\Documents and Settings\jeff\Local Settings\Temporary Internet Files\Content.IE5\ZZTF3DSW\MCj04316460000[1].png"/>
          <p:cNvPicPr>
            <a:picLocks noChangeAspect="1" noChangeArrowheads="1"/>
          </p:cNvPicPr>
          <p:nvPr/>
        </p:nvPicPr>
        <p:blipFill>
          <a:blip r:embed="rId3" cstate="print"/>
          <a:srcRect/>
          <a:stretch>
            <a:fillRect/>
          </a:stretch>
        </p:blipFill>
        <p:spPr bwMode="auto">
          <a:xfrm>
            <a:off x="2019300" y="723900"/>
            <a:ext cx="1562100" cy="1562100"/>
          </a:xfrm>
          <a:prstGeom prst="rect">
            <a:avLst/>
          </a:prstGeom>
          <a:noFill/>
          <a:ln w="9525">
            <a:noFill/>
            <a:miter lim="800000"/>
            <a:headEnd/>
            <a:tailEnd/>
          </a:ln>
        </p:spPr>
      </p:pic>
      <p:pic>
        <p:nvPicPr>
          <p:cNvPr id="68616" name="Picture 3"/>
          <p:cNvPicPr>
            <a:picLocks noChangeAspect="1" noChangeArrowheads="1"/>
          </p:cNvPicPr>
          <p:nvPr/>
        </p:nvPicPr>
        <p:blipFill>
          <a:blip r:embed="rId4" cstate="print"/>
          <a:srcRect/>
          <a:stretch>
            <a:fillRect/>
          </a:stretch>
        </p:blipFill>
        <p:spPr bwMode="auto">
          <a:xfrm>
            <a:off x="4467225" y="4343400"/>
            <a:ext cx="1933575" cy="1920875"/>
          </a:xfrm>
          <a:prstGeom prst="rect">
            <a:avLst/>
          </a:prstGeom>
          <a:noFill/>
          <a:ln w="9525">
            <a:noFill/>
            <a:miter lim="800000"/>
            <a:headEnd/>
            <a:tailEnd/>
          </a:ln>
        </p:spPr>
      </p:pic>
      <p:pic>
        <p:nvPicPr>
          <p:cNvPr id="68617" name="Picture 12" descr="C:\Documents and Settings\jeff\Local Settings\Temporary Internet Files\Content.IE5\ZM38QXDJ\MCj04316080000[1].png"/>
          <p:cNvPicPr>
            <a:picLocks noChangeAspect="1" noChangeArrowheads="1"/>
          </p:cNvPicPr>
          <p:nvPr/>
        </p:nvPicPr>
        <p:blipFill>
          <a:blip r:embed="rId5" cstate="print"/>
          <a:srcRect/>
          <a:stretch>
            <a:fillRect/>
          </a:stretch>
        </p:blipFill>
        <p:spPr bwMode="auto">
          <a:xfrm>
            <a:off x="6934200" y="2438400"/>
            <a:ext cx="838200" cy="838200"/>
          </a:xfrm>
          <a:prstGeom prst="rect">
            <a:avLst/>
          </a:prstGeom>
          <a:noFill/>
          <a:ln w="9525">
            <a:noFill/>
            <a:miter lim="800000"/>
            <a:headEnd/>
            <a:tailEnd/>
          </a:ln>
        </p:spPr>
      </p:pic>
      <p:pic>
        <p:nvPicPr>
          <p:cNvPr id="68618" name="Picture 11" descr="C:\Documents and Settings\jeff\Local Settings\Temporary Internet Files\Content.IE5\ZZTF3DSW\MCj04316460000[1].png"/>
          <p:cNvPicPr>
            <a:picLocks noChangeAspect="1" noChangeArrowheads="1"/>
          </p:cNvPicPr>
          <p:nvPr/>
        </p:nvPicPr>
        <p:blipFill>
          <a:blip r:embed="rId3" cstate="print"/>
          <a:srcRect/>
          <a:stretch>
            <a:fillRect/>
          </a:stretch>
        </p:blipFill>
        <p:spPr bwMode="auto">
          <a:xfrm>
            <a:off x="7848600" y="2590800"/>
            <a:ext cx="1028700" cy="1028700"/>
          </a:xfrm>
          <a:prstGeom prst="rect">
            <a:avLst/>
          </a:prstGeom>
          <a:noFill/>
          <a:ln w="9525">
            <a:noFill/>
            <a:miter lim="800000"/>
            <a:headEnd/>
            <a:tailEnd/>
          </a:ln>
        </p:spPr>
      </p:pic>
      <p:sp>
        <p:nvSpPr>
          <p:cNvPr id="68619" name="TextBox 19"/>
          <p:cNvSpPr txBox="1">
            <a:spLocks noChangeArrowheads="1"/>
          </p:cNvSpPr>
          <p:nvPr/>
        </p:nvSpPr>
        <p:spPr bwMode="auto">
          <a:xfrm>
            <a:off x="5016500" y="1543050"/>
            <a:ext cx="1455738" cy="701675"/>
          </a:xfrm>
          <a:prstGeom prst="rect">
            <a:avLst/>
          </a:prstGeom>
          <a:noFill/>
          <a:ln w="9525">
            <a:noFill/>
            <a:miter lim="800000"/>
            <a:headEnd/>
            <a:tailEnd/>
          </a:ln>
        </p:spPr>
        <p:txBody>
          <a:bodyPr>
            <a:spAutoFit/>
          </a:bodyPr>
          <a:lstStyle/>
          <a:p>
            <a:pPr algn="ctr" fontAlgn="base">
              <a:spcBef>
                <a:spcPct val="0"/>
              </a:spcBef>
              <a:spcAft>
                <a:spcPct val="0"/>
              </a:spcAft>
            </a:pPr>
            <a:r>
              <a:rPr lang="en-US" sz="2000" smtClean="0">
                <a:solidFill>
                  <a:srgbClr val="000000"/>
                </a:solidFill>
              </a:rPr>
              <a:t>ODM Website</a:t>
            </a:r>
          </a:p>
        </p:txBody>
      </p:sp>
      <p:sp>
        <p:nvSpPr>
          <p:cNvPr id="68620" name="TextBox 20"/>
          <p:cNvSpPr txBox="1">
            <a:spLocks noChangeArrowheads="1"/>
          </p:cNvSpPr>
          <p:nvPr/>
        </p:nvSpPr>
        <p:spPr bwMode="auto">
          <a:xfrm>
            <a:off x="5562600" y="3184525"/>
            <a:ext cx="2743200" cy="701675"/>
          </a:xfrm>
          <a:prstGeom prst="rect">
            <a:avLst/>
          </a:prstGeom>
          <a:noFill/>
          <a:ln w="9525">
            <a:noFill/>
            <a:miter lim="800000"/>
            <a:headEnd/>
            <a:tailEnd/>
          </a:ln>
        </p:spPr>
        <p:txBody>
          <a:bodyPr>
            <a:spAutoFit/>
          </a:bodyPr>
          <a:lstStyle/>
          <a:p>
            <a:pPr algn="ctr" fontAlgn="base">
              <a:spcBef>
                <a:spcPct val="0"/>
              </a:spcBef>
              <a:spcAft>
                <a:spcPct val="0"/>
              </a:spcAft>
            </a:pPr>
            <a:r>
              <a:rPr lang="en-US" sz="2000" smtClean="0">
                <a:solidFill>
                  <a:srgbClr val="000000"/>
                </a:solidFill>
              </a:rPr>
              <a:t>ODM Controlled</a:t>
            </a:r>
          </a:p>
          <a:p>
            <a:pPr algn="ctr" fontAlgn="base">
              <a:spcBef>
                <a:spcPct val="0"/>
              </a:spcBef>
              <a:spcAft>
                <a:spcPct val="0"/>
              </a:spcAft>
            </a:pPr>
            <a:r>
              <a:rPr lang="en-US" sz="2000" smtClean="0">
                <a:solidFill>
                  <a:srgbClr val="000000"/>
                </a:solidFill>
              </a:rPr>
              <a:t>Vocabulary Moderator</a:t>
            </a:r>
          </a:p>
        </p:txBody>
      </p:sp>
      <p:sp>
        <p:nvSpPr>
          <p:cNvPr id="68621" name="TextBox 21"/>
          <p:cNvSpPr txBox="1">
            <a:spLocks noChangeArrowheads="1"/>
          </p:cNvSpPr>
          <p:nvPr/>
        </p:nvSpPr>
        <p:spPr bwMode="auto">
          <a:xfrm>
            <a:off x="0" y="1028700"/>
            <a:ext cx="2209800" cy="701675"/>
          </a:xfrm>
          <a:prstGeom prst="rect">
            <a:avLst/>
          </a:prstGeom>
          <a:noFill/>
          <a:ln w="9525">
            <a:noFill/>
            <a:miter lim="800000"/>
            <a:headEnd/>
            <a:tailEnd/>
          </a:ln>
        </p:spPr>
        <p:txBody>
          <a:bodyPr>
            <a:spAutoFit/>
          </a:bodyPr>
          <a:lstStyle/>
          <a:p>
            <a:pPr algn="ctr" fontAlgn="base">
              <a:spcBef>
                <a:spcPct val="0"/>
              </a:spcBef>
              <a:spcAft>
                <a:spcPct val="0"/>
              </a:spcAft>
            </a:pPr>
            <a:r>
              <a:rPr lang="en-US" sz="2000" smtClean="0">
                <a:solidFill>
                  <a:srgbClr val="000000"/>
                </a:solidFill>
              </a:rPr>
              <a:t>ODM Data Manager</a:t>
            </a:r>
          </a:p>
        </p:txBody>
      </p:sp>
      <p:sp>
        <p:nvSpPr>
          <p:cNvPr id="68622" name="TextBox 22"/>
          <p:cNvSpPr txBox="1">
            <a:spLocks noChangeArrowheads="1"/>
          </p:cNvSpPr>
          <p:nvPr/>
        </p:nvSpPr>
        <p:spPr bwMode="auto">
          <a:xfrm>
            <a:off x="4572000" y="4876800"/>
            <a:ext cx="1676400" cy="1190625"/>
          </a:xfrm>
          <a:prstGeom prst="rect">
            <a:avLst/>
          </a:prstGeom>
          <a:solidFill>
            <a:schemeClr val="bg1">
              <a:alpha val="63921"/>
            </a:schemeClr>
          </a:solidFill>
          <a:ln w="9525">
            <a:noFill/>
            <a:miter lim="800000"/>
            <a:headEnd/>
            <a:tailEnd/>
          </a:ln>
        </p:spPr>
        <p:txBody>
          <a:bodyPr>
            <a:spAutoFit/>
          </a:bodyPr>
          <a:lstStyle/>
          <a:p>
            <a:pPr algn="ctr" fontAlgn="base">
              <a:spcBef>
                <a:spcPct val="0"/>
              </a:spcBef>
              <a:spcAft>
                <a:spcPct val="0"/>
              </a:spcAft>
            </a:pPr>
            <a:r>
              <a:rPr lang="en-US" smtClean="0">
                <a:solidFill>
                  <a:srgbClr val="000000"/>
                </a:solidFill>
              </a:rPr>
              <a:t>ODM</a:t>
            </a:r>
          </a:p>
          <a:p>
            <a:pPr algn="ctr" fontAlgn="base">
              <a:spcBef>
                <a:spcPct val="0"/>
              </a:spcBef>
              <a:spcAft>
                <a:spcPct val="0"/>
              </a:spcAft>
            </a:pPr>
            <a:r>
              <a:rPr lang="en-US" smtClean="0">
                <a:solidFill>
                  <a:srgbClr val="000000"/>
                </a:solidFill>
              </a:rPr>
              <a:t>Controlled Vocabulary</a:t>
            </a:r>
          </a:p>
          <a:p>
            <a:pPr algn="ctr" fontAlgn="base">
              <a:spcBef>
                <a:spcPct val="0"/>
              </a:spcBef>
              <a:spcAft>
                <a:spcPct val="0"/>
              </a:spcAft>
            </a:pPr>
            <a:r>
              <a:rPr lang="en-US" smtClean="0">
                <a:solidFill>
                  <a:srgbClr val="000000"/>
                </a:solidFill>
              </a:rPr>
              <a:t>Web Services</a:t>
            </a:r>
          </a:p>
        </p:txBody>
      </p:sp>
      <p:cxnSp>
        <p:nvCxnSpPr>
          <p:cNvPr id="68623" name="Curved Connector 24"/>
          <p:cNvCxnSpPr>
            <a:cxnSpLocks noChangeShapeType="1"/>
          </p:cNvCxnSpPr>
          <p:nvPr/>
        </p:nvCxnSpPr>
        <p:spPr bwMode="auto">
          <a:xfrm>
            <a:off x="3581400" y="1504950"/>
            <a:ext cx="1219200" cy="268288"/>
          </a:xfrm>
          <a:prstGeom prst="curvedConnector3">
            <a:avLst>
              <a:gd name="adj1" fmla="val 50000"/>
            </a:avLst>
          </a:prstGeom>
          <a:noFill/>
          <a:ln w="44450" algn="ctr">
            <a:solidFill>
              <a:schemeClr val="tx1"/>
            </a:solidFill>
            <a:round/>
            <a:headEnd/>
            <a:tailEnd type="triangle" w="lg" len="lg"/>
          </a:ln>
        </p:spPr>
      </p:cxnSp>
      <p:cxnSp>
        <p:nvCxnSpPr>
          <p:cNvPr id="68624" name="Curved Connector 26"/>
          <p:cNvCxnSpPr>
            <a:cxnSpLocks noChangeShapeType="1"/>
          </p:cNvCxnSpPr>
          <p:nvPr/>
        </p:nvCxnSpPr>
        <p:spPr bwMode="auto">
          <a:xfrm>
            <a:off x="6705600" y="1773238"/>
            <a:ext cx="647700" cy="665162"/>
          </a:xfrm>
          <a:prstGeom prst="curvedConnector2">
            <a:avLst/>
          </a:prstGeom>
          <a:noFill/>
          <a:ln w="44450" algn="ctr">
            <a:solidFill>
              <a:schemeClr val="tx1"/>
            </a:solidFill>
            <a:round/>
            <a:headEnd/>
            <a:tailEnd type="triangle" w="lg" len="lg"/>
          </a:ln>
        </p:spPr>
      </p:cxnSp>
      <p:cxnSp>
        <p:nvCxnSpPr>
          <p:cNvPr id="68625" name="Shape 28"/>
          <p:cNvCxnSpPr>
            <a:cxnSpLocks noChangeShapeType="1"/>
            <a:endCxn id="5" idx="1"/>
          </p:cNvCxnSpPr>
          <p:nvPr/>
        </p:nvCxnSpPr>
        <p:spPr bwMode="auto">
          <a:xfrm rot="5400000">
            <a:off x="7616825" y="3813175"/>
            <a:ext cx="939800" cy="552450"/>
          </a:xfrm>
          <a:prstGeom prst="curvedConnector3">
            <a:avLst>
              <a:gd name="adj1" fmla="val 50676"/>
            </a:avLst>
          </a:prstGeom>
          <a:noFill/>
          <a:ln w="44450" algn="ctr">
            <a:solidFill>
              <a:schemeClr val="tx1"/>
            </a:solidFill>
            <a:round/>
            <a:headEnd/>
            <a:tailEnd type="triangle" w="lg" len="lg"/>
          </a:ln>
        </p:spPr>
      </p:cxnSp>
      <p:cxnSp>
        <p:nvCxnSpPr>
          <p:cNvPr id="68626" name="Shape 30"/>
          <p:cNvCxnSpPr>
            <a:cxnSpLocks noChangeShapeType="1"/>
            <a:stCxn id="5" idx="2"/>
          </p:cNvCxnSpPr>
          <p:nvPr/>
        </p:nvCxnSpPr>
        <p:spPr bwMode="auto">
          <a:xfrm rot="10800000">
            <a:off x="6400800" y="5303838"/>
            <a:ext cx="520700" cy="144462"/>
          </a:xfrm>
          <a:prstGeom prst="curvedConnector3">
            <a:avLst>
              <a:gd name="adj1" fmla="val 48782"/>
            </a:avLst>
          </a:prstGeom>
          <a:noFill/>
          <a:ln w="44450" algn="ctr">
            <a:solidFill>
              <a:schemeClr val="tx1"/>
            </a:solidFill>
            <a:round/>
            <a:headEnd/>
            <a:tailEnd type="triangle" w="lg" len="lg"/>
          </a:ln>
        </p:spPr>
      </p:cxnSp>
      <p:cxnSp>
        <p:nvCxnSpPr>
          <p:cNvPr id="68627" name="Curved Connector 32"/>
          <p:cNvCxnSpPr>
            <a:cxnSpLocks noChangeShapeType="1"/>
          </p:cNvCxnSpPr>
          <p:nvPr/>
        </p:nvCxnSpPr>
        <p:spPr bwMode="auto">
          <a:xfrm rot="5400000" flipH="1">
            <a:off x="4115594" y="3024981"/>
            <a:ext cx="688975" cy="1947863"/>
          </a:xfrm>
          <a:prstGeom prst="curvedConnector2">
            <a:avLst/>
          </a:prstGeom>
          <a:noFill/>
          <a:ln w="44450" algn="ctr">
            <a:solidFill>
              <a:schemeClr val="tx1"/>
            </a:solidFill>
            <a:round/>
            <a:headEnd/>
            <a:tailEnd type="triangle" w="lg" len="lg"/>
          </a:ln>
        </p:spPr>
      </p:cxnSp>
      <p:pic>
        <p:nvPicPr>
          <p:cNvPr id="68628" name="Picture 20"/>
          <p:cNvPicPr>
            <a:picLocks noChangeAspect="1" noChangeArrowheads="1"/>
          </p:cNvPicPr>
          <p:nvPr/>
        </p:nvPicPr>
        <p:blipFill>
          <a:blip r:embed="rId6" cstate="print"/>
          <a:srcRect/>
          <a:stretch>
            <a:fillRect/>
          </a:stretch>
        </p:blipFill>
        <p:spPr bwMode="auto">
          <a:xfrm>
            <a:off x="1447800" y="2781300"/>
            <a:ext cx="2038350" cy="1746250"/>
          </a:xfrm>
          <a:prstGeom prst="rect">
            <a:avLst/>
          </a:prstGeom>
          <a:noFill/>
          <a:ln w="9525">
            <a:noFill/>
            <a:miter lim="800000"/>
            <a:headEnd/>
            <a:tailEnd/>
          </a:ln>
        </p:spPr>
      </p:pic>
      <p:sp>
        <p:nvSpPr>
          <p:cNvPr id="68629" name="TextBox 20"/>
          <p:cNvSpPr txBox="1">
            <a:spLocks noChangeArrowheads="1"/>
          </p:cNvSpPr>
          <p:nvPr/>
        </p:nvSpPr>
        <p:spPr bwMode="auto">
          <a:xfrm>
            <a:off x="76200" y="3162300"/>
            <a:ext cx="1295400" cy="701675"/>
          </a:xfrm>
          <a:prstGeom prst="rect">
            <a:avLst/>
          </a:prstGeom>
          <a:noFill/>
          <a:ln w="9525">
            <a:noFill/>
            <a:miter lim="800000"/>
            <a:headEnd/>
            <a:tailEnd/>
          </a:ln>
        </p:spPr>
        <p:txBody>
          <a:bodyPr>
            <a:spAutoFit/>
          </a:bodyPr>
          <a:lstStyle/>
          <a:p>
            <a:pPr algn="ctr" fontAlgn="base">
              <a:spcBef>
                <a:spcPct val="0"/>
              </a:spcBef>
              <a:spcAft>
                <a:spcPct val="0"/>
              </a:spcAft>
            </a:pPr>
            <a:r>
              <a:rPr lang="en-US" sz="2000" smtClean="0">
                <a:solidFill>
                  <a:srgbClr val="000000"/>
                </a:solidFill>
              </a:rPr>
              <a:t>ODM </a:t>
            </a:r>
          </a:p>
          <a:p>
            <a:pPr algn="ctr" fontAlgn="base">
              <a:spcBef>
                <a:spcPct val="0"/>
              </a:spcBef>
              <a:spcAft>
                <a:spcPct val="0"/>
              </a:spcAft>
            </a:pPr>
            <a:r>
              <a:rPr lang="en-US" sz="2000" smtClean="0">
                <a:solidFill>
                  <a:srgbClr val="000000"/>
                </a:solidFill>
              </a:rPr>
              <a:t>Tools</a:t>
            </a:r>
          </a:p>
        </p:txBody>
      </p:sp>
      <p:cxnSp>
        <p:nvCxnSpPr>
          <p:cNvPr id="68630" name="Curved Connector 32"/>
          <p:cNvCxnSpPr>
            <a:cxnSpLocks noChangeShapeType="1"/>
          </p:cNvCxnSpPr>
          <p:nvPr/>
        </p:nvCxnSpPr>
        <p:spPr bwMode="auto">
          <a:xfrm rot="5400000">
            <a:off x="1693863" y="4675187"/>
            <a:ext cx="920750" cy="625475"/>
          </a:xfrm>
          <a:prstGeom prst="curvedConnector2">
            <a:avLst/>
          </a:prstGeom>
          <a:noFill/>
          <a:ln w="44450" algn="ctr">
            <a:solidFill>
              <a:schemeClr val="tx1"/>
            </a:solidFill>
            <a:round/>
            <a:headEnd/>
            <a:tailEnd type="triangle" w="lg" len="lg"/>
          </a:ln>
        </p:spPr>
      </p:cxnSp>
      <p:sp>
        <p:nvSpPr>
          <p:cNvPr id="68631" name="TextBox 20"/>
          <p:cNvSpPr txBox="1">
            <a:spLocks noChangeArrowheads="1"/>
          </p:cNvSpPr>
          <p:nvPr/>
        </p:nvSpPr>
        <p:spPr bwMode="auto">
          <a:xfrm>
            <a:off x="1905000" y="5486400"/>
            <a:ext cx="1676400" cy="946150"/>
          </a:xfrm>
          <a:prstGeom prst="rect">
            <a:avLst/>
          </a:prstGeom>
          <a:noFill/>
          <a:ln w="9525">
            <a:noFill/>
            <a:miter lim="800000"/>
            <a:headEnd/>
            <a:tailEnd/>
          </a:ln>
        </p:spPr>
        <p:txBody>
          <a:bodyPr>
            <a:spAutoFit/>
          </a:bodyPr>
          <a:lstStyle/>
          <a:p>
            <a:pPr algn="ctr" fontAlgn="base">
              <a:spcBef>
                <a:spcPct val="0"/>
              </a:spcBef>
              <a:spcAft>
                <a:spcPct val="0"/>
              </a:spcAft>
            </a:pPr>
            <a:r>
              <a:rPr lang="en-US" sz="2800" smtClean="0">
                <a:solidFill>
                  <a:srgbClr val="000000"/>
                </a:solidFill>
              </a:rPr>
              <a:t>Local </a:t>
            </a:r>
          </a:p>
          <a:p>
            <a:pPr algn="ctr" fontAlgn="base">
              <a:spcBef>
                <a:spcPct val="0"/>
              </a:spcBef>
              <a:spcAft>
                <a:spcPct val="0"/>
              </a:spcAft>
            </a:pPr>
            <a:r>
              <a:rPr lang="en-US" sz="2800" smtClean="0">
                <a:solidFill>
                  <a:srgbClr val="000000"/>
                </a:solidFill>
              </a:rPr>
              <a:t>Server</a:t>
            </a:r>
          </a:p>
        </p:txBody>
      </p:sp>
      <p:sp>
        <p:nvSpPr>
          <p:cNvPr id="9" name="Document"/>
          <p:cNvSpPr>
            <a:spLocks noEditPoints="1" noChangeArrowheads="1"/>
          </p:cNvSpPr>
          <p:nvPr/>
        </p:nvSpPr>
        <p:spPr bwMode="auto">
          <a:xfrm>
            <a:off x="4343400" y="3352800"/>
            <a:ext cx="685800" cy="76200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defRPr/>
            </a:pPr>
            <a:r>
              <a:rPr lang="en-US" sz="1600">
                <a:solidFill>
                  <a:srgbClr val="000000"/>
                </a:solidFill>
              </a:rPr>
              <a:t>XML</a:t>
            </a:r>
          </a:p>
        </p:txBody>
      </p:sp>
      <p:cxnSp>
        <p:nvCxnSpPr>
          <p:cNvPr id="68633" name="Curved Connector 24"/>
          <p:cNvCxnSpPr>
            <a:cxnSpLocks noChangeShapeType="1"/>
          </p:cNvCxnSpPr>
          <p:nvPr/>
        </p:nvCxnSpPr>
        <p:spPr bwMode="auto">
          <a:xfrm rot="5400000">
            <a:off x="2386013" y="2366962"/>
            <a:ext cx="495300" cy="333375"/>
          </a:xfrm>
          <a:prstGeom prst="curvedConnector3">
            <a:avLst>
              <a:gd name="adj1" fmla="val 50000"/>
            </a:avLst>
          </a:prstGeom>
          <a:noFill/>
          <a:ln w="44450" algn="ctr">
            <a:solidFill>
              <a:schemeClr val="tx1"/>
            </a:solidFill>
            <a:round/>
            <a:headEnd/>
            <a:tailEnd type="triangle" w="lg" len="lg"/>
          </a:ln>
        </p:spPr>
      </p:cxnSp>
      <p:sp>
        <p:nvSpPr>
          <p:cNvPr id="68634" name="Rectangle 26"/>
          <p:cNvSpPr>
            <a:spLocks noChangeArrowheads="1"/>
          </p:cNvSpPr>
          <p:nvPr/>
        </p:nvSpPr>
        <p:spPr bwMode="auto">
          <a:xfrm>
            <a:off x="1360488" y="6400800"/>
            <a:ext cx="5384800" cy="461963"/>
          </a:xfrm>
          <a:prstGeom prst="rect">
            <a:avLst/>
          </a:prstGeom>
          <a:noFill/>
          <a:ln w="9525" algn="ctr">
            <a:noFill/>
            <a:miter lim="800000"/>
            <a:headEnd/>
            <a:tailEnd/>
          </a:ln>
        </p:spPr>
        <p:txBody>
          <a:bodyPr wrap="none">
            <a:spAutoFit/>
          </a:bodyPr>
          <a:lstStyle/>
          <a:p>
            <a:pPr eaLnBrk="0" fontAlgn="base" hangingPunct="0">
              <a:spcBef>
                <a:spcPct val="0"/>
              </a:spcBef>
              <a:spcAft>
                <a:spcPct val="0"/>
              </a:spcAft>
            </a:pPr>
            <a:r>
              <a:rPr lang="en-US" sz="2400" smtClean="0">
                <a:solidFill>
                  <a:srgbClr val="000000"/>
                </a:solidFill>
                <a:latin typeface="Arial" pitchFamily="34" charset="0"/>
                <a:hlinkClick r:id="rId7"/>
              </a:rPr>
              <a:t>http://his.cuahsi.org/mastercvreg.html</a:t>
            </a:r>
            <a:r>
              <a:rPr lang="en-US" sz="2400" smtClean="0">
                <a:solidFill>
                  <a:srgbClr val="000000"/>
                </a:solidFill>
                <a:latin typeface="Arial" pitchFamily="34" charset="0"/>
              </a:rPr>
              <a:t> </a:t>
            </a:r>
          </a:p>
        </p:txBody>
      </p:sp>
      <p:sp>
        <p:nvSpPr>
          <p:cNvPr id="28" name="TextBox 27"/>
          <p:cNvSpPr txBox="1"/>
          <p:nvPr/>
        </p:nvSpPr>
        <p:spPr>
          <a:xfrm>
            <a:off x="6804025" y="6488113"/>
            <a:ext cx="2339975" cy="369887"/>
          </a:xfrm>
          <a:prstGeom prst="rect">
            <a:avLst/>
          </a:prstGeom>
          <a:noFill/>
        </p:spPr>
        <p:txBody>
          <a:bodyPr>
            <a:spAutoFit/>
          </a:bodyPr>
          <a:lstStyle/>
          <a:p>
            <a:pPr fontAlgn="base">
              <a:spcBef>
                <a:spcPct val="0"/>
              </a:spcBef>
              <a:spcAft>
                <a:spcPct val="0"/>
              </a:spcAft>
              <a:defRPr/>
            </a:pPr>
            <a:r>
              <a:rPr lang="en-US" dirty="0">
                <a:solidFill>
                  <a:srgbClr val="FFFFFF">
                    <a:lumMod val="50000"/>
                  </a:srgbClr>
                </a:solidFill>
                <a:latin typeface="Arial" pitchFamily="34" charset="0"/>
              </a:rPr>
              <a:t>From Jeff </a:t>
            </a:r>
            <a:r>
              <a:rPr lang="en-US" dirty="0" err="1">
                <a:solidFill>
                  <a:srgbClr val="FFFFFF">
                    <a:lumMod val="50000"/>
                  </a:srgbClr>
                </a:solidFill>
                <a:latin typeface="Arial" pitchFamily="34" charset="0"/>
              </a:rPr>
              <a:t>Horsburgh</a:t>
            </a:r>
            <a:endParaRPr lang="en-US" dirty="0">
              <a:solidFill>
                <a:srgbClr val="FFFFFF">
                  <a:lumMod val="50000"/>
                </a:srgbClr>
              </a:solidFill>
              <a:latin typeface="Arial" pitchFamily="34" charset="0"/>
            </a:endParaRPr>
          </a:p>
        </p:txBody>
      </p:sp>
    </p:spTree>
    <p:extLst>
      <p:ext uri="{BB962C8B-B14F-4D97-AF65-F5344CB8AC3E}">
        <p14:creationId xmlns:p14="http://schemas.microsoft.com/office/powerpoint/2010/main" val="5869440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 y="-2598"/>
            <a:ext cx="9147464" cy="686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315199" y="1423555"/>
            <a:ext cx="1752600" cy="990600"/>
          </a:xfrm>
          <a:solidFill>
            <a:srgbClr val="FFFF00"/>
          </a:solidFill>
        </p:spPr>
        <p:txBody>
          <a:bodyPr>
            <a:noAutofit/>
          </a:bodyPr>
          <a:lstStyle/>
          <a:p>
            <a:r>
              <a:rPr lang="en-US" sz="2400" dirty="0" smtClean="0"/>
              <a:t>Thematic keyword search</a:t>
            </a:r>
            <a:endParaRPr lang="en-US" sz="2400" dirty="0"/>
          </a:p>
        </p:txBody>
      </p:sp>
      <p:sp>
        <p:nvSpPr>
          <p:cNvPr id="4" name="Oval 3"/>
          <p:cNvSpPr/>
          <p:nvPr/>
        </p:nvSpPr>
        <p:spPr>
          <a:xfrm>
            <a:off x="6705600" y="2057400"/>
            <a:ext cx="2057400" cy="1905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1"/>
          <p:cNvSpPr txBox="1">
            <a:spLocks/>
          </p:cNvSpPr>
          <p:nvPr/>
        </p:nvSpPr>
        <p:spPr>
          <a:xfrm>
            <a:off x="1752600" y="1638300"/>
            <a:ext cx="2286000" cy="83820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prstClr val="black"/>
                </a:solidFill>
              </a:rPr>
              <a:t>Integration from multiple sources</a:t>
            </a:r>
            <a:endParaRPr lang="en-US" sz="2400" dirty="0">
              <a:solidFill>
                <a:prstClr val="black"/>
              </a:solidFill>
            </a:endParaRPr>
          </a:p>
        </p:txBody>
      </p:sp>
      <p:sp>
        <p:nvSpPr>
          <p:cNvPr id="9" name="Oval 8"/>
          <p:cNvSpPr/>
          <p:nvPr/>
        </p:nvSpPr>
        <p:spPr>
          <a:xfrm>
            <a:off x="152400" y="1447800"/>
            <a:ext cx="1828800" cy="1905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itle 1"/>
          <p:cNvSpPr txBox="1">
            <a:spLocks/>
          </p:cNvSpPr>
          <p:nvPr/>
        </p:nvSpPr>
        <p:spPr>
          <a:xfrm>
            <a:off x="7239000" y="4114800"/>
            <a:ext cx="1808017" cy="99060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prstClr val="black"/>
                </a:solidFill>
              </a:rPr>
              <a:t>Search on space and time domain</a:t>
            </a:r>
            <a:endParaRPr lang="en-US" sz="2400" dirty="0">
              <a:solidFill>
                <a:prstClr val="black"/>
              </a:solidFill>
            </a:endParaRPr>
          </a:p>
        </p:txBody>
      </p:sp>
      <p:sp>
        <p:nvSpPr>
          <p:cNvPr id="7" name="Oval 6"/>
          <p:cNvSpPr/>
          <p:nvPr/>
        </p:nvSpPr>
        <p:spPr>
          <a:xfrm>
            <a:off x="5721926" y="4572000"/>
            <a:ext cx="3345873" cy="1905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itle 39"/>
          <p:cNvSpPr txBox="1">
            <a:spLocks/>
          </p:cNvSpPr>
          <p:nvPr/>
        </p:nvSpPr>
        <p:spPr>
          <a:xfrm>
            <a:off x="1415143" y="0"/>
            <a:ext cx="6319158" cy="721824"/>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smtClean="0">
                <a:solidFill>
                  <a:prstClr val="black"/>
                </a:solidFill>
              </a:rPr>
              <a:t>HydroDesktop</a:t>
            </a:r>
            <a:r>
              <a:rPr lang="en-US" sz="2800" dirty="0" smtClean="0">
                <a:solidFill>
                  <a:prstClr val="black"/>
                </a:solidFill>
              </a:rPr>
              <a:t> – Data Access and Analysis</a:t>
            </a:r>
            <a:endParaRPr lang="en-US" sz="2800" dirty="0">
              <a:solidFill>
                <a:prstClr val="black"/>
              </a:solidFill>
            </a:endParaRPr>
          </a:p>
        </p:txBody>
      </p:sp>
    </p:spTree>
    <p:extLst>
      <p:ext uri="{BB962C8B-B14F-4D97-AF65-F5344CB8AC3E}">
        <p14:creationId xmlns:p14="http://schemas.microsoft.com/office/powerpoint/2010/main" val="94884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274638"/>
            <a:ext cx="8229600" cy="944562"/>
          </a:xfrm>
        </p:spPr>
        <p:txBody>
          <a:bodyPr/>
          <a:lstStyle/>
          <a:p>
            <a:pPr eaLnBrk="1" hangingPunct="1"/>
            <a:r>
              <a:rPr lang="en-US" smtClean="0"/>
              <a:t>HydroModeler</a:t>
            </a:r>
          </a:p>
        </p:txBody>
      </p:sp>
      <p:sp>
        <p:nvSpPr>
          <p:cNvPr id="2051" name="Rectangle 5"/>
          <p:cNvSpPr>
            <a:spLocks noChangeArrowheads="1"/>
          </p:cNvSpPr>
          <p:nvPr/>
        </p:nvSpPr>
        <p:spPr bwMode="auto">
          <a:xfrm>
            <a:off x="1143000" y="1143000"/>
            <a:ext cx="7010400" cy="584200"/>
          </a:xfrm>
          <a:prstGeom prst="rect">
            <a:avLst/>
          </a:prstGeom>
          <a:noFill/>
          <a:ln w="9525">
            <a:noFill/>
            <a:miter lim="800000"/>
            <a:headEnd/>
            <a:tailEnd/>
          </a:ln>
        </p:spPr>
        <p:txBody>
          <a:bodyPr>
            <a:spAutoFit/>
          </a:bodyPr>
          <a:lstStyle/>
          <a:p>
            <a:pPr algn="ctr" fontAlgn="base">
              <a:spcBef>
                <a:spcPct val="0"/>
              </a:spcBef>
              <a:spcAft>
                <a:spcPct val="0"/>
              </a:spcAft>
            </a:pPr>
            <a:r>
              <a:rPr lang="en-US" sz="1600" smtClean="0">
                <a:solidFill>
                  <a:prstClr val="black"/>
                </a:solidFill>
                <a:latin typeface="Arial" charset="0"/>
              </a:rPr>
              <a:t>An integrated modeling environment based on the Open Modeling Interface (OpenMI) standard and embedded within HydroDesktop</a:t>
            </a:r>
          </a:p>
        </p:txBody>
      </p:sp>
      <p:pic>
        <p:nvPicPr>
          <p:cNvPr id="2052" name="Picture 4"/>
          <p:cNvPicPr>
            <a:picLocks noChangeAspect="1" noChangeArrowheads="1"/>
          </p:cNvPicPr>
          <p:nvPr/>
        </p:nvPicPr>
        <p:blipFill>
          <a:blip r:embed="rId2" cstate="print"/>
          <a:srcRect/>
          <a:stretch>
            <a:fillRect/>
          </a:stretch>
        </p:blipFill>
        <p:spPr bwMode="auto">
          <a:xfrm>
            <a:off x="1295400" y="1752600"/>
            <a:ext cx="6324600" cy="4195763"/>
          </a:xfrm>
          <a:prstGeom prst="rect">
            <a:avLst/>
          </a:prstGeom>
          <a:noFill/>
          <a:ln w="9525">
            <a:noFill/>
            <a:miter lim="800000"/>
            <a:headEnd/>
            <a:tailEnd/>
          </a:ln>
        </p:spPr>
      </p:pic>
      <p:sp>
        <p:nvSpPr>
          <p:cNvPr id="11" name="TextBox 10"/>
          <p:cNvSpPr txBox="1"/>
          <p:nvPr/>
        </p:nvSpPr>
        <p:spPr>
          <a:xfrm>
            <a:off x="4495800" y="4648200"/>
            <a:ext cx="2971800" cy="923925"/>
          </a:xfrm>
          <a:prstGeom prst="rect">
            <a:avLst/>
          </a:prstGeom>
          <a:solidFill>
            <a:schemeClr val="bg1"/>
          </a:solidFill>
          <a:ln>
            <a:solidFill>
              <a:schemeClr val="accent1">
                <a:shade val="50000"/>
              </a:schemeClr>
            </a:solidFill>
          </a:ln>
        </p:spPr>
        <p:txBody>
          <a:bodyPr>
            <a:spAutoFit/>
          </a:bodyPr>
          <a:lstStyle/>
          <a:p>
            <a:pPr fontAlgn="base">
              <a:spcBef>
                <a:spcPct val="0"/>
              </a:spcBef>
              <a:spcAft>
                <a:spcPct val="0"/>
              </a:spcAft>
              <a:defRPr/>
            </a:pPr>
            <a:r>
              <a:rPr lang="en-US" dirty="0">
                <a:solidFill>
                  <a:prstClr val="black"/>
                </a:solidFill>
                <a:latin typeface="Arial" charset="0"/>
              </a:rPr>
              <a:t>Allows for the linking of data and models as “plug-and-play” components</a:t>
            </a:r>
          </a:p>
        </p:txBody>
      </p:sp>
      <p:sp>
        <p:nvSpPr>
          <p:cNvPr id="2054" name="Rectangle 11"/>
          <p:cNvSpPr>
            <a:spLocks noChangeArrowheads="1"/>
          </p:cNvSpPr>
          <p:nvPr/>
        </p:nvSpPr>
        <p:spPr bwMode="auto">
          <a:xfrm>
            <a:off x="1295400" y="6019800"/>
            <a:ext cx="6324600" cy="523875"/>
          </a:xfrm>
          <a:prstGeom prst="rect">
            <a:avLst/>
          </a:prstGeom>
          <a:noFill/>
          <a:ln w="9525">
            <a:noFill/>
            <a:miter lim="800000"/>
            <a:headEnd/>
            <a:tailEnd/>
          </a:ln>
        </p:spPr>
        <p:txBody>
          <a:bodyPr>
            <a:spAutoFit/>
          </a:bodyPr>
          <a:lstStyle/>
          <a:p>
            <a:pPr algn="ctr" fontAlgn="base">
              <a:spcBef>
                <a:spcPct val="0"/>
              </a:spcBef>
              <a:spcAft>
                <a:spcPct val="0"/>
              </a:spcAft>
            </a:pPr>
            <a:r>
              <a:rPr lang="en-US" sz="1400" smtClean="0">
                <a:solidFill>
                  <a:prstClr val="black"/>
                </a:solidFill>
                <a:latin typeface="Arial" charset="0"/>
              </a:rPr>
              <a:t>In development at the University of South Carolina by Jon Goodall, Tony Castronova, Mehmet Ercan, Mostafa Elag, and Shirani Fuller</a:t>
            </a:r>
            <a:endParaRPr lang="en-US" sz="1400" baseline="30000" smtClean="0">
              <a:solidFill>
                <a:prstClr val="black"/>
              </a:solidFill>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0" name="Picture 6" descr="http://www.r-project.org/screenshots/RAqua-scrshot1.jpg"/>
          <p:cNvPicPr>
            <a:picLocks noChangeAspect="1" noChangeArrowheads="1"/>
          </p:cNvPicPr>
          <p:nvPr/>
        </p:nvPicPr>
        <p:blipFill>
          <a:blip r:embed="rId2" cstate="print"/>
          <a:srcRect t="2576"/>
          <a:stretch>
            <a:fillRect/>
          </a:stretch>
        </p:blipFill>
        <p:spPr bwMode="auto">
          <a:xfrm>
            <a:off x="0" y="914400"/>
            <a:ext cx="9144000" cy="5943600"/>
          </a:xfrm>
          <a:prstGeom prst="rect">
            <a:avLst/>
          </a:prstGeom>
          <a:noFill/>
        </p:spPr>
      </p:pic>
      <p:sp>
        <p:nvSpPr>
          <p:cNvPr id="3" name="Title 1"/>
          <p:cNvSpPr txBox="1">
            <a:spLocks/>
          </p:cNvSpPr>
          <p:nvPr/>
        </p:nvSpPr>
        <p:spPr>
          <a:xfrm>
            <a:off x="457200" y="152400"/>
            <a:ext cx="8229600" cy="563562"/>
          </a:xfrm>
          <a:prstGeom prst="rect">
            <a:avLst/>
          </a:prstGeom>
        </p:spPr>
        <p:txBody>
          <a:bodyPr vert="horz" lIns="91440" tIns="45720" rIns="91440" bIns="45720" rtlCol="0" anchor="ctr">
            <a:normAutofit fontScale="82500" lnSpcReduction="20000"/>
          </a:bodyPr>
          <a:lstStyle/>
          <a:p>
            <a:pPr algn="ctr">
              <a:spcBef>
                <a:spcPct val="0"/>
              </a:spcBef>
              <a:defRPr/>
            </a:pPr>
            <a:r>
              <a:rPr lang="en-US" sz="4400" dirty="0" smtClean="0">
                <a:solidFill>
                  <a:prstClr val="black"/>
                </a:solidFill>
              </a:rPr>
              <a:t>Integration with “R” Statistics Package</a:t>
            </a:r>
            <a:endParaRPr lang="en-US" sz="4400" dirty="0">
              <a:solidFill>
                <a:prstClr val="black"/>
              </a:solidFill>
            </a:endParaRPr>
          </a:p>
        </p:txBody>
      </p:sp>
      <p:pic>
        <p:nvPicPr>
          <p:cNvPr id="88068" name="Picture 4" descr="R logo"/>
          <p:cNvPicPr>
            <a:picLocks noChangeAspect="1" noChangeArrowheads="1"/>
          </p:cNvPicPr>
          <p:nvPr/>
        </p:nvPicPr>
        <p:blipFill>
          <a:blip r:embed="rId3" cstate="print"/>
          <a:srcRect/>
          <a:stretch>
            <a:fillRect/>
          </a:stretch>
        </p:blipFill>
        <p:spPr bwMode="auto">
          <a:xfrm>
            <a:off x="0" y="0"/>
            <a:ext cx="952500" cy="723900"/>
          </a:xfrm>
          <a:prstGeom prst="rect">
            <a:avLst/>
          </a:prstGeom>
          <a:noFill/>
        </p:spPr>
      </p:pic>
    </p:spTree>
    <p:extLst>
      <p:ext uri="{BB962C8B-B14F-4D97-AF65-F5344CB8AC3E}">
        <p14:creationId xmlns:p14="http://schemas.microsoft.com/office/powerpoint/2010/main" val="4101046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48" y="0"/>
            <a:ext cx="8229600" cy="1143000"/>
          </a:xfrm>
        </p:spPr>
        <p:txBody>
          <a:bodyPr>
            <a:noAutofit/>
          </a:bodyPr>
          <a:lstStyle/>
          <a:p>
            <a:r>
              <a:rPr lang="en-US" sz="3200" dirty="0" smtClean="0"/>
              <a:t> 37 Water Data Services on HIS Central from 12 Universities</a:t>
            </a:r>
            <a:endParaRPr lang="en-US" sz="3200" dirty="0"/>
          </a:p>
        </p:txBody>
      </p:sp>
      <p:grpSp>
        <p:nvGrpSpPr>
          <p:cNvPr id="10" name="Group 9"/>
          <p:cNvGrpSpPr/>
          <p:nvPr/>
        </p:nvGrpSpPr>
        <p:grpSpPr>
          <a:xfrm>
            <a:off x="3343695" y="1282889"/>
            <a:ext cx="5800306" cy="4951282"/>
            <a:chOff x="1181787" y="0"/>
            <a:chExt cx="8059502" cy="6879793"/>
          </a:xfrm>
        </p:grpSpPr>
        <p:pic>
          <p:nvPicPr>
            <p:cNvPr id="7" name="Picture 2"/>
            <p:cNvPicPr>
              <a:picLocks noChangeAspect="1" noChangeArrowheads="1"/>
            </p:cNvPicPr>
            <p:nvPr/>
          </p:nvPicPr>
          <p:blipFill>
            <a:blip r:embed="rId2" cstate="print"/>
            <a:srcRect/>
            <a:stretch>
              <a:fillRect/>
            </a:stretch>
          </p:blipFill>
          <p:spPr bwMode="auto">
            <a:xfrm>
              <a:off x="5561987" y="1251394"/>
              <a:ext cx="3657180" cy="3026920"/>
            </a:xfrm>
            <a:prstGeom prst="rect">
              <a:avLst/>
            </a:prstGeom>
            <a:noFill/>
            <a:ln w="9525">
              <a:noFill/>
              <a:miter lim="800000"/>
              <a:headEnd/>
              <a:tailEnd/>
            </a:ln>
          </p:spPr>
        </p:pic>
        <p:sp>
          <p:nvSpPr>
            <p:cNvPr id="5" name="Title 12"/>
            <p:cNvSpPr txBox="1">
              <a:spLocks/>
            </p:cNvSpPr>
            <p:nvPr/>
          </p:nvSpPr>
          <p:spPr>
            <a:xfrm>
              <a:off x="1181787" y="0"/>
              <a:ext cx="8059502" cy="853360"/>
            </a:xfrm>
            <a:prstGeom prst="rect">
              <a:avLst/>
            </a:prstGeom>
          </p:spPr>
          <p:txBody>
            <a:bodyPr vert="horz" lIns="91440" tIns="45720" rIns="91440" bIns="45720" rtlCol="0" anchor="ctr">
              <a:noAutofit/>
            </a:bodyPr>
            <a:lstStyle/>
            <a:p>
              <a:pPr algn="ctr">
                <a:spcBef>
                  <a:spcPct val="0"/>
                </a:spcBef>
                <a:defRPr/>
              </a:pPr>
              <a:r>
                <a:rPr lang="en-US" sz="2000" dirty="0" smtClean="0">
                  <a:solidFill>
                    <a:prstClr val="black"/>
                  </a:solidFill>
                </a:rPr>
                <a:t>Dry Creek Experimental Watershed (DCEW) </a:t>
              </a:r>
              <a:br>
                <a:rPr lang="en-US" sz="2000" dirty="0" smtClean="0">
                  <a:solidFill>
                    <a:prstClr val="black"/>
                  </a:solidFill>
                </a:rPr>
              </a:br>
              <a:r>
                <a:rPr lang="en-US" sz="1600" dirty="0" smtClean="0">
                  <a:solidFill>
                    <a:prstClr val="black"/>
                  </a:solidFill>
                </a:rPr>
                <a:t>(28 km</a:t>
              </a:r>
              <a:r>
                <a:rPr lang="en-US" sz="1600" baseline="30000" dirty="0" smtClean="0">
                  <a:solidFill>
                    <a:prstClr val="black"/>
                  </a:solidFill>
                </a:rPr>
                <a:t>2</a:t>
              </a:r>
              <a:r>
                <a:rPr lang="en-US" sz="1600" dirty="0" smtClean="0">
                  <a:solidFill>
                    <a:prstClr val="black"/>
                  </a:solidFill>
                </a:rPr>
                <a:t> semi-arid steep topography, Boise Front)</a:t>
              </a:r>
              <a:endParaRPr lang="en-US" sz="2000" dirty="0">
                <a:solidFill>
                  <a:prstClr val="black"/>
                </a:solidFill>
              </a:endParaRPr>
            </a:p>
          </p:txBody>
        </p:sp>
        <p:pic>
          <p:nvPicPr>
            <p:cNvPr id="6" name="Picture 5" descr="studyAreaF2.tif"/>
            <p:cNvPicPr>
              <a:picLocks noChangeAspect="1"/>
            </p:cNvPicPr>
            <p:nvPr/>
          </p:nvPicPr>
          <p:blipFill>
            <a:blip r:embed="rId3" cstate="print"/>
            <a:stretch>
              <a:fillRect/>
            </a:stretch>
          </p:blipFill>
          <p:spPr>
            <a:xfrm>
              <a:off x="1270587" y="1080030"/>
              <a:ext cx="5229878" cy="5365138"/>
            </a:xfrm>
            <a:prstGeom prst="rect">
              <a:avLst/>
            </a:prstGeom>
          </p:spPr>
        </p:pic>
        <p:sp>
          <p:nvSpPr>
            <p:cNvPr id="8" name="TextBox 7"/>
            <p:cNvSpPr txBox="1"/>
            <p:nvPr/>
          </p:nvSpPr>
          <p:spPr>
            <a:xfrm>
              <a:off x="6491579" y="4356630"/>
              <a:ext cx="2706901" cy="2523163"/>
            </a:xfrm>
            <a:prstGeom prst="rect">
              <a:avLst/>
            </a:prstGeom>
            <a:noFill/>
          </p:spPr>
          <p:txBody>
            <a:bodyPr wrap="square" rtlCol="0">
              <a:spAutoFit/>
            </a:bodyPr>
            <a:lstStyle/>
            <a:p>
              <a:pPr fontAlgn="base">
                <a:spcBef>
                  <a:spcPct val="0"/>
                </a:spcBef>
                <a:spcAft>
                  <a:spcPct val="0"/>
                </a:spcAft>
              </a:pPr>
              <a:r>
                <a:rPr lang="en-US" sz="1600" dirty="0" smtClean="0">
                  <a:solidFill>
                    <a:prstClr val="black"/>
                  </a:solidFill>
                  <a:latin typeface="Arial" charset="0"/>
                </a:rPr>
                <a:t>68 Sites</a:t>
              </a:r>
            </a:p>
            <a:p>
              <a:pPr fontAlgn="base">
                <a:spcBef>
                  <a:spcPct val="0"/>
                </a:spcBef>
                <a:spcAft>
                  <a:spcPct val="0"/>
                </a:spcAft>
              </a:pPr>
              <a:r>
                <a:rPr lang="en-US" sz="1600" dirty="0" smtClean="0">
                  <a:solidFill>
                    <a:prstClr val="black"/>
                  </a:solidFill>
                  <a:latin typeface="Arial" charset="0"/>
                </a:rPr>
                <a:t>24 Variables</a:t>
              </a:r>
            </a:p>
            <a:p>
              <a:pPr fontAlgn="base">
                <a:spcBef>
                  <a:spcPct val="0"/>
                </a:spcBef>
                <a:spcAft>
                  <a:spcPct val="0"/>
                </a:spcAft>
              </a:pPr>
              <a:r>
                <a:rPr lang="en-US" sz="1600" dirty="0" smtClean="0">
                  <a:solidFill>
                    <a:prstClr val="black"/>
                  </a:solidFill>
                  <a:latin typeface="Arial" charset="0"/>
                </a:rPr>
                <a:t>4,700,000+ values</a:t>
              </a:r>
            </a:p>
            <a:p>
              <a:pPr fontAlgn="base">
                <a:spcBef>
                  <a:spcPct val="0"/>
                </a:spcBef>
                <a:spcAft>
                  <a:spcPct val="0"/>
                </a:spcAft>
              </a:pPr>
              <a:endParaRPr lang="en-US" sz="1600" dirty="0">
                <a:solidFill>
                  <a:prstClr val="black"/>
                </a:solidFill>
                <a:latin typeface="Arial" charset="0"/>
              </a:endParaRPr>
            </a:p>
            <a:p>
              <a:pPr fontAlgn="base">
                <a:spcBef>
                  <a:spcPct val="0"/>
                </a:spcBef>
                <a:spcAft>
                  <a:spcPct val="0"/>
                </a:spcAft>
              </a:pPr>
              <a:r>
                <a:rPr lang="en-US" sz="1600" dirty="0" smtClean="0">
                  <a:solidFill>
                    <a:prstClr val="black"/>
                  </a:solidFill>
                  <a:latin typeface="Arial" charset="0"/>
                </a:rPr>
                <a:t>Published by Jim McNamara, Boise State University</a:t>
              </a:r>
              <a:endParaRPr lang="en-US" sz="1600" dirty="0">
                <a:solidFill>
                  <a:prstClr val="black"/>
                </a:solidFill>
                <a:latin typeface="Arial" charset="0"/>
              </a:endParaRPr>
            </a:p>
          </p:txBody>
        </p:sp>
      </p:grpSp>
      <p:sp>
        <p:nvSpPr>
          <p:cNvPr id="3" name="Content Placeholder 2"/>
          <p:cNvSpPr>
            <a:spLocks noGrp="1"/>
          </p:cNvSpPr>
          <p:nvPr>
            <p:ph sz="half" idx="1"/>
          </p:nvPr>
        </p:nvSpPr>
        <p:spPr>
          <a:xfrm>
            <a:off x="239062" y="1108882"/>
            <a:ext cx="3350525" cy="5749118"/>
          </a:xfrm>
        </p:spPr>
        <p:txBody>
          <a:bodyPr>
            <a:noAutofit/>
          </a:bodyPr>
          <a:lstStyle/>
          <a:p>
            <a:r>
              <a:rPr lang="en-US" sz="2000" dirty="0" smtClean="0"/>
              <a:t>University of Maryland, Baltimore County</a:t>
            </a:r>
          </a:p>
          <a:p>
            <a:r>
              <a:rPr lang="en-US" sz="2000" dirty="0" smtClean="0"/>
              <a:t>Montana State University</a:t>
            </a:r>
          </a:p>
          <a:p>
            <a:r>
              <a:rPr lang="en-US" sz="2000" dirty="0" smtClean="0"/>
              <a:t>University of Texas at Austin</a:t>
            </a:r>
          </a:p>
          <a:p>
            <a:r>
              <a:rPr lang="en-US" sz="2000" dirty="0" smtClean="0"/>
              <a:t>University of Iowa</a:t>
            </a:r>
          </a:p>
          <a:p>
            <a:r>
              <a:rPr lang="en-US" sz="2000" dirty="0" smtClean="0"/>
              <a:t>Utah State University</a:t>
            </a:r>
          </a:p>
          <a:p>
            <a:r>
              <a:rPr lang="en-US" sz="2000" dirty="0" smtClean="0"/>
              <a:t>University of Florida</a:t>
            </a:r>
          </a:p>
          <a:p>
            <a:r>
              <a:rPr lang="en-US" sz="2000" dirty="0" smtClean="0"/>
              <a:t>University of New Mexico</a:t>
            </a:r>
          </a:p>
          <a:p>
            <a:r>
              <a:rPr lang="en-US" sz="2000" dirty="0" smtClean="0"/>
              <a:t>University of Idaho</a:t>
            </a:r>
          </a:p>
          <a:p>
            <a:r>
              <a:rPr lang="en-US" sz="2000" dirty="0" smtClean="0"/>
              <a:t>Boise State University</a:t>
            </a:r>
          </a:p>
          <a:p>
            <a:r>
              <a:rPr lang="en-US" sz="2000" dirty="0" smtClean="0"/>
              <a:t>University of Texas at Arlington</a:t>
            </a:r>
          </a:p>
          <a:p>
            <a:r>
              <a:rPr lang="en-US" sz="2000" dirty="0" smtClean="0"/>
              <a:t>University of California, San Diego</a:t>
            </a:r>
          </a:p>
          <a:p>
            <a:r>
              <a:rPr lang="en-US" sz="2000" dirty="0" smtClean="0"/>
              <a:t>Idaho State University</a:t>
            </a:r>
          </a:p>
          <a:p>
            <a:endParaRPr lang="en-US" sz="2000" dirty="0" smtClean="0"/>
          </a:p>
          <a:p>
            <a:endParaRPr lang="en-US" sz="2000" dirty="0"/>
          </a:p>
        </p:txBody>
      </p:sp>
    </p:spTree>
    <p:extLst>
      <p:ext uri="{BB962C8B-B14F-4D97-AF65-F5344CB8AC3E}">
        <p14:creationId xmlns:p14="http://schemas.microsoft.com/office/powerpoint/2010/main" val="5322621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Water Agencies and Industry</a:t>
            </a:r>
            <a:endParaRPr lang="en-US" dirty="0"/>
          </a:p>
        </p:txBody>
      </p:sp>
      <p:sp>
        <p:nvSpPr>
          <p:cNvPr id="3" name="Content Placeholder 2"/>
          <p:cNvSpPr>
            <a:spLocks noGrp="1"/>
          </p:cNvSpPr>
          <p:nvPr>
            <p:ph idx="1"/>
          </p:nvPr>
        </p:nvSpPr>
        <p:spPr>
          <a:xfrm>
            <a:off x="457200" y="1333500"/>
            <a:ext cx="5353049" cy="5224463"/>
          </a:xfrm>
        </p:spPr>
        <p:txBody>
          <a:bodyPr>
            <a:normAutofit fontScale="70000" lnSpcReduction="20000"/>
          </a:bodyPr>
          <a:lstStyle/>
          <a:p>
            <a:r>
              <a:rPr lang="en-US" sz="3400" dirty="0" smtClean="0">
                <a:solidFill>
                  <a:srgbClr val="FF0000"/>
                </a:solidFill>
              </a:rPr>
              <a:t>USGS, NCDC</a:t>
            </a:r>
            <a:r>
              <a:rPr lang="en-US" sz="3400" dirty="0" smtClean="0"/>
              <a:t> , </a:t>
            </a:r>
            <a:r>
              <a:rPr lang="en-US" sz="3400" dirty="0" smtClean="0">
                <a:solidFill>
                  <a:srgbClr val="FF0000"/>
                </a:solidFill>
              </a:rPr>
              <a:t>Corps of Engineers </a:t>
            </a:r>
            <a:r>
              <a:rPr lang="en-US" sz="3400" dirty="0" smtClean="0"/>
              <a:t>publishing data using HIS </a:t>
            </a:r>
            <a:r>
              <a:rPr lang="en-US" sz="3400" dirty="0" err="1" smtClean="0"/>
              <a:t>WaterML</a:t>
            </a:r>
            <a:endParaRPr lang="en-US" sz="3400" dirty="0" smtClean="0"/>
          </a:p>
          <a:p>
            <a:r>
              <a:rPr lang="en-US" sz="3400" dirty="0" smtClean="0">
                <a:solidFill>
                  <a:srgbClr val="FF0000"/>
                </a:solidFill>
              </a:rPr>
              <a:t>OGC Hydrology Domain Working Group </a:t>
            </a:r>
            <a:r>
              <a:rPr lang="en-US" sz="3400" dirty="0" smtClean="0"/>
              <a:t>evaluating </a:t>
            </a:r>
            <a:r>
              <a:rPr lang="en-US" sz="3400" dirty="0" err="1" smtClean="0"/>
              <a:t>WaterML</a:t>
            </a:r>
            <a:r>
              <a:rPr lang="en-US" sz="3400" dirty="0" smtClean="0"/>
              <a:t> as OGC standard</a:t>
            </a:r>
          </a:p>
          <a:p>
            <a:r>
              <a:rPr lang="en-US" sz="3400" dirty="0" smtClean="0">
                <a:solidFill>
                  <a:srgbClr val="FF0000"/>
                </a:solidFill>
              </a:rPr>
              <a:t>ESRI</a:t>
            </a:r>
            <a:r>
              <a:rPr lang="en-US" sz="3400" dirty="0" smtClean="0"/>
              <a:t> using CUAHSI model in ArcGIS.com GIS data collaboration portal</a:t>
            </a:r>
          </a:p>
          <a:p>
            <a:r>
              <a:rPr lang="en-US" sz="3400" dirty="0" err="1" smtClean="0">
                <a:solidFill>
                  <a:srgbClr val="FF0000"/>
                </a:solidFill>
              </a:rPr>
              <a:t>Kisters</a:t>
            </a:r>
            <a:r>
              <a:rPr lang="en-US" sz="3400" dirty="0" smtClean="0"/>
              <a:t> WISKI support for </a:t>
            </a:r>
            <a:r>
              <a:rPr lang="en-US" sz="3400" dirty="0" err="1" smtClean="0"/>
              <a:t>WaterML</a:t>
            </a:r>
            <a:r>
              <a:rPr lang="en-US" sz="3400" dirty="0" smtClean="0"/>
              <a:t> data publication</a:t>
            </a:r>
          </a:p>
          <a:p>
            <a:r>
              <a:rPr lang="en-US" sz="3400" dirty="0" smtClean="0">
                <a:solidFill>
                  <a:srgbClr val="FF0000"/>
                </a:solidFill>
              </a:rPr>
              <a:t>Australian Water Resources Information System </a:t>
            </a:r>
            <a:r>
              <a:rPr lang="en-US" sz="3400" dirty="0" smtClean="0"/>
              <a:t>Water Accounting System has adopted aspects of HIS</a:t>
            </a:r>
          </a:p>
          <a:p>
            <a:r>
              <a:rPr lang="en-US" sz="3400" dirty="0" smtClean="0">
                <a:solidFill>
                  <a:srgbClr val="FF0000"/>
                </a:solidFill>
              </a:rPr>
              <a:t>NWS West Gulf River Forecast Center </a:t>
            </a:r>
            <a:r>
              <a:rPr lang="en-US" sz="3400" dirty="0" smtClean="0"/>
              <a:t>Multi-sensor Precipitation Estimate published from ODM using </a:t>
            </a:r>
            <a:r>
              <a:rPr lang="en-US" sz="3400" dirty="0" err="1" smtClean="0"/>
              <a:t>WaterML</a:t>
            </a:r>
            <a:endParaRPr lang="en-US" sz="3400" dirty="0" smtClean="0"/>
          </a:p>
          <a:p>
            <a:endParaRPr lang="en-US" dirty="0"/>
          </a:p>
        </p:txBody>
      </p:sp>
      <p:pic>
        <p:nvPicPr>
          <p:cNvPr id="4" name="Picture 8"/>
          <p:cNvPicPr>
            <a:picLocks noChangeAspect="1" noChangeArrowheads="1"/>
          </p:cNvPicPr>
          <p:nvPr/>
        </p:nvPicPr>
        <p:blipFill>
          <a:blip r:embed="rId2" cstate="print"/>
          <a:srcRect/>
          <a:stretch>
            <a:fillRect/>
          </a:stretch>
        </p:blipFill>
        <p:spPr bwMode="auto">
          <a:xfrm>
            <a:off x="6719888" y="1400175"/>
            <a:ext cx="1685925" cy="628650"/>
          </a:xfrm>
          <a:prstGeom prst="rect">
            <a:avLst/>
          </a:prstGeom>
          <a:noFill/>
          <a:ln w="9525">
            <a:noFill/>
            <a:miter lim="800000"/>
            <a:headEnd/>
            <a:tailEnd/>
          </a:ln>
        </p:spPr>
      </p:pic>
      <p:pic>
        <p:nvPicPr>
          <p:cNvPr id="5" name="Picture 7"/>
          <p:cNvPicPr>
            <a:picLocks noChangeAspect="1" noChangeArrowheads="1"/>
          </p:cNvPicPr>
          <p:nvPr/>
        </p:nvPicPr>
        <p:blipFill>
          <a:blip r:embed="rId3" cstate="print"/>
          <a:srcRect/>
          <a:stretch>
            <a:fillRect/>
          </a:stretch>
        </p:blipFill>
        <p:spPr bwMode="auto">
          <a:xfrm>
            <a:off x="6748463" y="2543174"/>
            <a:ext cx="1722438" cy="560388"/>
          </a:xfrm>
          <a:prstGeom prst="rect">
            <a:avLst/>
          </a:prstGeom>
          <a:noFill/>
          <a:ln w="9525">
            <a:noFill/>
            <a:miter lim="800000"/>
            <a:headEnd/>
            <a:tailEnd/>
          </a:ln>
        </p:spPr>
      </p:pic>
      <p:pic>
        <p:nvPicPr>
          <p:cNvPr id="6" name="Picture 7"/>
          <p:cNvPicPr>
            <a:picLocks noChangeAspect="1" noChangeArrowheads="1"/>
          </p:cNvPicPr>
          <p:nvPr/>
        </p:nvPicPr>
        <p:blipFill>
          <a:blip r:embed="rId4" cstate="print"/>
          <a:srcRect/>
          <a:stretch>
            <a:fillRect/>
          </a:stretch>
        </p:blipFill>
        <p:spPr bwMode="auto">
          <a:xfrm>
            <a:off x="6977063" y="3700463"/>
            <a:ext cx="1219200" cy="1336675"/>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6534150" y="5405438"/>
            <a:ext cx="2257425" cy="714375"/>
          </a:xfrm>
          <a:prstGeom prst="rect">
            <a:avLst/>
          </a:prstGeom>
          <a:noFill/>
          <a:ln w="9525">
            <a:noFill/>
            <a:miter lim="800000"/>
            <a:headEnd/>
            <a:tailEnd/>
          </a:ln>
        </p:spPr>
      </p:pic>
    </p:spTree>
    <p:extLst>
      <p:ext uri="{BB962C8B-B14F-4D97-AF65-F5344CB8AC3E}">
        <p14:creationId xmlns:p14="http://schemas.microsoft.com/office/powerpoint/2010/main" val="9057552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print"/>
          <a:srcRect l="56538" t="36714" r="121" b="12970"/>
          <a:stretch/>
        </p:blipFill>
        <p:spPr>
          <a:xfrm>
            <a:off x="0" y="1505696"/>
            <a:ext cx="3897086" cy="2913904"/>
          </a:xfrm>
          <a:prstGeom prst="rect">
            <a:avLst/>
          </a:prstGeom>
        </p:spPr>
      </p:pic>
      <p:pic>
        <p:nvPicPr>
          <p:cNvPr id="2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771978"/>
            <a:ext cx="6553201" cy="4086022"/>
          </a:xfrm>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467679"/>
            <a:ext cx="5181600" cy="379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5105399" y="1558233"/>
            <a:ext cx="3124201" cy="369332"/>
          </a:xfrm>
          <a:prstGeom prst="rect">
            <a:avLst/>
          </a:prstGeom>
          <a:solidFill>
            <a:srgbClr val="FFFF00"/>
          </a:solidFill>
        </p:spPr>
        <p:txBody>
          <a:bodyPr wrap="square" rtlCol="0">
            <a:spAutoFit/>
          </a:bodyPr>
          <a:lstStyle/>
          <a:p>
            <a:r>
              <a:rPr lang="en-US" dirty="0" err="1" smtClean="0"/>
              <a:t>HydroServer</a:t>
            </a:r>
            <a:r>
              <a:rPr lang="en-US" dirty="0" smtClean="0"/>
              <a:t> – Data Publication</a:t>
            </a:r>
            <a:endParaRPr lang="en-US" dirty="0"/>
          </a:p>
        </p:txBody>
      </p:sp>
      <p:pic>
        <p:nvPicPr>
          <p:cNvPr id="33" name="Picture 2"/>
          <p:cNvPicPr>
            <a:picLocks noChangeAspect="1" noChangeArrowheads="1"/>
          </p:cNvPicPr>
          <p:nvPr/>
        </p:nvPicPr>
        <p:blipFill>
          <a:blip r:embed="rId5" cstate="print"/>
          <a:srcRect/>
          <a:stretch>
            <a:fillRect/>
          </a:stretch>
        </p:blipFill>
        <p:spPr bwMode="auto">
          <a:xfrm>
            <a:off x="4724400" y="3919227"/>
            <a:ext cx="4437926" cy="2938773"/>
          </a:xfrm>
          <a:prstGeom prst="rect">
            <a:avLst/>
          </a:prstGeom>
          <a:noFill/>
          <a:ln w="9525">
            <a:noFill/>
            <a:miter lim="800000"/>
            <a:headEnd/>
            <a:tailEnd/>
          </a:ln>
        </p:spPr>
      </p:pic>
      <p:sp>
        <p:nvSpPr>
          <p:cNvPr id="34" name="TextBox 33"/>
          <p:cNvSpPr txBox="1"/>
          <p:nvPr/>
        </p:nvSpPr>
        <p:spPr>
          <a:xfrm>
            <a:off x="5720442" y="4081046"/>
            <a:ext cx="2850365" cy="338554"/>
          </a:xfrm>
          <a:prstGeom prst="rect">
            <a:avLst/>
          </a:prstGeom>
          <a:solidFill>
            <a:schemeClr val="bg1"/>
          </a:solidFill>
        </p:spPr>
        <p:txBody>
          <a:bodyPr wrap="square" rtlCol="0">
            <a:spAutoFit/>
          </a:bodyPr>
          <a:lstStyle/>
          <a:p>
            <a:r>
              <a:rPr lang="en-US" sz="1600" dirty="0" smtClean="0"/>
              <a:t>Lake Powell Inflow and Storage</a:t>
            </a:r>
            <a:endParaRPr lang="en-US" sz="1600" dirty="0"/>
          </a:p>
        </p:txBody>
      </p:sp>
      <p:sp>
        <p:nvSpPr>
          <p:cNvPr id="32" name="TextBox 31"/>
          <p:cNvSpPr txBox="1"/>
          <p:nvPr/>
        </p:nvSpPr>
        <p:spPr>
          <a:xfrm>
            <a:off x="12538" y="6488668"/>
            <a:ext cx="4102261" cy="369332"/>
          </a:xfrm>
          <a:prstGeom prst="rect">
            <a:avLst/>
          </a:prstGeom>
          <a:solidFill>
            <a:srgbClr val="FFFF00"/>
          </a:solidFill>
        </p:spPr>
        <p:txBody>
          <a:bodyPr wrap="square" rtlCol="0">
            <a:spAutoFit/>
          </a:bodyPr>
          <a:lstStyle/>
          <a:p>
            <a:r>
              <a:rPr lang="en-US" dirty="0" err="1" smtClean="0"/>
              <a:t>HydroDesktop</a:t>
            </a:r>
            <a:r>
              <a:rPr lang="en-US" dirty="0" smtClean="0"/>
              <a:t> – Data Access and Analysis</a:t>
            </a:r>
            <a:endParaRPr lang="en-US" dirty="0"/>
          </a:p>
        </p:txBody>
      </p:sp>
      <p:sp>
        <p:nvSpPr>
          <p:cNvPr id="10" name="TextBox 9"/>
          <p:cNvSpPr txBox="1"/>
          <p:nvPr/>
        </p:nvSpPr>
        <p:spPr>
          <a:xfrm>
            <a:off x="4267200" y="6456402"/>
            <a:ext cx="4876800" cy="369332"/>
          </a:xfrm>
          <a:prstGeom prst="rect">
            <a:avLst/>
          </a:prstGeom>
          <a:solidFill>
            <a:srgbClr val="FFFF00"/>
          </a:solidFill>
        </p:spPr>
        <p:txBody>
          <a:bodyPr wrap="square" rtlCol="0">
            <a:spAutoFit/>
          </a:bodyPr>
          <a:lstStyle/>
          <a:p>
            <a:r>
              <a:rPr lang="en-US" dirty="0" err="1" smtClean="0"/>
              <a:t>HydroDesktop</a:t>
            </a:r>
            <a:r>
              <a:rPr lang="en-US" dirty="0" smtClean="0"/>
              <a:t> – Combining multiple data sources</a:t>
            </a:r>
            <a:endParaRPr lang="en-US" dirty="0"/>
          </a:p>
        </p:txBody>
      </p:sp>
      <p:sp>
        <p:nvSpPr>
          <p:cNvPr id="12" name="TextBox 11"/>
          <p:cNvSpPr txBox="1"/>
          <p:nvPr/>
        </p:nvSpPr>
        <p:spPr>
          <a:xfrm>
            <a:off x="152400" y="1993574"/>
            <a:ext cx="1600200" cy="646331"/>
          </a:xfrm>
          <a:prstGeom prst="rect">
            <a:avLst/>
          </a:prstGeom>
          <a:solidFill>
            <a:srgbClr val="FFFF00"/>
          </a:solidFill>
        </p:spPr>
        <p:txBody>
          <a:bodyPr wrap="square" rtlCol="0">
            <a:spAutoFit/>
          </a:bodyPr>
          <a:lstStyle/>
          <a:p>
            <a:r>
              <a:rPr lang="en-US" dirty="0" err="1" smtClean="0"/>
              <a:t>HydroCatalog</a:t>
            </a:r>
            <a:endParaRPr lang="en-US" dirty="0"/>
          </a:p>
          <a:p>
            <a:r>
              <a:rPr lang="en-US" dirty="0" smtClean="0"/>
              <a:t>Data Discovery</a:t>
            </a:r>
            <a:endParaRPr lang="en-US" dirty="0"/>
          </a:p>
        </p:txBody>
      </p:sp>
      <p:sp>
        <p:nvSpPr>
          <p:cNvPr id="2" name="Title 1"/>
          <p:cNvSpPr>
            <a:spLocks noGrp="1"/>
          </p:cNvSpPr>
          <p:nvPr>
            <p:ph type="title"/>
          </p:nvPr>
        </p:nvSpPr>
        <p:spPr>
          <a:xfrm>
            <a:off x="444653" y="0"/>
            <a:ext cx="8229600" cy="563562"/>
          </a:xfrm>
        </p:spPr>
        <p:txBody>
          <a:bodyPr>
            <a:normAutofit fontScale="90000"/>
          </a:bodyPr>
          <a:lstStyle/>
          <a:p>
            <a:r>
              <a:rPr lang="en-US" dirty="0" smtClean="0"/>
              <a:t>CUAHSI HIS</a:t>
            </a:r>
            <a:endParaRPr lang="en-US" dirty="0"/>
          </a:p>
        </p:txBody>
      </p:sp>
      <p:sp>
        <p:nvSpPr>
          <p:cNvPr id="14" name="TextBox 13"/>
          <p:cNvSpPr txBox="1"/>
          <p:nvPr/>
        </p:nvSpPr>
        <p:spPr>
          <a:xfrm>
            <a:off x="228600" y="540603"/>
            <a:ext cx="8686800" cy="830997"/>
          </a:xfrm>
          <a:prstGeom prst="rect">
            <a:avLst/>
          </a:prstGeom>
          <a:noFill/>
        </p:spPr>
        <p:txBody>
          <a:bodyPr wrap="square">
            <a:spAutoFit/>
          </a:bodyPr>
          <a:lstStyle/>
          <a:p>
            <a:pPr fontAlgn="auto">
              <a:spcBef>
                <a:spcPts val="0"/>
              </a:spcBef>
              <a:spcAft>
                <a:spcPts val="0"/>
              </a:spcAft>
              <a:defRPr/>
            </a:pPr>
            <a:r>
              <a:rPr lang="en-US" sz="1600" kern="0" dirty="0">
                <a:solidFill>
                  <a:sysClr val="windowText" lastClr="000000"/>
                </a:solidFill>
                <a:latin typeface="Arial" pitchFamily="34" charset="0"/>
              </a:rPr>
              <a:t>The CUAHSI Hydrologic Information System (HIS) is an internet based system to support the sharing of hydrologic data. It is comprised of hydrologic databases and servers connected through web services as well as software for data publication, discovery and access. </a:t>
            </a:r>
          </a:p>
        </p:txBody>
      </p:sp>
    </p:spTree>
    <p:extLst>
      <p:ext uri="{BB962C8B-B14F-4D97-AF65-F5344CB8AC3E}">
        <p14:creationId xmlns:p14="http://schemas.microsoft.com/office/powerpoint/2010/main" val="1967126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2"/>
          <p:cNvPicPr>
            <a:picLocks noChangeAspect="1" noChangeArrowheads="1"/>
          </p:cNvPicPr>
          <p:nvPr/>
        </p:nvPicPr>
        <p:blipFill>
          <a:blip r:embed="rId2" cstate="print"/>
          <a:srcRect/>
          <a:stretch>
            <a:fillRect/>
          </a:stretch>
        </p:blipFill>
        <p:spPr bwMode="auto">
          <a:xfrm>
            <a:off x="871628" y="1067252"/>
            <a:ext cx="7586647" cy="4290787"/>
          </a:xfrm>
          <a:prstGeom prst="rect">
            <a:avLst/>
          </a:prstGeom>
          <a:noFill/>
          <a:ln w="9525">
            <a:noFill/>
            <a:miter lim="800000"/>
            <a:headEnd/>
            <a:tailEnd/>
          </a:ln>
        </p:spPr>
      </p:pic>
      <p:sp>
        <p:nvSpPr>
          <p:cNvPr id="13314" name="Title 1"/>
          <p:cNvSpPr>
            <a:spLocks noGrp="1"/>
          </p:cNvSpPr>
          <p:nvPr>
            <p:ph type="title"/>
          </p:nvPr>
        </p:nvSpPr>
        <p:spPr>
          <a:xfrm>
            <a:off x="0" y="274437"/>
            <a:ext cx="9144000" cy="1142757"/>
          </a:xfrm>
        </p:spPr>
        <p:txBody>
          <a:bodyPr/>
          <a:lstStyle/>
          <a:p>
            <a:pPr eaLnBrk="1" hangingPunct="1"/>
            <a:r>
              <a:rPr lang="en-US" sz="4000" dirty="0" smtClean="0"/>
              <a:t>CUAHSI Water Data Services Catalog</a:t>
            </a:r>
          </a:p>
        </p:txBody>
      </p:sp>
      <p:sp>
        <p:nvSpPr>
          <p:cNvPr id="13315"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4BE5A4D4-6644-4310-BFB3-98D8F59A8C92}" type="slidenum">
              <a:rPr lang="en-US" smtClean="0">
                <a:solidFill>
                  <a:srgbClr val="898989"/>
                </a:solidFill>
              </a:rPr>
              <a:pPr/>
              <a:t>40</a:t>
            </a:fld>
            <a:endParaRPr lang="en-US" smtClean="0">
              <a:solidFill>
                <a:srgbClr val="898989"/>
              </a:solidFill>
            </a:endParaRPr>
          </a:p>
        </p:txBody>
      </p:sp>
      <p:sp>
        <p:nvSpPr>
          <p:cNvPr id="44037" name="TextBox 7"/>
          <p:cNvSpPr txBox="1">
            <a:spLocks noChangeArrowheads="1"/>
          </p:cNvSpPr>
          <p:nvPr/>
        </p:nvSpPr>
        <p:spPr bwMode="auto">
          <a:xfrm>
            <a:off x="0" y="4190596"/>
            <a:ext cx="4114139" cy="2554533"/>
          </a:xfrm>
          <a:prstGeom prst="rect">
            <a:avLst/>
          </a:prstGeom>
          <a:noFill/>
          <a:ln w="9525">
            <a:noFill/>
            <a:miter lim="800000"/>
            <a:headEnd/>
            <a:tailEnd/>
          </a:ln>
        </p:spPr>
        <p:txBody>
          <a:bodyPr lIns="91427" tIns="45714" rIns="91427" bIns="45714">
            <a:spAutoFit/>
          </a:bodyPr>
          <a:lstStyle/>
          <a:p>
            <a:pPr algn="ctr">
              <a:defRPr/>
            </a:pPr>
            <a:r>
              <a:rPr lang="en-US" sz="2800" dirty="0" smtClean="0">
                <a:solidFill>
                  <a:prstClr val="black"/>
                </a:solidFill>
                <a:latin typeface="Arial" pitchFamily="34" charset="0"/>
              </a:rPr>
              <a:t>69 </a:t>
            </a:r>
            <a:r>
              <a:rPr lang="en-US" sz="2800" dirty="0">
                <a:solidFill>
                  <a:prstClr val="black"/>
                </a:solidFill>
                <a:latin typeface="Arial" pitchFamily="34" charset="0"/>
              </a:rPr>
              <a:t>public services</a:t>
            </a:r>
          </a:p>
          <a:p>
            <a:pPr algn="ctr">
              <a:defRPr/>
            </a:pPr>
            <a:r>
              <a:rPr lang="en-US" sz="2800" dirty="0" smtClean="0">
                <a:solidFill>
                  <a:prstClr val="black"/>
                </a:solidFill>
                <a:latin typeface="Arial" pitchFamily="34" charset="0"/>
              </a:rPr>
              <a:t>18,000 variables</a:t>
            </a:r>
            <a:endParaRPr lang="en-US" sz="2800" dirty="0">
              <a:solidFill>
                <a:prstClr val="black"/>
              </a:solidFill>
              <a:latin typeface="Arial" pitchFamily="34" charset="0"/>
            </a:endParaRPr>
          </a:p>
          <a:p>
            <a:pPr algn="ctr">
              <a:defRPr/>
            </a:pPr>
            <a:r>
              <a:rPr lang="en-US" sz="2800" dirty="0" smtClean="0">
                <a:solidFill>
                  <a:prstClr val="black"/>
                </a:solidFill>
                <a:latin typeface="Arial" pitchFamily="34" charset="0"/>
              </a:rPr>
              <a:t>1.9 million </a:t>
            </a:r>
            <a:r>
              <a:rPr lang="en-US" sz="2800" dirty="0">
                <a:solidFill>
                  <a:prstClr val="black"/>
                </a:solidFill>
                <a:latin typeface="Arial" pitchFamily="34" charset="0"/>
              </a:rPr>
              <a:t>sites</a:t>
            </a:r>
          </a:p>
          <a:p>
            <a:pPr algn="ctr">
              <a:defRPr/>
            </a:pPr>
            <a:r>
              <a:rPr lang="en-US" sz="2800" dirty="0" smtClean="0">
                <a:solidFill>
                  <a:prstClr val="black"/>
                </a:solidFill>
                <a:latin typeface="Arial" pitchFamily="34" charset="0"/>
              </a:rPr>
              <a:t>23 </a:t>
            </a:r>
            <a:r>
              <a:rPr lang="en-US" sz="2800" dirty="0">
                <a:solidFill>
                  <a:prstClr val="black"/>
                </a:solidFill>
                <a:latin typeface="Arial" pitchFamily="34" charset="0"/>
              </a:rPr>
              <a:t>million series</a:t>
            </a:r>
          </a:p>
          <a:p>
            <a:pPr algn="ctr">
              <a:defRPr/>
            </a:pPr>
            <a:r>
              <a:rPr lang="en-US" sz="2800" dirty="0" smtClean="0">
                <a:solidFill>
                  <a:prstClr val="black"/>
                </a:solidFill>
                <a:latin typeface="Arial" pitchFamily="34" charset="0"/>
              </a:rPr>
              <a:t>5.1 </a:t>
            </a:r>
            <a:r>
              <a:rPr lang="en-US" sz="2800" dirty="0">
                <a:solidFill>
                  <a:prstClr val="black"/>
                </a:solidFill>
                <a:latin typeface="Arial" pitchFamily="34" charset="0"/>
              </a:rPr>
              <a:t>billion data values</a:t>
            </a:r>
          </a:p>
          <a:p>
            <a:pPr algn="ctr">
              <a:defRPr/>
            </a:pPr>
            <a:r>
              <a:rPr lang="en-US" sz="2000" i="1" dirty="0" smtClean="0">
                <a:solidFill>
                  <a:prstClr val="black"/>
                </a:solidFill>
                <a:latin typeface="Arial" pitchFamily="34" charset="0"/>
              </a:rPr>
              <a:t>(as of June 2011)</a:t>
            </a:r>
            <a:endParaRPr lang="en-US" sz="2800" i="1" dirty="0">
              <a:solidFill>
                <a:prstClr val="black"/>
              </a:solidFill>
              <a:latin typeface="Arial" pitchFamily="34" charset="0"/>
            </a:endParaRPr>
          </a:p>
        </p:txBody>
      </p:sp>
      <p:sp>
        <p:nvSpPr>
          <p:cNvPr id="9" name="TextBox 8"/>
          <p:cNvSpPr txBox="1"/>
          <p:nvPr/>
        </p:nvSpPr>
        <p:spPr>
          <a:xfrm>
            <a:off x="4800600" y="4919020"/>
            <a:ext cx="4038600" cy="1938980"/>
          </a:xfrm>
          <a:prstGeom prst="rect">
            <a:avLst/>
          </a:prstGeom>
          <a:noFill/>
        </p:spPr>
        <p:txBody>
          <a:bodyPr wrap="square" lIns="91427" tIns="45714" rIns="91427" bIns="45714">
            <a:spAutoFit/>
          </a:bodyPr>
          <a:lstStyle/>
          <a:p>
            <a:pPr>
              <a:defRPr/>
            </a:pPr>
            <a:r>
              <a:rPr lang="en-US" sz="2400" i="1" dirty="0">
                <a:solidFill>
                  <a:srgbClr val="FF0000"/>
                </a:solidFill>
                <a:latin typeface="Arial" pitchFamily="34" charset="0"/>
              </a:rPr>
              <a:t>The largest water data</a:t>
            </a:r>
            <a:br>
              <a:rPr lang="en-US" sz="2400" i="1" dirty="0">
                <a:solidFill>
                  <a:srgbClr val="FF0000"/>
                </a:solidFill>
                <a:latin typeface="Arial" pitchFamily="34" charset="0"/>
              </a:rPr>
            </a:br>
            <a:r>
              <a:rPr lang="en-US" sz="2400" i="1" dirty="0">
                <a:solidFill>
                  <a:srgbClr val="FF0000"/>
                </a:solidFill>
                <a:latin typeface="Arial" pitchFamily="34" charset="0"/>
              </a:rPr>
              <a:t>catalog in the </a:t>
            </a:r>
            <a:r>
              <a:rPr lang="en-US" sz="2400" i="1" dirty="0" smtClean="0">
                <a:solidFill>
                  <a:srgbClr val="FF0000"/>
                </a:solidFill>
                <a:latin typeface="Arial" pitchFamily="34" charset="0"/>
              </a:rPr>
              <a:t>world</a:t>
            </a:r>
          </a:p>
          <a:p>
            <a:pPr>
              <a:defRPr/>
            </a:pPr>
            <a:endParaRPr lang="en-US" sz="2400" i="1" dirty="0" smtClean="0">
              <a:solidFill>
                <a:srgbClr val="FF0000"/>
              </a:solidFill>
              <a:latin typeface="Arial" pitchFamily="34" charset="0"/>
            </a:endParaRPr>
          </a:p>
          <a:p>
            <a:pPr>
              <a:defRPr/>
            </a:pPr>
            <a:r>
              <a:rPr lang="en-US" sz="2400" i="1" dirty="0" smtClean="0">
                <a:solidFill>
                  <a:srgbClr val="FF0000"/>
                </a:solidFill>
                <a:latin typeface="Arial" pitchFamily="34" charset="0"/>
              </a:rPr>
              <a:t>maintained at the San Diego Supercomputer Center</a:t>
            </a:r>
            <a:endParaRPr lang="en-US" sz="2400" i="1" dirty="0">
              <a:solidFill>
                <a:srgbClr val="FF0000"/>
              </a:solidFill>
              <a:latin typeface="Arial" pitchFamily="34" charset="0"/>
            </a:endParaRPr>
          </a:p>
        </p:txBody>
      </p:sp>
    </p:spTree>
    <p:extLst>
      <p:ext uri="{BB962C8B-B14F-4D97-AF65-F5344CB8AC3E}">
        <p14:creationId xmlns:p14="http://schemas.microsoft.com/office/powerpoint/2010/main" val="17901839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84514"/>
            <a:ext cx="7924800" cy="5452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Open Development Model</a:t>
            </a:r>
            <a:endParaRPr lang="en-US" dirty="0"/>
          </a:p>
        </p:txBody>
      </p:sp>
      <p:sp>
        <p:nvSpPr>
          <p:cNvPr id="3" name="Content Placeholder 2"/>
          <p:cNvSpPr>
            <a:spLocks noGrp="1"/>
          </p:cNvSpPr>
          <p:nvPr>
            <p:ph idx="1"/>
          </p:nvPr>
        </p:nvSpPr>
        <p:spPr>
          <a:xfrm>
            <a:off x="685800" y="3962401"/>
            <a:ext cx="5715000" cy="2667000"/>
          </a:xfrm>
          <a:solidFill>
            <a:schemeClr val="bg1"/>
          </a:solidFill>
        </p:spPr>
        <p:txBody>
          <a:bodyPr/>
          <a:lstStyle/>
          <a:p>
            <a:r>
              <a:rPr lang="en-US" sz="2800" dirty="0">
                <a:hlinkClick r:id="rId3"/>
              </a:rPr>
              <a:t>http://</a:t>
            </a:r>
            <a:r>
              <a:rPr lang="en-US" sz="2800" dirty="0" smtClean="0">
                <a:hlinkClick r:id="rId3"/>
              </a:rPr>
              <a:t>hydrodesktop.codeplex.com</a:t>
            </a:r>
            <a:r>
              <a:rPr lang="en-US" sz="2800" dirty="0" smtClean="0"/>
              <a:t>  </a:t>
            </a:r>
            <a:r>
              <a:rPr lang="en-US" sz="2800" dirty="0"/>
              <a:t/>
            </a:r>
            <a:br>
              <a:rPr lang="en-US" sz="2800" dirty="0"/>
            </a:br>
            <a:endParaRPr lang="en-US" sz="2800" dirty="0"/>
          </a:p>
          <a:p>
            <a:r>
              <a:rPr lang="en-US" sz="2800" dirty="0" smtClean="0">
                <a:hlinkClick r:id="rId4"/>
              </a:rPr>
              <a:t>http</a:t>
            </a:r>
            <a:r>
              <a:rPr lang="en-US" sz="2800" dirty="0">
                <a:hlinkClick r:id="rId4"/>
              </a:rPr>
              <a:t>://</a:t>
            </a:r>
            <a:r>
              <a:rPr lang="en-US" sz="2800" dirty="0" smtClean="0">
                <a:hlinkClick r:id="rId4"/>
              </a:rPr>
              <a:t>hydroserver.codeplex.com</a:t>
            </a:r>
            <a:r>
              <a:rPr lang="en-US" sz="2800" dirty="0" smtClean="0"/>
              <a:t> </a:t>
            </a:r>
          </a:p>
          <a:p>
            <a:endParaRPr lang="en-US" sz="2800" dirty="0"/>
          </a:p>
          <a:p>
            <a:r>
              <a:rPr lang="en-US" sz="2800" dirty="0">
                <a:hlinkClick r:id="rId5"/>
              </a:rPr>
              <a:t>http</a:t>
            </a:r>
            <a:r>
              <a:rPr lang="en-US" sz="2800" dirty="0" smtClean="0">
                <a:hlinkClick r:id="rId5"/>
              </a:rPr>
              <a:t>://hydrocatalog.codeplex.com</a:t>
            </a:r>
            <a:r>
              <a:rPr lang="en-US" sz="2800" dirty="0" smtClean="0"/>
              <a:t> </a:t>
            </a:r>
            <a:endParaRPr lang="en-US" sz="2800" dirty="0"/>
          </a:p>
        </p:txBody>
      </p:sp>
    </p:spTree>
    <p:extLst>
      <p:ext uri="{BB962C8B-B14F-4D97-AF65-F5344CB8AC3E}">
        <p14:creationId xmlns:p14="http://schemas.microsoft.com/office/powerpoint/2010/main" val="3572984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0"/>
            <a:ext cx="8229600" cy="1143000"/>
          </a:xfrm>
        </p:spPr>
        <p:txBody>
          <a:bodyPr/>
          <a:lstStyle/>
          <a:p>
            <a:r>
              <a:rPr lang="en-US" dirty="0" smtClean="0"/>
              <a:t>Summary</a:t>
            </a:r>
          </a:p>
        </p:txBody>
      </p:sp>
      <p:sp>
        <p:nvSpPr>
          <p:cNvPr id="84995" name="Content Placeholder 2"/>
          <p:cNvSpPr>
            <a:spLocks noGrp="1"/>
          </p:cNvSpPr>
          <p:nvPr>
            <p:ph idx="1"/>
          </p:nvPr>
        </p:nvSpPr>
        <p:spPr>
          <a:xfrm>
            <a:off x="0" y="990600"/>
            <a:ext cx="9144000" cy="4267200"/>
          </a:xfrm>
        </p:spPr>
        <p:txBody>
          <a:bodyPr/>
          <a:lstStyle/>
          <a:p>
            <a:r>
              <a:rPr lang="en-US" sz="2800" b="1" dirty="0" smtClean="0"/>
              <a:t>Data Storage</a:t>
            </a:r>
            <a:r>
              <a:rPr lang="en-US" sz="2800" dirty="0" smtClean="0"/>
              <a:t> in an </a:t>
            </a:r>
            <a:r>
              <a:rPr lang="en-US" sz="2800" i="1" dirty="0" smtClean="0"/>
              <a:t>Observations Data Model </a:t>
            </a:r>
            <a:r>
              <a:rPr lang="en-US" sz="2800" dirty="0" smtClean="0"/>
              <a:t>(ODM) and publication through </a:t>
            </a:r>
            <a:r>
              <a:rPr lang="en-US" sz="2800" dirty="0" err="1" smtClean="0">
                <a:solidFill>
                  <a:srgbClr val="FF0000"/>
                </a:solidFill>
              </a:rPr>
              <a:t>HydroServer</a:t>
            </a:r>
            <a:endParaRPr lang="en-US" sz="2800" dirty="0" smtClean="0">
              <a:solidFill>
                <a:srgbClr val="FF0000"/>
              </a:solidFill>
            </a:endParaRPr>
          </a:p>
          <a:p>
            <a:r>
              <a:rPr lang="en-US" sz="2800" b="1" dirty="0" smtClean="0"/>
              <a:t>Data Access</a:t>
            </a:r>
            <a:r>
              <a:rPr lang="en-US" sz="2800" dirty="0" smtClean="0"/>
              <a:t> through internet-based </a:t>
            </a:r>
            <a:r>
              <a:rPr lang="en-US" sz="2800" i="1" dirty="0" smtClean="0"/>
              <a:t>Water Data Services</a:t>
            </a:r>
            <a:r>
              <a:rPr lang="en-US" sz="2800" dirty="0" smtClean="0"/>
              <a:t> using a consistent data language, called </a:t>
            </a:r>
            <a:r>
              <a:rPr lang="en-US" sz="2800" dirty="0" err="1" smtClean="0"/>
              <a:t>WaterML</a:t>
            </a:r>
            <a:r>
              <a:rPr lang="en-US" sz="2800" dirty="0" smtClean="0"/>
              <a:t> from </a:t>
            </a:r>
            <a:r>
              <a:rPr lang="en-US" sz="2800" dirty="0" err="1" smtClean="0">
                <a:solidFill>
                  <a:srgbClr val="FF0000"/>
                </a:solidFill>
              </a:rPr>
              <a:t>HydroDesktop</a:t>
            </a:r>
            <a:endParaRPr lang="en-US" sz="2800" dirty="0" smtClean="0">
              <a:solidFill>
                <a:srgbClr val="FF0000"/>
              </a:solidFill>
            </a:endParaRPr>
          </a:p>
          <a:p>
            <a:r>
              <a:rPr lang="en-US" sz="2800" b="1" dirty="0" smtClean="0"/>
              <a:t>Data Discovery </a:t>
            </a:r>
            <a:r>
              <a:rPr lang="en-US" sz="2800" dirty="0" smtClean="0"/>
              <a:t>through a </a:t>
            </a:r>
            <a:r>
              <a:rPr lang="en-US" sz="2800" i="1" dirty="0" smtClean="0"/>
              <a:t>National Water Metadata Catalog </a:t>
            </a:r>
            <a:r>
              <a:rPr lang="en-US" sz="2800" dirty="0" smtClean="0"/>
              <a:t>and thematic keyword search </a:t>
            </a:r>
            <a:r>
              <a:rPr lang="en-US" sz="2800" dirty="0"/>
              <a:t>system at Central </a:t>
            </a:r>
            <a:r>
              <a:rPr lang="en-US" sz="2800" dirty="0" err="1" smtClean="0">
                <a:solidFill>
                  <a:srgbClr val="FF0000"/>
                </a:solidFill>
              </a:rPr>
              <a:t>HydroCatalog</a:t>
            </a:r>
            <a:r>
              <a:rPr lang="en-US" sz="2800" dirty="0" smtClean="0">
                <a:solidFill>
                  <a:srgbClr val="FF0000"/>
                </a:solidFill>
              </a:rPr>
              <a:t> </a:t>
            </a:r>
            <a:r>
              <a:rPr lang="en-US" sz="2800" dirty="0" smtClean="0"/>
              <a:t>(SDSC)</a:t>
            </a:r>
          </a:p>
          <a:p>
            <a:r>
              <a:rPr lang="en-US" sz="2800" b="1" dirty="0" smtClean="0"/>
              <a:t>Integrated Modeling and Analysis</a:t>
            </a:r>
            <a:r>
              <a:rPr lang="en-US" sz="2800" dirty="0" smtClean="0"/>
              <a:t> within </a:t>
            </a:r>
            <a:r>
              <a:rPr lang="en-US" sz="2800" dirty="0" err="1" smtClean="0">
                <a:solidFill>
                  <a:srgbClr val="FF0000"/>
                </a:solidFill>
              </a:rPr>
              <a:t>HydroDesktop</a:t>
            </a:r>
            <a:endParaRPr lang="en-US" sz="2800" dirty="0" smtClean="0">
              <a:solidFill>
                <a:srgbClr val="FF0000"/>
              </a:solidFill>
            </a:endParaRPr>
          </a:p>
        </p:txBody>
      </p:sp>
      <p:sp>
        <p:nvSpPr>
          <p:cNvPr id="84996" name="Rectangle 3"/>
          <p:cNvSpPr>
            <a:spLocks noChangeArrowheads="1"/>
          </p:cNvSpPr>
          <p:nvPr/>
        </p:nvSpPr>
        <p:spPr bwMode="auto">
          <a:xfrm>
            <a:off x="381000" y="5181600"/>
            <a:ext cx="8534400" cy="1384300"/>
          </a:xfrm>
          <a:prstGeom prst="rect">
            <a:avLst/>
          </a:prstGeom>
          <a:noFill/>
          <a:ln w="9525">
            <a:noFill/>
            <a:miter lim="800000"/>
            <a:headEnd/>
            <a:tailEnd/>
          </a:ln>
        </p:spPr>
        <p:txBody>
          <a:bodyPr>
            <a:spAutoFit/>
          </a:bodyPr>
          <a:lstStyle/>
          <a:p>
            <a:pPr fontAlgn="base">
              <a:spcBef>
                <a:spcPct val="0"/>
              </a:spcBef>
              <a:spcAft>
                <a:spcPct val="0"/>
              </a:spcAft>
            </a:pPr>
            <a:r>
              <a:rPr lang="en-US" sz="2800" dirty="0">
                <a:solidFill>
                  <a:schemeClr val="accent1">
                    <a:lumMod val="75000"/>
                  </a:schemeClr>
                </a:solidFill>
              </a:rPr>
              <a:t>This approach based on standards provides a general foundation and approach for integration and sharing of hydrologic data around the world.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3" name="Group 7"/>
          <p:cNvGrpSpPr>
            <a:grpSpLocks/>
          </p:cNvGrpSpPr>
          <p:nvPr/>
        </p:nvGrpSpPr>
        <p:grpSpPr bwMode="auto">
          <a:xfrm>
            <a:off x="2783013" y="2286000"/>
            <a:ext cx="5410200" cy="3457456"/>
            <a:chOff x="0" y="63"/>
            <a:chExt cx="5760" cy="3681"/>
          </a:xfrm>
        </p:grpSpPr>
        <p:pic>
          <p:nvPicPr>
            <p:cNvPr id="44" name="Picture 7" descr="ODM 1"/>
            <p:cNvPicPr>
              <a:picLocks noChangeAspect="1" noChangeArrowheads="1"/>
            </p:cNvPicPr>
            <p:nvPr/>
          </p:nvPicPr>
          <p:blipFill>
            <a:blip r:embed="rId4" cstate="print"/>
            <a:srcRect/>
            <a:stretch>
              <a:fillRect/>
            </a:stretch>
          </p:blipFill>
          <p:spPr bwMode="auto">
            <a:xfrm>
              <a:off x="0" y="63"/>
              <a:ext cx="5760" cy="3681"/>
            </a:xfrm>
            <a:prstGeom prst="rect">
              <a:avLst/>
            </a:prstGeom>
            <a:noFill/>
            <a:ln w="9525">
              <a:noFill/>
              <a:miter lim="800000"/>
              <a:headEnd/>
              <a:tailEnd/>
            </a:ln>
          </p:spPr>
        </p:pic>
        <p:sp>
          <p:nvSpPr>
            <p:cNvPr id="45" name="Rectangle 5"/>
            <p:cNvSpPr>
              <a:spLocks noChangeArrowheads="1"/>
            </p:cNvSpPr>
            <p:nvPr/>
          </p:nvSpPr>
          <p:spPr bwMode="auto">
            <a:xfrm>
              <a:off x="2165" y="1268"/>
              <a:ext cx="379" cy="79"/>
            </a:xfrm>
            <a:prstGeom prst="rect">
              <a:avLst/>
            </a:prstGeom>
            <a:noFill/>
            <a:ln w="28575">
              <a:solidFill>
                <a:srgbClr val="FF3300"/>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sp>
        <p:nvSpPr>
          <p:cNvPr id="15364" name="Rectangle 2"/>
          <p:cNvSpPr>
            <a:spLocks noGrp="1" noChangeArrowheads="1"/>
          </p:cNvSpPr>
          <p:nvPr>
            <p:ph type="title"/>
          </p:nvPr>
        </p:nvSpPr>
        <p:spPr>
          <a:xfrm>
            <a:off x="1357313" y="311150"/>
            <a:ext cx="6429375" cy="1143000"/>
          </a:xfrm>
        </p:spPr>
        <p:txBody>
          <a:bodyPr/>
          <a:lstStyle/>
          <a:p>
            <a:pPr eaLnBrk="1" hangingPunct="1"/>
            <a:r>
              <a:rPr lang="en-US" dirty="0" smtClean="0"/>
              <a:t>Are there any questions ?</a:t>
            </a:r>
          </a:p>
        </p:txBody>
      </p:sp>
      <p:graphicFrame>
        <p:nvGraphicFramePr>
          <p:cNvPr id="82" name="Object 4"/>
          <p:cNvGraphicFramePr>
            <a:graphicFrameLocks noChangeAspect="1"/>
          </p:cNvGraphicFramePr>
          <p:nvPr>
            <p:extLst>
              <p:ext uri="{D42A27DB-BD31-4B8C-83A1-F6EECF244321}">
                <p14:modId xmlns:p14="http://schemas.microsoft.com/office/powerpoint/2010/main" val="3779173898"/>
              </p:ext>
            </p:extLst>
          </p:nvPr>
        </p:nvGraphicFramePr>
        <p:xfrm>
          <a:off x="1219200" y="2057400"/>
          <a:ext cx="3407398" cy="3662565"/>
        </p:xfrm>
        <a:graphic>
          <a:graphicData uri="http://schemas.openxmlformats.org/presentationml/2006/ole">
            <mc:AlternateContent xmlns:mc="http://schemas.openxmlformats.org/markup-compatibility/2006">
              <mc:Choice xmlns:v="urn:schemas-microsoft-com:vml" Requires="v">
                <p:oleObj spid="_x0000_s8221" name="Clip" r:id="rId5" imgW="3025440" imgH="3252600" progId="MS_ClipArt_Gallery.2">
                  <p:embed/>
                </p:oleObj>
              </mc:Choice>
              <mc:Fallback>
                <p:oleObj name="Clip" r:id="rId5" imgW="3025440" imgH="325260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2057400"/>
                        <a:ext cx="3407398" cy="366256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4283433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041"/>
            <a:ext cx="5360283" cy="1127159"/>
          </a:xfrm>
        </p:spPr>
        <p:txBody>
          <a:bodyPr>
            <a:normAutofit fontScale="90000"/>
          </a:bodyPr>
          <a:lstStyle/>
          <a:p>
            <a:r>
              <a:rPr lang="en-US" dirty="0" smtClean="0"/>
              <a:t>Hydrologic Data Challenges</a:t>
            </a:r>
            <a:endParaRPr lang="en-US" dirty="0"/>
          </a:p>
        </p:txBody>
      </p:sp>
      <p:sp>
        <p:nvSpPr>
          <p:cNvPr id="3" name="Content Placeholder 2"/>
          <p:cNvSpPr>
            <a:spLocks noGrp="1"/>
          </p:cNvSpPr>
          <p:nvPr>
            <p:ph idx="1"/>
          </p:nvPr>
        </p:nvSpPr>
        <p:spPr>
          <a:xfrm>
            <a:off x="533400" y="1341262"/>
            <a:ext cx="4369361" cy="4525963"/>
          </a:xfrm>
        </p:spPr>
        <p:txBody>
          <a:bodyPr>
            <a:noAutofit/>
          </a:bodyPr>
          <a:lstStyle/>
          <a:p>
            <a:r>
              <a:rPr lang="en-US" sz="2400" dirty="0" smtClean="0"/>
              <a:t>From dispersed federal agencies</a:t>
            </a:r>
          </a:p>
          <a:p>
            <a:r>
              <a:rPr lang="en-US" sz="2400" dirty="0" smtClean="0"/>
              <a:t>From investigators collected for different purposes</a:t>
            </a:r>
          </a:p>
          <a:p>
            <a:r>
              <a:rPr lang="en-US" sz="2400" dirty="0" smtClean="0"/>
              <a:t>Different formats</a:t>
            </a:r>
          </a:p>
          <a:p>
            <a:pPr lvl="1"/>
            <a:r>
              <a:rPr lang="en-US" sz="2000" dirty="0" smtClean="0"/>
              <a:t>Points</a:t>
            </a:r>
          </a:p>
          <a:p>
            <a:pPr lvl="1"/>
            <a:r>
              <a:rPr lang="en-US" sz="2000" dirty="0" smtClean="0"/>
              <a:t>Lines</a:t>
            </a:r>
          </a:p>
          <a:p>
            <a:pPr lvl="1"/>
            <a:r>
              <a:rPr lang="en-US" sz="2000" dirty="0" smtClean="0"/>
              <a:t>Polygons</a:t>
            </a:r>
          </a:p>
          <a:p>
            <a:pPr lvl="1"/>
            <a:r>
              <a:rPr lang="en-US" sz="2000" dirty="0" smtClean="0"/>
              <a:t>Fields</a:t>
            </a:r>
          </a:p>
          <a:p>
            <a:pPr lvl="1"/>
            <a:r>
              <a:rPr lang="en-US" sz="2000" dirty="0" smtClean="0"/>
              <a:t>Time Series</a:t>
            </a:r>
          </a:p>
          <a:p>
            <a:pPr marL="0" indent="0">
              <a:buNone/>
            </a:pPr>
            <a:endParaRPr lang="en-US" sz="2400" dirty="0" smtClean="0"/>
          </a:p>
          <a:p>
            <a:pPr marL="0" indent="0">
              <a:buNone/>
            </a:pPr>
            <a:endParaRPr lang="en-US" sz="2400" dirty="0"/>
          </a:p>
        </p:txBody>
      </p:sp>
      <p:grpSp>
        <p:nvGrpSpPr>
          <p:cNvPr id="4" name="Group 18"/>
          <p:cNvGrpSpPr>
            <a:grpSpLocks/>
          </p:cNvGrpSpPr>
          <p:nvPr/>
        </p:nvGrpSpPr>
        <p:grpSpPr bwMode="auto">
          <a:xfrm>
            <a:off x="5038987" y="2347441"/>
            <a:ext cx="2276213" cy="2122164"/>
            <a:chOff x="3108865" y="609284"/>
            <a:chExt cx="3011220" cy="2808993"/>
          </a:xfrm>
        </p:grpSpPr>
        <p:pic>
          <p:nvPicPr>
            <p:cNvPr id="5" name="Picture 4" descr="rain-gauge-platform-400"/>
            <p:cNvPicPr>
              <a:picLocks noChangeAspect="1" noChangeArrowheads="1"/>
            </p:cNvPicPr>
            <p:nvPr/>
          </p:nvPicPr>
          <p:blipFill>
            <a:blip r:embed="rId2" cstate="print"/>
            <a:srcRect l="6047" r="9295"/>
            <a:stretch>
              <a:fillRect/>
            </a:stretch>
          </p:blipFill>
          <p:spPr bwMode="auto">
            <a:xfrm>
              <a:off x="3108865" y="1470049"/>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6" name="Text Box 4"/>
            <p:cNvSpPr txBox="1">
              <a:spLocks noChangeArrowheads="1"/>
            </p:cNvSpPr>
            <p:nvPr/>
          </p:nvSpPr>
          <p:spPr bwMode="auto">
            <a:xfrm>
              <a:off x="3108865" y="609284"/>
              <a:ext cx="3011220" cy="855513"/>
            </a:xfrm>
            <a:prstGeom prst="rect">
              <a:avLst/>
            </a:prstGeom>
            <a:noFill/>
            <a:ln w="9525">
              <a:noFill/>
              <a:miter lim="800000"/>
              <a:headEnd/>
              <a:tailEnd/>
            </a:ln>
          </p:spPr>
          <p:txBody>
            <a:bodyPr wrap="square">
              <a:spAutoFit/>
            </a:bodyPr>
            <a:lstStyle/>
            <a:p>
              <a:pPr algn="ctr" eaLnBrk="0" hangingPunct="0">
                <a:spcBef>
                  <a:spcPct val="50000"/>
                </a:spcBef>
                <a:defRPr/>
              </a:pPr>
              <a:r>
                <a:rPr lang="en-US" dirty="0" smtClean="0">
                  <a:effectLst>
                    <a:outerShdw blurRad="38100" dist="38100" dir="2700000" algn="tl">
                      <a:srgbClr val="000000">
                        <a:alpha val="43137"/>
                      </a:srgbClr>
                    </a:outerShdw>
                  </a:effectLst>
                </a:rPr>
                <a:t>Rainfall and Meteorology</a:t>
              </a:r>
              <a:endParaRPr lang="en-US" dirty="0">
                <a:effectLst>
                  <a:outerShdw blurRad="38100" dist="38100" dir="2700000" algn="tl">
                    <a:srgbClr val="000000">
                      <a:alpha val="43137"/>
                    </a:srgbClr>
                  </a:outerShdw>
                </a:effectLst>
              </a:endParaRPr>
            </a:p>
          </p:txBody>
        </p:sp>
      </p:grpSp>
      <p:pic>
        <p:nvPicPr>
          <p:cNvPr id="8" name="Picture 7" descr="stream3"/>
          <p:cNvPicPr>
            <a:picLocks noChangeArrowheads="1"/>
          </p:cNvPicPr>
          <p:nvPr/>
        </p:nvPicPr>
        <p:blipFill>
          <a:blip r:embed="rId3" cstate="print"/>
          <a:stretch>
            <a:fillRect/>
          </a:stretch>
        </p:blipFill>
        <p:spPr bwMode="auto">
          <a:xfrm>
            <a:off x="7543800" y="486260"/>
            <a:ext cx="1413893" cy="1935616"/>
          </a:xfrm>
          <a:prstGeom prst="rect">
            <a:avLst/>
          </a:prstGeom>
          <a:noFill/>
          <a:ln w="9525">
            <a:noFill/>
            <a:miter lim="800000"/>
            <a:headEnd/>
            <a:tailEnd/>
          </a:ln>
          <a:effectLst>
            <a:outerShdw blurRad="127000" dist="63500" dir="2700000">
              <a:srgbClr val="000000">
                <a:alpha val="40000"/>
              </a:srgbClr>
            </a:outerShdw>
          </a:effectLst>
        </p:spPr>
      </p:pic>
      <p:sp>
        <p:nvSpPr>
          <p:cNvPr id="9" name="Text Box 7"/>
          <p:cNvSpPr txBox="1">
            <a:spLocks noChangeArrowheads="1"/>
          </p:cNvSpPr>
          <p:nvPr/>
        </p:nvSpPr>
        <p:spPr bwMode="auto">
          <a:xfrm>
            <a:off x="7421557" y="76200"/>
            <a:ext cx="1722443" cy="369332"/>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Water quantity</a:t>
            </a:r>
          </a:p>
        </p:txBody>
      </p:sp>
      <p:grpSp>
        <p:nvGrpSpPr>
          <p:cNvPr id="13" name="Group 20"/>
          <p:cNvGrpSpPr>
            <a:grpSpLocks/>
          </p:cNvGrpSpPr>
          <p:nvPr/>
        </p:nvGrpSpPr>
        <p:grpSpPr bwMode="auto">
          <a:xfrm>
            <a:off x="7543800" y="2402079"/>
            <a:ext cx="1447800" cy="2067526"/>
            <a:chOff x="6626225" y="1290638"/>
            <a:chExt cx="1600200" cy="2319631"/>
          </a:xfrm>
        </p:grpSpPr>
        <p:pic>
          <p:nvPicPr>
            <p:cNvPr id="14" name="Picture 6" descr="tdr"/>
            <p:cNvPicPr>
              <a:picLocks noChangeAspect="1" noChangeArrowheads="1"/>
            </p:cNvPicPr>
            <p:nvPr/>
          </p:nvPicPr>
          <p:blipFill>
            <a:blip r:embed="rId4"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5" name="Text Box 18"/>
            <p:cNvSpPr txBox="1">
              <a:spLocks noChangeArrowheads="1"/>
            </p:cNvSpPr>
            <p:nvPr/>
          </p:nvSpPr>
          <p:spPr bwMode="auto">
            <a:xfrm>
              <a:off x="6761163" y="1290638"/>
              <a:ext cx="1465262" cy="369379"/>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Soil water </a:t>
              </a:r>
            </a:p>
          </p:txBody>
        </p:sp>
      </p:grpSp>
      <p:grpSp>
        <p:nvGrpSpPr>
          <p:cNvPr id="16" name="Group 21"/>
          <p:cNvGrpSpPr>
            <a:grpSpLocks/>
          </p:cNvGrpSpPr>
          <p:nvPr/>
        </p:nvGrpSpPr>
        <p:grpSpPr bwMode="auto">
          <a:xfrm>
            <a:off x="7543800" y="4549548"/>
            <a:ext cx="1447800" cy="2123684"/>
            <a:chOff x="6626225" y="3835400"/>
            <a:chExt cx="1600200" cy="2321794"/>
          </a:xfrm>
        </p:grpSpPr>
        <p:sp>
          <p:nvSpPr>
            <p:cNvPr id="17" name="Text Box 10"/>
            <p:cNvSpPr txBox="1">
              <a:spLocks noChangeArrowheads="1"/>
            </p:cNvSpPr>
            <p:nvPr/>
          </p:nvSpPr>
          <p:spPr bwMode="auto">
            <a:xfrm>
              <a:off x="6626225" y="3835400"/>
              <a:ext cx="1600200" cy="369218"/>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Groundwater</a:t>
              </a:r>
            </a:p>
          </p:txBody>
        </p:sp>
        <p:pic>
          <p:nvPicPr>
            <p:cNvPr id="18" name="Picture 2"/>
            <p:cNvPicPr>
              <a:picLocks noChangeAspect="1" noChangeArrowheads="1"/>
            </p:cNvPicPr>
            <p:nvPr/>
          </p:nvPicPr>
          <p:blipFill>
            <a:blip r:embed="rId5"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9" name="Text Box 7"/>
          <p:cNvSpPr txBox="1">
            <a:spLocks noChangeArrowheads="1"/>
          </p:cNvSpPr>
          <p:nvPr/>
        </p:nvSpPr>
        <p:spPr bwMode="auto">
          <a:xfrm>
            <a:off x="5343087" y="76200"/>
            <a:ext cx="1600200" cy="369332"/>
          </a:xfrm>
          <a:prstGeom prst="rect">
            <a:avLst/>
          </a:prstGeom>
          <a:noFill/>
          <a:ln w="9525">
            <a:noFill/>
            <a:miter lim="800000"/>
            <a:headEnd/>
            <a:tailEnd/>
          </a:ln>
        </p:spPr>
        <p:txBody>
          <a:bodyPr>
            <a:spAutoFit/>
          </a:bodyPr>
          <a:lstStyle/>
          <a:p>
            <a:pPr algn="ctr" eaLnBrk="0" hangingPunct="0">
              <a:spcBef>
                <a:spcPct val="50000"/>
              </a:spcBef>
              <a:defRPr/>
            </a:pPr>
            <a:r>
              <a:rPr lang="en-US" dirty="0">
                <a:effectLst>
                  <a:outerShdw blurRad="38100" dist="38100" dir="2700000" algn="tl">
                    <a:srgbClr val="000000">
                      <a:alpha val="43137"/>
                    </a:srgbClr>
                  </a:outerShdw>
                </a:effectLst>
              </a:rPr>
              <a:t>Water quality </a:t>
            </a:r>
          </a:p>
        </p:txBody>
      </p:sp>
      <p:pic>
        <p:nvPicPr>
          <p:cNvPr id="20" name="Picture 5" descr="Contaminants biologists monitoring water quality"/>
          <p:cNvPicPr>
            <a:picLocks noChangeAspect="1" noChangeArrowheads="1"/>
          </p:cNvPicPr>
          <p:nvPr/>
        </p:nvPicPr>
        <p:blipFill>
          <a:blip r:embed="rId6" cstate="print"/>
          <a:srcRect b="22210"/>
          <a:stretch>
            <a:fillRect/>
          </a:stretch>
        </p:blipFill>
        <p:spPr bwMode="auto">
          <a:xfrm>
            <a:off x="5343087" y="486260"/>
            <a:ext cx="1600200" cy="1915820"/>
          </a:xfrm>
          <a:prstGeom prst="rect">
            <a:avLst/>
          </a:prstGeom>
          <a:noFill/>
          <a:ln w="9525">
            <a:noFill/>
            <a:miter lim="800000"/>
            <a:headEnd/>
            <a:tailEnd/>
          </a:ln>
          <a:effectLst>
            <a:outerShdw blurRad="127000" dist="63500" dir="2700000">
              <a:srgbClr val="000000">
                <a:alpha val="40000"/>
              </a:srgbClr>
            </a:outerShdw>
          </a:effectLst>
        </p:spPr>
      </p:pic>
      <p:pic>
        <p:nvPicPr>
          <p:cNvPr id="22"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902761" y="5052919"/>
            <a:ext cx="2529682" cy="1397694"/>
          </a:xfrm>
          <a:prstGeom prst="rect">
            <a:avLst/>
          </a:prstGeom>
          <a:noFill/>
          <a:ln w="9525">
            <a:noFill/>
            <a:miter lim="800000"/>
            <a:headEnd/>
            <a:tailEnd/>
          </a:ln>
        </p:spPr>
      </p:pic>
      <p:sp>
        <p:nvSpPr>
          <p:cNvPr id="23" name="TextBox 24"/>
          <p:cNvSpPr txBox="1">
            <a:spLocks noChangeArrowheads="1"/>
          </p:cNvSpPr>
          <p:nvPr/>
        </p:nvSpPr>
        <p:spPr bwMode="auto">
          <a:xfrm>
            <a:off x="5817161" y="4748119"/>
            <a:ext cx="494046" cy="369332"/>
          </a:xfrm>
          <a:prstGeom prst="rect">
            <a:avLst/>
          </a:prstGeom>
          <a:noFill/>
          <a:ln w="9525">
            <a:noFill/>
            <a:miter lim="800000"/>
            <a:headEnd/>
            <a:tailEnd/>
          </a:ln>
        </p:spPr>
        <p:txBody>
          <a:bodyPr wrap="none">
            <a:spAutoFit/>
          </a:bodyPr>
          <a:lstStyle/>
          <a:p>
            <a:r>
              <a:rPr lang="en-US" dirty="0" smtClean="0">
                <a:solidFill>
                  <a:prstClr val="black"/>
                </a:solidFill>
                <a:effectLst>
                  <a:outerShdw blurRad="38100" dist="38100" dir="2700000" algn="tl">
                    <a:srgbClr val="000000">
                      <a:alpha val="43137"/>
                    </a:srgbClr>
                  </a:outerShdw>
                </a:effectLst>
              </a:rPr>
              <a:t>GIS</a:t>
            </a:r>
            <a:endParaRPr lang="en-US" dirty="0">
              <a:solidFill>
                <a:prstClr val="black"/>
              </a:solidFill>
              <a:effectLst>
                <a:outerShdw blurRad="38100" dist="38100" dir="2700000" algn="tl">
                  <a:srgbClr val="000000">
                    <a:alpha val="43137"/>
                  </a:srgbClr>
                </a:outerShdw>
              </a:effectLst>
            </a:endParaRPr>
          </a:p>
        </p:txBody>
      </p:sp>
      <p:sp>
        <p:nvSpPr>
          <p:cNvPr id="7" name="TextBox 6"/>
          <p:cNvSpPr txBox="1"/>
          <p:nvPr/>
        </p:nvSpPr>
        <p:spPr>
          <a:xfrm>
            <a:off x="685800" y="5257800"/>
            <a:ext cx="3810000" cy="523220"/>
          </a:xfrm>
          <a:prstGeom prst="rect">
            <a:avLst/>
          </a:prstGeom>
          <a:noFill/>
        </p:spPr>
        <p:txBody>
          <a:bodyPr wrap="square" rtlCol="0">
            <a:spAutoFit/>
          </a:bodyPr>
          <a:lstStyle/>
          <a:p>
            <a:r>
              <a:rPr lang="en-US" sz="2800" dirty="0" smtClean="0">
                <a:solidFill>
                  <a:srgbClr val="FF0000"/>
                </a:solidFill>
              </a:rPr>
              <a:t>Data Heterogeneity</a:t>
            </a:r>
            <a:endParaRPr lang="en-US" sz="2800" dirty="0">
              <a:solidFill>
                <a:srgbClr val="FF0000"/>
              </a:solidFill>
            </a:endParaRPr>
          </a:p>
        </p:txBody>
      </p:sp>
    </p:spTree>
    <p:extLst>
      <p:ext uri="{BB962C8B-B14F-4D97-AF65-F5344CB8AC3E}">
        <p14:creationId xmlns:p14="http://schemas.microsoft.com/office/powerpoint/2010/main" val="3562080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1927225"/>
          </a:xfrm>
        </p:spPr>
        <p:txBody>
          <a:bodyPr>
            <a:normAutofit fontScale="90000"/>
          </a:bodyPr>
          <a:lstStyle/>
          <a:p>
            <a:r>
              <a:rPr lang="en-US" smtClean="0"/>
              <a:t>The way that data is organized can enhance or inhibit the analysis that can be done</a:t>
            </a:r>
          </a:p>
        </p:txBody>
      </p:sp>
      <p:pic>
        <p:nvPicPr>
          <p:cNvPr id="29699" name="Picture 6" descr="http://initsspace.com/web_images/disorganized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2260600"/>
            <a:ext cx="43624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5160963" y="3332163"/>
            <a:ext cx="3706812" cy="1239837"/>
          </a:xfrm>
          <a:prstGeom prst="wedgeRoundRectCallout">
            <a:avLst>
              <a:gd name="adj1" fmla="val -105610"/>
              <a:gd name="adj2" fmla="val 197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rPr>
              <a:t>I have your information right here …</a:t>
            </a:r>
          </a:p>
        </p:txBody>
      </p:sp>
      <p:sp>
        <p:nvSpPr>
          <p:cNvPr id="8" name="Rectangle 7"/>
          <p:cNvSpPr/>
          <p:nvPr/>
        </p:nvSpPr>
        <p:spPr>
          <a:xfrm>
            <a:off x="5397500" y="6319838"/>
            <a:ext cx="3724275" cy="369887"/>
          </a:xfrm>
          <a:prstGeom prst="rect">
            <a:avLst/>
          </a:prstGeom>
        </p:spPr>
        <p:txBody>
          <a:bodyPr wrap="none">
            <a:spAutoFit/>
          </a:bodyPr>
          <a:lstStyle/>
          <a:p>
            <a:pPr>
              <a:defRPr/>
            </a:pPr>
            <a:r>
              <a:rPr lang="en-US" dirty="0">
                <a:solidFill>
                  <a:schemeClr val="bg1">
                    <a:lumMod val="65000"/>
                  </a:schemeClr>
                </a:solidFill>
              </a:rPr>
              <a:t>Picture from: http://initsspace.com/</a:t>
            </a:r>
          </a:p>
        </p:txBody>
      </p:sp>
    </p:spTree>
    <p:extLst>
      <p:ext uri="{BB962C8B-B14F-4D97-AF65-F5344CB8AC3E}">
        <p14:creationId xmlns:p14="http://schemas.microsoft.com/office/powerpoint/2010/main" val="14431782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omb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648200"/>
            <a:ext cx="9239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p:txBody>
          <a:bodyPr/>
          <a:lstStyle/>
          <a:p>
            <a:r>
              <a:rPr lang="en-US" smtClean="0"/>
              <a:t>Hydrologic Science</a:t>
            </a:r>
          </a:p>
        </p:txBody>
      </p:sp>
      <p:sp>
        <p:nvSpPr>
          <p:cNvPr id="11268" name="Text Box 3"/>
          <p:cNvSpPr txBox="1">
            <a:spLocks noChangeArrowheads="1"/>
          </p:cNvSpPr>
          <p:nvPr/>
        </p:nvSpPr>
        <p:spPr bwMode="auto">
          <a:xfrm>
            <a:off x="5032375" y="4073525"/>
            <a:ext cx="3621088" cy="71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a:solidFill>
                  <a:srgbClr val="0066FF"/>
                </a:solidFill>
              </a:rPr>
              <a:t>Hydrologic conditions</a:t>
            </a:r>
          </a:p>
          <a:p>
            <a:pPr algn="ctr"/>
            <a:r>
              <a:rPr lang="en-US" sz="2000"/>
              <a:t>(Fluxes, flows, concentrations)</a:t>
            </a:r>
          </a:p>
        </p:txBody>
      </p:sp>
      <p:sp>
        <p:nvSpPr>
          <p:cNvPr id="11269" name="Text Box 4"/>
          <p:cNvSpPr txBox="1">
            <a:spLocks noChangeArrowheads="1"/>
          </p:cNvSpPr>
          <p:nvPr/>
        </p:nvSpPr>
        <p:spPr bwMode="auto">
          <a:xfrm>
            <a:off x="228600" y="3311525"/>
            <a:ext cx="44354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Process Science</a:t>
            </a:r>
          </a:p>
          <a:p>
            <a:pPr algn="ctr"/>
            <a:r>
              <a:rPr lang="en-US"/>
              <a:t>(Equations, </a:t>
            </a:r>
            <a:r>
              <a:rPr lang="en-US">
                <a:solidFill>
                  <a:srgbClr val="FF3300"/>
                </a:solidFill>
              </a:rPr>
              <a:t>simulation models</a:t>
            </a:r>
            <a:r>
              <a:rPr lang="en-US"/>
              <a:t>, prediction)</a:t>
            </a:r>
          </a:p>
        </p:txBody>
      </p:sp>
      <p:sp>
        <p:nvSpPr>
          <p:cNvPr id="11270" name="Text Box 5"/>
          <p:cNvSpPr txBox="1">
            <a:spLocks noChangeArrowheads="1"/>
          </p:cNvSpPr>
          <p:nvPr/>
        </p:nvSpPr>
        <p:spPr bwMode="auto">
          <a:xfrm>
            <a:off x="266700" y="4987925"/>
            <a:ext cx="43592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Information Science</a:t>
            </a:r>
          </a:p>
          <a:p>
            <a:pPr algn="ctr"/>
            <a:r>
              <a:rPr lang="en-US"/>
              <a:t>(Observations, </a:t>
            </a:r>
            <a:r>
              <a:rPr lang="en-US">
                <a:solidFill>
                  <a:srgbClr val="FF3300"/>
                </a:solidFill>
              </a:rPr>
              <a:t>data models</a:t>
            </a:r>
            <a:r>
              <a:rPr lang="en-US"/>
              <a:t>, visualization</a:t>
            </a:r>
          </a:p>
        </p:txBody>
      </p:sp>
      <p:sp>
        <p:nvSpPr>
          <p:cNvPr id="11271" name="Text Box 6"/>
          <p:cNvSpPr txBox="1">
            <a:spLocks noChangeArrowheads="1"/>
          </p:cNvSpPr>
          <p:nvPr/>
        </p:nvSpPr>
        <p:spPr bwMode="auto">
          <a:xfrm>
            <a:off x="5410200" y="5749925"/>
            <a:ext cx="28225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environment</a:t>
            </a:r>
          </a:p>
          <a:p>
            <a:pPr algn="ctr"/>
            <a:r>
              <a:rPr lang="en-US"/>
              <a:t>(Physical earth)</a:t>
            </a:r>
          </a:p>
        </p:txBody>
      </p:sp>
      <p:sp>
        <p:nvSpPr>
          <p:cNvPr id="11272" name="Text Box 7"/>
          <p:cNvSpPr txBox="1">
            <a:spLocks noChangeArrowheads="1"/>
          </p:cNvSpPr>
          <p:nvPr/>
        </p:nvSpPr>
        <p:spPr bwMode="auto">
          <a:xfrm>
            <a:off x="4795838" y="2549525"/>
            <a:ext cx="40925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Physical laws and principles</a:t>
            </a:r>
          </a:p>
          <a:p>
            <a:pPr algn="ctr"/>
            <a:r>
              <a:rPr lang="en-US"/>
              <a:t>(Mass, momentum, energy, chemistry)</a:t>
            </a:r>
          </a:p>
        </p:txBody>
      </p:sp>
      <p:cxnSp>
        <p:nvCxnSpPr>
          <p:cNvPr id="11273" name="AutoShape 8"/>
          <p:cNvCxnSpPr>
            <a:cxnSpLocks noChangeShapeType="1"/>
            <a:stCxn id="11271" idx="1"/>
            <a:endCxn id="11270" idx="2"/>
          </p:cNvCxnSpPr>
          <p:nvPr/>
        </p:nvCxnSpPr>
        <p:spPr bwMode="auto">
          <a:xfrm flipH="1" flipV="1">
            <a:off x="2446338" y="5638800"/>
            <a:ext cx="2963862" cy="4365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4" name="AutoShape 9"/>
          <p:cNvCxnSpPr>
            <a:cxnSpLocks noChangeShapeType="1"/>
            <a:stCxn id="11270" idx="0"/>
            <a:endCxn id="11268" idx="1"/>
          </p:cNvCxnSpPr>
          <p:nvPr/>
        </p:nvCxnSpPr>
        <p:spPr bwMode="auto">
          <a:xfrm flipV="1">
            <a:off x="2446338" y="4429125"/>
            <a:ext cx="2586037" cy="558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5" name="AutoShape 10"/>
          <p:cNvCxnSpPr>
            <a:cxnSpLocks noChangeShapeType="1"/>
            <a:stCxn id="11272" idx="1"/>
            <a:endCxn id="11269" idx="0"/>
          </p:cNvCxnSpPr>
          <p:nvPr/>
        </p:nvCxnSpPr>
        <p:spPr bwMode="auto">
          <a:xfrm flipH="1">
            <a:off x="2446338" y="2874963"/>
            <a:ext cx="2349500" cy="43656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6" name="AutoShape 11"/>
          <p:cNvCxnSpPr>
            <a:cxnSpLocks noChangeShapeType="1"/>
            <a:stCxn id="11269" idx="2"/>
            <a:endCxn id="11268" idx="1"/>
          </p:cNvCxnSpPr>
          <p:nvPr/>
        </p:nvCxnSpPr>
        <p:spPr bwMode="auto">
          <a:xfrm>
            <a:off x="2446338" y="3962400"/>
            <a:ext cx="2586037" cy="4667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277" name="Rectangle 12"/>
          <p:cNvSpPr>
            <a:spLocks noChangeArrowheads="1"/>
          </p:cNvSpPr>
          <p:nvPr/>
        </p:nvSpPr>
        <p:spPr bwMode="auto">
          <a:xfrm>
            <a:off x="152977" y="1447800"/>
            <a:ext cx="8796771" cy="90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p>
            <a:pPr algn="ctr">
              <a:spcBef>
                <a:spcPct val="20000"/>
              </a:spcBef>
            </a:pPr>
            <a:r>
              <a:rPr lang="en-US" sz="2400" i="1" dirty="0">
                <a:latin typeface="Calibri" pitchFamily="34" charset="0"/>
              </a:rPr>
              <a:t>It is as important to represent </a:t>
            </a:r>
            <a:r>
              <a:rPr lang="en-US" sz="2400" i="1" dirty="0">
                <a:solidFill>
                  <a:srgbClr val="0066FF"/>
                </a:solidFill>
                <a:latin typeface="Calibri" pitchFamily="34" charset="0"/>
              </a:rPr>
              <a:t>hydrologic environments</a:t>
            </a:r>
            <a:r>
              <a:rPr lang="en-US" sz="2400" i="1" dirty="0">
                <a:latin typeface="Calibri" pitchFamily="34" charset="0"/>
              </a:rPr>
              <a:t> precisely with</a:t>
            </a:r>
          </a:p>
          <a:p>
            <a:pPr algn="ctr">
              <a:spcBef>
                <a:spcPct val="20000"/>
              </a:spcBef>
            </a:pPr>
            <a:r>
              <a:rPr lang="en-US" sz="2400" i="1" dirty="0">
                <a:latin typeface="Calibri" pitchFamily="34" charset="0"/>
              </a:rPr>
              <a:t>data as it is to represent </a:t>
            </a:r>
            <a:r>
              <a:rPr lang="en-US" sz="2400" i="1" dirty="0">
                <a:solidFill>
                  <a:srgbClr val="0066FF"/>
                </a:solidFill>
                <a:latin typeface="Calibri" pitchFamily="34" charset="0"/>
              </a:rPr>
              <a:t>hydrologic processes</a:t>
            </a:r>
            <a:r>
              <a:rPr lang="en-US" sz="2400" i="1" dirty="0">
                <a:latin typeface="Calibri" pitchFamily="34" charset="0"/>
              </a:rPr>
              <a:t> with equations</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46438"/>
            <a:ext cx="1295400" cy="7794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2518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11162"/>
          </a:xfrm>
        </p:spPr>
        <p:txBody>
          <a:bodyPr>
            <a:noAutofit/>
          </a:bodyPr>
          <a:lstStyle/>
          <a:p>
            <a:r>
              <a:rPr lang="en-US" sz="2800" dirty="0">
                <a:solidFill>
                  <a:srgbClr val="FF0000"/>
                </a:solidFill>
              </a:rPr>
              <a:t>Data models </a:t>
            </a:r>
            <a:r>
              <a:rPr lang="en-US" sz="2800" dirty="0"/>
              <a:t>capture the complexity of natural </a:t>
            </a:r>
            <a:r>
              <a:rPr lang="en-US" sz="2800" dirty="0" smtClean="0"/>
              <a:t>systems</a:t>
            </a:r>
            <a:endParaRPr lang="en-US" sz="2800" dirty="0"/>
          </a:p>
        </p:txBody>
      </p:sp>
      <p:grpSp>
        <p:nvGrpSpPr>
          <p:cNvPr id="3" name="Group 7"/>
          <p:cNvGrpSpPr>
            <a:grpSpLocks/>
          </p:cNvGrpSpPr>
          <p:nvPr/>
        </p:nvGrpSpPr>
        <p:grpSpPr bwMode="auto">
          <a:xfrm>
            <a:off x="4656868" y="4287367"/>
            <a:ext cx="4198362" cy="2418233"/>
            <a:chOff x="0" y="63"/>
            <a:chExt cx="5760" cy="3681"/>
          </a:xfrm>
        </p:grpSpPr>
        <p:pic>
          <p:nvPicPr>
            <p:cNvPr id="4" name="Picture 7" descr="ODM 1"/>
            <p:cNvPicPr>
              <a:picLocks noChangeAspect="1" noChangeArrowheads="1"/>
            </p:cNvPicPr>
            <p:nvPr/>
          </p:nvPicPr>
          <p:blipFill>
            <a:blip r:embed="rId2" cstate="print"/>
            <a:srcRect/>
            <a:stretch>
              <a:fillRect/>
            </a:stretch>
          </p:blipFill>
          <p:spPr bwMode="auto">
            <a:xfrm>
              <a:off x="0" y="63"/>
              <a:ext cx="5760" cy="3681"/>
            </a:xfrm>
            <a:prstGeom prst="rect">
              <a:avLst/>
            </a:prstGeom>
            <a:noFill/>
            <a:ln w="9525">
              <a:noFill/>
              <a:miter lim="800000"/>
              <a:headEnd/>
              <a:tailEnd/>
            </a:ln>
          </p:spPr>
        </p:pic>
        <p:sp>
          <p:nvSpPr>
            <p:cNvPr id="5" name="Rectangle 5"/>
            <p:cNvSpPr>
              <a:spLocks noChangeArrowheads="1"/>
            </p:cNvSpPr>
            <p:nvPr/>
          </p:nvSpPr>
          <p:spPr bwMode="auto">
            <a:xfrm>
              <a:off x="2165" y="1268"/>
              <a:ext cx="379" cy="79"/>
            </a:xfrm>
            <a:prstGeom prst="rect">
              <a:avLst/>
            </a:prstGeom>
            <a:noFill/>
            <a:ln w="28575">
              <a:solidFill>
                <a:srgbClr val="FF3300"/>
              </a:solidFill>
              <a:miter lim="800000"/>
              <a:headEnd/>
              <a:tailEnd/>
            </a:ln>
          </p:spPr>
          <p:txBody>
            <a:bodyPr wrap="none" anchor="ctr"/>
            <a:lstStyle/>
            <a:p>
              <a:endParaRPr lang="en-US">
                <a:solidFill>
                  <a:srgbClr val="000000"/>
                </a:solidFill>
              </a:endParaRPr>
            </a:p>
          </p:txBody>
        </p:sp>
      </p:grpSp>
      <p:sp>
        <p:nvSpPr>
          <p:cNvPr id="6" name="Rectangle 2"/>
          <p:cNvSpPr txBox="1">
            <a:spLocks noChangeArrowheads="1"/>
          </p:cNvSpPr>
          <p:nvPr/>
        </p:nvSpPr>
        <p:spPr>
          <a:xfrm>
            <a:off x="206476" y="614956"/>
            <a:ext cx="4071473" cy="742950"/>
          </a:xfrm>
          <a:prstGeom prst="rect">
            <a:avLst/>
          </a:prstGeom>
        </p:spPr>
        <p:txBody>
          <a:bodyPr vert="horz" lIns="512064" tIns="256032" rIns="512064" bIns="256032" rtlCol="0" anchor="ctr">
            <a:noAutofit/>
          </a:bodyPr>
          <a:lstStyle/>
          <a:p>
            <a:pPr lvl="0" algn="ctr">
              <a:spcBef>
                <a:spcPct val="0"/>
              </a:spcBef>
            </a:pPr>
            <a:r>
              <a:rPr kumimoji="0" lang="en-US" sz="1600" b="0" i="0" u="none" strike="noStrike" kern="1200" cap="none" spc="0" normalizeH="0" baseline="0" noProof="0" dirty="0" err="1" smtClean="0">
                <a:ln>
                  <a:noFill/>
                </a:ln>
                <a:solidFill>
                  <a:schemeClr val="tx1"/>
                </a:solidFill>
                <a:effectLst/>
                <a:uLnTx/>
                <a:uFillTx/>
                <a:ea typeface="+mj-ea"/>
                <a:cs typeface="+mj-cs"/>
              </a:rPr>
              <a:t>NetCDF</a:t>
            </a:r>
            <a:r>
              <a:rPr kumimoji="0" lang="en-US" sz="1600" b="0" i="0" u="none" strike="noStrike" kern="1200" cap="none" spc="0" normalizeH="0" baseline="0" noProof="0" dirty="0" smtClean="0">
                <a:ln>
                  <a:noFill/>
                </a:ln>
                <a:solidFill>
                  <a:schemeClr val="tx1"/>
                </a:solidFill>
                <a:effectLst/>
                <a:uLnTx/>
                <a:uFillTx/>
                <a:ea typeface="+mj-ea"/>
                <a:cs typeface="+mj-cs"/>
              </a:rPr>
              <a:t> (</a:t>
            </a:r>
            <a:r>
              <a:rPr kumimoji="0" lang="en-US" sz="1600" b="0" i="0" u="none" strike="noStrike" kern="1200" cap="none" spc="0" normalizeH="0" baseline="0" noProof="0" dirty="0" err="1" smtClean="0">
                <a:ln>
                  <a:noFill/>
                </a:ln>
                <a:solidFill>
                  <a:schemeClr val="tx1"/>
                </a:solidFill>
                <a:effectLst/>
                <a:uLnTx/>
                <a:uFillTx/>
                <a:ea typeface="+mj-ea"/>
                <a:cs typeface="+mj-cs"/>
              </a:rPr>
              <a:t>Unidata</a:t>
            </a:r>
            <a:r>
              <a:rPr kumimoji="0" lang="en-US" sz="1600" b="0" i="0" u="none" strike="noStrike" kern="1200" cap="none" spc="0" normalizeH="0" baseline="0" noProof="0" dirty="0" smtClean="0">
                <a:ln>
                  <a:noFill/>
                </a:ln>
                <a:solidFill>
                  <a:schemeClr val="tx1"/>
                </a:solidFill>
                <a:effectLst/>
                <a:uLnTx/>
                <a:uFillTx/>
                <a:ea typeface="+mj-ea"/>
                <a:cs typeface="+mj-cs"/>
              </a:rPr>
              <a:t>)</a:t>
            </a:r>
            <a:r>
              <a:rPr kumimoji="0" lang="en-US" sz="1600" b="0" i="0" u="none" strike="noStrike" kern="1200" cap="none" spc="0" normalizeH="0" noProof="0" dirty="0" smtClean="0">
                <a:ln>
                  <a:noFill/>
                </a:ln>
                <a:solidFill>
                  <a:schemeClr val="tx1"/>
                </a:solidFill>
                <a:effectLst/>
                <a:uLnTx/>
                <a:uFillTx/>
                <a:ea typeface="+mj-ea"/>
                <a:cs typeface="+mj-cs"/>
              </a:rPr>
              <a:t> - </a:t>
            </a:r>
            <a:r>
              <a:rPr kumimoji="0" lang="en-US" sz="1600" b="0" i="0" u="none" strike="noStrike" kern="1200" cap="none" spc="0" normalizeH="0" baseline="0" noProof="0" dirty="0" smtClean="0">
                <a:ln>
                  <a:noFill/>
                </a:ln>
                <a:solidFill>
                  <a:schemeClr val="tx1"/>
                </a:solidFill>
                <a:effectLst/>
                <a:uLnTx/>
                <a:uFillTx/>
                <a:ea typeface="+mj-ea"/>
                <a:cs typeface="+mj-cs"/>
              </a:rPr>
              <a:t>A model for </a:t>
            </a:r>
            <a:r>
              <a:rPr lang="en-US" sz="1600" dirty="0" smtClean="0"/>
              <a:t>Continuous Space-Time data </a:t>
            </a:r>
            <a:endParaRPr kumimoji="0" lang="en-US" sz="1600" b="0" i="0" u="none" strike="noStrike" kern="1200" cap="none" spc="0" normalizeH="0" baseline="0" noProof="0" dirty="0">
              <a:ln>
                <a:noFill/>
              </a:ln>
              <a:solidFill>
                <a:schemeClr val="tx1"/>
              </a:solidFill>
              <a:effectLst/>
              <a:uLnTx/>
              <a:uFillTx/>
              <a:ea typeface="+mj-ea"/>
              <a:cs typeface="+mj-cs"/>
            </a:endParaRPr>
          </a:p>
        </p:txBody>
      </p:sp>
      <p:grpSp>
        <p:nvGrpSpPr>
          <p:cNvPr id="7" name="Group 6"/>
          <p:cNvGrpSpPr/>
          <p:nvPr/>
        </p:nvGrpSpPr>
        <p:grpSpPr>
          <a:xfrm>
            <a:off x="253999" y="1420186"/>
            <a:ext cx="4014426" cy="1937970"/>
            <a:chOff x="34671000" y="14371875"/>
            <a:chExt cx="6096000" cy="2942853"/>
          </a:xfrm>
        </p:grpSpPr>
        <p:pic>
          <p:nvPicPr>
            <p:cNvPr id="8" name="Picture 6"/>
            <p:cNvPicPr>
              <a:picLocks noChangeAspect="1" noChangeArrowheads="1"/>
            </p:cNvPicPr>
            <p:nvPr/>
          </p:nvPicPr>
          <p:blipFill>
            <a:blip r:embed="rId3" cstate="print"/>
            <a:srcRect/>
            <a:stretch>
              <a:fillRect/>
            </a:stretch>
          </p:blipFill>
          <p:spPr bwMode="auto">
            <a:xfrm>
              <a:off x="37894260" y="14371875"/>
              <a:ext cx="2872740" cy="1478677"/>
            </a:xfrm>
            <a:prstGeom prst="rect">
              <a:avLst/>
            </a:prstGeom>
            <a:noFill/>
          </p:spPr>
        </p:pic>
        <p:pic>
          <p:nvPicPr>
            <p:cNvPr id="9" name="Picture 7"/>
            <p:cNvPicPr>
              <a:picLocks noChangeAspect="1" noChangeArrowheads="1"/>
            </p:cNvPicPr>
            <p:nvPr/>
          </p:nvPicPr>
          <p:blipFill>
            <a:blip r:embed="rId4" cstate="print"/>
            <a:srcRect/>
            <a:stretch>
              <a:fillRect/>
            </a:stretch>
          </p:blipFill>
          <p:spPr bwMode="auto">
            <a:xfrm>
              <a:off x="37871400" y="15907305"/>
              <a:ext cx="2228850" cy="707866"/>
            </a:xfrm>
            <a:prstGeom prst="rect">
              <a:avLst/>
            </a:prstGeom>
            <a:noFill/>
          </p:spPr>
        </p:pic>
        <p:sp>
          <p:nvSpPr>
            <p:cNvPr id="10" name="Line 8"/>
            <p:cNvSpPr>
              <a:spLocks noChangeShapeType="1"/>
            </p:cNvSpPr>
            <p:nvPr/>
          </p:nvSpPr>
          <p:spPr bwMode="auto">
            <a:xfrm flipH="1" flipV="1">
              <a:off x="35760660" y="14718585"/>
              <a:ext cx="0" cy="1584960"/>
            </a:xfrm>
            <a:prstGeom prst="line">
              <a:avLst/>
            </a:prstGeom>
            <a:noFill/>
            <a:ln w="28575">
              <a:solidFill>
                <a:schemeClr val="tx1"/>
              </a:solidFill>
              <a:round/>
              <a:headEnd/>
              <a:tailEnd type="triangle" w="med" len="med"/>
            </a:ln>
            <a:effectLst/>
          </p:spPr>
          <p:txBody>
            <a:bodyPr/>
            <a:lstStyle/>
            <a:p>
              <a:endParaRPr lang="en-US" sz="1000"/>
            </a:p>
          </p:txBody>
        </p:sp>
        <p:sp>
          <p:nvSpPr>
            <p:cNvPr id="11" name="Line 9"/>
            <p:cNvSpPr>
              <a:spLocks noChangeShapeType="1"/>
            </p:cNvSpPr>
            <p:nvPr/>
          </p:nvSpPr>
          <p:spPr bwMode="auto">
            <a:xfrm flipH="1">
              <a:off x="34671000" y="16303545"/>
              <a:ext cx="1089660" cy="643890"/>
            </a:xfrm>
            <a:prstGeom prst="line">
              <a:avLst/>
            </a:prstGeom>
            <a:noFill/>
            <a:ln w="28575">
              <a:solidFill>
                <a:schemeClr val="tx1"/>
              </a:solidFill>
              <a:round/>
              <a:headEnd/>
              <a:tailEnd type="triangle" w="med" len="med"/>
            </a:ln>
            <a:effectLst/>
          </p:spPr>
          <p:txBody>
            <a:bodyPr/>
            <a:lstStyle/>
            <a:p>
              <a:endParaRPr lang="en-US" sz="1000"/>
            </a:p>
          </p:txBody>
        </p:sp>
        <p:sp>
          <p:nvSpPr>
            <p:cNvPr id="12" name="Line 10"/>
            <p:cNvSpPr>
              <a:spLocks noChangeShapeType="1"/>
            </p:cNvSpPr>
            <p:nvPr/>
          </p:nvSpPr>
          <p:spPr bwMode="auto">
            <a:xfrm>
              <a:off x="35760660" y="16303545"/>
              <a:ext cx="1535430" cy="0"/>
            </a:xfrm>
            <a:prstGeom prst="line">
              <a:avLst/>
            </a:prstGeom>
            <a:noFill/>
            <a:ln w="28575">
              <a:solidFill>
                <a:schemeClr val="tx1"/>
              </a:solidFill>
              <a:round/>
              <a:headEnd/>
              <a:tailEnd type="triangle" w="med" len="med"/>
            </a:ln>
            <a:effectLst/>
          </p:spPr>
          <p:txBody>
            <a:bodyPr/>
            <a:lstStyle/>
            <a:p>
              <a:endParaRPr lang="en-US" sz="1000"/>
            </a:p>
          </p:txBody>
        </p:sp>
        <p:sp>
          <p:nvSpPr>
            <p:cNvPr id="13" name="Text Box 11"/>
            <p:cNvSpPr txBox="1">
              <a:spLocks noChangeArrowheads="1"/>
            </p:cNvSpPr>
            <p:nvPr/>
          </p:nvSpPr>
          <p:spPr bwMode="auto">
            <a:xfrm>
              <a:off x="36889531" y="16277749"/>
              <a:ext cx="991078" cy="359809"/>
            </a:xfrm>
            <a:prstGeom prst="rect">
              <a:avLst/>
            </a:prstGeom>
            <a:noFill/>
            <a:ln w="28575">
              <a:noFill/>
              <a:miter lim="800000"/>
              <a:headEnd/>
              <a:tailEnd/>
            </a:ln>
            <a:effectLst/>
          </p:spPr>
          <p:txBody>
            <a:bodyPr wrap="none">
              <a:spAutoFit/>
            </a:bodyPr>
            <a:lstStyle/>
            <a:p>
              <a:pPr algn="l" eaLnBrk="1" hangingPunct="1"/>
              <a:r>
                <a:rPr kumimoji="0" lang="en-US" sz="800">
                  <a:solidFill>
                    <a:schemeClr val="tx1"/>
                  </a:solidFill>
                  <a:latin typeface="Arial" pitchFamily="34" charset="0"/>
                </a:rPr>
                <a:t>Space, L</a:t>
              </a:r>
            </a:p>
          </p:txBody>
        </p:sp>
        <p:sp>
          <p:nvSpPr>
            <p:cNvPr id="14" name="Text Box 12"/>
            <p:cNvSpPr txBox="1">
              <a:spLocks noChangeArrowheads="1"/>
            </p:cNvSpPr>
            <p:nvPr/>
          </p:nvSpPr>
          <p:spPr bwMode="auto">
            <a:xfrm>
              <a:off x="35810189" y="14619524"/>
              <a:ext cx="889347" cy="359809"/>
            </a:xfrm>
            <a:prstGeom prst="rect">
              <a:avLst/>
            </a:prstGeom>
            <a:noFill/>
            <a:ln w="9525">
              <a:noFill/>
              <a:miter lim="800000"/>
              <a:headEnd/>
              <a:tailEnd/>
            </a:ln>
            <a:effectLst/>
          </p:spPr>
          <p:txBody>
            <a:bodyPr wrap="none">
              <a:spAutoFit/>
            </a:bodyPr>
            <a:lstStyle/>
            <a:p>
              <a:pPr algn="l" eaLnBrk="1" hangingPunct="1"/>
              <a:r>
                <a:rPr kumimoji="0" lang="en-US" sz="800">
                  <a:solidFill>
                    <a:schemeClr val="tx1"/>
                  </a:solidFill>
                  <a:latin typeface="Arial" pitchFamily="34" charset="0"/>
                </a:rPr>
                <a:t>Time, T</a:t>
              </a:r>
            </a:p>
          </p:txBody>
        </p:sp>
        <p:sp>
          <p:nvSpPr>
            <p:cNvPr id="15" name="Text Box 13"/>
            <p:cNvSpPr txBox="1">
              <a:spLocks noChangeArrowheads="1"/>
            </p:cNvSpPr>
            <p:nvPr/>
          </p:nvSpPr>
          <p:spPr bwMode="auto">
            <a:xfrm>
              <a:off x="34720530" y="16897903"/>
              <a:ext cx="1237375" cy="359809"/>
            </a:xfrm>
            <a:prstGeom prst="rect">
              <a:avLst/>
            </a:prstGeom>
            <a:noFill/>
            <a:ln w="9525">
              <a:noFill/>
              <a:miter lim="800000"/>
              <a:headEnd/>
              <a:tailEnd/>
            </a:ln>
            <a:effectLst/>
          </p:spPr>
          <p:txBody>
            <a:bodyPr wrap="none">
              <a:spAutoFit/>
            </a:bodyPr>
            <a:lstStyle/>
            <a:p>
              <a:pPr algn="l" eaLnBrk="1" hangingPunct="1"/>
              <a:r>
                <a:rPr kumimoji="0" lang="en-US" sz="800">
                  <a:solidFill>
                    <a:schemeClr val="tx1"/>
                  </a:solidFill>
                  <a:latin typeface="Arial" pitchFamily="34" charset="0"/>
                </a:rPr>
                <a:t>Variables, V</a:t>
              </a:r>
            </a:p>
          </p:txBody>
        </p:sp>
        <p:sp>
          <p:nvSpPr>
            <p:cNvPr id="16" name="Line 14"/>
            <p:cNvSpPr>
              <a:spLocks noChangeShapeType="1"/>
            </p:cNvSpPr>
            <p:nvPr/>
          </p:nvSpPr>
          <p:spPr bwMode="auto">
            <a:xfrm flipH="1" flipV="1">
              <a:off x="36602670" y="15312945"/>
              <a:ext cx="0" cy="990600"/>
            </a:xfrm>
            <a:prstGeom prst="line">
              <a:avLst/>
            </a:prstGeom>
            <a:noFill/>
            <a:ln w="9525">
              <a:solidFill>
                <a:schemeClr val="tx1"/>
              </a:solidFill>
              <a:round/>
              <a:headEnd/>
              <a:tailEnd/>
            </a:ln>
            <a:effectLst/>
          </p:spPr>
          <p:txBody>
            <a:bodyPr/>
            <a:lstStyle/>
            <a:p>
              <a:endParaRPr lang="en-US" sz="1000"/>
            </a:p>
          </p:txBody>
        </p:sp>
        <p:sp>
          <p:nvSpPr>
            <p:cNvPr id="17" name="Line 15"/>
            <p:cNvSpPr>
              <a:spLocks noChangeShapeType="1"/>
            </p:cNvSpPr>
            <p:nvPr/>
          </p:nvSpPr>
          <p:spPr bwMode="auto">
            <a:xfrm flipV="1">
              <a:off x="35166300" y="15659655"/>
              <a:ext cx="0" cy="990600"/>
            </a:xfrm>
            <a:prstGeom prst="line">
              <a:avLst/>
            </a:prstGeom>
            <a:noFill/>
            <a:ln w="9525">
              <a:solidFill>
                <a:schemeClr val="tx1"/>
              </a:solidFill>
              <a:round/>
              <a:headEnd/>
              <a:tailEnd/>
            </a:ln>
            <a:effectLst/>
          </p:spPr>
          <p:txBody>
            <a:bodyPr/>
            <a:lstStyle/>
            <a:p>
              <a:endParaRPr lang="en-US" sz="1000"/>
            </a:p>
          </p:txBody>
        </p:sp>
        <p:sp>
          <p:nvSpPr>
            <p:cNvPr id="18" name="Line 16"/>
            <p:cNvSpPr>
              <a:spLocks noChangeShapeType="1"/>
            </p:cNvSpPr>
            <p:nvPr/>
          </p:nvSpPr>
          <p:spPr bwMode="auto">
            <a:xfrm flipV="1">
              <a:off x="36057840" y="15659655"/>
              <a:ext cx="0" cy="990600"/>
            </a:xfrm>
            <a:prstGeom prst="line">
              <a:avLst/>
            </a:prstGeom>
            <a:noFill/>
            <a:ln w="9525">
              <a:solidFill>
                <a:schemeClr val="tx1"/>
              </a:solidFill>
              <a:round/>
              <a:headEnd/>
              <a:tailEnd/>
            </a:ln>
            <a:effectLst/>
          </p:spPr>
          <p:txBody>
            <a:bodyPr/>
            <a:lstStyle/>
            <a:p>
              <a:endParaRPr lang="en-US" sz="1000"/>
            </a:p>
          </p:txBody>
        </p:sp>
        <p:sp>
          <p:nvSpPr>
            <p:cNvPr id="19" name="Line 17"/>
            <p:cNvSpPr>
              <a:spLocks noChangeShapeType="1"/>
            </p:cNvSpPr>
            <p:nvPr/>
          </p:nvSpPr>
          <p:spPr bwMode="auto">
            <a:xfrm flipH="1">
              <a:off x="36057840" y="16303545"/>
              <a:ext cx="544830" cy="346710"/>
            </a:xfrm>
            <a:prstGeom prst="line">
              <a:avLst/>
            </a:prstGeom>
            <a:noFill/>
            <a:ln w="9525">
              <a:solidFill>
                <a:schemeClr val="tx1"/>
              </a:solidFill>
              <a:round/>
              <a:headEnd/>
              <a:tailEnd/>
            </a:ln>
            <a:effectLst/>
          </p:spPr>
          <p:txBody>
            <a:bodyPr/>
            <a:lstStyle/>
            <a:p>
              <a:endParaRPr lang="en-US" sz="1000"/>
            </a:p>
          </p:txBody>
        </p:sp>
        <p:sp>
          <p:nvSpPr>
            <p:cNvPr id="20" name="Line 18"/>
            <p:cNvSpPr>
              <a:spLocks noChangeShapeType="1"/>
            </p:cNvSpPr>
            <p:nvPr/>
          </p:nvSpPr>
          <p:spPr bwMode="auto">
            <a:xfrm flipH="1">
              <a:off x="35166300" y="16650255"/>
              <a:ext cx="891540" cy="0"/>
            </a:xfrm>
            <a:prstGeom prst="line">
              <a:avLst/>
            </a:prstGeom>
            <a:noFill/>
            <a:ln w="9525">
              <a:solidFill>
                <a:schemeClr val="tx1"/>
              </a:solidFill>
              <a:round/>
              <a:headEnd/>
              <a:tailEnd/>
            </a:ln>
            <a:effectLst/>
          </p:spPr>
          <p:txBody>
            <a:bodyPr/>
            <a:lstStyle/>
            <a:p>
              <a:endParaRPr lang="en-US" sz="1000"/>
            </a:p>
          </p:txBody>
        </p:sp>
        <p:sp>
          <p:nvSpPr>
            <p:cNvPr id="21" name="Line 19"/>
            <p:cNvSpPr>
              <a:spLocks noChangeShapeType="1"/>
            </p:cNvSpPr>
            <p:nvPr/>
          </p:nvSpPr>
          <p:spPr bwMode="auto">
            <a:xfrm flipH="1">
              <a:off x="36057840" y="15312945"/>
              <a:ext cx="544830" cy="346710"/>
            </a:xfrm>
            <a:prstGeom prst="line">
              <a:avLst/>
            </a:prstGeom>
            <a:noFill/>
            <a:ln w="9525">
              <a:solidFill>
                <a:schemeClr val="tx1"/>
              </a:solidFill>
              <a:round/>
              <a:headEnd/>
              <a:tailEnd/>
            </a:ln>
            <a:effectLst/>
          </p:spPr>
          <p:txBody>
            <a:bodyPr/>
            <a:lstStyle/>
            <a:p>
              <a:endParaRPr lang="en-US" sz="1000"/>
            </a:p>
          </p:txBody>
        </p:sp>
        <p:sp>
          <p:nvSpPr>
            <p:cNvPr id="22" name="Line 20"/>
            <p:cNvSpPr>
              <a:spLocks noChangeShapeType="1"/>
            </p:cNvSpPr>
            <p:nvPr/>
          </p:nvSpPr>
          <p:spPr bwMode="auto">
            <a:xfrm flipH="1">
              <a:off x="35166300" y="15659655"/>
              <a:ext cx="891540" cy="0"/>
            </a:xfrm>
            <a:prstGeom prst="line">
              <a:avLst/>
            </a:prstGeom>
            <a:noFill/>
            <a:ln w="9525">
              <a:solidFill>
                <a:schemeClr val="tx1"/>
              </a:solidFill>
              <a:round/>
              <a:headEnd/>
              <a:tailEnd/>
            </a:ln>
            <a:effectLst/>
          </p:spPr>
          <p:txBody>
            <a:bodyPr/>
            <a:lstStyle/>
            <a:p>
              <a:endParaRPr lang="en-US" sz="1000"/>
            </a:p>
          </p:txBody>
        </p:sp>
        <p:sp>
          <p:nvSpPr>
            <p:cNvPr id="23" name="Line 21"/>
            <p:cNvSpPr>
              <a:spLocks noChangeShapeType="1"/>
            </p:cNvSpPr>
            <p:nvPr/>
          </p:nvSpPr>
          <p:spPr bwMode="auto">
            <a:xfrm flipV="1">
              <a:off x="35166300" y="15312945"/>
              <a:ext cx="594360" cy="346710"/>
            </a:xfrm>
            <a:prstGeom prst="line">
              <a:avLst/>
            </a:prstGeom>
            <a:noFill/>
            <a:ln w="9525">
              <a:solidFill>
                <a:schemeClr val="tx1"/>
              </a:solidFill>
              <a:round/>
              <a:headEnd/>
              <a:tailEnd/>
            </a:ln>
            <a:effectLst/>
          </p:spPr>
          <p:txBody>
            <a:bodyPr/>
            <a:lstStyle/>
            <a:p>
              <a:endParaRPr lang="en-US" sz="1000"/>
            </a:p>
          </p:txBody>
        </p:sp>
        <p:sp>
          <p:nvSpPr>
            <p:cNvPr id="24" name="Line 22"/>
            <p:cNvSpPr>
              <a:spLocks noChangeShapeType="1"/>
            </p:cNvSpPr>
            <p:nvPr/>
          </p:nvSpPr>
          <p:spPr bwMode="auto">
            <a:xfrm flipH="1">
              <a:off x="35760660" y="15312945"/>
              <a:ext cx="842010" cy="0"/>
            </a:xfrm>
            <a:prstGeom prst="line">
              <a:avLst/>
            </a:prstGeom>
            <a:noFill/>
            <a:ln w="9525">
              <a:solidFill>
                <a:schemeClr val="tx1"/>
              </a:solidFill>
              <a:round/>
              <a:headEnd/>
              <a:tailEnd/>
            </a:ln>
            <a:effectLst/>
          </p:spPr>
          <p:txBody>
            <a:bodyPr/>
            <a:lstStyle/>
            <a:p>
              <a:endParaRPr lang="en-US" sz="1000"/>
            </a:p>
          </p:txBody>
        </p:sp>
        <p:sp>
          <p:nvSpPr>
            <p:cNvPr id="25" name="Oval 23"/>
            <p:cNvSpPr>
              <a:spLocks noChangeArrowheads="1"/>
            </p:cNvSpPr>
            <p:nvPr/>
          </p:nvSpPr>
          <p:spPr bwMode="auto">
            <a:xfrm>
              <a:off x="36008310" y="15610125"/>
              <a:ext cx="99060" cy="99060"/>
            </a:xfrm>
            <a:prstGeom prst="ellipse">
              <a:avLst/>
            </a:prstGeom>
            <a:solidFill>
              <a:srgbClr val="FF3300"/>
            </a:solidFill>
            <a:ln w="9525">
              <a:solidFill>
                <a:schemeClr val="tx1"/>
              </a:solidFill>
              <a:round/>
              <a:headEnd/>
              <a:tailEnd/>
            </a:ln>
            <a:effectLst/>
          </p:spPr>
          <p:txBody>
            <a:bodyPr wrap="none" anchor="ctr"/>
            <a:lstStyle/>
            <a:p>
              <a:endParaRPr lang="en-US" sz="1000"/>
            </a:p>
          </p:txBody>
        </p:sp>
        <p:sp>
          <p:nvSpPr>
            <p:cNvPr id="26" name="Text Box 24"/>
            <p:cNvSpPr txBox="1">
              <a:spLocks noChangeArrowheads="1"/>
            </p:cNvSpPr>
            <p:nvPr/>
          </p:nvSpPr>
          <p:spPr bwMode="auto">
            <a:xfrm>
              <a:off x="36107370" y="15569883"/>
              <a:ext cx="227014" cy="424060"/>
            </a:xfrm>
            <a:prstGeom prst="rect">
              <a:avLst/>
            </a:prstGeom>
            <a:noFill/>
            <a:ln w="9525">
              <a:noFill/>
              <a:miter lim="800000"/>
              <a:headEnd/>
              <a:tailEnd/>
            </a:ln>
            <a:effectLst/>
          </p:spPr>
          <p:txBody>
            <a:bodyPr>
              <a:spAutoFit/>
            </a:bodyPr>
            <a:lstStyle/>
            <a:p>
              <a:pPr algn="l" eaLnBrk="1" hangingPunct="1"/>
              <a:r>
                <a:rPr kumimoji="0" lang="en-US" sz="1000">
                  <a:solidFill>
                    <a:schemeClr val="tx1"/>
                  </a:solidFill>
                  <a:latin typeface="Arial" pitchFamily="34" charset="0"/>
                </a:rPr>
                <a:t>D</a:t>
              </a:r>
            </a:p>
          </p:txBody>
        </p:sp>
        <p:sp>
          <p:nvSpPr>
            <p:cNvPr id="27" name="Text Box 25"/>
            <p:cNvSpPr txBox="1">
              <a:spLocks noChangeArrowheads="1"/>
            </p:cNvSpPr>
            <p:nvPr/>
          </p:nvSpPr>
          <p:spPr bwMode="auto">
            <a:xfrm>
              <a:off x="36761580" y="14989970"/>
              <a:ext cx="1264146" cy="771017"/>
            </a:xfrm>
            <a:prstGeom prst="rect">
              <a:avLst/>
            </a:prstGeom>
            <a:noFill/>
            <a:ln w="9525">
              <a:noFill/>
              <a:miter lim="800000"/>
              <a:headEnd/>
              <a:tailEnd/>
            </a:ln>
            <a:effectLst/>
          </p:spPr>
          <p:txBody>
            <a:bodyPr wrap="none">
              <a:spAutoFit/>
            </a:bodyPr>
            <a:lstStyle/>
            <a:p>
              <a:pPr eaLnBrk="1" hangingPunct="1"/>
              <a:r>
                <a:rPr kumimoji="0" lang="en-US" sz="800" b="1" dirty="0">
                  <a:solidFill>
                    <a:schemeClr val="tx1"/>
                  </a:solidFill>
                  <a:latin typeface="Arial" pitchFamily="34" charset="0"/>
                </a:rPr>
                <a:t>Coordinate </a:t>
              </a:r>
            </a:p>
            <a:p>
              <a:pPr eaLnBrk="1" hangingPunct="1"/>
              <a:r>
                <a:rPr kumimoji="0" lang="en-US" sz="800" b="1" dirty="0">
                  <a:solidFill>
                    <a:schemeClr val="tx1"/>
                  </a:solidFill>
                  <a:latin typeface="Arial" pitchFamily="34" charset="0"/>
                </a:rPr>
                <a:t>dimensions</a:t>
              </a:r>
            </a:p>
            <a:p>
              <a:pPr eaLnBrk="1" hangingPunct="1"/>
              <a:r>
                <a:rPr kumimoji="0" lang="en-US" sz="800" b="1" dirty="0">
                  <a:solidFill>
                    <a:schemeClr val="tx1"/>
                  </a:solidFill>
                  <a:latin typeface="Arial" pitchFamily="34" charset="0"/>
                </a:rPr>
                <a:t>{X}</a:t>
              </a:r>
            </a:p>
          </p:txBody>
        </p:sp>
        <p:sp>
          <p:nvSpPr>
            <p:cNvPr id="28" name="Line 26"/>
            <p:cNvSpPr>
              <a:spLocks noChangeShapeType="1"/>
            </p:cNvSpPr>
            <p:nvPr/>
          </p:nvSpPr>
          <p:spPr bwMode="auto">
            <a:xfrm flipH="1" flipV="1">
              <a:off x="36506008" y="14799427"/>
              <a:ext cx="294782" cy="216338"/>
            </a:xfrm>
            <a:prstGeom prst="line">
              <a:avLst/>
            </a:prstGeom>
            <a:noFill/>
            <a:ln w="9525">
              <a:solidFill>
                <a:schemeClr val="tx1"/>
              </a:solidFill>
              <a:round/>
              <a:headEnd/>
              <a:tailEnd type="triangle" w="med" len="med"/>
            </a:ln>
            <a:effectLst/>
          </p:spPr>
          <p:txBody>
            <a:bodyPr/>
            <a:lstStyle/>
            <a:p>
              <a:endParaRPr lang="en-US" sz="1000"/>
            </a:p>
          </p:txBody>
        </p:sp>
        <p:sp>
          <p:nvSpPr>
            <p:cNvPr id="29" name="Line 27"/>
            <p:cNvSpPr>
              <a:spLocks noChangeShapeType="1"/>
            </p:cNvSpPr>
            <p:nvPr/>
          </p:nvSpPr>
          <p:spPr bwMode="auto">
            <a:xfrm>
              <a:off x="37197030" y="15610125"/>
              <a:ext cx="0" cy="594360"/>
            </a:xfrm>
            <a:prstGeom prst="line">
              <a:avLst/>
            </a:prstGeom>
            <a:noFill/>
            <a:ln w="9525">
              <a:solidFill>
                <a:schemeClr val="tx1"/>
              </a:solidFill>
              <a:round/>
              <a:headEnd/>
              <a:tailEnd type="triangle" w="med" len="med"/>
            </a:ln>
            <a:effectLst/>
          </p:spPr>
          <p:txBody>
            <a:bodyPr/>
            <a:lstStyle/>
            <a:p>
              <a:endParaRPr lang="en-US" sz="1000"/>
            </a:p>
          </p:txBody>
        </p:sp>
        <p:sp>
          <p:nvSpPr>
            <p:cNvPr id="30" name="Text Box 28"/>
            <p:cNvSpPr txBox="1">
              <a:spLocks noChangeArrowheads="1"/>
            </p:cNvSpPr>
            <p:nvPr/>
          </p:nvSpPr>
          <p:spPr bwMode="auto">
            <a:xfrm>
              <a:off x="35954653" y="16749316"/>
              <a:ext cx="1984298" cy="565412"/>
            </a:xfrm>
            <a:prstGeom prst="rect">
              <a:avLst/>
            </a:prstGeom>
            <a:noFill/>
            <a:ln w="9525">
              <a:noFill/>
              <a:miter lim="800000"/>
              <a:headEnd/>
              <a:tailEnd/>
            </a:ln>
            <a:effectLst/>
          </p:spPr>
          <p:txBody>
            <a:bodyPr wrap="none">
              <a:spAutoFit/>
            </a:bodyPr>
            <a:lstStyle/>
            <a:p>
              <a:pPr eaLnBrk="1" hangingPunct="1"/>
              <a:r>
                <a:rPr kumimoji="0" lang="en-US" sz="800" b="1">
                  <a:solidFill>
                    <a:schemeClr val="tx1"/>
                  </a:solidFill>
                  <a:latin typeface="Arial" pitchFamily="34" charset="0"/>
                </a:rPr>
                <a:t>Variable dimensions</a:t>
              </a:r>
            </a:p>
            <a:p>
              <a:pPr eaLnBrk="1" hangingPunct="1"/>
              <a:r>
                <a:rPr kumimoji="0" lang="en-US" sz="800" b="1">
                  <a:solidFill>
                    <a:schemeClr val="tx1"/>
                  </a:solidFill>
                  <a:latin typeface="Arial" pitchFamily="34" charset="0"/>
                </a:rPr>
                <a:t>{Y}</a:t>
              </a:r>
            </a:p>
          </p:txBody>
        </p:sp>
        <p:sp>
          <p:nvSpPr>
            <p:cNvPr id="31" name="Line 29"/>
            <p:cNvSpPr>
              <a:spLocks noChangeShapeType="1"/>
            </p:cNvSpPr>
            <p:nvPr/>
          </p:nvSpPr>
          <p:spPr bwMode="auto">
            <a:xfrm flipH="1">
              <a:off x="35760661" y="16947435"/>
              <a:ext cx="247650" cy="99059"/>
            </a:xfrm>
            <a:prstGeom prst="line">
              <a:avLst/>
            </a:prstGeom>
            <a:noFill/>
            <a:ln w="9525">
              <a:solidFill>
                <a:schemeClr val="tx1"/>
              </a:solidFill>
              <a:round/>
              <a:headEnd/>
              <a:tailEnd type="triangle" w="med" len="med"/>
            </a:ln>
            <a:effectLst/>
          </p:spPr>
          <p:txBody>
            <a:bodyPr/>
            <a:lstStyle/>
            <a:p>
              <a:endParaRPr lang="en-US" sz="1000"/>
            </a:p>
          </p:txBody>
        </p:sp>
      </p:grpSp>
      <p:sp>
        <p:nvSpPr>
          <p:cNvPr id="32" name="Rectangle 19"/>
          <p:cNvSpPr txBox="1">
            <a:spLocks noChangeArrowheads="1"/>
          </p:cNvSpPr>
          <p:nvPr/>
        </p:nvSpPr>
        <p:spPr>
          <a:xfrm>
            <a:off x="5028210" y="551968"/>
            <a:ext cx="3353790" cy="977388"/>
          </a:xfrm>
          <a:prstGeom prst="rect">
            <a:avLst/>
          </a:prstGeom>
        </p:spPr>
        <p:txBody>
          <a:bodyPr vert="horz" lIns="512064" tIns="256032" rIns="512064" bIns="256032" rtlCol="0" anchor="ctr">
            <a:noAutofit/>
          </a:bodyPr>
          <a:lstStyle/>
          <a:p>
            <a:pPr lvl="0" algn="ctr">
              <a:spcBef>
                <a:spcPct val="0"/>
              </a:spcBef>
            </a:pPr>
            <a:r>
              <a:rPr lang="en-US" sz="1600" dirty="0" err="1" smtClean="0"/>
              <a:t>ArcHydro</a:t>
            </a:r>
            <a:r>
              <a:rPr lang="en-US" sz="1600" dirty="0" smtClean="0"/>
              <a:t> – A model for </a:t>
            </a:r>
            <a:r>
              <a:rPr lang="en-US" sz="1600" dirty="0" smtClean="0">
                <a:ea typeface="+mj-ea"/>
                <a:cs typeface="+mj-cs"/>
              </a:rPr>
              <a:t>Discrete Space-Time Data </a:t>
            </a:r>
            <a:endParaRPr lang="en-US" sz="1600" dirty="0">
              <a:ea typeface="+mj-ea"/>
              <a:cs typeface="+mj-cs"/>
            </a:endParaRPr>
          </a:p>
        </p:txBody>
      </p:sp>
      <p:grpSp>
        <p:nvGrpSpPr>
          <p:cNvPr id="33" name="Group 32"/>
          <p:cNvGrpSpPr/>
          <p:nvPr/>
        </p:nvGrpSpPr>
        <p:grpSpPr>
          <a:xfrm>
            <a:off x="5081262" y="1367881"/>
            <a:ext cx="3300738" cy="1914075"/>
            <a:chOff x="42824400" y="14615587"/>
            <a:chExt cx="4887476" cy="2834213"/>
          </a:xfrm>
        </p:grpSpPr>
        <p:pic>
          <p:nvPicPr>
            <p:cNvPr id="34" name="Picture 20"/>
            <p:cNvPicPr>
              <a:picLocks noChangeAspect="1" noChangeArrowheads="1"/>
            </p:cNvPicPr>
            <p:nvPr/>
          </p:nvPicPr>
          <p:blipFill>
            <a:blip r:embed="rId5" cstate="print"/>
            <a:srcRect/>
            <a:stretch>
              <a:fillRect/>
            </a:stretch>
          </p:blipFill>
          <p:spPr>
            <a:xfrm>
              <a:off x="44573130" y="16513781"/>
              <a:ext cx="3138746" cy="936019"/>
            </a:xfrm>
            <a:prstGeom prst="rect">
              <a:avLst/>
            </a:prstGeom>
            <a:noFill/>
            <a:ln/>
          </p:spPr>
        </p:pic>
        <p:pic>
          <p:nvPicPr>
            <p:cNvPr id="35" name="Picture 21"/>
            <p:cNvPicPr>
              <a:picLocks noChangeAspect="1" noChangeArrowheads="1"/>
            </p:cNvPicPr>
            <p:nvPr/>
          </p:nvPicPr>
          <p:blipFill>
            <a:blip r:embed="rId6" cstate="print"/>
            <a:srcRect/>
            <a:stretch>
              <a:fillRect/>
            </a:stretch>
          </p:blipFill>
          <p:spPr bwMode="auto">
            <a:xfrm>
              <a:off x="45066361" y="14615587"/>
              <a:ext cx="2421318" cy="1500246"/>
            </a:xfrm>
            <a:prstGeom prst="rect">
              <a:avLst/>
            </a:prstGeom>
            <a:noFill/>
            <a:ln w="9525">
              <a:noFill/>
              <a:miter lim="800000"/>
              <a:headEnd/>
              <a:tailEnd/>
            </a:ln>
          </p:spPr>
        </p:pic>
        <p:sp>
          <p:nvSpPr>
            <p:cNvPr id="36" name="Line 2"/>
            <p:cNvSpPr>
              <a:spLocks noChangeShapeType="1"/>
            </p:cNvSpPr>
            <p:nvPr/>
          </p:nvSpPr>
          <p:spPr bwMode="auto">
            <a:xfrm flipH="1" flipV="1">
              <a:off x="43810863" y="14818298"/>
              <a:ext cx="0" cy="1434855"/>
            </a:xfrm>
            <a:prstGeom prst="line">
              <a:avLst/>
            </a:prstGeom>
            <a:noFill/>
            <a:ln w="28575">
              <a:solidFill>
                <a:schemeClr val="tx1"/>
              </a:solidFill>
              <a:round/>
              <a:headEnd/>
              <a:tailEnd type="triangle" w="med" len="med"/>
            </a:ln>
            <a:effectLst/>
          </p:spPr>
          <p:txBody>
            <a:bodyPr/>
            <a:lstStyle/>
            <a:p>
              <a:endParaRPr lang="en-US" sz="1000"/>
            </a:p>
          </p:txBody>
        </p:sp>
        <p:sp>
          <p:nvSpPr>
            <p:cNvPr id="37" name="Line 3"/>
            <p:cNvSpPr>
              <a:spLocks noChangeShapeType="1"/>
            </p:cNvSpPr>
            <p:nvPr/>
          </p:nvSpPr>
          <p:spPr bwMode="auto">
            <a:xfrm flipH="1">
              <a:off x="42824400" y="16253153"/>
              <a:ext cx="986463" cy="582910"/>
            </a:xfrm>
            <a:prstGeom prst="line">
              <a:avLst/>
            </a:prstGeom>
            <a:noFill/>
            <a:ln w="28575">
              <a:solidFill>
                <a:schemeClr val="tx1"/>
              </a:solidFill>
              <a:round/>
              <a:headEnd/>
              <a:tailEnd type="triangle" w="med" len="med"/>
            </a:ln>
            <a:effectLst/>
          </p:spPr>
          <p:txBody>
            <a:bodyPr/>
            <a:lstStyle/>
            <a:p>
              <a:endParaRPr lang="en-US" sz="1000"/>
            </a:p>
          </p:txBody>
        </p:sp>
        <p:sp>
          <p:nvSpPr>
            <p:cNvPr id="38" name="Line 4"/>
            <p:cNvSpPr>
              <a:spLocks noChangeShapeType="1"/>
            </p:cNvSpPr>
            <p:nvPr/>
          </p:nvSpPr>
          <p:spPr bwMode="auto">
            <a:xfrm>
              <a:off x="43810863" y="16253153"/>
              <a:ext cx="1390016" cy="0"/>
            </a:xfrm>
            <a:prstGeom prst="line">
              <a:avLst/>
            </a:prstGeom>
            <a:noFill/>
            <a:ln w="28575">
              <a:solidFill>
                <a:schemeClr val="tx1"/>
              </a:solidFill>
              <a:round/>
              <a:headEnd/>
              <a:tailEnd type="triangle" w="med" len="med"/>
            </a:ln>
            <a:effectLst/>
          </p:spPr>
          <p:txBody>
            <a:bodyPr/>
            <a:lstStyle/>
            <a:p>
              <a:endParaRPr lang="en-US" sz="1000"/>
            </a:p>
          </p:txBody>
        </p:sp>
        <p:sp>
          <p:nvSpPr>
            <p:cNvPr id="39" name="Text Box 5"/>
            <p:cNvSpPr txBox="1">
              <a:spLocks noChangeArrowheads="1"/>
            </p:cNvSpPr>
            <p:nvPr/>
          </p:nvSpPr>
          <p:spPr bwMode="auto">
            <a:xfrm>
              <a:off x="44832823" y="16229799"/>
              <a:ext cx="1495845" cy="319013"/>
            </a:xfrm>
            <a:prstGeom prst="rect">
              <a:avLst/>
            </a:prstGeom>
            <a:noFill/>
            <a:ln w="28575">
              <a:noFill/>
              <a:miter lim="800000"/>
              <a:headEnd/>
              <a:tailEnd/>
            </a:ln>
            <a:effectLst/>
          </p:spPr>
          <p:txBody>
            <a:bodyPr wrap="none">
              <a:spAutoFit/>
            </a:bodyPr>
            <a:lstStyle/>
            <a:p>
              <a:pPr algn="l" eaLnBrk="1" hangingPunct="1"/>
              <a:r>
                <a:rPr kumimoji="0" lang="en-US" sz="800" dirty="0">
                  <a:solidFill>
                    <a:schemeClr val="tx1"/>
                  </a:solidFill>
                  <a:latin typeface="Arial" pitchFamily="34" charset="0"/>
                </a:rPr>
                <a:t>Space, </a:t>
              </a:r>
              <a:r>
                <a:rPr kumimoji="0" lang="en-US" sz="800" b="1" dirty="0" err="1">
                  <a:solidFill>
                    <a:schemeClr val="tx1"/>
                  </a:solidFill>
                  <a:latin typeface="Arial" pitchFamily="34" charset="0"/>
                </a:rPr>
                <a:t>FeatureID</a:t>
              </a:r>
              <a:endParaRPr kumimoji="0" lang="en-US" sz="800" b="1" dirty="0">
                <a:solidFill>
                  <a:schemeClr val="tx1"/>
                </a:solidFill>
                <a:latin typeface="Arial" pitchFamily="34" charset="0"/>
              </a:endParaRPr>
            </a:p>
          </p:txBody>
        </p:sp>
        <p:sp>
          <p:nvSpPr>
            <p:cNvPr id="40" name="Text Box 6"/>
            <p:cNvSpPr txBox="1">
              <a:spLocks noChangeArrowheads="1"/>
            </p:cNvSpPr>
            <p:nvPr/>
          </p:nvSpPr>
          <p:spPr bwMode="auto">
            <a:xfrm>
              <a:off x="43855702" y="14728619"/>
              <a:ext cx="1576547" cy="319013"/>
            </a:xfrm>
            <a:prstGeom prst="rect">
              <a:avLst/>
            </a:prstGeom>
            <a:noFill/>
            <a:ln w="9525">
              <a:noFill/>
              <a:miter lim="800000"/>
              <a:headEnd/>
              <a:tailEnd/>
            </a:ln>
            <a:effectLst/>
          </p:spPr>
          <p:txBody>
            <a:bodyPr wrap="none">
              <a:spAutoFit/>
            </a:bodyPr>
            <a:lstStyle/>
            <a:p>
              <a:pPr algn="l" eaLnBrk="1" hangingPunct="1"/>
              <a:r>
                <a:rPr kumimoji="0" lang="en-US" sz="800">
                  <a:solidFill>
                    <a:schemeClr val="tx1"/>
                  </a:solidFill>
                  <a:latin typeface="Arial" pitchFamily="34" charset="0"/>
                </a:rPr>
                <a:t>Time, </a:t>
              </a:r>
              <a:r>
                <a:rPr kumimoji="0" lang="en-US" sz="800" b="1">
                  <a:solidFill>
                    <a:schemeClr val="tx1"/>
                  </a:solidFill>
                  <a:latin typeface="Arial" pitchFamily="34" charset="0"/>
                </a:rPr>
                <a:t>TSDateTime</a:t>
              </a:r>
            </a:p>
          </p:txBody>
        </p:sp>
        <p:sp>
          <p:nvSpPr>
            <p:cNvPr id="41" name="Text Box 7"/>
            <p:cNvSpPr txBox="1">
              <a:spLocks noChangeArrowheads="1"/>
            </p:cNvSpPr>
            <p:nvPr/>
          </p:nvSpPr>
          <p:spPr bwMode="auto">
            <a:xfrm>
              <a:off x="42869239" y="16791224"/>
              <a:ext cx="1697601" cy="319013"/>
            </a:xfrm>
            <a:prstGeom prst="rect">
              <a:avLst/>
            </a:prstGeom>
            <a:noFill/>
            <a:ln w="9525">
              <a:noFill/>
              <a:miter lim="800000"/>
              <a:headEnd/>
              <a:tailEnd/>
            </a:ln>
            <a:effectLst/>
          </p:spPr>
          <p:txBody>
            <a:bodyPr wrap="none">
              <a:spAutoFit/>
            </a:bodyPr>
            <a:lstStyle/>
            <a:p>
              <a:pPr algn="l" eaLnBrk="1" hangingPunct="1"/>
              <a:r>
                <a:rPr kumimoji="0" lang="en-US" sz="800">
                  <a:solidFill>
                    <a:schemeClr val="tx1"/>
                  </a:solidFill>
                  <a:latin typeface="Arial" pitchFamily="34" charset="0"/>
                </a:rPr>
                <a:t>Variables, </a:t>
              </a:r>
              <a:r>
                <a:rPr kumimoji="0" lang="en-US" sz="800" b="1">
                  <a:solidFill>
                    <a:schemeClr val="tx1"/>
                  </a:solidFill>
                  <a:latin typeface="Arial" pitchFamily="34" charset="0"/>
                </a:rPr>
                <a:t>TSTypeID</a:t>
              </a:r>
            </a:p>
          </p:txBody>
        </p:sp>
        <p:sp>
          <p:nvSpPr>
            <p:cNvPr id="42" name="Line 8"/>
            <p:cNvSpPr>
              <a:spLocks noChangeShapeType="1"/>
            </p:cNvSpPr>
            <p:nvPr/>
          </p:nvSpPr>
          <p:spPr bwMode="auto">
            <a:xfrm flipH="1" flipV="1">
              <a:off x="44573130" y="15356369"/>
              <a:ext cx="0" cy="896785"/>
            </a:xfrm>
            <a:prstGeom prst="line">
              <a:avLst/>
            </a:prstGeom>
            <a:noFill/>
            <a:ln w="9525">
              <a:solidFill>
                <a:schemeClr val="tx1"/>
              </a:solidFill>
              <a:round/>
              <a:headEnd/>
              <a:tailEnd/>
            </a:ln>
            <a:effectLst/>
          </p:spPr>
          <p:txBody>
            <a:bodyPr/>
            <a:lstStyle/>
            <a:p>
              <a:endParaRPr lang="en-US" sz="1000"/>
            </a:p>
          </p:txBody>
        </p:sp>
        <p:sp>
          <p:nvSpPr>
            <p:cNvPr id="43" name="Line 9"/>
            <p:cNvSpPr>
              <a:spLocks noChangeShapeType="1"/>
            </p:cNvSpPr>
            <p:nvPr/>
          </p:nvSpPr>
          <p:spPr bwMode="auto">
            <a:xfrm flipV="1">
              <a:off x="43272792" y="15670243"/>
              <a:ext cx="0" cy="896785"/>
            </a:xfrm>
            <a:prstGeom prst="line">
              <a:avLst/>
            </a:prstGeom>
            <a:noFill/>
            <a:ln w="9525">
              <a:solidFill>
                <a:schemeClr val="tx1"/>
              </a:solidFill>
              <a:round/>
              <a:headEnd/>
              <a:tailEnd/>
            </a:ln>
            <a:effectLst/>
          </p:spPr>
          <p:txBody>
            <a:bodyPr/>
            <a:lstStyle/>
            <a:p>
              <a:endParaRPr lang="en-US" sz="1000"/>
            </a:p>
          </p:txBody>
        </p:sp>
        <p:sp>
          <p:nvSpPr>
            <p:cNvPr id="44" name="Line 10"/>
            <p:cNvSpPr>
              <a:spLocks noChangeShapeType="1"/>
            </p:cNvSpPr>
            <p:nvPr/>
          </p:nvSpPr>
          <p:spPr bwMode="auto">
            <a:xfrm flipV="1">
              <a:off x="44079898" y="15670243"/>
              <a:ext cx="0" cy="896785"/>
            </a:xfrm>
            <a:prstGeom prst="line">
              <a:avLst/>
            </a:prstGeom>
            <a:noFill/>
            <a:ln w="9525">
              <a:solidFill>
                <a:schemeClr val="tx1"/>
              </a:solidFill>
              <a:round/>
              <a:headEnd/>
              <a:tailEnd/>
            </a:ln>
            <a:effectLst/>
          </p:spPr>
          <p:txBody>
            <a:bodyPr/>
            <a:lstStyle/>
            <a:p>
              <a:endParaRPr lang="en-US" sz="1000"/>
            </a:p>
          </p:txBody>
        </p:sp>
        <p:sp>
          <p:nvSpPr>
            <p:cNvPr id="45" name="Line 11"/>
            <p:cNvSpPr>
              <a:spLocks noChangeShapeType="1"/>
            </p:cNvSpPr>
            <p:nvPr/>
          </p:nvSpPr>
          <p:spPr bwMode="auto">
            <a:xfrm flipH="1">
              <a:off x="44079898" y="16253153"/>
              <a:ext cx="493232" cy="313875"/>
            </a:xfrm>
            <a:prstGeom prst="line">
              <a:avLst/>
            </a:prstGeom>
            <a:noFill/>
            <a:ln w="9525">
              <a:solidFill>
                <a:schemeClr val="tx1"/>
              </a:solidFill>
              <a:round/>
              <a:headEnd/>
              <a:tailEnd/>
            </a:ln>
            <a:effectLst/>
          </p:spPr>
          <p:txBody>
            <a:bodyPr/>
            <a:lstStyle/>
            <a:p>
              <a:endParaRPr lang="en-US" sz="1000"/>
            </a:p>
          </p:txBody>
        </p:sp>
        <p:sp>
          <p:nvSpPr>
            <p:cNvPr id="46" name="Line 12"/>
            <p:cNvSpPr>
              <a:spLocks noChangeShapeType="1"/>
            </p:cNvSpPr>
            <p:nvPr/>
          </p:nvSpPr>
          <p:spPr bwMode="auto">
            <a:xfrm flipH="1">
              <a:off x="43272792" y="16567028"/>
              <a:ext cx="807106" cy="0"/>
            </a:xfrm>
            <a:prstGeom prst="line">
              <a:avLst/>
            </a:prstGeom>
            <a:noFill/>
            <a:ln w="9525">
              <a:solidFill>
                <a:schemeClr val="tx1"/>
              </a:solidFill>
              <a:round/>
              <a:headEnd/>
              <a:tailEnd/>
            </a:ln>
            <a:effectLst/>
          </p:spPr>
          <p:txBody>
            <a:bodyPr/>
            <a:lstStyle/>
            <a:p>
              <a:endParaRPr lang="en-US" sz="1000"/>
            </a:p>
          </p:txBody>
        </p:sp>
        <p:sp>
          <p:nvSpPr>
            <p:cNvPr id="47" name="Line 13"/>
            <p:cNvSpPr>
              <a:spLocks noChangeShapeType="1"/>
            </p:cNvSpPr>
            <p:nvPr/>
          </p:nvSpPr>
          <p:spPr bwMode="auto">
            <a:xfrm flipH="1">
              <a:off x="44079898" y="15356369"/>
              <a:ext cx="493232" cy="313875"/>
            </a:xfrm>
            <a:prstGeom prst="line">
              <a:avLst/>
            </a:prstGeom>
            <a:noFill/>
            <a:ln w="9525">
              <a:solidFill>
                <a:schemeClr val="tx1"/>
              </a:solidFill>
              <a:round/>
              <a:headEnd/>
              <a:tailEnd/>
            </a:ln>
            <a:effectLst/>
          </p:spPr>
          <p:txBody>
            <a:bodyPr/>
            <a:lstStyle/>
            <a:p>
              <a:endParaRPr lang="en-US" sz="1000"/>
            </a:p>
          </p:txBody>
        </p:sp>
        <p:sp>
          <p:nvSpPr>
            <p:cNvPr id="48" name="Line 14"/>
            <p:cNvSpPr>
              <a:spLocks noChangeShapeType="1"/>
            </p:cNvSpPr>
            <p:nvPr/>
          </p:nvSpPr>
          <p:spPr bwMode="auto">
            <a:xfrm flipH="1">
              <a:off x="43272792" y="15670243"/>
              <a:ext cx="807106" cy="0"/>
            </a:xfrm>
            <a:prstGeom prst="line">
              <a:avLst/>
            </a:prstGeom>
            <a:noFill/>
            <a:ln w="9525">
              <a:solidFill>
                <a:schemeClr val="tx1"/>
              </a:solidFill>
              <a:round/>
              <a:headEnd/>
              <a:tailEnd/>
            </a:ln>
            <a:effectLst/>
          </p:spPr>
          <p:txBody>
            <a:bodyPr/>
            <a:lstStyle/>
            <a:p>
              <a:endParaRPr lang="en-US" sz="1000"/>
            </a:p>
          </p:txBody>
        </p:sp>
        <p:sp>
          <p:nvSpPr>
            <p:cNvPr id="49" name="Line 15"/>
            <p:cNvSpPr>
              <a:spLocks noChangeShapeType="1"/>
            </p:cNvSpPr>
            <p:nvPr/>
          </p:nvSpPr>
          <p:spPr bwMode="auto">
            <a:xfrm flipV="1">
              <a:off x="43272792" y="15356369"/>
              <a:ext cx="538071" cy="313875"/>
            </a:xfrm>
            <a:prstGeom prst="line">
              <a:avLst/>
            </a:prstGeom>
            <a:noFill/>
            <a:ln w="9525">
              <a:solidFill>
                <a:schemeClr val="tx1"/>
              </a:solidFill>
              <a:round/>
              <a:headEnd/>
              <a:tailEnd/>
            </a:ln>
            <a:effectLst/>
          </p:spPr>
          <p:txBody>
            <a:bodyPr/>
            <a:lstStyle/>
            <a:p>
              <a:endParaRPr lang="en-US" sz="1000"/>
            </a:p>
          </p:txBody>
        </p:sp>
        <p:sp>
          <p:nvSpPr>
            <p:cNvPr id="50" name="Line 16"/>
            <p:cNvSpPr>
              <a:spLocks noChangeShapeType="1"/>
            </p:cNvSpPr>
            <p:nvPr/>
          </p:nvSpPr>
          <p:spPr bwMode="auto">
            <a:xfrm flipH="1">
              <a:off x="43810863" y="15356369"/>
              <a:ext cx="762267" cy="0"/>
            </a:xfrm>
            <a:prstGeom prst="line">
              <a:avLst/>
            </a:prstGeom>
            <a:noFill/>
            <a:ln w="9525">
              <a:solidFill>
                <a:schemeClr val="tx1"/>
              </a:solidFill>
              <a:round/>
              <a:headEnd/>
              <a:tailEnd/>
            </a:ln>
            <a:effectLst/>
          </p:spPr>
          <p:txBody>
            <a:bodyPr/>
            <a:lstStyle/>
            <a:p>
              <a:endParaRPr lang="en-US" sz="1000"/>
            </a:p>
          </p:txBody>
        </p:sp>
        <p:sp>
          <p:nvSpPr>
            <p:cNvPr id="51" name="Oval 17"/>
            <p:cNvSpPr>
              <a:spLocks noChangeArrowheads="1"/>
            </p:cNvSpPr>
            <p:nvPr/>
          </p:nvSpPr>
          <p:spPr bwMode="auto">
            <a:xfrm>
              <a:off x="44035059" y="15625404"/>
              <a:ext cx="89678" cy="89678"/>
            </a:xfrm>
            <a:prstGeom prst="ellipse">
              <a:avLst/>
            </a:prstGeom>
            <a:solidFill>
              <a:srgbClr val="FF3300"/>
            </a:solidFill>
            <a:ln w="9525">
              <a:solidFill>
                <a:schemeClr val="tx1"/>
              </a:solidFill>
              <a:round/>
              <a:headEnd/>
              <a:tailEnd/>
            </a:ln>
            <a:effectLst/>
          </p:spPr>
          <p:txBody>
            <a:bodyPr wrap="none" anchor="ctr"/>
            <a:lstStyle/>
            <a:p>
              <a:endParaRPr lang="en-US" sz="1000"/>
            </a:p>
          </p:txBody>
        </p:sp>
        <p:sp>
          <p:nvSpPr>
            <p:cNvPr id="52" name="Text Box 18"/>
            <p:cNvSpPr txBox="1">
              <a:spLocks noChangeArrowheads="1"/>
            </p:cNvSpPr>
            <p:nvPr/>
          </p:nvSpPr>
          <p:spPr bwMode="auto">
            <a:xfrm>
              <a:off x="44124738" y="15588972"/>
              <a:ext cx="1214262" cy="319013"/>
            </a:xfrm>
            <a:prstGeom prst="rect">
              <a:avLst/>
            </a:prstGeom>
            <a:noFill/>
            <a:ln w="9525">
              <a:noFill/>
              <a:miter lim="800000"/>
              <a:headEnd/>
              <a:tailEnd/>
            </a:ln>
            <a:effectLst/>
          </p:spPr>
          <p:txBody>
            <a:bodyPr wrap="square">
              <a:spAutoFit/>
            </a:bodyPr>
            <a:lstStyle/>
            <a:p>
              <a:pPr algn="l" eaLnBrk="1" hangingPunct="1"/>
              <a:r>
                <a:rPr kumimoji="0" lang="en-US" sz="800" b="1" dirty="0" err="1">
                  <a:solidFill>
                    <a:schemeClr val="tx1"/>
                  </a:solidFill>
                  <a:latin typeface="Arial" pitchFamily="34" charset="0"/>
                </a:rPr>
                <a:t>TSValue</a:t>
              </a:r>
              <a:endParaRPr kumimoji="0" lang="en-US" sz="800" b="1" dirty="0">
                <a:solidFill>
                  <a:schemeClr val="tx1"/>
                </a:solidFill>
                <a:latin typeface="Arial" pitchFamily="34" charset="0"/>
              </a:endParaRPr>
            </a:p>
          </p:txBody>
        </p:sp>
        <p:sp>
          <p:nvSpPr>
            <p:cNvPr id="53" name="AutoShape 22"/>
            <p:cNvSpPr>
              <a:spLocks noChangeArrowheads="1"/>
            </p:cNvSpPr>
            <p:nvPr/>
          </p:nvSpPr>
          <p:spPr bwMode="auto">
            <a:xfrm>
              <a:off x="46501217" y="16110228"/>
              <a:ext cx="224196" cy="358714"/>
            </a:xfrm>
            <a:prstGeom prst="upDownArrow">
              <a:avLst>
                <a:gd name="adj1" fmla="val 50000"/>
                <a:gd name="adj2" fmla="val 32000"/>
              </a:avLst>
            </a:prstGeom>
            <a:solidFill>
              <a:srgbClr val="FF3300"/>
            </a:solidFill>
            <a:ln w="9525">
              <a:solidFill>
                <a:schemeClr val="tx1"/>
              </a:solidFill>
              <a:miter lim="800000"/>
              <a:headEnd/>
              <a:tailEnd/>
            </a:ln>
            <a:effectLst/>
          </p:spPr>
          <p:txBody>
            <a:bodyPr vert="eaVert" wrap="none" anchor="ctr"/>
            <a:lstStyle/>
            <a:p>
              <a:endParaRPr lang="en-US" sz="1000"/>
            </a:p>
          </p:txBody>
        </p:sp>
      </p:grpSp>
      <p:sp>
        <p:nvSpPr>
          <p:cNvPr id="54" name="Rectangle 2"/>
          <p:cNvSpPr txBox="1">
            <a:spLocks noChangeArrowheads="1"/>
          </p:cNvSpPr>
          <p:nvPr/>
        </p:nvSpPr>
        <p:spPr>
          <a:xfrm>
            <a:off x="-304800" y="3205756"/>
            <a:ext cx="5063214" cy="1295400"/>
          </a:xfrm>
          <a:prstGeom prst="rect">
            <a:avLst/>
          </a:prstGeom>
        </p:spPr>
        <p:txBody>
          <a:bodyPr vert="horz" lIns="512064" tIns="256032" rIns="512064" bIns="256032" rtlCol="0" anchor="ctr">
            <a:noAutofit/>
          </a:bodyPr>
          <a:lstStyle>
            <a:defPPr>
              <a:defRPr lang="en-US"/>
            </a:defPPr>
            <a:lvl1pPr lvl="0" algn="ctr">
              <a:spcBef>
                <a:spcPct val="0"/>
              </a:spcBef>
              <a:defRPr kumimoji="0" b="0" i="0" u="none" strike="noStrike" cap="none" spc="0" normalizeH="0" baseline="0">
                <a:ln>
                  <a:noFill/>
                </a:ln>
                <a:effectLst/>
                <a:uLnTx/>
                <a:uFillTx/>
                <a:ea typeface="+mj-ea"/>
                <a:cs typeface="+mj-cs"/>
              </a:defRPr>
            </a:lvl1pPr>
          </a:lstStyle>
          <a:p>
            <a:r>
              <a:rPr lang="en-US" sz="1600" dirty="0"/>
              <a:t>Terrain Flow Data Model used to enrich the information content of a digital elevation model</a:t>
            </a:r>
          </a:p>
        </p:txBody>
      </p:sp>
      <p:grpSp>
        <p:nvGrpSpPr>
          <p:cNvPr id="55" name="Group 54"/>
          <p:cNvGrpSpPr/>
          <p:nvPr/>
        </p:nvGrpSpPr>
        <p:grpSpPr>
          <a:xfrm>
            <a:off x="607934" y="4265227"/>
            <a:ext cx="3159880" cy="2293329"/>
            <a:chOff x="36195000" y="19004291"/>
            <a:chExt cx="5072194" cy="3681218"/>
          </a:xfrm>
        </p:grpSpPr>
        <p:pic>
          <p:nvPicPr>
            <p:cNvPr id="56" name="Picture 5"/>
            <p:cNvPicPr>
              <a:picLocks noChangeAspect="1" noChangeArrowheads="1"/>
            </p:cNvPicPr>
            <p:nvPr/>
          </p:nvPicPr>
          <p:blipFill>
            <a:blip r:embed="rId7" cstate="print"/>
            <a:srcRect l="20833" t="14352" r="3870" b="10199"/>
            <a:stretch>
              <a:fillRect/>
            </a:stretch>
          </p:blipFill>
          <p:spPr bwMode="auto">
            <a:xfrm>
              <a:off x="37288605" y="19194889"/>
              <a:ext cx="2019730" cy="1594629"/>
            </a:xfrm>
            <a:prstGeom prst="rect">
              <a:avLst/>
            </a:prstGeom>
            <a:noFill/>
          </p:spPr>
        </p:pic>
        <p:pic>
          <p:nvPicPr>
            <p:cNvPr id="57" name="Picture 6"/>
            <p:cNvPicPr>
              <a:picLocks noChangeArrowheads="1"/>
            </p:cNvPicPr>
            <p:nvPr/>
          </p:nvPicPr>
          <p:blipFill>
            <a:blip r:embed="rId8" cstate="print"/>
            <a:srcRect l="44542" t="26949" r="7033" b="16425"/>
            <a:stretch>
              <a:fillRect/>
            </a:stretch>
          </p:blipFill>
          <p:spPr bwMode="auto">
            <a:xfrm>
              <a:off x="37742645" y="21133789"/>
              <a:ext cx="2040686" cy="1551720"/>
            </a:xfrm>
            <a:prstGeom prst="rect">
              <a:avLst/>
            </a:prstGeom>
            <a:noFill/>
            <a:ln w="12700">
              <a:noFill/>
              <a:miter lim="800000"/>
              <a:headEnd/>
              <a:tailEnd/>
            </a:ln>
            <a:effectLst/>
          </p:spPr>
        </p:pic>
        <p:sp>
          <p:nvSpPr>
            <p:cNvPr id="58" name="AutoShape 7"/>
            <p:cNvSpPr>
              <a:spLocks noChangeArrowheads="1"/>
            </p:cNvSpPr>
            <p:nvPr/>
          </p:nvSpPr>
          <p:spPr bwMode="auto">
            <a:xfrm>
              <a:off x="39395399" y="19870461"/>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p>
          </p:txBody>
        </p:sp>
        <p:sp>
          <p:nvSpPr>
            <p:cNvPr id="59" name="AutoShape 8"/>
            <p:cNvSpPr>
              <a:spLocks noChangeArrowheads="1"/>
            </p:cNvSpPr>
            <p:nvPr/>
          </p:nvSpPr>
          <p:spPr bwMode="auto">
            <a:xfrm rot="7595098">
              <a:off x="37058591" y="20839911"/>
              <a:ext cx="401152" cy="172635"/>
            </a:xfrm>
            <a:prstGeom prst="rightArrow">
              <a:avLst>
                <a:gd name="adj1" fmla="val 50287"/>
                <a:gd name="adj2" fmla="val 55188"/>
              </a:avLst>
            </a:prstGeom>
            <a:solidFill>
              <a:schemeClr val="accent1"/>
            </a:solidFill>
            <a:ln w="9525">
              <a:solidFill>
                <a:schemeClr val="tx1"/>
              </a:solidFill>
              <a:miter lim="800000"/>
              <a:headEnd/>
              <a:tailEnd/>
            </a:ln>
            <a:effectLst/>
          </p:spPr>
          <p:txBody>
            <a:bodyPr wrap="none" anchor="ctr"/>
            <a:lstStyle/>
            <a:p>
              <a:endParaRPr lang="en-US"/>
            </a:p>
          </p:txBody>
        </p:sp>
        <p:sp>
          <p:nvSpPr>
            <p:cNvPr id="60" name="Rectangle 12"/>
            <p:cNvSpPr>
              <a:spLocks noChangeArrowheads="1"/>
            </p:cNvSpPr>
            <p:nvPr/>
          </p:nvSpPr>
          <p:spPr bwMode="auto">
            <a:xfrm>
              <a:off x="37243700" y="20554015"/>
              <a:ext cx="35924" cy="172635"/>
            </a:xfrm>
            <a:prstGeom prst="rect">
              <a:avLst/>
            </a:prstGeom>
            <a:noFill/>
            <a:ln w="9525">
              <a:noFill/>
              <a:miter lim="800000"/>
              <a:headEnd/>
              <a:tailEnd/>
            </a:ln>
          </p:spPr>
          <p:txBody>
            <a:bodyPr wrap="none" lIns="0" tIns="0" rIns="0" bIns="0">
              <a:spAutoFit/>
            </a:bodyPr>
            <a:lstStyle/>
            <a:p>
              <a:pPr algn="l" eaLnBrk="1" hangingPunct="1"/>
              <a:r>
                <a:rPr kumimoji="0" lang="en-US" sz="1800">
                  <a:solidFill>
                    <a:srgbClr val="000000"/>
                  </a:solidFill>
                </a:rPr>
                <a:t> </a:t>
              </a:r>
              <a:endParaRPr kumimoji="0" lang="en-US" sz="1800">
                <a:solidFill>
                  <a:schemeClr val="tx1"/>
                </a:solidFill>
                <a:latin typeface="Arial" pitchFamily="34" charset="0"/>
              </a:endParaRPr>
            </a:p>
          </p:txBody>
        </p:sp>
        <p:sp>
          <p:nvSpPr>
            <p:cNvPr id="61" name="AutoShape 14"/>
            <p:cNvSpPr>
              <a:spLocks noChangeArrowheads="1"/>
            </p:cNvSpPr>
            <p:nvPr/>
          </p:nvSpPr>
          <p:spPr bwMode="auto">
            <a:xfrm>
              <a:off x="37823474" y="20800494"/>
              <a:ext cx="169641" cy="287392"/>
            </a:xfrm>
            <a:prstGeom prst="downArrow">
              <a:avLst>
                <a:gd name="adj1" fmla="val 50000"/>
                <a:gd name="adj2" fmla="val 42353"/>
              </a:avLst>
            </a:prstGeom>
            <a:solidFill>
              <a:schemeClr val="accent1"/>
            </a:solidFill>
            <a:ln w="9525">
              <a:solidFill>
                <a:schemeClr val="tx1"/>
              </a:solidFill>
              <a:miter lim="800000"/>
              <a:headEnd/>
              <a:tailEnd/>
            </a:ln>
            <a:effectLst/>
          </p:spPr>
          <p:txBody>
            <a:bodyPr wrap="none" anchor="ctr"/>
            <a:lstStyle/>
            <a:p>
              <a:endParaRPr lang="en-US"/>
            </a:p>
          </p:txBody>
        </p:sp>
        <p:grpSp>
          <p:nvGrpSpPr>
            <p:cNvPr id="62" name="Group 15"/>
            <p:cNvGrpSpPr>
              <a:grpSpLocks/>
            </p:cNvGrpSpPr>
            <p:nvPr/>
          </p:nvGrpSpPr>
          <p:grpSpPr bwMode="auto">
            <a:xfrm>
              <a:off x="40053759" y="20185793"/>
              <a:ext cx="1193477" cy="1196471"/>
              <a:chOff x="105" y="2544"/>
              <a:chExt cx="1686" cy="1690"/>
            </a:xfrm>
          </p:grpSpPr>
          <p:sp>
            <p:nvSpPr>
              <p:cNvPr id="121" name="Rectangle 16"/>
              <p:cNvSpPr>
                <a:spLocks noChangeArrowheads="1"/>
              </p:cNvSpPr>
              <p:nvPr/>
            </p:nvSpPr>
            <p:spPr bwMode="auto">
              <a:xfrm>
                <a:off x="337" y="2777"/>
                <a:ext cx="1221" cy="1224"/>
              </a:xfrm>
              <a:prstGeom prst="rect">
                <a:avLst/>
              </a:prstGeom>
              <a:solidFill>
                <a:srgbClr val="FFFFFF"/>
              </a:solidFill>
              <a:ln w="9525">
                <a:noFill/>
                <a:miter lim="800000"/>
                <a:headEnd/>
                <a:tailEnd/>
              </a:ln>
            </p:spPr>
            <p:txBody>
              <a:bodyPr/>
              <a:lstStyle/>
              <a:p>
                <a:endParaRPr lang="en-US"/>
              </a:p>
            </p:txBody>
          </p:sp>
          <p:sp>
            <p:nvSpPr>
              <p:cNvPr id="122" name="Rectangle 17"/>
              <p:cNvSpPr>
                <a:spLocks noChangeArrowheads="1"/>
              </p:cNvSpPr>
              <p:nvPr/>
            </p:nvSpPr>
            <p:spPr bwMode="auto">
              <a:xfrm>
                <a:off x="337" y="2777"/>
                <a:ext cx="1221" cy="1224"/>
              </a:xfrm>
              <a:prstGeom prst="rect">
                <a:avLst/>
              </a:prstGeom>
              <a:noFill/>
              <a:ln w="30163">
                <a:solidFill>
                  <a:srgbClr val="000000"/>
                </a:solidFill>
                <a:miter lim="800000"/>
                <a:headEnd/>
                <a:tailEnd/>
              </a:ln>
            </p:spPr>
            <p:txBody>
              <a:bodyPr/>
              <a:lstStyle/>
              <a:p>
                <a:endParaRPr lang="en-US"/>
              </a:p>
            </p:txBody>
          </p:sp>
          <p:sp>
            <p:nvSpPr>
              <p:cNvPr id="123" name="Rectangle 18"/>
              <p:cNvSpPr>
                <a:spLocks noChangeArrowheads="1"/>
              </p:cNvSpPr>
              <p:nvPr/>
            </p:nvSpPr>
            <p:spPr bwMode="auto">
              <a:xfrm>
                <a:off x="421" y="2827"/>
                <a:ext cx="51" cy="244"/>
              </a:xfrm>
              <a:prstGeom prst="rect">
                <a:avLst/>
              </a:prstGeom>
              <a:noFill/>
              <a:ln w="9525">
                <a:noFill/>
                <a:miter lim="800000"/>
                <a:headEnd/>
                <a:tailEnd/>
              </a:ln>
            </p:spPr>
            <p:txBody>
              <a:bodyPr wrap="none" lIns="0" tIns="0" rIns="0" bIns="0">
                <a:spAutoFit/>
              </a:bodyPr>
              <a:lstStyle/>
              <a:p>
                <a:pPr algn="l" eaLnBrk="1" hangingPunct="1"/>
                <a:r>
                  <a:rPr kumimoji="0" lang="en-US" sz="1800">
                    <a:solidFill>
                      <a:srgbClr val="000000"/>
                    </a:solidFill>
                  </a:rPr>
                  <a:t> </a:t>
                </a:r>
                <a:endParaRPr kumimoji="0" lang="en-US" sz="1800">
                  <a:solidFill>
                    <a:schemeClr val="tx1"/>
                  </a:solidFill>
                  <a:latin typeface="Arial" pitchFamily="34" charset="0"/>
                </a:endParaRPr>
              </a:p>
            </p:txBody>
          </p:sp>
          <p:sp>
            <p:nvSpPr>
              <p:cNvPr id="124" name="Line 19"/>
              <p:cNvSpPr>
                <a:spLocks noChangeShapeType="1"/>
              </p:cNvSpPr>
              <p:nvPr/>
            </p:nvSpPr>
            <p:spPr bwMode="auto">
              <a:xfrm>
                <a:off x="948" y="2777"/>
                <a:ext cx="1" cy="1224"/>
              </a:xfrm>
              <a:prstGeom prst="line">
                <a:avLst/>
              </a:prstGeom>
              <a:noFill/>
              <a:ln w="30163">
                <a:solidFill>
                  <a:srgbClr val="000000"/>
                </a:solidFill>
                <a:round/>
                <a:headEnd/>
                <a:tailEnd/>
              </a:ln>
            </p:spPr>
            <p:txBody>
              <a:bodyPr/>
              <a:lstStyle/>
              <a:p>
                <a:endParaRPr lang="en-US"/>
              </a:p>
            </p:txBody>
          </p:sp>
          <p:sp>
            <p:nvSpPr>
              <p:cNvPr id="125" name="Line 20"/>
              <p:cNvSpPr>
                <a:spLocks noChangeShapeType="1"/>
              </p:cNvSpPr>
              <p:nvPr/>
            </p:nvSpPr>
            <p:spPr bwMode="auto">
              <a:xfrm>
                <a:off x="337" y="3389"/>
                <a:ext cx="1221" cy="1"/>
              </a:xfrm>
              <a:prstGeom prst="line">
                <a:avLst/>
              </a:prstGeom>
              <a:noFill/>
              <a:ln w="30163">
                <a:solidFill>
                  <a:srgbClr val="000000"/>
                </a:solidFill>
                <a:round/>
                <a:headEnd/>
                <a:tailEnd/>
              </a:ln>
            </p:spPr>
            <p:txBody>
              <a:bodyPr/>
              <a:lstStyle/>
              <a:p>
                <a:endParaRPr lang="en-US"/>
              </a:p>
            </p:txBody>
          </p:sp>
          <p:sp>
            <p:nvSpPr>
              <p:cNvPr id="126" name="Freeform 21"/>
              <p:cNvSpPr>
                <a:spLocks noEditPoints="1"/>
              </p:cNvSpPr>
              <p:nvPr/>
            </p:nvSpPr>
            <p:spPr bwMode="auto">
              <a:xfrm>
                <a:off x="105" y="2544"/>
                <a:ext cx="1686" cy="1690"/>
              </a:xfrm>
              <a:custGeom>
                <a:avLst/>
                <a:gdLst/>
                <a:ahLst/>
                <a:cxnLst>
                  <a:cxn ang="0">
                    <a:pos x="1840" y="9"/>
                  </a:cxn>
                  <a:cxn ang="0">
                    <a:pos x="1713" y="9"/>
                  </a:cxn>
                  <a:cxn ang="0">
                    <a:pos x="1588" y="9"/>
                  </a:cxn>
                  <a:cxn ang="0">
                    <a:pos x="1462" y="9"/>
                  </a:cxn>
                  <a:cxn ang="0">
                    <a:pos x="1336" y="9"/>
                  </a:cxn>
                  <a:cxn ang="0">
                    <a:pos x="1210" y="9"/>
                  </a:cxn>
                  <a:cxn ang="0">
                    <a:pos x="1085" y="9"/>
                  </a:cxn>
                  <a:cxn ang="0">
                    <a:pos x="958" y="9"/>
                  </a:cxn>
                  <a:cxn ang="0">
                    <a:pos x="833" y="9"/>
                  </a:cxn>
                  <a:cxn ang="0">
                    <a:pos x="706" y="9"/>
                  </a:cxn>
                  <a:cxn ang="0">
                    <a:pos x="581" y="9"/>
                  </a:cxn>
                  <a:cxn ang="0">
                    <a:pos x="454" y="9"/>
                  </a:cxn>
                  <a:cxn ang="0">
                    <a:pos x="329" y="9"/>
                  </a:cxn>
                  <a:cxn ang="0">
                    <a:pos x="203" y="9"/>
                  </a:cxn>
                  <a:cxn ang="0">
                    <a:pos x="77" y="9"/>
                  </a:cxn>
                  <a:cxn ang="0">
                    <a:pos x="8" y="93"/>
                  </a:cxn>
                  <a:cxn ang="0">
                    <a:pos x="8" y="218"/>
                  </a:cxn>
                  <a:cxn ang="0">
                    <a:pos x="8" y="345"/>
                  </a:cxn>
                  <a:cxn ang="0">
                    <a:pos x="8" y="470"/>
                  </a:cxn>
                  <a:cxn ang="0">
                    <a:pos x="8" y="597"/>
                  </a:cxn>
                  <a:cxn ang="0">
                    <a:pos x="8" y="722"/>
                  </a:cxn>
                  <a:cxn ang="0">
                    <a:pos x="8" y="849"/>
                  </a:cxn>
                  <a:cxn ang="0">
                    <a:pos x="8" y="975"/>
                  </a:cxn>
                  <a:cxn ang="0">
                    <a:pos x="8" y="1101"/>
                  </a:cxn>
                  <a:cxn ang="0">
                    <a:pos x="8" y="1227"/>
                  </a:cxn>
                  <a:cxn ang="0">
                    <a:pos x="8" y="1354"/>
                  </a:cxn>
                  <a:cxn ang="0">
                    <a:pos x="8" y="1479"/>
                  </a:cxn>
                  <a:cxn ang="0">
                    <a:pos x="8" y="1606"/>
                  </a:cxn>
                  <a:cxn ang="0">
                    <a:pos x="8" y="1731"/>
                  </a:cxn>
                  <a:cxn ang="0">
                    <a:pos x="8" y="1858"/>
                  </a:cxn>
                  <a:cxn ang="0">
                    <a:pos x="0" y="1886"/>
                  </a:cxn>
                  <a:cxn ang="0">
                    <a:pos x="108" y="1912"/>
                  </a:cxn>
                  <a:cxn ang="0">
                    <a:pos x="234" y="1912"/>
                  </a:cxn>
                  <a:cxn ang="0">
                    <a:pos x="359" y="1912"/>
                  </a:cxn>
                  <a:cxn ang="0">
                    <a:pos x="486" y="1912"/>
                  </a:cxn>
                  <a:cxn ang="0">
                    <a:pos x="611" y="1912"/>
                  </a:cxn>
                  <a:cxn ang="0">
                    <a:pos x="738" y="1912"/>
                  </a:cxn>
                  <a:cxn ang="0">
                    <a:pos x="863" y="1912"/>
                  </a:cxn>
                  <a:cxn ang="0">
                    <a:pos x="990" y="1912"/>
                  </a:cxn>
                  <a:cxn ang="0">
                    <a:pos x="1115" y="1912"/>
                  </a:cxn>
                  <a:cxn ang="0">
                    <a:pos x="1241" y="1912"/>
                  </a:cxn>
                  <a:cxn ang="0">
                    <a:pos x="1367" y="1912"/>
                  </a:cxn>
                  <a:cxn ang="0">
                    <a:pos x="1493" y="1912"/>
                  </a:cxn>
                  <a:cxn ang="0">
                    <a:pos x="1619" y="1912"/>
                  </a:cxn>
                  <a:cxn ang="0">
                    <a:pos x="1745" y="1912"/>
                  </a:cxn>
                  <a:cxn ang="0">
                    <a:pos x="1899" y="1903"/>
                  </a:cxn>
                  <a:cxn ang="0">
                    <a:pos x="1899" y="1814"/>
                  </a:cxn>
                  <a:cxn ang="0">
                    <a:pos x="1899" y="1687"/>
                  </a:cxn>
                  <a:cxn ang="0">
                    <a:pos x="1899" y="1561"/>
                  </a:cxn>
                  <a:cxn ang="0">
                    <a:pos x="1899" y="1434"/>
                  </a:cxn>
                  <a:cxn ang="0">
                    <a:pos x="1899" y="1309"/>
                  </a:cxn>
                  <a:cxn ang="0">
                    <a:pos x="1899" y="1182"/>
                  </a:cxn>
                  <a:cxn ang="0">
                    <a:pos x="1899" y="1057"/>
                  </a:cxn>
                  <a:cxn ang="0">
                    <a:pos x="1899" y="930"/>
                  </a:cxn>
                  <a:cxn ang="0">
                    <a:pos x="1899" y="805"/>
                  </a:cxn>
                  <a:cxn ang="0">
                    <a:pos x="1899" y="678"/>
                  </a:cxn>
                  <a:cxn ang="0">
                    <a:pos x="1899" y="552"/>
                  </a:cxn>
                  <a:cxn ang="0">
                    <a:pos x="1899" y="426"/>
                  </a:cxn>
                  <a:cxn ang="0">
                    <a:pos x="1899" y="300"/>
                  </a:cxn>
                  <a:cxn ang="0">
                    <a:pos x="1899" y="173"/>
                  </a:cxn>
                  <a:cxn ang="0">
                    <a:pos x="1899" y="48"/>
                  </a:cxn>
                </a:cxnLst>
                <a:rect l="0" t="0" r="r" b="b"/>
                <a:pathLst>
                  <a:path w="1908" h="1912">
                    <a:moveTo>
                      <a:pt x="1903" y="9"/>
                    </a:moveTo>
                    <a:lnTo>
                      <a:pt x="1867" y="9"/>
                    </a:lnTo>
                    <a:lnTo>
                      <a:pt x="1867" y="0"/>
                    </a:lnTo>
                    <a:lnTo>
                      <a:pt x="1903" y="0"/>
                    </a:lnTo>
                    <a:lnTo>
                      <a:pt x="1903" y="9"/>
                    </a:lnTo>
                    <a:close/>
                    <a:moveTo>
                      <a:pt x="1840" y="9"/>
                    </a:moveTo>
                    <a:lnTo>
                      <a:pt x="1804" y="9"/>
                    </a:lnTo>
                    <a:lnTo>
                      <a:pt x="1804" y="0"/>
                    </a:lnTo>
                    <a:lnTo>
                      <a:pt x="1840" y="0"/>
                    </a:lnTo>
                    <a:lnTo>
                      <a:pt x="1840" y="9"/>
                    </a:lnTo>
                    <a:close/>
                    <a:moveTo>
                      <a:pt x="1777" y="9"/>
                    </a:moveTo>
                    <a:lnTo>
                      <a:pt x="1741" y="9"/>
                    </a:lnTo>
                    <a:lnTo>
                      <a:pt x="1741" y="0"/>
                    </a:lnTo>
                    <a:lnTo>
                      <a:pt x="1777" y="0"/>
                    </a:lnTo>
                    <a:lnTo>
                      <a:pt x="1777" y="9"/>
                    </a:lnTo>
                    <a:close/>
                    <a:moveTo>
                      <a:pt x="1713" y="9"/>
                    </a:moveTo>
                    <a:lnTo>
                      <a:pt x="1678" y="9"/>
                    </a:lnTo>
                    <a:lnTo>
                      <a:pt x="1678" y="0"/>
                    </a:lnTo>
                    <a:lnTo>
                      <a:pt x="1713" y="0"/>
                    </a:lnTo>
                    <a:lnTo>
                      <a:pt x="1713" y="9"/>
                    </a:lnTo>
                    <a:close/>
                    <a:moveTo>
                      <a:pt x="1652" y="9"/>
                    </a:moveTo>
                    <a:lnTo>
                      <a:pt x="1616" y="9"/>
                    </a:lnTo>
                    <a:lnTo>
                      <a:pt x="1616" y="0"/>
                    </a:lnTo>
                    <a:lnTo>
                      <a:pt x="1652" y="0"/>
                    </a:lnTo>
                    <a:lnTo>
                      <a:pt x="1652" y="9"/>
                    </a:lnTo>
                    <a:close/>
                    <a:moveTo>
                      <a:pt x="1588" y="9"/>
                    </a:moveTo>
                    <a:lnTo>
                      <a:pt x="1552" y="9"/>
                    </a:lnTo>
                    <a:lnTo>
                      <a:pt x="1552" y="0"/>
                    </a:lnTo>
                    <a:lnTo>
                      <a:pt x="1588" y="0"/>
                    </a:lnTo>
                    <a:lnTo>
                      <a:pt x="1588" y="9"/>
                    </a:lnTo>
                    <a:close/>
                    <a:moveTo>
                      <a:pt x="1525" y="9"/>
                    </a:moveTo>
                    <a:lnTo>
                      <a:pt x="1489" y="9"/>
                    </a:lnTo>
                    <a:lnTo>
                      <a:pt x="1489" y="0"/>
                    </a:lnTo>
                    <a:lnTo>
                      <a:pt x="1525" y="0"/>
                    </a:lnTo>
                    <a:lnTo>
                      <a:pt x="1525" y="9"/>
                    </a:lnTo>
                    <a:close/>
                    <a:moveTo>
                      <a:pt x="1462" y="9"/>
                    </a:moveTo>
                    <a:lnTo>
                      <a:pt x="1426" y="9"/>
                    </a:lnTo>
                    <a:lnTo>
                      <a:pt x="1426" y="0"/>
                    </a:lnTo>
                    <a:lnTo>
                      <a:pt x="1462" y="0"/>
                    </a:lnTo>
                    <a:lnTo>
                      <a:pt x="1462" y="9"/>
                    </a:lnTo>
                    <a:close/>
                    <a:moveTo>
                      <a:pt x="1400" y="9"/>
                    </a:moveTo>
                    <a:lnTo>
                      <a:pt x="1364" y="9"/>
                    </a:lnTo>
                    <a:lnTo>
                      <a:pt x="1364" y="0"/>
                    </a:lnTo>
                    <a:lnTo>
                      <a:pt x="1400" y="0"/>
                    </a:lnTo>
                    <a:lnTo>
                      <a:pt x="1400" y="9"/>
                    </a:lnTo>
                    <a:close/>
                    <a:moveTo>
                      <a:pt x="1336" y="9"/>
                    </a:moveTo>
                    <a:lnTo>
                      <a:pt x="1300" y="9"/>
                    </a:lnTo>
                    <a:lnTo>
                      <a:pt x="1300" y="0"/>
                    </a:lnTo>
                    <a:lnTo>
                      <a:pt x="1336" y="0"/>
                    </a:lnTo>
                    <a:lnTo>
                      <a:pt x="1336" y="9"/>
                    </a:lnTo>
                    <a:close/>
                    <a:moveTo>
                      <a:pt x="1273" y="9"/>
                    </a:moveTo>
                    <a:lnTo>
                      <a:pt x="1237" y="9"/>
                    </a:lnTo>
                    <a:lnTo>
                      <a:pt x="1237" y="0"/>
                    </a:lnTo>
                    <a:lnTo>
                      <a:pt x="1273" y="0"/>
                    </a:lnTo>
                    <a:lnTo>
                      <a:pt x="1273" y="9"/>
                    </a:lnTo>
                    <a:close/>
                    <a:moveTo>
                      <a:pt x="1210" y="9"/>
                    </a:moveTo>
                    <a:lnTo>
                      <a:pt x="1174" y="9"/>
                    </a:lnTo>
                    <a:lnTo>
                      <a:pt x="1174" y="0"/>
                    </a:lnTo>
                    <a:lnTo>
                      <a:pt x="1210" y="0"/>
                    </a:lnTo>
                    <a:lnTo>
                      <a:pt x="1210" y="9"/>
                    </a:lnTo>
                    <a:close/>
                    <a:moveTo>
                      <a:pt x="1148" y="9"/>
                    </a:moveTo>
                    <a:lnTo>
                      <a:pt x="1112" y="9"/>
                    </a:lnTo>
                    <a:lnTo>
                      <a:pt x="1112" y="0"/>
                    </a:lnTo>
                    <a:lnTo>
                      <a:pt x="1148" y="0"/>
                    </a:lnTo>
                    <a:lnTo>
                      <a:pt x="1148" y="9"/>
                    </a:lnTo>
                    <a:close/>
                    <a:moveTo>
                      <a:pt x="1085" y="9"/>
                    </a:moveTo>
                    <a:lnTo>
                      <a:pt x="1049" y="9"/>
                    </a:lnTo>
                    <a:lnTo>
                      <a:pt x="1049" y="0"/>
                    </a:lnTo>
                    <a:lnTo>
                      <a:pt x="1085" y="0"/>
                    </a:lnTo>
                    <a:lnTo>
                      <a:pt x="1085" y="9"/>
                    </a:lnTo>
                    <a:close/>
                    <a:moveTo>
                      <a:pt x="1021" y="9"/>
                    </a:moveTo>
                    <a:lnTo>
                      <a:pt x="985" y="9"/>
                    </a:lnTo>
                    <a:lnTo>
                      <a:pt x="985" y="0"/>
                    </a:lnTo>
                    <a:lnTo>
                      <a:pt x="1021" y="0"/>
                    </a:lnTo>
                    <a:lnTo>
                      <a:pt x="1021" y="9"/>
                    </a:lnTo>
                    <a:close/>
                    <a:moveTo>
                      <a:pt x="958" y="9"/>
                    </a:moveTo>
                    <a:lnTo>
                      <a:pt x="922" y="9"/>
                    </a:lnTo>
                    <a:lnTo>
                      <a:pt x="922" y="0"/>
                    </a:lnTo>
                    <a:lnTo>
                      <a:pt x="958" y="0"/>
                    </a:lnTo>
                    <a:lnTo>
                      <a:pt x="958" y="9"/>
                    </a:lnTo>
                    <a:close/>
                    <a:moveTo>
                      <a:pt x="896" y="9"/>
                    </a:moveTo>
                    <a:lnTo>
                      <a:pt x="860" y="9"/>
                    </a:lnTo>
                    <a:lnTo>
                      <a:pt x="860" y="0"/>
                    </a:lnTo>
                    <a:lnTo>
                      <a:pt x="896" y="0"/>
                    </a:lnTo>
                    <a:lnTo>
                      <a:pt x="896" y="9"/>
                    </a:lnTo>
                    <a:close/>
                    <a:moveTo>
                      <a:pt x="833" y="9"/>
                    </a:moveTo>
                    <a:lnTo>
                      <a:pt x="797" y="9"/>
                    </a:lnTo>
                    <a:lnTo>
                      <a:pt x="797" y="0"/>
                    </a:lnTo>
                    <a:lnTo>
                      <a:pt x="833" y="0"/>
                    </a:lnTo>
                    <a:lnTo>
                      <a:pt x="833" y="9"/>
                    </a:lnTo>
                    <a:close/>
                    <a:moveTo>
                      <a:pt x="770" y="9"/>
                    </a:moveTo>
                    <a:lnTo>
                      <a:pt x="734" y="9"/>
                    </a:lnTo>
                    <a:lnTo>
                      <a:pt x="734" y="0"/>
                    </a:lnTo>
                    <a:lnTo>
                      <a:pt x="770" y="0"/>
                    </a:lnTo>
                    <a:lnTo>
                      <a:pt x="770" y="9"/>
                    </a:lnTo>
                    <a:close/>
                    <a:moveTo>
                      <a:pt x="706" y="9"/>
                    </a:moveTo>
                    <a:lnTo>
                      <a:pt x="670" y="9"/>
                    </a:lnTo>
                    <a:lnTo>
                      <a:pt x="670" y="0"/>
                    </a:lnTo>
                    <a:lnTo>
                      <a:pt x="706" y="0"/>
                    </a:lnTo>
                    <a:lnTo>
                      <a:pt x="706" y="9"/>
                    </a:lnTo>
                    <a:close/>
                    <a:moveTo>
                      <a:pt x="644" y="9"/>
                    </a:moveTo>
                    <a:lnTo>
                      <a:pt x="608" y="9"/>
                    </a:lnTo>
                    <a:lnTo>
                      <a:pt x="608" y="0"/>
                    </a:lnTo>
                    <a:lnTo>
                      <a:pt x="644" y="0"/>
                    </a:lnTo>
                    <a:lnTo>
                      <a:pt x="644" y="9"/>
                    </a:lnTo>
                    <a:close/>
                    <a:moveTo>
                      <a:pt x="581" y="9"/>
                    </a:moveTo>
                    <a:lnTo>
                      <a:pt x="545" y="9"/>
                    </a:lnTo>
                    <a:lnTo>
                      <a:pt x="545" y="0"/>
                    </a:lnTo>
                    <a:lnTo>
                      <a:pt x="581" y="0"/>
                    </a:lnTo>
                    <a:lnTo>
                      <a:pt x="581" y="9"/>
                    </a:lnTo>
                    <a:close/>
                    <a:moveTo>
                      <a:pt x="518" y="9"/>
                    </a:moveTo>
                    <a:lnTo>
                      <a:pt x="482" y="9"/>
                    </a:lnTo>
                    <a:lnTo>
                      <a:pt x="482" y="0"/>
                    </a:lnTo>
                    <a:lnTo>
                      <a:pt x="518" y="0"/>
                    </a:lnTo>
                    <a:lnTo>
                      <a:pt x="518" y="9"/>
                    </a:lnTo>
                    <a:close/>
                    <a:moveTo>
                      <a:pt x="454" y="9"/>
                    </a:moveTo>
                    <a:lnTo>
                      <a:pt x="418" y="9"/>
                    </a:lnTo>
                    <a:lnTo>
                      <a:pt x="418" y="0"/>
                    </a:lnTo>
                    <a:lnTo>
                      <a:pt x="454" y="0"/>
                    </a:lnTo>
                    <a:lnTo>
                      <a:pt x="454" y="9"/>
                    </a:lnTo>
                    <a:close/>
                    <a:moveTo>
                      <a:pt x="392" y="9"/>
                    </a:moveTo>
                    <a:lnTo>
                      <a:pt x="357" y="9"/>
                    </a:lnTo>
                    <a:lnTo>
                      <a:pt x="357" y="0"/>
                    </a:lnTo>
                    <a:lnTo>
                      <a:pt x="392" y="0"/>
                    </a:lnTo>
                    <a:lnTo>
                      <a:pt x="392" y="9"/>
                    </a:lnTo>
                    <a:close/>
                    <a:moveTo>
                      <a:pt x="329" y="9"/>
                    </a:moveTo>
                    <a:lnTo>
                      <a:pt x="293" y="9"/>
                    </a:lnTo>
                    <a:lnTo>
                      <a:pt x="293" y="0"/>
                    </a:lnTo>
                    <a:lnTo>
                      <a:pt x="329" y="0"/>
                    </a:lnTo>
                    <a:lnTo>
                      <a:pt x="329" y="9"/>
                    </a:lnTo>
                    <a:close/>
                    <a:moveTo>
                      <a:pt x="266" y="9"/>
                    </a:moveTo>
                    <a:lnTo>
                      <a:pt x="230" y="9"/>
                    </a:lnTo>
                    <a:lnTo>
                      <a:pt x="230" y="0"/>
                    </a:lnTo>
                    <a:lnTo>
                      <a:pt x="266" y="0"/>
                    </a:lnTo>
                    <a:lnTo>
                      <a:pt x="266" y="9"/>
                    </a:lnTo>
                    <a:close/>
                    <a:moveTo>
                      <a:pt x="203" y="9"/>
                    </a:moveTo>
                    <a:lnTo>
                      <a:pt x="167" y="9"/>
                    </a:lnTo>
                    <a:lnTo>
                      <a:pt x="167" y="0"/>
                    </a:lnTo>
                    <a:lnTo>
                      <a:pt x="203" y="0"/>
                    </a:lnTo>
                    <a:lnTo>
                      <a:pt x="203" y="9"/>
                    </a:lnTo>
                    <a:close/>
                    <a:moveTo>
                      <a:pt x="141" y="9"/>
                    </a:moveTo>
                    <a:lnTo>
                      <a:pt x="105" y="9"/>
                    </a:lnTo>
                    <a:lnTo>
                      <a:pt x="105" y="0"/>
                    </a:lnTo>
                    <a:lnTo>
                      <a:pt x="141" y="0"/>
                    </a:lnTo>
                    <a:lnTo>
                      <a:pt x="141" y="9"/>
                    </a:lnTo>
                    <a:close/>
                    <a:moveTo>
                      <a:pt x="77" y="9"/>
                    </a:moveTo>
                    <a:lnTo>
                      <a:pt x="41" y="9"/>
                    </a:lnTo>
                    <a:lnTo>
                      <a:pt x="41" y="0"/>
                    </a:lnTo>
                    <a:lnTo>
                      <a:pt x="77" y="0"/>
                    </a:lnTo>
                    <a:lnTo>
                      <a:pt x="77" y="9"/>
                    </a:lnTo>
                    <a:close/>
                    <a:moveTo>
                      <a:pt x="14" y="9"/>
                    </a:moveTo>
                    <a:lnTo>
                      <a:pt x="4" y="9"/>
                    </a:lnTo>
                    <a:lnTo>
                      <a:pt x="8" y="5"/>
                    </a:lnTo>
                    <a:lnTo>
                      <a:pt x="8" y="29"/>
                    </a:lnTo>
                    <a:lnTo>
                      <a:pt x="0" y="29"/>
                    </a:lnTo>
                    <a:lnTo>
                      <a:pt x="0" y="0"/>
                    </a:lnTo>
                    <a:lnTo>
                      <a:pt x="14" y="0"/>
                    </a:lnTo>
                    <a:lnTo>
                      <a:pt x="14" y="9"/>
                    </a:lnTo>
                    <a:close/>
                    <a:moveTo>
                      <a:pt x="8" y="57"/>
                    </a:moveTo>
                    <a:lnTo>
                      <a:pt x="8" y="93"/>
                    </a:lnTo>
                    <a:lnTo>
                      <a:pt x="0" y="93"/>
                    </a:lnTo>
                    <a:lnTo>
                      <a:pt x="0" y="57"/>
                    </a:lnTo>
                    <a:lnTo>
                      <a:pt x="8" y="57"/>
                    </a:lnTo>
                    <a:close/>
                    <a:moveTo>
                      <a:pt x="8" y="120"/>
                    </a:moveTo>
                    <a:lnTo>
                      <a:pt x="8" y="156"/>
                    </a:lnTo>
                    <a:lnTo>
                      <a:pt x="0" y="156"/>
                    </a:lnTo>
                    <a:lnTo>
                      <a:pt x="0" y="120"/>
                    </a:lnTo>
                    <a:lnTo>
                      <a:pt x="8" y="120"/>
                    </a:lnTo>
                    <a:close/>
                    <a:moveTo>
                      <a:pt x="8" y="182"/>
                    </a:moveTo>
                    <a:lnTo>
                      <a:pt x="8" y="218"/>
                    </a:lnTo>
                    <a:lnTo>
                      <a:pt x="0" y="218"/>
                    </a:lnTo>
                    <a:lnTo>
                      <a:pt x="0" y="182"/>
                    </a:lnTo>
                    <a:lnTo>
                      <a:pt x="8" y="182"/>
                    </a:lnTo>
                    <a:close/>
                    <a:moveTo>
                      <a:pt x="8" y="245"/>
                    </a:moveTo>
                    <a:lnTo>
                      <a:pt x="8" y="281"/>
                    </a:lnTo>
                    <a:lnTo>
                      <a:pt x="0" y="281"/>
                    </a:lnTo>
                    <a:lnTo>
                      <a:pt x="0" y="245"/>
                    </a:lnTo>
                    <a:lnTo>
                      <a:pt x="8" y="245"/>
                    </a:lnTo>
                    <a:close/>
                    <a:moveTo>
                      <a:pt x="8" y="309"/>
                    </a:moveTo>
                    <a:lnTo>
                      <a:pt x="8" y="345"/>
                    </a:lnTo>
                    <a:lnTo>
                      <a:pt x="0" y="345"/>
                    </a:lnTo>
                    <a:lnTo>
                      <a:pt x="0" y="309"/>
                    </a:lnTo>
                    <a:lnTo>
                      <a:pt x="8" y="309"/>
                    </a:lnTo>
                    <a:close/>
                    <a:moveTo>
                      <a:pt x="8" y="372"/>
                    </a:moveTo>
                    <a:lnTo>
                      <a:pt x="8" y="408"/>
                    </a:lnTo>
                    <a:lnTo>
                      <a:pt x="0" y="408"/>
                    </a:lnTo>
                    <a:lnTo>
                      <a:pt x="0" y="372"/>
                    </a:lnTo>
                    <a:lnTo>
                      <a:pt x="8" y="372"/>
                    </a:lnTo>
                    <a:close/>
                    <a:moveTo>
                      <a:pt x="8" y="434"/>
                    </a:moveTo>
                    <a:lnTo>
                      <a:pt x="8" y="470"/>
                    </a:lnTo>
                    <a:lnTo>
                      <a:pt x="0" y="470"/>
                    </a:lnTo>
                    <a:lnTo>
                      <a:pt x="0" y="434"/>
                    </a:lnTo>
                    <a:lnTo>
                      <a:pt x="8" y="434"/>
                    </a:lnTo>
                    <a:close/>
                    <a:moveTo>
                      <a:pt x="8" y="498"/>
                    </a:moveTo>
                    <a:lnTo>
                      <a:pt x="8" y="534"/>
                    </a:lnTo>
                    <a:lnTo>
                      <a:pt x="0" y="534"/>
                    </a:lnTo>
                    <a:lnTo>
                      <a:pt x="0" y="498"/>
                    </a:lnTo>
                    <a:lnTo>
                      <a:pt x="8" y="498"/>
                    </a:lnTo>
                    <a:close/>
                    <a:moveTo>
                      <a:pt x="8" y="561"/>
                    </a:moveTo>
                    <a:lnTo>
                      <a:pt x="8" y="597"/>
                    </a:lnTo>
                    <a:lnTo>
                      <a:pt x="0" y="597"/>
                    </a:lnTo>
                    <a:lnTo>
                      <a:pt x="0" y="561"/>
                    </a:lnTo>
                    <a:lnTo>
                      <a:pt x="8" y="561"/>
                    </a:lnTo>
                    <a:close/>
                    <a:moveTo>
                      <a:pt x="8" y="624"/>
                    </a:moveTo>
                    <a:lnTo>
                      <a:pt x="8" y="660"/>
                    </a:lnTo>
                    <a:lnTo>
                      <a:pt x="0" y="660"/>
                    </a:lnTo>
                    <a:lnTo>
                      <a:pt x="0" y="624"/>
                    </a:lnTo>
                    <a:lnTo>
                      <a:pt x="8" y="624"/>
                    </a:lnTo>
                    <a:close/>
                    <a:moveTo>
                      <a:pt x="8" y="686"/>
                    </a:moveTo>
                    <a:lnTo>
                      <a:pt x="8" y="722"/>
                    </a:lnTo>
                    <a:lnTo>
                      <a:pt x="0" y="722"/>
                    </a:lnTo>
                    <a:lnTo>
                      <a:pt x="0" y="686"/>
                    </a:lnTo>
                    <a:lnTo>
                      <a:pt x="8" y="686"/>
                    </a:lnTo>
                    <a:close/>
                    <a:moveTo>
                      <a:pt x="8" y="750"/>
                    </a:moveTo>
                    <a:lnTo>
                      <a:pt x="8" y="786"/>
                    </a:lnTo>
                    <a:lnTo>
                      <a:pt x="0" y="786"/>
                    </a:lnTo>
                    <a:lnTo>
                      <a:pt x="0" y="750"/>
                    </a:lnTo>
                    <a:lnTo>
                      <a:pt x="8" y="750"/>
                    </a:lnTo>
                    <a:close/>
                    <a:moveTo>
                      <a:pt x="8" y="813"/>
                    </a:moveTo>
                    <a:lnTo>
                      <a:pt x="8" y="849"/>
                    </a:lnTo>
                    <a:lnTo>
                      <a:pt x="0" y="849"/>
                    </a:lnTo>
                    <a:lnTo>
                      <a:pt x="0" y="813"/>
                    </a:lnTo>
                    <a:lnTo>
                      <a:pt x="8" y="813"/>
                    </a:lnTo>
                    <a:close/>
                    <a:moveTo>
                      <a:pt x="8" y="877"/>
                    </a:moveTo>
                    <a:lnTo>
                      <a:pt x="8" y="913"/>
                    </a:lnTo>
                    <a:lnTo>
                      <a:pt x="0" y="913"/>
                    </a:lnTo>
                    <a:lnTo>
                      <a:pt x="0" y="877"/>
                    </a:lnTo>
                    <a:lnTo>
                      <a:pt x="8" y="877"/>
                    </a:lnTo>
                    <a:close/>
                    <a:moveTo>
                      <a:pt x="8" y="939"/>
                    </a:moveTo>
                    <a:lnTo>
                      <a:pt x="8" y="975"/>
                    </a:lnTo>
                    <a:lnTo>
                      <a:pt x="0" y="975"/>
                    </a:lnTo>
                    <a:lnTo>
                      <a:pt x="0" y="939"/>
                    </a:lnTo>
                    <a:lnTo>
                      <a:pt x="8" y="939"/>
                    </a:lnTo>
                    <a:close/>
                    <a:moveTo>
                      <a:pt x="8" y="1002"/>
                    </a:moveTo>
                    <a:lnTo>
                      <a:pt x="8" y="1038"/>
                    </a:lnTo>
                    <a:lnTo>
                      <a:pt x="0" y="1038"/>
                    </a:lnTo>
                    <a:lnTo>
                      <a:pt x="0" y="1002"/>
                    </a:lnTo>
                    <a:lnTo>
                      <a:pt x="8" y="1002"/>
                    </a:lnTo>
                    <a:close/>
                    <a:moveTo>
                      <a:pt x="8" y="1065"/>
                    </a:moveTo>
                    <a:lnTo>
                      <a:pt x="8" y="1101"/>
                    </a:lnTo>
                    <a:lnTo>
                      <a:pt x="0" y="1101"/>
                    </a:lnTo>
                    <a:lnTo>
                      <a:pt x="0" y="1065"/>
                    </a:lnTo>
                    <a:lnTo>
                      <a:pt x="8" y="1065"/>
                    </a:lnTo>
                    <a:close/>
                    <a:moveTo>
                      <a:pt x="8" y="1129"/>
                    </a:moveTo>
                    <a:lnTo>
                      <a:pt x="8" y="1165"/>
                    </a:lnTo>
                    <a:lnTo>
                      <a:pt x="0" y="1165"/>
                    </a:lnTo>
                    <a:lnTo>
                      <a:pt x="0" y="1129"/>
                    </a:lnTo>
                    <a:lnTo>
                      <a:pt x="8" y="1129"/>
                    </a:lnTo>
                    <a:close/>
                    <a:moveTo>
                      <a:pt x="8" y="1191"/>
                    </a:moveTo>
                    <a:lnTo>
                      <a:pt x="8" y="1227"/>
                    </a:lnTo>
                    <a:lnTo>
                      <a:pt x="0" y="1227"/>
                    </a:lnTo>
                    <a:lnTo>
                      <a:pt x="0" y="1191"/>
                    </a:lnTo>
                    <a:lnTo>
                      <a:pt x="8" y="1191"/>
                    </a:lnTo>
                    <a:close/>
                    <a:moveTo>
                      <a:pt x="8" y="1254"/>
                    </a:moveTo>
                    <a:lnTo>
                      <a:pt x="8" y="1290"/>
                    </a:lnTo>
                    <a:lnTo>
                      <a:pt x="0" y="1290"/>
                    </a:lnTo>
                    <a:lnTo>
                      <a:pt x="0" y="1254"/>
                    </a:lnTo>
                    <a:lnTo>
                      <a:pt x="8" y="1254"/>
                    </a:lnTo>
                    <a:close/>
                    <a:moveTo>
                      <a:pt x="8" y="1318"/>
                    </a:moveTo>
                    <a:lnTo>
                      <a:pt x="8" y="1354"/>
                    </a:lnTo>
                    <a:lnTo>
                      <a:pt x="0" y="1354"/>
                    </a:lnTo>
                    <a:lnTo>
                      <a:pt x="0" y="1318"/>
                    </a:lnTo>
                    <a:lnTo>
                      <a:pt x="8" y="1318"/>
                    </a:lnTo>
                    <a:close/>
                    <a:moveTo>
                      <a:pt x="8" y="1381"/>
                    </a:moveTo>
                    <a:lnTo>
                      <a:pt x="8" y="1417"/>
                    </a:lnTo>
                    <a:lnTo>
                      <a:pt x="0" y="1417"/>
                    </a:lnTo>
                    <a:lnTo>
                      <a:pt x="0" y="1381"/>
                    </a:lnTo>
                    <a:lnTo>
                      <a:pt x="8" y="1381"/>
                    </a:lnTo>
                    <a:close/>
                    <a:moveTo>
                      <a:pt x="8" y="1443"/>
                    </a:moveTo>
                    <a:lnTo>
                      <a:pt x="8" y="1479"/>
                    </a:lnTo>
                    <a:lnTo>
                      <a:pt x="0" y="1479"/>
                    </a:lnTo>
                    <a:lnTo>
                      <a:pt x="0" y="1443"/>
                    </a:lnTo>
                    <a:lnTo>
                      <a:pt x="8" y="1443"/>
                    </a:lnTo>
                    <a:close/>
                    <a:moveTo>
                      <a:pt x="8" y="1507"/>
                    </a:moveTo>
                    <a:lnTo>
                      <a:pt x="8" y="1543"/>
                    </a:lnTo>
                    <a:lnTo>
                      <a:pt x="0" y="1543"/>
                    </a:lnTo>
                    <a:lnTo>
                      <a:pt x="0" y="1507"/>
                    </a:lnTo>
                    <a:lnTo>
                      <a:pt x="8" y="1507"/>
                    </a:lnTo>
                    <a:close/>
                    <a:moveTo>
                      <a:pt x="8" y="1570"/>
                    </a:moveTo>
                    <a:lnTo>
                      <a:pt x="8" y="1606"/>
                    </a:lnTo>
                    <a:lnTo>
                      <a:pt x="0" y="1606"/>
                    </a:lnTo>
                    <a:lnTo>
                      <a:pt x="0" y="1570"/>
                    </a:lnTo>
                    <a:lnTo>
                      <a:pt x="8" y="1570"/>
                    </a:lnTo>
                    <a:close/>
                    <a:moveTo>
                      <a:pt x="8" y="1633"/>
                    </a:moveTo>
                    <a:lnTo>
                      <a:pt x="8" y="1669"/>
                    </a:lnTo>
                    <a:lnTo>
                      <a:pt x="0" y="1669"/>
                    </a:lnTo>
                    <a:lnTo>
                      <a:pt x="0" y="1633"/>
                    </a:lnTo>
                    <a:lnTo>
                      <a:pt x="8" y="1633"/>
                    </a:lnTo>
                    <a:close/>
                    <a:moveTo>
                      <a:pt x="8" y="1695"/>
                    </a:moveTo>
                    <a:lnTo>
                      <a:pt x="8" y="1731"/>
                    </a:lnTo>
                    <a:lnTo>
                      <a:pt x="0" y="1731"/>
                    </a:lnTo>
                    <a:lnTo>
                      <a:pt x="0" y="1695"/>
                    </a:lnTo>
                    <a:lnTo>
                      <a:pt x="8" y="1695"/>
                    </a:lnTo>
                    <a:close/>
                    <a:moveTo>
                      <a:pt x="8" y="1759"/>
                    </a:moveTo>
                    <a:lnTo>
                      <a:pt x="8" y="1795"/>
                    </a:lnTo>
                    <a:lnTo>
                      <a:pt x="0" y="1795"/>
                    </a:lnTo>
                    <a:lnTo>
                      <a:pt x="0" y="1759"/>
                    </a:lnTo>
                    <a:lnTo>
                      <a:pt x="8" y="1759"/>
                    </a:lnTo>
                    <a:close/>
                    <a:moveTo>
                      <a:pt x="8" y="1822"/>
                    </a:moveTo>
                    <a:lnTo>
                      <a:pt x="8" y="1858"/>
                    </a:lnTo>
                    <a:lnTo>
                      <a:pt x="0" y="1858"/>
                    </a:lnTo>
                    <a:lnTo>
                      <a:pt x="0" y="1822"/>
                    </a:lnTo>
                    <a:lnTo>
                      <a:pt x="8" y="1822"/>
                    </a:lnTo>
                    <a:close/>
                    <a:moveTo>
                      <a:pt x="8" y="1886"/>
                    </a:moveTo>
                    <a:lnTo>
                      <a:pt x="8" y="1907"/>
                    </a:lnTo>
                    <a:lnTo>
                      <a:pt x="4" y="1903"/>
                    </a:lnTo>
                    <a:lnTo>
                      <a:pt x="18" y="1903"/>
                    </a:lnTo>
                    <a:lnTo>
                      <a:pt x="18" y="1912"/>
                    </a:lnTo>
                    <a:lnTo>
                      <a:pt x="0" y="1912"/>
                    </a:lnTo>
                    <a:lnTo>
                      <a:pt x="0" y="1886"/>
                    </a:lnTo>
                    <a:lnTo>
                      <a:pt x="8" y="1886"/>
                    </a:lnTo>
                    <a:close/>
                    <a:moveTo>
                      <a:pt x="44" y="1903"/>
                    </a:moveTo>
                    <a:lnTo>
                      <a:pt x="80" y="1903"/>
                    </a:lnTo>
                    <a:lnTo>
                      <a:pt x="80" y="1912"/>
                    </a:lnTo>
                    <a:lnTo>
                      <a:pt x="44" y="1912"/>
                    </a:lnTo>
                    <a:lnTo>
                      <a:pt x="44" y="1903"/>
                    </a:lnTo>
                    <a:close/>
                    <a:moveTo>
                      <a:pt x="108" y="1903"/>
                    </a:moveTo>
                    <a:lnTo>
                      <a:pt x="144" y="1903"/>
                    </a:lnTo>
                    <a:lnTo>
                      <a:pt x="144" y="1912"/>
                    </a:lnTo>
                    <a:lnTo>
                      <a:pt x="108" y="1912"/>
                    </a:lnTo>
                    <a:lnTo>
                      <a:pt x="108" y="1903"/>
                    </a:lnTo>
                    <a:close/>
                    <a:moveTo>
                      <a:pt x="171" y="1903"/>
                    </a:moveTo>
                    <a:lnTo>
                      <a:pt x="207" y="1903"/>
                    </a:lnTo>
                    <a:lnTo>
                      <a:pt x="207" y="1912"/>
                    </a:lnTo>
                    <a:lnTo>
                      <a:pt x="171" y="1912"/>
                    </a:lnTo>
                    <a:lnTo>
                      <a:pt x="171" y="1903"/>
                    </a:lnTo>
                    <a:close/>
                    <a:moveTo>
                      <a:pt x="234" y="1903"/>
                    </a:moveTo>
                    <a:lnTo>
                      <a:pt x="270" y="1903"/>
                    </a:lnTo>
                    <a:lnTo>
                      <a:pt x="270" y="1912"/>
                    </a:lnTo>
                    <a:lnTo>
                      <a:pt x="234" y="1912"/>
                    </a:lnTo>
                    <a:lnTo>
                      <a:pt x="234" y="1903"/>
                    </a:lnTo>
                    <a:close/>
                    <a:moveTo>
                      <a:pt x="296" y="1903"/>
                    </a:moveTo>
                    <a:lnTo>
                      <a:pt x="332" y="1903"/>
                    </a:lnTo>
                    <a:lnTo>
                      <a:pt x="332" y="1912"/>
                    </a:lnTo>
                    <a:lnTo>
                      <a:pt x="296" y="1912"/>
                    </a:lnTo>
                    <a:lnTo>
                      <a:pt x="296" y="1903"/>
                    </a:lnTo>
                    <a:close/>
                    <a:moveTo>
                      <a:pt x="359" y="1903"/>
                    </a:moveTo>
                    <a:lnTo>
                      <a:pt x="395" y="1903"/>
                    </a:lnTo>
                    <a:lnTo>
                      <a:pt x="395" y="1912"/>
                    </a:lnTo>
                    <a:lnTo>
                      <a:pt x="359" y="1912"/>
                    </a:lnTo>
                    <a:lnTo>
                      <a:pt x="359" y="1903"/>
                    </a:lnTo>
                    <a:close/>
                    <a:moveTo>
                      <a:pt x="423" y="1903"/>
                    </a:moveTo>
                    <a:lnTo>
                      <a:pt x="459" y="1903"/>
                    </a:lnTo>
                    <a:lnTo>
                      <a:pt x="459" y="1912"/>
                    </a:lnTo>
                    <a:lnTo>
                      <a:pt x="423" y="1912"/>
                    </a:lnTo>
                    <a:lnTo>
                      <a:pt x="423" y="1903"/>
                    </a:lnTo>
                    <a:close/>
                    <a:moveTo>
                      <a:pt x="486" y="1903"/>
                    </a:moveTo>
                    <a:lnTo>
                      <a:pt x="522" y="1903"/>
                    </a:lnTo>
                    <a:lnTo>
                      <a:pt x="522" y="1912"/>
                    </a:lnTo>
                    <a:lnTo>
                      <a:pt x="486" y="1912"/>
                    </a:lnTo>
                    <a:lnTo>
                      <a:pt x="486" y="1903"/>
                    </a:lnTo>
                    <a:close/>
                    <a:moveTo>
                      <a:pt x="548" y="1903"/>
                    </a:moveTo>
                    <a:lnTo>
                      <a:pt x="584" y="1903"/>
                    </a:lnTo>
                    <a:lnTo>
                      <a:pt x="584" y="1912"/>
                    </a:lnTo>
                    <a:lnTo>
                      <a:pt x="548" y="1912"/>
                    </a:lnTo>
                    <a:lnTo>
                      <a:pt x="548" y="1903"/>
                    </a:lnTo>
                    <a:close/>
                    <a:moveTo>
                      <a:pt x="611" y="1903"/>
                    </a:moveTo>
                    <a:lnTo>
                      <a:pt x="647" y="1903"/>
                    </a:lnTo>
                    <a:lnTo>
                      <a:pt x="647" y="1912"/>
                    </a:lnTo>
                    <a:lnTo>
                      <a:pt x="611" y="1912"/>
                    </a:lnTo>
                    <a:lnTo>
                      <a:pt x="611" y="1903"/>
                    </a:lnTo>
                    <a:close/>
                    <a:moveTo>
                      <a:pt x="675" y="1903"/>
                    </a:moveTo>
                    <a:lnTo>
                      <a:pt x="711" y="1903"/>
                    </a:lnTo>
                    <a:lnTo>
                      <a:pt x="711" y="1912"/>
                    </a:lnTo>
                    <a:lnTo>
                      <a:pt x="675" y="1912"/>
                    </a:lnTo>
                    <a:lnTo>
                      <a:pt x="675" y="1903"/>
                    </a:lnTo>
                    <a:close/>
                    <a:moveTo>
                      <a:pt x="738" y="1903"/>
                    </a:moveTo>
                    <a:lnTo>
                      <a:pt x="774" y="1903"/>
                    </a:lnTo>
                    <a:lnTo>
                      <a:pt x="774" y="1912"/>
                    </a:lnTo>
                    <a:lnTo>
                      <a:pt x="738" y="1912"/>
                    </a:lnTo>
                    <a:lnTo>
                      <a:pt x="738" y="1903"/>
                    </a:lnTo>
                    <a:close/>
                    <a:moveTo>
                      <a:pt x="800" y="1903"/>
                    </a:moveTo>
                    <a:lnTo>
                      <a:pt x="836" y="1903"/>
                    </a:lnTo>
                    <a:lnTo>
                      <a:pt x="836" y="1912"/>
                    </a:lnTo>
                    <a:lnTo>
                      <a:pt x="800" y="1912"/>
                    </a:lnTo>
                    <a:lnTo>
                      <a:pt x="800" y="1903"/>
                    </a:lnTo>
                    <a:close/>
                    <a:moveTo>
                      <a:pt x="863" y="1903"/>
                    </a:moveTo>
                    <a:lnTo>
                      <a:pt x="899" y="1903"/>
                    </a:lnTo>
                    <a:lnTo>
                      <a:pt x="899" y="1912"/>
                    </a:lnTo>
                    <a:lnTo>
                      <a:pt x="863" y="1912"/>
                    </a:lnTo>
                    <a:lnTo>
                      <a:pt x="863" y="1903"/>
                    </a:lnTo>
                    <a:close/>
                    <a:moveTo>
                      <a:pt x="926" y="1903"/>
                    </a:moveTo>
                    <a:lnTo>
                      <a:pt x="962" y="1903"/>
                    </a:lnTo>
                    <a:lnTo>
                      <a:pt x="962" y="1912"/>
                    </a:lnTo>
                    <a:lnTo>
                      <a:pt x="926" y="1912"/>
                    </a:lnTo>
                    <a:lnTo>
                      <a:pt x="926" y="1903"/>
                    </a:lnTo>
                    <a:close/>
                    <a:moveTo>
                      <a:pt x="990" y="1903"/>
                    </a:moveTo>
                    <a:lnTo>
                      <a:pt x="1026" y="1903"/>
                    </a:lnTo>
                    <a:lnTo>
                      <a:pt x="1026" y="1912"/>
                    </a:lnTo>
                    <a:lnTo>
                      <a:pt x="990" y="1912"/>
                    </a:lnTo>
                    <a:lnTo>
                      <a:pt x="990" y="1903"/>
                    </a:lnTo>
                    <a:close/>
                    <a:moveTo>
                      <a:pt x="1052" y="1903"/>
                    </a:moveTo>
                    <a:lnTo>
                      <a:pt x="1088" y="1903"/>
                    </a:lnTo>
                    <a:lnTo>
                      <a:pt x="1088" y="1912"/>
                    </a:lnTo>
                    <a:lnTo>
                      <a:pt x="1052" y="1912"/>
                    </a:lnTo>
                    <a:lnTo>
                      <a:pt x="1052" y="1903"/>
                    </a:lnTo>
                    <a:close/>
                    <a:moveTo>
                      <a:pt x="1115" y="1903"/>
                    </a:moveTo>
                    <a:lnTo>
                      <a:pt x="1151" y="1903"/>
                    </a:lnTo>
                    <a:lnTo>
                      <a:pt x="1151" y="1912"/>
                    </a:lnTo>
                    <a:lnTo>
                      <a:pt x="1115" y="1912"/>
                    </a:lnTo>
                    <a:lnTo>
                      <a:pt x="1115" y="1903"/>
                    </a:lnTo>
                    <a:close/>
                    <a:moveTo>
                      <a:pt x="1178" y="1903"/>
                    </a:moveTo>
                    <a:lnTo>
                      <a:pt x="1214" y="1903"/>
                    </a:lnTo>
                    <a:lnTo>
                      <a:pt x="1214" y="1912"/>
                    </a:lnTo>
                    <a:lnTo>
                      <a:pt x="1178" y="1912"/>
                    </a:lnTo>
                    <a:lnTo>
                      <a:pt x="1178" y="1903"/>
                    </a:lnTo>
                    <a:close/>
                    <a:moveTo>
                      <a:pt x="1241" y="1903"/>
                    </a:moveTo>
                    <a:lnTo>
                      <a:pt x="1277" y="1903"/>
                    </a:lnTo>
                    <a:lnTo>
                      <a:pt x="1277" y="1912"/>
                    </a:lnTo>
                    <a:lnTo>
                      <a:pt x="1241" y="1912"/>
                    </a:lnTo>
                    <a:lnTo>
                      <a:pt x="1241" y="1903"/>
                    </a:lnTo>
                    <a:close/>
                    <a:moveTo>
                      <a:pt x="1303" y="1903"/>
                    </a:moveTo>
                    <a:lnTo>
                      <a:pt x="1339" y="1903"/>
                    </a:lnTo>
                    <a:lnTo>
                      <a:pt x="1339" y="1912"/>
                    </a:lnTo>
                    <a:lnTo>
                      <a:pt x="1303" y="1912"/>
                    </a:lnTo>
                    <a:lnTo>
                      <a:pt x="1303" y="1903"/>
                    </a:lnTo>
                    <a:close/>
                    <a:moveTo>
                      <a:pt x="1367" y="1903"/>
                    </a:moveTo>
                    <a:lnTo>
                      <a:pt x="1403" y="1903"/>
                    </a:lnTo>
                    <a:lnTo>
                      <a:pt x="1403" y="1912"/>
                    </a:lnTo>
                    <a:lnTo>
                      <a:pt x="1367" y="1912"/>
                    </a:lnTo>
                    <a:lnTo>
                      <a:pt x="1367" y="1903"/>
                    </a:lnTo>
                    <a:close/>
                    <a:moveTo>
                      <a:pt x="1430" y="1903"/>
                    </a:moveTo>
                    <a:lnTo>
                      <a:pt x="1466" y="1903"/>
                    </a:lnTo>
                    <a:lnTo>
                      <a:pt x="1466" y="1912"/>
                    </a:lnTo>
                    <a:lnTo>
                      <a:pt x="1430" y="1912"/>
                    </a:lnTo>
                    <a:lnTo>
                      <a:pt x="1430" y="1903"/>
                    </a:lnTo>
                    <a:close/>
                    <a:moveTo>
                      <a:pt x="1493" y="1903"/>
                    </a:moveTo>
                    <a:lnTo>
                      <a:pt x="1529" y="1903"/>
                    </a:lnTo>
                    <a:lnTo>
                      <a:pt x="1529" y="1912"/>
                    </a:lnTo>
                    <a:lnTo>
                      <a:pt x="1493" y="1912"/>
                    </a:lnTo>
                    <a:lnTo>
                      <a:pt x="1493" y="1903"/>
                    </a:lnTo>
                    <a:close/>
                    <a:moveTo>
                      <a:pt x="1555" y="1903"/>
                    </a:moveTo>
                    <a:lnTo>
                      <a:pt x="1591" y="1903"/>
                    </a:lnTo>
                    <a:lnTo>
                      <a:pt x="1591" y="1912"/>
                    </a:lnTo>
                    <a:lnTo>
                      <a:pt x="1555" y="1912"/>
                    </a:lnTo>
                    <a:lnTo>
                      <a:pt x="1555" y="1903"/>
                    </a:lnTo>
                    <a:close/>
                    <a:moveTo>
                      <a:pt x="1619" y="1903"/>
                    </a:moveTo>
                    <a:lnTo>
                      <a:pt x="1654" y="1903"/>
                    </a:lnTo>
                    <a:lnTo>
                      <a:pt x="1654" y="1912"/>
                    </a:lnTo>
                    <a:lnTo>
                      <a:pt x="1619" y="1912"/>
                    </a:lnTo>
                    <a:lnTo>
                      <a:pt x="1619" y="1903"/>
                    </a:lnTo>
                    <a:close/>
                    <a:moveTo>
                      <a:pt x="1682" y="1903"/>
                    </a:moveTo>
                    <a:lnTo>
                      <a:pt x="1718" y="1903"/>
                    </a:lnTo>
                    <a:lnTo>
                      <a:pt x="1718" y="1912"/>
                    </a:lnTo>
                    <a:lnTo>
                      <a:pt x="1682" y="1912"/>
                    </a:lnTo>
                    <a:lnTo>
                      <a:pt x="1682" y="1903"/>
                    </a:lnTo>
                    <a:close/>
                    <a:moveTo>
                      <a:pt x="1745" y="1903"/>
                    </a:moveTo>
                    <a:lnTo>
                      <a:pt x="1781" y="1903"/>
                    </a:lnTo>
                    <a:lnTo>
                      <a:pt x="1781" y="1912"/>
                    </a:lnTo>
                    <a:lnTo>
                      <a:pt x="1745" y="1912"/>
                    </a:lnTo>
                    <a:lnTo>
                      <a:pt x="1745" y="1903"/>
                    </a:lnTo>
                    <a:close/>
                    <a:moveTo>
                      <a:pt x="1807" y="1903"/>
                    </a:moveTo>
                    <a:lnTo>
                      <a:pt x="1843" y="1903"/>
                    </a:lnTo>
                    <a:lnTo>
                      <a:pt x="1843" y="1912"/>
                    </a:lnTo>
                    <a:lnTo>
                      <a:pt x="1807" y="1912"/>
                    </a:lnTo>
                    <a:lnTo>
                      <a:pt x="1807" y="1903"/>
                    </a:lnTo>
                    <a:close/>
                    <a:moveTo>
                      <a:pt x="1870" y="1903"/>
                    </a:moveTo>
                    <a:lnTo>
                      <a:pt x="1903" y="1903"/>
                    </a:lnTo>
                    <a:lnTo>
                      <a:pt x="1899" y="1907"/>
                    </a:lnTo>
                    <a:lnTo>
                      <a:pt x="1899" y="1903"/>
                    </a:lnTo>
                    <a:lnTo>
                      <a:pt x="1908" y="1903"/>
                    </a:lnTo>
                    <a:lnTo>
                      <a:pt x="1908" y="1912"/>
                    </a:lnTo>
                    <a:lnTo>
                      <a:pt x="1870" y="1912"/>
                    </a:lnTo>
                    <a:lnTo>
                      <a:pt x="1870" y="1903"/>
                    </a:lnTo>
                    <a:close/>
                    <a:moveTo>
                      <a:pt x="1899" y="1875"/>
                    </a:moveTo>
                    <a:lnTo>
                      <a:pt x="1899" y="1839"/>
                    </a:lnTo>
                    <a:lnTo>
                      <a:pt x="1908" y="1839"/>
                    </a:lnTo>
                    <a:lnTo>
                      <a:pt x="1908" y="1875"/>
                    </a:lnTo>
                    <a:lnTo>
                      <a:pt x="1899" y="1875"/>
                    </a:lnTo>
                    <a:close/>
                    <a:moveTo>
                      <a:pt x="1899" y="1814"/>
                    </a:moveTo>
                    <a:lnTo>
                      <a:pt x="1899" y="1777"/>
                    </a:lnTo>
                    <a:lnTo>
                      <a:pt x="1908" y="1777"/>
                    </a:lnTo>
                    <a:lnTo>
                      <a:pt x="1908" y="1814"/>
                    </a:lnTo>
                    <a:lnTo>
                      <a:pt x="1899" y="1814"/>
                    </a:lnTo>
                    <a:close/>
                    <a:moveTo>
                      <a:pt x="1899" y="1750"/>
                    </a:moveTo>
                    <a:lnTo>
                      <a:pt x="1899" y="1714"/>
                    </a:lnTo>
                    <a:lnTo>
                      <a:pt x="1908" y="1714"/>
                    </a:lnTo>
                    <a:lnTo>
                      <a:pt x="1908" y="1750"/>
                    </a:lnTo>
                    <a:lnTo>
                      <a:pt x="1899" y="1750"/>
                    </a:lnTo>
                    <a:close/>
                    <a:moveTo>
                      <a:pt x="1899" y="1687"/>
                    </a:moveTo>
                    <a:lnTo>
                      <a:pt x="1899" y="1651"/>
                    </a:lnTo>
                    <a:lnTo>
                      <a:pt x="1908" y="1651"/>
                    </a:lnTo>
                    <a:lnTo>
                      <a:pt x="1908" y="1687"/>
                    </a:lnTo>
                    <a:lnTo>
                      <a:pt x="1899" y="1687"/>
                    </a:lnTo>
                    <a:close/>
                    <a:moveTo>
                      <a:pt x="1899" y="1623"/>
                    </a:moveTo>
                    <a:lnTo>
                      <a:pt x="1899" y="1587"/>
                    </a:lnTo>
                    <a:lnTo>
                      <a:pt x="1908" y="1587"/>
                    </a:lnTo>
                    <a:lnTo>
                      <a:pt x="1908" y="1623"/>
                    </a:lnTo>
                    <a:lnTo>
                      <a:pt x="1899" y="1623"/>
                    </a:lnTo>
                    <a:close/>
                    <a:moveTo>
                      <a:pt x="1899" y="1561"/>
                    </a:moveTo>
                    <a:lnTo>
                      <a:pt x="1899" y="1525"/>
                    </a:lnTo>
                    <a:lnTo>
                      <a:pt x="1908" y="1525"/>
                    </a:lnTo>
                    <a:lnTo>
                      <a:pt x="1908" y="1561"/>
                    </a:lnTo>
                    <a:lnTo>
                      <a:pt x="1899" y="1561"/>
                    </a:lnTo>
                    <a:close/>
                    <a:moveTo>
                      <a:pt x="1899" y="1498"/>
                    </a:moveTo>
                    <a:lnTo>
                      <a:pt x="1899" y="1462"/>
                    </a:lnTo>
                    <a:lnTo>
                      <a:pt x="1908" y="1462"/>
                    </a:lnTo>
                    <a:lnTo>
                      <a:pt x="1908" y="1498"/>
                    </a:lnTo>
                    <a:lnTo>
                      <a:pt x="1899" y="1498"/>
                    </a:lnTo>
                    <a:close/>
                    <a:moveTo>
                      <a:pt x="1899" y="1434"/>
                    </a:moveTo>
                    <a:lnTo>
                      <a:pt x="1899" y="1398"/>
                    </a:lnTo>
                    <a:lnTo>
                      <a:pt x="1908" y="1398"/>
                    </a:lnTo>
                    <a:lnTo>
                      <a:pt x="1908" y="1434"/>
                    </a:lnTo>
                    <a:lnTo>
                      <a:pt x="1899" y="1434"/>
                    </a:lnTo>
                    <a:close/>
                    <a:moveTo>
                      <a:pt x="1899" y="1371"/>
                    </a:moveTo>
                    <a:lnTo>
                      <a:pt x="1899" y="1335"/>
                    </a:lnTo>
                    <a:lnTo>
                      <a:pt x="1908" y="1335"/>
                    </a:lnTo>
                    <a:lnTo>
                      <a:pt x="1908" y="1371"/>
                    </a:lnTo>
                    <a:lnTo>
                      <a:pt x="1899" y="1371"/>
                    </a:lnTo>
                    <a:close/>
                    <a:moveTo>
                      <a:pt x="1899" y="1309"/>
                    </a:moveTo>
                    <a:lnTo>
                      <a:pt x="1899" y="1273"/>
                    </a:lnTo>
                    <a:lnTo>
                      <a:pt x="1908" y="1273"/>
                    </a:lnTo>
                    <a:lnTo>
                      <a:pt x="1908" y="1309"/>
                    </a:lnTo>
                    <a:lnTo>
                      <a:pt x="1899" y="1309"/>
                    </a:lnTo>
                    <a:close/>
                    <a:moveTo>
                      <a:pt x="1899" y="1246"/>
                    </a:moveTo>
                    <a:lnTo>
                      <a:pt x="1899" y="1210"/>
                    </a:lnTo>
                    <a:lnTo>
                      <a:pt x="1908" y="1210"/>
                    </a:lnTo>
                    <a:lnTo>
                      <a:pt x="1908" y="1246"/>
                    </a:lnTo>
                    <a:lnTo>
                      <a:pt x="1899" y="1246"/>
                    </a:lnTo>
                    <a:close/>
                    <a:moveTo>
                      <a:pt x="1899" y="1182"/>
                    </a:moveTo>
                    <a:lnTo>
                      <a:pt x="1899" y="1146"/>
                    </a:lnTo>
                    <a:lnTo>
                      <a:pt x="1908" y="1146"/>
                    </a:lnTo>
                    <a:lnTo>
                      <a:pt x="1908" y="1182"/>
                    </a:lnTo>
                    <a:lnTo>
                      <a:pt x="1899" y="1182"/>
                    </a:lnTo>
                    <a:close/>
                    <a:moveTo>
                      <a:pt x="1899" y="1119"/>
                    </a:moveTo>
                    <a:lnTo>
                      <a:pt x="1899" y="1083"/>
                    </a:lnTo>
                    <a:lnTo>
                      <a:pt x="1908" y="1083"/>
                    </a:lnTo>
                    <a:lnTo>
                      <a:pt x="1908" y="1119"/>
                    </a:lnTo>
                    <a:lnTo>
                      <a:pt x="1899" y="1119"/>
                    </a:lnTo>
                    <a:close/>
                    <a:moveTo>
                      <a:pt x="1899" y="1057"/>
                    </a:moveTo>
                    <a:lnTo>
                      <a:pt x="1899" y="1021"/>
                    </a:lnTo>
                    <a:lnTo>
                      <a:pt x="1908" y="1021"/>
                    </a:lnTo>
                    <a:lnTo>
                      <a:pt x="1908" y="1057"/>
                    </a:lnTo>
                    <a:lnTo>
                      <a:pt x="1899" y="1057"/>
                    </a:lnTo>
                    <a:close/>
                    <a:moveTo>
                      <a:pt x="1899" y="993"/>
                    </a:moveTo>
                    <a:lnTo>
                      <a:pt x="1899" y="957"/>
                    </a:lnTo>
                    <a:lnTo>
                      <a:pt x="1908" y="957"/>
                    </a:lnTo>
                    <a:lnTo>
                      <a:pt x="1908" y="993"/>
                    </a:lnTo>
                    <a:lnTo>
                      <a:pt x="1899" y="993"/>
                    </a:lnTo>
                    <a:close/>
                    <a:moveTo>
                      <a:pt x="1899" y="930"/>
                    </a:moveTo>
                    <a:lnTo>
                      <a:pt x="1899" y="894"/>
                    </a:lnTo>
                    <a:lnTo>
                      <a:pt x="1908" y="894"/>
                    </a:lnTo>
                    <a:lnTo>
                      <a:pt x="1908" y="930"/>
                    </a:lnTo>
                    <a:lnTo>
                      <a:pt x="1899" y="930"/>
                    </a:lnTo>
                    <a:close/>
                    <a:moveTo>
                      <a:pt x="1899" y="867"/>
                    </a:moveTo>
                    <a:lnTo>
                      <a:pt x="1899" y="831"/>
                    </a:lnTo>
                    <a:lnTo>
                      <a:pt x="1908" y="831"/>
                    </a:lnTo>
                    <a:lnTo>
                      <a:pt x="1908" y="867"/>
                    </a:lnTo>
                    <a:lnTo>
                      <a:pt x="1899" y="867"/>
                    </a:lnTo>
                    <a:close/>
                    <a:moveTo>
                      <a:pt x="1899" y="805"/>
                    </a:moveTo>
                    <a:lnTo>
                      <a:pt x="1899" y="769"/>
                    </a:lnTo>
                    <a:lnTo>
                      <a:pt x="1908" y="769"/>
                    </a:lnTo>
                    <a:lnTo>
                      <a:pt x="1908" y="805"/>
                    </a:lnTo>
                    <a:lnTo>
                      <a:pt x="1899" y="805"/>
                    </a:lnTo>
                    <a:close/>
                    <a:moveTo>
                      <a:pt x="1899" y="741"/>
                    </a:moveTo>
                    <a:lnTo>
                      <a:pt x="1899" y="705"/>
                    </a:lnTo>
                    <a:lnTo>
                      <a:pt x="1908" y="705"/>
                    </a:lnTo>
                    <a:lnTo>
                      <a:pt x="1908" y="741"/>
                    </a:lnTo>
                    <a:lnTo>
                      <a:pt x="1899" y="741"/>
                    </a:lnTo>
                    <a:close/>
                    <a:moveTo>
                      <a:pt x="1899" y="678"/>
                    </a:moveTo>
                    <a:lnTo>
                      <a:pt x="1899" y="642"/>
                    </a:lnTo>
                    <a:lnTo>
                      <a:pt x="1908" y="642"/>
                    </a:lnTo>
                    <a:lnTo>
                      <a:pt x="1908" y="678"/>
                    </a:lnTo>
                    <a:lnTo>
                      <a:pt x="1899" y="678"/>
                    </a:lnTo>
                    <a:close/>
                    <a:moveTo>
                      <a:pt x="1899" y="614"/>
                    </a:moveTo>
                    <a:lnTo>
                      <a:pt x="1899" y="578"/>
                    </a:lnTo>
                    <a:lnTo>
                      <a:pt x="1908" y="578"/>
                    </a:lnTo>
                    <a:lnTo>
                      <a:pt x="1908" y="614"/>
                    </a:lnTo>
                    <a:lnTo>
                      <a:pt x="1899" y="614"/>
                    </a:lnTo>
                    <a:close/>
                    <a:moveTo>
                      <a:pt x="1899" y="552"/>
                    </a:moveTo>
                    <a:lnTo>
                      <a:pt x="1899" y="516"/>
                    </a:lnTo>
                    <a:lnTo>
                      <a:pt x="1908" y="516"/>
                    </a:lnTo>
                    <a:lnTo>
                      <a:pt x="1908" y="552"/>
                    </a:lnTo>
                    <a:lnTo>
                      <a:pt x="1899" y="552"/>
                    </a:lnTo>
                    <a:close/>
                    <a:moveTo>
                      <a:pt x="1899" y="489"/>
                    </a:moveTo>
                    <a:lnTo>
                      <a:pt x="1899" y="453"/>
                    </a:lnTo>
                    <a:lnTo>
                      <a:pt x="1908" y="453"/>
                    </a:lnTo>
                    <a:lnTo>
                      <a:pt x="1908" y="489"/>
                    </a:lnTo>
                    <a:lnTo>
                      <a:pt x="1899" y="489"/>
                    </a:lnTo>
                    <a:close/>
                    <a:moveTo>
                      <a:pt x="1899" y="426"/>
                    </a:moveTo>
                    <a:lnTo>
                      <a:pt x="1899" y="389"/>
                    </a:lnTo>
                    <a:lnTo>
                      <a:pt x="1908" y="389"/>
                    </a:lnTo>
                    <a:lnTo>
                      <a:pt x="1908" y="426"/>
                    </a:lnTo>
                    <a:lnTo>
                      <a:pt x="1899" y="426"/>
                    </a:lnTo>
                    <a:close/>
                    <a:moveTo>
                      <a:pt x="1899" y="362"/>
                    </a:moveTo>
                    <a:lnTo>
                      <a:pt x="1899" y="326"/>
                    </a:lnTo>
                    <a:lnTo>
                      <a:pt x="1908" y="326"/>
                    </a:lnTo>
                    <a:lnTo>
                      <a:pt x="1908" y="362"/>
                    </a:lnTo>
                    <a:lnTo>
                      <a:pt x="1899" y="362"/>
                    </a:lnTo>
                    <a:close/>
                    <a:moveTo>
                      <a:pt x="1899" y="300"/>
                    </a:moveTo>
                    <a:lnTo>
                      <a:pt x="1899" y="264"/>
                    </a:lnTo>
                    <a:lnTo>
                      <a:pt x="1908" y="264"/>
                    </a:lnTo>
                    <a:lnTo>
                      <a:pt x="1908" y="300"/>
                    </a:lnTo>
                    <a:lnTo>
                      <a:pt x="1899" y="300"/>
                    </a:lnTo>
                    <a:close/>
                    <a:moveTo>
                      <a:pt x="1899" y="237"/>
                    </a:moveTo>
                    <a:lnTo>
                      <a:pt x="1899" y="201"/>
                    </a:lnTo>
                    <a:lnTo>
                      <a:pt x="1908" y="201"/>
                    </a:lnTo>
                    <a:lnTo>
                      <a:pt x="1908" y="237"/>
                    </a:lnTo>
                    <a:lnTo>
                      <a:pt x="1899" y="237"/>
                    </a:lnTo>
                    <a:close/>
                    <a:moveTo>
                      <a:pt x="1899" y="173"/>
                    </a:moveTo>
                    <a:lnTo>
                      <a:pt x="1899" y="137"/>
                    </a:lnTo>
                    <a:lnTo>
                      <a:pt x="1908" y="137"/>
                    </a:lnTo>
                    <a:lnTo>
                      <a:pt x="1908" y="173"/>
                    </a:lnTo>
                    <a:lnTo>
                      <a:pt x="1899" y="173"/>
                    </a:lnTo>
                    <a:close/>
                    <a:moveTo>
                      <a:pt x="1899" y="110"/>
                    </a:moveTo>
                    <a:lnTo>
                      <a:pt x="1899" y="74"/>
                    </a:lnTo>
                    <a:lnTo>
                      <a:pt x="1908" y="74"/>
                    </a:lnTo>
                    <a:lnTo>
                      <a:pt x="1908" y="110"/>
                    </a:lnTo>
                    <a:lnTo>
                      <a:pt x="1899" y="110"/>
                    </a:lnTo>
                    <a:close/>
                    <a:moveTo>
                      <a:pt x="1899" y="48"/>
                    </a:moveTo>
                    <a:lnTo>
                      <a:pt x="1899" y="12"/>
                    </a:lnTo>
                    <a:lnTo>
                      <a:pt x="1908" y="12"/>
                    </a:lnTo>
                    <a:lnTo>
                      <a:pt x="1908" y="48"/>
                    </a:lnTo>
                    <a:lnTo>
                      <a:pt x="1899" y="48"/>
                    </a:lnTo>
                    <a:close/>
                  </a:path>
                </a:pathLst>
              </a:custGeom>
              <a:solidFill>
                <a:srgbClr val="000000"/>
              </a:solidFill>
              <a:ln w="1588">
                <a:solidFill>
                  <a:srgbClr val="000000"/>
                </a:solidFill>
                <a:prstDash val="solid"/>
                <a:round/>
                <a:headEnd/>
                <a:tailEnd/>
              </a:ln>
            </p:spPr>
            <p:txBody>
              <a:bodyPr/>
              <a:lstStyle/>
              <a:p>
                <a:endParaRPr lang="en-US"/>
              </a:p>
            </p:txBody>
          </p:sp>
          <p:sp>
            <p:nvSpPr>
              <p:cNvPr id="127" name="Freeform 22"/>
              <p:cNvSpPr>
                <a:spLocks noEditPoints="1"/>
              </p:cNvSpPr>
              <p:nvPr/>
            </p:nvSpPr>
            <p:spPr bwMode="auto">
              <a:xfrm>
                <a:off x="639" y="2544"/>
                <a:ext cx="8" cy="1690"/>
              </a:xfrm>
              <a:custGeom>
                <a:avLst/>
                <a:gdLst/>
                <a:ahLst/>
                <a:cxnLst>
                  <a:cxn ang="0">
                    <a:pos x="0" y="31"/>
                  </a:cxn>
                  <a:cxn ang="0">
                    <a:pos x="9" y="5"/>
                  </a:cxn>
                  <a:cxn ang="0">
                    <a:pos x="0" y="94"/>
                  </a:cxn>
                  <a:cxn ang="0">
                    <a:pos x="9" y="67"/>
                  </a:cxn>
                  <a:cxn ang="0">
                    <a:pos x="0" y="157"/>
                  </a:cxn>
                  <a:cxn ang="0">
                    <a:pos x="9" y="130"/>
                  </a:cxn>
                  <a:cxn ang="0">
                    <a:pos x="0" y="221"/>
                  </a:cxn>
                  <a:cxn ang="0">
                    <a:pos x="9" y="193"/>
                  </a:cxn>
                  <a:cxn ang="0">
                    <a:pos x="0" y="283"/>
                  </a:cxn>
                  <a:cxn ang="0">
                    <a:pos x="9" y="257"/>
                  </a:cxn>
                  <a:cxn ang="0">
                    <a:pos x="0" y="346"/>
                  </a:cxn>
                  <a:cxn ang="0">
                    <a:pos x="9" y="319"/>
                  </a:cxn>
                  <a:cxn ang="0">
                    <a:pos x="0" y="410"/>
                  </a:cxn>
                  <a:cxn ang="0">
                    <a:pos x="9" y="382"/>
                  </a:cxn>
                  <a:cxn ang="0">
                    <a:pos x="0" y="473"/>
                  </a:cxn>
                  <a:cxn ang="0">
                    <a:pos x="9" y="446"/>
                  </a:cxn>
                  <a:cxn ang="0">
                    <a:pos x="0" y="535"/>
                  </a:cxn>
                  <a:cxn ang="0">
                    <a:pos x="9" y="509"/>
                  </a:cxn>
                  <a:cxn ang="0">
                    <a:pos x="0" y="598"/>
                  </a:cxn>
                  <a:cxn ang="0">
                    <a:pos x="9" y="571"/>
                  </a:cxn>
                  <a:cxn ang="0">
                    <a:pos x="0" y="662"/>
                  </a:cxn>
                  <a:cxn ang="0">
                    <a:pos x="9" y="635"/>
                  </a:cxn>
                  <a:cxn ang="0">
                    <a:pos x="0" y="725"/>
                  </a:cxn>
                  <a:cxn ang="0">
                    <a:pos x="9" y="698"/>
                  </a:cxn>
                  <a:cxn ang="0">
                    <a:pos x="0" y="787"/>
                  </a:cxn>
                  <a:cxn ang="0">
                    <a:pos x="9" y="761"/>
                  </a:cxn>
                  <a:cxn ang="0">
                    <a:pos x="0" y="851"/>
                  </a:cxn>
                  <a:cxn ang="0">
                    <a:pos x="9" y="823"/>
                  </a:cxn>
                  <a:cxn ang="0">
                    <a:pos x="0" y="914"/>
                  </a:cxn>
                  <a:cxn ang="0">
                    <a:pos x="9" y="887"/>
                  </a:cxn>
                  <a:cxn ang="0">
                    <a:pos x="0" y="978"/>
                  </a:cxn>
                  <a:cxn ang="0">
                    <a:pos x="9" y="950"/>
                  </a:cxn>
                  <a:cxn ang="0">
                    <a:pos x="0" y="1040"/>
                  </a:cxn>
                  <a:cxn ang="0">
                    <a:pos x="9" y="1014"/>
                  </a:cxn>
                  <a:cxn ang="0">
                    <a:pos x="0" y="1103"/>
                  </a:cxn>
                  <a:cxn ang="0">
                    <a:pos x="9" y="1076"/>
                  </a:cxn>
                  <a:cxn ang="0">
                    <a:pos x="0" y="1166"/>
                  </a:cxn>
                  <a:cxn ang="0">
                    <a:pos x="9" y="1139"/>
                  </a:cxn>
                  <a:cxn ang="0">
                    <a:pos x="0" y="1230"/>
                  </a:cxn>
                  <a:cxn ang="0">
                    <a:pos x="9" y="1202"/>
                  </a:cxn>
                  <a:cxn ang="0">
                    <a:pos x="0" y="1292"/>
                  </a:cxn>
                  <a:cxn ang="0">
                    <a:pos x="9" y="1266"/>
                  </a:cxn>
                  <a:cxn ang="0">
                    <a:pos x="0" y="1355"/>
                  </a:cxn>
                  <a:cxn ang="0">
                    <a:pos x="9" y="1328"/>
                  </a:cxn>
                  <a:cxn ang="0">
                    <a:pos x="0" y="1419"/>
                  </a:cxn>
                  <a:cxn ang="0">
                    <a:pos x="9" y="1391"/>
                  </a:cxn>
                  <a:cxn ang="0">
                    <a:pos x="0" y="1482"/>
                  </a:cxn>
                  <a:cxn ang="0">
                    <a:pos x="9" y="1455"/>
                  </a:cxn>
                  <a:cxn ang="0">
                    <a:pos x="0" y="1544"/>
                  </a:cxn>
                  <a:cxn ang="0">
                    <a:pos x="9" y="1518"/>
                  </a:cxn>
                  <a:cxn ang="0">
                    <a:pos x="0" y="1607"/>
                  </a:cxn>
                  <a:cxn ang="0">
                    <a:pos x="9" y="1580"/>
                  </a:cxn>
                  <a:cxn ang="0">
                    <a:pos x="0" y="1671"/>
                  </a:cxn>
                  <a:cxn ang="0">
                    <a:pos x="9" y="1643"/>
                  </a:cxn>
                  <a:cxn ang="0">
                    <a:pos x="0" y="1734"/>
                  </a:cxn>
                  <a:cxn ang="0">
                    <a:pos x="9" y="1707"/>
                  </a:cxn>
                  <a:cxn ang="0">
                    <a:pos x="0" y="1796"/>
                  </a:cxn>
                  <a:cxn ang="0">
                    <a:pos x="9" y="1770"/>
                  </a:cxn>
                  <a:cxn ang="0">
                    <a:pos x="0" y="1860"/>
                  </a:cxn>
                  <a:cxn ang="0">
                    <a:pos x="9" y="1832"/>
                  </a:cxn>
                  <a:cxn ang="0">
                    <a:pos x="0" y="1907"/>
                  </a:cxn>
                  <a:cxn ang="0">
                    <a:pos x="9" y="1896"/>
                  </a:cxn>
                </a:cxnLst>
                <a:rect l="0" t="0" r="r" b="b"/>
                <a:pathLst>
                  <a:path w="9" h="1912">
                    <a:moveTo>
                      <a:pt x="9" y="5"/>
                    </a:moveTo>
                    <a:lnTo>
                      <a:pt x="9" y="31"/>
                    </a:lnTo>
                    <a:lnTo>
                      <a:pt x="9" y="33"/>
                    </a:lnTo>
                    <a:lnTo>
                      <a:pt x="7" y="35"/>
                    </a:lnTo>
                    <a:lnTo>
                      <a:pt x="6" y="35"/>
                    </a:lnTo>
                    <a:lnTo>
                      <a:pt x="4" y="36"/>
                    </a:lnTo>
                    <a:lnTo>
                      <a:pt x="3" y="35"/>
                    </a:lnTo>
                    <a:lnTo>
                      <a:pt x="1" y="35"/>
                    </a:lnTo>
                    <a:lnTo>
                      <a:pt x="0" y="33"/>
                    </a:lnTo>
                    <a:lnTo>
                      <a:pt x="0" y="31"/>
                    </a:lnTo>
                    <a:lnTo>
                      <a:pt x="0" y="5"/>
                    </a:lnTo>
                    <a:lnTo>
                      <a:pt x="0" y="3"/>
                    </a:lnTo>
                    <a:lnTo>
                      <a:pt x="1" y="2"/>
                    </a:lnTo>
                    <a:lnTo>
                      <a:pt x="3" y="0"/>
                    </a:lnTo>
                    <a:lnTo>
                      <a:pt x="4" y="0"/>
                    </a:lnTo>
                    <a:lnTo>
                      <a:pt x="6" y="0"/>
                    </a:lnTo>
                    <a:lnTo>
                      <a:pt x="7" y="2"/>
                    </a:lnTo>
                    <a:lnTo>
                      <a:pt x="9" y="3"/>
                    </a:lnTo>
                    <a:lnTo>
                      <a:pt x="9" y="5"/>
                    </a:lnTo>
                    <a:lnTo>
                      <a:pt x="9" y="5"/>
                    </a:lnTo>
                    <a:close/>
                    <a:moveTo>
                      <a:pt x="9" y="67"/>
                    </a:moveTo>
                    <a:lnTo>
                      <a:pt x="9" y="94"/>
                    </a:lnTo>
                    <a:lnTo>
                      <a:pt x="9" y="95"/>
                    </a:lnTo>
                    <a:lnTo>
                      <a:pt x="7" y="97"/>
                    </a:lnTo>
                    <a:lnTo>
                      <a:pt x="6" y="98"/>
                    </a:lnTo>
                    <a:lnTo>
                      <a:pt x="4" y="98"/>
                    </a:lnTo>
                    <a:lnTo>
                      <a:pt x="3" y="98"/>
                    </a:lnTo>
                    <a:lnTo>
                      <a:pt x="1" y="97"/>
                    </a:lnTo>
                    <a:lnTo>
                      <a:pt x="0" y="95"/>
                    </a:lnTo>
                    <a:lnTo>
                      <a:pt x="0" y="94"/>
                    </a:lnTo>
                    <a:lnTo>
                      <a:pt x="0" y="67"/>
                    </a:lnTo>
                    <a:lnTo>
                      <a:pt x="0" y="65"/>
                    </a:lnTo>
                    <a:lnTo>
                      <a:pt x="1" y="64"/>
                    </a:lnTo>
                    <a:lnTo>
                      <a:pt x="3" y="64"/>
                    </a:lnTo>
                    <a:lnTo>
                      <a:pt x="4" y="62"/>
                    </a:lnTo>
                    <a:lnTo>
                      <a:pt x="6" y="64"/>
                    </a:lnTo>
                    <a:lnTo>
                      <a:pt x="7" y="64"/>
                    </a:lnTo>
                    <a:lnTo>
                      <a:pt x="9" y="65"/>
                    </a:lnTo>
                    <a:lnTo>
                      <a:pt x="9" y="67"/>
                    </a:lnTo>
                    <a:lnTo>
                      <a:pt x="9" y="67"/>
                    </a:lnTo>
                    <a:close/>
                    <a:moveTo>
                      <a:pt x="9" y="130"/>
                    </a:moveTo>
                    <a:lnTo>
                      <a:pt x="9" y="157"/>
                    </a:lnTo>
                    <a:lnTo>
                      <a:pt x="9" y="159"/>
                    </a:lnTo>
                    <a:lnTo>
                      <a:pt x="7" y="160"/>
                    </a:lnTo>
                    <a:lnTo>
                      <a:pt x="6" y="162"/>
                    </a:lnTo>
                    <a:lnTo>
                      <a:pt x="4" y="162"/>
                    </a:lnTo>
                    <a:lnTo>
                      <a:pt x="3" y="162"/>
                    </a:lnTo>
                    <a:lnTo>
                      <a:pt x="1" y="160"/>
                    </a:lnTo>
                    <a:lnTo>
                      <a:pt x="0" y="159"/>
                    </a:lnTo>
                    <a:lnTo>
                      <a:pt x="0" y="157"/>
                    </a:lnTo>
                    <a:lnTo>
                      <a:pt x="0" y="130"/>
                    </a:lnTo>
                    <a:lnTo>
                      <a:pt x="0" y="129"/>
                    </a:lnTo>
                    <a:lnTo>
                      <a:pt x="1" y="127"/>
                    </a:lnTo>
                    <a:lnTo>
                      <a:pt x="3" y="126"/>
                    </a:lnTo>
                    <a:lnTo>
                      <a:pt x="4" y="126"/>
                    </a:lnTo>
                    <a:lnTo>
                      <a:pt x="6" y="126"/>
                    </a:lnTo>
                    <a:lnTo>
                      <a:pt x="7" y="127"/>
                    </a:lnTo>
                    <a:lnTo>
                      <a:pt x="9" y="129"/>
                    </a:lnTo>
                    <a:lnTo>
                      <a:pt x="9" y="130"/>
                    </a:lnTo>
                    <a:lnTo>
                      <a:pt x="9" y="130"/>
                    </a:lnTo>
                    <a:close/>
                    <a:moveTo>
                      <a:pt x="9" y="193"/>
                    </a:moveTo>
                    <a:lnTo>
                      <a:pt x="9" y="221"/>
                    </a:lnTo>
                    <a:lnTo>
                      <a:pt x="9" y="222"/>
                    </a:lnTo>
                    <a:lnTo>
                      <a:pt x="7" y="224"/>
                    </a:lnTo>
                    <a:lnTo>
                      <a:pt x="6" y="225"/>
                    </a:lnTo>
                    <a:lnTo>
                      <a:pt x="4" y="225"/>
                    </a:lnTo>
                    <a:lnTo>
                      <a:pt x="3" y="225"/>
                    </a:lnTo>
                    <a:lnTo>
                      <a:pt x="1" y="224"/>
                    </a:lnTo>
                    <a:lnTo>
                      <a:pt x="0" y="222"/>
                    </a:lnTo>
                    <a:lnTo>
                      <a:pt x="0" y="221"/>
                    </a:lnTo>
                    <a:lnTo>
                      <a:pt x="0" y="193"/>
                    </a:lnTo>
                    <a:lnTo>
                      <a:pt x="0" y="192"/>
                    </a:lnTo>
                    <a:lnTo>
                      <a:pt x="1" y="191"/>
                    </a:lnTo>
                    <a:lnTo>
                      <a:pt x="3" y="189"/>
                    </a:lnTo>
                    <a:lnTo>
                      <a:pt x="4" y="189"/>
                    </a:lnTo>
                    <a:lnTo>
                      <a:pt x="6" y="189"/>
                    </a:lnTo>
                    <a:lnTo>
                      <a:pt x="7" y="191"/>
                    </a:lnTo>
                    <a:lnTo>
                      <a:pt x="9" y="192"/>
                    </a:lnTo>
                    <a:lnTo>
                      <a:pt x="9" y="193"/>
                    </a:lnTo>
                    <a:lnTo>
                      <a:pt x="9" y="193"/>
                    </a:lnTo>
                    <a:close/>
                    <a:moveTo>
                      <a:pt x="9" y="257"/>
                    </a:moveTo>
                    <a:lnTo>
                      <a:pt x="9" y="283"/>
                    </a:lnTo>
                    <a:lnTo>
                      <a:pt x="9" y="286"/>
                    </a:lnTo>
                    <a:lnTo>
                      <a:pt x="7" y="287"/>
                    </a:lnTo>
                    <a:lnTo>
                      <a:pt x="6" y="287"/>
                    </a:lnTo>
                    <a:lnTo>
                      <a:pt x="4" y="289"/>
                    </a:lnTo>
                    <a:lnTo>
                      <a:pt x="3" y="287"/>
                    </a:lnTo>
                    <a:lnTo>
                      <a:pt x="1" y="287"/>
                    </a:lnTo>
                    <a:lnTo>
                      <a:pt x="0" y="286"/>
                    </a:lnTo>
                    <a:lnTo>
                      <a:pt x="0" y="283"/>
                    </a:lnTo>
                    <a:lnTo>
                      <a:pt x="0" y="257"/>
                    </a:lnTo>
                    <a:lnTo>
                      <a:pt x="0" y="255"/>
                    </a:lnTo>
                    <a:lnTo>
                      <a:pt x="1" y="254"/>
                    </a:lnTo>
                    <a:lnTo>
                      <a:pt x="3" y="253"/>
                    </a:lnTo>
                    <a:lnTo>
                      <a:pt x="4" y="253"/>
                    </a:lnTo>
                    <a:lnTo>
                      <a:pt x="6" y="253"/>
                    </a:lnTo>
                    <a:lnTo>
                      <a:pt x="7" y="254"/>
                    </a:lnTo>
                    <a:lnTo>
                      <a:pt x="9" y="255"/>
                    </a:lnTo>
                    <a:lnTo>
                      <a:pt x="9" y="257"/>
                    </a:lnTo>
                    <a:lnTo>
                      <a:pt x="9" y="257"/>
                    </a:lnTo>
                    <a:close/>
                    <a:moveTo>
                      <a:pt x="9" y="319"/>
                    </a:moveTo>
                    <a:lnTo>
                      <a:pt x="9" y="346"/>
                    </a:lnTo>
                    <a:lnTo>
                      <a:pt x="9" y="348"/>
                    </a:lnTo>
                    <a:lnTo>
                      <a:pt x="7" y="349"/>
                    </a:lnTo>
                    <a:lnTo>
                      <a:pt x="6" y="351"/>
                    </a:lnTo>
                    <a:lnTo>
                      <a:pt x="4" y="351"/>
                    </a:lnTo>
                    <a:lnTo>
                      <a:pt x="3" y="351"/>
                    </a:lnTo>
                    <a:lnTo>
                      <a:pt x="1" y="349"/>
                    </a:lnTo>
                    <a:lnTo>
                      <a:pt x="0" y="348"/>
                    </a:lnTo>
                    <a:lnTo>
                      <a:pt x="0" y="346"/>
                    </a:lnTo>
                    <a:lnTo>
                      <a:pt x="0" y="319"/>
                    </a:lnTo>
                    <a:lnTo>
                      <a:pt x="0" y="317"/>
                    </a:lnTo>
                    <a:lnTo>
                      <a:pt x="1" y="316"/>
                    </a:lnTo>
                    <a:lnTo>
                      <a:pt x="3" y="316"/>
                    </a:lnTo>
                    <a:lnTo>
                      <a:pt x="4" y="315"/>
                    </a:lnTo>
                    <a:lnTo>
                      <a:pt x="6" y="316"/>
                    </a:lnTo>
                    <a:lnTo>
                      <a:pt x="7" y="316"/>
                    </a:lnTo>
                    <a:lnTo>
                      <a:pt x="9" y="317"/>
                    </a:lnTo>
                    <a:lnTo>
                      <a:pt x="9" y="319"/>
                    </a:lnTo>
                    <a:lnTo>
                      <a:pt x="9" y="319"/>
                    </a:lnTo>
                    <a:close/>
                    <a:moveTo>
                      <a:pt x="9" y="382"/>
                    </a:moveTo>
                    <a:lnTo>
                      <a:pt x="9" y="410"/>
                    </a:lnTo>
                    <a:lnTo>
                      <a:pt x="9" y="411"/>
                    </a:lnTo>
                    <a:lnTo>
                      <a:pt x="7" y="413"/>
                    </a:lnTo>
                    <a:lnTo>
                      <a:pt x="6" y="414"/>
                    </a:lnTo>
                    <a:lnTo>
                      <a:pt x="4" y="414"/>
                    </a:lnTo>
                    <a:lnTo>
                      <a:pt x="3" y="414"/>
                    </a:lnTo>
                    <a:lnTo>
                      <a:pt x="1" y="413"/>
                    </a:lnTo>
                    <a:lnTo>
                      <a:pt x="0" y="411"/>
                    </a:lnTo>
                    <a:lnTo>
                      <a:pt x="0" y="410"/>
                    </a:lnTo>
                    <a:lnTo>
                      <a:pt x="0" y="382"/>
                    </a:lnTo>
                    <a:lnTo>
                      <a:pt x="0" y="381"/>
                    </a:lnTo>
                    <a:lnTo>
                      <a:pt x="1" y="379"/>
                    </a:lnTo>
                    <a:lnTo>
                      <a:pt x="3" y="378"/>
                    </a:lnTo>
                    <a:lnTo>
                      <a:pt x="4" y="378"/>
                    </a:lnTo>
                    <a:lnTo>
                      <a:pt x="6" y="378"/>
                    </a:lnTo>
                    <a:lnTo>
                      <a:pt x="7" y="379"/>
                    </a:lnTo>
                    <a:lnTo>
                      <a:pt x="9" y="381"/>
                    </a:lnTo>
                    <a:lnTo>
                      <a:pt x="9" y="382"/>
                    </a:lnTo>
                    <a:lnTo>
                      <a:pt x="9" y="382"/>
                    </a:lnTo>
                    <a:close/>
                    <a:moveTo>
                      <a:pt x="9" y="446"/>
                    </a:moveTo>
                    <a:lnTo>
                      <a:pt x="9" y="473"/>
                    </a:lnTo>
                    <a:lnTo>
                      <a:pt x="9" y="475"/>
                    </a:lnTo>
                    <a:lnTo>
                      <a:pt x="7" y="476"/>
                    </a:lnTo>
                    <a:lnTo>
                      <a:pt x="6" y="477"/>
                    </a:lnTo>
                    <a:lnTo>
                      <a:pt x="4" y="477"/>
                    </a:lnTo>
                    <a:lnTo>
                      <a:pt x="3" y="477"/>
                    </a:lnTo>
                    <a:lnTo>
                      <a:pt x="1" y="476"/>
                    </a:lnTo>
                    <a:lnTo>
                      <a:pt x="0" y="475"/>
                    </a:lnTo>
                    <a:lnTo>
                      <a:pt x="0" y="473"/>
                    </a:lnTo>
                    <a:lnTo>
                      <a:pt x="0" y="446"/>
                    </a:lnTo>
                    <a:lnTo>
                      <a:pt x="0" y="444"/>
                    </a:lnTo>
                    <a:lnTo>
                      <a:pt x="1" y="443"/>
                    </a:lnTo>
                    <a:lnTo>
                      <a:pt x="3" y="441"/>
                    </a:lnTo>
                    <a:lnTo>
                      <a:pt x="4" y="441"/>
                    </a:lnTo>
                    <a:lnTo>
                      <a:pt x="6" y="441"/>
                    </a:lnTo>
                    <a:lnTo>
                      <a:pt x="7" y="443"/>
                    </a:lnTo>
                    <a:lnTo>
                      <a:pt x="9" y="444"/>
                    </a:lnTo>
                    <a:lnTo>
                      <a:pt x="9" y="446"/>
                    </a:lnTo>
                    <a:lnTo>
                      <a:pt x="9" y="446"/>
                    </a:lnTo>
                    <a:close/>
                    <a:moveTo>
                      <a:pt x="9" y="509"/>
                    </a:moveTo>
                    <a:lnTo>
                      <a:pt x="9" y="535"/>
                    </a:lnTo>
                    <a:lnTo>
                      <a:pt x="9" y="538"/>
                    </a:lnTo>
                    <a:lnTo>
                      <a:pt x="7" y="539"/>
                    </a:lnTo>
                    <a:lnTo>
                      <a:pt x="6" y="539"/>
                    </a:lnTo>
                    <a:lnTo>
                      <a:pt x="4" y="541"/>
                    </a:lnTo>
                    <a:lnTo>
                      <a:pt x="3" y="539"/>
                    </a:lnTo>
                    <a:lnTo>
                      <a:pt x="1" y="539"/>
                    </a:lnTo>
                    <a:lnTo>
                      <a:pt x="0" y="538"/>
                    </a:lnTo>
                    <a:lnTo>
                      <a:pt x="0" y="535"/>
                    </a:lnTo>
                    <a:lnTo>
                      <a:pt x="0" y="509"/>
                    </a:lnTo>
                    <a:lnTo>
                      <a:pt x="0" y="508"/>
                    </a:lnTo>
                    <a:lnTo>
                      <a:pt x="1" y="506"/>
                    </a:lnTo>
                    <a:lnTo>
                      <a:pt x="3" y="505"/>
                    </a:lnTo>
                    <a:lnTo>
                      <a:pt x="4" y="505"/>
                    </a:lnTo>
                    <a:lnTo>
                      <a:pt x="6" y="505"/>
                    </a:lnTo>
                    <a:lnTo>
                      <a:pt x="7" y="506"/>
                    </a:lnTo>
                    <a:lnTo>
                      <a:pt x="9" y="508"/>
                    </a:lnTo>
                    <a:lnTo>
                      <a:pt x="9" y="509"/>
                    </a:lnTo>
                    <a:lnTo>
                      <a:pt x="9" y="509"/>
                    </a:lnTo>
                    <a:close/>
                    <a:moveTo>
                      <a:pt x="9" y="571"/>
                    </a:moveTo>
                    <a:lnTo>
                      <a:pt x="9" y="598"/>
                    </a:lnTo>
                    <a:lnTo>
                      <a:pt x="9" y="600"/>
                    </a:lnTo>
                    <a:lnTo>
                      <a:pt x="7" y="601"/>
                    </a:lnTo>
                    <a:lnTo>
                      <a:pt x="6" y="603"/>
                    </a:lnTo>
                    <a:lnTo>
                      <a:pt x="4" y="603"/>
                    </a:lnTo>
                    <a:lnTo>
                      <a:pt x="3" y="603"/>
                    </a:lnTo>
                    <a:lnTo>
                      <a:pt x="1" y="601"/>
                    </a:lnTo>
                    <a:lnTo>
                      <a:pt x="0" y="600"/>
                    </a:lnTo>
                    <a:lnTo>
                      <a:pt x="0" y="598"/>
                    </a:lnTo>
                    <a:lnTo>
                      <a:pt x="0" y="571"/>
                    </a:lnTo>
                    <a:lnTo>
                      <a:pt x="0" y="570"/>
                    </a:lnTo>
                    <a:lnTo>
                      <a:pt x="1" y="568"/>
                    </a:lnTo>
                    <a:lnTo>
                      <a:pt x="3" y="568"/>
                    </a:lnTo>
                    <a:lnTo>
                      <a:pt x="4" y="567"/>
                    </a:lnTo>
                    <a:lnTo>
                      <a:pt x="6" y="568"/>
                    </a:lnTo>
                    <a:lnTo>
                      <a:pt x="7" y="568"/>
                    </a:lnTo>
                    <a:lnTo>
                      <a:pt x="9" y="570"/>
                    </a:lnTo>
                    <a:lnTo>
                      <a:pt x="9" y="571"/>
                    </a:lnTo>
                    <a:lnTo>
                      <a:pt x="9" y="571"/>
                    </a:lnTo>
                    <a:close/>
                    <a:moveTo>
                      <a:pt x="9" y="635"/>
                    </a:moveTo>
                    <a:lnTo>
                      <a:pt x="9" y="662"/>
                    </a:lnTo>
                    <a:lnTo>
                      <a:pt x="9" y="663"/>
                    </a:lnTo>
                    <a:lnTo>
                      <a:pt x="7" y="665"/>
                    </a:lnTo>
                    <a:lnTo>
                      <a:pt x="6" y="666"/>
                    </a:lnTo>
                    <a:lnTo>
                      <a:pt x="4" y="666"/>
                    </a:lnTo>
                    <a:lnTo>
                      <a:pt x="3" y="666"/>
                    </a:lnTo>
                    <a:lnTo>
                      <a:pt x="1" y="665"/>
                    </a:lnTo>
                    <a:lnTo>
                      <a:pt x="0" y="663"/>
                    </a:lnTo>
                    <a:lnTo>
                      <a:pt x="0" y="662"/>
                    </a:lnTo>
                    <a:lnTo>
                      <a:pt x="0" y="635"/>
                    </a:lnTo>
                    <a:lnTo>
                      <a:pt x="0" y="633"/>
                    </a:lnTo>
                    <a:lnTo>
                      <a:pt x="1" y="632"/>
                    </a:lnTo>
                    <a:lnTo>
                      <a:pt x="3" y="630"/>
                    </a:lnTo>
                    <a:lnTo>
                      <a:pt x="4" y="630"/>
                    </a:lnTo>
                    <a:lnTo>
                      <a:pt x="6" y="630"/>
                    </a:lnTo>
                    <a:lnTo>
                      <a:pt x="7" y="632"/>
                    </a:lnTo>
                    <a:lnTo>
                      <a:pt x="9" y="633"/>
                    </a:lnTo>
                    <a:lnTo>
                      <a:pt x="9" y="635"/>
                    </a:lnTo>
                    <a:lnTo>
                      <a:pt x="9" y="635"/>
                    </a:lnTo>
                    <a:close/>
                    <a:moveTo>
                      <a:pt x="9" y="698"/>
                    </a:moveTo>
                    <a:lnTo>
                      <a:pt x="9" y="725"/>
                    </a:lnTo>
                    <a:lnTo>
                      <a:pt x="9" y="727"/>
                    </a:lnTo>
                    <a:lnTo>
                      <a:pt x="7" y="728"/>
                    </a:lnTo>
                    <a:lnTo>
                      <a:pt x="6" y="730"/>
                    </a:lnTo>
                    <a:lnTo>
                      <a:pt x="4" y="730"/>
                    </a:lnTo>
                    <a:lnTo>
                      <a:pt x="3" y="730"/>
                    </a:lnTo>
                    <a:lnTo>
                      <a:pt x="1" y="728"/>
                    </a:lnTo>
                    <a:lnTo>
                      <a:pt x="0" y="727"/>
                    </a:lnTo>
                    <a:lnTo>
                      <a:pt x="0" y="725"/>
                    </a:lnTo>
                    <a:lnTo>
                      <a:pt x="0" y="698"/>
                    </a:lnTo>
                    <a:lnTo>
                      <a:pt x="0" y="696"/>
                    </a:lnTo>
                    <a:lnTo>
                      <a:pt x="1" y="695"/>
                    </a:lnTo>
                    <a:lnTo>
                      <a:pt x="3" y="694"/>
                    </a:lnTo>
                    <a:lnTo>
                      <a:pt x="4" y="694"/>
                    </a:lnTo>
                    <a:lnTo>
                      <a:pt x="6" y="694"/>
                    </a:lnTo>
                    <a:lnTo>
                      <a:pt x="7" y="695"/>
                    </a:lnTo>
                    <a:lnTo>
                      <a:pt x="9" y="696"/>
                    </a:lnTo>
                    <a:lnTo>
                      <a:pt x="9" y="698"/>
                    </a:lnTo>
                    <a:lnTo>
                      <a:pt x="9" y="698"/>
                    </a:lnTo>
                    <a:close/>
                    <a:moveTo>
                      <a:pt x="9" y="761"/>
                    </a:moveTo>
                    <a:lnTo>
                      <a:pt x="9" y="787"/>
                    </a:lnTo>
                    <a:lnTo>
                      <a:pt x="9" y="790"/>
                    </a:lnTo>
                    <a:lnTo>
                      <a:pt x="7" y="792"/>
                    </a:lnTo>
                    <a:lnTo>
                      <a:pt x="6" y="792"/>
                    </a:lnTo>
                    <a:lnTo>
                      <a:pt x="4" y="793"/>
                    </a:lnTo>
                    <a:lnTo>
                      <a:pt x="3" y="792"/>
                    </a:lnTo>
                    <a:lnTo>
                      <a:pt x="1" y="792"/>
                    </a:lnTo>
                    <a:lnTo>
                      <a:pt x="0" y="790"/>
                    </a:lnTo>
                    <a:lnTo>
                      <a:pt x="0" y="787"/>
                    </a:lnTo>
                    <a:lnTo>
                      <a:pt x="0" y="761"/>
                    </a:lnTo>
                    <a:lnTo>
                      <a:pt x="0" y="760"/>
                    </a:lnTo>
                    <a:lnTo>
                      <a:pt x="1" y="758"/>
                    </a:lnTo>
                    <a:lnTo>
                      <a:pt x="3" y="757"/>
                    </a:lnTo>
                    <a:lnTo>
                      <a:pt x="4" y="757"/>
                    </a:lnTo>
                    <a:lnTo>
                      <a:pt x="6" y="757"/>
                    </a:lnTo>
                    <a:lnTo>
                      <a:pt x="7" y="758"/>
                    </a:lnTo>
                    <a:lnTo>
                      <a:pt x="9" y="760"/>
                    </a:lnTo>
                    <a:lnTo>
                      <a:pt x="9" y="761"/>
                    </a:lnTo>
                    <a:lnTo>
                      <a:pt x="9" y="761"/>
                    </a:lnTo>
                    <a:close/>
                    <a:moveTo>
                      <a:pt x="9" y="823"/>
                    </a:moveTo>
                    <a:lnTo>
                      <a:pt x="9" y="851"/>
                    </a:lnTo>
                    <a:lnTo>
                      <a:pt x="9" y="852"/>
                    </a:lnTo>
                    <a:lnTo>
                      <a:pt x="7" y="854"/>
                    </a:lnTo>
                    <a:lnTo>
                      <a:pt x="6" y="855"/>
                    </a:lnTo>
                    <a:lnTo>
                      <a:pt x="4" y="855"/>
                    </a:lnTo>
                    <a:lnTo>
                      <a:pt x="3" y="855"/>
                    </a:lnTo>
                    <a:lnTo>
                      <a:pt x="1" y="854"/>
                    </a:lnTo>
                    <a:lnTo>
                      <a:pt x="0" y="852"/>
                    </a:lnTo>
                    <a:lnTo>
                      <a:pt x="0" y="851"/>
                    </a:lnTo>
                    <a:lnTo>
                      <a:pt x="0" y="823"/>
                    </a:lnTo>
                    <a:lnTo>
                      <a:pt x="0" y="822"/>
                    </a:lnTo>
                    <a:lnTo>
                      <a:pt x="1" y="820"/>
                    </a:lnTo>
                    <a:lnTo>
                      <a:pt x="3" y="820"/>
                    </a:lnTo>
                    <a:lnTo>
                      <a:pt x="4" y="819"/>
                    </a:lnTo>
                    <a:lnTo>
                      <a:pt x="6" y="820"/>
                    </a:lnTo>
                    <a:lnTo>
                      <a:pt x="7" y="820"/>
                    </a:lnTo>
                    <a:lnTo>
                      <a:pt x="9" y="822"/>
                    </a:lnTo>
                    <a:lnTo>
                      <a:pt x="9" y="823"/>
                    </a:lnTo>
                    <a:lnTo>
                      <a:pt x="9" y="823"/>
                    </a:lnTo>
                    <a:close/>
                    <a:moveTo>
                      <a:pt x="9" y="887"/>
                    </a:moveTo>
                    <a:lnTo>
                      <a:pt x="9" y="914"/>
                    </a:lnTo>
                    <a:lnTo>
                      <a:pt x="9" y="916"/>
                    </a:lnTo>
                    <a:lnTo>
                      <a:pt x="7" y="917"/>
                    </a:lnTo>
                    <a:lnTo>
                      <a:pt x="6" y="918"/>
                    </a:lnTo>
                    <a:lnTo>
                      <a:pt x="4" y="918"/>
                    </a:lnTo>
                    <a:lnTo>
                      <a:pt x="3" y="918"/>
                    </a:lnTo>
                    <a:lnTo>
                      <a:pt x="1" y="917"/>
                    </a:lnTo>
                    <a:lnTo>
                      <a:pt x="0" y="916"/>
                    </a:lnTo>
                    <a:lnTo>
                      <a:pt x="0" y="914"/>
                    </a:lnTo>
                    <a:lnTo>
                      <a:pt x="0" y="887"/>
                    </a:lnTo>
                    <a:lnTo>
                      <a:pt x="0" y="885"/>
                    </a:lnTo>
                    <a:lnTo>
                      <a:pt x="1" y="884"/>
                    </a:lnTo>
                    <a:lnTo>
                      <a:pt x="3" y="882"/>
                    </a:lnTo>
                    <a:lnTo>
                      <a:pt x="4" y="882"/>
                    </a:lnTo>
                    <a:lnTo>
                      <a:pt x="6" y="882"/>
                    </a:lnTo>
                    <a:lnTo>
                      <a:pt x="7" y="884"/>
                    </a:lnTo>
                    <a:lnTo>
                      <a:pt x="9" y="885"/>
                    </a:lnTo>
                    <a:lnTo>
                      <a:pt x="9" y="887"/>
                    </a:lnTo>
                    <a:lnTo>
                      <a:pt x="9" y="887"/>
                    </a:lnTo>
                    <a:close/>
                    <a:moveTo>
                      <a:pt x="9" y="950"/>
                    </a:moveTo>
                    <a:lnTo>
                      <a:pt x="9" y="978"/>
                    </a:lnTo>
                    <a:lnTo>
                      <a:pt x="9" y="979"/>
                    </a:lnTo>
                    <a:lnTo>
                      <a:pt x="7" y="980"/>
                    </a:lnTo>
                    <a:lnTo>
                      <a:pt x="6" y="982"/>
                    </a:lnTo>
                    <a:lnTo>
                      <a:pt x="4" y="982"/>
                    </a:lnTo>
                    <a:lnTo>
                      <a:pt x="3" y="982"/>
                    </a:lnTo>
                    <a:lnTo>
                      <a:pt x="1" y="980"/>
                    </a:lnTo>
                    <a:lnTo>
                      <a:pt x="0" y="979"/>
                    </a:lnTo>
                    <a:lnTo>
                      <a:pt x="0" y="978"/>
                    </a:lnTo>
                    <a:lnTo>
                      <a:pt x="0" y="950"/>
                    </a:lnTo>
                    <a:lnTo>
                      <a:pt x="0" y="949"/>
                    </a:lnTo>
                    <a:lnTo>
                      <a:pt x="1" y="947"/>
                    </a:lnTo>
                    <a:lnTo>
                      <a:pt x="3" y="946"/>
                    </a:lnTo>
                    <a:lnTo>
                      <a:pt x="4" y="946"/>
                    </a:lnTo>
                    <a:lnTo>
                      <a:pt x="6" y="946"/>
                    </a:lnTo>
                    <a:lnTo>
                      <a:pt x="7" y="947"/>
                    </a:lnTo>
                    <a:lnTo>
                      <a:pt x="9" y="949"/>
                    </a:lnTo>
                    <a:lnTo>
                      <a:pt x="9" y="950"/>
                    </a:lnTo>
                    <a:lnTo>
                      <a:pt x="9" y="950"/>
                    </a:lnTo>
                    <a:close/>
                    <a:moveTo>
                      <a:pt x="9" y="1014"/>
                    </a:moveTo>
                    <a:lnTo>
                      <a:pt x="9" y="1040"/>
                    </a:lnTo>
                    <a:lnTo>
                      <a:pt x="9" y="1042"/>
                    </a:lnTo>
                    <a:lnTo>
                      <a:pt x="7" y="1044"/>
                    </a:lnTo>
                    <a:lnTo>
                      <a:pt x="6" y="1044"/>
                    </a:lnTo>
                    <a:lnTo>
                      <a:pt x="4" y="1045"/>
                    </a:lnTo>
                    <a:lnTo>
                      <a:pt x="3" y="1044"/>
                    </a:lnTo>
                    <a:lnTo>
                      <a:pt x="1" y="1044"/>
                    </a:lnTo>
                    <a:lnTo>
                      <a:pt x="0" y="1042"/>
                    </a:lnTo>
                    <a:lnTo>
                      <a:pt x="0" y="1040"/>
                    </a:lnTo>
                    <a:lnTo>
                      <a:pt x="0" y="1014"/>
                    </a:lnTo>
                    <a:lnTo>
                      <a:pt x="0" y="1012"/>
                    </a:lnTo>
                    <a:lnTo>
                      <a:pt x="1" y="1011"/>
                    </a:lnTo>
                    <a:lnTo>
                      <a:pt x="3" y="1009"/>
                    </a:lnTo>
                    <a:lnTo>
                      <a:pt x="4" y="1009"/>
                    </a:lnTo>
                    <a:lnTo>
                      <a:pt x="6" y="1009"/>
                    </a:lnTo>
                    <a:lnTo>
                      <a:pt x="7" y="1011"/>
                    </a:lnTo>
                    <a:lnTo>
                      <a:pt x="9" y="1012"/>
                    </a:lnTo>
                    <a:lnTo>
                      <a:pt x="9" y="1014"/>
                    </a:lnTo>
                    <a:lnTo>
                      <a:pt x="9" y="1014"/>
                    </a:lnTo>
                    <a:close/>
                    <a:moveTo>
                      <a:pt x="9" y="1076"/>
                    </a:moveTo>
                    <a:lnTo>
                      <a:pt x="9" y="1103"/>
                    </a:lnTo>
                    <a:lnTo>
                      <a:pt x="9" y="1104"/>
                    </a:lnTo>
                    <a:lnTo>
                      <a:pt x="7" y="1106"/>
                    </a:lnTo>
                    <a:lnTo>
                      <a:pt x="6" y="1107"/>
                    </a:lnTo>
                    <a:lnTo>
                      <a:pt x="4" y="1107"/>
                    </a:lnTo>
                    <a:lnTo>
                      <a:pt x="3" y="1107"/>
                    </a:lnTo>
                    <a:lnTo>
                      <a:pt x="1" y="1106"/>
                    </a:lnTo>
                    <a:lnTo>
                      <a:pt x="0" y="1104"/>
                    </a:lnTo>
                    <a:lnTo>
                      <a:pt x="0" y="1103"/>
                    </a:lnTo>
                    <a:lnTo>
                      <a:pt x="0" y="1076"/>
                    </a:lnTo>
                    <a:lnTo>
                      <a:pt x="0" y="1074"/>
                    </a:lnTo>
                    <a:lnTo>
                      <a:pt x="1" y="1073"/>
                    </a:lnTo>
                    <a:lnTo>
                      <a:pt x="3" y="1073"/>
                    </a:lnTo>
                    <a:lnTo>
                      <a:pt x="4" y="1071"/>
                    </a:lnTo>
                    <a:lnTo>
                      <a:pt x="6" y="1073"/>
                    </a:lnTo>
                    <a:lnTo>
                      <a:pt x="7" y="1073"/>
                    </a:lnTo>
                    <a:lnTo>
                      <a:pt x="9" y="1074"/>
                    </a:lnTo>
                    <a:lnTo>
                      <a:pt x="9" y="1076"/>
                    </a:lnTo>
                    <a:lnTo>
                      <a:pt x="9" y="1076"/>
                    </a:lnTo>
                    <a:close/>
                    <a:moveTo>
                      <a:pt x="9" y="1139"/>
                    </a:moveTo>
                    <a:lnTo>
                      <a:pt x="9" y="1166"/>
                    </a:lnTo>
                    <a:lnTo>
                      <a:pt x="9" y="1168"/>
                    </a:lnTo>
                    <a:lnTo>
                      <a:pt x="7" y="1169"/>
                    </a:lnTo>
                    <a:lnTo>
                      <a:pt x="6" y="1171"/>
                    </a:lnTo>
                    <a:lnTo>
                      <a:pt x="4" y="1171"/>
                    </a:lnTo>
                    <a:lnTo>
                      <a:pt x="3" y="1171"/>
                    </a:lnTo>
                    <a:lnTo>
                      <a:pt x="1" y="1169"/>
                    </a:lnTo>
                    <a:lnTo>
                      <a:pt x="0" y="1168"/>
                    </a:lnTo>
                    <a:lnTo>
                      <a:pt x="0" y="1166"/>
                    </a:lnTo>
                    <a:lnTo>
                      <a:pt x="0" y="1139"/>
                    </a:lnTo>
                    <a:lnTo>
                      <a:pt x="0" y="1138"/>
                    </a:lnTo>
                    <a:lnTo>
                      <a:pt x="1" y="1136"/>
                    </a:lnTo>
                    <a:lnTo>
                      <a:pt x="3" y="1135"/>
                    </a:lnTo>
                    <a:lnTo>
                      <a:pt x="4" y="1135"/>
                    </a:lnTo>
                    <a:lnTo>
                      <a:pt x="6" y="1135"/>
                    </a:lnTo>
                    <a:lnTo>
                      <a:pt x="7" y="1136"/>
                    </a:lnTo>
                    <a:lnTo>
                      <a:pt x="9" y="1138"/>
                    </a:lnTo>
                    <a:lnTo>
                      <a:pt x="9" y="1139"/>
                    </a:lnTo>
                    <a:lnTo>
                      <a:pt x="9" y="1139"/>
                    </a:lnTo>
                    <a:close/>
                    <a:moveTo>
                      <a:pt x="9" y="1202"/>
                    </a:moveTo>
                    <a:lnTo>
                      <a:pt x="9" y="1230"/>
                    </a:lnTo>
                    <a:lnTo>
                      <a:pt x="9" y="1231"/>
                    </a:lnTo>
                    <a:lnTo>
                      <a:pt x="7" y="1233"/>
                    </a:lnTo>
                    <a:lnTo>
                      <a:pt x="6" y="1234"/>
                    </a:lnTo>
                    <a:lnTo>
                      <a:pt x="4" y="1234"/>
                    </a:lnTo>
                    <a:lnTo>
                      <a:pt x="3" y="1234"/>
                    </a:lnTo>
                    <a:lnTo>
                      <a:pt x="1" y="1233"/>
                    </a:lnTo>
                    <a:lnTo>
                      <a:pt x="0" y="1231"/>
                    </a:lnTo>
                    <a:lnTo>
                      <a:pt x="0" y="1230"/>
                    </a:lnTo>
                    <a:lnTo>
                      <a:pt x="0" y="1202"/>
                    </a:lnTo>
                    <a:lnTo>
                      <a:pt x="0" y="1201"/>
                    </a:lnTo>
                    <a:lnTo>
                      <a:pt x="1" y="1200"/>
                    </a:lnTo>
                    <a:lnTo>
                      <a:pt x="3" y="1198"/>
                    </a:lnTo>
                    <a:lnTo>
                      <a:pt x="4" y="1198"/>
                    </a:lnTo>
                    <a:lnTo>
                      <a:pt x="6" y="1198"/>
                    </a:lnTo>
                    <a:lnTo>
                      <a:pt x="7" y="1200"/>
                    </a:lnTo>
                    <a:lnTo>
                      <a:pt x="9" y="1201"/>
                    </a:lnTo>
                    <a:lnTo>
                      <a:pt x="9" y="1202"/>
                    </a:lnTo>
                    <a:lnTo>
                      <a:pt x="9" y="1202"/>
                    </a:lnTo>
                    <a:close/>
                    <a:moveTo>
                      <a:pt x="9" y="1266"/>
                    </a:moveTo>
                    <a:lnTo>
                      <a:pt x="9" y="1292"/>
                    </a:lnTo>
                    <a:lnTo>
                      <a:pt x="9" y="1295"/>
                    </a:lnTo>
                    <a:lnTo>
                      <a:pt x="7" y="1296"/>
                    </a:lnTo>
                    <a:lnTo>
                      <a:pt x="6" y="1296"/>
                    </a:lnTo>
                    <a:lnTo>
                      <a:pt x="4" y="1298"/>
                    </a:lnTo>
                    <a:lnTo>
                      <a:pt x="3" y="1296"/>
                    </a:lnTo>
                    <a:lnTo>
                      <a:pt x="1" y="1296"/>
                    </a:lnTo>
                    <a:lnTo>
                      <a:pt x="0" y="1295"/>
                    </a:lnTo>
                    <a:lnTo>
                      <a:pt x="0" y="1292"/>
                    </a:lnTo>
                    <a:lnTo>
                      <a:pt x="0" y="1266"/>
                    </a:lnTo>
                    <a:lnTo>
                      <a:pt x="0" y="1264"/>
                    </a:lnTo>
                    <a:lnTo>
                      <a:pt x="1" y="1263"/>
                    </a:lnTo>
                    <a:lnTo>
                      <a:pt x="3" y="1261"/>
                    </a:lnTo>
                    <a:lnTo>
                      <a:pt x="4" y="1261"/>
                    </a:lnTo>
                    <a:lnTo>
                      <a:pt x="6" y="1261"/>
                    </a:lnTo>
                    <a:lnTo>
                      <a:pt x="7" y="1263"/>
                    </a:lnTo>
                    <a:lnTo>
                      <a:pt x="9" y="1264"/>
                    </a:lnTo>
                    <a:lnTo>
                      <a:pt x="9" y="1266"/>
                    </a:lnTo>
                    <a:lnTo>
                      <a:pt x="9" y="1266"/>
                    </a:lnTo>
                    <a:close/>
                    <a:moveTo>
                      <a:pt x="9" y="1328"/>
                    </a:moveTo>
                    <a:lnTo>
                      <a:pt x="9" y="1355"/>
                    </a:lnTo>
                    <a:lnTo>
                      <a:pt x="9" y="1357"/>
                    </a:lnTo>
                    <a:lnTo>
                      <a:pt x="7" y="1358"/>
                    </a:lnTo>
                    <a:lnTo>
                      <a:pt x="6" y="1359"/>
                    </a:lnTo>
                    <a:lnTo>
                      <a:pt x="4" y="1359"/>
                    </a:lnTo>
                    <a:lnTo>
                      <a:pt x="3" y="1359"/>
                    </a:lnTo>
                    <a:lnTo>
                      <a:pt x="1" y="1358"/>
                    </a:lnTo>
                    <a:lnTo>
                      <a:pt x="0" y="1357"/>
                    </a:lnTo>
                    <a:lnTo>
                      <a:pt x="0" y="1355"/>
                    </a:lnTo>
                    <a:lnTo>
                      <a:pt x="0" y="1328"/>
                    </a:lnTo>
                    <a:lnTo>
                      <a:pt x="0" y="1326"/>
                    </a:lnTo>
                    <a:lnTo>
                      <a:pt x="1" y="1325"/>
                    </a:lnTo>
                    <a:lnTo>
                      <a:pt x="3" y="1325"/>
                    </a:lnTo>
                    <a:lnTo>
                      <a:pt x="4" y="1323"/>
                    </a:lnTo>
                    <a:lnTo>
                      <a:pt x="6" y="1325"/>
                    </a:lnTo>
                    <a:lnTo>
                      <a:pt x="7" y="1325"/>
                    </a:lnTo>
                    <a:lnTo>
                      <a:pt x="9" y="1326"/>
                    </a:lnTo>
                    <a:lnTo>
                      <a:pt x="9" y="1328"/>
                    </a:lnTo>
                    <a:lnTo>
                      <a:pt x="9" y="1328"/>
                    </a:lnTo>
                    <a:close/>
                    <a:moveTo>
                      <a:pt x="9" y="1391"/>
                    </a:moveTo>
                    <a:lnTo>
                      <a:pt x="9" y="1419"/>
                    </a:lnTo>
                    <a:lnTo>
                      <a:pt x="9" y="1420"/>
                    </a:lnTo>
                    <a:lnTo>
                      <a:pt x="7" y="1421"/>
                    </a:lnTo>
                    <a:lnTo>
                      <a:pt x="6" y="1423"/>
                    </a:lnTo>
                    <a:lnTo>
                      <a:pt x="4" y="1423"/>
                    </a:lnTo>
                    <a:lnTo>
                      <a:pt x="3" y="1423"/>
                    </a:lnTo>
                    <a:lnTo>
                      <a:pt x="1" y="1421"/>
                    </a:lnTo>
                    <a:lnTo>
                      <a:pt x="0" y="1420"/>
                    </a:lnTo>
                    <a:lnTo>
                      <a:pt x="0" y="1419"/>
                    </a:lnTo>
                    <a:lnTo>
                      <a:pt x="0" y="1391"/>
                    </a:lnTo>
                    <a:lnTo>
                      <a:pt x="0" y="1390"/>
                    </a:lnTo>
                    <a:lnTo>
                      <a:pt x="1" y="1388"/>
                    </a:lnTo>
                    <a:lnTo>
                      <a:pt x="3" y="1387"/>
                    </a:lnTo>
                    <a:lnTo>
                      <a:pt x="4" y="1387"/>
                    </a:lnTo>
                    <a:lnTo>
                      <a:pt x="6" y="1387"/>
                    </a:lnTo>
                    <a:lnTo>
                      <a:pt x="7" y="1388"/>
                    </a:lnTo>
                    <a:lnTo>
                      <a:pt x="9" y="1390"/>
                    </a:lnTo>
                    <a:lnTo>
                      <a:pt x="9" y="1391"/>
                    </a:lnTo>
                    <a:lnTo>
                      <a:pt x="9" y="1391"/>
                    </a:lnTo>
                    <a:close/>
                    <a:moveTo>
                      <a:pt x="9" y="1455"/>
                    </a:moveTo>
                    <a:lnTo>
                      <a:pt x="9" y="1482"/>
                    </a:lnTo>
                    <a:lnTo>
                      <a:pt x="9" y="1483"/>
                    </a:lnTo>
                    <a:lnTo>
                      <a:pt x="7" y="1485"/>
                    </a:lnTo>
                    <a:lnTo>
                      <a:pt x="6" y="1486"/>
                    </a:lnTo>
                    <a:lnTo>
                      <a:pt x="4" y="1486"/>
                    </a:lnTo>
                    <a:lnTo>
                      <a:pt x="3" y="1486"/>
                    </a:lnTo>
                    <a:lnTo>
                      <a:pt x="1" y="1485"/>
                    </a:lnTo>
                    <a:lnTo>
                      <a:pt x="0" y="1483"/>
                    </a:lnTo>
                    <a:lnTo>
                      <a:pt x="0" y="1482"/>
                    </a:lnTo>
                    <a:lnTo>
                      <a:pt x="0" y="1455"/>
                    </a:lnTo>
                    <a:lnTo>
                      <a:pt x="0" y="1453"/>
                    </a:lnTo>
                    <a:lnTo>
                      <a:pt x="1" y="1452"/>
                    </a:lnTo>
                    <a:lnTo>
                      <a:pt x="3" y="1450"/>
                    </a:lnTo>
                    <a:lnTo>
                      <a:pt x="4" y="1450"/>
                    </a:lnTo>
                    <a:lnTo>
                      <a:pt x="6" y="1450"/>
                    </a:lnTo>
                    <a:lnTo>
                      <a:pt x="7" y="1452"/>
                    </a:lnTo>
                    <a:lnTo>
                      <a:pt x="9" y="1453"/>
                    </a:lnTo>
                    <a:lnTo>
                      <a:pt x="9" y="1455"/>
                    </a:lnTo>
                    <a:lnTo>
                      <a:pt x="9" y="1455"/>
                    </a:lnTo>
                    <a:close/>
                    <a:moveTo>
                      <a:pt x="9" y="1518"/>
                    </a:moveTo>
                    <a:lnTo>
                      <a:pt x="9" y="1544"/>
                    </a:lnTo>
                    <a:lnTo>
                      <a:pt x="9" y="1547"/>
                    </a:lnTo>
                    <a:lnTo>
                      <a:pt x="7" y="1548"/>
                    </a:lnTo>
                    <a:lnTo>
                      <a:pt x="6" y="1548"/>
                    </a:lnTo>
                    <a:lnTo>
                      <a:pt x="4" y="1550"/>
                    </a:lnTo>
                    <a:lnTo>
                      <a:pt x="3" y="1548"/>
                    </a:lnTo>
                    <a:lnTo>
                      <a:pt x="1" y="1548"/>
                    </a:lnTo>
                    <a:lnTo>
                      <a:pt x="0" y="1547"/>
                    </a:lnTo>
                    <a:lnTo>
                      <a:pt x="0" y="1544"/>
                    </a:lnTo>
                    <a:lnTo>
                      <a:pt x="0" y="1518"/>
                    </a:lnTo>
                    <a:lnTo>
                      <a:pt x="0" y="1517"/>
                    </a:lnTo>
                    <a:lnTo>
                      <a:pt x="1" y="1515"/>
                    </a:lnTo>
                    <a:lnTo>
                      <a:pt x="3" y="1514"/>
                    </a:lnTo>
                    <a:lnTo>
                      <a:pt x="4" y="1514"/>
                    </a:lnTo>
                    <a:lnTo>
                      <a:pt x="6" y="1514"/>
                    </a:lnTo>
                    <a:lnTo>
                      <a:pt x="7" y="1515"/>
                    </a:lnTo>
                    <a:lnTo>
                      <a:pt x="9" y="1517"/>
                    </a:lnTo>
                    <a:lnTo>
                      <a:pt x="9" y="1518"/>
                    </a:lnTo>
                    <a:lnTo>
                      <a:pt x="9" y="1518"/>
                    </a:lnTo>
                    <a:close/>
                    <a:moveTo>
                      <a:pt x="9" y="1580"/>
                    </a:moveTo>
                    <a:lnTo>
                      <a:pt x="9" y="1607"/>
                    </a:lnTo>
                    <a:lnTo>
                      <a:pt x="9" y="1609"/>
                    </a:lnTo>
                    <a:lnTo>
                      <a:pt x="7" y="1610"/>
                    </a:lnTo>
                    <a:lnTo>
                      <a:pt x="6" y="1612"/>
                    </a:lnTo>
                    <a:lnTo>
                      <a:pt x="4" y="1612"/>
                    </a:lnTo>
                    <a:lnTo>
                      <a:pt x="3" y="1612"/>
                    </a:lnTo>
                    <a:lnTo>
                      <a:pt x="1" y="1610"/>
                    </a:lnTo>
                    <a:lnTo>
                      <a:pt x="0" y="1609"/>
                    </a:lnTo>
                    <a:lnTo>
                      <a:pt x="0" y="1607"/>
                    </a:lnTo>
                    <a:lnTo>
                      <a:pt x="0" y="1580"/>
                    </a:lnTo>
                    <a:lnTo>
                      <a:pt x="0" y="1579"/>
                    </a:lnTo>
                    <a:lnTo>
                      <a:pt x="1" y="1577"/>
                    </a:lnTo>
                    <a:lnTo>
                      <a:pt x="3" y="1577"/>
                    </a:lnTo>
                    <a:lnTo>
                      <a:pt x="4" y="1576"/>
                    </a:lnTo>
                    <a:lnTo>
                      <a:pt x="6" y="1577"/>
                    </a:lnTo>
                    <a:lnTo>
                      <a:pt x="7" y="1577"/>
                    </a:lnTo>
                    <a:lnTo>
                      <a:pt x="9" y="1579"/>
                    </a:lnTo>
                    <a:lnTo>
                      <a:pt x="9" y="1580"/>
                    </a:lnTo>
                    <a:lnTo>
                      <a:pt x="9" y="1580"/>
                    </a:lnTo>
                    <a:close/>
                    <a:moveTo>
                      <a:pt x="9" y="1643"/>
                    </a:moveTo>
                    <a:lnTo>
                      <a:pt x="9" y="1671"/>
                    </a:lnTo>
                    <a:lnTo>
                      <a:pt x="9" y="1672"/>
                    </a:lnTo>
                    <a:lnTo>
                      <a:pt x="7" y="1674"/>
                    </a:lnTo>
                    <a:lnTo>
                      <a:pt x="6" y="1675"/>
                    </a:lnTo>
                    <a:lnTo>
                      <a:pt x="4" y="1675"/>
                    </a:lnTo>
                    <a:lnTo>
                      <a:pt x="3" y="1675"/>
                    </a:lnTo>
                    <a:lnTo>
                      <a:pt x="1" y="1674"/>
                    </a:lnTo>
                    <a:lnTo>
                      <a:pt x="0" y="1672"/>
                    </a:lnTo>
                    <a:lnTo>
                      <a:pt x="0" y="1671"/>
                    </a:lnTo>
                    <a:lnTo>
                      <a:pt x="0" y="1643"/>
                    </a:lnTo>
                    <a:lnTo>
                      <a:pt x="0" y="1642"/>
                    </a:lnTo>
                    <a:lnTo>
                      <a:pt x="1" y="1641"/>
                    </a:lnTo>
                    <a:lnTo>
                      <a:pt x="3" y="1639"/>
                    </a:lnTo>
                    <a:lnTo>
                      <a:pt x="4" y="1639"/>
                    </a:lnTo>
                    <a:lnTo>
                      <a:pt x="6" y="1639"/>
                    </a:lnTo>
                    <a:lnTo>
                      <a:pt x="7" y="1641"/>
                    </a:lnTo>
                    <a:lnTo>
                      <a:pt x="9" y="1642"/>
                    </a:lnTo>
                    <a:lnTo>
                      <a:pt x="9" y="1643"/>
                    </a:lnTo>
                    <a:lnTo>
                      <a:pt x="9" y="1643"/>
                    </a:lnTo>
                    <a:close/>
                    <a:moveTo>
                      <a:pt x="9" y="1707"/>
                    </a:moveTo>
                    <a:lnTo>
                      <a:pt x="9" y="1734"/>
                    </a:lnTo>
                    <a:lnTo>
                      <a:pt x="9" y="1736"/>
                    </a:lnTo>
                    <a:lnTo>
                      <a:pt x="7" y="1737"/>
                    </a:lnTo>
                    <a:lnTo>
                      <a:pt x="6" y="1739"/>
                    </a:lnTo>
                    <a:lnTo>
                      <a:pt x="4" y="1739"/>
                    </a:lnTo>
                    <a:lnTo>
                      <a:pt x="3" y="1739"/>
                    </a:lnTo>
                    <a:lnTo>
                      <a:pt x="1" y="1737"/>
                    </a:lnTo>
                    <a:lnTo>
                      <a:pt x="0" y="1736"/>
                    </a:lnTo>
                    <a:lnTo>
                      <a:pt x="0" y="1734"/>
                    </a:lnTo>
                    <a:lnTo>
                      <a:pt x="0" y="1707"/>
                    </a:lnTo>
                    <a:lnTo>
                      <a:pt x="0" y="1705"/>
                    </a:lnTo>
                    <a:lnTo>
                      <a:pt x="1" y="1704"/>
                    </a:lnTo>
                    <a:lnTo>
                      <a:pt x="3" y="1703"/>
                    </a:lnTo>
                    <a:lnTo>
                      <a:pt x="4" y="1703"/>
                    </a:lnTo>
                    <a:lnTo>
                      <a:pt x="6" y="1703"/>
                    </a:lnTo>
                    <a:lnTo>
                      <a:pt x="7" y="1704"/>
                    </a:lnTo>
                    <a:lnTo>
                      <a:pt x="9" y="1705"/>
                    </a:lnTo>
                    <a:lnTo>
                      <a:pt x="9" y="1707"/>
                    </a:lnTo>
                    <a:lnTo>
                      <a:pt x="9" y="1707"/>
                    </a:lnTo>
                    <a:close/>
                    <a:moveTo>
                      <a:pt x="9" y="1770"/>
                    </a:moveTo>
                    <a:lnTo>
                      <a:pt x="9" y="1796"/>
                    </a:lnTo>
                    <a:lnTo>
                      <a:pt x="9" y="1799"/>
                    </a:lnTo>
                    <a:lnTo>
                      <a:pt x="7" y="1801"/>
                    </a:lnTo>
                    <a:lnTo>
                      <a:pt x="6" y="1801"/>
                    </a:lnTo>
                    <a:lnTo>
                      <a:pt x="4" y="1802"/>
                    </a:lnTo>
                    <a:lnTo>
                      <a:pt x="3" y="1801"/>
                    </a:lnTo>
                    <a:lnTo>
                      <a:pt x="1" y="1801"/>
                    </a:lnTo>
                    <a:lnTo>
                      <a:pt x="0" y="1799"/>
                    </a:lnTo>
                    <a:lnTo>
                      <a:pt x="0" y="1796"/>
                    </a:lnTo>
                    <a:lnTo>
                      <a:pt x="0" y="1770"/>
                    </a:lnTo>
                    <a:lnTo>
                      <a:pt x="0" y="1769"/>
                    </a:lnTo>
                    <a:lnTo>
                      <a:pt x="1" y="1767"/>
                    </a:lnTo>
                    <a:lnTo>
                      <a:pt x="3" y="1766"/>
                    </a:lnTo>
                    <a:lnTo>
                      <a:pt x="4" y="1766"/>
                    </a:lnTo>
                    <a:lnTo>
                      <a:pt x="6" y="1766"/>
                    </a:lnTo>
                    <a:lnTo>
                      <a:pt x="7" y="1767"/>
                    </a:lnTo>
                    <a:lnTo>
                      <a:pt x="9" y="1769"/>
                    </a:lnTo>
                    <a:lnTo>
                      <a:pt x="9" y="1770"/>
                    </a:lnTo>
                    <a:lnTo>
                      <a:pt x="9" y="1770"/>
                    </a:lnTo>
                    <a:close/>
                    <a:moveTo>
                      <a:pt x="9" y="1832"/>
                    </a:moveTo>
                    <a:lnTo>
                      <a:pt x="9" y="1860"/>
                    </a:lnTo>
                    <a:lnTo>
                      <a:pt x="9" y="1861"/>
                    </a:lnTo>
                    <a:lnTo>
                      <a:pt x="7" y="1863"/>
                    </a:lnTo>
                    <a:lnTo>
                      <a:pt x="6" y="1864"/>
                    </a:lnTo>
                    <a:lnTo>
                      <a:pt x="4" y="1864"/>
                    </a:lnTo>
                    <a:lnTo>
                      <a:pt x="3" y="1864"/>
                    </a:lnTo>
                    <a:lnTo>
                      <a:pt x="1" y="1863"/>
                    </a:lnTo>
                    <a:lnTo>
                      <a:pt x="0" y="1861"/>
                    </a:lnTo>
                    <a:lnTo>
                      <a:pt x="0" y="1860"/>
                    </a:lnTo>
                    <a:lnTo>
                      <a:pt x="0" y="1832"/>
                    </a:lnTo>
                    <a:lnTo>
                      <a:pt x="0" y="1831"/>
                    </a:lnTo>
                    <a:lnTo>
                      <a:pt x="1" y="1829"/>
                    </a:lnTo>
                    <a:lnTo>
                      <a:pt x="3" y="1829"/>
                    </a:lnTo>
                    <a:lnTo>
                      <a:pt x="4" y="1828"/>
                    </a:lnTo>
                    <a:lnTo>
                      <a:pt x="6" y="1829"/>
                    </a:lnTo>
                    <a:lnTo>
                      <a:pt x="7" y="1829"/>
                    </a:lnTo>
                    <a:lnTo>
                      <a:pt x="9" y="1831"/>
                    </a:lnTo>
                    <a:lnTo>
                      <a:pt x="9" y="1832"/>
                    </a:lnTo>
                    <a:lnTo>
                      <a:pt x="9" y="1832"/>
                    </a:lnTo>
                    <a:close/>
                    <a:moveTo>
                      <a:pt x="9" y="1896"/>
                    </a:moveTo>
                    <a:lnTo>
                      <a:pt x="9" y="1907"/>
                    </a:lnTo>
                    <a:lnTo>
                      <a:pt x="9" y="1909"/>
                    </a:lnTo>
                    <a:lnTo>
                      <a:pt x="7" y="1910"/>
                    </a:lnTo>
                    <a:lnTo>
                      <a:pt x="6" y="1912"/>
                    </a:lnTo>
                    <a:lnTo>
                      <a:pt x="4" y="1912"/>
                    </a:lnTo>
                    <a:lnTo>
                      <a:pt x="3" y="1912"/>
                    </a:lnTo>
                    <a:lnTo>
                      <a:pt x="1" y="1910"/>
                    </a:lnTo>
                    <a:lnTo>
                      <a:pt x="0" y="1909"/>
                    </a:lnTo>
                    <a:lnTo>
                      <a:pt x="0" y="1907"/>
                    </a:lnTo>
                    <a:lnTo>
                      <a:pt x="0" y="1896"/>
                    </a:lnTo>
                    <a:lnTo>
                      <a:pt x="0" y="1894"/>
                    </a:lnTo>
                    <a:lnTo>
                      <a:pt x="1" y="1893"/>
                    </a:lnTo>
                    <a:lnTo>
                      <a:pt x="3" y="1891"/>
                    </a:lnTo>
                    <a:lnTo>
                      <a:pt x="4" y="1891"/>
                    </a:lnTo>
                    <a:lnTo>
                      <a:pt x="6" y="1891"/>
                    </a:lnTo>
                    <a:lnTo>
                      <a:pt x="7" y="1893"/>
                    </a:lnTo>
                    <a:lnTo>
                      <a:pt x="9" y="1894"/>
                    </a:lnTo>
                    <a:lnTo>
                      <a:pt x="9" y="1896"/>
                    </a:lnTo>
                    <a:lnTo>
                      <a:pt x="9" y="1896"/>
                    </a:lnTo>
                    <a:close/>
                  </a:path>
                </a:pathLst>
              </a:custGeom>
              <a:solidFill>
                <a:srgbClr val="000000"/>
              </a:solidFill>
              <a:ln w="1588">
                <a:solidFill>
                  <a:srgbClr val="000000"/>
                </a:solidFill>
                <a:prstDash val="solid"/>
                <a:round/>
                <a:headEnd/>
                <a:tailEnd/>
              </a:ln>
            </p:spPr>
            <p:txBody>
              <a:bodyPr/>
              <a:lstStyle/>
              <a:p>
                <a:endParaRPr lang="en-US"/>
              </a:p>
            </p:txBody>
          </p:sp>
          <p:sp>
            <p:nvSpPr>
              <p:cNvPr id="128" name="Freeform 23"/>
              <p:cNvSpPr>
                <a:spLocks noEditPoints="1"/>
              </p:cNvSpPr>
              <p:nvPr/>
            </p:nvSpPr>
            <p:spPr bwMode="auto">
              <a:xfrm>
                <a:off x="1249" y="2544"/>
                <a:ext cx="7" cy="1690"/>
              </a:xfrm>
              <a:custGeom>
                <a:avLst/>
                <a:gdLst/>
                <a:ahLst/>
                <a:cxnLst>
                  <a:cxn ang="0">
                    <a:pos x="0" y="31"/>
                  </a:cxn>
                  <a:cxn ang="0">
                    <a:pos x="8" y="5"/>
                  </a:cxn>
                  <a:cxn ang="0">
                    <a:pos x="0" y="94"/>
                  </a:cxn>
                  <a:cxn ang="0">
                    <a:pos x="8" y="67"/>
                  </a:cxn>
                  <a:cxn ang="0">
                    <a:pos x="0" y="157"/>
                  </a:cxn>
                  <a:cxn ang="0">
                    <a:pos x="8" y="130"/>
                  </a:cxn>
                  <a:cxn ang="0">
                    <a:pos x="0" y="221"/>
                  </a:cxn>
                  <a:cxn ang="0">
                    <a:pos x="8" y="193"/>
                  </a:cxn>
                  <a:cxn ang="0">
                    <a:pos x="0" y="283"/>
                  </a:cxn>
                  <a:cxn ang="0">
                    <a:pos x="8" y="257"/>
                  </a:cxn>
                  <a:cxn ang="0">
                    <a:pos x="0" y="346"/>
                  </a:cxn>
                  <a:cxn ang="0">
                    <a:pos x="8" y="319"/>
                  </a:cxn>
                  <a:cxn ang="0">
                    <a:pos x="0" y="410"/>
                  </a:cxn>
                  <a:cxn ang="0">
                    <a:pos x="8" y="382"/>
                  </a:cxn>
                  <a:cxn ang="0">
                    <a:pos x="0" y="473"/>
                  </a:cxn>
                  <a:cxn ang="0">
                    <a:pos x="8" y="446"/>
                  </a:cxn>
                  <a:cxn ang="0">
                    <a:pos x="0" y="535"/>
                  </a:cxn>
                  <a:cxn ang="0">
                    <a:pos x="8" y="509"/>
                  </a:cxn>
                  <a:cxn ang="0">
                    <a:pos x="0" y="598"/>
                  </a:cxn>
                  <a:cxn ang="0">
                    <a:pos x="8" y="571"/>
                  </a:cxn>
                  <a:cxn ang="0">
                    <a:pos x="0" y="662"/>
                  </a:cxn>
                  <a:cxn ang="0">
                    <a:pos x="8" y="635"/>
                  </a:cxn>
                  <a:cxn ang="0">
                    <a:pos x="0" y="725"/>
                  </a:cxn>
                  <a:cxn ang="0">
                    <a:pos x="8" y="698"/>
                  </a:cxn>
                  <a:cxn ang="0">
                    <a:pos x="0" y="787"/>
                  </a:cxn>
                  <a:cxn ang="0">
                    <a:pos x="8" y="761"/>
                  </a:cxn>
                  <a:cxn ang="0">
                    <a:pos x="0" y="851"/>
                  </a:cxn>
                  <a:cxn ang="0">
                    <a:pos x="8" y="823"/>
                  </a:cxn>
                  <a:cxn ang="0">
                    <a:pos x="0" y="914"/>
                  </a:cxn>
                  <a:cxn ang="0">
                    <a:pos x="8" y="887"/>
                  </a:cxn>
                  <a:cxn ang="0">
                    <a:pos x="0" y="978"/>
                  </a:cxn>
                  <a:cxn ang="0">
                    <a:pos x="8" y="950"/>
                  </a:cxn>
                  <a:cxn ang="0">
                    <a:pos x="0" y="1040"/>
                  </a:cxn>
                  <a:cxn ang="0">
                    <a:pos x="8" y="1014"/>
                  </a:cxn>
                  <a:cxn ang="0">
                    <a:pos x="0" y="1103"/>
                  </a:cxn>
                  <a:cxn ang="0">
                    <a:pos x="8" y="1076"/>
                  </a:cxn>
                  <a:cxn ang="0">
                    <a:pos x="0" y="1166"/>
                  </a:cxn>
                  <a:cxn ang="0">
                    <a:pos x="8" y="1139"/>
                  </a:cxn>
                  <a:cxn ang="0">
                    <a:pos x="0" y="1230"/>
                  </a:cxn>
                  <a:cxn ang="0">
                    <a:pos x="8" y="1202"/>
                  </a:cxn>
                  <a:cxn ang="0">
                    <a:pos x="0" y="1292"/>
                  </a:cxn>
                  <a:cxn ang="0">
                    <a:pos x="8" y="1266"/>
                  </a:cxn>
                  <a:cxn ang="0">
                    <a:pos x="0" y="1355"/>
                  </a:cxn>
                  <a:cxn ang="0">
                    <a:pos x="8" y="1328"/>
                  </a:cxn>
                  <a:cxn ang="0">
                    <a:pos x="0" y="1419"/>
                  </a:cxn>
                  <a:cxn ang="0">
                    <a:pos x="8" y="1391"/>
                  </a:cxn>
                  <a:cxn ang="0">
                    <a:pos x="0" y="1482"/>
                  </a:cxn>
                  <a:cxn ang="0">
                    <a:pos x="8" y="1455"/>
                  </a:cxn>
                  <a:cxn ang="0">
                    <a:pos x="0" y="1544"/>
                  </a:cxn>
                  <a:cxn ang="0">
                    <a:pos x="8" y="1518"/>
                  </a:cxn>
                  <a:cxn ang="0">
                    <a:pos x="0" y="1607"/>
                  </a:cxn>
                  <a:cxn ang="0">
                    <a:pos x="8" y="1580"/>
                  </a:cxn>
                  <a:cxn ang="0">
                    <a:pos x="0" y="1671"/>
                  </a:cxn>
                  <a:cxn ang="0">
                    <a:pos x="8" y="1643"/>
                  </a:cxn>
                  <a:cxn ang="0">
                    <a:pos x="0" y="1734"/>
                  </a:cxn>
                  <a:cxn ang="0">
                    <a:pos x="8" y="1707"/>
                  </a:cxn>
                  <a:cxn ang="0">
                    <a:pos x="0" y="1796"/>
                  </a:cxn>
                  <a:cxn ang="0">
                    <a:pos x="8" y="1770"/>
                  </a:cxn>
                  <a:cxn ang="0">
                    <a:pos x="0" y="1860"/>
                  </a:cxn>
                  <a:cxn ang="0">
                    <a:pos x="8" y="1832"/>
                  </a:cxn>
                  <a:cxn ang="0">
                    <a:pos x="0" y="1907"/>
                  </a:cxn>
                  <a:cxn ang="0">
                    <a:pos x="8" y="1896"/>
                  </a:cxn>
                </a:cxnLst>
                <a:rect l="0" t="0" r="r" b="b"/>
                <a:pathLst>
                  <a:path w="8" h="1912">
                    <a:moveTo>
                      <a:pt x="8" y="5"/>
                    </a:moveTo>
                    <a:lnTo>
                      <a:pt x="8" y="31"/>
                    </a:lnTo>
                    <a:lnTo>
                      <a:pt x="8" y="33"/>
                    </a:lnTo>
                    <a:lnTo>
                      <a:pt x="7" y="35"/>
                    </a:lnTo>
                    <a:lnTo>
                      <a:pt x="5" y="35"/>
                    </a:lnTo>
                    <a:lnTo>
                      <a:pt x="4" y="36"/>
                    </a:lnTo>
                    <a:lnTo>
                      <a:pt x="3" y="35"/>
                    </a:lnTo>
                    <a:lnTo>
                      <a:pt x="1" y="35"/>
                    </a:lnTo>
                    <a:lnTo>
                      <a:pt x="0" y="33"/>
                    </a:lnTo>
                    <a:lnTo>
                      <a:pt x="0" y="31"/>
                    </a:lnTo>
                    <a:lnTo>
                      <a:pt x="0" y="5"/>
                    </a:lnTo>
                    <a:lnTo>
                      <a:pt x="0" y="3"/>
                    </a:lnTo>
                    <a:lnTo>
                      <a:pt x="1" y="2"/>
                    </a:lnTo>
                    <a:lnTo>
                      <a:pt x="3" y="0"/>
                    </a:lnTo>
                    <a:lnTo>
                      <a:pt x="4" y="0"/>
                    </a:lnTo>
                    <a:lnTo>
                      <a:pt x="5" y="0"/>
                    </a:lnTo>
                    <a:lnTo>
                      <a:pt x="7" y="2"/>
                    </a:lnTo>
                    <a:lnTo>
                      <a:pt x="8" y="3"/>
                    </a:lnTo>
                    <a:lnTo>
                      <a:pt x="8" y="5"/>
                    </a:lnTo>
                    <a:lnTo>
                      <a:pt x="8" y="5"/>
                    </a:lnTo>
                    <a:close/>
                    <a:moveTo>
                      <a:pt x="8" y="67"/>
                    </a:moveTo>
                    <a:lnTo>
                      <a:pt x="8" y="94"/>
                    </a:lnTo>
                    <a:lnTo>
                      <a:pt x="8" y="95"/>
                    </a:lnTo>
                    <a:lnTo>
                      <a:pt x="7" y="97"/>
                    </a:lnTo>
                    <a:lnTo>
                      <a:pt x="5" y="98"/>
                    </a:lnTo>
                    <a:lnTo>
                      <a:pt x="4" y="98"/>
                    </a:lnTo>
                    <a:lnTo>
                      <a:pt x="3" y="98"/>
                    </a:lnTo>
                    <a:lnTo>
                      <a:pt x="1" y="97"/>
                    </a:lnTo>
                    <a:lnTo>
                      <a:pt x="0" y="95"/>
                    </a:lnTo>
                    <a:lnTo>
                      <a:pt x="0" y="94"/>
                    </a:lnTo>
                    <a:lnTo>
                      <a:pt x="0" y="67"/>
                    </a:lnTo>
                    <a:lnTo>
                      <a:pt x="0" y="65"/>
                    </a:lnTo>
                    <a:lnTo>
                      <a:pt x="1" y="64"/>
                    </a:lnTo>
                    <a:lnTo>
                      <a:pt x="3" y="64"/>
                    </a:lnTo>
                    <a:lnTo>
                      <a:pt x="4" y="62"/>
                    </a:lnTo>
                    <a:lnTo>
                      <a:pt x="5" y="64"/>
                    </a:lnTo>
                    <a:lnTo>
                      <a:pt x="7" y="64"/>
                    </a:lnTo>
                    <a:lnTo>
                      <a:pt x="8" y="65"/>
                    </a:lnTo>
                    <a:lnTo>
                      <a:pt x="8" y="67"/>
                    </a:lnTo>
                    <a:lnTo>
                      <a:pt x="8" y="67"/>
                    </a:lnTo>
                    <a:close/>
                    <a:moveTo>
                      <a:pt x="8" y="130"/>
                    </a:moveTo>
                    <a:lnTo>
                      <a:pt x="8" y="157"/>
                    </a:lnTo>
                    <a:lnTo>
                      <a:pt x="8" y="159"/>
                    </a:lnTo>
                    <a:lnTo>
                      <a:pt x="7" y="160"/>
                    </a:lnTo>
                    <a:lnTo>
                      <a:pt x="5" y="162"/>
                    </a:lnTo>
                    <a:lnTo>
                      <a:pt x="4" y="162"/>
                    </a:lnTo>
                    <a:lnTo>
                      <a:pt x="3" y="162"/>
                    </a:lnTo>
                    <a:lnTo>
                      <a:pt x="1" y="160"/>
                    </a:lnTo>
                    <a:lnTo>
                      <a:pt x="0" y="159"/>
                    </a:lnTo>
                    <a:lnTo>
                      <a:pt x="0" y="157"/>
                    </a:lnTo>
                    <a:lnTo>
                      <a:pt x="0" y="130"/>
                    </a:lnTo>
                    <a:lnTo>
                      <a:pt x="0" y="129"/>
                    </a:lnTo>
                    <a:lnTo>
                      <a:pt x="1" y="127"/>
                    </a:lnTo>
                    <a:lnTo>
                      <a:pt x="3" y="126"/>
                    </a:lnTo>
                    <a:lnTo>
                      <a:pt x="4" y="126"/>
                    </a:lnTo>
                    <a:lnTo>
                      <a:pt x="5" y="126"/>
                    </a:lnTo>
                    <a:lnTo>
                      <a:pt x="7" y="127"/>
                    </a:lnTo>
                    <a:lnTo>
                      <a:pt x="8" y="129"/>
                    </a:lnTo>
                    <a:lnTo>
                      <a:pt x="8" y="130"/>
                    </a:lnTo>
                    <a:lnTo>
                      <a:pt x="8" y="130"/>
                    </a:lnTo>
                    <a:close/>
                    <a:moveTo>
                      <a:pt x="8" y="193"/>
                    </a:moveTo>
                    <a:lnTo>
                      <a:pt x="8" y="221"/>
                    </a:lnTo>
                    <a:lnTo>
                      <a:pt x="8" y="222"/>
                    </a:lnTo>
                    <a:lnTo>
                      <a:pt x="7" y="224"/>
                    </a:lnTo>
                    <a:lnTo>
                      <a:pt x="5" y="225"/>
                    </a:lnTo>
                    <a:lnTo>
                      <a:pt x="4" y="225"/>
                    </a:lnTo>
                    <a:lnTo>
                      <a:pt x="3" y="225"/>
                    </a:lnTo>
                    <a:lnTo>
                      <a:pt x="1" y="224"/>
                    </a:lnTo>
                    <a:lnTo>
                      <a:pt x="0" y="222"/>
                    </a:lnTo>
                    <a:lnTo>
                      <a:pt x="0" y="221"/>
                    </a:lnTo>
                    <a:lnTo>
                      <a:pt x="0" y="193"/>
                    </a:lnTo>
                    <a:lnTo>
                      <a:pt x="0" y="192"/>
                    </a:lnTo>
                    <a:lnTo>
                      <a:pt x="1" y="191"/>
                    </a:lnTo>
                    <a:lnTo>
                      <a:pt x="3" y="189"/>
                    </a:lnTo>
                    <a:lnTo>
                      <a:pt x="4" y="189"/>
                    </a:lnTo>
                    <a:lnTo>
                      <a:pt x="5" y="189"/>
                    </a:lnTo>
                    <a:lnTo>
                      <a:pt x="7" y="191"/>
                    </a:lnTo>
                    <a:lnTo>
                      <a:pt x="8" y="192"/>
                    </a:lnTo>
                    <a:lnTo>
                      <a:pt x="8" y="193"/>
                    </a:lnTo>
                    <a:lnTo>
                      <a:pt x="8" y="193"/>
                    </a:lnTo>
                    <a:close/>
                    <a:moveTo>
                      <a:pt x="8" y="257"/>
                    </a:moveTo>
                    <a:lnTo>
                      <a:pt x="8" y="283"/>
                    </a:lnTo>
                    <a:lnTo>
                      <a:pt x="8" y="286"/>
                    </a:lnTo>
                    <a:lnTo>
                      <a:pt x="7" y="287"/>
                    </a:lnTo>
                    <a:lnTo>
                      <a:pt x="5" y="287"/>
                    </a:lnTo>
                    <a:lnTo>
                      <a:pt x="4" y="289"/>
                    </a:lnTo>
                    <a:lnTo>
                      <a:pt x="3" y="287"/>
                    </a:lnTo>
                    <a:lnTo>
                      <a:pt x="1" y="287"/>
                    </a:lnTo>
                    <a:lnTo>
                      <a:pt x="0" y="286"/>
                    </a:lnTo>
                    <a:lnTo>
                      <a:pt x="0" y="283"/>
                    </a:lnTo>
                    <a:lnTo>
                      <a:pt x="0" y="257"/>
                    </a:lnTo>
                    <a:lnTo>
                      <a:pt x="0" y="255"/>
                    </a:lnTo>
                    <a:lnTo>
                      <a:pt x="1" y="254"/>
                    </a:lnTo>
                    <a:lnTo>
                      <a:pt x="3" y="253"/>
                    </a:lnTo>
                    <a:lnTo>
                      <a:pt x="4" y="253"/>
                    </a:lnTo>
                    <a:lnTo>
                      <a:pt x="5" y="253"/>
                    </a:lnTo>
                    <a:lnTo>
                      <a:pt x="7" y="254"/>
                    </a:lnTo>
                    <a:lnTo>
                      <a:pt x="8" y="255"/>
                    </a:lnTo>
                    <a:lnTo>
                      <a:pt x="8" y="257"/>
                    </a:lnTo>
                    <a:lnTo>
                      <a:pt x="8" y="257"/>
                    </a:lnTo>
                    <a:close/>
                    <a:moveTo>
                      <a:pt x="8" y="319"/>
                    </a:moveTo>
                    <a:lnTo>
                      <a:pt x="8" y="346"/>
                    </a:lnTo>
                    <a:lnTo>
                      <a:pt x="8" y="348"/>
                    </a:lnTo>
                    <a:lnTo>
                      <a:pt x="7" y="349"/>
                    </a:lnTo>
                    <a:lnTo>
                      <a:pt x="5" y="351"/>
                    </a:lnTo>
                    <a:lnTo>
                      <a:pt x="4" y="351"/>
                    </a:lnTo>
                    <a:lnTo>
                      <a:pt x="3" y="351"/>
                    </a:lnTo>
                    <a:lnTo>
                      <a:pt x="1" y="349"/>
                    </a:lnTo>
                    <a:lnTo>
                      <a:pt x="0" y="348"/>
                    </a:lnTo>
                    <a:lnTo>
                      <a:pt x="0" y="346"/>
                    </a:lnTo>
                    <a:lnTo>
                      <a:pt x="0" y="319"/>
                    </a:lnTo>
                    <a:lnTo>
                      <a:pt x="0" y="317"/>
                    </a:lnTo>
                    <a:lnTo>
                      <a:pt x="1" y="316"/>
                    </a:lnTo>
                    <a:lnTo>
                      <a:pt x="3" y="316"/>
                    </a:lnTo>
                    <a:lnTo>
                      <a:pt x="4" y="315"/>
                    </a:lnTo>
                    <a:lnTo>
                      <a:pt x="5" y="316"/>
                    </a:lnTo>
                    <a:lnTo>
                      <a:pt x="7" y="316"/>
                    </a:lnTo>
                    <a:lnTo>
                      <a:pt x="8" y="317"/>
                    </a:lnTo>
                    <a:lnTo>
                      <a:pt x="8" y="319"/>
                    </a:lnTo>
                    <a:lnTo>
                      <a:pt x="8" y="319"/>
                    </a:lnTo>
                    <a:close/>
                    <a:moveTo>
                      <a:pt x="8" y="382"/>
                    </a:moveTo>
                    <a:lnTo>
                      <a:pt x="8" y="410"/>
                    </a:lnTo>
                    <a:lnTo>
                      <a:pt x="8" y="411"/>
                    </a:lnTo>
                    <a:lnTo>
                      <a:pt x="7" y="413"/>
                    </a:lnTo>
                    <a:lnTo>
                      <a:pt x="5" y="414"/>
                    </a:lnTo>
                    <a:lnTo>
                      <a:pt x="4" y="414"/>
                    </a:lnTo>
                    <a:lnTo>
                      <a:pt x="3" y="414"/>
                    </a:lnTo>
                    <a:lnTo>
                      <a:pt x="1" y="413"/>
                    </a:lnTo>
                    <a:lnTo>
                      <a:pt x="0" y="411"/>
                    </a:lnTo>
                    <a:lnTo>
                      <a:pt x="0" y="410"/>
                    </a:lnTo>
                    <a:lnTo>
                      <a:pt x="0" y="382"/>
                    </a:lnTo>
                    <a:lnTo>
                      <a:pt x="0" y="381"/>
                    </a:lnTo>
                    <a:lnTo>
                      <a:pt x="1" y="379"/>
                    </a:lnTo>
                    <a:lnTo>
                      <a:pt x="3" y="378"/>
                    </a:lnTo>
                    <a:lnTo>
                      <a:pt x="4" y="378"/>
                    </a:lnTo>
                    <a:lnTo>
                      <a:pt x="5" y="378"/>
                    </a:lnTo>
                    <a:lnTo>
                      <a:pt x="7" y="379"/>
                    </a:lnTo>
                    <a:lnTo>
                      <a:pt x="8" y="381"/>
                    </a:lnTo>
                    <a:lnTo>
                      <a:pt x="8" y="382"/>
                    </a:lnTo>
                    <a:lnTo>
                      <a:pt x="8" y="382"/>
                    </a:lnTo>
                    <a:close/>
                    <a:moveTo>
                      <a:pt x="8" y="446"/>
                    </a:moveTo>
                    <a:lnTo>
                      <a:pt x="8" y="473"/>
                    </a:lnTo>
                    <a:lnTo>
                      <a:pt x="8" y="475"/>
                    </a:lnTo>
                    <a:lnTo>
                      <a:pt x="7" y="476"/>
                    </a:lnTo>
                    <a:lnTo>
                      <a:pt x="5" y="477"/>
                    </a:lnTo>
                    <a:lnTo>
                      <a:pt x="4" y="477"/>
                    </a:lnTo>
                    <a:lnTo>
                      <a:pt x="3" y="477"/>
                    </a:lnTo>
                    <a:lnTo>
                      <a:pt x="1" y="476"/>
                    </a:lnTo>
                    <a:lnTo>
                      <a:pt x="0" y="475"/>
                    </a:lnTo>
                    <a:lnTo>
                      <a:pt x="0" y="473"/>
                    </a:lnTo>
                    <a:lnTo>
                      <a:pt x="0" y="446"/>
                    </a:lnTo>
                    <a:lnTo>
                      <a:pt x="0" y="444"/>
                    </a:lnTo>
                    <a:lnTo>
                      <a:pt x="1" y="443"/>
                    </a:lnTo>
                    <a:lnTo>
                      <a:pt x="3" y="441"/>
                    </a:lnTo>
                    <a:lnTo>
                      <a:pt x="4" y="441"/>
                    </a:lnTo>
                    <a:lnTo>
                      <a:pt x="5" y="441"/>
                    </a:lnTo>
                    <a:lnTo>
                      <a:pt x="7" y="443"/>
                    </a:lnTo>
                    <a:lnTo>
                      <a:pt x="8" y="444"/>
                    </a:lnTo>
                    <a:lnTo>
                      <a:pt x="8" y="446"/>
                    </a:lnTo>
                    <a:lnTo>
                      <a:pt x="8" y="446"/>
                    </a:lnTo>
                    <a:close/>
                    <a:moveTo>
                      <a:pt x="8" y="509"/>
                    </a:moveTo>
                    <a:lnTo>
                      <a:pt x="8" y="535"/>
                    </a:lnTo>
                    <a:lnTo>
                      <a:pt x="8" y="538"/>
                    </a:lnTo>
                    <a:lnTo>
                      <a:pt x="7" y="539"/>
                    </a:lnTo>
                    <a:lnTo>
                      <a:pt x="5" y="539"/>
                    </a:lnTo>
                    <a:lnTo>
                      <a:pt x="4" y="541"/>
                    </a:lnTo>
                    <a:lnTo>
                      <a:pt x="3" y="539"/>
                    </a:lnTo>
                    <a:lnTo>
                      <a:pt x="1" y="539"/>
                    </a:lnTo>
                    <a:lnTo>
                      <a:pt x="0" y="538"/>
                    </a:lnTo>
                    <a:lnTo>
                      <a:pt x="0" y="535"/>
                    </a:lnTo>
                    <a:lnTo>
                      <a:pt x="0" y="509"/>
                    </a:lnTo>
                    <a:lnTo>
                      <a:pt x="0" y="508"/>
                    </a:lnTo>
                    <a:lnTo>
                      <a:pt x="1" y="506"/>
                    </a:lnTo>
                    <a:lnTo>
                      <a:pt x="3" y="505"/>
                    </a:lnTo>
                    <a:lnTo>
                      <a:pt x="4" y="505"/>
                    </a:lnTo>
                    <a:lnTo>
                      <a:pt x="5" y="505"/>
                    </a:lnTo>
                    <a:lnTo>
                      <a:pt x="7" y="506"/>
                    </a:lnTo>
                    <a:lnTo>
                      <a:pt x="8" y="508"/>
                    </a:lnTo>
                    <a:lnTo>
                      <a:pt x="8" y="509"/>
                    </a:lnTo>
                    <a:lnTo>
                      <a:pt x="8" y="509"/>
                    </a:lnTo>
                    <a:close/>
                    <a:moveTo>
                      <a:pt x="8" y="571"/>
                    </a:moveTo>
                    <a:lnTo>
                      <a:pt x="8" y="598"/>
                    </a:lnTo>
                    <a:lnTo>
                      <a:pt x="8" y="600"/>
                    </a:lnTo>
                    <a:lnTo>
                      <a:pt x="7" y="601"/>
                    </a:lnTo>
                    <a:lnTo>
                      <a:pt x="5" y="603"/>
                    </a:lnTo>
                    <a:lnTo>
                      <a:pt x="4" y="603"/>
                    </a:lnTo>
                    <a:lnTo>
                      <a:pt x="3" y="603"/>
                    </a:lnTo>
                    <a:lnTo>
                      <a:pt x="1" y="601"/>
                    </a:lnTo>
                    <a:lnTo>
                      <a:pt x="0" y="600"/>
                    </a:lnTo>
                    <a:lnTo>
                      <a:pt x="0" y="598"/>
                    </a:lnTo>
                    <a:lnTo>
                      <a:pt x="0" y="571"/>
                    </a:lnTo>
                    <a:lnTo>
                      <a:pt x="0" y="570"/>
                    </a:lnTo>
                    <a:lnTo>
                      <a:pt x="1" y="568"/>
                    </a:lnTo>
                    <a:lnTo>
                      <a:pt x="3" y="568"/>
                    </a:lnTo>
                    <a:lnTo>
                      <a:pt x="4" y="567"/>
                    </a:lnTo>
                    <a:lnTo>
                      <a:pt x="5" y="568"/>
                    </a:lnTo>
                    <a:lnTo>
                      <a:pt x="7" y="568"/>
                    </a:lnTo>
                    <a:lnTo>
                      <a:pt x="8" y="570"/>
                    </a:lnTo>
                    <a:lnTo>
                      <a:pt x="8" y="571"/>
                    </a:lnTo>
                    <a:lnTo>
                      <a:pt x="8" y="571"/>
                    </a:lnTo>
                    <a:close/>
                    <a:moveTo>
                      <a:pt x="8" y="635"/>
                    </a:moveTo>
                    <a:lnTo>
                      <a:pt x="8" y="662"/>
                    </a:lnTo>
                    <a:lnTo>
                      <a:pt x="8" y="663"/>
                    </a:lnTo>
                    <a:lnTo>
                      <a:pt x="7" y="665"/>
                    </a:lnTo>
                    <a:lnTo>
                      <a:pt x="5" y="666"/>
                    </a:lnTo>
                    <a:lnTo>
                      <a:pt x="4" y="666"/>
                    </a:lnTo>
                    <a:lnTo>
                      <a:pt x="3" y="666"/>
                    </a:lnTo>
                    <a:lnTo>
                      <a:pt x="1" y="665"/>
                    </a:lnTo>
                    <a:lnTo>
                      <a:pt x="0" y="663"/>
                    </a:lnTo>
                    <a:lnTo>
                      <a:pt x="0" y="662"/>
                    </a:lnTo>
                    <a:lnTo>
                      <a:pt x="0" y="635"/>
                    </a:lnTo>
                    <a:lnTo>
                      <a:pt x="0" y="633"/>
                    </a:lnTo>
                    <a:lnTo>
                      <a:pt x="1" y="632"/>
                    </a:lnTo>
                    <a:lnTo>
                      <a:pt x="3" y="630"/>
                    </a:lnTo>
                    <a:lnTo>
                      <a:pt x="4" y="630"/>
                    </a:lnTo>
                    <a:lnTo>
                      <a:pt x="5" y="630"/>
                    </a:lnTo>
                    <a:lnTo>
                      <a:pt x="7" y="632"/>
                    </a:lnTo>
                    <a:lnTo>
                      <a:pt x="8" y="633"/>
                    </a:lnTo>
                    <a:lnTo>
                      <a:pt x="8" y="635"/>
                    </a:lnTo>
                    <a:lnTo>
                      <a:pt x="8" y="635"/>
                    </a:lnTo>
                    <a:close/>
                    <a:moveTo>
                      <a:pt x="8" y="698"/>
                    </a:moveTo>
                    <a:lnTo>
                      <a:pt x="8" y="725"/>
                    </a:lnTo>
                    <a:lnTo>
                      <a:pt x="8" y="727"/>
                    </a:lnTo>
                    <a:lnTo>
                      <a:pt x="7" y="728"/>
                    </a:lnTo>
                    <a:lnTo>
                      <a:pt x="5" y="730"/>
                    </a:lnTo>
                    <a:lnTo>
                      <a:pt x="4" y="730"/>
                    </a:lnTo>
                    <a:lnTo>
                      <a:pt x="3" y="730"/>
                    </a:lnTo>
                    <a:lnTo>
                      <a:pt x="1" y="728"/>
                    </a:lnTo>
                    <a:lnTo>
                      <a:pt x="0" y="727"/>
                    </a:lnTo>
                    <a:lnTo>
                      <a:pt x="0" y="725"/>
                    </a:lnTo>
                    <a:lnTo>
                      <a:pt x="0" y="698"/>
                    </a:lnTo>
                    <a:lnTo>
                      <a:pt x="0" y="696"/>
                    </a:lnTo>
                    <a:lnTo>
                      <a:pt x="1" y="695"/>
                    </a:lnTo>
                    <a:lnTo>
                      <a:pt x="3" y="694"/>
                    </a:lnTo>
                    <a:lnTo>
                      <a:pt x="4" y="694"/>
                    </a:lnTo>
                    <a:lnTo>
                      <a:pt x="5" y="694"/>
                    </a:lnTo>
                    <a:lnTo>
                      <a:pt x="7" y="695"/>
                    </a:lnTo>
                    <a:lnTo>
                      <a:pt x="8" y="696"/>
                    </a:lnTo>
                    <a:lnTo>
                      <a:pt x="8" y="698"/>
                    </a:lnTo>
                    <a:lnTo>
                      <a:pt x="8" y="698"/>
                    </a:lnTo>
                    <a:close/>
                    <a:moveTo>
                      <a:pt x="8" y="761"/>
                    </a:moveTo>
                    <a:lnTo>
                      <a:pt x="8" y="787"/>
                    </a:lnTo>
                    <a:lnTo>
                      <a:pt x="8" y="790"/>
                    </a:lnTo>
                    <a:lnTo>
                      <a:pt x="7" y="792"/>
                    </a:lnTo>
                    <a:lnTo>
                      <a:pt x="5" y="792"/>
                    </a:lnTo>
                    <a:lnTo>
                      <a:pt x="4" y="793"/>
                    </a:lnTo>
                    <a:lnTo>
                      <a:pt x="3" y="792"/>
                    </a:lnTo>
                    <a:lnTo>
                      <a:pt x="1" y="792"/>
                    </a:lnTo>
                    <a:lnTo>
                      <a:pt x="0" y="790"/>
                    </a:lnTo>
                    <a:lnTo>
                      <a:pt x="0" y="787"/>
                    </a:lnTo>
                    <a:lnTo>
                      <a:pt x="0" y="761"/>
                    </a:lnTo>
                    <a:lnTo>
                      <a:pt x="0" y="760"/>
                    </a:lnTo>
                    <a:lnTo>
                      <a:pt x="1" y="758"/>
                    </a:lnTo>
                    <a:lnTo>
                      <a:pt x="3" y="757"/>
                    </a:lnTo>
                    <a:lnTo>
                      <a:pt x="4" y="757"/>
                    </a:lnTo>
                    <a:lnTo>
                      <a:pt x="5" y="757"/>
                    </a:lnTo>
                    <a:lnTo>
                      <a:pt x="7" y="758"/>
                    </a:lnTo>
                    <a:lnTo>
                      <a:pt x="8" y="760"/>
                    </a:lnTo>
                    <a:lnTo>
                      <a:pt x="8" y="761"/>
                    </a:lnTo>
                    <a:lnTo>
                      <a:pt x="8" y="761"/>
                    </a:lnTo>
                    <a:close/>
                    <a:moveTo>
                      <a:pt x="8" y="823"/>
                    </a:moveTo>
                    <a:lnTo>
                      <a:pt x="8" y="851"/>
                    </a:lnTo>
                    <a:lnTo>
                      <a:pt x="8" y="852"/>
                    </a:lnTo>
                    <a:lnTo>
                      <a:pt x="7" y="854"/>
                    </a:lnTo>
                    <a:lnTo>
                      <a:pt x="5" y="855"/>
                    </a:lnTo>
                    <a:lnTo>
                      <a:pt x="4" y="855"/>
                    </a:lnTo>
                    <a:lnTo>
                      <a:pt x="3" y="855"/>
                    </a:lnTo>
                    <a:lnTo>
                      <a:pt x="1" y="854"/>
                    </a:lnTo>
                    <a:lnTo>
                      <a:pt x="0" y="852"/>
                    </a:lnTo>
                    <a:lnTo>
                      <a:pt x="0" y="851"/>
                    </a:lnTo>
                    <a:lnTo>
                      <a:pt x="0" y="823"/>
                    </a:lnTo>
                    <a:lnTo>
                      <a:pt x="0" y="822"/>
                    </a:lnTo>
                    <a:lnTo>
                      <a:pt x="1" y="820"/>
                    </a:lnTo>
                    <a:lnTo>
                      <a:pt x="3" y="820"/>
                    </a:lnTo>
                    <a:lnTo>
                      <a:pt x="4" y="819"/>
                    </a:lnTo>
                    <a:lnTo>
                      <a:pt x="5" y="820"/>
                    </a:lnTo>
                    <a:lnTo>
                      <a:pt x="7" y="820"/>
                    </a:lnTo>
                    <a:lnTo>
                      <a:pt x="8" y="822"/>
                    </a:lnTo>
                    <a:lnTo>
                      <a:pt x="8" y="823"/>
                    </a:lnTo>
                    <a:lnTo>
                      <a:pt x="8" y="823"/>
                    </a:lnTo>
                    <a:close/>
                    <a:moveTo>
                      <a:pt x="8" y="887"/>
                    </a:moveTo>
                    <a:lnTo>
                      <a:pt x="8" y="914"/>
                    </a:lnTo>
                    <a:lnTo>
                      <a:pt x="8" y="916"/>
                    </a:lnTo>
                    <a:lnTo>
                      <a:pt x="7" y="917"/>
                    </a:lnTo>
                    <a:lnTo>
                      <a:pt x="5" y="918"/>
                    </a:lnTo>
                    <a:lnTo>
                      <a:pt x="4" y="918"/>
                    </a:lnTo>
                    <a:lnTo>
                      <a:pt x="3" y="918"/>
                    </a:lnTo>
                    <a:lnTo>
                      <a:pt x="1" y="917"/>
                    </a:lnTo>
                    <a:lnTo>
                      <a:pt x="0" y="916"/>
                    </a:lnTo>
                    <a:lnTo>
                      <a:pt x="0" y="914"/>
                    </a:lnTo>
                    <a:lnTo>
                      <a:pt x="0" y="887"/>
                    </a:lnTo>
                    <a:lnTo>
                      <a:pt x="0" y="885"/>
                    </a:lnTo>
                    <a:lnTo>
                      <a:pt x="1" y="884"/>
                    </a:lnTo>
                    <a:lnTo>
                      <a:pt x="3" y="882"/>
                    </a:lnTo>
                    <a:lnTo>
                      <a:pt x="4" y="882"/>
                    </a:lnTo>
                    <a:lnTo>
                      <a:pt x="5" y="882"/>
                    </a:lnTo>
                    <a:lnTo>
                      <a:pt x="7" y="884"/>
                    </a:lnTo>
                    <a:lnTo>
                      <a:pt x="8" y="885"/>
                    </a:lnTo>
                    <a:lnTo>
                      <a:pt x="8" y="887"/>
                    </a:lnTo>
                    <a:lnTo>
                      <a:pt x="8" y="887"/>
                    </a:lnTo>
                    <a:close/>
                    <a:moveTo>
                      <a:pt x="8" y="950"/>
                    </a:moveTo>
                    <a:lnTo>
                      <a:pt x="8" y="978"/>
                    </a:lnTo>
                    <a:lnTo>
                      <a:pt x="8" y="979"/>
                    </a:lnTo>
                    <a:lnTo>
                      <a:pt x="7" y="980"/>
                    </a:lnTo>
                    <a:lnTo>
                      <a:pt x="5" y="982"/>
                    </a:lnTo>
                    <a:lnTo>
                      <a:pt x="4" y="982"/>
                    </a:lnTo>
                    <a:lnTo>
                      <a:pt x="3" y="982"/>
                    </a:lnTo>
                    <a:lnTo>
                      <a:pt x="1" y="980"/>
                    </a:lnTo>
                    <a:lnTo>
                      <a:pt x="0" y="979"/>
                    </a:lnTo>
                    <a:lnTo>
                      <a:pt x="0" y="978"/>
                    </a:lnTo>
                    <a:lnTo>
                      <a:pt x="0" y="950"/>
                    </a:lnTo>
                    <a:lnTo>
                      <a:pt x="0" y="949"/>
                    </a:lnTo>
                    <a:lnTo>
                      <a:pt x="1" y="947"/>
                    </a:lnTo>
                    <a:lnTo>
                      <a:pt x="3" y="946"/>
                    </a:lnTo>
                    <a:lnTo>
                      <a:pt x="4" y="946"/>
                    </a:lnTo>
                    <a:lnTo>
                      <a:pt x="5" y="946"/>
                    </a:lnTo>
                    <a:lnTo>
                      <a:pt x="7" y="947"/>
                    </a:lnTo>
                    <a:lnTo>
                      <a:pt x="8" y="949"/>
                    </a:lnTo>
                    <a:lnTo>
                      <a:pt x="8" y="950"/>
                    </a:lnTo>
                    <a:lnTo>
                      <a:pt x="8" y="950"/>
                    </a:lnTo>
                    <a:close/>
                    <a:moveTo>
                      <a:pt x="8" y="1014"/>
                    </a:moveTo>
                    <a:lnTo>
                      <a:pt x="8" y="1040"/>
                    </a:lnTo>
                    <a:lnTo>
                      <a:pt x="8" y="1042"/>
                    </a:lnTo>
                    <a:lnTo>
                      <a:pt x="7" y="1044"/>
                    </a:lnTo>
                    <a:lnTo>
                      <a:pt x="5" y="1044"/>
                    </a:lnTo>
                    <a:lnTo>
                      <a:pt x="4" y="1045"/>
                    </a:lnTo>
                    <a:lnTo>
                      <a:pt x="3" y="1044"/>
                    </a:lnTo>
                    <a:lnTo>
                      <a:pt x="1" y="1044"/>
                    </a:lnTo>
                    <a:lnTo>
                      <a:pt x="0" y="1042"/>
                    </a:lnTo>
                    <a:lnTo>
                      <a:pt x="0" y="1040"/>
                    </a:lnTo>
                    <a:lnTo>
                      <a:pt x="0" y="1014"/>
                    </a:lnTo>
                    <a:lnTo>
                      <a:pt x="0" y="1012"/>
                    </a:lnTo>
                    <a:lnTo>
                      <a:pt x="1" y="1011"/>
                    </a:lnTo>
                    <a:lnTo>
                      <a:pt x="3" y="1009"/>
                    </a:lnTo>
                    <a:lnTo>
                      <a:pt x="4" y="1009"/>
                    </a:lnTo>
                    <a:lnTo>
                      <a:pt x="5" y="1009"/>
                    </a:lnTo>
                    <a:lnTo>
                      <a:pt x="7" y="1011"/>
                    </a:lnTo>
                    <a:lnTo>
                      <a:pt x="8" y="1012"/>
                    </a:lnTo>
                    <a:lnTo>
                      <a:pt x="8" y="1014"/>
                    </a:lnTo>
                    <a:lnTo>
                      <a:pt x="8" y="1014"/>
                    </a:lnTo>
                    <a:close/>
                    <a:moveTo>
                      <a:pt x="8" y="1076"/>
                    </a:moveTo>
                    <a:lnTo>
                      <a:pt x="8" y="1103"/>
                    </a:lnTo>
                    <a:lnTo>
                      <a:pt x="8" y="1104"/>
                    </a:lnTo>
                    <a:lnTo>
                      <a:pt x="7" y="1106"/>
                    </a:lnTo>
                    <a:lnTo>
                      <a:pt x="5" y="1107"/>
                    </a:lnTo>
                    <a:lnTo>
                      <a:pt x="4" y="1107"/>
                    </a:lnTo>
                    <a:lnTo>
                      <a:pt x="3" y="1107"/>
                    </a:lnTo>
                    <a:lnTo>
                      <a:pt x="1" y="1106"/>
                    </a:lnTo>
                    <a:lnTo>
                      <a:pt x="0" y="1104"/>
                    </a:lnTo>
                    <a:lnTo>
                      <a:pt x="0" y="1103"/>
                    </a:lnTo>
                    <a:lnTo>
                      <a:pt x="0" y="1076"/>
                    </a:lnTo>
                    <a:lnTo>
                      <a:pt x="0" y="1074"/>
                    </a:lnTo>
                    <a:lnTo>
                      <a:pt x="1" y="1073"/>
                    </a:lnTo>
                    <a:lnTo>
                      <a:pt x="3" y="1073"/>
                    </a:lnTo>
                    <a:lnTo>
                      <a:pt x="4" y="1071"/>
                    </a:lnTo>
                    <a:lnTo>
                      <a:pt x="5" y="1073"/>
                    </a:lnTo>
                    <a:lnTo>
                      <a:pt x="7" y="1073"/>
                    </a:lnTo>
                    <a:lnTo>
                      <a:pt x="8" y="1074"/>
                    </a:lnTo>
                    <a:lnTo>
                      <a:pt x="8" y="1076"/>
                    </a:lnTo>
                    <a:lnTo>
                      <a:pt x="8" y="1076"/>
                    </a:lnTo>
                    <a:close/>
                    <a:moveTo>
                      <a:pt x="8" y="1139"/>
                    </a:moveTo>
                    <a:lnTo>
                      <a:pt x="8" y="1166"/>
                    </a:lnTo>
                    <a:lnTo>
                      <a:pt x="8" y="1168"/>
                    </a:lnTo>
                    <a:lnTo>
                      <a:pt x="7" y="1169"/>
                    </a:lnTo>
                    <a:lnTo>
                      <a:pt x="5" y="1171"/>
                    </a:lnTo>
                    <a:lnTo>
                      <a:pt x="4" y="1171"/>
                    </a:lnTo>
                    <a:lnTo>
                      <a:pt x="3" y="1171"/>
                    </a:lnTo>
                    <a:lnTo>
                      <a:pt x="1" y="1169"/>
                    </a:lnTo>
                    <a:lnTo>
                      <a:pt x="0" y="1168"/>
                    </a:lnTo>
                    <a:lnTo>
                      <a:pt x="0" y="1166"/>
                    </a:lnTo>
                    <a:lnTo>
                      <a:pt x="0" y="1139"/>
                    </a:lnTo>
                    <a:lnTo>
                      <a:pt x="0" y="1138"/>
                    </a:lnTo>
                    <a:lnTo>
                      <a:pt x="1" y="1136"/>
                    </a:lnTo>
                    <a:lnTo>
                      <a:pt x="3" y="1135"/>
                    </a:lnTo>
                    <a:lnTo>
                      <a:pt x="4" y="1135"/>
                    </a:lnTo>
                    <a:lnTo>
                      <a:pt x="5" y="1135"/>
                    </a:lnTo>
                    <a:lnTo>
                      <a:pt x="7" y="1136"/>
                    </a:lnTo>
                    <a:lnTo>
                      <a:pt x="8" y="1138"/>
                    </a:lnTo>
                    <a:lnTo>
                      <a:pt x="8" y="1139"/>
                    </a:lnTo>
                    <a:lnTo>
                      <a:pt x="8" y="1139"/>
                    </a:lnTo>
                    <a:close/>
                    <a:moveTo>
                      <a:pt x="8" y="1202"/>
                    </a:moveTo>
                    <a:lnTo>
                      <a:pt x="8" y="1230"/>
                    </a:lnTo>
                    <a:lnTo>
                      <a:pt x="8" y="1231"/>
                    </a:lnTo>
                    <a:lnTo>
                      <a:pt x="7" y="1233"/>
                    </a:lnTo>
                    <a:lnTo>
                      <a:pt x="5" y="1234"/>
                    </a:lnTo>
                    <a:lnTo>
                      <a:pt x="4" y="1234"/>
                    </a:lnTo>
                    <a:lnTo>
                      <a:pt x="3" y="1234"/>
                    </a:lnTo>
                    <a:lnTo>
                      <a:pt x="1" y="1233"/>
                    </a:lnTo>
                    <a:lnTo>
                      <a:pt x="0" y="1231"/>
                    </a:lnTo>
                    <a:lnTo>
                      <a:pt x="0" y="1230"/>
                    </a:lnTo>
                    <a:lnTo>
                      <a:pt x="0" y="1202"/>
                    </a:lnTo>
                    <a:lnTo>
                      <a:pt x="0" y="1201"/>
                    </a:lnTo>
                    <a:lnTo>
                      <a:pt x="1" y="1200"/>
                    </a:lnTo>
                    <a:lnTo>
                      <a:pt x="3" y="1198"/>
                    </a:lnTo>
                    <a:lnTo>
                      <a:pt x="4" y="1198"/>
                    </a:lnTo>
                    <a:lnTo>
                      <a:pt x="5" y="1198"/>
                    </a:lnTo>
                    <a:lnTo>
                      <a:pt x="7" y="1200"/>
                    </a:lnTo>
                    <a:lnTo>
                      <a:pt x="8" y="1201"/>
                    </a:lnTo>
                    <a:lnTo>
                      <a:pt x="8" y="1202"/>
                    </a:lnTo>
                    <a:lnTo>
                      <a:pt x="8" y="1202"/>
                    </a:lnTo>
                    <a:close/>
                    <a:moveTo>
                      <a:pt x="8" y="1266"/>
                    </a:moveTo>
                    <a:lnTo>
                      <a:pt x="8" y="1292"/>
                    </a:lnTo>
                    <a:lnTo>
                      <a:pt x="8" y="1295"/>
                    </a:lnTo>
                    <a:lnTo>
                      <a:pt x="7" y="1296"/>
                    </a:lnTo>
                    <a:lnTo>
                      <a:pt x="5" y="1296"/>
                    </a:lnTo>
                    <a:lnTo>
                      <a:pt x="4" y="1298"/>
                    </a:lnTo>
                    <a:lnTo>
                      <a:pt x="3" y="1296"/>
                    </a:lnTo>
                    <a:lnTo>
                      <a:pt x="1" y="1296"/>
                    </a:lnTo>
                    <a:lnTo>
                      <a:pt x="0" y="1295"/>
                    </a:lnTo>
                    <a:lnTo>
                      <a:pt x="0" y="1292"/>
                    </a:lnTo>
                    <a:lnTo>
                      <a:pt x="0" y="1266"/>
                    </a:lnTo>
                    <a:lnTo>
                      <a:pt x="0" y="1264"/>
                    </a:lnTo>
                    <a:lnTo>
                      <a:pt x="1" y="1263"/>
                    </a:lnTo>
                    <a:lnTo>
                      <a:pt x="3" y="1261"/>
                    </a:lnTo>
                    <a:lnTo>
                      <a:pt x="4" y="1261"/>
                    </a:lnTo>
                    <a:lnTo>
                      <a:pt x="5" y="1261"/>
                    </a:lnTo>
                    <a:lnTo>
                      <a:pt x="7" y="1263"/>
                    </a:lnTo>
                    <a:lnTo>
                      <a:pt x="8" y="1264"/>
                    </a:lnTo>
                    <a:lnTo>
                      <a:pt x="8" y="1266"/>
                    </a:lnTo>
                    <a:lnTo>
                      <a:pt x="8" y="1266"/>
                    </a:lnTo>
                    <a:close/>
                    <a:moveTo>
                      <a:pt x="8" y="1328"/>
                    </a:moveTo>
                    <a:lnTo>
                      <a:pt x="8" y="1355"/>
                    </a:lnTo>
                    <a:lnTo>
                      <a:pt x="8" y="1357"/>
                    </a:lnTo>
                    <a:lnTo>
                      <a:pt x="7" y="1358"/>
                    </a:lnTo>
                    <a:lnTo>
                      <a:pt x="5" y="1359"/>
                    </a:lnTo>
                    <a:lnTo>
                      <a:pt x="4" y="1359"/>
                    </a:lnTo>
                    <a:lnTo>
                      <a:pt x="3" y="1359"/>
                    </a:lnTo>
                    <a:lnTo>
                      <a:pt x="1" y="1358"/>
                    </a:lnTo>
                    <a:lnTo>
                      <a:pt x="0" y="1357"/>
                    </a:lnTo>
                    <a:lnTo>
                      <a:pt x="0" y="1355"/>
                    </a:lnTo>
                    <a:lnTo>
                      <a:pt x="0" y="1328"/>
                    </a:lnTo>
                    <a:lnTo>
                      <a:pt x="0" y="1326"/>
                    </a:lnTo>
                    <a:lnTo>
                      <a:pt x="1" y="1325"/>
                    </a:lnTo>
                    <a:lnTo>
                      <a:pt x="3" y="1325"/>
                    </a:lnTo>
                    <a:lnTo>
                      <a:pt x="4" y="1323"/>
                    </a:lnTo>
                    <a:lnTo>
                      <a:pt x="5" y="1325"/>
                    </a:lnTo>
                    <a:lnTo>
                      <a:pt x="7" y="1325"/>
                    </a:lnTo>
                    <a:lnTo>
                      <a:pt x="8" y="1326"/>
                    </a:lnTo>
                    <a:lnTo>
                      <a:pt x="8" y="1328"/>
                    </a:lnTo>
                    <a:lnTo>
                      <a:pt x="8" y="1328"/>
                    </a:lnTo>
                    <a:close/>
                    <a:moveTo>
                      <a:pt x="8" y="1391"/>
                    </a:moveTo>
                    <a:lnTo>
                      <a:pt x="8" y="1419"/>
                    </a:lnTo>
                    <a:lnTo>
                      <a:pt x="8" y="1420"/>
                    </a:lnTo>
                    <a:lnTo>
                      <a:pt x="7" y="1421"/>
                    </a:lnTo>
                    <a:lnTo>
                      <a:pt x="5" y="1423"/>
                    </a:lnTo>
                    <a:lnTo>
                      <a:pt x="4" y="1423"/>
                    </a:lnTo>
                    <a:lnTo>
                      <a:pt x="3" y="1423"/>
                    </a:lnTo>
                    <a:lnTo>
                      <a:pt x="1" y="1421"/>
                    </a:lnTo>
                    <a:lnTo>
                      <a:pt x="0" y="1420"/>
                    </a:lnTo>
                    <a:lnTo>
                      <a:pt x="0" y="1419"/>
                    </a:lnTo>
                    <a:lnTo>
                      <a:pt x="0" y="1391"/>
                    </a:lnTo>
                    <a:lnTo>
                      <a:pt x="0" y="1390"/>
                    </a:lnTo>
                    <a:lnTo>
                      <a:pt x="1" y="1388"/>
                    </a:lnTo>
                    <a:lnTo>
                      <a:pt x="3" y="1387"/>
                    </a:lnTo>
                    <a:lnTo>
                      <a:pt x="4" y="1387"/>
                    </a:lnTo>
                    <a:lnTo>
                      <a:pt x="5" y="1387"/>
                    </a:lnTo>
                    <a:lnTo>
                      <a:pt x="7" y="1388"/>
                    </a:lnTo>
                    <a:lnTo>
                      <a:pt x="8" y="1390"/>
                    </a:lnTo>
                    <a:lnTo>
                      <a:pt x="8" y="1391"/>
                    </a:lnTo>
                    <a:lnTo>
                      <a:pt x="8" y="1391"/>
                    </a:lnTo>
                    <a:close/>
                    <a:moveTo>
                      <a:pt x="8" y="1455"/>
                    </a:moveTo>
                    <a:lnTo>
                      <a:pt x="8" y="1482"/>
                    </a:lnTo>
                    <a:lnTo>
                      <a:pt x="8" y="1483"/>
                    </a:lnTo>
                    <a:lnTo>
                      <a:pt x="7" y="1485"/>
                    </a:lnTo>
                    <a:lnTo>
                      <a:pt x="5" y="1486"/>
                    </a:lnTo>
                    <a:lnTo>
                      <a:pt x="4" y="1486"/>
                    </a:lnTo>
                    <a:lnTo>
                      <a:pt x="3" y="1486"/>
                    </a:lnTo>
                    <a:lnTo>
                      <a:pt x="1" y="1485"/>
                    </a:lnTo>
                    <a:lnTo>
                      <a:pt x="0" y="1483"/>
                    </a:lnTo>
                    <a:lnTo>
                      <a:pt x="0" y="1482"/>
                    </a:lnTo>
                    <a:lnTo>
                      <a:pt x="0" y="1455"/>
                    </a:lnTo>
                    <a:lnTo>
                      <a:pt x="0" y="1453"/>
                    </a:lnTo>
                    <a:lnTo>
                      <a:pt x="1" y="1452"/>
                    </a:lnTo>
                    <a:lnTo>
                      <a:pt x="3" y="1450"/>
                    </a:lnTo>
                    <a:lnTo>
                      <a:pt x="4" y="1450"/>
                    </a:lnTo>
                    <a:lnTo>
                      <a:pt x="5" y="1450"/>
                    </a:lnTo>
                    <a:lnTo>
                      <a:pt x="7" y="1452"/>
                    </a:lnTo>
                    <a:lnTo>
                      <a:pt x="8" y="1453"/>
                    </a:lnTo>
                    <a:lnTo>
                      <a:pt x="8" y="1455"/>
                    </a:lnTo>
                    <a:lnTo>
                      <a:pt x="8" y="1455"/>
                    </a:lnTo>
                    <a:close/>
                    <a:moveTo>
                      <a:pt x="8" y="1518"/>
                    </a:moveTo>
                    <a:lnTo>
                      <a:pt x="8" y="1544"/>
                    </a:lnTo>
                    <a:lnTo>
                      <a:pt x="8" y="1547"/>
                    </a:lnTo>
                    <a:lnTo>
                      <a:pt x="7" y="1548"/>
                    </a:lnTo>
                    <a:lnTo>
                      <a:pt x="5" y="1548"/>
                    </a:lnTo>
                    <a:lnTo>
                      <a:pt x="4" y="1550"/>
                    </a:lnTo>
                    <a:lnTo>
                      <a:pt x="3" y="1548"/>
                    </a:lnTo>
                    <a:lnTo>
                      <a:pt x="1" y="1548"/>
                    </a:lnTo>
                    <a:lnTo>
                      <a:pt x="0" y="1547"/>
                    </a:lnTo>
                    <a:lnTo>
                      <a:pt x="0" y="1544"/>
                    </a:lnTo>
                    <a:lnTo>
                      <a:pt x="0" y="1518"/>
                    </a:lnTo>
                    <a:lnTo>
                      <a:pt x="0" y="1517"/>
                    </a:lnTo>
                    <a:lnTo>
                      <a:pt x="1" y="1515"/>
                    </a:lnTo>
                    <a:lnTo>
                      <a:pt x="3" y="1514"/>
                    </a:lnTo>
                    <a:lnTo>
                      <a:pt x="4" y="1514"/>
                    </a:lnTo>
                    <a:lnTo>
                      <a:pt x="5" y="1514"/>
                    </a:lnTo>
                    <a:lnTo>
                      <a:pt x="7" y="1515"/>
                    </a:lnTo>
                    <a:lnTo>
                      <a:pt x="8" y="1517"/>
                    </a:lnTo>
                    <a:lnTo>
                      <a:pt x="8" y="1518"/>
                    </a:lnTo>
                    <a:lnTo>
                      <a:pt x="8" y="1518"/>
                    </a:lnTo>
                    <a:close/>
                    <a:moveTo>
                      <a:pt x="8" y="1580"/>
                    </a:moveTo>
                    <a:lnTo>
                      <a:pt x="8" y="1607"/>
                    </a:lnTo>
                    <a:lnTo>
                      <a:pt x="8" y="1609"/>
                    </a:lnTo>
                    <a:lnTo>
                      <a:pt x="7" y="1610"/>
                    </a:lnTo>
                    <a:lnTo>
                      <a:pt x="5" y="1612"/>
                    </a:lnTo>
                    <a:lnTo>
                      <a:pt x="4" y="1612"/>
                    </a:lnTo>
                    <a:lnTo>
                      <a:pt x="3" y="1612"/>
                    </a:lnTo>
                    <a:lnTo>
                      <a:pt x="1" y="1610"/>
                    </a:lnTo>
                    <a:lnTo>
                      <a:pt x="0" y="1609"/>
                    </a:lnTo>
                    <a:lnTo>
                      <a:pt x="0" y="1607"/>
                    </a:lnTo>
                    <a:lnTo>
                      <a:pt x="0" y="1580"/>
                    </a:lnTo>
                    <a:lnTo>
                      <a:pt x="0" y="1579"/>
                    </a:lnTo>
                    <a:lnTo>
                      <a:pt x="1" y="1577"/>
                    </a:lnTo>
                    <a:lnTo>
                      <a:pt x="3" y="1577"/>
                    </a:lnTo>
                    <a:lnTo>
                      <a:pt x="4" y="1576"/>
                    </a:lnTo>
                    <a:lnTo>
                      <a:pt x="5" y="1577"/>
                    </a:lnTo>
                    <a:lnTo>
                      <a:pt x="7" y="1577"/>
                    </a:lnTo>
                    <a:lnTo>
                      <a:pt x="8" y="1579"/>
                    </a:lnTo>
                    <a:lnTo>
                      <a:pt x="8" y="1580"/>
                    </a:lnTo>
                    <a:lnTo>
                      <a:pt x="8" y="1580"/>
                    </a:lnTo>
                    <a:close/>
                    <a:moveTo>
                      <a:pt x="8" y="1643"/>
                    </a:moveTo>
                    <a:lnTo>
                      <a:pt x="8" y="1671"/>
                    </a:lnTo>
                    <a:lnTo>
                      <a:pt x="8" y="1672"/>
                    </a:lnTo>
                    <a:lnTo>
                      <a:pt x="7" y="1674"/>
                    </a:lnTo>
                    <a:lnTo>
                      <a:pt x="5" y="1675"/>
                    </a:lnTo>
                    <a:lnTo>
                      <a:pt x="4" y="1675"/>
                    </a:lnTo>
                    <a:lnTo>
                      <a:pt x="3" y="1675"/>
                    </a:lnTo>
                    <a:lnTo>
                      <a:pt x="1" y="1674"/>
                    </a:lnTo>
                    <a:lnTo>
                      <a:pt x="0" y="1672"/>
                    </a:lnTo>
                    <a:lnTo>
                      <a:pt x="0" y="1671"/>
                    </a:lnTo>
                    <a:lnTo>
                      <a:pt x="0" y="1643"/>
                    </a:lnTo>
                    <a:lnTo>
                      <a:pt x="0" y="1642"/>
                    </a:lnTo>
                    <a:lnTo>
                      <a:pt x="1" y="1641"/>
                    </a:lnTo>
                    <a:lnTo>
                      <a:pt x="3" y="1639"/>
                    </a:lnTo>
                    <a:lnTo>
                      <a:pt x="4" y="1639"/>
                    </a:lnTo>
                    <a:lnTo>
                      <a:pt x="5" y="1639"/>
                    </a:lnTo>
                    <a:lnTo>
                      <a:pt x="7" y="1641"/>
                    </a:lnTo>
                    <a:lnTo>
                      <a:pt x="8" y="1642"/>
                    </a:lnTo>
                    <a:lnTo>
                      <a:pt x="8" y="1643"/>
                    </a:lnTo>
                    <a:lnTo>
                      <a:pt x="8" y="1643"/>
                    </a:lnTo>
                    <a:close/>
                    <a:moveTo>
                      <a:pt x="8" y="1707"/>
                    </a:moveTo>
                    <a:lnTo>
                      <a:pt x="8" y="1734"/>
                    </a:lnTo>
                    <a:lnTo>
                      <a:pt x="8" y="1736"/>
                    </a:lnTo>
                    <a:lnTo>
                      <a:pt x="7" y="1737"/>
                    </a:lnTo>
                    <a:lnTo>
                      <a:pt x="5" y="1739"/>
                    </a:lnTo>
                    <a:lnTo>
                      <a:pt x="4" y="1739"/>
                    </a:lnTo>
                    <a:lnTo>
                      <a:pt x="3" y="1739"/>
                    </a:lnTo>
                    <a:lnTo>
                      <a:pt x="1" y="1737"/>
                    </a:lnTo>
                    <a:lnTo>
                      <a:pt x="0" y="1736"/>
                    </a:lnTo>
                    <a:lnTo>
                      <a:pt x="0" y="1734"/>
                    </a:lnTo>
                    <a:lnTo>
                      <a:pt x="0" y="1707"/>
                    </a:lnTo>
                    <a:lnTo>
                      <a:pt x="0" y="1705"/>
                    </a:lnTo>
                    <a:lnTo>
                      <a:pt x="1" y="1704"/>
                    </a:lnTo>
                    <a:lnTo>
                      <a:pt x="3" y="1703"/>
                    </a:lnTo>
                    <a:lnTo>
                      <a:pt x="4" y="1703"/>
                    </a:lnTo>
                    <a:lnTo>
                      <a:pt x="5" y="1703"/>
                    </a:lnTo>
                    <a:lnTo>
                      <a:pt x="7" y="1704"/>
                    </a:lnTo>
                    <a:lnTo>
                      <a:pt x="8" y="1705"/>
                    </a:lnTo>
                    <a:lnTo>
                      <a:pt x="8" y="1707"/>
                    </a:lnTo>
                    <a:lnTo>
                      <a:pt x="8" y="1707"/>
                    </a:lnTo>
                    <a:close/>
                    <a:moveTo>
                      <a:pt x="8" y="1770"/>
                    </a:moveTo>
                    <a:lnTo>
                      <a:pt x="8" y="1796"/>
                    </a:lnTo>
                    <a:lnTo>
                      <a:pt x="8" y="1799"/>
                    </a:lnTo>
                    <a:lnTo>
                      <a:pt x="7" y="1801"/>
                    </a:lnTo>
                    <a:lnTo>
                      <a:pt x="5" y="1801"/>
                    </a:lnTo>
                    <a:lnTo>
                      <a:pt x="4" y="1802"/>
                    </a:lnTo>
                    <a:lnTo>
                      <a:pt x="3" y="1801"/>
                    </a:lnTo>
                    <a:lnTo>
                      <a:pt x="1" y="1801"/>
                    </a:lnTo>
                    <a:lnTo>
                      <a:pt x="0" y="1799"/>
                    </a:lnTo>
                    <a:lnTo>
                      <a:pt x="0" y="1796"/>
                    </a:lnTo>
                    <a:lnTo>
                      <a:pt x="0" y="1770"/>
                    </a:lnTo>
                    <a:lnTo>
                      <a:pt x="0" y="1769"/>
                    </a:lnTo>
                    <a:lnTo>
                      <a:pt x="1" y="1767"/>
                    </a:lnTo>
                    <a:lnTo>
                      <a:pt x="3" y="1766"/>
                    </a:lnTo>
                    <a:lnTo>
                      <a:pt x="4" y="1766"/>
                    </a:lnTo>
                    <a:lnTo>
                      <a:pt x="5" y="1766"/>
                    </a:lnTo>
                    <a:lnTo>
                      <a:pt x="7" y="1767"/>
                    </a:lnTo>
                    <a:lnTo>
                      <a:pt x="8" y="1769"/>
                    </a:lnTo>
                    <a:lnTo>
                      <a:pt x="8" y="1770"/>
                    </a:lnTo>
                    <a:lnTo>
                      <a:pt x="8" y="1770"/>
                    </a:lnTo>
                    <a:close/>
                    <a:moveTo>
                      <a:pt x="8" y="1832"/>
                    </a:moveTo>
                    <a:lnTo>
                      <a:pt x="8" y="1860"/>
                    </a:lnTo>
                    <a:lnTo>
                      <a:pt x="8" y="1861"/>
                    </a:lnTo>
                    <a:lnTo>
                      <a:pt x="7" y="1863"/>
                    </a:lnTo>
                    <a:lnTo>
                      <a:pt x="5" y="1864"/>
                    </a:lnTo>
                    <a:lnTo>
                      <a:pt x="4" y="1864"/>
                    </a:lnTo>
                    <a:lnTo>
                      <a:pt x="3" y="1864"/>
                    </a:lnTo>
                    <a:lnTo>
                      <a:pt x="1" y="1863"/>
                    </a:lnTo>
                    <a:lnTo>
                      <a:pt x="0" y="1861"/>
                    </a:lnTo>
                    <a:lnTo>
                      <a:pt x="0" y="1860"/>
                    </a:lnTo>
                    <a:lnTo>
                      <a:pt x="0" y="1832"/>
                    </a:lnTo>
                    <a:lnTo>
                      <a:pt x="0" y="1831"/>
                    </a:lnTo>
                    <a:lnTo>
                      <a:pt x="1" y="1829"/>
                    </a:lnTo>
                    <a:lnTo>
                      <a:pt x="3" y="1829"/>
                    </a:lnTo>
                    <a:lnTo>
                      <a:pt x="4" y="1828"/>
                    </a:lnTo>
                    <a:lnTo>
                      <a:pt x="5" y="1829"/>
                    </a:lnTo>
                    <a:lnTo>
                      <a:pt x="7" y="1829"/>
                    </a:lnTo>
                    <a:lnTo>
                      <a:pt x="8" y="1831"/>
                    </a:lnTo>
                    <a:lnTo>
                      <a:pt x="8" y="1832"/>
                    </a:lnTo>
                    <a:lnTo>
                      <a:pt x="8" y="1832"/>
                    </a:lnTo>
                    <a:close/>
                    <a:moveTo>
                      <a:pt x="8" y="1896"/>
                    </a:moveTo>
                    <a:lnTo>
                      <a:pt x="8" y="1907"/>
                    </a:lnTo>
                    <a:lnTo>
                      <a:pt x="8" y="1909"/>
                    </a:lnTo>
                    <a:lnTo>
                      <a:pt x="7" y="1910"/>
                    </a:lnTo>
                    <a:lnTo>
                      <a:pt x="5" y="1912"/>
                    </a:lnTo>
                    <a:lnTo>
                      <a:pt x="4" y="1912"/>
                    </a:lnTo>
                    <a:lnTo>
                      <a:pt x="3" y="1912"/>
                    </a:lnTo>
                    <a:lnTo>
                      <a:pt x="1" y="1910"/>
                    </a:lnTo>
                    <a:lnTo>
                      <a:pt x="0" y="1909"/>
                    </a:lnTo>
                    <a:lnTo>
                      <a:pt x="0" y="1907"/>
                    </a:lnTo>
                    <a:lnTo>
                      <a:pt x="0" y="1896"/>
                    </a:lnTo>
                    <a:lnTo>
                      <a:pt x="0" y="1894"/>
                    </a:lnTo>
                    <a:lnTo>
                      <a:pt x="1" y="1893"/>
                    </a:lnTo>
                    <a:lnTo>
                      <a:pt x="3" y="1891"/>
                    </a:lnTo>
                    <a:lnTo>
                      <a:pt x="4" y="1891"/>
                    </a:lnTo>
                    <a:lnTo>
                      <a:pt x="5" y="1891"/>
                    </a:lnTo>
                    <a:lnTo>
                      <a:pt x="7" y="1893"/>
                    </a:lnTo>
                    <a:lnTo>
                      <a:pt x="8" y="1894"/>
                    </a:lnTo>
                    <a:lnTo>
                      <a:pt x="8" y="1896"/>
                    </a:lnTo>
                    <a:lnTo>
                      <a:pt x="8" y="1896"/>
                    </a:lnTo>
                    <a:close/>
                  </a:path>
                </a:pathLst>
              </a:custGeom>
              <a:solidFill>
                <a:srgbClr val="000000"/>
              </a:solidFill>
              <a:ln w="1588">
                <a:solidFill>
                  <a:srgbClr val="000000"/>
                </a:solidFill>
                <a:prstDash val="solid"/>
                <a:round/>
                <a:headEnd/>
                <a:tailEnd/>
              </a:ln>
            </p:spPr>
            <p:txBody>
              <a:bodyPr/>
              <a:lstStyle/>
              <a:p>
                <a:endParaRPr lang="en-US"/>
              </a:p>
            </p:txBody>
          </p:sp>
          <p:sp>
            <p:nvSpPr>
              <p:cNvPr id="129" name="Freeform 24"/>
              <p:cNvSpPr>
                <a:spLocks noEditPoints="1"/>
              </p:cNvSpPr>
              <p:nvPr/>
            </p:nvSpPr>
            <p:spPr bwMode="auto">
              <a:xfrm>
                <a:off x="105" y="3080"/>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3"/>
                    </a:lnTo>
                    <a:lnTo>
                      <a:pt x="36" y="4"/>
                    </a:lnTo>
                    <a:lnTo>
                      <a:pt x="34" y="5"/>
                    </a:lnTo>
                    <a:lnTo>
                      <a:pt x="34" y="7"/>
                    </a:lnTo>
                    <a:lnTo>
                      <a:pt x="33" y="8"/>
                    </a:lnTo>
                    <a:lnTo>
                      <a:pt x="30" y="8"/>
                    </a:lnTo>
                    <a:lnTo>
                      <a:pt x="4" y="8"/>
                    </a:lnTo>
                    <a:lnTo>
                      <a:pt x="3" y="8"/>
                    </a:lnTo>
                    <a:lnTo>
                      <a:pt x="1" y="7"/>
                    </a:lnTo>
                    <a:lnTo>
                      <a:pt x="0" y="5"/>
                    </a:lnTo>
                    <a:lnTo>
                      <a:pt x="0" y="4"/>
                    </a:lnTo>
                    <a:lnTo>
                      <a:pt x="0" y="3"/>
                    </a:lnTo>
                    <a:lnTo>
                      <a:pt x="1" y="1"/>
                    </a:lnTo>
                    <a:lnTo>
                      <a:pt x="3" y="0"/>
                    </a:lnTo>
                    <a:lnTo>
                      <a:pt x="4" y="0"/>
                    </a:lnTo>
                    <a:lnTo>
                      <a:pt x="4" y="0"/>
                    </a:lnTo>
                    <a:close/>
                    <a:moveTo>
                      <a:pt x="66" y="0"/>
                    </a:moveTo>
                    <a:lnTo>
                      <a:pt x="93" y="0"/>
                    </a:lnTo>
                    <a:lnTo>
                      <a:pt x="95" y="0"/>
                    </a:lnTo>
                    <a:lnTo>
                      <a:pt x="96" y="1"/>
                    </a:lnTo>
                    <a:lnTo>
                      <a:pt x="97" y="3"/>
                    </a:lnTo>
                    <a:lnTo>
                      <a:pt x="97" y="4"/>
                    </a:lnTo>
                    <a:lnTo>
                      <a:pt x="97" y="5"/>
                    </a:lnTo>
                    <a:lnTo>
                      <a:pt x="96" y="7"/>
                    </a:lnTo>
                    <a:lnTo>
                      <a:pt x="95" y="8"/>
                    </a:lnTo>
                    <a:lnTo>
                      <a:pt x="93" y="8"/>
                    </a:lnTo>
                    <a:lnTo>
                      <a:pt x="66" y="8"/>
                    </a:lnTo>
                    <a:lnTo>
                      <a:pt x="64" y="8"/>
                    </a:lnTo>
                    <a:lnTo>
                      <a:pt x="63" y="7"/>
                    </a:lnTo>
                    <a:lnTo>
                      <a:pt x="63" y="5"/>
                    </a:lnTo>
                    <a:lnTo>
                      <a:pt x="62" y="4"/>
                    </a:lnTo>
                    <a:lnTo>
                      <a:pt x="63" y="3"/>
                    </a:lnTo>
                    <a:lnTo>
                      <a:pt x="63" y="1"/>
                    </a:lnTo>
                    <a:lnTo>
                      <a:pt x="64" y="0"/>
                    </a:lnTo>
                    <a:lnTo>
                      <a:pt x="66" y="0"/>
                    </a:lnTo>
                    <a:lnTo>
                      <a:pt x="66" y="0"/>
                    </a:lnTo>
                    <a:close/>
                    <a:moveTo>
                      <a:pt x="129" y="0"/>
                    </a:moveTo>
                    <a:lnTo>
                      <a:pt x="156" y="0"/>
                    </a:lnTo>
                    <a:lnTo>
                      <a:pt x="158" y="0"/>
                    </a:lnTo>
                    <a:lnTo>
                      <a:pt x="159" y="1"/>
                    </a:lnTo>
                    <a:lnTo>
                      <a:pt x="161" y="3"/>
                    </a:lnTo>
                    <a:lnTo>
                      <a:pt x="161" y="4"/>
                    </a:lnTo>
                    <a:lnTo>
                      <a:pt x="161" y="5"/>
                    </a:lnTo>
                    <a:lnTo>
                      <a:pt x="159" y="7"/>
                    </a:lnTo>
                    <a:lnTo>
                      <a:pt x="158" y="8"/>
                    </a:lnTo>
                    <a:lnTo>
                      <a:pt x="156" y="8"/>
                    </a:lnTo>
                    <a:lnTo>
                      <a:pt x="129" y="8"/>
                    </a:lnTo>
                    <a:lnTo>
                      <a:pt x="128" y="8"/>
                    </a:lnTo>
                    <a:lnTo>
                      <a:pt x="126" y="7"/>
                    </a:lnTo>
                    <a:lnTo>
                      <a:pt x="125" y="5"/>
                    </a:lnTo>
                    <a:lnTo>
                      <a:pt x="125" y="4"/>
                    </a:lnTo>
                    <a:lnTo>
                      <a:pt x="125" y="3"/>
                    </a:lnTo>
                    <a:lnTo>
                      <a:pt x="126" y="1"/>
                    </a:lnTo>
                    <a:lnTo>
                      <a:pt x="128" y="0"/>
                    </a:lnTo>
                    <a:lnTo>
                      <a:pt x="129" y="0"/>
                    </a:lnTo>
                    <a:lnTo>
                      <a:pt x="129" y="0"/>
                    </a:lnTo>
                    <a:close/>
                    <a:moveTo>
                      <a:pt x="192" y="0"/>
                    </a:moveTo>
                    <a:lnTo>
                      <a:pt x="220" y="0"/>
                    </a:lnTo>
                    <a:lnTo>
                      <a:pt x="221" y="0"/>
                    </a:lnTo>
                    <a:lnTo>
                      <a:pt x="223" y="1"/>
                    </a:lnTo>
                    <a:lnTo>
                      <a:pt x="224" y="3"/>
                    </a:lnTo>
                    <a:lnTo>
                      <a:pt x="224" y="4"/>
                    </a:lnTo>
                    <a:lnTo>
                      <a:pt x="224" y="5"/>
                    </a:lnTo>
                    <a:lnTo>
                      <a:pt x="223" y="7"/>
                    </a:lnTo>
                    <a:lnTo>
                      <a:pt x="221" y="8"/>
                    </a:lnTo>
                    <a:lnTo>
                      <a:pt x="220" y="8"/>
                    </a:lnTo>
                    <a:lnTo>
                      <a:pt x="192" y="8"/>
                    </a:lnTo>
                    <a:lnTo>
                      <a:pt x="191" y="8"/>
                    </a:lnTo>
                    <a:lnTo>
                      <a:pt x="190" y="7"/>
                    </a:lnTo>
                    <a:lnTo>
                      <a:pt x="188" y="5"/>
                    </a:lnTo>
                    <a:lnTo>
                      <a:pt x="188" y="4"/>
                    </a:lnTo>
                    <a:lnTo>
                      <a:pt x="188" y="3"/>
                    </a:lnTo>
                    <a:lnTo>
                      <a:pt x="190" y="1"/>
                    </a:lnTo>
                    <a:lnTo>
                      <a:pt x="191" y="0"/>
                    </a:lnTo>
                    <a:lnTo>
                      <a:pt x="192" y="0"/>
                    </a:lnTo>
                    <a:lnTo>
                      <a:pt x="192" y="0"/>
                    </a:lnTo>
                    <a:close/>
                    <a:moveTo>
                      <a:pt x="256" y="0"/>
                    </a:moveTo>
                    <a:lnTo>
                      <a:pt x="282" y="0"/>
                    </a:lnTo>
                    <a:lnTo>
                      <a:pt x="285" y="0"/>
                    </a:lnTo>
                    <a:lnTo>
                      <a:pt x="286" y="1"/>
                    </a:lnTo>
                    <a:lnTo>
                      <a:pt x="286" y="3"/>
                    </a:lnTo>
                    <a:lnTo>
                      <a:pt x="287" y="4"/>
                    </a:lnTo>
                    <a:lnTo>
                      <a:pt x="286" y="5"/>
                    </a:lnTo>
                    <a:lnTo>
                      <a:pt x="286" y="7"/>
                    </a:lnTo>
                    <a:lnTo>
                      <a:pt x="285" y="8"/>
                    </a:lnTo>
                    <a:lnTo>
                      <a:pt x="282" y="8"/>
                    </a:lnTo>
                    <a:lnTo>
                      <a:pt x="256" y="8"/>
                    </a:lnTo>
                    <a:lnTo>
                      <a:pt x="254" y="8"/>
                    </a:lnTo>
                    <a:lnTo>
                      <a:pt x="253" y="7"/>
                    </a:lnTo>
                    <a:lnTo>
                      <a:pt x="251" y="5"/>
                    </a:lnTo>
                    <a:lnTo>
                      <a:pt x="251" y="4"/>
                    </a:lnTo>
                    <a:lnTo>
                      <a:pt x="251" y="3"/>
                    </a:lnTo>
                    <a:lnTo>
                      <a:pt x="253" y="1"/>
                    </a:lnTo>
                    <a:lnTo>
                      <a:pt x="254" y="0"/>
                    </a:lnTo>
                    <a:lnTo>
                      <a:pt x="256" y="0"/>
                    </a:lnTo>
                    <a:lnTo>
                      <a:pt x="256" y="0"/>
                    </a:lnTo>
                    <a:close/>
                    <a:moveTo>
                      <a:pt x="318" y="0"/>
                    </a:moveTo>
                    <a:lnTo>
                      <a:pt x="345" y="0"/>
                    </a:lnTo>
                    <a:lnTo>
                      <a:pt x="346" y="0"/>
                    </a:lnTo>
                    <a:lnTo>
                      <a:pt x="348" y="1"/>
                    </a:lnTo>
                    <a:lnTo>
                      <a:pt x="349" y="3"/>
                    </a:lnTo>
                    <a:lnTo>
                      <a:pt x="349" y="4"/>
                    </a:lnTo>
                    <a:lnTo>
                      <a:pt x="349" y="5"/>
                    </a:lnTo>
                    <a:lnTo>
                      <a:pt x="348" y="7"/>
                    </a:lnTo>
                    <a:lnTo>
                      <a:pt x="346" y="8"/>
                    </a:lnTo>
                    <a:lnTo>
                      <a:pt x="345" y="8"/>
                    </a:lnTo>
                    <a:lnTo>
                      <a:pt x="318" y="8"/>
                    </a:lnTo>
                    <a:lnTo>
                      <a:pt x="316" y="8"/>
                    </a:lnTo>
                    <a:lnTo>
                      <a:pt x="315" y="7"/>
                    </a:lnTo>
                    <a:lnTo>
                      <a:pt x="315" y="5"/>
                    </a:lnTo>
                    <a:lnTo>
                      <a:pt x="313" y="4"/>
                    </a:lnTo>
                    <a:lnTo>
                      <a:pt x="315" y="3"/>
                    </a:lnTo>
                    <a:lnTo>
                      <a:pt x="315" y="1"/>
                    </a:lnTo>
                    <a:lnTo>
                      <a:pt x="316" y="0"/>
                    </a:lnTo>
                    <a:lnTo>
                      <a:pt x="318" y="0"/>
                    </a:lnTo>
                    <a:lnTo>
                      <a:pt x="318" y="0"/>
                    </a:lnTo>
                    <a:close/>
                    <a:moveTo>
                      <a:pt x="381" y="0"/>
                    </a:moveTo>
                    <a:lnTo>
                      <a:pt x="408" y="0"/>
                    </a:lnTo>
                    <a:lnTo>
                      <a:pt x="410" y="0"/>
                    </a:lnTo>
                    <a:lnTo>
                      <a:pt x="411" y="1"/>
                    </a:lnTo>
                    <a:lnTo>
                      <a:pt x="413" y="3"/>
                    </a:lnTo>
                    <a:lnTo>
                      <a:pt x="413" y="4"/>
                    </a:lnTo>
                    <a:lnTo>
                      <a:pt x="413" y="5"/>
                    </a:lnTo>
                    <a:lnTo>
                      <a:pt x="411" y="7"/>
                    </a:lnTo>
                    <a:lnTo>
                      <a:pt x="410" y="8"/>
                    </a:lnTo>
                    <a:lnTo>
                      <a:pt x="408" y="8"/>
                    </a:lnTo>
                    <a:lnTo>
                      <a:pt x="381" y="8"/>
                    </a:lnTo>
                    <a:lnTo>
                      <a:pt x="380" y="8"/>
                    </a:lnTo>
                    <a:lnTo>
                      <a:pt x="378" y="7"/>
                    </a:lnTo>
                    <a:lnTo>
                      <a:pt x="377" y="5"/>
                    </a:lnTo>
                    <a:lnTo>
                      <a:pt x="377" y="4"/>
                    </a:lnTo>
                    <a:lnTo>
                      <a:pt x="377" y="3"/>
                    </a:lnTo>
                    <a:lnTo>
                      <a:pt x="378" y="1"/>
                    </a:lnTo>
                    <a:lnTo>
                      <a:pt x="380" y="0"/>
                    </a:lnTo>
                    <a:lnTo>
                      <a:pt x="381" y="0"/>
                    </a:lnTo>
                    <a:lnTo>
                      <a:pt x="381" y="0"/>
                    </a:lnTo>
                    <a:close/>
                    <a:moveTo>
                      <a:pt x="444" y="0"/>
                    </a:moveTo>
                    <a:lnTo>
                      <a:pt x="472" y="0"/>
                    </a:lnTo>
                    <a:lnTo>
                      <a:pt x="473" y="0"/>
                    </a:lnTo>
                    <a:lnTo>
                      <a:pt x="475" y="1"/>
                    </a:lnTo>
                    <a:lnTo>
                      <a:pt x="476" y="3"/>
                    </a:lnTo>
                    <a:lnTo>
                      <a:pt x="476" y="4"/>
                    </a:lnTo>
                    <a:lnTo>
                      <a:pt x="476" y="5"/>
                    </a:lnTo>
                    <a:lnTo>
                      <a:pt x="475" y="7"/>
                    </a:lnTo>
                    <a:lnTo>
                      <a:pt x="473" y="8"/>
                    </a:lnTo>
                    <a:lnTo>
                      <a:pt x="472" y="8"/>
                    </a:lnTo>
                    <a:lnTo>
                      <a:pt x="444" y="8"/>
                    </a:lnTo>
                    <a:lnTo>
                      <a:pt x="443" y="8"/>
                    </a:lnTo>
                    <a:lnTo>
                      <a:pt x="441" y="7"/>
                    </a:lnTo>
                    <a:lnTo>
                      <a:pt x="440" y="5"/>
                    </a:lnTo>
                    <a:lnTo>
                      <a:pt x="440" y="4"/>
                    </a:lnTo>
                    <a:lnTo>
                      <a:pt x="440" y="3"/>
                    </a:lnTo>
                    <a:lnTo>
                      <a:pt x="441" y="1"/>
                    </a:lnTo>
                    <a:lnTo>
                      <a:pt x="443" y="0"/>
                    </a:lnTo>
                    <a:lnTo>
                      <a:pt x="444" y="0"/>
                    </a:lnTo>
                    <a:lnTo>
                      <a:pt x="444" y="0"/>
                    </a:lnTo>
                    <a:close/>
                    <a:moveTo>
                      <a:pt x="508" y="0"/>
                    </a:moveTo>
                    <a:lnTo>
                      <a:pt x="534" y="0"/>
                    </a:lnTo>
                    <a:lnTo>
                      <a:pt x="536" y="0"/>
                    </a:lnTo>
                    <a:lnTo>
                      <a:pt x="538" y="1"/>
                    </a:lnTo>
                    <a:lnTo>
                      <a:pt x="538" y="3"/>
                    </a:lnTo>
                    <a:lnTo>
                      <a:pt x="539" y="4"/>
                    </a:lnTo>
                    <a:lnTo>
                      <a:pt x="538" y="5"/>
                    </a:lnTo>
                    <a:lnTo>
                      <a:pt x="538" y="7"/>
                    </a:lnTo>
                    <a:lnTo>
                      <a:pt x="536" y="8"/>
                    </a:lnTo>
                    <a:lnTo>
                      <a:pt x="534" y="8"/>
                    </a:lnTo>
                    <a:lnTo>
                      <a:pt x="508" y="8"/>
                    </a:lnTo>
                    <a:lnTo>
                      <a:pt x="506" y="8"/>
                    </a:lnTo>
                    <a:lnTo>
                      <a:pt x="505" y="7"/>
                    </a:lnTo>
                    <a:lnTo>
                      <a:pt x="503" y="5"/>
                    </a:lnTo>
                    <a:lnTo>
                      <a:pt x="503" y="4"/>
                    </a:lnTo>
                    <a:lnTo>
                      <a:pt x="503" y="3"/>
                    </a:lnTo>
                    <a:lnTo>
                      <a:pt x="505" y="1"/>
                    </a:lnTo>
                    <a:lnTo>
                      <a:pt x="506" y="0"/>
                    </a:lnTo>
                    <a:lnTo>
                      <a:pt x="508" y="0"/>
                    </a:lnTo>
                    <a:lnTo>
                      <a:pt x="508" y="0"/>
                    </a:lnTo>
                    <a:close/>
                    <a:moveTo>
                      <a:pt x="569" y="0"/>
                    </a:moveTo>
                    <a:lnTo>
                      <a:pt x="597" y="0"/>
                    </a:lnTo>
                    <a:lnTo>
                      <a:pt x="598" y="0"/>
                    </a:lnTo>
                    <a:lnTo>
                      <a:pt x="600" y="1"/>
                    </a:lnTo>
                    <a:lnTo>
                      <a:pt x="601" y="3"/>
                    </a:lnTo>
                    <a:lnTo>
                      <a:pt x="601" y="4"/>
                    </a:lnTo>
                    <a:lnTo>
                      <a:pt x="601" y="5"/>
                    </a:lnTo>
                    <a:lnTo>
                      <a:pt x="600" y="7"/>
                    </a:lnTo>
                    <a:lnTo>
                      <a:pt x="598" y="8"/>
                    </a:lnTo>
                    <a:lnTo>
                      <a:pt x="597" y="8"/>
                    </a:lnTo>
                    <a:lnTo>
                      <a:pt x="569" y="8"/>
                    </a:lnTo>
                    <a:lnTo>
                      <a:pt x="568" y="8"/>
                    </a:lnTo>
                    <a:lnTo>
                      <a:pt x="567" y="7"/>
                    </a:lnTo>
                    <a:lnTo>
                      <a:pt x="567" y="5"/>
                    </a:lnTo>
                    <a:lnTo>
                      <a:pt x="565" y="4"/>
                    </a:lnTo>
                    <a:lnTo>
                      <a:pt x="567" y="3"/>
                    </a:lnTo>
                    <a:lnTo>
                      <a:pt x="567" y="1"/>
                    </a:lnTo>
                    <a:lnTo>
                      <a:pt x="568" y="0"/>
                    </a:lnTo>
                    <a:lnTo>
                      <a:pt x="569" y="0"/>
                    </a:lnTo>
                    <a:lnTo>
                      <a:pt x="569" y="0"/>
                    </a:lnTo>
                    <a:close/>
                    <a:moveTo>
                      <a:pt x="633" y="0"/>
                    </a:moveTo>
                    <a:lnTo>
                      <a:pt x="660" y="0"/>
                    </a:lnTo>
                    <a:lnTo>
                      <a:pt x="662" y="0"/>
                    </a:lnTo>
                    <a:lnTo>
                      <a:pt x="663" y="1"/>
                    </a:lnTo>
                    <a:lnTo>
                      <a:pt x="664" y="3"/>
                    </a:lnTo>
                    <a:lnTo>
                      <a:pt x="664" y="4"/>
                    </a:lnTo>
                    <a:lnTo>
                      <a:pt x="664" y="5"/>
                    </a:lnTo>
                    <a:lnTo>
                      <a:pt x="663" y="7"/>
                    </a:lnTo>
                    <a:lnTo>
                      <a:pt x="662" y="8"/>
                    </a:lnTo>
                    <a:lnTo>
                      <a:pt x="660" y="8"/>
                    </a:lnTo>
                    <a:lnTo>
                      <a:pt x="633" y="8"/>
                    </a:lnTo>
                    <a:lnTo>
                      <a:pt x="631" y="8"/>
                    </a:lnTo>
                    <a:lnTo>
                      <a:pt x="630" y="7"/>
                    </a:lnTo>
                    <a:lnTo>
                      <a:pt x="628" y="5"/>
                    </a:lnTo>
                    <a:lnTo>
                      <a:pt x="628" y="4"/>
                    </a:lnTo>
                    <a:lnTo>
                      <a:pt x="628" y="3"/>
                    </a:lnTo>
                    <a:lnTo>
                      <a:pt x="630" y="1"/>
                    </a:lnTo>
                    <a:lnTo>
                      <a:pt x="631" y="0"/>
                    </a:lnTo>
                    <a:lnTo>
                      <a:pt x="633" y="0"/>
                    </a:lnTo>
                    <a:lnTo>
                      <a:pt x="633" y="0"/>
                    </a:lnTo>
                    <a:close/>
                    <a:moveTo>
                      <a:pt x="696" y="0"/>
                    </a:moveTo>
                    <a:lnTo>
                      <a:pt x="723" y="0"/>
                    </a:lnTo>
                    <a:lnTo>
                      <a:pt x="725" y="0"/>
                    </a:lnTo>
                    <a:lnTo>
                      <a:pt x="726" y="1"/>
                    </a:lnTo>
                    <a:lnTo>
                      <a:pt x="728" y="3"/>
                    </a:lnTo>
                    <a:lnTo>
                      <a:pt x="728" y="4"/>
                    </a:lnTo>
                    <a:lnTo>
                      <a:pt x="728" y="5"/>
                    </a:lnTo>
                    <a:lnTo>
                      <a:pt x="726" y="7"/>
                    </a:lnTo>
                    <a:lnTo>
                      <a:pt x="725" y="8"/>
                    </a:lnTo>
                    <a:lnTo>
                      <a:pt x="723" y="8"/>
                    </a:lnTo>
                    <a:lnTo>
                      <a:pt x="696" y="8"/>
                    </a:lnTo>
                    <a:lnTo>
                      <a:pt x="695" y="8"/>
                    </a:lnTo>
                    <a:lnTo>
                      <a:pt x="693" y="7"/>
                    </a:lnTo>
                    <a:lnTo>
                      <a:pt x="692" y="5"/>
                    </a:lnTo>
                    <a:lnTo>
                      <a:pt x="692" y="4"/>
                    </a:lnTo>
                    <a:lnTo>
                      <a:pt x="692" y="3"/>
                    </a:lnTo>
                    <a:lnTo>
                      <a:pt x="693" y="1"/>
                    </a:lnTo>
                    <a:lnTo>
                      <a:pt x="695" y="0"/>
                    </a:lnTo>
                    <a:lnTo>
                      <a:pt x="696" y="0"/>
                    </a:lnTo>
                    <a:lnTo>
                      <a:pt x="696" y="0"/>
                    </a:lnTo>
                    <a:close/>
                    <a:moveTo>
                      <a:pt x="759" y="0"/>
                    </a:moveTo>
                    <a:lnTo>
                      <a:pt x="785" y="0"/>
                    </a:lnTo>
                    <a:lnTo>
                      <a:pt x="788" y="0"/>
                    </a:lnTo>
                    <a:lnTo>
                      <a:pt x="790" y="1"/>
                    </a:lnTo>
                    <a:lnTo>
                      <a:pt x="790" y="3"/>
                    </a:lnTo>
                    <a:lnTo>
                      <a:pt x="791" y="4"/>
                    </a:lnTo>
                    <a:lnTo>
                      <a:pt x="790" y="5"/>
                    </a:lnTo>
                    <a:lnTo>
                      <a:pt x="790" y="7"/>
                    </a:lnTo>
                    <a:lnTo>
                      <a:pt x="788" y="8"/>
                    </a:lnTo>
                    <a:lnTo>
                      <a:pt x="785" y="8"/>
                    </a:lnTo>
                    <a:lnTo>
                      <a:pt x="759" y="8"/>
                    </a:lnTo>
                    <a:lnTo>
                      <a:pt x="758" y="8"/>
                    </a:lnTo>
                    <a:lnTo>
                      <a:pt x="757" y="7"/>
                    </a:lnTo>
                    <a:lnTo>
                      <a:pt x="755" y="5"/>
                    </a:lnTo>
                    <a:lnTo>
                      <a:pt x="755" y="4"/>
                    </a:lnTo>
                    <a:lnTo>
                      <a:pt x="755" y="3"/>
                    </a:lnTo>
                    <a:lnTo>
                      <a:pt x="757" y="1"/>
                    </a:lnTo>
                    <a:lnTo>
                      <a:pt x="758" y="0"/>
                    </a:lnTo>
                    <a:lnTo>
                      <a:pt x="759" y="0"/>
                    </a:lnTo>
                    <a:lnTo>
                      <a:pt x="759" y="0"/>
                    </a:lnTo>
                    <a:close/>
                    <a:moveTo>
                      <a:pt x="821" y="0"/>
                    </a:moveTo>
                    <a:lnTo>
                      <a:pt x="849" y="0"/>
                    </a:lnTo>
                    <a:lnTo>
                      <a:pt x="850" y="0"/>
                    </a:lnTo>
                    <a:lnTo>
                      <a:pt x="852" y="1"/>
                    </a:lnTo>
                    <a:lnTo>
                      <a:pt x="853" y="3"/>
                    </a:lnTo>
                    <a:lnTo>
                      <a:pt x="853" y="4"/>
                    </a:lnTo>
                    <a:lnTo>
                      <a:pt x="853" y="5"/>
                    </a:lnTo>
                    <a:lnTo>
                      <a:pt x="852" y="7"/>
                    </a:lnTo>
                    <a:lnTo>
                      <a:pt x="850" y="8"/>
                    </a:lnTo>
                    <a:lnTo>
                      <a:pt x="849" y="8"/>
                    </a:lnTo>
                    <a:lnTo>
                      <a:pt x="821" y="8"/>
                    </a:lnTo>
                    <a:lnTo>
                      <a:pt x="820" y="8"/>
                    </a:lnTo>
                    <a:lnTo>
                      <a:pt x="818" y="7"/>
                    </a:lnTo>
                    <a:lnTo>
                      <a:pt x="818" y="5"/>
                    </a:lnTo>
                    <a:lnTo>
                      <a:pt x="817" y="4"/>
                    </a:lnTo>
                    <a:lnTo>
                      <a:pt x="818" y="3"/>
                    </a:lnTo>
                    <a:lnTo>
                      <a:pt x="818" y="1"/>
                    </a:lnTo>
                    <a:lnTo>
                      <a:pt x="820" y="0"/>
                    </a:lnTo>
                    <a:lnTo>
                      <a:pt x="821" y="0"/>
                    </a:lnTo>
                    <a:lnTo>
                      <a:pt x="821" y="0"/>
                    </a:lnTo>
                    <a:close/>
                    <a:moveTo>
                      <a:pt x="885" y="0"/>
                    </a:moveTo>
                    <a:lnTo>
                      <a:pt x="912" y="0"/>
                    </a:lnTo>
                    <a:lnTo>
                      <a:pt x="913" y="0"/>
                    </a:lnTo>
                    <a:lnTo>
                      <a:pt x="915" y="1"/>
                    </a:lnTo>
                    <a:lnTo>
                      <a:pt x="916" y="3"/>
                    </a:lnTo>
                    <a:lnTo>
                      <a:pt x="916" y="4"/>
                    </a:lnTo>
                    <a:lnTo>
                      <a:pt x="916" y="5"/>
                    </a:lnTo>
                    <a:lnTo>
                      <a:pt x="915" y="7"/>
                    </a:lnTo>
                    <a:lnTo>
                      <a:pt x="913" y="8"/>
                    </a:lnTo>
                    <a:lnTo>
                      <a:pt x="912" y="8"/>
                    </a:lnTo>
                    <a:lnTo>
                      <a:pt x="885" y="8"/>
                    </a:lnTo>
                    <a:lnTo>
                      <a:pt x="883" y="8"/>
                    </a:lnTo>
                    <a:lnTo>
                      <a:pt x="882" y="7"/>
                    </a:lnTo>
                    <a:lnTo>
                      <a:pt x="880" y="5"/>
                    </a:lnTo>
                    <a:lnTo>
                      <a:pt x="880" y="4"/>
                    </a:lnTo>
                    <a:lnTo>
                      <a:pt x="880" y="3"/>
                    </a:lnTo>
                    <a:lnTo>
                      <a:pt x="882" y="1"/>
                    </a:lnTo>
                    <a:lnTo>
                      <a:pt x="883" y="0"/>
                    </a:lnTo>
                    <a:lnTo>
                      <a:pt x="885" y="0"/>
                    </a:lnTo>
                    <a:lnTo>
                      <a:pt x="885" y="0"/>
                    </a:lnTo>
                    <a:close/>
                    <a:moveTo>
                      <a:pt x="948" y="0"/>
                    </a:moveTo>
                    <a:lnTo>
                      <a:pt x="975" y="0"/>
                    </a:lnTo>
                    <a:lnTo>
                      <a:pt x="977" y="0"/>
                    </a:lnTo>
                    <a:lnTo>
                      <a:pt x="978" y="1"/>
                    </a:lnTo>
                    <a:lnTo>
                      <a:pt x="980" y="3"/>
                    </a:lnTo>
                    <a:lnTo>
                      <a:pt x="980" y="4"/>
                    </a:lnTo>
                    <a:lnTo>
                      <a:pt x="980" y="5"/>
                    </a:lnTo>
                    <a:lnTo>
                      <a:pt x="978" y="7"/>
                    </a:lnTo>
                    <a:lnTo>
                      <a:pt x="977" y="8"/>
                    </a:lnTo>
                    <a:lnTo>
                      <a:pt x="975" y="8"/>
                    </a:lnTo>
                    <a:lnTo>
                      <a:pt x="948" y="8"/>
                    </a:lnTo>
                    <a:lnTo>
                      <a:pt x="947" y="8"/>
                    </a:lnTo>
                    <a:lnTo>
                      <a:pt x="945" y="7"/>
                    </a:lnTo>
                    <a:lnTo>
                      <a:pt x="944" y="5"/>
                    </a:lnTo>
                    <a:lnTo>
                      <a:pt x="944" y="4"/>
                    </a:lnTo>
                    <a:lnTo>
                      <a:pt x="944" y="3"/>
                    </a:lnTo>
                    <a:lnTo>
                      <a:pt x="945" y="1"/>
                    </a:lnTo>
                    <a:lnTo>
                      <a:pt x="947" y="0"/>
                    </a:lnTo>
                    <a:lnTo>
                      <a:pt x="948" y="0"/>
                    </a:lnTo>
                    <a:lnTo>
                      <a:pt x="948" y="0"/>
                    </a:lnTo>
                    <a:close/>
                    <a:moveTo>
                      <a:pt x="1011" y="0"/>
                    </a:moveTo>
                    <a:lnTo>
                      <a:pt x="1037" y="0"/>
                    </a:lnTo>
                    <a:lnTo>
                      <a:pt x="1040" y="0"/>
                    </a:lnTo>
                    <a:lnTo>
                      <a:pt x="1041" y="1"/>
                    </a:lnTo>
                    <a:lnTo>
                      <a:pt x="1041" y="3"/>
                    </a:lnTo>
                    <a:lnTo>
                      <a:pt x="1043" y="4"/>
                    </a:lnTo>
                    <a:lnTo>
                      <a:pt x="1041" y="5"/>
                    </a:lnTo>
                    <a:lnTo>
                      <a:pt x="1041" y="7"/>
                    </a:lnTo>
                    <a:lnTo>
                      <a:pt x="1040" y="8"/>
                    </a:lnTo>
                    <a:lnTo>
                      <a:pt x="1037" y="8"/>
                    </a:lnTo>
                    <a:lnTo>
                      <a:pt x="1011" y="8"/>
                    </a:lnTo>
                    <a:lnTo>
                      <a:pt x="1010" y="8"/>
                    </a:lnTo>
                    <a:lnTo>
                      <a:pt x="1008" y="7"/>
                    </a:lnTo>
                    <a:lnTo>
                      <a:pt x="1007" y="5"/>
                    </a:lnTo>
                    <a:lnTo>
                      <a:pt x="1007" y="4"/>
                    </a:lnTo>
                    <a:lnTo>
                      <a:pt x="1007" y="3"/>
                    </a:lnTo>
                    <a:lnTo>
                      <a:pt x="1008" y="1"/>
                    </a:lnTo>
                    <a:lnTo>
                      <a:pt x="1010" y="0"/>
                    </a:lnTo>
                    <a:lnTo>
                      <a:pt x="1011" y="0"/>
                    </a:lnTo>
                    <a:lnTo>
                      <a:pt x="1011" y="0"/>
                    </a:lnTo>
                    <a:close/>
                    <a:moveTo>
                      <a:pt x="1073" y="0"/>
                    </a:moveTo>
                    <a:lnTo>
                      <a:pt x="1100" y="0"/>
                    </a:lnTo>
                    <a:lnTo>
                      <a:pt x="1102" y="0"/>
                    </a:lnTo>
                    <a:lnTo>
                      <a:pt x="1103" y="1"/>
                    </a:lnTo>
                    <a:lnTo>
                      <a:pt x="1105" y="3"/>
                    </a:lnTo>
                    <a:lnTo>
                      <a:pt x="1105" y="4"/>
                    </a:lnTo>
                    <a:lnTo>
                      <a:pt x="1105" y="5"/>
                    </a:lnTo>
                    <a:lnTo>
                      <a:pt x="1103" y="7"/>
                    </a:lnTo>
                    <a:lnTo>
                      <a:pt x="1102" y="8"/>
                    </a:lnTo>
                    <a:lnTo>
                      <a:pt x="1100" y="8"/>
                    </a:lnTo>
                    <a:lnTo>
                      <a:pt x="1073" y="8"/>
                    </a:lnTo>
                    <a:lnTo>
                      <a:pt x="1072" y="8"/>
                    </a:lnTo>
                    <a:lnTo>
                      <a:pt x="1070" y="7"/>
                    </a:lnTo>
                    <a:lnTo>
                      <a:pt x="1070" y="5"/>
                    </a:lnTo>
                    <a:lnTo>
                      <a:pt x="1069" y="4"/>
                    </a:lnTo>
                    <a:lnTo>
                      <a:pt x="1070" y="3"/>
                    </a:lnTo>
                    <a:lnTo>
                      <a:pt x="1070" y="1"/>
                    </a:lnTo>
                    <a:lnTo>
                      <a:pt x="1072" y="0"/>
                    </a:lnTo>
                    <a:lnTo>
                      <a:pt x="1073" y="0"/>
                    </a:lnTo>
                    <a:lnTo>
                      <a:pt x="1073" y="0"/>
                    </a:lnTo>
                    <a:close/>
                    <a:moveTo>
                      <a:pt x="1136" y="0"/>
                    </a:moveTo>
                    <a:lnTo>
                      <a:pt x="1164" y="0"/>
                    </a:lnTo>
                    <a:lnTo>
                      <a:pt x="1165" y="0"/>
                    </a:lnTo>
                    <a:lnTo>
                      <a:pt x="1167" y="1"/>
                    </a:lnTo>
                    <a:lnTo>
                      <a:pt x="1168" y="3"/>
                    </a:lnTo>
                    <a:lnTo>
                      <a:pt x="1168" y="4"/>
                    </a:lnTo>
                    <a:lnTo>
                      <a:pt x="1168" y="5"/>
                    </a:lnTo>
                    <a:lnTo>
                      <a:pt x="1167" y="7"/>
                    </a:lnTo>
                    <a:lnTo>
                      <a:pt x="1165" y="8"/>
                    </a:lnTo>
                    <a:lnTo>
                      <a:pt x="1164" y="8"/>
                    </a:lnTo>
                    <a:lnTo>
                      <a:pt x="1136" y="8"/>
                    </a:lnTo>
                    <a:lnTo>
                      <a:pt x="1135" y="8"/>
                    </a:lnTo>
                    <a:lnTo>
                      <a:pt x="1134" y="7"/>
                    </a:lnTo>
                    <a:lnTo>
                      <a:pt x="1132" y="5"/>
                    </a:lnTo>
                    <a:lnTo>
                      <a:pt x="1132" y="4"/>
                    </a:lnTo>
                    <a:lnTo>
                      <a:pt x="1132" y="3"/>
                    </a:lnTo>
                    <a:lnTo>
                      <a:pt x="1134" y="1"/>
                    </a:lnTo>
                    <a:lnTo>
                      <a:pt x="1135" y="0"/>
                    </a:lnTo>
                    <a:lnTo>
                      <a:pt x="1136" y="0"/>
                    </a:lnTo>
                    <a:lnTo>
                      <a:pt x="1136" y="0"/>
                    </a:lnTo>
                    <a:close/>
                    <a:moveTo>
                      <a:pt x="1200" y="0"/>
                    </a:moveTo>
                    <a:lnTo>
                      <a:pt x="1227" y="0"/>
                    </a:lnTo>
                    <a:lnTo>
                      <a:pt x="1229" y="0"/>
                    </a:lnTo>
                    <a:lnTo>
                      <a:pt x="1230" y="1"/>
                    </a:lnTo>
                    <a:lnTo>
                      <a:pt x="1231" y="3"/>
                    </a:lnTo>
                    <a:lnTo>
                      <a:pt x="1231" y="4"/>
                    </a:lnTo>
                    <a:lnTo>
                      <a:pt x="1231" y="5"/>
                    </a:lnTo>
                    <a:lnTo>
                      <a:pt x="1230" y="7"/>
                    </a:lnTo>
                    <a:lnTo>
                      <a:pt x="1229" y="8"/>
                    </a:lnTo>
                    <a:lnTo>
                      <a:pt x="1227" y="8"/>
                    </a:lnTo>
                    <a:lnTo>
                      <a:pt x="1200" y="8"/>
                    </a:lnTo>
                    <a:lnTo>
                      <a:pt x="1198" y="8"/>
                    </a:lnTo>
                    <a:lnTo>
                      <a:pt x="1197" y="7"/>
                    </a:lnTo>
                    <a:lnTo>
                      <a:pt x="1195" y="5"/>
                    </a:lnTo>
                    <a:lnTo>
                      <a:pt x="1195" y="4"/>
                    </a:lnTo>
                    <a:lnTo>
                      <a:pt x="1195" y="3"/>
                    </a:lnTo>
                    <a:lnTo>
                      <a:pt x="1197" y="1"/>
                    </a:lnTo>
                    <a:lnTo>
                      <a:pt x="1198" y="0"/>
                    </a:lnTo>
                    <a:lnTo>
                      <a:pt x="1200" y="0"/>
                    </a:lnTo>
                    <a:lnTo>
                      <a:pt x="1200" y="0"/>
                    </a:lnTo>
                    <a:close/>
                    <a:moveTo>
                      <a:pt x="1263" y="0"/>
                    </a:moveTo>
                    <a:lnTo>
                      <a:pt x="1289" y="0"/>
                    </a:lnTo>
                    <a:lnTo>
                      <a:pt x="1292" y="0"/>
                    </a:lnTo>
                    <a:lnTo>
                      <a:pt x="1293" y="1"/>
                    </a:lnTo>
                    <a:lnTo>
                      <a:pt x="1293" y="3"/>
                    </a:lnTo>
                    <a:lnTo>
                      <a:pt x="1295" y="4"/>
                    </a:lnTo>
                    <a:lnTo>
                      <a:pt x="1293" y="5"/>
                    </a:lnTo>
                    <a:lnTo>
                      <a:pt x="1293" y="7"/>
                    </a:lnTo>
                    <a:lnTo>
                      <a:pt x="1292" y="8"/>
                    </a:lnTo>
                    <a:lnTo>
                      <a:pt x="1289" y="8"/>
                    </a:lnTo>
                    <a:lnTo>
                      <a:pt x="1263" y="8"/>
                    </a:lnTo>
                    <a:lnTo>
                      <a:pt x="1262" y="8"/>
                    </a:lnTo>
                    <a:lnTo>
                      <a:pt x="1260" y="7"/>
                    </a:lnTo>
                    <a:lnTo>
                      <a:pt x="1259" y="5"/>
                    </a:lnTo>
                    <a:lnTo>
                      <a:pt x="1259" y="4"/>
                    </a:lnTo>
                    <a:lnTo>
                      <a:pt x="1259" y="3"/>
                    </a:lnTo>
                    <a:lnTo>
                      <a:pt x="1260" y="1"/>
                    </a:lnTo>
                    <a:lnTo>
                      <a:pt x="1262" y="0"/>
                    </a:lnTo>
                    <a:lnTo>
                      <a:pt x="1263" y="0"/>
                    </a:lnTo>
                    <a:lnTo>
                      <a:pt x="1263" y="0"/>
                    </a:lnTo>
                    <a:close/>
                    <a:moveTo>
                      <a:pt x="1325" y="0"/>
                    </a:moveTo>
                    <a:lnTo>
                      <a:pt x="1352" y="0"/>
                    </a:lnTo>
                    <a:lnTo>
                      <a:pt x="1354" y="0"/>
                    </a:lnTo>
                    <a:lnTo>
                      <a:pt x="1355" y="1"/>
                    </a:lnTo>
                    <a:lnTo>
                      <a:pt x="1357" y="3"/>
                    </a:lnTo>
                    <a:lnTo>
                      <a:pt x="1357" y="4"/>
                    </a:lnTo>
                    <a:lnTo>
                      <a:pt x="1357" y="5"/>
                    </a:lnTo>
                    <a:lnTo>
                      <a:pt x="1355" y="7"/>
                    </a:lnTo>
                    <a:lnTo>
                      <a:pt x="1354" y="8"/>
                    </a:lnTo>
                    <a:lnTo>
                      <a:pt x="1352" y="8"/>
                    </a:lnTo>
                    <a:lnTo>
                      <a:pt x="1325" y="8"/>
                    </a:lnTo>
                    <a:lnTo>
                      <a:pt x="1324" y="8"/>
                    </a:lnTo>
                    <a:lnTo>
                      <a:pt x="1322" y="7"/>
                    </a:lnTo>
                    <a:lnTo>
                      <a:pt x="1322" y="5"/>
                    </a:lnTo>
                    <a:lnTo>
                      <a:pt x="1321" y="4"/>
                    </a:lnTo>
                    <a:lnTo>
                      <a:pt x="1322" y="3"/>
                    </a:lnTo>
                    <a:lnTo>
                      <a:pt x="1322" y="1"/>
                    </a:lnTo>
                    <a:lnTo>
                      <a:pt x="1324" y="0"/>
                    </a:lnTo>
                    <a:lnTo>
                      <a:pt x="1325" y="0"/>
                    </a:lnTo>
                    <a:lnTo>
                      <a:pt x="1325" y="0"/>
                    </a:lnTo>
                    <a:close/>
                    <a:moveTo>
                      <a:pt x="1388" y="0"/>
                    </a:moveTo>
                    <a:lnTo>
                      <a:pt x="1416" y="0"/>
                    </a:lnTo>
                    <a:lnTo>
                      <a:pt x="1417" y="0"/>
                    </a:lnTo>
                    <a:lnTo>
                      <a:pt x="1418" y="1"/>
                    </a:lnTo>
                    <a:lnTo>
                      <a:pt x="1420" y="3"/>
                    </a:lnTo>
                    <a:lnTo>
                      <a:pt x="1420" y="4"/>
                    </a:lnTo>
                    <a:lnTo>
                      <a:pt x="1420" y="5"/>
                    </a:lnTo>
                    <a:lnTo>
                      <a:pt x="1418" y="7"/>
                    </a:lnTo>
                    <a:lnTo>
                      <a:pt x="1417" y="8"/>
                    </a:lnTo>
                    <a:lnTo>
                      <a:pt x="1416" y="8"/>
                    </a:lnTo>
                    <a:lnTo>
                      <a:pt x="1388" y="8"/>
                    </a:lnTo>
                    <a:lnTo>
                      <a:pt x="1387" y="8"/>
                    </a:lnTo>
                    <a:lnTo>
                      <a:pt x="1385" y="7"/>
                    </a:lnTo>
                    <a:lnTo>
                      <a:pt x="1384" y="5"/>
                    </a:lnTo>
                    <a:lnTo>
                      <a:pt x="1384" y="4"/>
                    </a:lnTo>
                    <a:lnTo>
                      <a:pt x="1384" y="3"/>
                    </a:lnTo>
                    <a:lnTo>
                      <a:pt x="1385" y="1"/>
                    </a:lnTo>
                    <a:lnTo>
                      <a:pt x="1387" y="0"/>
                    </a:lnTo>
                    <a:lnTo>
                      <a:pt x="1388" y="0"/>
                    </a:lnTo>
                    <a:lnTo>
                      <a:pt x="1388" y="0"/>
                    </a:lnTo>
                    <a:close/>
                    <a:moveTo>
                      <a:pt x="1452" y="0"/>
                    </a:moveTo>
                    <a:lnTo>
                      <a:pt x="1479" y="0"/>
                    </a:lnTo>
                    <a:lnTo>
                      <a:pt x="1480" y="0"/>
                    </a:lnTo>
                    <a:lnTo>
                      <a:pt x="1482" y="1"/>
                    </a:lnTo>
                    <a:lnTo>
                      <a:pt x="1483" y="3"/>
                    </a:lnTo>
                    <a:lnTo>
                      <a:pt x="1483" y="4"/>
                    </a:lnTo>
                    <a:lnTo>
                      <a:pt x="1483" y="5"/>
                    </a:lnTo>
                    <a:lnTo>
                      <a:pt x="1482" y="7"/>
                    </a:lnTo>
                    <a:lnTo>
                      <a:pt x="1480" y="8"/>
                    </a:lnTo>
                    <a:lnTo>
                      <a:pt x="1479" y="8"/>
                    </a:lnTo>
                    <a:lnTo>
                      <a:pt x="1452" y="8"/>
                    </a:lnTo>
                    <a:lnTo>
                      <a:pt x="1450" y="8"/>
                    </a:lnTo>
                    <a:lnTo>
                      <a:pt x="1449" y="7"/>
                    </a:lnTo>
                    <a:lnTo>
                      <a:pt x="1447" y="5"/>
                    </a:lnTo>
                    <a:lnTo>
                      <a:pt x="1447" y="4"/>
                    </a:lnTo>
                    <a:lnTo>
                      <a:pt x="1447" y="3"/>
                    </a:lnTo>
                    <a:lnTo>
                      <a:pt x="1449" y="1"/>
                    </a:lnTo>
                    <a:lnTo>
                      <a:pt x="1450" y="0"/>
                    </a:lnTo>
                    <a:lnTo>
                      <a:pt x="1452" y="0"/>
                    </a:lnTo>
                    <a:lnTo>
                      <a:pt x="1452" y="0"/>
                    </a:lnTo>
                    <a:close/>
                    <a:moveTo>
                      <a:pt x="1515" y="0"/>
                    </a:moveTo>
                    <a:lnTo>
                      <a:pt x="1541" y="0"/>
                    </a:lnTo>
                    <a:lnTo>
                      <a:pt x="1544" y="0"/>
                    </a:lnTo>
                    <a:lnTo>
                      <a:pt x="1545" y="1"/>
                    </a:lnTo>
                    <a:lnTo>
                      <a:pt x="1545" y="3"/>
                    </a:lnTo>
                    <a:lnTo>
                      <a:pt x="1547" y="4"/>
                    </a:lnTo>
                    <a:lnTo>
                      <a:pt x="1545" y="5"/>
                    </a:lnTo>
                    <a:lnTo>
                      <a:pt x="1545" y="7"/>
                    </a:lnTo>
                    <a:lnTo>
                      <a:pt x="1544" y="8"/>
                    </a:lnTo>
                    <a:lnTo>
                      <a:pt x="1541" y="8"/>
                    </a:lnTo>
                    <a:lnTo>
                      <a:pt x="1515" y="8"/>
                    </a:lnTo>
                    <a:lnTo>
                      <a:pt x="1513" y="8"/>
                    </a:lnTo>
                    <a:lnTo>
                      <a:pt x="1512" y="7"/>
                    </a:lnTo>
                    <a:lnTo>
                      <a:pt x="1511" y="5"/>
                    </a:lnTo>
                    <a:lnTo>
                      <a:pt x="1511" y="4"/>
                    </a:lnTo>
                    <a:lnTo>
                      <a:pt x="1511" y="3"/>
                    </a:lnTo>
                    <a:lnTo>
                      <a:pt x="1512" y="1"/>
                    </a:lnTo>
                    <a:lnTo>
                      <a:pt x="1513" y="0"/>
                    </a:lnTo>
                    <a:lnTo>
                      <a:pt x="1515" y="0"/>
                    </a:lnTo>
                    <a:lnTo>
                      <a:pt x="1515" y="0"/>
                    </a:lnTo>
                    <a:close/>
                    <a:moveTo>
                      <a:pt x="1577" y="0"/>
                    </a:moveTo>
                    <a:lnTo>
                      <a:pt x="1604" y="0"/>
                    </a:lnTo>
                    <a:lnTo>
                      <a:pt x="1606" y="0"/>
                    </a:lnTo>
                    <a:lnTo>
                      <a:pt x="1607" y="1"/>
                    </a:lnTo>
                    <a:lnTo>
                      <a:pt x="1608" y="3"/>
                    </a:lnTo>
                    <a:lnTo>
                      <a:pt x="1608" y="4"/>
                    </a:lnTo>
                    <a:lnTo>
                      <a:pt x="1608" y="5"/>
                    </a:lnTo>
                    <a:lnTo>
                      <a:pt x="1607" y="7"/>
                    </a:lnTo>
                    <a:lnTo>
                      <a:pt x="1606" y="8"/>
                    </a:lnTo>
                    <a:lnTo>
                      <a:pt x="1604" y="8"/>
                    </a:lnTo>
                    <a:lnTo>
                      <a:pt x="1577" y="8"/>
                    </a:lnTo>
                    <a:lnTo>
                      <a:pt x="1575" y="8"/>
                    </a:lnTo>
                    <a:lnTo>
                      <a:pt x="1574" y="7"/>
                    </a:lnTo>
                    <a:lnTo>
                      <a:pt x="1574" y="5"/>
                    </a:lnTo>
                    <a:lnTo>
                      <a:pt x="1572" y="4"/>
                    </a:lnTo>
                    <a:lnTo>
                      <a:pt x="1574" y="3"/>
                    </a:lnTo>
                    <a:lnTo>
                      <a:pt x="1574" y="1"/>
                    </a:lnTo>
                    <a:lnTo>
                      <a:pt x="1575" y="0"/>
                    </a:lnTo>
                    <a:lnTo>
                      <a:pt x="1577" y="0"/>
                    </a:lnTo>
                    <a:lnTo>
                      <a:pt x="1577" y="0"/>
                    </a:lnTo>
                    <a:close/>
                    <a:moveTo>
                      <a:pt x="1640" y="0"/>
                    </a:moveTo>
                    <a:lnTo>
                      <a:pt x="1667" y="0"/>
                    </a:lnTo>
                    <a:lnTo>
                      <a:pt x="1669" y="0"/>
                    </a:lnTo>
                    <a:lnTo>
                      <a:pt x="1670" y="1"/>
                    </a:lnTo>
                    <a:lnTo>
                      <a:pt x="1672" y="3"/>
                    </a:lnTo>
                    <a:lnTo>
                      <a:pt x="1672" y="4"/>
                    </a:lnTo>
                    <a:lnTo>
                      <a:pt x="1672" y="5"/>
                    </a:lnTo>
                    <a:lnTo>
                      <a:pt x="1670" y="7"/>
                    </a:lnTo>
                    <a:lnTo>
                      <a:pt x="1669" y="8"/>
                    </a:lnTo>
                    <a:lnTo>
                      <a:pt x="1667" y="8"/>
                    </a:lnTo>
                    <a:lnTo>
                      <a:pt x="1640" y="8"/>
                    </a:lnTo>
                    <a:lnTo>
                      <a:pt x="1639" y="8"/>
                    </a:lnTo>
                    <a:lnTo>
                      <a:pt x="1637" y="7"/>
                    </a:lnTo>
                    <a:lnTo>
                      <a:pt x="1636" y="5"/>
                    </a:lnTo>
                    <a:lnTo>
                      <a:pt x="1636" y="4"/>
                    </a:lnTo>
                    <a:lnTo>
                      <a:pt x="1636" y="3"/>
                    </a:lnTo>
                    <a:lnTo>
                      <a:pt x="1637" y="1"/>
                    </a:lnTo>
                    <a:lnTo>
                      <a:pt x="1639" y="0"/>
                    </a:lnTo>
                    <a:lnTo>
                      <a:pt x="1640" y="0"/>
                    </a:lnTo>
                    <a:lnTo>
                      <a:pt x="1640" y="0"/>
                    </a:lnTo>
                    <a:close/>
                    <a:moveTo>
                      <a:pt x="1703" y="0"/>
                    </a:moveTo>
                    <a:lnTo>
                      <a:pt x="1731" y="0"/>
                    </a:lnTo>
                    <a:lnTo>
                      <a:pt x="1732" y="0"/>
                    </a:lnTo>
                    <a:lnTo>
                      <a:pt x="1734" y="1"/>
                    </a:lnTo>
                    <a:lnTo>
                      <a:pt x="1735" y="3"/>
                    </a:lnTo>
                    <a:lnTo>
                      <a:pt x="1735" y="4"/>
                    </a:lnTo>
                    <a:lnTo>
                      <a:pt x="1735" y="5"/>
                    </a:lnTo>
                    <a:lnTo>
                      <a:pt x="1734" y="7"/>
                    </a:lnTo>
                    <a:lnTo>
                      <a:pt x="1732" y="8"/>
                    </a:lnTo>
                    <a:lnTo>
                      <a:pt x="1731" y="8"/>
                    </a:lnTo>
                    <a:lnTo>
                      <a:pt x="1703" y="8"/>
                    </a:lnTo>
                    <a:lnTo>
                      <a:pt x="1702" y="8"/>
                    </a:lnTo>
                    <a:lnTo>
                      <a:pt x="1701" y="7"/>
                    </a:lnTo>
                    <a:lnTo>
                      <a:pt x="1699" y="5"/>
                    </a:lnTo>
                    <a:lnTo>
                      <a:pt x="1699" y="4"/>
                    </a:lnTo>
                    <a:lnTo>
                      <a:pt x="1699" y="3"/>
                    </a:lnTo>
                    <a:lnTo>
                      <a:pt x="1701" y="1"/>
                    </a:lnTo>
                    <a:lnTo>
                      <a:pt x="1702" y="0"/>
                    </a:lnTo>
                    <a:lnTo>
                      <a:pt x="1703" y="0"/>
                    </a:lnTo>
                    <a:lnTo>
                      <a:pt x="1703" y="0"/>
                    </a:lnTo>
                    <a:close/>
                    <a:moveTo>
                      <a:pt x="1767" y="0"/>
                    </a:moveTo>
                    <a:lnTo>
                      <a:pt x="1793" y="0"/>
                    </a:lnTo>
                    <a:lnTo>
                      <a:pt x="1796" y="0"/>
                    </a:lnTo>
                    <a:lnTo>
                      <a:pt x="1797" y="1"/>
                    </a:lnTo>
                    <a:lnTo>
                      <a:pt x="1797" y="3"/>
                    </a:lnTo>
                    <a:lnTo>
                      <a:pt x="1798" y="4"/>
                    </a:lnTo>
                    <a:lnTo>
                      <a:pt x="1797" y="5"/>
                    </a:lnTo>
                    <a:lnTo>
                      <a:pt x="1797" y="7"/>
                    </a:lnTo>
                    <a:lnTo>
                      <a:pt x="1796" y="8"/>
                    </a:lnTo>
                    <a:lnTo>
                      <a:pt x="1793" y="8"/>
                    </a:lnTo>
                    <a:lnTo>
                      <a:pt x="1767" y="8"/>
                    </a:lnTo>
                    <a:lnTo>
                      <a:pt x="1765" y="8"/>
                    </a:lnTo>
                    <a:lnTo>
                      <a:pt x="1764" y="7"/>
                    </a:lnTo>
                    <a:lnTo>
                      <a:pt x="1762" y="5"/>
                    </a:lnTo>
                    <a:lnTo>
                      <a:pt x="1762" y="4"/>
                    </a:lnTo>
                    <a:lnTo>
                      <a:pt x="1762" y="3"/>
                    </a:lnTo>
                    <a:lnTo>
                      <a:pt x="1764" y="1"/>
                    </a:lnTo>
                    <a:lnTo>
                      <a:pt x="1765" y="0"/>
                    </a:lnTo>
                    <a:lnTo>
                      <a:pt x="1767" y="0"/>
                    </a:lnTo>
                    <a:lnTo>
                      <a:pt x="1767" y="0"/>
                    </a:lnTo>
                    <a:close/>
                    <a:moveTo>
                      <a:pt x="1829" y="0"/>
                    </a:moveTo>
                    <a:lnTo>
                      <a:pt x="1856" y="0"/>
                    </a:lnTo>
                    <a:lnTo>
                      <a:pt x="1857" y="0"/>
                    </a:lnTo>
                    <a:lnTo>
                      <a:pt x="1859" y="1"/>
                    </a:lnTo>
                    <a:lnTo>
                      <a:pt x="1860" y="3"/>
                    </a:lnTo>
                    <a:lnTo>
                      <a:pt x="1860" y="4"/>
                    </a:lnTo>
                    <a:lnTo>
                      <a:pt x="1860" y="5"/>
                    </a:lnTo>
                    <a:lnTo>
                      <a:pt x="1859" y="7"/>
                    </a:lnTo>
                    <a:lnTo>
                      <a:pt x="1857" y="8"/>
                    </a:lnTo>
                    <a:lnTo>
                      <a:pt x="1856" y="8"/>
                    </a:lnTo>
                    <a:lnTo>
                      <a:pt x="1829" y="8"/>
                    </a:lnTo>
                    <a:lnTo>
                      <a:pt x="1827" y="8"/>
                    </a:lnTo>
                    <a:lnTo>
                      <a:pt x="1826" y="7"/>
                    </a:lnTo>
                    <a:lnTo>
                      <a:pt x="1826" y="5"/>
                    </a:lnTo>
                    <a:lnTo>
                      <a:pt x="1824" y="4"/>
                    </a:lnTo>
                    <a:lnTo>
                      <a:pt x="1826" y="3"/>
                    </a:lnTo>
                    <a:lnTo>
                      <a:pt x="1826" y="1"/>
                    </a:lnTo>
                    <a:lnTo>
                      <a:pt x="1827" y="0"/>
                    </a:lnTo>
                    <a:lnTo>
                      <a:pt x="1829" y="0"/>
                    </a:lnTo>
                    <a:lnTo>
                      <a:pt x="1829" y="0"/>
                    </a:lnTo>
                    <a:close/>
                    <a:moveTo>
                      <a:pt x="1892" y="0"/>
                    </a:moveTo>
                    <a:lnTo>
                      <a:pt x="1903" y="0"/>
                    </a:lnTo>
                    <a:lnTo>
                      <a:pt x="1905" y="0"/>
                    </a:lnTo>
                    <a:lnTo>
                      <a:pt x="1906" y="1"/>
                    </a:lnTo>
                    <a:lnTo>
                      <a:pt x="1908" y="3"/>
                    </a:lnTo>
                    <a:lnTo>
                      <a:pt x="1908" y="4"/>
                    </a:lnTo>
                    <a:lnTo>
                      <a:pt x="1908" y="5"/>
                    </a:lnTo>
                    <a:lnTo>
                      <a:pt x="1906" y="7"/>
                    </a:lnTo>
                    <a:lnTo>
                      <a:pt x="1905" y="8"/>
                    </a:lnTo>
                    <a:lnTo>
                      <a:pt x="1903" y="8"/>
                    </a:lnTo>
                    <a:lnTo>
                      <a:pt x="1892" y="8"/>
                    </a:lnTo>
                    <a:lnTo>
                      <a:pt x="1890" y="8"/>
                    </a:lnTo>
                    <a:lnTo>
                      <a:pt x="1889" y="7"/>
                    </a:lnTo>
                    <a:lnTo>
                      <a:pt x="1888" y="5"/>
                    </a:lnTo>
                    <a:lnTo>
                      <a:pt x="1888" y="4"/>
                    </a:lnTo>
                    <a:lnTo>
                      <a:pt x="1888" y="3"/>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endParaRPr lang="en-US"/>
              </a:p>
            </p:txBody>
          </p:sp>
          <p:sp>
            <p:nvSpPr>
              <p:cNvPr id="130" name="Freeform 25"/>
              <p:cNvSpPr>
                <a:spLocks noEditPoints="1"/>
              </p:cNvSpPr>
              <p:nvPr/>
            </p:nvSpPr>
            <p:spPr bwMode="auto">
              <a:xfrm>
                <a:off x="105" y="3691"/>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2"/>
                    </a:lnTo>
                    <a:lnTo>
                      <a:pt x="36" y="4"/>
                    </a:lnTo>
                    <a:lnTo>
                      <a:pt x="34" y="5"/>
                    </a:lnTo>
                    <a:lnTo>
                      <a:pt x="34" y="7"/>
                    </a:lnTo>
                    <a:lnTo>
                      <a:pt x="33" y="8"/>
                    </a:lnTo>
                    <a:lnTo>
                      <a:pt x="30" y="8"/>
                    </a:lnTo>
                    <a:lnTo>
                      <a:pt x="4" y="8"/>
                    </a:lnTo>
                    <a:lnTo>
                      <a:pt x="3" y="8"/>
                    </a:lnTo>
                    <a:lnTo>
                      <a:pt x="1" y="7"/>
                    </a:lnTo>
                    <a:lnTo>
                      <a:pt x="0" y="5"/>
                    </a:lnTo>
                    <a:lnTo>
                      <a:pt x="0" y="4"/>
                    </a:lnTo>
                    <a:lnTo>
                      <a:pt x="0" y="2"/>
                    </a:lnTo>
                    <a:lnTo>
                      <a:pt x="1" y="1"/>
                    </a:lnTo>
                    <a:lnTo>
                      <a:pt x="3" y="0"/>
                    </a:lnTo>
                    <a:lnTo>
                      <a:pt x="4" y="0"/>
                    </a:lnTo>
                    <a:lnTo>
                      <a:pt x="4" y="0"/>
                    </a:lnTo>
                    <a:close/>
                    <a:moveTo>
                      <a:pt x="66" y="0"/>
                    </a:moveTo>
                    <a:lnTo>
                      <a:pt x="93" y="0"/>
                    </a:lnTo>
                    <a:lnTo>
                      <a:pt x="95" y="0"/>
                    </a:lnTo>
                    <a:lnTo>
                      <a:pt x="96" y="1"/>
                    </a:lnTo>
                    <a:lnTo>
                      <a:pt x="97" y="2"/>
                    </a:lnTo>
                    <a:lnTo>
                      <a:pt x="97" y="4"/>
                    </a:lnTo>
                    <a:lnTo>
                      <a:pt x="97" y="5"/>
                    </a:lnTo>
                    <a:lnTo>
                      <a:pt x="96" y="7"/>
                    </a:lnTo>
                    <a:lnTo>
                      <a:pt x="95" y="8"/>
                    </a:lnTo>
                    <a:lnTo>
                      <a:pt x="93" y="8"/>
                    </a:lnTo>
                    <a:lnTo>
                      <a:pt x="66" y="8"/>
                    </a:lnTo>
                    <a:lnTo>
                      <a:pt x="64" y="8"/>
                    </a:lnTo>
                    <a:lnTo>
                      <a:pt x="63" y="7"/>
                    </a:lnTo>
                    <a:lnTo>
                      <a:pt x="63" y="5"/>
                    </a:lnTo>
                    <a:lnTo>
                      <a:pt x="62" y="4"/>
                    </a:lnTo>
                    <a:lnTo>
                      <a:pt x="63" y="2"/>
                    </a:lnTo>
                    <a:lnTo>
                      <a:pt x="63" y="1"/>
                    </a:lnTo>
                    <a:lnTo>
                      <a:pt x="64" y="0"/>
                    </a:lnTo>
                    <a:lnTo>
                      <a:pt x="66" y="0"/>
                    </a:lnTo>
                    <a:lnTo>
                      <a:pt x="66" y="0"/>
                    </a:lnTo>
                    <a:close/>
                    <a:moveTo>
                      <a:pt x="129" y="0"/>
                    </a:moveTo>
                    <a:lnTo>
                      <a:pt x="156" y="0"/>
                    </a:lnTo>
                    <a:lnTo>
                      <a:pt x="158" y="0"/>
                    </a:lnTo>
                    <a:lnTo>
                      <a:pt x="159" y="1"/>
                    </a:lnTo>
                    <a:lnTo>
                      <a:pt x="161" y="2"/>
                    </a:lnTo>
                    <a:lnTo>
                      <a:pt x="161" y="4"/>
                    </a:lnTo>
                    <a:lnTo>
                      <a:pt x="161" y="5"/>
                    </a:lnTo>
                    <a:lnTo>
                      <a:pt x="159" y="7"/>
                    </a:lnTo>
                    <a:lnTo>
                      <a:pt x="158" y="8"/>
                    </a:lnTo>
                    <a:lnTo>
                      <a:pt x="156" y="8"/>
                    </a:lnTo>
                    <a:lnTo>
                      <a:pt x="129" y="8"/>
                    </a:lnTo>
                    <a:lnTo>
                      <a:pt x="128" y="8"/>
                    </a:lnTo>
                    <a:lnTo>
                      <a:pt x="126" y="7"/>
                    </a:lnTo>
                    <a:lnTo>
                      <a:pt x="125" y="5"/>
                    </a:lnTo>
                    <a:lnTo>
                      <a:pt x="125" y="4"/>
                    </a:lnTo>
                    <a:lnTo>
                      <a:pt x="125" y="2"/>
                    </a:lnTo>
                    <a:lnTo>
                      <a:pt x="126" y="1"/>
                    </a:lnTo>
                    <a:lnTo>
                      <a:pt x="128" y="0"/>
                    </a:lnTo>
                    <a:lnTo>
                      <a:pt x="129" y="0"/>
                    </a:lnTo>
                    <a:lnTo>
                      <a:pt x="129" y="0"/>
                    </a:lnTo>
                    <a:close/>
                    <a:moveTo>
                      <a:pt x="192" y="0"/>
                    </a:moveTo>
                    <a:lnTo>
                      <a:pt x="220" y="0"/>
                    </a:lnTo>
                    <a:lnTo>
                      <a:pt x="221" y="0"/>
                    </a:lnTo>
                    <a:lnTo>
                      <a:pt x="223" y="1"/>
                    </a:lnTo>
                    <a:lnTo>
                      <a:pt x="224" y="2"/>
                    </a:lnTo>
                    <a:lnTo>
                      <a:pt x="224" y="4"/>
                    </a:lnTo>
                    <a:lnTo>
                      <a:pt x="224" y="5"/>
                    </a:lnTo>
                    <a:lnTo>
                      <a:pt x="223" y="7"/>
                    </a:lnTo>
                    <a:lnTo>
                      <a:pt x="221" y="8"/>
                    </a:lnTo>
                    <a:lnTo>
                      <a:pt x="220" y="8"/>
                    </a:lnTo>
                    <a:lnTo>
                      <a:pt x="192" y="8"/>
                    </a:lnTo>
                    <a:lnTo>
                      <a:pt x="191" y="8"/>
                    </a:lnTo>
                    <a:lnTo>
                      <a:pt x="190" y="7"/>
                    </a:lnTo>
                    <a:lnTo>
                      <a:pt x="188" y="5"/>
                    </a:lnTo>
                    <a:lnTo>
                      <a:pt x="188" y="4"/>
                    </a:lnTo>
                    <a:lnTo>
                      <a:pt x="188" y="2"/>
                    </a:lnTo>
                    <a:lnTo>
                      <a:pt x="190" y="1"/>
                    </a:lnTo>
                    <a:lnTo>
                      <a:pt x="191" y="0"/>
                    </a:lnTo>
                    <a:lnTo>
                      <a:pt x="192" y="0"/>
                    </a:lnTo>
                    <a:lnTo>
                      <a:pt x="192" y="0"/>
                    </a:lnTo>
                    <a:close/>
                    <a:moveTo>
                      <a:pt x="256" y="0"/>
                    </a:moveTo>
                    <a:lnTo>
                      <a:pt x="282" y="0"/>
                    </a:lnTo>
                    <a:lnTo>
                      <a:pt x="285" y="0"/>
                    </a:lnTo>
                    <a:lnTo>
                      <a:pt x="286" y="1"/>
                    </a:lnTo>
                    <a:lnTo>
                      <a:pt x="286" y="2"/>
                    </a:lnTo>
                    <a:lnTo>
                      <a:pt x="287" y="4"/>
                    </a:lnTo>
                    <a:lnTo>
                      <a:pt x="286" y="5"/>
                    </a:lnTo>
                    <a:lnTo>
                      <a:pt x="286" y="7"/>
                    </a:lnTo>
                    <a:lnTo>
                      <a:pt x="285" y="8"/>
                    </a:lnTo>
                    <a:lnTo>
                      <a:pt x="282" y="8"/>
                    </a:lnTo>
                    <a:lnTo>
                      <a:pt x="256" y="8"/>
                    </a:lnTo>
                    <a:lnTo>
                      <a:pt x="254" y="8"/>
                    </a:lnTo>
                    <a:lnTo>
                      <a:pt x="253" y="7"/>
                    </a:lnTo>
                    <a:lnTo>
                      <a:pt x="251" y="5"/>
                    </a:lnTo>
                    <a:lnTo>
                      <a:pt x="251" y="4"/>
                    </a:lnTo>
                    <a:lnTo>
                      <a:pt x="251" y="2"/>
                    </a:lnTo>
                    <a:lnTo>
                      <a:pt x="253" y="1"/>
                    </a:lnTo>
                    <a:lnTo>
                      <a:pt x="254" y="0"/>
                    </a:lnTo>
                    <a:lnTo>
                      <a:pt x="256" y="0"/>
                    </a:lnTo>
                    <a:lnTo>
                      <a:pt x="256" y="0"/>
                    </a:lnTo>
                    <a:close/>
                    <a:moveTo>
                      <a:pt x="318" y="0"/>
                    </a:moveTo>
                    <a:lnTo>
                      <a:pt x="345" y="0"/>
                    </a:lnTo>
                    <a:lnTo>
                      <a:pt x="346" y="0"/>
                    </a:lnTo>
                    <a:lnTo>
                      <a:pt x="348" y="1"/>
                    </a:lnTo>
                    <a:lnTo>
                      <a:pt x="349" y="2"/>
                    </a:lnTo>
                    <a:lnTo>
                      <a:pt x="349" y="4"/>
                    </a:lnTo>
                    <a:lnTo>
                      <a:pt x="349" y="5"/>
                    </a:lnTo>
                    <a:lnTo>
                      <a:pt x="348" y="7"/>
                    </a:lnTo>
                    <a:lnTo>
                      <a:pt x="346" y="8"/>
                    </a:lnTo>
                    <a:lnTo>
                      <a:pt x="345" y="8"/>
                    </a:lnTo>
                    <a:lnTo>
                      <a:pt x="318" y="8"/>
                    </a:lnTo>
                    <a:lnTo>
                      <a:pt x="316" y="8"/>
                    </a:lnTo>
                    <a:lnTo>
                      <a:pt x="315" y="7"/>
                    </a:lnTo>
                    <a:lnTo>
                      <a:pt x="315" y="5"/>
                    </a:lnTo>
                    <a:lnTo>
                      <a:pt x="313" y="4"/>
                    </a:lnTo>
                    <a:lnTo>
                      <a:pt x="315" y="2"/>
                    </a:lnTo>
                    <a:lnTo>
                      <a:pt x="315" y="1"/>
                    </a:lnTo>
                    <a:lnTo>
                      <a:pt x="316" y="0"/>
                    </a:lnTo>
                    <a:lnTo>
                      <a:pt x="318" y="0"/>
                    </a:lnTo>
                    <a:lnTo>
                      <a:pt x="318" y="0"/>
                    </a:lnTo>
                    <a:close/>
                    <a:moveTo>
                      <a:pt x="381" y="0"/>
                    </a:moveTo>
                    <a:lnTo>
                      <a:pt x="408" y="0"/>
                    </a:lnTo>
                    <a:lnTo>
                      <a:pt x="410" y="0"/>
                    </a:lnTo>
                    <a:lnTo>
                      <a:pt x="411" y="1"/>
                    </a:lnTo>
                    <a:lnTo>
                      <a:pt x="413" y="2"/>
                    </a:lnTo>
                    <a:lnTo>
                      <a:pt x="413" y="4"/>
                    </a:lnTo>
                    <a:lnTo>
                      <a:pt x="413" y="5"/>
                    </a:lnTo>
                    <a:lnTo>
                      <a:pt x="411" y="7"/>
                    </a:lnTo>
                    <a:lnTo>
                      <a:pt x="410" y="8"/>
                    </a:lnTo>
                    <a:lnTo>
                      <a:pt x="408" y="8"/>
                    </a:lnTo>
                    <a:lnTo>
                      <a:pt x="381" y="8"/>
                    </a:lnTo>
                    <a:lnTo>
                      <a:pt x="380" y="8"/>
                    </a:lnTo>
                    <a:lnTo>
                      <a:pt x="378" y="7"/>
                    </a:lnTo>
                    <a:lnTo>
                      <a:pt x="377" y="5"/>
                    </a:lnTo>
                    <a:lnTo>
                      <a:pt x="377" y="4"/>
                    </a:lnTo>
                    <a:lnTo>
                      <a:pt x="377" y="2"/>
                    </a:lnTo>
                    <a:lnTo>
                      <a:pt x="378" y="1"/>
                    </a:lnTo>
                    <a:lnTo>
                      <a:pt x="380" y="0"/>
                    </a:lnTo>
                    <a:lnTo>
                      <a:pt x="381" y="0"/>
                    </a:lnTo>
                    <a:lnTo>
                      <a:pt x="381" y="0"/>
                    </a:lnTo>
                    <a:close/>
                    <a:moveTo>
                      <a:pt x="444" y="0"/>
                    </a:moveTo>
                    <a:lnTo>
                      <a:pt x="472" y="0"/>
                    </a:lnTo>
                    <a:lnTo>
                      <a:pt x="473" y="0"/>
                    </a:lnTo>
                    <a:lnTo>
                      <a:pt x="475" y="1"/>
                    </a:lnTo>
                    <a:lnTo>
                      <a:pt x="476" y="2"/>
                    </a:lnTo>
                    <a:lnTo>
                      <a:pt x="476" y="4"/>
                    </a:lnTo>
                    <a:lnTo>
                      <a:pt x="476" y="5"/>
                    </a:lnTo>
                    <a:lnTo>
                      <a:pt x="475" y="7"/>
                    </a:lnTo>
                    <a:lnTo>
                      <a:pt x="473" y="8"/>
                    </a:lnTo>
                    <a:lnTo>
                      <a:pt x="472" y="8"/>
                    </a:lnTo>
                    <a:lnTo>
                      <a:pt x="444" y="8"/>
                    </a:lnTo>
                    <a:lnTo>
                      <a:pt x="443" y="8"/>
                    </a:lnTo>
                    <a:lnTo>
                      <a:pt x="441" y="7"/>
                    </a:lnTo>
                    <a:lnTo>
                      <a:pt x="440" y="5"/>
                    </a:lnTo>
                    <a:lnTo>
                      <a:pt x="440" y="4"/>
                    </a:lnTo>
                    <a:lnTo>
                      <a:pt x="440" y="2"/>
                    </a:lnTo>
                    <a:lnTo>
                      <a:pt x="441" y="1"/>
                    </a:lnTo>
                    <a:lnTo>
                      <a:pt x="443" y="0"/>
                    </a:lnTo>
                    <a:lnTo>
                      <a:pt x="444" y="0"/>
                    </a:lnTo>
                    <a:lnTo>
                      <a:pt x="444" y="0"/>
                    </a:lnTo>
                    <a:close/>
                    <a:moveTo>
                      <a:pt x="508" y="0"/>
                    </a:moveTo>
                    <a:lnTo>
                      <a:pt x="534" y="0"/>
                    </a:lnTo>
                    <a:lnTo>
                      <a:pt x="536" y="0"/>
                    </a:lnTo>
                    <a:lnTo>
                      <a:pt x="538" y="1"/>
                    </a:lnTo>
                    <a:lnTo>
                      <a:pt x="538" y="2"/>
                    </a:lnTo>
                    <a:lnTo>
                      <a:pt x="539" y="4"/>
                    </a:lnTo>
                    <a:lnTo>
                      <a:pt x="538" y="5"/>
                    </a:lnTo>
                    <a:lnTo>
                      <a:pt x="538" y="7"/>
                    </a:lnTo>
                    <a:lnTo>
                      <a:pt x="536" y="8"/>
                    </a:lnTo>
                    <a:lnTo>
                      <a:pt x="534" y="8"/>
                    </a:lnTo>
                    <a:lnTo>
                      <a:pt x="508" y="8"/>
                    </a:lnTo>
                    <a:lnTo>
                      <a:pt x="506" y="8"/>
                    </a:lnTo>
                    <a:lnTo>
                      <a:pt x="505" y="7"/>
                    </a:lnTo>
                    <a:lnTo>
                      <a:pt x="503" y="5"/>
                    </a:lnTo>
                    <a:lnTo>
                      <a:pt x="503" y="4"/>
                    </a:lnTo>
                    <a:lnTo>
                      <a:pt x="503" y="2"/>
                    </a:lnTo>
                    <a:lnTo>
                      <a:pt x="505" y="1"/>
                    </a:lnTo>
                    <a:lnTo>
                      <a:pt x="506" y="0"/>
                    </a:lnTo>
                    <a:lnTo>
                      <a:pt x="508" y="0"/>
                    </a:lnTo>
                    <a:lnTo>
                      <a:pt x="508" y="0"/>
                    </a:lnTo>
                    <a:close/>
                    <a:moveTo>
                      <a:pt x="569" y="0"/>
                    </a:moveTo>
                    <a:lnTo>
                      <a:pt x="597" y="0"/>
                    </a:lnTo>
                    <a:lnTo>
                      <a:pt x="598" y="0"/>
                    </a:lnTo>
                    <a:lnTo>
                      <a:pt x="600" y="1"/>
                    </a:lnTo>
                    <a:lnTo>
                      <a:pt x="601" y="2"/>
                    </a:lnTo>
                    <a:lnTo>
                      <a:pt x="601" y="4"/>
                    </a:lnTo>
                    <a:lnTo>
                      <a:pt x="601" y="5"/>
                    </a:lnTo>
                    <a:lnTo>
                      <a:pt x="600" y="7"/>
                    </a:lnTo>
                    <a:lnTo>
                      <a:pt x="598" y="8"/>
                    </a:lnTo>
                    <a:lnTo>
                      <a:pt x="597" y="8"/>
                    </a:lnTo>
                    <a:lnTo>
                      <a:pt x="569" y="8"/>
                    </a:lnTo>
                    <a:lnTo>
                      <a:pt x="568" y="8"/>
                    </a:lnTo>
                    <a:lnTo>
                      <a:pt x="567" y="7"/>
                    </a:lnTo>
                    <a:lnTo>
                      <a:pt x="567" y="5"/>
                    </a:lnTo>
                    <a:lnTo>
                      <a:pt x="565" y="4"/>
                    </a:lnTo>
                    <a:lnTo>
                      <a:pt x="567" y="2"/>
                    </a:lnTo>
                    <a:lnTo>
                      <a:pt x="567" y="1"/>
                    </a:lnTo>
                    <a:lnTo>
                      <a:pt x="568" y="0"/>
                    </a:lnTo>
                    <a:lnTo>
                      <a:pt x="569" y="0"/>
                    </a:lnTo>
                    <a:lnTo>
                      <a:pt x="569" y="0"/>
                    </a:lnTo>
                    <a:close/>
                    <a:moveTo>
                      <a:pt x="633" y="0"/>
                    </a:moveTo>
                    <a:lnTo>
                      <a:pt x="660" y="0"/>
                    </a:lnTo>
                    <a:lnTo>
                      <a:pt x="662" y="0"/>
                    </a:lnTo>
                    <a:lnTo>
                      <a:pt x="663" y="1"/>
                    </a:lnTo>
                    <a:lnTo>
                      <a:pt x="664" y="2"/>
                    </a:lnTo>
                    <a:lnTo>
                      <a:pt x="664" y="4"/>
                    </a:lnTo>
                    <a:lnTo>
                      <a:pt x="664" y="5"/>
                    </a:lnTo>
                    <a:lnTo>
                      <a:pt x="663" y="7"/>
                    </a:lnTo>
                    <a:lnTo>
                      <a:pt x="662" y="8"/>
                    </a:lnTo>
                    <a:lnTo>
                      <a:pt x="660" y="8"/>
                    </a:lnTo>
                    <a:lnTo>
                      <a:pt x="633" y="8"/>
                    </a:lnTo>
                    <a:lnTo>
                      <a:pt x="631" y="8"/>
                    </a:lnTo>
                    <a:lnTo>
                      <a:pt x="630" y="7"/>
                    </a:lnTo>
                    <a:lnTo>
                      <a:pt x="628" y="5"/>
                    </a:lnTo>
                    <a:lnTo>
                      <a:pt x="628" y="4"/>
                    </a:lnTo>
                    <a:lnTo>
                      <a:pt x="628" y="2"/>
                    </a:lnTo>
                    <a:lnTo>
                      <a:pt x="630" y="1"/>
                    </a:lnTo>
                    <a:lnTo>
                      <a:pt x="631" y="0"/>
                    </a:lnTo>
                    <a:lnTo>
                      <a:pt x="633" y="0"/>
                    </a:lnTo>
                    <a:lnTo>
                      <a:pt x="633" y="0"/>
                    </a:lnTo>
                    <a:close/>
                    <a:moveTo>
                      <a:pt x="696" y="0"/>
                    </a:moveTo>
                    <a:lnTo>
                      <a:pt x="723" y="0"/>
                    </a:lnTo>
                    <a:lnTo>
                      <a:pt x="725" y="0"/>
                    </a:lnTo>
                    <a:lnTo>
                      <a:pt x="726" y="1"/>
                    </a:lnTo>
                    <a:lnTo>
                      <a:pt x="728" y="2"/>
                    </a:lnTo>
                    <a:lnTo>
                      <a:pt x="728" y="4"/>
                    </a:lnTo>
                    <a:lnTo>
                      <a:pt x="728" y="5"/>
                    </a:lnTo>
                    <a:lnTo>
                      <a:pt x="726" y="7"/>
                    </a:lnTo>
                    <a:lnTo>
                      <a:pt x="725" y="8"/>
                    </a:lnTo>
                    <a:lnTo>
                      <a:pt x="723" y="8"/>
                    </a:lnTo>
                    <a:lnTo>
                      <a:pt x="696" y="8"/>
                    </a:lnTo>
                    <a:lnTo>
                      <a:pt x="695" y="8"/>
                    </a:lnTo>
                    <a:lnTo>
                      <a:pt x="693" y="7"/>
                    </a:lnTo>
                    <a:lnTo>
                      <a:pt x="692" y="5"/>
                    </a:lnTo>
                    <a:lnTo>
                      <a:pt x="692" y="4"/>
                    </a:lnTo>
                    <a:lnTo>
                      <a:pt x="692" y="2"/>
                    </a:lnTo>
                    <a:lnTo>
                      <a:pt x="693" y="1"/>
                    </a:lnTo>
                    <a:lnTo>
                      <a:pt x="695" y="0"/>
                    </a:lnTo>
                    <a:lnTo>
                      <a:pt x="696" y="0"/>
                    </a:lnTo>
                    <a:lnTo>
                      <a:pt x="696" y="0"/>
                    </a:lnTo>
                    <a:close/>
                    <a:moveTo>
                      <a:pt x="759" y="0"/>
                    </a:moveTo>
                    <a:lnTo>
                      <a:pt x="785" y="0"/>
                    </a:lnTo>
                    <a:lnTo>
                      <a:pt x="788" y="0"/>
                    </a:lnTo>
                    <a:lnTo>
                      <a:pt x="790" y="1"/>
                    </a:lnTo>
                    <a:lnTo>
                      <a:pt x="790" y="2"/>
                    </a:lnTo>
                    <a:lnTo>
                      <a:pt x="791" y="4"/>
                    </a:lnTo>
                    <a:lnTo>
                      <a:pt x="790" y="5"/>
                    </a:lnTo>
                    <a:lnTo>
                      <a:pt x="790" y="7"/>
                    </a:lnTo>
                    <a:lnTo>
                      <a:pt x="788" y="8"/>
                    </a:lnTo>
                    <a:lnTo>
                      <a:pt x="785" y="8"/>
                    </a:lnTo>
                    <a:lnTo>
                      <a:pt x="759" y="8"/>
                    </a:lnTo>
                    <a:lnTo>
                      <a:pt x="758" y="8"/>
                    </a:lnTo>
                    <a:lnTo>
                      <a:pt x="757" y="7"/>
                    </a:lnTo>
                    <a:lnTo>
                      <a:pt x="755" y="5"/>
                    </a:lnTo>
                    <a:lnTo>
                      <a:pt x="755" y="4"/>
                    </a:lnTo>
                    <a:lnTo>
                      <a:pt x="755" y="2"/>
                    </a:lnTo>
                    <a:lnTo>
                      <a:pt x="757" y="1"/>
                    </a:lnTo>
                    <a:lnTo>
                      <a:pt x="758" y="0"/>
                    </a:lnTo>
                    <a:lnTo>
                      <a:pt x="759" y="0"/>
                    </a:lnTo>
                    <a:lnTo>
                      <a:pt x="759" y="0"/>
                    </a:lnTo>
                    <a:close/>
                    <a:moveTo>
                      <a:pt x="821" y="0"/>
                    </a:moveTo>
                    <a:lnTo>
                      <a:pt x="849" y="0"/>
                    </a:lnTo>
                    <a:lnTo>
                      <a:pt x="850" y="0"/>
                    </a:lnTo>
                    <a:lnTo>
                      <a:pt x="852" y="1"/>
                    </a:lnTo>
                    <a:lnTo>
                      <a:pt x="853" y="2"/>
                    </a:lnTo>
                    <a:lnTo>
                      <a:pt x="853" y="4"/>
                    </a:lnTo>
                    <a:lnTo>
                      <a:pt x="853" y="5"/>
                    </a:lnTo>
                    <a:lnTo>
                      <a:pt x="852" y="7"/>
                    </a:lnTo>
                    <a:lnTo>
                      <a:pt x="850" y="8"/>
                    </a:lnTo>
                    <a:lnTo>
                      <a:pt x="849" y="8"/>
                    </a:lnTo>
                    <a:lnTo>
                      <a:pt x="821" y="8"/>
                    </a:lnTo>
                    <a:lnTo>
                      <a:pt x="820" y="8"/>
                    </a:lnTo>
                    <a:lnTo>
                      <a:pt x="818" y="7"/>
                    </a:lnTo>
                    <a:lnTo>
                      <a:pt x="818" y="5"/>
                    </a:lnTo>
                    <a:lnTo>
                      <a:pt x="817" y="4"/>
                    </a:lnTo>
                    <a:lnTo>
                      <a:pt x="818" y="2"/>
                    </a:lnTo>
                    <a:lnTo>
                      <a:pt x="818" y="1"/>
                    </a:lnTo>
                    <a:lnTo>
                      <a:pt x="820" y="0"/>
                    </a:lnTo>
                    <a:lnTo>
                      <a:pt x="821" y="0"/>
                    </a:lnTo>
                    <a:lnTo>
                      <a:pt x="821" y="0"/>
                    </a:lnTo>
                    <a:close/>
                    <a:moveTo>
                      <a:pt x="885" y="0"/>
                    </a:moveTo>
                    <a:lnTo>
                      <a:pt x="912" y="0"/>
                    </a:lnTo>
                    <a:lnTo>
                      <a:pt x="913" y="0"/>
                    </a:lnTo>
                    <a:lnTo>
                      <a:pt x="915" y="1"/>
                    </a:lnTo>
                    <a:lnTo>
                      <a:pt x="916" y="2"/>
                    </a:lnTo>
                    <a:lnTo>
                      <a:pt x="916" y="4"/>
                    </a:lnTo>
                    <a:lnTo>
                      <a:pt x="916" y="5"/>
                    </a:lnTo>
                    <a:lnTo>
                      <a:pt x="915" y="7"/>
                    </a:lnTo>
                    <a:lnTo>
                      <a:pt x="913" y="8"/>
                    </a:lnTo>
                    <a:lnTo>
                      <a:pt x="912" y="8"/>
                    </a:lnTo>
                    <a:lnTo>
                      <a:pt x="885" y="8"/>
                    </a:lnTo>
                    <a:lnTo>
                      <a:pt x="883" y="8"/>
                    </a:lnTo>
                    <a:lnTo>
                      <a:pt x="882" y="7"/>
                    </a:lnTo>
                    <a:lnTo>
                      <a:pt x="880" y="5"/>
                    </a:lnTo>
                    <a:lnTo>
                      <a:pt x="880" y="4"/>
                    </a:lnTo>
                    <a:lnTo>
                      <a:pt x="880" y="2"/>
                    </a:lnTo>
                    <a:lnTo>
                      <a:pt x="882" y="1"/>
                    </a:lnTo>
                    <a:lnTo>
                      <a:pt x="883" y="0"/>
                    </a:lnTo>
                    <a:lnTo>
                      <a:pt x="885" y="0"/>
                    </a:lnTo>
                    <a:lnTo>
                      <a:pt x="885" y="0"/>
                    </a:lnTo>
                    <a:close/>
                    <a:moveTo>
                      <a:pt x="948" y="0"/>
                    </a:moveTo>
                    <a:lnTo>
                      <a:pt x="975" y="0"/>
                    </a:lnTo>
                    <a:lnTo>
                      <a:pt x="977" y="0"/>
                    </a:lnTo>
                    <a:lnTo>
                      <a:pt x="978" y="1"/>
                    </a:lnTo>
                    <a:lnTo>
                      <a:pt x="980" y="2"/>
                    </a:lnTo>
                    <a:lnTo>
                      <a:pt x="980" y="4"/>
                    </a:lnTo>
                    <a:lnTo>
                      <a:pt x="980" y="5"/>
                    </a:lnTo>
                    <a:lnTo>
                      <a:pt x="978" y="7"/>
                    </a:lnTo>
                    <a:lnTo>
                      <a:pt x="977" y="8"/>
                    </a:lnTo>
                    <a:lnTo>
                      <a:pt x="975" y="8"/>
                    </a:lnTo>
                    <a:lnTo>
                      <a:pt x="948" y="8"/>
                    </a:lnTo>
                    <a:lnTo>
                      <a:pt x="947" y="8"/>
                    </a:lnTo>
                    <a:lnTo>
                      <a:pt x="945" y="7"/>
                    </a:lnTo>
                    <a:lnTo>
                      <a:pt x="944" y="5"/>
                    </a:lnTo>
                    <a:lnTo>
                      <a:pt x="944" y="4"/>
                    </a:lnTo>
                    <a:lnTo>
                      <a:pt x="944" y="2"/>
                    </a:lnTo>
                    <a:lnTo>
                      <a:pt x="945" y="1"/>
                    </a:lnTo>
                    <a:lnTo>
                      <a:pt x="947" y="0"/>
                    </a:lnTo>
                    <a:lnTo>
                      <a:pt x="948" y="0"/>
                    </a:lnTo>
                    <a:lnTo>
                      <a:pt x="948" y="0"/>
                    </a:lnTo>
                    <a:close/>
                    <a:moveTo>
                      <a:pt x="1011" y="0"/>
                    </a:moveTo>
                    <a:lnTo>
                      <a:pt x="1037" y="0"/>
                    </a:lnTo>
                    <a:lnTo>
                      <a:pt x="1040" y="0"/>
                    </a:lnTo>
                    <a:lnTo>
                      <a:pt x="1041" y="1"/>
                    </a:lnTo>
                    <a:lnTo>
                      <a:pt x="1041" y="2"/>
                    </a:lnTo>
                    <a:lnTo>
                      <a:pt x="1043" y="4"/>
                    </a:lnTo>
                    <a:lnTo>
                      <a:pt x="1041" y="5"/>
                    </a:lnTo>
                    <a:lnTo>
                      <a:pt x="1041" y="7"/>
                    </a:lnTo>
                    <a:lnTo>
                      <a:pt x="1040" y="8"/>
                    </a:lnTo>
                    <a:lnTo>
                      <a:pt x="1037" y="8"/>
                    </a:lnTo>
                    <a:lnTo>
                      <a:pt x="1011" y="8"/>
                    </a:lnTo>
                    <a:lnTo>
                      <a:pt x="1010" y="8"/>
                    </a:lnTo>
                    <a:lnTo>
                      <a:pt x="1008" y="7"/>
                    </a:lnTo>
                    <a:lnTo>
                      <a:pt x="1007" y="5"/>
                    </a:lnTo>
                    <a:lnTo>
                      <a:pt x="1007" y="4"/>
                    </a:lnTo>
                    <a:lnTo>
                      <a:pt x="1007" y="2"/>
                    </a:lnTo>
                    <a:lnTo>
                      <a:pt x="1008" y="1"/>
                    </a:lnTo>
                    <a:lnTo>
                      <a:pt x="1010" y="0"/>
                    </a:lnTo>
                    <a:lnTo>
                      <a:pt x="1011" y="0"/>
                    </a:lnTo>
                    <a:lnTo>
                      <a:pt x="1011" y="0"/>
                    </a:lnTo>
                    <a:close/>
                    <a:moveTo>
                      <a:pt x="1073" y="0"/>
                    </a:moveTo>
                    <a:lnTo>
                      <a:pt x="1100" y="0"/>
                    </a:lnTo>
                    <a:lnTo>
                      <a:pt x="1102" y="0"/>
                    </a:lnTo>
                    <a:lnTo>
                      <a:pt x="1103" y="1"/>
                    </a:lnTo>
                    <a:lnTo>
                      <a:pt x="1105" y="2"/>
                    </a:lnTo>
                    <a:lnTo>
                      <a:pt x="1105" y="4"/>
                    </a:lnTo>
                    <a:lnTo>
                      <a:pt x="1105" y="5"/>
                    </a:lnTo>
                    <a:lnTo>
                      <a:pt x="1103" y="7"/>
                    </a:lnTo>
                    <a:lnTo>
                      <a:pt x="1102" y="8"/>
                    </a:lnTo>
                    <a:lnTo>
                      <a:pt x="1100" y="8"/>
                    </a:lnTo>
                    <a:lnTo>
                      <a:pt x="1073" y="8"/>
                    </a:lnTo>
                    <a:lnTo>
                      <a:pt x="1072" y="8"/>
                    </a:lnTo>
                    <a:lnTo>
                      <a:pt x="1070" y="7"/>
                    </a:lnTo>
                    <a:lnTo>
                      <a:pt x="1070" y="5"/>
                    </a:lnTo>
                    <a:lnTo>
                      <a:pt x="1069" y="4"/>
                    </a:lnTo>
                    <a:lnTo>
                      <a:pt x="1070" y="2"/>
                    </a:lnTo>
                    <a:lnTo>
                      <a:pt x="1070" y="1"/>
                    </a:lnTo>
                    <a:lnTo>
                      <a:pt x="1072" y="0"/>
                    </a:lnTo>
                    <a:lnTo>
                      <a:pt x="1073" y="0"/>
                    </a:lnTo>
                    <a:lnTo>
                      <a:pt x="1073" y="0"/>
                    </a:lnTo>
                    <a:close/>
                    <a:moveTo>
                      <a:pt x="1136" y="0"/>
                    </a:moveTo>
                    <a:lnTo>
                      <a:pt x="1164" y="0"/>
                    </a:lnTo>
                    <a:lnTo>
                      <a:pt x="1165" y="0"/>
                    </a:lnTo>
                    <a:lnTo>
                      <a:pt x="1167" y="1"/>
                    </a:lnTo>
                    <a:lnTo>
                      <a:pt x="1168" y="2"/>
                    </a:lnTo>
                    <a:lnTo>
                      <a:pt x="1168" y="4"/>
                    </a:lnTo>
                    <a:lnTo>
                      <a:pt x="1168" y="5"/>
                    </a:lnTo>
                    <a:lnTo>
                      <a:pt x="1167" y="7"/>
                    </a:lnTo>
                    <a:lnTo>
                      <a:pt x="1165" y="8"/>
                    </a:lnTo>
                    <a:lnTo>
                      <a:pt x="1164" y="8"/>
                    </a:lnTo>
                    <a:lnTo>
                      <a:pt x="1136" y="8"/>
                    </a:lnTo>
                    <a:lnTo>
                      <a:pt x="1135" y="8"/>
                    </a:lnTo>
                    <a:lnTo>
                      <a:pt x="1134" y="7"/>
                    </a:lnTo>
                    <a:lnTo>
                      <a:pt x="1132" y="5"/>
                    </a:lnTo>
                    <a:lnTo>
                      <a:pt x="1132" y="4"/>
                    </a:lnTo>
                    <a:lnTo>
                      <a:pt x="1132" y="2"/>
                    </a:lnTo>
                    <a:lnTo>
                      <a:pt x="1134" y="1"/>
                    </a:lnTo>
                    <a:lnTo>
                      <a:pt x="1135" y="0"/>
                    </a:lnTo>
                    <a:lnTo>
                      <a:pt x="1136" y="0"/>
                    </a:lnTo>
                    <a:lnTo>
                      <a:pt x="1136" y="0"/>
                    </a:lnTo>
                    <a:close/>
                    <a:moveTo>
                      <a:pt x="1200" y="0"/>
                    </a:moveTo>
                    <a:lnTo>
                      <a:pt x="1227" y="0"/>
                    </a:lnTo>
                    <a:lnTo>
                      <a:pt x="1229" y="0"/>
                    </a:lnTo>
                    <a:lnTo>
                      <a:pt x="1230" y="1"/>
                    </a:lnTo>
                    <a:lnTo>
                      <a:pt x="1231" y="2"/>
                    </a:lnTo>
                    <a:lnTo>
                      <a:pt x="1231" y="4"/>
                    </a:lnTo>
                    <a:lnTo>
                      <a:pt x="1231" y="5"/>
                    </a:lnTo>
                    <a:lnTo>
                      <a:pt x="1230" y="7"/>
                    </a:lnTo>
                    <a:lnTo>
                      <a:pt x="1229" y="8"/>
                    </a:lnTo>
                    <a:lnTo>
                      <a:pt x="1227" y="8"/>
                    </a:lnTo>
                    <a:lnTo>
                      <a:pt x="1200" y="8"/>
                    </a:lnTo>
                    <a:lnTo>
                      <a:pt x="1198" y="8"/>
                    </a:lnTo>
                    <a:lnTo>
                      <a:pt x="1197" y="7"/>
                    </a:lnTo>
                    <a:lnTo>
                      <a:pt x="1195" y="5"/>
                    </a:lnTo>
                    <a:lnTo>
                      <a:pt x="1195" y="4"/>
                    </a:lnTo>
                    <a:lnTo>
                      <a:pt x="1195" y="2"/>
                    </a:lnTo>
                    <a:lnTo>
                      <a:pt x="1197" y="1"/>
                    </a:lnTo>
                    <a:lnTo>
                      <a:pt x="1198" y="0"/>
                    </a:lnTo>
                    <a:lnTo>
                      <a:pt x="1200" y="0"/>
                    </a:lnTo>
                    <a:lnTo>
                      <a:pt x="1200" y="0"/>
                    </a:lnTo>
                    <a:close/>
                    <a:moveTo>
                      <a:pt x="1263" y="0"/>
                    </a:moveTo>
                    <a:lnTo>
                      <a:pt x="1289" y="0"/>
                    </a:lnTo>
                    <a:lnTo>
                      <a:pt x="1292" y="0"/>
                    </a:lnTo>
                    <a:lnTo>
                      <a:pt x="1293" y="1"/>
                    </a:lnTo>
                    <a:lnTo>
                      <a:pt x="1293" y="2"/>
                    </a:lnTo>
                    <a:lnTo>
                      <a:pt x="1295" y="4"/>
                    </a:lnTo>
                    <a:lnTo>
                      <a:pt x="1293" y="5"/>
                    </a:lnTo>
                    <a:lnTo>
                      <a:pt x="1293" y="7"/>
                    </a:lnTo>
                    <a:lnTo>
                      <a:pt x="1292" y="8"/>
                    </a:lnTo>
                    <a:lnTo>
                      <a:pt x="1289" y="8"/>
                    </a:lnTo>
                    <a:lnTo>
                      <a:pt x="1263" y="8"/>
                    </a:lnTo>
                    <a:lnTo>
                      <a:pt x="1262" y="8"/>
                    </a:lnTo>
                    <a:lnTo>
                      <a:pt x="1260" y="7"/>
                    </a:lnTo>
                    <a:lnTo>
                      <a:pt x="1259" y="5"/>
                    </a:lnTo>
                    <a:lnTo>
                      <a:pt x="1259" y="4"/>
                    </a:lnTo>
                    <a:lnTo>
                      <a:pt x="1259" y="2"/>
                    </a:lnTo>
                    <a:lnTo>
                      <a:pt x="1260" y="1"/>
                    </a:lnTo>
                    <a:lnTo>
                      <a:pt x="1262" y="0"/>
                    </a:lnTo>
                    <a:lnTo>
                      <a:pt x="1263" y="0"/>
                    </a:lnTo>
                    <a:lnTo>
                      <a:pt x="1263" y="0"/>
                    </a:lnTo>
                    <a:close/>
                    <a:moveTo>
                      <a:pt x="1325" y="0"/>
                    </a:moveTo>
                    <a:lnTo>
                      <a:pt x="1352" y="0"/>
                    </a:lnTo>
                    <a:lnTo>
                      <a:pt x="1354" y="0"/>
                    </a:lnTo>
                    <a:lnTo>
                      <a:pt x="1355" y="1"/>
                    </a:lnTo>
                    <a:lnTo>
                      <a:pt x="1357" y="2"/>
                    </a:lnTo>
                    <a:lnTo>
                      <a:pt x="1357" y="4"/>
                    </a:lnTo>
                    <a:lnTo>
                      <a:pt x="1357" y="5"/>
                    </a:lnTo>
                    <a:lnTo>
                      <a:pt x="1355" y="7"/>
                    </a:lnTo>
                    <a:lnTo>
                      <a:pt x="1354" y="8"/>
                    </a:lnTo>
                    <a:lnTo>
                      <a:pt x="1352" y="8"/>
                    </a:lnTo>
                    <a:lnTo>
                      <a:pt x="1325" y="8"/>
                    </a:lnTo>
                    <a:lnTo>
                      <a:pt x="1324" y="8"/>
                    </a:lnTo>
                    <a:lnTo>
                      <a:pt x="1322" y="7"/>
                    </a:lnTo>
                    <a:lnTo>
                      <a:pt x="1322" y="5"/>
                    </a:lnTo>
                    <a:lnTo>
                      <a:pt x="1321" y="4"/>
                    </a:lnTo>
                    <a:lnTo>
                      <a:pt x="1322" y="2"/>
                    </a:lnTo>
                    <a:lnTo>
                      <a:pt x="1322" y="1"/>
                    </a:lnTo>
                    <a:lnTo>
                      <a:pt x="1324" y="0"/>
                    </a:lnTo>
                    <a:lnTo>
                      <a:pt x="1325" y="0"/>
                    </a:lnTo>
                    <a:lnTo>
                      <a:pt x="1325" y="0"/>
                    </a:lnTo>
                    <a:close/>
                    <a:moveTo>
                      <a:pt x="1388" y="0"/>
                    </a:moveTo>
                    <a:lnTo>
                      <a:pt x="1416" y="0"/>
                    </a:lnTo>
                    <a:lnTo>
                      <a:pt x="1417" y="0"/>
                    </a:lnTo>
                    <a:lnTo>
                      <a:pt x="1418" y="1"/>
                    </a:lnTo>
                    <a:lnTo>
                      <a:pt x="1420" y="2"/>
                    </a:lnTo>
                    <a:lnTo>
                      <a:pt x="1420" y="4"/>
                    </a:lnTo>
                    <a:lnTo>
                      <a:pt x="1420" y="5"/>
                    </a:lnTo>
                    <a:lnTo>
                      <a:pt x="1418" y="7"/>
                    </a:lnTo>
                    <a:lnTo>
                      <a:pt x="1417" y="8"/>
                    </a:lnTo>
                    <a:lnTo>
                      <a:pt x="1416" y="8"/>
                    </a:lnTo>
                    <a:lnTo>
                      <a:pt x="1388" y="8"/>
                    </a:lnTo>
                    <a:lnTo>
                      <a:pt x="1387" y="8"/>
                    </a:lnTo>
                    <a:lnTo>
                      <a:pt x="1385" y="7"/>
                    </a:lnTo>
                    <a:lnTo>
                      <a:pt x="1384" y="5"/>
                    </a:lnTo>
                    <a:lnTo>
                      <a:pt x="1384" y="4"/>
                    </a:lnTo>
                    <a:lnTo>
                      <a:pt x="1384" y="2"/>
                    </a:lnTo>
                    <a:lnTo>
                      <a:pt x="1385" y="1"/>
                    </a:lnTo>
                    <a:lnTo>
                      <a:pt x="1387" y="0"/>
                    </a:lnTo>
                    <a:lnTo>
                      <a:pt x="1388" y="0"/>
                    </a:lnTo>
                    <a:lnTo>
                      <a:pt x="1388" y="0"/>
                    </a:lnTo>
                    <a:close/>
                    <a:moveTo>
                      <a:pt x="1452" y="0"/>
                    </a:moveTo>
                    <a:lnTo>
                      <a:pt x="1479" y="0"/>
                    </a:lnTo>
                    <a:lnTo>
                      <a:pt x="1480" y="0"/>
                    </a:lnTo>
                    <a:lnTo>
                      <a:pt x="1482" y="1"/>
                    </a:lnTo>
                    <a:lnTo>
                      <a:pt x="1483" y="2"/>
                    </a:lnTo>
                    <a:lnTo>
                      <a:pt x="1483" y="4"/>
                    </a:lnTo>
                    <a:lnTo>
                      <a:pt x="1483" y="5"/>
                    </a:lnTo>
                    <a:lnTo>
                      <a:pt x="1482" y="7"/>
                    </a:lnTo>
                    <a:lnTo>
                      <a:pt x="1480" y="8"/>
                    </a:lnTo>
                    <a:lnTo>
                      <a:pt x="1479" y="8"/>
                    </a:lnTo>
                    <a:lnTo>
                      <a:pt x="1452" y="8"/>
                    </a:lnTo>
                    <a:lnTo>
                      <a:pt x="1450" y="8"/>
                    </a:lnTo>
                    <a:lnTo>
                      <a:pt x="1449" y="7"/>
                    </a:lnTo>
                    <a:lnTo>
                      <a:pt x="1447" y="5"/>
                    </a:lnTo>
                    <a:lnTo>
                      <a:pt x="1447" y="4"/>
                    </a:lnTo>
                    <a:lnTo>
                      <a:pt x="1447" y="2"/>
                    </a:lnTo>
                    <a:lnTo>
                      <a:pt x="1449" y="1"/>
                    </a:lnTo>
                    <a:lnTo>
                      <a:pt x="1450" y="0"/>
                    </a:lnTo>
                    <a:lnTo>
                      <a:pt x="1452" y="0"/>
                    </a:lnTo>
                    <a:lnTo>
                      <a:pt x="1452" y="0"/>
                    </a:lnTo>
                    <a:close/>
                    <a:moveTo>
                      <a:pt x="1515" y="0"/>
                    </a:moveTo>
                    <a:lnTo>
                      <a:pt x="1541" y="0"/>
                    </a:lnTo>
                    <a:lnTo>
                      <a:pt x="1544" y="0"/>
                    </a:lnTo>
                    <a:lnTo>
                      <a:pt x="1545" y="1"/>
                    </a:lnTo>
                    <a:lnTo>
                      <a:pt x="1545" y="2"/>
                    </a:lnTo>
                    <a:lnTo>
                      <a:pt x="1547" y="4"/>
                    </a:lnTo>
                    <a:lnTo>
                      <a:pt x="1545" y="5"/>
                    </a:lnTo>
                    <a:lnTo>
                      <a:pt x="1545" y="7"/>
                    </a:lnTo>
                    <a:lnTo>
                      <a:pt x="1544" y="8"/>
                    </a:lnTo>
                    <a:lnTo>
                      <a:pt x="1541" y="8"/>
                    </a:lnTo>
                    <a:lnTo>
                      <a:pt x="1515" y="8"/>
                    </a:lnTo>
                    <a:lnTo>
                      <a:pt x="1513" y="8"/>
                    </a:lnTo>
                    <a:lnTo>
                      <a:pt x="1512" y="7"/>
                    </a:lnTo>
                    <a:lnTo>
                      <a:pt x="1511" y="5"/>
                    </a:lnTo>
                    <a:lnTo>
                      <a:pt x="1511" y="4"/>
                    </a:lnTo>
                    <a:lnTo>
                      <a:pt x="1511" y="2"/>
                    </a:lnTo>
                    <a:lnTo>
                      <a:pt x="1512" y="1"/>
                    </a:lnTo>
                    <a:lnTo>
                      <a:pt x="1513" y="0"/>
                    </a:lnTo>
                    <a:lnTo>
                      <a:pt x="1515" y="0"/>
                    </a:lnTo>
                    <a:lnTo>
                      <a:pt x="1515" y="0"/>
                    </a:lnTo>
                    <a:close/>
                    <a:moveTo>
                      <a:pt x="1577" y="0"/>
                    </a:moveTo>
                    <a:lnTo>
                      <a:pt x="1604" y="0"/>
                    </a:lnTo>
                    <a:lnTo>
                      <a:pt x="1606" y="0"/>
                    </a:lnTo>
                    <a:lnTo>
                      <a:pt x="1607" y="1"/>
                    </a:lnTo>
                    <a:lnTo>
                      <a:pt x="1608" y="2"/>
                    </a:lnTo>
                    <a:lnTo>
                      <a:pt x="1608" y="4"/>
                    </a:lnTo>
                    <a:lnTo>
                      <a:pt x="1608" y="5"/>
                    </a:lnTo>
                    <a:lnTo>
                      <a:pt x="1607" y="7"/>
                    </a:lnTo>
                    <a:lnTo>
                      <a:pt x="1606" y="8"/>
                    </a:lnTo>
                    <a:lnTo>
                      <a:pt x="1604" y="8"/>
                    </a:lnTo>
                    <a:lnTo>
                      <a:pt x="1577" y="8"/>
                    </a:lnTo>
                    <a:lnTo>
                      <a:pt x="1575" y="8"/>
                    </a:lnTo>
                    <a:lnTo>
                      <a:pt x="1574" y="7"/>
                    </a:lnTo>
                    <a:lnTo>
                      <a:pt x="1574" y="5"/>
                    </a:lnTo>
                    <a:lnTo>
                      <a:pt x="1572" y="4"/>
                    </a:lnTo>
                    <a:lnTo>
                      <a:pt x="1574" y="2"/>
                    </a:lnTo>
                    <a:lnTo>
                      <a:pt x="1574" y="1"/>
                    </a:lnTo>
                    <a:lnTo>
                      <a:pt x="1575" y="0"/>
                    </a:lnTo>
                    <a:lnTo>
                      <a:pt x="1577" y="0"/>
                    </a:lnTo>
                    <a:lnTo>
                      <a:pt x="1577" y="0"/>
                    </a:lnTo>
                    <a:close/>
                    <a:moveTo>
                      <a:pt x="1640" y="0"/>
                    </a:moveTo>
                    <a:lnTo>
                      <a:pt x="1667" y="0"/>
                    </a:lnTo>
                    <a:lnTo>
                      <a:pt x="1669" y="0"/>
                    </a:lnTo>
                    <a:lnTo>
                      <a:pt x="1670" y="1"/>
                    </a:lnTo>
                    <a:lnTo>
                      <a:pt x="1672" y="2"/>
                    </a:lnTo>
                    <a:lnTo>
                      <a:pt x="1672" y="4"/>
                    </a:lnTo>
                    <a:lnTo>
                      <a:pt x="1672" y="5"/>
                    </a:lnTo>
                    <a:lnTo>
                      <a:pt x="1670" y="7"/>
                    </a:lnTo>
                    <a:lnTo>
                      <a:pt x="1669" y="8"/>
                    </a:lnTo>
                    <a:lnTo>
                      <a:pt x="1667" y="8"/>
                    </a:lnTo>
                    <a:lnTo>
                      <a:pt x="1640" y="8"/>
                    </a:lnTo>
                    <a:lnTo>
                      <a:pt x="1639" y="8"/>
                    </a:lnTo>
                    <a:lnTo>
                      <a:pt x="1637" y="7"/>
                    </a:lnTo>
                    <a:lnTo>
                      <a:pt x="1636" y="5"/>
                    </a:lnTo>
                    <a:lnTo>
                      <a:pt x="1636" y="4"/>
                    </a:lnTo>
                    <a:lnTo>
                      <a:pt x="1636" y="2"/>
                    </a:lnTo>
                    <a:lnTo>
                      <a:pt x="1637" y="1"/>
                    </a:lnTo>
                    <a:lnTo>
                      <a:pt x="1639" y="0"/>
                    </a:lnTo>
                    <a:lnTo>
                      <a:pt x="1640" y="0"/>
                    </a:lnTo>
                    <a:lnTo>
                      <a:pt x="1640" y="0"/>
                    </a:lnTo>
                    <a:close/>
                    <a:moveTo>
                      <a:pt x="1703" y="0"/>
                    </a:moveTo>
                    <a:lnTo>
                      <a:pt x="1731" y="0"/>
                    </a:lnTo>
                    <a:lnTo>
                      <a:pt x="1732" y="0"/>
                    </a:lnTo>
                    <a:lnTo>
                      <a:pt x="1734" y="1"/>
                    </a:lnTo>
                    <a:lnTo>
                      <a:pt x="1735" y="2"/>
                    </a:lnTo>
                    <a:lnTo>
                      <a:pt x="1735" y="4"/>
                    </a:lnTo>
                    <a:lnTo>
                      <a:pt x="1735" y="5"/>
                    </a:lnTo>
                    <a:lnTo>
                      <a:pt x="1734" y="7"/>
                    </a:lnTo>
                    <a:lnTo>
                      <a:pt x="1732" y="8"/>
                    </a:lnTo>
                    <a:lnTo>
                      <a:pt x="1731" y="8"/>
                    </a:lnTo>
                    <a:lnTo>
                      <a:pt x="1703" y="8"/>
                    </a:lnTo>
                    <a:lnTo>
                      <a:pt x="1702" y="8"/>
                    </a:lnTo>
                    <a:lnTo>
                      <a:pt x="1701" y="7"/>
                    </a:lnTo>
                    <a:lnTo>
                      <a:pt x="1699" y="5"/>
                    </a:lnTo>
                    <a:lnTo>
                      <a:pt x="1699" y="4"/>
                    </a:lnTo>
                    <a:lnTo>
                      <a:pt x="1699" y="2"/>
                    </a:lnTo>
                    <a:lnTo>
                      <a:pt x="1701" y="1"/>
                    </a:lnTo>
                    <a:lnTo>
                      <a:pt x="1702" y="0"/>
                    </a:lnTo>
                    <a:lnTo>
                      <a:pt x="1703" y="0"/>
                    </a:lnTo>
                    <a:lnTo>
                      <a:pt x="1703" y="0"/>
                    </a:lnTo>
                    <a:close/>
                    <a:moveTo>
                      <a:pt x="1767" y="0"/>
                    </a:moveTo>
                    <a:lnTo>
                      <a:pt x="1793" y="0"/>
                    </a:lnTo>
                    <a:lnTo>
                      <a:pt x="1796" y="0"/>
                    </a:lnTo>
                    <a:lnTo>
                      <a:pt x="1797" y="1"/>
                    </a:lnTo>
                    <a:lnTo>
                      <a:pt x="1797" y="2"/>
                    </a:lnTo>
                    <a:lnTo>
                      <a:pt x="1798" y="4"/>
                    </a:lnTo>
                    <a:lnTo>
                      <a:pt x="1797" y="5"/>
                    </a:lnTo>
                    <a:lnTo>
                      <a:pt x="1797" y="7"/>
                    </a:lnTo>
                    <a:lnTo>
                      <a:pt x="1796" y="8"/>
                    </a:lnTo>
                    <a:lnTo>
                      <a:pt x="1793" y="8"/>
                    </a:lnTo>
                    <a:lnTo>
                      <a:pt x="1767" y="8"/>
                    </a:lnTo>
                    <a:lnTo>
                      <a:pt x="1765" y="8"/>
                    </a:lnTo>
                    <a:lnTo>
                      <a:pt x="1764" y="7"/>
                    </a:lnTo>
                    <a:lnTo>
                      <a:pt x="1762" y="5"/>
                    </a:lnTo>
                    <a:lnTo>
                      <a:pt x="1762" y="4"/>
                    </a:lnTo>
                    <a:lnTo>
                      <a:pt x="1762" y="2"/>
                    </a:lnTo>
                    <a:lnTo>
                      <a:pt x="1764" y="1"/>
                    </a:lnTo>
                    <a:lnTo>
                      <a:pt x="1765" y="0"/>
                    </a:lnTo>
                    <a:lnTo>
                      <a:pt x="1767" y="0"/>
                    </a:lnTo>
                    <a:lnTo>
                      <a:pt x="1767" y="0"/>
                    </a:lnTo>
                    <a:close/>
                    <a:moveTo>
                      <a:pt x="1829" y="0"/>
                    </a:moveTo>
                    <a:lnTo>
                      <a:pt x="1856" y="0"/>
                    </a:lnTo>
                    <a:lnTo>
                      <a:pt x="1857" y="0"/>
                    </a:lnTo>
                    <a:lnTo>
                      <a:pt x="1859" y="1"/>
                    </a:lnTo>
                    <a:lnTo>
                      <a:pt x="1860" y="2"/>
                    </a:lnTo>
                    <a:lnTo>
                      <a:pt x="1860" y="4"/>
                    </a:lnTo>
                    <a:lnTo>
                      <a:pt x="1860" y="5"/>
                    </a:lnTo>
                    <a:lnTo>
                      <a:pt x="1859" y="7"/>
                    </a:lnTo>
                    <a:lnTo>
                      <a:pt x="1857" y="8"/>
                    </a:lnTo>
                    <a:lnTo>
                      <a:pt x="1856" y="8"/>
                    </a:lnTo>
                    <a:lnTo>
                      <a:pt x="1829" y="8"/>
                    </a:lnTo>
                    <a:lnTo>
                      <a:pt x="1827" y="8"/>
                    </a:lnTo>
                    <a:lnTo>
                      <a:pt x="1826" y="7"/>
                    </a:lnTo>
                    <a:lnTo>
                      <a:pt x="1826" y="5"/>
                    </a:lnTo>
                    <a:lnTo>
                      <a:pt x="1824" y="4"/>
                    </a:lnTo>
                    <a:lnTo>
                      <a:pt x="1826" y="2"/>
                    </a:lnTo>
                    <a:lnTo>
                      <a:pt x="1826" y="1"/>
                    </a:lnTo>
                    <a:lnTo>
                      <a:pt x="1827" y="0"/>
                    </a:lnTo>
                    <a:lnTo>
                      <a:pt x="1829" y="0"/>
                    </a:lnTo>
                    <a:lnTo>
                      <a:pt x="1829" y="0"/>
                    </a:lnTo>
                    <a:close/>
                    <a:moveTo>
                      <a:pt x="1892" y="0"/>
                    </a:moveTo>
                    <a:lnTo>
                      <a:pt x="1903" y="0"/>
                    </a:lnTo>
                    <a:lnTo>
                      <a:pt x="1905" y="0"/>
                    </a:lnTo>
                    <a:lnTo>
                      <a:pt x="1906" y="1"/>
                    </a:lnTo>
                    <a:lnTo>
                      <a:pt x="1908" y="2"/>
                    </a:lnTo>
                    <a:lnTo>
                      <a:pt x="1908" y="4"/>
                    </a:lnTo>
                    <a:lnTo>
                      <a:pt x="1908" y="5"/>
                    </a:lnTo>
                    <a:lnTo>
                      <a:pt x="1906" y="7"/>
                    </a:lnTo>
                    <a:lnTo>
                      <a:pt x="1905" y="8"/>
                    </a:lnTo>
                    <a:lnTo>
                      <a:pt x="1903" y="8"/>
                    </a:lnTo>
                    <a:lnTo>
                      <a:pt x="1892" y="8"/>
                    </a:lnTo>
                    <a:lnTo>
                      <a:pt x="1890" y="8"/>
                    </a:lnTo>
                    <a:lnTo>
                      <a:pt x="1889" y="7"/>
                    </a:lnTo>
                    <a:lnTo>
                      <a:pt x="1888" y="5"/>
                    </a:lnTo>
                    <a:lnTo>
                      <a:pt x="1888" y="4"/>
                    </a:lnTo>
                    <a:lnTo>
                      <a:pt x="1888" y="2"/>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endParaRPr lang="en-US"/>
              </a:p>
            </p:txBody>
          </p:sp>
          <p:sp>
            <p:nvSpPr>
              <p:cNvPr id="131" name="Freeform 26"/>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close/>
                  </a:path>
                </a:pathLst>
              </a:custGeom>
              <a:solidFill>
                <a:srgbClr val="000000"/>
              </a:solidFill>
              <a:ln w="9525">
                <a:noFill/>
                <a:round/>
                <a:headEnd/>
                <a:tailEnd/>
              </a:ln>
            </p:spPr>
            <p:txBody>
              <a:bodyPr/>
              <a:lstStyle/>
              <a:p>
                <a:endParaRPr lang="en-US"/>
              </a:p>
            </p:txBody>
          </p:sp>
          <p:sp>
            <p:nvSpPr>
              <p:cNvPr id="132" name="Freeform 27"/>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p>
            </p:txBody>
          </p:sp>
          <p:sp>
            <p:nvSpPr>
              <p:cNvPr id="133" name="Freeform 28"/>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close/>
                  </a:path>
                </a:pathLst>
              </a:custGeom>
              <a:solidFill>
                <a:srgbClr val="000000"/>
              </a:solidFill>
              <a:ln w="9525">
                <a:noFill/>
                <a:round/>
                <a:headEnd/>
                <a:tailEnd/>
              </a:ln>
            </p:spPr>
            <p:txBody>
              <a:bodyPr/>
              <a:lstStyle/>
              <a:p>
                <a:endParaRPr lang="en-US"/>
              </a:p>
            </p:txBody>
          </p:sp>
          <p:sp>
            <p:nvSpPr>
              <p:cNvPr id="134" name="Freeform 29"/>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p>
            </p:txBody>
          </p:sp>
          <p:sp>
            <p:nvSpPr>
              <p:cNvPr id="135" name="Freeform 30"/>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close/>
                  </a:path>
                </a:pathLst>
              </a:custGeom>
              <a:solidFill>
                <a:srgbClr val="000000"/>
              </a:solidFill>
              <a:ln w="9525">
                <a:noFill/>
                <a:round/>
                <a:headEnd/>
                <a:tailEnd/>
              </a:ln>
            </p:spPr>
            <p:txBody>
              <a:bodyPr/>
              <a:lstStyle/>
              <a:p>
                <a:endParaRPr lang="en-US"/>
              </a:p>
            </p:txBody>
          </p:sp>
          <p:sp>
            <p:nvSpPr>
              <p:cNvPr id="136" name="Freeform 31"/>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p>
            </p:txBody>
          </p:sp>
          <p:sp>
            <p:nvSpPr>
              <p:cNvPr id="137" name="Freeform 32"/>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endParaRPr lang="en-US"/>
              </a:p>
            </p:txBody>
          </p:sp>
          <p:sp>
            <p:nvSpPr>
              <p:cNvPr id="138" name="Freeform 33"/>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p>
            </p:txBody>
          </p:sp>
          <p:sp>
            <p:nvSpPr>
              <p:cNvPr id="139" name="Freeform 34"/>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endParaRPr lang="en-US"/>
              </a:p>
            </p:txBody>
          </p:sp>
          <p:sp>
            <p:nvSpPr>
              <p:cNvPr id="140" name="Freeform 35"/>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p>
            </p:txBody>
          </p:sp>
          <p:sp>
            <p:nvSpPr>
              <p:cNvPr id="141" name="Freeform 36"/>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endParaRPr lang="en-US"/>
              </a:p>
            </p:txBody>
          </p:sp>
          <p:sp>
            <p:nvSpPr>
              <p:cNvPr id="142" name="Freeform 37"/>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p>
            </p:txBody>
          </p:sp>
          <p:sp>
            <p:nvSpPr>
              <p:cNvPr id="143" name="Freeform 38"/>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endParaRPr lang="en-US"/>
              </a:p>
            </p:txBody>
          </p:sp>
          <p:sp>
            <p:nvSpPr>
              <p:cNvPr id="144" name="Freeform 39"/>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p>
            </p:txBody>
          </p:sp>
          <p:sp>
            <p:nvSpPr>
              <p:cNvPr id="145" name="Freeform 40"/>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endParaRPr lang="en-US"/>
              </a:p>
            </p:txBody>
          </p:sp>
          <p:sp>
            <p:nvSpPr>
              <p:cNvPr id="146" name="Freeform 41"/>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p>
            </p:txBody>
          </p:sp>
          <p:sp>
            <p:nvSpPr>
              <p:cNvPr id="147" name="Freeform 42"/>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endParaRPr lang="en-US"/>
              </a:p>
            </p:txBody>
          </p:sp>
          <p:sp>
            <p:nvSpPr>
              <p:cNvPr id="148" name="Freeform 43"/>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p>
            </p:txBody>
          </p:sp>
          <p:sp>
            <p:nvSpPr>
              <p:cNvPr id="149" name="Line 44"/>
              <p:cNvSpPr>
                <a:spLocks noChangeShapeType="1"/>
              </p:cNvSpPr>
              <p:nvPr/>
            </p:nvSpPr>
            <p:spPr bwMode="auto">
              <a:xfrm flipH="1">
                <a:off x="337" y="2777"/>
                <a:ext cx="1221" cy="1224"/>
              </a:xfrm>
              <a:prstGeom prst="line">
                <a:avLst/>
              </a:prstGeom>
              <a:noFill/>
              <a:ln w="30163">
                <a:solidFill>
                  <a:srgbClr val="000000"/>
                </a:solidFill>
                <a:round/>
                <a:headEnd/>
                <a:tailEnd/>
              </a:ln>
            </p:spPr>
            <p:txBody>
              <a:bodyPr/>
              <a:lstStyle/>
              <a:p>
                <a:endParaRPr lang="en-US"/>
              </a:p>
            </p:txBody>
          </p:sp>
          <p:sp>
            <p:nvSpPr>
              <p:cNvPr id="150" name="Line 45"/>
              <p:cNvSpPr>
                <a:spLocks noChangeShapeType="1"/>
              </p:cNvSpPr>
              <p:nvPr/>
            </p:nvSpPr>
            <p:spPr bwMode="auto">
              <a:xfrm flipH="1" flipV="1">
                <a:off x="337" y="2777"/>
                <a:ext cx="1221" cy="1224"/>
              </a:xfrm>
              <a:prstGeom prst="line">
                <a:avLst/>
              </a:prstGeom>
              <a:noFill/>
              <a:ln w="30163">
                <a:solidFill>
                  <a:srgbClr val="000000"/>
                </a:solidFill>
                <a:round/>
                <a:headEnd/>
                <a:tailEnd/>
              </a:ln>
            </p:spPr>
            <p:txBody>
              <a:bodyPr/>
              <a:lstStyle/>
              <a:p>
                <a:endParaRPr lang="en-US"/>
              </a:p>
            </p:txBody>
          </p:sp>
          <p:sp>
            <p:nvSpPr>
              <p:cNvPr id="151" name="Freeform 46"/>
              <p:cNvSpPr>
                <a:spLocks/>
              </p:cNvSpPr>
              <p:nvPr/>
            </p:nvSpPr>
            <p:spPr bwMode="auto">
              <a:xfrm>
                <a:off x="1302" y="3193"/>
                <a:ext cx="44" cy="185"/>
              </a:xfrm>
              <a:custGeom>
                <a:avLst/>
                <a:gdLst/>
                <a:ahLst/>
                <a:cxnLst>
                  <a:cxn ang="0">
                    <a:pos x="49" y="209"/>
                  </a:cxn>
                  <a:cxn ang="0">
                    <a:pos x="49" y="193"/>
                  </a:cxn>
                  <a:cxn ang="0">
                    <a:pos x="48" y="179"/>
                  </a:cxn>
                  <a:cxn ang="0">
                    <a:pos x="48" y="163"/>
                  </a:cxn>
                  <a:cxn ang="0">
                    <a:pos x="46" y="148"/>
                  </a:cxn>
                  <a:cxn ang="0">
                    <a:pos x="43" y="134"/>
                  </a:cxn>
                  <a:cxn ang="0">
                    <a:pos x="42" y="120"/>
                  </a:cxn>
                  <a:cxn ang="0">
                    <a:pos x="39" y="107"/>
                  </a:cxn>
                  <a:cxn ang="0">
                    <a:pos x="36" y="92"/>
                  </a:cxn>
                  <a:cxn ang="0">
                    <a:pos x="33" y="79"/>
                  </a:cxn>
                  <a:cxn ang="0">
                    <a:pos x="29" y="66"/>
                  </a:cxn>
                  <a:cxn ang="0">
                    <a:pos x="26" y="55"/>
                  </a:cxn>
                  <a:cxn ang="0">
                    <a:pos x="22" y="42"/>
                  </a:cxn>
                  <a:cxn ang="0">
                    <a:pos x="16" y="30"/>
                  </a:cxn>
                  <a:cxn ang="0">
                    <a:pos x="12" y="20"/>
                  </a:cxn>
                  <a:cxn ang="0">
                    <a:pos x="6" y="9"/>
                  </a:cxn>
                  <a:cxn ang="0">
                    <a:pos x="0" y="0"/>
                  </a:cxn>
                </a:cxnLst>
                <a:rect l="0" t="0" r="r" b="b"/>
                <a:pathLst>
                  <a:path w="49" h="209">
                    <a:moveTo>
                      <a:pt x="49" y="209"/>
                    </a:moveTo>
                    <a:lnTo>
                      <a:pt x="49" y="193"/>
                    </a:lnTo>
                    <a:lnTo>
                      <a:pt x="48" y="179"/>
                    </a:lnTo>
                    <a:lnTo>
                      <a:pt x="48" y="163"/>
                    </a:lnTo>
                    <a:lnTo>
                      <a:pt x="46" y="148"/>
                    </a:lnTo>
                    <a:lnTo>
                      <a:pt x="43" y="134"/>
                    </a:lnTo>
                    <a:lnTo>
                      <a:pt x="42" y="120"/>
                    </a:lnTo>
                    <a:lnTo>
                      <a:pt x="39" y="107"/>
                    </a:lnTo>
                    <a:lnTo>
                      <a:pt x="36" y="92"/>
                    </a:lnTo>
                    <a:lnTo>
                      <a:pt x="33" y="79"/>
                    </a:lnTo>
                    <a:lnTo>
                      <a:pt x="29" y="66"/>
                    </a:lnTo>
                    <a:lnTo>
                      <a:pt x="26" y="55"/>
                    </a:lnTo>
                    <a:lnTo>
                      <a:pt x="22" y="42"/>
                    </a:lnTo>
                    <a:lnTo>
                      <a:pt x="16" y="30"/>
                    </a:lnTo>
                    <a:lnTo>
                      <a:pt x="12" y="20"/>
                    </a:lnTo>
                    <a:lnTo>
                      <a:pt x="6" y="9"/>
                    </a:lnTo>
                    <a:lnTo>
                      <a:pt x="0" y="0"/>
                    </a:lnTo>
                  </a:path>
                </a:pathLst>
              </a:custGeom>
              <a:noFill/>
              <a:ln w="14288">
                <a:solidFill>
                  <a:srgbClr val="000000"/>
                </a:solidFill>
                <a:prstDash val="solid"/>
                <a:round/>
                <a:headEnd/>
                <a:tailEnd/>
              </a:ln>
            </p:spPr>
            <p:txBody>
              <a:bodyPr/>
              <a:lstStyle/>
              <a:p>
                <a:endParaRPr lang="en-US"/>
              </a:p>
            </p:txBody>
          </p:sp>
          <p:sp>
            <p:nvSpPr>
              <p:cNvPr id="152" name="Rectangle 47"/>
              <p:cNvSpPr>
                <a:spLocks noChangeArrowheads="1"/>
              </p:cNvSpPr>
              <p:nvPr/>
            </p:nvSpPr>
            <p:spPr bwMode="auto">
              <a:xfrm>
                <a:off x="1532" y="3236"/>
                <a:ext cx="33" cy="162"/>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53" name="Freeform 48"/>
              <p:cNvSpPr>
                <a:spLocks/>
              </p:cNvSpPr>
              <p:nvPr/>
            </p:nvSpPr>
            <p:spPr bwMode="auto">
              <a:xfrm>
                <a:off x="1296" y="3028"/>
                <a:ext cx="99" cy="130"/>
              </a:xfrm>
              <a:custGeom>
                <a:avLst/>
                <a:gdLst/>
                <a:ahLst/>
                <a:cxnLst>
                  <a:cxn ang="0">
                    <a:pos x="112" y="147"/>
                  </a:cxn>
                  <a:cxn ang="0">
                    <a:pos x="108" y="136"/>
                  </a:cxn>
                  <a:cxn ang="0">
                    <a:pos x="104" y="124"/>
                  </a:cxn>
                  <a:cxn ang="0">
                    <a:pos x="99" y="112"/>
                  </a:cxn>
                  <a:cxn ang="0">
                    <a:pos x="94" y="101"/>
                  </a:cxn>
                  <a:cxn ang="0">
                    <a:pos x="89" y="91"/>
                  </a:cxn>
                  <a:cxn ang="0">
                    <a:pos x="82" y="79"/>
                  </a:cxn>
                  <a:cxn ang="0">
                    <a:pos x="76" y="71"/>
                  </a:cxn>
                  <a:cxn ang="0">
                    <a:pos x="69" y="61"/>
                  </a:cxn>
                  <a:cxn ang="0">
                    <a:pos x="62" y="50"/>
                  </a:cxn>
                  <a:cxn ang="0">
                    <a:pos x="55" y="42"/>
                  </a:cxn>
                  <a:cxn ang="0">
                    <a:pos x="46" y="35"/>
                  </a:cxn>
                  <a:cxn ang="0">
                    <a:pos x="37" y="26"/>
                  </a:cxn>
                  <a:cxn ang="0">
                    <a:pos x="29" y="19"/>
                  </a:cxn>
                  <a:cxn ang="0">
                    <a:pos x="20" y="12"/>
                  </a:cxn>
                  <a:cxn ang="0">
                    <a:pos x="10" y="6"/>
                  </a:cxn>
                  <a:cxn ang="0">
                    <a:pos x="0" y="0"/>
                  </a:cxn>
                </a:cxnLst>
                <a:rect l="0" t="0" r="r" b="b"/>
                <a:pathLst>
                  <a:path w="112" h="147">
                    <a:moveTo>
                      <a:pt x="112" y="147"/>
                    </a:moveTo>
                    <a:lnTo>
                      <a:pt x="108" y="136"/>
                    </a:lnTo>
                    <a:lnTo>
                      <a:pt x="104" y="124"/>
                    </a:lnTo>
                    <a:lnTo>
                      <a:pt x="99" y="112"/>
                    </a:lnTo>
                    <a:lnTo>
                      <a:pt x="94" y="101"/>
                    </a:lnTo>
                    <a:lnTo>
                      <a:pt x="89" y="91"/>
                    </a:lnTo>
                    <a:lnTo>
                      <a:pt x="82" y="79"/>
                    </a:lnTo>
                    <a:lnTo>
                      <a:pt x="76" y="71"/>
                    </a:lnTo>
                    <a:lnTo>
                      <a:pt x="69" y="61"/>
                    </a:lnTo>
                    <a:lnTo>
                      <a:pt x="62" y="50"/>
                    </a:lnTo>
                    <a:lnTo>
                      <a:pt x="55" y="42"/>
                    </a:lnTo>
                    <a:lnTo>
                      <a:pt x="46" y="35"/>
                    </a:lnTo>
                    <a:lnTo>
                      <a:pt x="37" y="26"/>
                    </a:lnTo>
                    <a:lnTo>
                      <a:pt x="29" y="19"/>
                    </a:lnTo>
                    <a:lnTo>
                      <a:pt x="20" y="12"/>
                    </a:lnTo>
                    <a:lnTo>
                      <a:pt x="10" y="6"/>
                    </a:lnTo>
                    <a:lnTo>
                      <a:pt x="0" y="0"/>
                    </a:lnTo>
                  </a:path>
                </a:pathLst>
              </a:custGeom>
              <a:noFill/>
              <a:ln w="14288">
                <a:solidFill>
                  <a:srgbClr val="000000"/>
                </a:solidFill>
                <a:prstDash val="solid"/>
                <a:round/>
                <a:headEnd/>
                <a:tailEnd/>
              </a:ln>
            </p:spPr>
            <p:txBody>
              <a:bodyPr/>
              <a:lstStyle/>
              <a:p>
                <a:endParaRPr lang="en-US"/>
              </a:p>
            </p:txBody>
          </p:sp>
          <p:sp>
            <p:nvSpPr>
              <p:cNvPr id="154" name="Rectangle 49"/>
              <p:cNvSpPr>
                <a:spLocks noChangeArrowheads="1"/>
              </p:cNvSpPr>
              <p:nvPr/>
            </p:nvSpPr>
            <p:spPr bwMode="auto">
              <a:xfrm>
                <a:off x="1520" y="2956"/>
                <a:ext cx="34" cy="162"/>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55" name="Rectangle 50"/>
              <p:cNvSpPr>
                <a:spLocks noChangeArrowheads="1"/>
              </p:cNvSpPr>
              <p:nvPr/>
            </p:nvSpPr>
            <p:spPr bwMode="auto">
              <a:xfrm>
                <a:off x="1666" y="3360"/>
                <a:ext cx="33" cy="162"/>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56" name="Rectangle 51"/>
              <p:cNvSpPr>
                <a:spLocks noChangeArrowheads="1"/>
              </p:cNvSpPr>
              <p:nvPr/>
            </p:nvSpPr>
            <p:spPr bwMode="auto">
              <a:xfrm>
                <a:off x="980" y="2640"/>
                <a:ext cx="34" cy="162"/>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57" name="Rectangle 52"/>
              <p:cNvSpPr>
                <a:spLocks noChangeArrowheads="1"/>
              </p:cNvSpPr>
              <p:nvPr/>
            </p:nvSpPr>
            <p:spPr bwMode="auto">
              <a:xfrm>
                <a:off x="270" y="2777"/>
                <a:ext cx="34" cy="162"/>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58" name="Rectangle 53"/>
              <p:cNvSpPr>
                <a:spLocks noChangeArrowheads="1"/>
              </p:cNvSpPr>
              <p:nvPr/>
            </p:nvSpPr>
            <p:spPr bwMode="auto">
              <a:xfrm>
                <a:off x="270" y="3416"/>
                <a:ext cx="34" cy="163"/>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59" name="Rectangle 54"/>
              <p:cNvSpPr>
                <a:spLocks noChangeArrowheads="1"/>
              </p:cNvSpPr>
              <p:nvPr/>
            </p:nvSpPr>
            <p:spPr bwMode="auto">
              <a:xfrm>
                <a:off x="246" y="4013"/>
                <a:ext cx="34" cy="162"/>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60" name="Rectangle 55"/>
              <p:cNvSpPr>
                <a:spLocks noChangeArrowheads="1"/>
              </p:cNvSpPr>
              <p:nvPr/>
            </p:nvSpPr>
            <p:spPr bwMode="auto">
              <a:xfrm>
                <a:off x="1660" y="3982"/>
                <a:ext cx="34" cy="162"/>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61" name="Rectangle 56"/>
              <p:cNvSpPr>
                <a:spLocks noChangeArrowheads="1"/>
              </p:cNvSpPr>
              <p:nvPr/>
            </p:nvSpPr>
            <p:spPr bwMode="auto">
              <a:xfrm>
                <a:off x="796" y="3295"/>
                <a:ext cx="34" cy="162"/>
              </a:xfrm>
              <a:prstGeom prst="rect">
                <a:avLst/>
              </a:prstGeom>
              <a:noFill/>
              <a:ln w="9525">
                <a:noFill/>
                <a:miter lim="800000"/>
                <a:headEnd/>
                <a:tailEnd/>
              </a:ln>
            </p:spPr>
            <p:txBody>
              <a:bodyPr wrap="none" lIns="0" tIns="0" rIns="0" bIns="0">
                <a:spAutoFit/>
              </a:bodyPr>
              <a:lstStyle/>
              <a:p>
                <a:pPr algn="l" eaLnBrk="1" hangingPunct="1"/>
                <a:r>
                  <a:rPr kumimoji="0" lang="en-US" sz="1200">
                    <a:solidFill>
                      <a:srgbClr val="000000"/>
                    </a:solidFill>
                  </a:rPr>
                  <a:t> </a:t>
                </a:r>
                <a:endParaRPr kumimoji="0" lang="en-US" sz="1800">
                  <a:solidFill>
                    <a:schemeClr val="tx1"/>
                  </a:solidFill>
                  <a:latin typeface="Arial" pitchFamily="34" charset="0"/>
                </a:endParaRPr>
              </a:p>
            </p:txBody>
          </p:sp>
          <p:sp>
            <p:nvSpPr>
              <p:cNvPr id="162" name="Freeform 57"/>
              <p:cNvSpPr>
                <a:spLocks noEditPoints="1"/>
              </p:cNvSpPr>
              <p:nvPr/>
            </p:nvSpPr>
            <p:spPr bwMode="auto">
              <a:xfrm>
                <a:off x="967" y="2974"/>
                <a:ext cx="745" cy="419"/>
              </a:xfrm>
              <a:custGeom>
                <a:avLst/>
                <a:gdLst/>
                <a:ahLst/>
                <a:cxnLst>
                  <a:cxn ang="0">
                    <a:pos x="0" y="450"/>
                  </a:cxn>
                  <a:cxn ang="0">
                    <a:pos x="777" y="21"/>
                  </a:cxn>
                  <a:cxn ang="0">
                    <a:pos x="790" y="45"/>
                  </a:cxn>
                  <a:cxn ang="0">
                    <a:pos x="13" y="473"/>
                  </a:cxn>
                  <a:cxn ang="0">
                    <a:pos x="0" y="450"/>
                  </a:cxn>
                  <a:cxn ang="0">
                    <a:pos x="753" y="3"/>
                  </a:cxn>
                  <a:cxn ang="0">
                    <a:pos x="844" y="0"/>
                  </a:cxn>
                  <a:cxn ang="0">
                    <a:pos x="792" y="74"/>
                  </a:cxn>
                  <a:cxn ang="0">
                    <a:pos x="753" y="3"/>
                  </a:cxn>
                </a:cxnLst>
                <a:rect l="0" t="0" r="r" b="b"/>
                <a:pathLst>
                  <a:path w="844" h="473">
                    <a:moveTo>
                      <a:pt x="0" y="450"/>
                    </a:moveTo>
                    <a:lnTo>
                      <a:pt x="777" y="21"/>
                    </a:lnTo>
                    <a:lnTo>
                      <a:pt x="790" y="45"/>
                    </a:lnTo>
                    <a:lnTo>
                      <a:pt x="13" y="473"/>
                    </a:lnTo>
                    <a:lnTo>
                      <a:pt x="0" y="450"/>
                    </a:lnTo>
                    <a:close/>
                    <a:moveTo>
                      <a:pt x="753" y="3"/>
                    </a:moveTo>
                    <a:lnTo>
                      <a:pt x="844" y="0"/>
                    </a:lnTo>
                    <a:lnTo>
                      <a:pt x="792" y="74"/>
                    </a:lnTo>
                    <a:lnTo>
                      <a:pt x="753" y="3"/>
                    </a:lnTo>
                    <a:close/>
                  </a:path>
                </a:pathLst>
              </a:custGeom>
              <a:solidFill>
                <a:srgbClr val="000000"/>
              </a:solidFill>
              <a:ln w="1588">
                <a:solidFill>
                  <a:srgbClr val="000000"/>
                </a:solidFill>
                <a:prstDash val="solid"/>
                <a:round/>
                <a:headEnd/>
                <a:tailEnd/>
              </a:ln>
            </p:spPr>
            <p:txBody>
              <a:bodyPr/>
              <a:lstStyle/>
              <a:p>
                <a:endParaRPr lang="en-US"/>
              </a:p>
            </p:txBody>
          </p:sp>
        </p:grpSp>
        <p:grpSp>
          <p:nvGrpSpPr>
            <p:cNvPr id="63" name="Group 58"/>
            <p:cNvGrpSpPr>
              <a:grpSpLocks/>
            </p:cNvGrpSpPr>
            <p:nvPr/>
          </p:nvGrpSpPr>
          <p:grpSpPr bwMode="auto">
            <a:xfrm>
              <a:off x="40054757" y="21521969"/>
              <a:ext cx="1212437" cy="1082711"/>
              <a:chOff x="3886" y="2169"/>
              <a:chExt cx="1608" cy="1435"/>
            </a:xfrm>
          </p:grpSpPr>
          <p:pic>
            <p:nvPicPr>
              <p:cNvPr id="119" name="Picture 59"/>
              <p:cNvPicPr>
                <a:picLocks noChangeAspect="1" noChangeArrowheads="1"/>
              </p:cNvPicPr>
              <p:nvPr/>
            </p:nvPicPr>
            <p:blipFill>
              <a:blip r:embed="rId9" cstate="print"/>
              <a:srcRect l="29160" t="14441" r="13145" b="6569"/>
              <a:stretch>
                <a:fillRect/>
              </a:stretch>
            </p:blipFill>
            <p:spPr bwMode="auto">
              <a:xfrm rot="5400000">
                <a:off x="3972" y="2083"/>
                <a:ext cx="1435" cy="1608"/>
              </a:xfrm>
              <a:prstGeom prst="rect">
                <a:avLst/>
              </a:prstGeom>
              <a:noFill/>
              <a:ln w="9525">
                <a:noFill/>
                <a:miter lim="800000"/>
                <a:headEnd/>
                <a:tailEnd/>
              </a:ln>
              <a:effectLst/>
            </p:spPr>
          </p:pic>
          <p:sp>
            <p:nvSpPr>
              <p:cNvPr id="120" name="Line 60"/>
              <p:cNvSpPr>
                <a:spLocks noChangeShapeType="1"/>
              </p:cNvSpPr>
              <p:nvPr/>
            </p:nvSpPr>
            <p:spPr bwMode="auto">
              <a:xfrm rot="5400000" flipH="1" flipV="1">
                <a:off x="4320" y="2439"/>
                <a:ext cx="775" cy="1323"/>
              </a:xfrm>
              <a:prstGeom prst="line">
                <a:avLst/>
              </a:prstGeom>
              <a:noFill/>
              <a:ln w="28575">
                <a:solidFill>
                  <a:srgbClr val="FF0000"/>
                </a:solidFill>
                <a:round/>
                <a:headEnd/>
                <a:tailEnd type="triangle" w="med" len="med"/>
              </a:ln>
              <a:effectLst/>
            </p:spPr>
            <p:txBody>
              <a:bodyPr wrap="none" anchor="ctr"/>
              <a:lstStyle/>
              <a:p>
                <a:endParaRPr lang="en-US"/>
              </a:p>
            </p:txBody>
          </p:sp>
        </p:grpSp>
        <p:grpSp>
          <p:nvGrpSpPr>
            <p:cNvPr id="64" name="Group 61"/>
            <p:cNvGrpSpPr>
              <a:grpSpLocks/>
            </p:cNvGrpSpPr>
            <p:nvPr/>
          </p:nvGrpSpPr>
          <p:grpSpPr bwMode="auto">
            <a:xfrm>
              <a:off x="40060744" y="19004291"/>
              <a:ext cx="1175515" cy="1159549"/>
              <a:chOff x="826" y="1424"/>
              <a:chExt cx="1178" cy="1162"/>
            </a:xfrm>
          </p:grpSpPr>
          <p:grpSp>
            <p:nvGrpSpPr>
              <p:cNvPr id="68" name="Group 62"/>
              <p:cNvGrpSpPr>
                <a:grpSpLocks noChangeAspect="1"/>
              </p:cNvGrpSpPr>
              <p:nvPr/>
            </p:nvGrpSpPr>
            <p:grpSpPr bwMode="auto">
              <a:xfrm>
                <a:off x="826" y="1424"/>
                <a:ext cx="1176" cy="1156"/>
                <a:chOff x="1877" y="1152"/>
                <a:chExt cx="1971" cy="1776"/>
              </a:xfrm>
            </p:grpSpPr>
            <p:sp>
              <p:nvSpPr>
                <p:cNvPr id="94" name="Rectangle 63"/>
                <p:cNvSpPr>
                  <a:spLocks noChangeAspect="1" noChangeArrowheads="1"/>
                </p:cNvSpPr>
                <p:nvPr/>
              </p:nvSpPr>
              <p:spPr bwMode="auto">
                <a:xfrm>
                  <a:off x="1877" y="1152"/>
                  <a:ext cx="395"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95" name="Rectangle 64"/>
                <p:cNvSpPr>
                  <a:spLocks noChangeAspect="1" noChangeArrowheads="1"/>
                </p:cNvSpPr>
                <p:nvPr/>
              </p:nvSpPr>
              <p:spPr bwMode="auto">
                <a:xfrm>
                  <a:off x="2272" y="1152"/>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96" name="Rectangle 65"/>
                <p:cNvSpPr>
                  <a:spLocks noChangeAspect="1" noChangeArrowheads="1"/>
                </p:cNvSpPr>
                <p:nvPr/>
              </p:nvSpPr>
              <p:spPr bwMode="auto">
                <a:xfrm>
                  <a:off x="2666" y="1152"/>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97" name="Rectangle 66"/>
                <p:cNvSpPr>
                  <a:spLocks noChangeAspect="1" noChangeArrowheads="1"/>
                </p:cNvSpPr>
                <p:nvPr/>
              </p:nvSpPr>
              <p:spPr bwMode="auto">
                <a:xfrm>
                  <a:off x="3060" y="1152"/>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98" name="Rectangle 67"/>
                <p:cNvSpPr>
                  <a:spLocks noChangeAspect="1" noChangeArrowheads="1"/>
                </p:cNvSpPr>
                <p:nvPr/>
              </p:nvSpPr>
              <p:spPr bwMode="auto">
                <a:xfrm>
                  <a:off x="3454" y="1152"/>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99" name="Rectangle 68"/>
                <p:cNvSpPr>
                  <a:spLocks noChangeAspect="1" noChangeArrowheads="1"/>
                </p:cNvSpPr>
                <p:nvPr/>
              </p:nvSpPr>
              <p:spPr bwMode="auto">
                <a:xfrm>
                  <a:off x="2666" y="2573"/>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0" name="Rectangle 69"/>
                <p:cNvSpPr>
                  <a:spLocks noChangeAspect="1" noChangeArrowheads="1"/>
                </p:cNvSpPr>
                <p:nvPr/>
              </p:nvSpPr>
              <p:spPr bwMode="auto">
                <a:xfrm>
                  <a:off x="3060" y="2573"/>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1" name="Rectangle 70"/>
                <p:cNvSpPr>
                  <a:spLocks noChangeAspect="1" noChangeArrowheads="1"/>
                </p:cNvSpPr>
                <p:nvPr/>
              </p:nvSpPr>
              <p:spPr bwMode="auto">
                <a:xfrm>
                  <a:off x="3454" y="2573"/>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2" name="Rectangle 71"/>
                <p:cNvSpPr>
                  <a:spLocks noChangeAspect="1" noChangeArrowheads="1"/>
                </p:cNvSpPr>
                <p:nvPr/>
              </p:nvSpPr>
              <p:spPr bwMode="auto">
                <a:xfrm>
                  <a:off x="1877" y="1507"/>
                  <a:ext cx="395"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3" name="Rectangle 72"/>
                <p:cNvSpPr>
                  <a:spLocks noChangeAspect="1" noChangeArrowheads="1"/>
                </p:cNvSpPr>
                <p:nvPr/>
              </p:nvSpPr>
              <p:spPr bwMode="auto">
                <a:xfrm>
                  <a:off x="2272" y="1507"/>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4" name="Rectangle 73"/>
                <p:cNvSpPr>
                  <a:spLocks noChangeAspect="1" noChangeArrowheads="1"/>
                </p:cNvSpPr>
                <p:nvPr/>
              </p:nvSpPr>
              <p:spPr bwMode="auto">
                <a:xfrm>
                  <a:off x="2666" y="1507"/>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5" name="Rectangle 74"/>
                <p:cNvSpPr>
                  <a:spLocks noChangeAspect="1" noChangeArrowheads="1"/>
                </p:cNvSpPr>
                <p:nvPr/>
              </p:nvSpPr>
              <p:spPr bwMode="auto">
                <a:xfrm>
                  <a:off x="3060" y="1507"/>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6" name="Rectangle 75"/>
                <p:cNvSpPr>
                  <a:spLocks noChangeAspect="1" noChangeArrowheads="1"/>
                </p:cNvSpPr>
                <p:nvPr/>
              </p:nvSpPr>
              <p:spPr bwMode="auto">
                <a:xfrm>
                  <a:off x="3454" y="1507"/>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7" name="Rectangle 76"/>
                <p:cNvSpPr>
                  <a:spLocks noChangeAspect="1" noChangeArrowheads="1"/>
                </p:cNvSpPr>
                <p:nvPr/>
              </p:nvSpPr>
              <p:spPr bwMode="auto">
                <a:xfrm>
                  <a:off x="1877" y="1862"/>
                  <a:ext cx="395" cy="356"/>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8" name="Rectangle 77"/>
                <p:cNvSpPr>
                  <a:spLocks noChangeAspect="1" noChangeArrowheads="1"/>
                </p:cNvSpPr>
                <p:nvPr/>
              </p:nvSpPr>
              <p:spPr bwMode="auto">
                <a:xfrm>
                  <a:off x="2272" y="1862"/>
                  <a:ext cx="394" cy="356"/>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09" name="Rectangle 78"/>
                <p:cNvSpPr>
                  <a:spLocks noChangeAspect="1" noChangeArrowheads="1"/>
                </p:cNvSpPr>
                <p:nvPr/>
              </p:nvSpPr>
              <p:spPr bwMode="auto">
                <a:xfrm>
                  <a:off x="2666" y="1862"/>
                  <a:ext cx="394" cy="356"/>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0" name="Rectangle 79"/>
                <p:cNvSpPr>
                  <a:spLocks noChangeAspect="1" noChangeArrowheads="1"/>
                </p:cNvSpPr>
                <p:nvPr/>
              </p:nvSpPr>
              <p:spPr bwMode="auto">
                <a:xfrm>
                  <a:off x="3060" y="1862"/>
                  <a:ext cx="394" cy="356"/>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1" name="Rectangle 80"/>
                <p:cNvSpPr>
                  <a:spLocks noChangeAspect="1" noChangeArrowheads="1"/>
                </p:cNvSpPr>
                <p:nvPr/>
              </p:nvSpPr>
              <p:spPr bwMode="auto">
                <a:xfrm>
                  <a:off x="3454" y="1862"/>
                  <a:ext cx="394" cy="356"/>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2" name="Rectangle 81"/>
                <p:cNvSpPr>
                  <a:spLocks noChangeAspect="1" noChangeArrowheads="1"/>
                </p:cNvSpPr>
                <p:nvPr/>
              </p:nvSpPr>
              <p:spPr bwMode="auto">
                <a:xfrm>
                  <a:off x="1877" y="2218"/>
                  <a:ext cx="395"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3" name="Rectangle 82"/>
                <p:cNvSpPr>
                  <a:spLocks noChangeAspect="1" noChangeArrowheads="1"/>
                </p:cNvSpPr>
                <p:nvPr/>
              </p:nvSpPr>
              <p:spPr bwMode="auto">
                <a:xfrm>
                  <a:off x="2272" y="2218"/>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4" name="Rectangle 83"/>
                <p:cNvSpPr>
                  <a:spLocks noChangeAspect="1" noChangeArrowheads="1"/>
                </p:cNvSpPr>
                <p:nvPr/>
              </p:nvSpPr>
              <p:spPr bwMode="auto">
                <a:xfrm>
                  <a:off x="2666" y="2218"/>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5" name="Rectangle 84"/>
                <p:cNvSpPr>
                  <a:spLocks noChangeAspect="1" noChangeArrowheads="1"/>
                </p:cNvSpPr>
                <p:nvPr/>
              </p:nvSpPr>
              <p:spPr bwMode="auto">
                <a:xfrm>
                  <a:off x="3060" y="2218"/>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6" name="Rectangle 85"/>
                <p:cNvSpPr>
                  <a:spLocks noChangeAspect="1" noChangeArrowheads="1"/>
                </p:cNvSpPr>
                <p:nvPr/>
              </p:nvSpPr>
              <p:spPr bwMode="auto">
                <a:xfrm>
                  <a:off x="3454" y="2218"/>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7" name="Rectangle 86"/>
                <p:cNvSpPr>
                  <a:spLocks noChangeAspect="1" noChangeArrowheads="1"/>
                </p:cNvSpPr>
                <p:nvPr/>
              </p:nvSpPr>
              <p:spPr bwMode="auto">
                <a:xfrm>
                  <a:off x="2272" y="2573"/>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sp>
              <p:nvSpPr>
                <p:cNvPr id="118" name="Rectangle 87"/>
                <p:cNvSpPr>
                  <a:spLocks noChangeAspect="1" noChangeArrowheads="1"/>
                </p:cNvSpPr>
                <p:nvPr/>
              </p:nvSpPr>
              <p:spPr bwMode="auto">
                <a:xfrm>
                  <a:off x="1878" y="2573"/>
                  <a:ext cx="394" cy="355"/>
                </a:xfrm>
                <a:prstGeom prst="rect">
                  <a:avLst/>
                </a:prstGeom>
                <a:noFill/>
                <a:ln w="38100">
                  <a:solidFill>
                    <a:srgbClr val="009900"/>
                  </a:solidFill>
                  <a:miter lim="800000"/>
                  <a:headEnd/>
                  <a:tailEnd/>
                </a:ln>
                <a:effectLst/>
              </p:spPr>
              <p:txBody>
                <a:bodyPr wrap="none" anchor="ctr"/>
                <a:lstStyle/>
                <a:p>
                  <a:endParaRPr lang="en-US" sz="1200" b="1">
                    <a:solidFill>
                      <a:schemeClr val="tx1"/>
                    </a:solidFill>
                  </a:endParaRPr>
                </a:p>
              </p:txBody>
            </p:sp>
          </p:grpSp>
          <p:sp>
            <p:nvSpPr>
              <p:cNvPr id="69" name="Line 88"/>
              <p:cNvSpPr>
                <a:spLocks noChangeAspect="1" noChangeShapeType="1"/>
              </p:cNvSpPr>
              <p:nvPr/>
            </p:nvSpPr>
            <p:spPr bwMode="auto">
              <a:xfrm rot="-177988">
                <a:off x="961" y="1517"/>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0" name="Line 89"/>
              <p:cNvSpPr>
                <a:spLocks noChangeAspect="1" noChangeShapeType="1"/>
              </p:cNvSpPr>
              <p:nvPr/>
            </p:nvSpPr>
            <p:spPr bwMode="auto">
              <a:xfrm>
                <a:off x="1186" y="1544"/>
                <a:ext cx="231" cy="237"/>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1" name="Line 90"/>
              <p:cNvSpPr>
                <a:spLocks noChangeAspect="1" noChangeShapeType="1"/>
              </p:cNvSpPr>
              <p:nvPr/>
            </p:nvSpPr>
            <p:spPr bwMode="auto">
              <a:xfrm flipV="1">
                <a:off x="945" y="1767"/>
                <a:ext cx="239" cy="237"/>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2" name="Line 91"/>
              <p:cNvSpPr>
                <a:spLocks noChangeAspect="1" noChangeShapeType="1"/>
              </p:cNvSpPr>
              <p:nvPr/>
            </p:nvSpPr>
            <p:spPr bwMode="auto">
              <a:xfrm>
                <a:off x="1640" y="2460"/>
                <a:ext cx="124" cy="126"/>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3" name="Line 92"/>
              <p:cNvSpPr>
                <a:spLocks noChangeAspect="1" noChangeShapeType="1"/>
              </p:cNvSpPr>
              <p:nvPr/>
            </p:nvSpPr>
            <p:spPr bwMode="auto">
              <a:xfrm>
                <a:off x="943" y="2228"/>
                <a:ext cx="236" cy="240"/>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4" name="Line 93"/>
              <p:cNvSpPr>
                <a:spLocks noChangeAspect="1" noChangeShapeType="1"/>
              </p:cNvSpPr>
              <p:nvPr/>
            </p:nvSpPr>
            <p:spPr bwMode="auto">
              <a:xfrm rot="2592605" flipV="1">
                <a:off x="977" y="2383"/>
                <a:ext cx="172" cy="163"/>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5" name="Line 94"/>
              <p:cNvSpPr>
                <a:spLocks noChangeAspect="1" noChangeShapeType="1"/>
              </p:cNvSpPr>
              <p:nvPr/>
            </p:nvSpPr>
            <p:spPr bwMode="auto">
              <a:xfrm rot="2592605" flipV="1">
                <a:off x="1444" y="2379"/>
                <a:ext cx="164" cy="161"/>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6" name="Line 95"/>
              <p:cNvSpPr>
                <a:spLocks noChangeAspect="1" noChangeShapeType="1"/>
              </p:cNvSpPr>
              <p:nvPr/>
            </p:nvSpPr>
            <p:spPr bwMode="auto">
              <a:xfrm rot="2592605" flipV="1">
                <a:off x="1207" y="2384"/>
                <a:ext cx="173" cy="162"/>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7" name="Line 96"/>
              <p:cNvSpPr>
                <a:spLocks noChangeAspect="1" noChangeShapeType="1"/>
              </p:cNvSpPr>
              <p:nvPr/>
            </p:nvSpPr>
            <p:spPr bwMode="auto">
              <a:xfrm rot="2592605" flipV="1">
                <a:off x="1208" y="2150"/>
                <a:ext cx="167" cy="164"/>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8" name="Line 97"/>
              <p:cNvSpPr>
                <a:spLocks noChangeAspect="1" noChangeShapeType="1"/>
              </p:cNvSpPr>
              <p:nvPr/>
            </p:nvSpPr>
            <p:spPr bwMode="auto">
              <a:xfrm rot="2592605" flipV="1">
                <a:off x="1204" y="1913"/>
                <a:ext cx="178" cy="170"/>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79" name="Line 98"/>
              <p:cNvSpPr>
                <a:spLocks noChangeAspect="1" noChangeShapeType="1"/>
              </p:cNvSpPr>
              <p:nvPr/>
            </p:nvSpPr>
            <p:spPr bwMode="auto">
              <a:xfrm rot="2592605" flipV="1">
                <a:off x="983" y="1691"/>
                <a:ext cx="173" cy="163"/>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0" name="Line 99"/>
              <p:cNvSpPr>
                <a:spLocks noChangeAspect="1" noChangeShapeType="1"/>
              </p:cNvSpPr>
              <p:nvPr/>
            </p:nvSpPr>
            <p:spPr bwMode="auto">
              <a:xfrm rot="-18792605">
                <a:off x="1328" y="1586"/>
                <a:ext cx="171" cy="156"/>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1" name="Line 100"/>
              <p:cNvSpPr>
                <a:spLocks noChangeAspect="1" noChangeShapeType="1"/>
              </p:cNvSpPr>
              <p:nvPr/>
            </p:nvSpPr>
            <p:spPr bwMode="auto">
              <a:xfrm rot="-18792605">
                <a:off x="1334" y="1813"/>
                <a:ext cx="161" cy="146"/>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2" name="Line 101"/>
              <p:cNvSpPr>
                <a:spLocks noChangeAspect="1" noChangeShapeType="1"/>
              </p:cNvSpPr>
              <p:nvPr/>
            </p:nvSpPr>
            <p:spPr bwMode="auto">
              <a:xfrm rot="-18792605">
                <a:off x="1794" y="2262"/>
                <a:ext cx="168" cy="158"/>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3" name="Line 102"/>
              <p:cNvSpPr>
                <a:spLocks noChangeAspect="1" noChangeShapeType="1"/>
              </p:cNvSpPr>
              <p:nvPr/>
            </p:nvSpPr>
            <p:spPr bwMode="auto">
              <a:xfrm rot="-18792605">
                <a:off x="1328" y="2269"/>
                <a:ext cx="171" cy="155"/>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4" name="Line 103"/>
              <p:cNvSpPr>
                <a:spLocks noChangeAspect="1" noChangeShapeType="1"/>
              </p:cNvSpPr>
              <p:nvPr/>
            </p:nvSpPr>
            <p:spPr bwMode="auto">
              <a:xfrm rot="-18792605">
                <a:off x="1570" y="1584"/>
                <a:ext cx="155" cy="140"/>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5" name="Line 104"/>
              <p:cNvSpPr>
                <a:spLocks noChangeAspect="1" noChangeShapeType="1"/>
              </p:cNvSpPr>
              <p:nvPr/>
            </p:nvSpPr>
            <p:spPr bwMode="auto">
              <a:xfrm rot="-18792605">
                <a:off x="1565" y="2039"/>
                <a:ext cx="165" cy="154"/>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6" name="Line 105"/>
              <p:cNvSpPr>
                <a:spLocks noChangeAspect="1" noChangeShapeType="1"/>
              </p:cNvSpPr>
              <p:nvPr/>
            </p:nvSpPr>
            <p:spPr bwMode="auto">
              <a:xfrm rot="-13392605">
                <a:off x="1678" y="2380"/>
                <a:ext cx="168" cy="162"/>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7" name="Line 106"/>
              <p:cNvSpPr>
                <a:spLocks noChangeAspect="1" noChangeShapeType="1"/>
              </p:cNvSpPr>
              <p:nvPr/>
            </p:nvSpPr>
            <p:spPr bwMode="auto">
              <a:xfrm rot="-18792605">
                <a:off x="1802" y="1807"/>
                <a:ext cx="173" cy="158"/>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8" name="Line 107"/>
              <p:cNvSpPr>
                <a:spLocks noChangeAspect="1" noChangeShapeType="1"/>
              </p:cNvSpPr>
              <p:nvPr/>
            </p:nvSpPr>
            <p:spPr bwMode="auto">
              <a:xfrm flipH="1">
                <a:off x="1412" y="1756"/>
                <a:ext cx="236" cy="240"/>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89" name="Line 108"/>
              <p:cNvSpPr>
                <a:spLocks noChangeAspect="1" noChangeShapeType="1"/>
              </p:cNvSpPr>
              <p:nvPr/>
            </p:nvSpPr>
            <p:spPr bwMode="auto">
              <a:xfrm flipH="1">
                <a:off x="1649" y="1531"/>
                <a:ext cx="228" cy="231"/>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90" name="Line 109"/>
              <p:cNvSpPr>
                <a:spLocks noChangeAspect="1" noChangeShapeType="1"/>
              </p:cNvSpPr>
              <p:nvPr/>
            </p:nvSpPr>
            <p:spPr bwMode="auto">
              <a:xfrm flipH="1">
                <a:off x="1655" y="1997"/>
                <a:ext cx="234" cy="234"/>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91" name="Line 110"/>
              <p:cNvSpPr>
                <a:spLocks noChangeAspect="1" noChangeShapeType="1"/>
              </p:cNvSpPr>
              <p:nvPr/>
            </p:nvSpPr>
            <p:spPr bwMode="auto">
              <a:xfrm rot="-18792605">
                <a:off x="1565" y="2267"/>
                <a:ext cx="165" cy="154"/>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92" name="Line 111"/>
              <p:cNvSpPr>
                <a:spLocks noChangeAspect="1" noChangeShapeType="1"/>
              </p:cNvSpPr>
              <p:nvPr/>
            </p:nvSpPr>
            <p:spPr bwMode="auto">
              <a:xfrm rot="-177988">
                <a:off x="1201" y="1773"/>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p>
            </p:txBody>
          </p:sp>
          <p:sp>
            <p:nvSpPr>
              <p:cNvPr id="93" name="Line 112"/>
              <p:cNvSpPr>
                <a:spLocks noChangeAspect="1" noChangeShapeType="1"/>
              </p:cNvSpPr>
              <p:nvPr/>
            </p:nvSpPr>
            <p:spPr bwMode="auto">
              <a:xfrm rot="-177988">
                <a:off x="1425" y="2005"/>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p>
            </p:txBody>
          </p:sp>
        </p:grpSp>
        <p:pic>
          <p:nvPicPr>
            <p:cNvPr id="65" name="Picture 3"/>
            <p:cNvPicPr>
              <a:picLocks noChangeAspect="1" noChangeArrowheads="1"/>
            </p:cNvPicPr>
            <p:nvPr/>
          </p:nvPicPr>
          <p:blipFill>
            <a:blip r:embed="rId10" cstate="print"/>
            <a:srcRect/>
            <a:stretch>
              <a:fillRect/>
            </a:stretch>
          </p:blipFill>
          <p:spPr bwMode="auto">
            <a:xfrm>
              <a:off x="36195000" y="21183600"/>
              <a:ext cx="1371600" cy="1429811"/>
            </a:xfrm>
            <a:prstGeom prst="rect">
              <a:avLst/>
            </a:prstGeom>
            <a:noFill/>
            <a:ln w="9525" algn="ctr">
              <a:noFill/>
              <a:miter lim="800000"/>
              <a:headEnd/>
              <a:tailEnd/>
            </a:ln>
            <a:effectLst/>
          </p:spPr>
        </p:pic>
        <p:sp>
          <p:nvSpPr>
            <p:cNvPr id="66" name="AutoShape 7"/>
            <p:cNvSpPr>
              <a:spLocks noChangeArrowheads="1"/>
            </p:cNvSpPr>
            <p:nvPr/>
          </p:nvSpPr>
          <p:spPr bwMode="auto">
            <a:xfrm rot="590436">
              <a:off x="39471600" y="20345400"/>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p>
          </p:txBody>
        </p:sp>
        <p:sp>
          <p:nvSpPr>
            <p:cNvPr id="67" name="AutoShape 7"/>
            <p:cNvSpPr>
              <a:spLocks noChangeArrowheads="1"/>
            </p:cNvSpPr>
            <p:nvPr/>
          </p:nvSpPr>
          <p:spPr bwMode="auto">
            <a:xfrm rot="2402606">
              <a:off x="39473138" y="20928633"/>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p>
          </p:txBody>
        </p:sp>
      </p:grpSp>
      <p:sp>
        <p:nvSpPr>
          <p:cNvPr id="163" name="Rectangle 2"/>
          <p:cNvSpPr txBox="1">
            <a:spLocks noChangeArrowheads="1"/>
          </p:cNvSpPr>
          <p:nvPr/>
        </p:nvSpPr>
        <p:spPr>
          <a:xfrm>
            <a:off x="4148814" y="2672356"/>
            <a:ext cx="5239874" cy="2362200"/>
          </a:xfrm>
          <a:prstGeom prst="rect">
            <a:avLst/>
          </a:prstGeom>
        </p:spPr>
        <p:txBody>
          <a:bodyPr vert="horz" lIns="512064" tIns="256032" rIns="512064" bIns="256032" rtlCol="0" anchor="ctr">
            <a:noAutofit/>
          </a:bodyPr>
          <a:lstStyle/>
          <a:p>
            <a:pPr lvl="0" algn="ctr">
              <a:spcBef>
                <a:spcPct val="0"/>
              </a:spcBef>
            </a:pPr>
            <a:r>
              <a:rPr kumimoji="0" lang="en-US" sz="1600" b="0" i="0" u="none" strike="noStrike" kern="1200" cap="none" spc="0" normalizeH="0" baseline="0" noProof="0" dirty="0" smtClean="0">
                <a:ln>
                  <a:noFill/>
                </a:ln>
                <a:solidFill>
                  <a:schemeClr val="tx1"/>
                </a:solidFill>
                <a:effectLst/>
                <a:uLnTx/>
                <a:uFillTx/>
                <a:ea typeface="+mj-ea"/>
                <a:cs typeface="+mj-cs"/>
              </a:rPr>
              <a:t>CUAHSI Observations Data Model: </a:t>
            </a:r>
            <a:r>
              <a:rPr lang="en-US" sz="1600" dirty="0" smtClean="0"/>
              <a:t>What are the basic attributes to be associated with each single data value and how can these best be organized?</a:t>
            </a:r>
            <a:endParaRPr kumimoji="0" lang="en-US" sz="1600" b="0" i="0" u="none" strike="noStrike" kern="1200" cap="none" spc="0" normalizeH="0" baseline="0" noProof="0" dirty="0">
              <a:ln>
                <a:noFill/>
              </a:ln>
              <a:solidFill>
                <a:schemeClr val="tx1"/>
              </a:solidFill>
              <a:effectLst/>
              <a:uLnTx/>
              <a:uFillTx/>
              <a:ea typeface="+mj-ea"/>
              <a:cs typeface="+mj-cs"/>
            </a:endParaRPr>
          </a:p>
        </p:txBody>
      </p:sp>
    </p:spTree>
    <p:extLst>
      <p:ext uri="{BB962C8B-B14F-4D97-AF65-F5344CB8AC3E}">
        <p14:creationId xmlns:p14="http://schemas.microsoft.com/office/powerpoint/2010/main" val="2861900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3"/>
          <p:cNvGrpSpPr>
            <a:grpSpLocks/>
          </p:cNvGrpSpPr>
          <p:nvPr/>
        </p:nvGrpSpPr>
        <p:grpSpPr bwMode="auto">
          <a:xfrm>
            <a:off x="3810000" y="3657600"/>
            <a:ext cx="1066800" cy="1066800"/>
            <a:chOff x="2400" y="2400"/>
            <a:chExt cx="672" cy="672"/>
          </a:xfrm>
        </p:grpSpPr>
        <p:sp>
          <p:nvSpPr>
            <p:cNvPr id="65629" name="Oval 4"/>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30" name="Picture 5" descr="j01953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39" name="Rectangle 6"/>
          <p:cNvSpPr>
            <a:spLocks noChangeArrowheads="1"/>
          </p:cNvSpPr>
          <p:nvPr/>
        </p:nvSpPr>
        <p:spPr bwMode="auto">
          <a:xfrm>
            <a:off x="457200" y="228600"/>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smtClean="0">
                <a:solidFill>
                  <a:srgbClr val="000000"/>
                </a:solidFill>
                <a:latin typeface="Calibri" pitchFamily="34" charset="0"/>
              </a:rPr>
              <a:t>Data Searching – What we used to have to do</a:t>
            </a:r>
          </a:p>
        </p:txBody>
      </p:sp>
      <p:grpSp>
        <p:nvGrpSpPr>
          <p:cNvPr id="65540" name="Group 7"/>
          <p:cNvGrpSpPr>
            <a:grpSpLocks/>
          </p:cNvGrpSpPr>
          <p:nvPr/>
        </p:nvGrpSpPr>
        <p:grpSpPr bwMode="auto">
          <a:xfrm>
            <a:off x="1219200" y="2438400"/>
            <a:ext cx="1905000" cy="762000"/>
            <a:chOff x="768" y="1536"/>
            <a:chExt cx="1201" cy="480"/>
          </a:xfrm>
        </p:grpSpPr>
        <p:sp>
          <p:nvSpPr>
            <p:cNvPr id="65625" name="AutoShape 8"/>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26" name="Group 9"/>
            <p:cNvGrpSpPr>
              <a:grpSpLocks/>
            </p:cNvGrpSpPr>
            <p:nvPr/>
          </p:nvGrpSpPr>
          <p:grpSpPr bwMode="auto">
            <a:xfrm>
              <a:off x="769" y="1680"/>
              <a:ext cx="1200" cy="192"/>
              <a:chOff x="961" y="2822"/>
              <a:chExt cx="1200" cy="192"/>
            </a:xfrm>
          </p:grpSpPr>
          <p:pic>
            <p:nvPicPr>
              <p:cNvPr id="65627" name="Picture 10"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28" name="Text Box 11"/>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65541" name="Group 12"/>
          <p:cNvGrpSpPr>
            <a:grpSpLocks/>
          </p:cNvGrpSpPr>
          <p:nvPr/>
        </p:nvGrpSpPr>
        <p:grpSpPr bwMode="auto">
          <a:xfrm>
            <a:off x="990600" y="4724400"/>
            <a:ext cx="1981200" cy="762000"/>
            <a:chOff x="624" y="2976"/>
            <a:chExt cx="1248" cy="480"/>
          </a:xfrm>
        </p:grpSpPr>
        <p:sp>
          <p:nvSpPr>
            <p:cNvPr id="65623" name="AutoShape 13"/>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4" name="Picture 14" descr="AmeriFlux websit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2" name="Group 15"/>
          <p:cNvGrpSpPr>
            <a:grpSpLocks/>
          </p:cNvGrpSpPr>
          <p:nvPr/>
        </p:nvGrpSpPr>
        <p:grpSpPr bwMode="auto">
          <a:xfrm>
            <a:off x="3276600" y="5715000"/>
            <a:ext cx="2209800" cy="762000"/>
            <a:chOff x="2064" y="3600"/>
            <a:chExt cx="1392" cy="480"/>
          </a:xfrm>
        </p:grpSpPr>
        <p:sp>
          <p:nvSpPr>
            <p:cNvPr id="65621" name="AutoShape 16"/>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2" name="Picture 17" descr="Bann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3" name="Group 18"/>
          <p:cNvGrpSpPr>
            <a:grpSpLocks/>
          </p:cNvGrpSpPr>
          <p:nvPr/>
        </p:nvGrpSpPr>
        <p:grpSpPr bwMode="auto">
          <a:xfrm>
            <a:off x="6096000" y="5105400"/>
            <a:ext cx="919163" cy="762000"/>
            <a:chOff x="3840" y="3216"/>
            <a:chExt cx="579" cy="480"/>
          </a:xfrm>
        </p:grpSpPr>
        <p:sp>
          <p:nvSpPr>
            <p:cNvPr id="65617" name="AutoShape 19"/>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8" name="Group 20"/>
            <p:cNvGrpSpPr>
              <a:grpSpLocks/>
            </p:cNvGrpSpPr>
            <p:nvPr/>
          </p:nvGrpSpPr>
          <p:grpSpPr bwMode="auto">
            <a:xfrm>
              <a:off x="3840" y="3264"/>
              <a:ext cx="579" cy="413"/>
              <a:chOff x="3888" y="3072"/>
              <a:chExt cx="579" cy="413"/>
            </a:xfrm>
          </p:grpSpPr>
          <p:pic>
            <p:nvPicPr>
              <p:cNvPr id="65619" name="Picture 21" descr="NCEP">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20" name="Text Box 22"/>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grpSp>
        <p:nvGrpSpPr>
          <p:cNvPr id="65544" name="Group 23"/>
          <p:cNvGrpSpPr>
            <a:grpSpLocks/>
          </p:cNvGrpSpPr>
          <p:nvPr/>
        </p:nvGrpSpPr>
        <p:grpSpPr bwMode="auto">
          <a:xfrm>
            <a:off x="5410200" y="2438400"/>
            <a:ext cx="2362200" cy="762000"/>
            <a:chOff x="3408" y="1536"/>
            <a:chExt cx="1488" cy="480"/>
          </a:xfrm>
        </p:grpSpPr>
        <p:sp>
          <p:nvSpPr>
            <p:cNvPr id="65615"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16" name="Picture 25" descr="Goddard Space Flight Cent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5" name="Group 26"/>
          <p:cNvGrpSpPr>
            <a:grpSpLocks/>
          </p:cNvGrpSpPr>
          <p:nvPr/>
        </p:nvGrpSpPr>
        <p:grpSpPr bwMode="auto">
          <a:xfrm>
            <a:off x="3581400" y="1676400"/>
            <a:ext cx="1171575" cy="1038225"/>
            <a:chOff x="2256" y="1056"/>
            <a:chExt cx="738" cy="654"/>
          </a:xfrm>
        </p:grpSpPr>
        <p:sp>
          <p:nvSpPr>
            <p:cNvPr id="65611" name="AutoShape 27"/>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2" name="Group 28"/>
            <p:cNvGrpSpPr>
              <a:grpSpLocks/>
            </p:cNvGrpSpPr>
            <p:nvPr/>
          </p:nvGrpSpPr>
          <p:grpSpPr bwMode="auto">
            <a:xfrm>
              <a:off x="2304" y="1152"/>
              <a:ext cx="690" cy="558"/>
              <a:chOff x="2208" y="1152"/>
              <a:chExt cx="690" cy="558"/>
            </a:xfrm>
          </p:grpSpPr>
          <p:pic>
            <p:nvPicPr>
              <p:cNvPr id="65613" name="Picture 29" descr="Get Data">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14" name="Picture 30" descr="United States Environmental Protection Agency">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5546" name="Group 31"/>
          <p:cNvGrpSpPr>
            <a:grpSpLocks/>
          </p:cNvGrpSpPr>
          <p:nvPr/>
        </p:nvGrpSpPr>
        <p:grpSpPr bwMode="auto">
          <a:xfrm>
            <a:off x="685800" y="3429000"/>
            <a:ext cx="1906588" cy="762000"/>
            <a:chOff x="432" y="2160"/>
            <a:chExt cx="1201" cy="480"/>
          </a:xfrm>
        </p:grpSpPr>
        <p:sp>
          <p:nvSpPr>
            <p:cNvPr id="65607" name="AutoShape 32"/>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08" name="Group 33"/>
            <p:cNvGrpSpPr>
              <a:grpSpLocks/>
            </p:cNvGrpSpPr>
            <p:nvPr/>
          </p:nvGrpSpPr>
          <p:grpSpPr bwMode="auto">
            <a:xfrm>
              <a:off x="433" y="2352"/>
              <a:ext cx="1200" cy="192"/>
              <a:chOff x="673" y="2016"/>
              <a:chExt cx="1200" cy="192"/>
            </a:xfrm>
          </p:grpSpPr>
          <p:pic>
            <p:nvPicPr>
              <p:cNvPr id="65609" name="Picture 34"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10" name="Text Box 35"/>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65547" name="Group 36"/>
          <p:cNvGrpSpPr>
            <a:grpSpLocks/>
          </p:cNvGrpSpPr>
          <p:nvPr/>
        </p:nvGrpSpPr>
        <p:grpSpPr bwMode="auto">
          <a:xfrm>
            <a:off x="6019800" y="3429000"/>
            <a:ext cx="2620963" cy="1381125"/>
            <a:chOff x="3792" y="2160"/>
            <a:chExt cx="1651" cy="870"/>
          </a:xfrm>
        </p:grpSpPr>
        <p:sp>
          <p:nvSpPr>
            <p:cNvPr id="65598" name="AutoShape 37"/>
            <p:cNvSpPr>
              <a:spLocks noChangeArrowheads="1"/>
            </p:cNvSpPr>
            <p:nvPr/>
          </p:nvSpPr>
          <p:spPr bwMode="auto">
            <a:xfrm>
              <a:off x="379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599" name="Group 38"/>
            <p:cNvGrpSpPr>
              <a:grpSpLocks/>
            </p:cNvGrpSpPr>
            <p:nvPr/>
          </p:nvGrpSpPr>
          <p:grpSpPr bwMode="auto">
            <a:xfrm>
              <a:off x="3792" y="2352"/>
              <a:ext cx="1651" cy="678"/>
              <a:chOff x="3792" y="2352"/>
              <a:chExt cx="1651" cy="678"/>
            </a:xfrm>
          </p:grpSpPr>
          <p:grpSp>
            <p:nvGrpSpPr>
              <p:cNvPr id="65600" name="Group 39"/>
              <p:cNvGrpSpPr>
                <a:grpSpLocks/>
              </p:cNvGrpSpPr>
              <p:nvPr/>
            </p:nvGrpSpPr>
            <p:grpSpPr bwMode="auto">
              <a:xfrm>
                <a:off x="3792" y="2352"/>
                <a:ext cx="1651" cy="317"/>
                <a:chOff x="3504" y="2352"/>
                <a:chExt cx="1651" cy="317"/>
              </a:xfrm>
            </p:grpSpPr>
            <p:grpSp>
              <p:nvGrpSpPr>
                <p:cNvPr id="65603" name="Group 40"/>
                <p:cNvGrpSpPr>
                  <a:grpSpLocks noChangeAspect="1"/>
                </p:cNvGrpSpPr>
                <p:nvPr/>
              </p:nvGrpSpPr>
              <p:grpSpPr bwMode="auto">
                <a:xfrm>
                  <a:off x="3504" y="2352"/>
                  <a:ext cx="1651" cy="172"/>
                  <a:chOff x="893" y="3456"/>
                  <a:chExt cx="3388" cy="352"/>
                </a:xfrm>
              </p:grpSpPr>
              <p:pic>
                <p:nvPicPr>
                  <p:cNvPr id="65605" name="Picture 41" descr="Your Center Goes Her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81" y="3456"/>
                    <a:ext cx="3000"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06" name="Picture 42" descr="NOAA logo - Click to go to the NOAA homepage">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93" y="3456"/>
                    <a:ext cx="384"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604" name="Text Box 43"/>
                <p:cNvSpPr txBox="1">
                  <a:spLocks noChangeArrowheads="1"/>
                </p:cNvSpPr>
                <p:nvPr/>
              </p:nvSpPr>
              <p:spPr bwMode="auto">
                <a:xfrm>
                  <a:off x="4128" y="2496"/>
                  <a:ext cx="4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NAM-12</a:t>
                  </a:r>
                </a:p>
              </p:txBody>
            </p:sp>
          </p:grpSp>
          <p:pic>
            <p:nvPicPr>
              <p:cNvPr id="65601" name="Picture 44" descr="Unidata">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36" y="2688"/>
                <a:ext cx="288"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02" name="AutoShape 45"/>
              <p:cNvSpPr>
                <a:spLocks noChangeArrowheads="1"/>
              </p:cNvSpPr>
              <p:nvPr/>
            </p:nvSpPr>
            <p:spPr bwMode="auto">
              <a:xfrm rot="10800000">
                <a:off x="4224" y="2688"/>
                <a:ext cx="432"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50 w 21600"/>
                  <a:gd name="T13" fmla="*/ 2925 h 21600"/>
                  <a:gd name="T14" fmla="*/ 18250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grpSp>
        <p:nvGrpSpPr>
          <p:cNvPr id="18" name="Group 46"/>
          <p:cNvGrpSpPr>
            <a:grpSpLocks/>
          </p:cNvGrpSpPr>
          <p:nvPr/>
        </p:nvGrpSpPr>
        <p:grpSpPr bwMode="auto">
          <a:xfrm>
            <a:off x="3429000" y="2590800"/>
            <a:ext cx="762000" cy="1066800"/>
            <a:chOff x="2160" y="1632"/>
            <a:chExt cx="480" cy="672"/>
          </a:xfrm>
        </p:grpSpPr>
        <p:sp>
          <p:nvSpPr>
            <p:cNvPr id="65596" name="Line 47"/>
            <p:cNvSpPr>
              <a:spLocks noChangeShapeType="1"/>
            </p:cNvSpPr>
            <p:nvPr/>
          </p:nvSpPr>
          <p:spPr bwMode="auto">
            <a:xfrm flipH="1" flipV="1">
              <a:off x="2496" y="1632"/>
              <a:ext cx="144" cy="6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7" name="Text Box 48"/>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19" name="Group 49"/>
          <p:cNvGrpSpPr>
            <a:grpSpLocks/>
          </p:cNvGrpSpPr>
          <p:nvPr/>
        </p:nvGrpSpPr>
        <p:grpSpPr bwMode="auto">
          <a:xfrm>
            <a:off x="4495800" y="3048000"/>
            <a:ext cx="838200" cy="685800"/>
            <a:chOff x="2832" y="1920"/>
            <a:chExt cx="528" cy="432"/>
          </a:xfrm>
        </p:grpSpPr>
        <p:sp>
          <p:nvSpPr>
            <p:cNvPr id="65594" name="Line 50"/>
            <p:cNvSpPr>
              <a:spLocks noChangeShapeType="1"/>
            </p:cNvSpPr>
            <p:nvPr/>
          </p:nvSpPr>
          <p:spPr bwMode="auto">
            <a:xfrm flipV="1">
              <a:off x="2928" y="1920"/>
              <a:ext cx="432"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5" name="Text Box 51"/>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request</a:t>
              </a:r>
            </a:p>
          </p:txBody>
        </p:sp>
      </p:grpSp>
      <p:grpSp>
        <p:nvGrpSpPr>
          <p:cNvPr id="20" name="Group 52"/>
          <p:cNvGrpSpPr>
            <a:grpSpLocks/>
          </p:cNvGrpSpPr>
          <p:nvPr/>
        </p:nvGrpSpPr>
        <p:grpSpPr bwMode="auto">
          <a:xfrm>
            <a:off x="4876800" y="4114800"/>
            <a:ext cx="1219200" cy="457200"/>
            <a:chOff x="3072" y="2592"/>
            <a:chExt cx="768" cy="288"/>
          </a:xfrm>
        </p:grpSpPr>
        <p:sp>
          <p:nvSpPr>
            <p:cNvPr id="65592" name="Line 53"/>
            <p:cNvSpPr>
              <a:spLocks noChangeShapeType="1"/>
            </p:cNvSpPr>
            <p:nvPr/>
          </p:nvSpPr>
          <p:spPr bwMode="auto">
            <a:xfrm>
              <a:off x="3072" y="2688"/>
              <a:ext cx="768" cy="1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3" name="Text Box 54"/>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request</a:t>
              </a:r>
            </a:p>
          </p:txBody>
        </p:sp>
      </p:grpSp>
      <p:grpSp>
        <p:nvGrpSpPr>
          <p:cNvPr id="21" name="Group 55"/>
          <p:cNvGrpSpPr>
            <a:grpSpLocks/>
          </p:cNvGrpSpPr>
          <p:nvPr/>
        </p:nvGrpSpPr>
        <p:grpSpPr bwMode="auto">
          <a:xfrm>
            <a:off x="4800600" y="4495800"/>
            <a:ext cx="1219200" cy="914400"/>
            <a:chOff x="3024" y="2832"/>
            <a:chExt cx="768" cy="576"/>
          </a:xfrm>
        </p:grpSpPr>
        <p:sp>
          <p:nvSpPr>
            <p:cNvPr id="65590" name="Line 56"/>
            <p:cNvSpPr>
              <a:spLocks noChangeShapeType="1"/>
            </p:cNvSpPr>
            <p:nvPr/>
          </p:nvSpPr>
          <p:spPr bwMode="auto">
            <a:xfrm>
              <a:off x="3024" y="2832"/>
              <a:ext cx="768" cy="57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1" name="Text Box 57"/>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request</a:t>
              </a:r>
            </a:p>
          </p:txBody>
        </p:sp>
      </p:grpSp>
      <p:grpSp>
        <p:nvGrpSpPr>
          <p:cNvPr id="22" name="Group 58"/>
          <p:cNvGrpSpPr>
            <a:grpSpLocks/>
          </p:cNvGrpSpPr>
          <p:nvPr/>
        </p:nvGrpSpPr>
        <p:grpSpPr bwMode="auto">
          <a:xfrm>
            <a:off x="4267200" y="4724400"/>
            <a:ext cx="663575" cy="1143000"/>
            <a:chOff x="2688" y="2976"/>
            <a:chExt cx="418" cy="720"/>
          </a:xfrm>
        </p:grpSpPr>
        <p:sp>
          <p:nvSpPr>
            <p:cNvPr id="65588" name="Line 59"/>
            <p:cNvSpPr>
              <a:spLocks noChangeShapeType="1"/>
            </p:cNvSpPr>
            <p:nvPr/>
          </p:nvSpPr>
          <p:spPr bwMode="auto">
            <a:xfrm flipH="1">
              <a:off x="2736" y="2976"/>
              <a:ext cx="0" cy="72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9" name="Text Box 60"/>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3" name="Group 61"/>
          <p:cNvGrpSpPr>
            <a:grpSpLocks/>
          </p:cNvGrpSpPr>
          <p:nvPr/>
        </p:nvGrpSpPr>
        <p:grpSpPr bwMode="auto">
          <a:xfrm>
            <a:off x="2795588" y="4419600"/>
            <a:ext cx="1068387" cy="473075"/>
            <a:chOff x="1761" y="2784"/>
            <a:chExt cx="673" cy="298"/>
          </a:xfrm>
        </p:grpSpPr>
        <p:sp>
          <p:nvSpPr>
            <p:cNvPr id="65586" name="Line 62"/>
            <p:cNvSpPr>
              <a:spLocks noChangeShapeType="1"/>
            </p:cNvSpPr>
            <p:nvPr/>
          </p:nvSpPr>
          <p:spPr bwMode="auto">
            <a:xfrm flipH="1">
              <a:off x="1761" y="2784"/>
              <a:ext cx="672" cy="2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75" name="Text Box 63"/>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request</a:t>
              </a:r>
            </a:p>
          </p:txBody>
        </p:sp>
      </p:grpSp>
      <p:grpSp>
        <p:nvGrpSpPr>
          <p:cNvPr id="24" name="Group 64"/>
          <p:cNvGrpSpPr>
            <a:grpSpLocks/>
          </p:cNvGrpSpPr>
          <p:nvPr/>
        </p:nvGrpSpPr>
        <p:grpSpPr bwMode="auto">
          <a:xfrm>
            <a:off x="2667000" y="3886200"/>
            <a:ext cx="1143000" cy="285750"/>
            <a:chOff x="1680" y="2448"/>
            <a:chExt cx="720" cy="180"/>
          </a:xfrm>
        </p:grpSpPr>
        <p:sp>
          <p:nvSpPr>
            <p:cNvPr id="65584" name="Line 65"/>
            <p:cNvSpPr>
              <a:spLocks noChangeShapeType="1"/>
            </p:cNvSpPr>
            <p:nvPr/>
          </p:nvSpPr>
          <p:spPr bwMode="auto">
            <a:xfrm flipH="1" flipV="1">
              <a:off x="1680" y="2448"/>
              <a:ext cx="720" cy="1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5" name="Text Box 66"/>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5" name="Group 67"/>
          <p:cNvGrpSpPr>
            <a:grpSpLocks/>
          </p:cNvGrpSpPr>
          <p:nvPr/>
        </p:nvGrpSpPr>
        <p:grpSpPr bwMode="auto">
          <a:xfrm>
            <a:off x="2890838" y="3048000"/>
            <a:ext cx="1071562" cy="762000"/>
            <a:chOff x="1821" y="1920"/>
            <a:chExt cx="675" cy="480"/>
          </a:xfrm>
        </p:grpSpPr>
        <p:sp>
          <p:nvSpPr>
            <p:cNvPr id="65582" name="Line 68"/>
            <p:cNvSpPr>
              <a:spLocks noChangeShapeType="1"/>
            </p:cNvSpPr>
            <p:nvPr/>
          </p:nvSpPr>
          <p:spPr bwMode="auto">
            <a:xfrm flipH="1" flipV="1">
              <a:off x="1872" y="1920"/>
              <a:ext cx="624" cy="48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3" name="Text Box 69"/>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request</a:t>
              </a:r>
            </a:p>
          </p:txBody>
        </p:sp>
      </p:grpSp>
      <p:grpSp>
        <p:nvGrpSpPr>
          <p:cNvPr id="26" name="Group 70"/>
          <p:cNvGrpSpPr>
            <a:grpSpLocks/>
          </p:cNvGrpSpPr>
          <p:nvPr/>
        </p:nvGrpSpPr>
        <p:grpSpPr bwMode="auto">
          <a:xfrm>
            <a:off x="3430588" y="2592388"/>
            <a:ext cx="762000" cy="1066800"/>
            <a:chOff x="2160" y="1632"/>
            <a:chExt cx="480" cy="672"/>
          </a:xfrm>
        </p:grpSpPr>
        <p:sp>
          <p:nvSpPr>
            <p:cNvPr id="65580" name="Line 71"/>
            <p:cNvSpPr>
              <a:spLocks noChangeShapeType="1"/>
            </p:cNvSpPr>
            <p:nvPr/>
          </p:nvSpPr>
          <p:spPr bwMode="auto">
            <a:xfrm flipH="1" flipV="1">
              <a:off x="2496" y="1632"/>
              <a:ext cx="144" cy="67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1" name="Text Box 72"/>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27" name="Group 73"/>
          <p:cNvGrpSpPr>
            <a:grpSpLocks/>
          </p:cNvGrpSpPr>
          <p:nvPr/>
        </p:nvGrpSpPr>
        <p:grpSpPr bwMode="auto">
          <a:xfrm>
            <a:off x="4497388" y="3049588"/>
            <a:ext cx="838200" cy="685800"/>
            <a:chOff x="2832" y="1920"/>
            <a:chExt cx="528" cy="432"/>
          </a:xfrm>
        </p:grpSpPr>
        <p:sp>
          <p:nvSpPr>
            <p:cNvPr id="65578" name="Line 74"/>
            <p:cNvSpPr>
              <a:spLocks noChangeShapeType="1"/>
            </p:cNvSpPr>
            <p:nvPr/>
          </p:nvSpPr>
          <p:spPr bwMode="auto">
            <a:xfrm flipV="1">
              <a:off x="2928" y="1920"/>
              <a:ext cx="432" cy="43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9" name="Text Box 75"/>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return</a:t>
              </a:r>
            </a:p>
          </p:txBody>
        </p:sp>
      </p:grpSp>
      <p:grpSp>
        <p:nvGrpSpPr>
          <p:cNvPr id="28" name="Group 76"/>
          <p:cNvGrpSpPr>
            <a:grpSpLocks/>
          </p:cNvGrpSpPr>
          <p:nvPr/>
        </p:nvGrpSpPr>
        <p:grpSpPr bwMode="auto">
          <a:xfrm>
            <a:off x="4878388" y="4116388"/>
            <a:ext cx="1219200" cy="457200"/>
            <a:chOff x="3072" y="2592"/>
            <a:chExt cx="768" cy="288"/>
          </a:xfrm>
        </p:grpSpPr>
        <p:sp>
          <p:nvSpPr>
            <p:cNvPr id="65576" name="Line 77"/>
            <p:cNvSpPr>
              <a:spLocks noChangeShapeType="1"/>
            </p:cNvSpPr>
            <p:nvPr/>
          </p:nvSpPr>
          <p:spPr bwMode="auto">
            <a:xfrm>
              <a:off x="3072" y="2688"/>
              <a:ext cx="768" cy="19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7" name="Text Box 78"/>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return</a:t>
              </a:r>
            </a:p>
          </p:txBody>
        </p:sp>
      </p:grpSp>
      <p:grpSp>
        <p:nvGrpSpPr>
          <p:cNvPr id="29" name="Group 79"/>
          <p:cNvGrpSpPr>
            <a:grpSpLocks/>
          </p:cNvGrpSpPr>
          <p:nvPr/>
        </p:nvGrpSpPr>
        <p:grpSpPr bwMode="auto">
          <a:xfrm>
            <a:off x="4802188" y="4497388"/>
            <a:ext cx="1219200" cy="914400"/>
            <a:chOff x="3024" y="2832"/>
            <a:chExt cx="768" cy="576"/>
          </a:xfrm>
        </p:grpSpPr>
        <p:sp>
          <p:nvSpPr>
            <p:cNvPr id="65574" name="Line 80"/>
            <p:cNvSpPr>
              <a:spLocks noChangeShapeType="1"/>
            </p:cNvSpPr>
            <p:nvPr/>
          </p:nvSpPr>
          <p:spPr bwMode="auto">
            <a:xfrm>
              <a:off x="3024" y="2832"/>
              <a:ext cx="768" cy="576"/>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5" name="Text Box 81"/>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return</a:t>
              </a:r>
            </a:p>
          </p:txBody>
        </p:sp>
      </p:grpSp>
      <p:grpSp>
        <p:nvGrpSpPr>
          <p:cNvPr id="30" name="Group 82"/>
          <p:cNvGrpSpPr>
            <a:grpSpLocks/>
          </p:cNvGrpSpPr>
          <p:nvPr/>
        </p:nvGrpSpPr>
        <p:grpSpPr bwMode="auto">
          <a:xfrm>
            <a:off x="4268788" y="4725988"/>
            <a:ext cx="663575" cy="1143000"/>
            <a:chOff x="2688" y="2976"/>
            <a:chExt cx="418" cy="720"/>
          </a:xfrm>
        </p:grpSpPr>
        <p:sp>
          <p:nvSpPr>
            <p:cNvPr id="65572" name="Line 83"/>
            <p:cNvSpPr>
              <a:spLocks noChangeShapeType="1"/>
            </p:cNvSpPr>
            <p:nvPr/>
          </p:nvSpPr>
          <p:spPr bwMode="auto">
            <a:xfrm flipH="1">
              <a:off x="2736" y="2976"/>
              <a:ext cx="0" cy="720"/>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3" name="Text Box 84"/>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31" name="Group 85"/>
          <p:cNvGrpSpPr>
            <a:grpSpLocks/>
          </p:cNvGrpSpPr>
          <p:nvPr/>
        </p:nvGrpSpPr>
        <p:grpSpPr bwMode="auto">
          <a:xfrm>
            <a:off x="2797175" y="4421188"/>
            <a:ext cx="1068388" cy="473075"/>
            <a:chOff x="1761" y="2784"/>
            <a:chExt cx="673" cy="298"/>
          </a:xfrm>
        </p:grpSpPr>
        <p:sp>
          <p:nvSpPr>
            <p:cNvPr id="65570" name="Line 86"/>
            <p:cNvSpPr>
              <a:spLocks noChangeShapeType="1"/>
            </p:cNvSpPr>
            <p:nvPr/>
          </p:nvSpPr>
          <p:spPr bwMode="auto">
            <a:xfrm flipH="1">
              <a:off x="1761" y="2784"/>
              <a:ext cx="672" cy="288"/>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99" name="Text Box 87"/>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return</a:t>
              </a:r>
            </a:p>
          </p:txBody>
        </p:sp>
      </p:grpSp>
      <p:grpSp>
        <p:nvGrpSpPr>
          <p:cNvPr id="65536" name="Group 88"/>
          <p:cNvGrpSpPr>
            <a:grpSpLocks/>
          </p:cNvGrpSpPr>
          <p:nvPr/>
        </p:nvGrpSpPr>
        <p:grpSpPr bwMode="auto">
          <a:xfrm>
            <a:off x="2667000" y="3886200"/>
            <a:ext cx="1143000" cy="285750"/>
            <a:chOff x="1680" y="2448"/>
            <a:chExt cx="720" cy="180"/>
          </a:xfrm>
        </p:grpSpPr>
        <p:sp>
          <p:nvSpPr>
            <p:cNvPr id="65568" name="Line 89"/>
            <p:cNvSpPr>
              <a:spLocks noChangeShapeType="1"/>
            </p:cNvSpPr>
            <p:nvPr/>
          </p:nvSpPr>
          <p:spPr bwMode="auto">
            <a:xfrm flipH="1" flipV="1">
              <a:off x="1680" y="2448"/>
              <a:ext cx="720" cy="144"/>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9" name="Text Box 90"/>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65537" name="Group 91"/>
          <p:cNvGrpSpPr>
            <a:grpSpLocks/>
          </p:cNvGrpSpPr>
          <p:nvPr/>
        </p:nvGrpSpPr>
        <p:grpSpPr bwMode="auto">
          <a:xfrm>
            <a:off x="2892425" y="3049588"/>
            <a:ext cx="1071563" cy="762000"/>
            <a:chOff x="1821" y="1920"/>
            <a:chExt cx="675" cy="480"/>
          </a:xfrm>
        </p:grpSpPr>
        <p:sp>
          <p:nvSpPr>
            <p:cNvPr id="65566" name="Line 92"/>
            <p:cNvSpPr>
              <a:spLocks noChangeShapeType="1"/>
            </p:cNvSpPr>
            <p:nvPr/>
          </p:nvSpPr>
          <p:spPr bwMode="auto">
            <a:xfrm flipH="1" flipV="1">
              <a:off x="1872" y="1920"/>
              <a:ext cx="624" cy="480"/>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7" name="Text Box 93"/>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return</a:t>
              </a:r>
            </a:p>
          </p:txBody>
        </p:sp>
      </p:grpSp>
      <p:sp>
        <p:nvSpPr>
          <p:cNvPr id="65564" name="Text Box 94"/>
          <p:cNvSpPr txBox="1">
            <a:spLocks noChangeArrowheads="1"/>
          </p:cNvSpPr>
          <p:nvPr/>
        </p:nvSpPr>
        <p:spPr bwMode="auto">
          <a:xfrm>
            <a:off x="1317625" y="1038225"/>
            <a:ext cx="5757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2400" smtClean="0">
                <a:solidFill>
                  <a:srgbClr val="FF0066"/>
                </a:solidFill>
                <a:latin typeface="Calibri" pitchFamily="34" charset="0"/>
                <a:ea typeface="Arial Unicode MS" pitchFamily="34" charset="-128"/>
                <a:cs typeface="Arial Unicode MS" pitchFamily="34" charset="-128"/>
              </a:rPr>
              <a:t>Searching each data source separately</a:t>
            </a:r>
          </a:p>
        </p:txBody>
      </p:sp>
      <p:sp>
        <p:nvSpPr>
          <p:cNvPr id="65565" name="Text Box 95"/>
          <p:cNvSpPr txBox="1">
            <a:spLocks noChangeArrowheads="1"/>
          </p:cNvSpPr>
          <p:nvPr/>
        </p:nvSpPr>
        <p:spPr bwMode="auto">
          <a:xfrm>
            <a:off x="669925" y="5827713"/>
            <a:ext cx="191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Michael Piasecki</a:t>
            </a:r>
          </a:p>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Drexel University</a:t>
            </a:r>
          </a:p>
        </p:txBody>
      </p:sp>
    </p:spTree>
    <p:extLst>
      <p:ext uri="{BB962C8B-B14F-4D97-AF65-F5344CB8AC3E}">
        <p14:creationId xmlns:p14="http://schemas.microsoft.com/office/powerpoint/2010/main" val="654994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nodeType="afterGroup">
                            <p:stCondLst>
                              <p:cond delay="1000"/>
                            </p:stCondLst>
                            <p:childTnLst>
                              <p:par>
                                <p:cTn id="9" presetID="3" presetClass="exit" presetSubtype="10" fill="hold" nodeType="afterEffect">
                                  <p:stCondLst>
                                    <p:cond delay="500"/>
                                  </p:stCondLst>
                                  <p:childTnLst>
                                    <p:animEffect transition="out" filter="blinds(horizontal)">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nodeType="afterGroup">
                            <p:stCondLst>
                              <p:cond delay="2000"/>
                            </p:stCondLst>
                            <p:childTnLst>
                              <p:par>
                                <p:cTn id="13" presetID="3"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childTnLst>
                          </p:cTn>
                        </p:par>
                        <p:par>
                          <p:cTn id="16" fill="hold" nodeType="afterGroup">
                            <p:stCondLst>
                              <p:cond delay="2500"/>
                            </p:stCondLst>
                            <p:childTnLst>
                              <p:par>
                                <p:cTn id="17" presetID="3" presetClass="entr" presetSubtype="10" fill="hold" nodeType="after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childTnLst>
                          </p:cTn>
                        </p:par>
                        <p:par>
                          <p:cTn id="20" fill="hold" nodeType="afterGroup">
                            <p:stCondLst>
                              <p:cond delay="3500"/>
                            </p:stCondLst>
                            <p:childTnLst>
                              <p:par>
                                <p:cTn id="21" presetID="3" presetClass="exit" presetSubtype="10" fill="hold" nodeType="afterEffect">
                                  <p:stCondLst>
                                    <p:cond delay="500"/>
                                  </p:stCondLst>
                                  <p:childTnLst>
                                    <p:animEffect transition="out" filter="blinds(horizontal)">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par>
                          <p:cTn id="24" fill="hold" nodeType="afterGroup">
                            <p:stCondLst>
                              <p:cond delay="4500"/>
                            </p:stCondLst>
                            <p:childTnLst>
                              <p:par>
                                <p:cTn id="25" presetID="3" presetClass="entr" presetSubtype="1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par>
                          <p:cTn id="28" fill="hold" nodeType="afterGroup">
                            <p:stCondLst>
                              <p:cond delay="5000"/>
                            </p:stCondLst>
                            <p:childTnLst>
                              <p:par>
                                <p:cTn id="29" presetID="3" presetClass="entr" presetSubtype="1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blinds(horizontal)">
                                      <p:cBhvr>
                                        <p:cTn id="31" dur="500"/>
                                        <p:tgtEl>
                                          <p:spTgt spid="22"/>
                                        </p:tgtEl>
                                      </p:cBhvr>
                                    </p:animEffect>
                                  </p:childTnLst>
                                </p:cTn>
                              </p:par>
                            </p:childTnLst>
                          </p:cTn>
                        </p:par>
                        <p:par>
                          <p:cTn id="32" fill="hold" nodeType="afterGroup">
                            <p:stCondLst>
                              <p:cond delay="6000"/>
                            </p:stCondLst>
                            <p:childTnLst>
                              <p:par>
                                <p:cTn id="33" presetID="3" presetClass="exit" presetSubtype="10" fill="hold" nodeType="afterEffect">
                                  <p:stCondLst>
                                    <p:cond delay="500"/>
                                  </p:stCondLst>
                                  <p:childTnLst>
                                    <p:animEffect transition="out" filter="blinds(horizontal)">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par>
                          <p:cTn id="36" fill="hold" nodeType="afterGroup">
                            <p:stCondLst>
                              <p:cond delay="7000"/>
                            </p:stCondLst>
                            <p:childTnLst>
                              <p:par>
                                <p:cTn id="37" presetID="3" presetClass="entr" presetSubtype="1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linds(horizontal)">
                                      <p:cBhvr>
                                        <p:cTn id="39" dur="500"/>
                                        <p:tgtEl>
                                          <p:spTgt spid="30"/>
                                        </p:tgtEl>
                                      </p:cBhvr>
                                    </p:animEffect>
                                  </p:childTnLst>
                                </p:cTn>
                              </p:par>
                            </p:childTnLst>
                          </p:cTn>
                        </p:par>
                        <p:par>
                          <p:cTn id="40" fill="hold" nodeType="afterGroup">
                            <p:stCondLst>
                              <p:cond delay="7500"/>
                            </p:stCondLst>
                            <p:childTnLst>
                              <p:par>
                                <p:cTn id="41" presetID="3" presetClass="entr" presetSubtype="10" fill="hold" nodeType="afterEffect">
                                  <p:stCondLst>
                                    <p:cond delay="500"/>
                                  </p:stCondLst>
                                  <p:childTnLst>
                                    <p:set>
                                      <p:cBhvr>
                                        <p:cTn id="42" dur="1" fill="hold">
                                          <p:stCondLst>
                                            <p:cond delay="0"/>
                                          </p:stCondLst>
                                        </p:cTn>
                                        <p:tgtEl>
                                          <p:spTgt spid="24"/>
                                        </p:tgtEl>
                                        <p:attrNameLst>
                                          <p:attrName>style.visibility</p:attrName>
                                        </p:attrNameLst>
                                      </p:cBhvr>
                                      <p:to>
                                        <p:strVal val="visible"/>
                                      </p:to>
                                    </p:set>
                                    <p:animEffect transition="in" filter="blinds(horizontal)">
                                      <p:cBhvr>
                                        <p:cTn id="43" dur="500"/>
                                        <p:tgtEl>
                                          <p:spTgt spid="24"/>
                                        </p:tgtEl>
                                      </p:cBhvr>
                                    </p:animEffect>
                                  </p:childTnLst>
                                </p:cTn>
                              </p:par>
                            </p:childTnLst>
                          </p:cTn>
                        </p:par>
                        <p:par>
                          <p:cTn id="44" fill="hold" nodeType="afterGroup">
                            <p:stCondLst>
                              <p:cond delay="8500"/>
                            </p:stCondLst>
                            <p:childTnLst>
                              <p:par>
                                <p:cTn id="45" presetID="3" presetClass="exit" presetSubtype="10" fill="hold" nodeType="afterEffect">
                                  <p:stCondLst>
                                    <p:cond delay="500"/>
                                  </p:stCondLst>
                                  <p:childTnLst>
                                    <p:animEffect transition="out" filter="blinds(horizontal)">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par>
                          <p:cTn id="48" fill="hold" nodeType="afterGroup">
                            <p:stCondLst>
                              <p:cond delay="9500"/>
                            </p:stCondLst>
                            <p:childTnLst>
                              <p:par>
                                <p:cTn id="49" presetID="3" presetClass="entr" presetSubtype="10" fill="hold" nodeType="afterEffect">
                                  <p:stCondLst>
                                    <p:cond delay="0"/>
                                  </p:stCondLst>
                                  <p:childTnLst>
                                    <p:set>
                                      <p:cBhvr>
                                        <p:cTn id="50" dur="1" fill="hold">
                                          <p:stCondLst>
                                            <p:cond delay="0"/>
                                          </p:stCondLst>
                                        </p:cTn>
                                        <p:tgtEl>
                                          <p:spTgt spid="65536"/>
                                        </p:tgtEl>
                                        <p:attrNameLst>
                                          <p:attrName>style.visibility</p:attrName>
                                        </p:attrNameLst>
                                      </p:cBhvr>
                                      <p:to>
                                        <p:strVal val="visible"/>
                                      </p:to>
                                    </p:set>
                                    <p:animEffect transition="in" filter="blinds(horizontal)">
                                      <p:cBhvr>
                                        <p:cTn id="51" dur="500"/>
                                        <p:tgtEl>
                                          <p:spTgt spid="65536"/>
                                        </p:tgtEl>
                                      </p:cBhvr>
                                    </p:animEffect>
                                  </p:childTnLst>
                                </p:cTn>
                              </p:par>
                            </p:childTnLst>
                          </p:cTn>
                        </p:par>
                        <p:par>
                          <p:cTn id="52" fill="hold" nodeType="afterGroup">
                            <p:stCondLst>
                              <p:cond delay="10000"/>
                            </p:stCondLst>
                            <p:childTnLst>
                              <p:par>
                                <p:cTn id="53" presetID="3" presetClass="entr" presetSubtype="10" fill="hold" nodeType="afterEffect">
                                  <p:stCondLst>
                                    <p:cond delay="500"/>
                                  </p:stCondLst>
                                  <p:childTnLst>
                                    <p:set>
                                      <p:cBhvr>
                                        <p:cTn id="54" dur="1" fill="hold">
                                          <p:stCondLst>
                                            <p:cond delay="0"/>
                                          </p:stCondLst>
                                        </p:cTn>
                                        <p:tgtEl>
                                          <p:spTgt spid="19"/>
                                        </p:tgtEl>
                                        <p:attrNameLst>
                                          <p:attrName>style.visibility</p:attrName>
                                        </p:attrNameLst>
                                      </p:cBhvr>
                                      <p:to>
                                        <p:strVal val="visible"/>
                                      </p:to>
                                    </p:set>
                                    <p:animEffect transition="in" filter="blinds(horizontal)">
                                      <p:cBhvr>
                                        <p:cTn id="55" dur="500"/>
                                        <p:tgtEl>
                                          <p:spTgt spid="19"/>
                                        </p:tgtEl>
                                      </p:cBhvr>
                                    </p:animEffect>
                                  </p:childTnLst>
                                </p:cTn>
                              </p:par>
                            </p:childTnLst>
                          </p:cTn>
                        </p:par>
                        <p:par>
                          <p:cTn id="56" fill="hold" nodeType="afterGroup">
                            <p:stCondLst>
                              <p:cond delay="11000"/>
                            </p:stCondLst>
                            <p:childTnLst>
                              <p:par>
                                <p:cTn id="57" presetID="3" presetClass="exit" presetSubtype="10" fill="hold" nodeType="afterEffect">
                                  <p:stCondLst>
                                    <p:cond delay="500"/>
                                  </p:stCondLst>
                                  <p:childTnLst>
                                    <p:animEffect transition="out" filter="blinds(horizontal)">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childTnLst>
                          </p:cTn>
                        </p:par>
                        <p:par>
                          <p:cTn id="60" fill="hold" nodeType="afterGroup">
                            <p:stCondLst>
                              <p:cond delay="12000"/>
                            </p:stCondLst>
                            <p:childTnLst>
                              <p:par>
                                <p:cTn id="61" presetID="3" presetClass="entr" presetSubtype="10"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linds(horizontal)">
                                      <p:cBhvr>
                                        <p:cTn id="63" dur="500"/>
                                        <p:tgtEl>
                                          <p:spTgt spid="27"/>
                                        </p:tgtEl>
                                      </p:cBhvr>
                                    </p:animEffect>
                                  </p:childTnLst>
                                </p:cTn>
                              </p:par>
                            </p:childTnLst>
                          </p:cTn>
                        </p:par>
                        <p:par>
                          <p:cTn id="64" fill="hold" nodeType="afterGroup">
                            <p:stCondLst>
                              <p:cond delay="12500"/>
                            </p:stCondLst>
                            <p:childTnLst>
                              <p:par>
                                <p:cTn id="65" presetID="3" presetClass="entr" presetSubtype="10" fill="hold" nodeType="afterEffect">
                                  <p:stCondLst>
                                    <p:cond delay="50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childTnLst>
                          </p:cTn>
                        </p:par>
                        <p:par>
                          <p:cTn id="68" fill="hold" nodeType="afterGroup">
                            <p:stCondLst>
                              <p:cond delay="13500"/>
                            </p:stCondLst>
                            <p:childTnLst>
                              <p:par>
                                <p:cTn id="69" presetID="3" presetClass="exit" presetSubtype="10" fill="hold" nodeType="afterEffect">
                                  <p:stCondLst>
                                    <p:cond delay="500"/>
                                  </p:stCondLst>
                                  <p:childTnLst>
                                    <p:animEffect transition="out" filter="blinds(horizontal)">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par>
                          <p:cTn id="72" fill="hold" nodeType="afterGroup">
                            <p:stCondLst>
                              <p:cond delay="14500"/>
                            </p:stCondLst>
                            <p:childTnLst>
                              <p:par>
                                <p:cTn id="73" presetID="3" presetClass="entr" presetSubtype="10"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linds(horizontal)">
                                      <p:cBhvr>
                                        <p:cTn id="75" dur="500"/>
                                        <p:tgtEl>
                                          <p:spTgt spid="29"/>
                                        </p:tgtEl>
                                      </p:cBhvr>
                                    </p:animEffect>
                                  </p:childTnLst>
                                </p:cTn>
                              </p:par>
                            </p:childTnLst>
                          </p:cTn>
                        </p:par>
                        <p:par>
                          <p:cTn id="76" fill="hold" nodeType="afterGroup">
                            <p:stCondLst>
                              <p:cond delay="15000"/>
                            </p:stCondLst>
                            <p:childTnLst>
                              <p:par>
                                <p:cTn id="77" presetID="3" presetClass="entr" presetSubtype="10" fill="hold" nodeType="afterEffect">
                                  <p:stCondLst>
                                    <p:cond delay="500"/>
                                  </p:stCondLst>
                                  <p:childTnLst>
                                    <p:set>
                                      <p:cBhvr>
                                        <p:cTn id="78" dur="1" fill="hold">
                                          <p:stCondLst>
                                            <p:cond delay="0"/>
                                          </p:stCondLst>
                                        </p:cTn>
                                        <p:tgtEl>
                                          <p:spTgt spid="23"/>
                                        </p:tgtEl>
                                        <p:attrNameLst>
                                          <p:attrName>style.visibility</p:attrName>
                                        </p:attrNameLst>
                                      </p:cBhvr>
                                      <p:to>
                                        <p:strVal val="visible"/>
                                      </p:to>
                                    </p:set>
                                    <p:animEffect transition="in" filter="blinds(horizontal)">
                                      <p:cBhvr>
                                        <p:cTn id="79" dur="500"/>
                                        <p:tgtEl>
                                          <p:spTgt spid="23"/>
                                        </p:tgtEl>
                                      </p:cBhvr>
                                    </p:animEffect>
                                  </p:childTnLst>
                                </p:cTn>
                              </p:par>
                            </p:childTnLst>
                          </p:cTn>
                        </p:par>
                        <p:par>
                          <p:cTn id="80" fill="hold" nodeType="afterGroup">
                            <p:stCondLst>
                              <p:cond delay="16000"/>
                            </p:stCondLst>
                            <p:childTnLst>
                              <p:par>
                                <p:cTn id="81" presetID="3" presetClass="exit" presetSubtype="10" fill="hold" nodeType="afterEffect">
                                  <p:stCondLst>
                                    <p:cond delay="500"/>
                                  </p:stCondLst>
                                  <p:childTnLst>
                                    <p:animEffect transition="out" filter="blinds(horizontal)">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nodeType="afterGroup">
                            <p:stCondLst>
                              <p:cond delay="17000"/>
                            </p:stCondLst>
                            <p:childTnLst>
                              <p:par>
                                <p:cTn id="85" presetID="3" presetClass="entr" presetSubtype="10" fill="hold"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blinds(horizontal)">
                                      <p:cBhvr>
                                        <p:cTn id="87" dur="500"/>
                                        <p:tgtEl>
                                          <p:spTgt spid="31"/>
                                        </p:tgtEl>
                                      </p:cBhvr>
                                    </p:animEffect>
                                  </p:childTnLst>
                                </p:cTn>
                              </p:par>
                            </p:childTnLst>
                          </p:cTn>
                        </p:par>
                        <p:par>
                          <p:cTn id="88" fill="hold" nodeType="afterGroup">
                            <p:stCondLst>
                              <p:cond delay="17500"/>
                            </p:stCondLst>
                            <p:childTnLst>
                              <p:par>
                                <p:cTn id="89" presetID="3" presetClass="entr" presetSubtype="10" fill="hold" nodeType="afterEffect">
                                  <p:stCondLst>
                                    <p:cond delay="500"/>
                                  </p:stCondLst>
                                  <p:childTnLst>
                                    <p:set>
                                      <p:cBhvr>
                                        <p:cTn id="90" dur="1" fill="hold">
                                          <p:stCondLst>
                                            <p:cond delay="0"/>
                                          </p:stCondLst>
                                        </p:cTn>
                                        <p:tgtEl>
                                          <p:spTgt spid="25"/>
                                        </p:tgtEl>
                                        <p:attrNameLst>
                                          <p:attrName>style.visibility</p:attrName>
                                        </p:attrNameLst>
                                      </p:cBhvr>
                                      <p:to>
                                        <p:strVal val="visible"/>
                                      </p:to>
                                    </p:set>
                                    <p:animEffect transition="in" filter="blinds(horizontal)">
                                      <p:cBhvr>
                                        <p:cTn id="91" dur="500"/>
                                        <p:tgtEl>
                                          <p:spTgt spid="25"/>
                                        </p:tgtEl>
                                      </p:cBhvr>
                                    </p:animEffect>
                                  </p:childTnLst>
                                </p:cTn>
                              </p:par>
                            </p:childTnLst>
                          </p:cTn>
                        </p:par>
                        <p:par>
                          <p:cTn id="92" fill="hold" nodeType="afterGroup">
                            <p:stCondLst>
                              <p:cond delay="18500"/>
                            </p:stCondLst>
                            <p:childTnLst>
                              <p:par>
                                <p:cTn id="93" presetID="3" presetClass="exit" presetSubtype="10" fill="hold" nodeType="afterEffect">
                                  <p:stCondLst>
                                    <p:cond delay="500"/>
                                  </p:stCondLst>
                                  <p:childTnLst>
                                    <p:animEffect transition="out" filter="blinds(horizontal)">
                                      <p:cBhvr>
                                        <p:cTn id="94" dur="500"/>
                                        <p:tgtEl>
                                          <p:spTgt spid="25"/>
                                        </p:tgtEl>
                                      </p:cBhvr>
                                    </p:animEffect>
                                    <p:set>
                                      <p:cBhvr>
                                        <p:cTn id="95" dur="1" fill="hold">
                                          <p:stCondLst>
                                            <p:cond delay="499"/>
                                          </p:stCondLst>
                                        </p:cTn>
                                        <p:tgtEl>
                                          <p:spTgt spid="25"/>
                                        </p:tgtEl>
                                        <p:attrNameLst>
                                          <p:attrName>style.visibility</p:attrName>
                                        </p:attrNameLst>
                                      </p:cBhvr>
                                      <p:to>
                                        <p:strVal val="hidden"/>
                                      </p:to>
                                    </p:set>
                                  </p:childTnLst>
                                </p:cTn>
                              </p:par>
                            </p:childTnLst>
                          </p:cTn>
                        </p:par>
                        <p:par>
                          <p:cTn id="96" fill="hold" nodeType="afterGroup">
                            <p:stCondLst>
                              <p:cond delay="19500"/>
                            </p:stCondLst>
                            <p:childTnLst>
                              <p:par>
                                <p:cTn id="97" presetID="3" presetClass="entr" presetSubtype="10" fill="hold" nodeType="afterEffect">
                                  <p:stCondLst>
                                    <p:cond delay="0"/>
                                  </p:stCondLst>
                                  <p:childTnLst>
                                    <p:set>
                                      <p:cBhvr>
                                        <p:cTn id="98" dur="1" fill="hold">
                                          <p:stCondLst>
                                            <p:cond delay="0"/>
                                          </p:stCondLst>
                                        </p:cTn>
                                        <p:tgtEl>
                                          <p:spTgt spid="65537"/>
                                        </p:tgtEl>
                                        <p:attrNameLst>
                                          <p:attrName>style.visibility</p:attrName>
                                        </p:attrNameLst>
                                      </p:cBhvr>
                                      <p:to>
                                        <p:strVal val="visible"/>
                                      </p:to>
                                    </p:set>
                                    <p:animEffect transition="in" filter="blinds(horizontal)">
                                      <p:cBhvr>
                                        <p:cTn id="99" dur="500"/>
                                        <p:tgtEl>
                                          <p:spTgt spid="65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Custom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Default Design">
  <a:themeElements>
    <a:clrScheme name="Custom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WATERS Network CD 2007 compressed-1">
  <a:themeElements>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fontScheme name="WATERS Network CD 2007 compressed-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S Network CD 2007 compressed-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ATERS Network CD 2007 compressed-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ATERS Network CD 2007 compressed-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ATERS Network CD 2007 compressed-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ATERS Network CD 2007 compressed-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ATERS Network CD 2007 compressed-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ATERS Network CD 2007 compressed-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ATERS Network CD 2007 compressed-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ATERS Network CD 2007 compressed-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ATERS Network CD 2007 compressed-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ATERS Network CD 2007 compressed-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ATERS Network CD 2007 compressed-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ATERS Network CD 2007 compressed-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4">
        <a:dk1>
          <a:srgbClr val="FFFFFF"/>
        </a:dk1>
        <a:lt1>
          <a:srgbClr val="FFFFFF"/>
        </a:lt1>
        <a:dk2>
          <a:srgbClr val="000000"/>
        </a:dk2>
        <a:lt2>
          <a:srgbClr val="808080"/>
        </a:lt2>
        <a:accent1>
          <a:srgbClr val="00CC99"/>
        </a:accent1>
        <a:accent2>
          <a:srgbClr val="3333CC"/>
        </a:accent2>
        <a:accent3>
          <a:srgbClr val="FFFFFF"/>
        </a:accent3>
        <a:accent4>
          <a:srgbClr val="DADADA"/>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5">
        <a:dk1>
          <a:srgbClr val="000099"/>
        </a:dk1>
        <a:lt1>
          <a:srgbClr val="FFFFFF"/>
        </a:lt1>
        <a:dk2>
          <a:srgbClr val="000000"/>
        </a:dk2>
        <a:lt2>
          <a:srgbClr val="808080"/>
        </a:lt2>
        <a:accent1>
          <a:srgbClr val="00CC99"/>
        </a:accent1>
        <a:accent2>
          <a:srgbClr val="FFFFFF"/>
        </a:accent2>
        <a:accent3>
          <a:srgbClr val="FFFFFF"/>
        </a:accent3>
        <a:accent4>
          <a:srgbClr val="000082"/>
        </a:accent4>
        <a:accent5>
          <a:srgbClr val="AAE2CA"/>
        </a:accent5>
        <a:accent6>
          <a:srgbClr val="E7E7E7"/>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WATERS Network CD 2007 compressed-1">
  <a:themeElements>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fontScheme name="WATERS Network CD 2007 compressed-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WATERS Network CD 2007 compressed-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ATERS Network CD 2007 compressed-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ATERS Network CD 2007 compressed-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ATERS Network CD 2007 compressed-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ATERS Network CD 2007 compressed-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ATERS Network CD 2007 compressed-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ATERS Network CD 2007 compressed-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ATERS Network CD 2007 compressed-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ATERS Network CD 2007 compressed-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ATERS Network CD 2007 compressed-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ATERS Network CD 2007 compressed-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ATERS Network CD 2007 compressed-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ATERS Network CD 2007 compressed-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4">
        <a:dk1>
          <a:srgbClr val="FFFFFF"/>
        </a:dk1>
        <a:lt1>
          <a:srgbClr val="FFFFFF"/>
        </a:lt1>
        <a:dk2>
          <a:srgbClr val="000000"/>
        </a:dk2>
        <a:lt2>
          <a:srgbClr val="808080"/>
        </a:lt2>
        <a:accent1>
          <a:srgbClr val="00CC99"/>
        </a:accent1>
        <a:accent2>
          <a:srgbClr val="3333CC"/>
        </a:accent2>
        <a:accent3>
          <a:srgbClr val="FFFFFF"/>
        </a:accent3>
        <a:accent4>
          <a:srgbClr val="DADADA"/>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5">
        <a:dk1>
          <a:srgbClr val="000099"/>
        </a:dk1>
        <a:lt1>
          <a:srgbClr val="FFFFFF"/>
        </a:lt1>
        <a:dk2>
          <a:srgbClr val="000000"/>
        </a:dk2>
        <a:lt2>
          <a:srgbClr val="808080"/>
        </a:lt2>
        <a:accent1>
          <a:srgbClr val="00CC99"/>
        </a:accent1>
        <a:accent2>
          <a:srgbClr val="FFFFFF"/>
        </a:accent2>
        <a:accent3>
          <a:srgbClr val="FFFFFF"/>
        </a:accent3>
        <a:accent4>
          <a:srgbClr val="000082"/>
        </a:accent4>
        <a:accent5>
          <a:srgbClr val="AAE2CA"/>
        </a:accent5>
        <a:accent6>
          <a:srgbClr val="E7E7E7"/>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Default Design">
  <a:themeElements>
    <a:clrScheme name="Custom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ATERS Network CD 2007 compressed-1">
  <a:themeElements>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fontScheme name="WATERS Network CD 2007 compressed-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S Network CD 2007 compressed-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ATERS Network CD 2007 compressed-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ATERS Network CD 2007 compressed-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ATERS Network CD 2007 compressed-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ATERS Network CD 2007 compressed-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ATERS Network CD 2007 compressed-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ATERS Network CD 2007 compressed-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ATERS Network CD 2007 compressed-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ATERS Network CD 2007 compressed-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ATERS Network CD 2007 compressed-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ATERS Network CD 2007 compressed-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ATERS Network CD 2007 compressed-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ATERS Network CD 2007 compressed-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4">
        <a:dk1>
          <a:srgbClr val="FFFFFF"/>
        </a:dk1>
        <a:lt1>
          <a:srgbClr val="FFFFFF"/>
        </a:lt1>
        <a:dk2>
          <a:srgbClr val="000000"/>
        </a:dk2>
        <a:lt2>
          <a:srgbClr val="808080"/>
        </a:lt2>
        <a:accent1>
          <a:srgbClr val="00CC99"/>
        </a:accent1>
        <a:accent2>
          <a:srgbClr val="3333CC"/>
        </a:accent2>
        <a:accent3>
          <a:srgbClr val="FFFFFF"/>
        </a:accent3>
        <a:accent4>
          <a:srgbClr val="DADADA"/>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5">
        <a:dk1>
          <a:srgbClr val="000099"/>
        </a:dk1>
        <a:lt1>
          <a:srgbClr val="FFFFFF"/>
        </a:lt1>
        <a:dk2>
          <a:srgbClr val="000000"/>
        </a:dk2>
        <a:lt2>
          <a:srgbClr val="808080"/>
        </a:lt2>
        <a:accent1>
          <a:srgbClr val="00CC99"/>
        </a:accent1>
        <a:accent2>
          <a:srgbClr val="FFFFFF"/>
        </a:accent2>
        <a:accent3>
          <a:srgbClr val="FFFFFF"/>
        </a:accent3>
        <a:accent4>
          <a:srgbClr val="000082"/>
        </a:accent4>
        <a:accent5>
          <a:srgbClr val="AAE2CA"/>
        </a:accent5>
        <a:accent6>
          <a:srgbClr val="E7E7E7"/>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866</TotalTime>
  <Words>2661</Words>
  <Application>Microsoft Office PowerPoint</Application>
  <PresentationFormat>On-screen Show (4:3)</PresentationFormat>
  <Paragraphs>665</Paragraphs>
  <Slides>43</Slides>
  <Notes>13</Notes>
  <HiddenSlides>0</HiddenSlides>
  <MMClips>0</MMClips>
  <ScaleCrop>false</ScaleCrop>
  <HeadingPairs>
    <vt:vector size="6" baseType="variant">
      <vt:variant>
        <vt:lpstr>Theme</vt:lpstr>
      </vt:variant>
      <vt:variant>
        <vt:i4>22</vt:i4>
      </vt:variant>
      <vt:variant>
        <vt:lpstr>Embedded OLE Servers</vt:lpstr>
      </vt:variant>
      <vt:variant>
        <vt:i4>1</vt:i4>
      </vt:variant>
      <vt:variant>
        <vt:lpstr>Slide Titles</vt:lpstr>
      </vt:variant>
      <vt:variant>
        <vt:i4>43</vt:i4>
      </vt:variant>
    </vt:vector>
  </HeadingPairs>
  <TitlesOfParts>
    <vt:vector size="66" baseType="lpstr">
      <vt:lpstr>Office Theme</vt:lpstr>
      <vt:lpstr>3_Office Theme</vt:lpstr>
      <vt:lpstr>5_Office Theme</vt:lpstr>
      <vt:lpstr>7_Office Theme</vt:lpstr>
      <vt:lpstr>6_Default Design</vt:lpstr>
      <vt:lpstr>WATERS Network CD 2007 compressed-1</vt:lpstr>
      <vt:lpstr>1_Default Design</vt:lpstr>
      <vt:lpstr>7_Default Design</vt:lpstr>
      <vt:lpstr>10_Office Theme</vt:lpstr>
      <vt:lpstr>6_Office Theme</vt:lpstr>
      <vt:lpstr>17_Office Theme</vt:lpstr>
      <vt:lpstr>14_Office Theme</vt:lpstr>
      <vt:lpstr>Default Design</vt:lpstr>
      <vt:lpstr>1_Office Theme</vt:lpstr>
      <vt:lpstr>13_Office Theme</vt:lpstr>
      <vt:lpstr>9_Default Design</vt:lpstr>
      <vt:lpstr>16_Office Theme</vt:lpstr>
      <vt:lpstr>4_Office Theme</vt:lpstr>
      <vt:lpstr>2_Office Theme</vt:lpstr>
      <vt:lpstr>1_WATERS Network CD 2007 compressed-1</vt:lpstr>
      <vt:lpstr>3_Default Design</vt:lpstr>
      <vt:lpstr>2_WATERS Network CD 2007 compressed-1</vt:lpstr>
      <vt:lpstr>Clip</vt:lpstr>
      <vt:lpstr>Sharing Data Using the CUAHSI Hydrologic Information System</vt:lpstr>
      <vt:lpstr>The CUAHSI Hydrologic Information System Team</vt:lpstr>
      <vt:lpstr>What is CUAHSI?</vt:lpstr>
      <vt:lpstr>CUAHSI HIS</vt:lpstr>
      <vt:lpstr>Hydrologic Data Challenges</vt:lpstr>
      <vt:lpstr>The way that data is organized can enhance or inhibit the analysis that can be done</vt:lpstr>
      <vt:lpstr>Hydrologic Science</vt:lpstr>
      <vt:lpstr>Data models capture the complexity of natural systems</vt:lpstr>
      <vt:lpstr>PowerPoint Presentation</vt:lpstr>
      <vt:lpstr>PowerPoint Presentation</vt:lpstr>
      <vt:lpstr>Web Paradigm</vt:lpstr>
      <vt:lpstr>CUAHSI Hydrologic Information System  Services-Oriented Architecture</vt:lpstr>
      <vt:lpstr>Video Demo</vt:lpstr>
      <vt:lpstr>What are the basic attributes to be associated with each single data value and how can these best be organized?</vt:lpstr>
      <vt:lpstr>CUAHSI Observations Data Model</vt:lpstr>
      <vt:lpstr>Data Storage – Relational Database</vt:lpstr>
      <vt:lpstr>PowerPoint Presentation</vt:lpstr>
      <vt:lpstr>Discharge, Stage, Concentration and Daily Average Example</vt:lpstr>
      <vt:lpstr>Site Attributes</vt:lpstr>
      <vt:lpstr>PowerPoint Presentation</vt:lpstr>
      <vt:lpstr>Stage and Streamflow Example</vt:lpstr>
      <vt:lpstr>PowerPoint Presentation</vt:lpstr>
      <vt:lpstr>Water Chemistry from a profile in a lake</vt:lpstr>
      <vt:lpstr>Loading data into ODM</vt:lpstr>
      <vt:lpstr>PowerPoint Presentation</vt:lpstr>
      <vt:lpstr>Importance of the Observations Data Model</vt:lpstr>
      <vt:lpstr>PowerPoint Presentation</vt:lpstr>
      <vt:lpstr>WaterML as a Web Language</vt:lpstr>
      <vt:lpstr>Open Geospatial Consortium  Web Service Standards</vt:lpstr>
      <vt:lpstr>PowerPoint Presentation</vt:lpstr>
      <vt:lpstr>HydroServer – Data Publication</vt:lpstr>
      <vt:lpstr>PowerPoint Presentation</vt:lpstr>
      <vt:lpstr>Overcoming Semantic Heterogeneity</vt:lpstr>
      <vt:lpstr>PowerPoint Presentation</vt:lpstr>
      <vt:lpstr>Thematic keyword search</vt:lpstr>
      <vt:lpstr>HydroModeler</vt:lpstr>
      <vt:lpstr>PowerPoint Presentation</vt:lpstr>
      <vt:lpstr> 37 Water Data Services on HIS Central from 12 Universities</vt:lpstr>
      <vt:lpstr>Water Agencies and Industry</vt:lpstr>
      <vt:lpstr>CUAHSI Water Data Services Catalog</vt:lpstr>
      <vt:lpstr>Open Development Model</vt:lpstr>
      <vt:lpstr>Summary</vt:lpstr>
      <vt:lpstr>Are there any 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CUAHSI OnLine: Bringing Data and Modeling Services to the Water Community</dc:title>
  <dc:creator>Rick</dc:creator>
  <cp:lastModifiedBy>David Tarboton</cp:lastModifiedBy>
  <cp:revision>93</cp:revision>
  <cp:lastPrinted>2011-10-25T03:53:22Z</cp:lastPrinted>
  <dcterms:created xsi:type="dcterms:W3CDTF">2010-05-18T21:41:05Z</dcterms:created>
  <dcterms:modified xsi:type="dcterms:W3CDTF">2011-10-25T04:29:20Z</dcterms:modified>
</cp:coreProperties>
</file>