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312" r:id="rId2"/>
    <p:sldId id="336" r:id="rId3"/>
    <p:sldId id="337" r:id="rId4"/>
    <p:sldId id="303" r:id="rId5"/>
    <p:sldId id="304" r:id="rId6"/>
    <p:sldId id="305" r:id="rId7"/>
    <p:sldId id="306" r:id="rId8"/>
    <p:sldId id="341" r:id="rId9"/>
    <p:sldId id="342" r:id="rId10"/>
    <p:sldId id="257" r:id="rId11"/>
    <p:sldId id="278" r:id="rId12"/>
    <p:sldId id="258" r:id="rId13"/>
    <p:sldId id="259" r:id="rId14"/>
    <p:sldId id="260" r:id="rId15"/>
    <p:sldId id="261" r:id="rId16"/>
    <p:sldId id="262" r:id="rId17"/>
    <p:sldId id="338" r:id="rId18"/>
    <p:sldId id="330" r:id="rId19"/>
    <p:sldId id="331" r:id="rId20"/>
    <p:sldId id="332" r:id="rId21"/>
    <p:sldId id="280" r:id="rId22"/>
    <p:sldId id="349" r:id="rId23"/>
    <p:sldId id="350" r:id="rId24"/>
    <p:sldId id="281" r:id="rId25"/>
    <p:sldId id="282" r:id="rId26"/>
    <p:sldId id="283" r:id="rId27"/>
    <p:sldId id="284" r:id="rId28"/>
    <p:sldId id="286" r:id="rId29"/>
    <p:sldId id="322" r:id="rId30"/>
    <p:sldId id="348" r:id="rId31"/>
    <p:sldId id="347" r:id="rId32"/>
    <p:sldId id="309" r:id="rId33"/>
    <p:sldId id="310" r:id="rId34"/>
    <p:sldId id="314" r:id="rId35"/>
    <p:sldId id="295" r:id="rId36"/>
    <p:sldId id="296" r:id="rId37"/>
    <p:sldId id="297" r:id="rId38"/>
    <p:sldId id="343" r:id="rId39"/>
    <p:sldId id="344" r:id="rId40"/>
    <p:sldId id="298" r:id="rId41"/>
    <p:sldId id="299" r:id="rId42"/>
    <p:sldId id="345" r:id="rId43"/>
    <p:sldId id="313" r:id="rId44"/>
    <p:sldId id="300" r:id="rId45"/>
    <p:sldId id="325" r:id="rId46"/>
    <p:sldId id="301" r:id="rId47"/>
    <p:sldId id="269" r:id="rId48"/>
    <p:sldId id="268" r:id="rId49"/>
    <p:sldId id="316" r:id="rId50"/>
    <p:sldId id="317" r:id="rId51"/>
    <p:sldId id="357" r:id="rId52"/>
    <p:sldId id="356" r:id="rId53"/>
    <p:sldId id="328" r:id="rId54"/>
    <p:sldId id="359" r:id="rId55"/>
    <p:sldId id="358" r:id="rId56"/>
    <p:sldId id="360" r:id="rId57"/>
    <p:sldId id="318" r:id="rId58"/>
    <p:sldId id="355" r:id="rId59"/>
    <p:sldId id="352" r:id="rId60"/>
    <p:sldId id="353" r:id="rId61"/>
    <p:sldId id="354" r:id="rId62"/>
    <p:sldId id="327" r:id="rId63"/>
    <p:sldId id="361" r:id="rId64"/>
    <p:sldId id="362" r:id="rId65"/>
    <p:sldId id="340" r:id="rId66"/>
    <p:sldId id="364" r:id="rId67"/>
    <p:sldId id="363" r:id="rId68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8" autoAdjust="0"/>
    <p:restoredTop sz="94595" autoAdjust="0"/>
  </p:normalViewPr>
  <p:slideViewPr>
    <p:cSldViewPr>
      <p:cViewPr>
        <p:scale>
          <a:sx n="90" d="100"/>
          <a:sy n="90" d="100"/>
        </p:scale>
        <p:origin x="-1608" y="-4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500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5" tIns="46637" rIns="93275" bIns="46637" numCol="1" anchor="t" anchorCtr="0" compatLnSpc="1">
            <a:prstTxWarp prst="textNoShape">
              <a:avLst/>
            </a:prstTxWarp>
          </a:bodyPr>
          <a:lstStyle>
            <a:lvl1pPr defTabSz="9325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7426" y="0"/>
            <a:ext cx="3042499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5" tIns="46637" rIns="93275" bIns="46637" numCol="1" anchor="t" anchorCtr="0" compatLnSpc="1">
            <a:prstTxWarp prst="textNoShape">
              <a:avLst/>
            </a:prstTxWarp>
          </a:bodyPr>
          <a:lstStyle>
            <a:lvl1pPr algn="r" defTabSz="9325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0629"/>
            <a:ext cx="3042500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5" tIns="46637" rIns="93275" bIns="46637" numCol="1" anchor="b" anchorCtr="0" compatLnSpc="1">
            <a:prstTxWarp prst="textNoShape">
              <a:avLst/>
            </a:prstTxWarp>
          </a:bodyPr>
          <a:lstStyle>
            <a:lvl1pPr defTabSz="9325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7426" y="8840629"/>
            <a:ext cx="3042499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75" tIns="46637" rIns="93275" bIns="46637" numCol="1" anchor="b" anchorCtr="0" compatLnSpc="1">
            <a:prstTxWarp prst="textNoShape">
              <a:avLst/>
            </a:prstTxWarp>
          </a:bodyPr>
          <a:lstStyle>
            <a:lvl1pPr algn="r" defTabSz="932588">
              <a:defRPr sz="1200"/>
            </a:lvl1pPr>
          </a:lstStyle>
          <a:p>
            <a:pPr>
              <a:defRPr/>
            </a:pPr>
            <a:fld id="{43CE3461-B3C0-46E7-94BE-66E904EA6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98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500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4" tIns="45912" rIns="91824" bIns="4591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5831" y="0"/>
            <a:ext cx="3042500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4" tIns="45912" rIns="91824" bIns="4591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1375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993" y="4420315"/>
            <a:ext cx="5615940" cy="4187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4" tIns="45912" rIns="91824" bIns="459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036"/>
            <a:ext cx="3042500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4" tIns="45912" rIns="91824" bIns="4591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5831" y="8839036"/>
            <a:ext cx="3042500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4" tIns="45912" rIns="91824" bIns="4591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3ABF31C-7928-49D7-9B65-7644C9974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343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86F542-A0D7-45D3-A2A6-E7430B1AD912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AD0A05-B255-4B3F-A808-2B1533ECD247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AAE2E6-46A3-4215-9196-392702D919D8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7E252-B3E1-4926-853A-CA7E5F6A0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B33B9-F8DE-4897-8474-88169EA1D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ED035-EDB9-493E-B98B-3557F8A9C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17CD0-0794-49F7-AE6B-89C61F4BDD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3E8EC-16C9-49FB-93AD-B8922F3F1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2C00C-8698-42F6-9CA0-BF98E275E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BE8D1-B26E-44A3-BBD8-75BE448BF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6391A-A986-45EB-86EF-209E2558F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15A09-9E6A-42FD-8BC3-00AD3D38A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A79BC-A05F-491F-822C-CFD45EF00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F1C77-0210-4329-9F4F-F02D82A312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E5290-F885-4B64-A1E8-76EE0E91ED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7250CC5-E589-48A3-B4F1-2491DE0F1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wmf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14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oleObject" Target="../embeddings/oleObject1.bin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nhd.usgs.gov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rizon-systems.com/nhdplus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data.gov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eamless.usgs.gov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ned.usgs.gov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seamless.usgs.gov/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seamless.usgs.gov/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.usgs.gov/maps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eros.usgs.gov/#/Find_Data/Products_and_Data_Available/GTOPO30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eros.usgs.gov/#/Find_Data/Products_and_Data_Available/gtopo30/hydro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ngdc.noaa.gov/mgg/coast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soils.usda.gov/survey/geography/statsgo/" TargetMode="Externa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soils.usda.gov/survey/geography/ssurgo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dc.noaa.gov/oa/ncdc.html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data.usgs.gov/nwis/rt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5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s://lpdaac.usgs.gov/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.weather.gov/ahps/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://water.weather.gov/ahps/" TargetMode="Externa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wcc.nrcs.usda.gov/snotel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brfc.noaa.gov/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brfc.noaa.gov/station/sweplot/sweplot.cgi?tglu1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gis.com/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://gis.utah.gov/" TargetMode="Externa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gis.utah.gov/map-services/new-utah-terrain-base-map-and-cached-tile-service-available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gis.utah.gov/download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geology.utah.gov/maps/gis/index.htm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dnr.ne.gov/databank/geospatial.html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dnr.ne.gov/databank/spat.html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nmviewogc.cr.usgs.gov/viewer.htm?bbox=-104.5,39.5,-95,43.5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nebraskaview.unl.edu/neview02.php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drought.unl.edu/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gc.nrcs.usda.gov/products/datasets/watershed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8153400" cy="16764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</a:rPr>
              <a:t>Data Sources for GIS in Water Resources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/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accent2"/>
                </a:solidFill>
              </a:rPr>
              <a:t>by David R. </a:t>
            </a:r>
            <a:r>
              <a:rPr lang="en-US" sz="3600" dirty="0" err="1" smtClean="0">
                <a:solidFill>
                  <a:schemeClr val="accent2"/>
                </a:solidFill>
              </a:rPr>
              <a:t>Maidment</a:t>
            </a:r>
            <a:r>
              <a:rPr lang="en-US" sz="3600" dirty="0" smtClean="0">
                <a:solidFill>
                  <a:schemeClr val="accent2"/>
                </a:solidFill>
              </a:rPr>
              <a:t>, David G. Tarboton </a:t>
            </a:r>
            <a:br>
              <a:rPr lang="en-US" sz="3600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accent2"/>
                </a:solidFill>
              </a:rPr>
              <a:t>and </a:t>
            </a:r>
            <a:r>
              <a:rPr lang="en-US" sz="3600" dirty="0" err="1" smtClean="0">
                <a:solidFill>
                  <a:schemeClr val="accent2"/>
                </a:solidFill>
              </a:rPr>
              <a:t>Ayse</a:t>
            </a:r>
            <a:r>
              <a:rPr lang="en-US" sz="3600" dirty="0" smtClean="0">
                <a:solidFill>
                  <a:schemeClr val="accent2"/>
                </a:solidFill>
              </a:rPr>
              <a:t> Irmak</a:t>
            </a:r>
            <a:br>
              <a:rPr lang="en-US" sz="3600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accent2"/>
                </a:solidFill>
              </a:rPr>
              <a:t/>
            </a:r>
            <a:br>
              <a:rPr lang="en-US" sz="3600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accent2"/>
                </a:solidFill>
              </a:rPr>
              <a:t>GIS in Water Resources</a:t>
            </a:r>
            <a:br>
              <a:rPr lang="en-US" sz="3600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accent2"/>
                </a:solidFill>
              </a:rPr>
              <a:t>Fall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60463" y="620713"/>
            <a:ext cx="7772400" cy="698500"/>
          </a:xfrm>
        </p:spPr>
        <p:txBody>
          <a:bodyPr/>
          <a:lstStyle/>
          <a:p>
            <a:pPr eaLnBrk="1" hangingPunct="1"/>
            <a:r>
              <a:rPr lang="en-US" smtClean="0"/>
              <a:t>EPA River Reach File 1 (RF1)</a:t>
            </a:r>
          </a:p>
        </p:txBody>
      </p:sp>
      <p:pic>
        <p:nvPicPr>
          <p:cNvPr id="14339" name="Picture 3" descr="r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676400"/>
            <a:ext cx="6470650" cy="42179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advTm="42996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Group 2"/>
          <p:cNvGrpSpPr>
            <a:grpSpLocks/>
          </p:cNvGrpSpPr>
          <p:nvPr/>
        </p:nvGrpSpPr>
        <p:grpSpPr bwMode="auto">
          <a:xfrm>
            <a:off x="1901825" y="6018213"/>
            <a:ext cx="879475" cy="331787"/>
            <a:chOff x="2208" y="5808"/>
            <a:chExt cx="942" cy="307"/>
          </a:xfrm>
        </p:grpSpPr>
        <p:sp>
          <p:nvSpPr>
            <p:cNvPr id="1076" name="Freeform 3"/>
            <p:cNvSpPr>
              <a:spLocks/>
            </p:cNvSpPr>
            <p:nvPr/>
          </p:nvSpPr>
          <p:spPr bwMode="auto">
            <a:xfrm>
              <a:off x="2284" y="5829"/>
              <a:ext cx="179" cy="182"/>
            </a:xfrm>
            <a:custGeom>
              <a:avLst/>
              <a:gdLst>
                <a:gd name="T0" fmla="*/ 103 w 179"/>
                <a:gd name="T1" fmla="*/ 180 h 182"/>
                <a:gd name="T2" fmla="*/ 120 w 179"/>
                <a:gd name="T3" fmla="*/ 175 h 182"/>
                <a:gd name="T4" fmla="*/ 136 w 179"/>
                <a:gd name="T5" fmla="*/ 168 h 182"/>
                <a:gd name="T6" fmla="*/ 150 w 179"/>
                <a:gd name="T7" fmla="*/ 157 h 182"/>
                <a:gd name="T8" fmla="*/ 161 w 179"/>
                <a:gd name="T9" fmla="*/ 145 h 182"/>
                <a:gd name="T10" fmla="*/ 171 w 179"/>
                <a:gd name="T11" fmla="*/ 130 h 182"/>
                <a:gd name="T12" fmla="*/ 175 w 179"/>
                <a:gd name="T13" fmla="*/ 113 h 182"/>
                <a:gd name="T14" fmla="*/ 179 w 179"/>
                <a:gd name="T15" fmla="*/ 96 h 182"/>
                <a:gd name="T16" fmla="*/ 178 w 179"/>
                <a:gd name="T17" fmla="*/ 77 h 182"/>
                <a:gd name="T18" fmla="*/ 173 w 179"/>
                <a:gd name="T19" fmla="*/ 59 h 182"/>
                <a:gd name="T20" fmla="*/ 166 w 179"/>
                <a:gd name="T21" fmla="*/ 43 h 182"/>
                <a:gd name="T22" fmla="*/ 155 w 179"/>
                <a:gd name="T23" fmla="*/ 30 h 182"/>
                <a:gd name="T24" fmla="*/ 142 w 179"/>
                <a:gd name="T25" fmla="*/ 19 h 182"/>
                <a:gd name="T26" fmla="*/ 128 w 179"/>
                <a:gd name="T27" fmla="*/ 9 h 182"/>
                <a:gd name="T28" fmla="*/ 112 w 179"/>
                <a:gd name="T29" fmla="*/ 3 h 182"/>
                <a:gd name="T30" fmla="*/ 93 w 179"/>
                <a:gd name="T31" fmla="*/ 0 h 182"/>
                <a:gd name="T32" fmla="*/ 75 w 179"/>
                <a:gd name="T33" fmla="*/ 1 h 182"/>
                <a:gd name="T34" fmla="*/ 58 w 179"/>
                <a:gd name="T35" fmla="*/ 6 h 182"/>
                <a:gd name="T36" fmla="*/ 42 w 179"/>
                <a:gd name="T37" fmla="*/ 14 h 182"/>
                <a:gd name="T38" fmla="*/ 28 w 179"/>
                <a:gd name="T39" fmla="*/ 24 h 182"/>
                <a:gd name="T40" fmla="*/ 17 w 179"/>
                <a:gd name="T41" fmla="*/ 37 h 182"/>
                <a:gd name="T42" fmla="*/ 9 w 179"/>
                <a:gd name="T43" fmla="*/ 52 h 182"/>
                <a:gd name="T44" fmla="*/ 3 w 179"/>
                <a:gd name="T45" fmla="*/ 69 h 182"/>
                <a:gd name="T46" fmla="*/ 0 w 179"/>
                <a:gd name="T47" fmla="*/ 86 h 182"/>
                <a:gd name="T48" fmla="*/ 0 w 179"/>
                <a:gd name="T49" fmla="*/ 104 h 182"/>
                <a:gd name="T50" fmla="*/ 5 w 179"/>
                <a:gd name="T51" fmla="*/ 123 h 182"/>
                <a:gd name="T52" fmla="*/ 13 w 179"/>
                <a:gd name="T53" fmla="*/ 139 h 182"/>
                <a:gd name="T54" fmla="*/ 24 w 179"/>
                <a:gd name="T55" fmla="*/ 152 h 182"/>
                <a:gd name="T56" fmla="*/ 36 w 179"/>
                <a:gd name="T57" fmla="*/ 163 h 182"/>
                <a:gd name="T58" fmla="*/ 51 w 179"/>
                <a:gd name="T59" fmla="*/ 173 h 182"/>
                <a:gd name="T60" fmla="*/ 68 w 179"/>
                <a:gd name="T61" fmla="*/ 179 h 182"/>
                <a:gd name="T62" fmla="*/ 85 w 179"/>
                <a:gd name="T63" fmla="*/ 182 h 18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9"/>
                <a:gd name="T97" fmla="*/ 0 h 182"/>
                <a:gd name="T98" fmla="*/ 179 w 179"/>
                <a:gd name="T99" fmla="*/ 182 h 18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9" h="182">
                  <a:moveTo>
                    <a:pt x="93" y="182"/>
                  </a:moveTo>
                  <a:lnTo>
                    <a:pt x="103" y="180"/>
                  </a:lnTo>
                  <a:lnTo>
                    <a:pt x="112" y="178"/>
                  </a:lnTo>
                  <a:lnTo>
                    <a:pt x="120" y="175"/>
                  </a:lnTo>
                  <a:lnTo>
                    <a:pt x="129" y="172"/>
                  </a:lnTo>
                  <a:lnTo>
                    <a:pt x="136" y="168"/>
                  </a:lnTo>
                  <a:lnTo>
                    <a:pt x="144" y="163"/>
                  </a:lnTo>
                  <a:lnTo>
                    <a:pt x="150" y="157"/>
                  </a:lnTo>
                  <a:lnTo>
                    <a:pt x="156" y="151"/>
                  </a:lnTo>
                  <a:lnTo>
                    <a:pt x="161" y="145"/>
                  </a:lnTo>
                  <a:lnTo>
                    <a:pt x="166" y="137"/>
                  </a:lnTo>
                  <a:lnTo>
                    <a:pt x="171" y="130"/>
                  </a:lnTo>
                  <a:lnTo>
                    <a:pt x="173" y="122"/>
                  </a:lnTo>
                  <a:lnTo>
                    <a:pt x="175" y="113"/>
                  </a:lnTo>
                  <a:lnTo>
                    <a:pt x="178" y="104"/>
                  </a:lnTo>
                  <a:lnTo>
                    <a:pt x="179" y="96"/>
                  </a:lnTo>
                  <a:lnTo>
                    <a:pt x="179" y="86"/>
                  </a:lnTo>
                  <a:lnTo>
                    <a:pt x="178" y="77"/>
                  </a:lnTo>
                  <a:lnTo>
                    <a:pt x="175" y="68"/>
                  </a:lnTo>
                  <a:lnTo>
                    <a:pt x="173" y="59"/>
                  </a:lnTo>
                  <a:lnTo>
                    <a:pt x="169" y="52"/>
                  </a:lnTo>
                  <a:lnTo>
                    <a:pt x="166" y="43"/>
                  </a:lnTo>
                  <a:lnTo>
                    <a:pt x="161" y="37"/>
                  </a:lnTo>
                  <a:lnTo>
                    <a:pt x="155" y="30"/>
                  </a:lnTo>
                  <a:lnTo>
                    <a:pt x="150" y="24"/>
                  </a:lnTo>
                  <a:lnTo>
                    <a:pt x="142" y="19"/>
                  </a:lnTo>
                  <a:lnTo>
                    <a:pt x="135" y="14"/>
                  </a:lnTo>
                  <a:lnTo>
                    <a:pt x="128" y="9"/>
                  </a:lnTo>
                  <a:lnTo>
                    <a:pt x="119" y="5"/>
                  </a:lnTo>
                  <a:lnTo>
                    <a:pt x="112" y="3"/>
                  </a:lnTo>
                  <a:lnTo>
                    <a:pt x="103" y="1"/>
                  </a:lnTo>
                  <a:lnTo>
                    <a:pt x="93" y="0"/>
                  </a:lnTo>
                  <a:lnTo>
                    <a:pt x="85" y="0"/>
                  </a:lnTo>
                  <a:lnTo>
                    <a:pt x="75" y="1"/>
                  </a:lnTo>
                  <a:lnTo>
                    <a:pt x="66" y="3"/>
                  </a:lnTo>
                  <a:lnTo>
                    <a:pt x="58" y="6"/>
                  </a:lnTo>
                  <a:lnTo>
                    <a:pt x="51" y="9"/>
                  </a:lnTo>
                  <a:lnTo>
                    <a:pt x="42" y="14"/>
                  </a:lnTo>
                  <a:lnTo>
                    <a:pt x="36" y="19"/>
                  </a:lnTo>
                  <a:lnTo>
                    <a:pt x="28" y="24"/>
                  </a:lnTo>
                  <a:lnTo>
                    <a:pt x="22" y="31"/>
                  </a:lnTo>
                  <a:lnTo>
                    <a:pt x="17" y="37"/>
                  </a:lnTo>
                  <a:lnTo>
                    <a:pt x="13" y="44"/>
                  </a:lnTo>
                  <a:lnTo>
                    <a:pt x="9" y="52"/>
                  </a:lnTo>
                  <a:lnTo>
                    <a:pt x="5" y="60"/>
                  </a:lnTo>
                  <a:lnTo>
                    <a:pt x="3" y="69"/>
                  </a:lnTo>
                  <a:lnTo>
                    <a:pt x="0" y="77"/>
                  </a:lnTo>
                  <a:lnTo>
                    <a:pt x="0" y="86"/>
                  </a:lnTo>
                  <a:lnTo>
                    <a:pt x="0" y="96"/>
                  </a:lnTo>
                  <a:lnTo>
                    <a:pt x="0" y="104"/>
                  </a:lnTo>
                  <a:lnTo>
                    <a:pt x="3" y="114"/>
                  </a:lnTo>
                  <a:lnTo>
                    <a:pt x="5" y="123"/>
                  </a:lnTo>
                  <a:lnTo>
                    <a:pt x="9" y="130"/>
                  </a:lnTo>
                  <a:lnTo>
                    <a:pt x="13" y="139"/>
                  </a:lnTo>
                  <a:lnTo>
                    <a:pt x="17" y="145"/>
                  </a:lnTo>
                  <a:lnTo>
                    <a:pt x="24" y="152"/>
                  </a:lnTo>
                  <a:lnTo>
                    <a:pt x="30" y="158"/>
                  </a:lnTo>
                  <a:lnTo>
                    <a:pt x="36" y="163"/>
                  </a:lnTo>
                  <a:lnTo>
                    <a:pt x="43" y="168"/>
                  </a:lnTo>
                  <a:lnTo>
                    <a:pt x="51" y="173"/>
                  </a:lnTo>
                  <a:lnTo>
                    <a:pt x="59" y="175"/>
                  </a:lnTo>
                  <a:lnTo>
                    <a:pt x="68" y="179"/>
                  </a:lnTo>
                  <a:lnTo>
                    <a:pt x="76" y="180"/>
                  </a:lnTo>
                  <a:lnTo>
                    <a:pt x="85" y="182"/>
                  </a:lnTo>
                  <a:lnTo>
                    <a:pt x="93" y="18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7" name="Freeform 4"/>
            <p:cNvSpPr>
              <a:spLocks/>
            </p:cNvSpPr>
            <p:nvPr/>
          </p:nvSpPr>
          <p:spPr bwMode="auto">
            <a:xfrm>
              <a:off x="2284" y="5829"/>
              <a:ext cx="179" cy="182"/>
            </a:xfrm>
            <a:custGeom>
              <a:avLst/>
              <a:gdLst>
                <a:gd name="T0" fmla="*/ 103 w 179"/>
                <a:gd name="T1" fmla="*/ 180 h 182"/>
                <a:gd name="T2" fmla="*/ 120 w 179"/>
                <a:gd name="T3" fmla="*/ 175 h 182"/>
                <a:gd name="T4" fmla="*/ 136 w 179"/>
                <a:gd name="T5" fmla="*/ 168 h 182"/>
                <a:gd name="T6" fmla="*/ 150 w 179"/>
                <a:gd name="T7" fmla="*/ 157 h 182"/>
                <a:gd name="T8" fmla="*/ 161 w 179"/>
                <a:gd name="T9" fmla="*/ 145 h 182"/>
                <a:gd name="T10" fmla="*/ 171 w 179"/>
                <a:gd name="T11" fmla="*/ 130 h 182"/>
                <a:gd name="T12" fmla="*/ 175 w 179"/>
                <a:gd name="T13" fmla="*/ 113 h 182"/>
                <a:gd name="T14" fmla="*/ 179 w 179"/>
                <a:gd name="T15" fmla="*/ 96 h 182"/>
                <a:gd name="T16" fmla="*/ 178 w 179"/>
                <a:gd name="T17" fmla="*/ 77 h 182"/>
                <a:gd name="T18" fmla="*/ 173 w 179"/>
                <a:gd name="T19" fmla="*/ 59 h 182"/>
                <a:gd name="T20" fmla="*/ 166 w 179"/>
                <a:gd name="T21" fmla="*/ 43 h 182"/>
                <a:gd name="T22" fmla="*/ 155 w 179"/>
                <a:gd name="T23" fmla="*/ 30 h 182"/>
                <a:gd name="T24" fmla="*/ 142 w 179"/>
                <a:gd name="T25" fmla="*/ 19 h 182"/>
                <a:gd name="T26" fmla="*/ 128 w 179"/>
                <a:gd name="T27" fmla="*/ 9 h 182"/>
                <a:gd name="T28" fmla="*/ 112 w 179"/>
                <a:gd name="T29" fmla="*/ 3 h 182"/>
                <a:gd name="T30" fmla="*/ 93 w 179"/>
                <a:gd name="T31" fmla="*/ 0 h 182"/>
                <a:gd name="T32" fmla="*/ 75 w 179"/>
                <a:gd name="T33" fmla="*/ 1 h 182"/>
                <a:gd name="T34" fmla="*/ 58 w 179"/>
                <a:gd name="T35" fmla="*/ 6 h 182"/>
                <a:gd name="T36" fmla="*/ 42 w 179"/>
                <a:gd name="T37" fmla="*/ 14 h 182"/>
                <a:gd name="T38" fmla="*/ 28 w 179"/>
                <a:gd name="T39" fmla="*/ 24 h 182"/>
                <a:gd name="T40" fmla="*/ 17 w 179"/>
                <a:gd name="T41" fmla="*/ 37 h 182"/>
                <a:gd name="T42" fmla="*/ 9 w 179"/>
                <a:gd name="T43" fmla="*/ 52 h 182"/>
                <a:gd name="T44" fmla="*/ 3 w 179"/>
                <a:gd name="T45" fmla="*/ 69 h 182"/>
                <a:gd name="T46" fmla="*/ 0 w 179"/>
                <a:gd name="T47" fmla="*/ 86 h 182"/>
                <a:gd name="T48" fmla="*/ 0 w 179"/>
                <a:gd name="T49" fmla="*/ 104 h 182"/>
                <a:gd name="T50" fmla="*/ 5 w 179"/>
                <a:gd name="T51" fmla="*/ 123 h 182"/>
                <a:gd name="T52" fmla="*/ 13 w 179"/>
                <a:gd name="T53" fmla="*/ 139 h 182"/>
                <a:gd name="T54" fmla="*/ 24 w 179"/>
                <a:gd name="T55" fmla="*/ 152 h 182"/>
                <a:gd name="T56" fmla="*/ 36 w 179"/>
                <a:gd name="T57" fmla="*/ 163 h 182"/>
                <a:gd name="T58" fmla="*/ 51 w 179"/>
                <a:gd name="T59" fmla="*/ 173 h 182"/>
                <a:gd name="T60" fmla="*/ 68 w 179"/>
                <a:gd name="T61" fmla="*/ 179 h 182"/>
                <a:gd name="T62" fmla="*/ 85 w 179"/>
                <a:gd name="T63" fmla="*/ 182 h 18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9"/>
                <a:gd name="T97" fmla="*/ 0 h 182"/>
                <a:gd name="T98" fmla="*/ 179 w 179"/>
                <a:gd name="T99" fmla="*/ 182 h 18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9" h="182">
                  <a:moveTo>
                    <a:pt x="93" y="182"/>
                  </a:moveTo>
                  <a:lnTo>
                    <a:pt x="103" y="180"/>
                  </a:lnTo>
                  <a:lnTo>
                    <a:pt x="112" y="178"/>
                  </a:lnTo>
                  <a:lnTo>
                    <a:pt x="120" y="175"/>
                  </a:lnTo>
                  <a:lnTo>
                    <a:pt x="129" y="172"/>
                  </a:lnTo>
                  <a:lnTo>
                    <a:pt x="136" y="168"/>
                  </a:lnTo>
                  <a:lnTo>
                    <a:pt x="144" y="163"/>
                  </a:lnTo>
                  <a:lnTo>
                    <a:pt x="150" y="157"/>
                  </a:lnTo>
                  <a:lnTo>
                    <a:pt x="156" y="151"/>
                  </a:lnTo>
                  <a:lnTo>
                    <a:pt x="161" y="145"/>
                  </a:lnTo>
                  <a:lnTo>
                    <a:pt x="166" y="137"/>
                  </a:lnTo>
                  <a:lnTo>
                    <a:pt x="171" y="130"/>
                  </a:lnTo>
                  <a:lnTo>
                    <a:pt x="173" y="122"/>
                  </a:lnTo>
                  <a:lnTo>
                    <a:pt x="175" y="113"/>
                  </a:lnTo>
                  <a:lnTo>
                    <a:pt x="178" y="104"/>
                  </a:lnTo>
                  <a:lnTo>
                    <a:pt x="179" y="96"/>
                  </a:lnTo>
                  <a:lnTo>
                    <a:pt x="179" y="86"/>
                  </a:lnTo>
                  <a:lnTo>
                    <a:pt x="178" y="77"/>
                  </a:lnTo>
                  <a:lnTo>
                    <a:pt x="175" y="68"/>
                  </a:lnTo>
                  <a:lnTo>
                    <a:pt x="173" y="59"/>
                  </a:lnTo>
                  <a:lnTo>
                    <a:pt x="169" y="52"/>
                  </a:lnTo>
                  <a:lnTo>
                    <a:pt x="166" y="43"/>
                  </a:lnTo>
                  <a:lnTo>
                    <a:pt x="161" y="37"/>
                  </a:lnTo>
                  <a:lnTo>
                    <a:pt x="155" y="30"/>
                  </a:lnTo>
                  <a:lnTo>
                    <a:pt x="150" y="24"/>
                  </a:lnTo>
                  <a:lnTo>
                    <a:pt x="142" y="19"/>
                  </a:lnTo>
                  <a:lnTo>
                    <a:pt x="135" y="14"/>
                  </a:lnTo>
                  <a:lnTo>
                    <a:pt x="128" y="9"/>
                  </a:lnTo>
                  <a:lnTo>
                    <a:pt x="119" y="5"/>
                  </a:lnTo>
                  <a:lnTo>
                    <a:pt x="112" y="3"/>
                  </a:lnTo>
                  <a:lnTo>
                    <a:pt x="103" y="1"/>
                  </a:lnTo>
                  <a:lnTo>
                    <a:pt x="93" y="0"/>
                  </a:lnTo>
                  <a:lnTo>
                    <a:pt x="85" y="0"/>
                  </a:lnTo>
                  <a:lnTo>
                    <a:pt x="75" y="1"/>
                  </a:lnTo>
                  <a:lnTo>
                    <a:pt x="66" y="3"/>
                  </a:lnTo>
                  <a:lnTo>
                    <a:pt x="58" y="6"/>
                  </a:lnTo>
                  <a:lnTo>
                    <a:pt x="51" y="9"/>
                  </a:lnTo>
                  <a:lnTo>
                    <a:pt x="42" y="14"/>
                  </a:lnTo>
                  <a:lnTo>
                    <a:pt x="36" y="19"/>
                  </a:lnTo>
                  <a:lnTo>
                    <a:pt x="28" y="24"/>
                  </a:lnTo>
                  <a:lnTo>
                    <a:pt x="22" y="31"/>
                  </a:lnTo>
                  <a:lnTo>
                    <a:pt x="17" y="37"/>
                  </a:lnTo>
                  <a:lnTo>
                    <a:pt x="13" y="44"/>
                  </a:lnTo>
                  <a:lnTo>
                    <a:pt x="9" y="52"/>
                  </a:lnTo>
                  <a:lnTo>
                    <a:pt x="5" y="60"/>
                  </a:lnTo>
                  <a:lnTo>
                    <a:pt x="3" y="69"/>
                  </a:lnTo>
                  <a:lnTo>
                    <a:pt x="0" y="77"/>
                  </a:lnTo>
                  <a:lnTo>
                    <a:pt x="0" y="86"/>
                  </a:lnTo>
                  <a:lnTo>
                    <a:pt x="0" y="96"/>
                  </a:lnTo>
                  <a:lnTo>
                    <a:pt x="0" y="104"/>
                  </a:lnTo>
                  <a:lnTo>
                    <a:pt x="3" y="114"/>
                  </a:lnTo>
                  <a:lnTo>
                    <a:pt x="5" y="123"/>
                  </a:lnTo>
                  <a:lnTo>
                    <a:pt x="9" y="130"/>
                  </a:lnTo>
                  <a:lnTo>
                    <a:pt x="13" y="139"/>
                  </a:lnTo>
                  <a:lnTo>
                    <a:pt x="17" y="145"/>
                  </a:lnTo>
                  <a:lnTo>
                    <a:pt x="24" y="152"/>
                  </a:lnTo>
                  <a:lnTo>
                    <a:pt x="30" y="158"/>
                  </a:lnTo>
                  <a:lnTo>
                    <a:pt x="36" y="163"/>
                  </a:lnTo>
                  <a:lnTo>
                    <a:pt x="43" y="168"/>
                  </a:lnTo>
                  <a:lnTo>
                    <a:pt x="51" y="173"/>
                  </a:lnTo>
                  <a:lnTo>
                    <a:pt x="59" y="175"/>
                  </a:lnTo>
                  <a:lnTo>
                    <a:pt x="68" y="179"/>
                  </a:lnTo>
                  <a:lnTo>
                    <a:pt x="76" y="180"/>
                  </a:lnTo>
                  <a:lnTo>
                    <a:pt x="85" y="182"/>
                  </a:lnTo>
                  <a:lnTo>
                    <a:pt x="93" y="182"/>
                  </a:lnTo>
                </a:path>
              </a:pathLst>
            </a:custGeom>
            <a:solidFill>
              <a:schemeClr val="bg1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8" name="Freeform 5"/>
            <p:cNvSpPr>
              <a:spLocks/>
            </p:cNvSpPr>
            <p:nvPr/>
          </p:nvSpPr>
          <p:spPr bwMode="auto">
            <a:xfrm>
              <a:off x="2350" y="5870"/>
              <a:ext cx="48" cy="47"/>
            </a:xfrm>
            <a:custGeom>
              <a:avLst/>
              <a:gdLst>
                <a:gd name="T0" fmla="*/ 26 w 48"/>
                <a:gd name="T1" fmla="*/ 47 h 47"/>
                <a:gd name="T2" fmla="*/ 31 w 48"/>
                <a:gd name="T3" fmla="*/ 46 h 47"/>
                <a:gd name="T4" fmla="*/ 35 w 48"/>
                <a:gd name="T5" fmla="*/ 45 h 47"/>
                <a:gd name="T6" fmla="*/ 38 w 48"/>
                <a:gd name="T7" fmla="*/ 43 h 47"/>
                <a:gd name="T8" fmla="*/ 42 w 48"/>
                <a:gd name="T9" fmla="*/ 39 h 47"/>
                <a:gd name="T10" fmla="*/ 45 w 48"/>
                <a:gd name="T11" fmla="*/ 35 h 47"/>
                <a:gd name="T12" fmla="*/ 47 w 48"/>
                <a:gd name="T13" fmla="*/ 32 h 47"/>
                <a:gd name="T14" fmla="*/ 48 w 48"/>
                <a:gd name="T15" fmla="*/ 27 h 47"/>
                <a:gd name="T16" fmla="*/ 48 w 48"/>
                <a:gd name="T17" fmla="*/ 22 h 47"/>
                <a:gd name="T18" fmla="*/ 47 w 48"/>
                <a:gd name="T19" fmla="*/ 18 h 47"/>
                <a:gd name="T20" fmla="*/ 46 w 48"/>
                <a:gd name="T21" fmla="*/ 13 h 47"/>
                <a:gd name="T22" fmla="*/ 43 w 48"/>
                <a:gd name="T23" fmla="*/ 9 h 47"/>
                <a:gd name="T24" fmla="*/ 41 w 48"/>
                <a:gd name="T25" fmla="*/ 6 h 47"/>
                <a:gd name="T26" fmla="*/ 37 w 48"/>
                <a:gd name="T27" fmla="*/ 3 h 47"/>
                <a:gd name="T28" fmla="*/ 32 w 48"/>
                <a:gd name="T29" fmla="*/ 1 h 47"/>
                <a:gd name="T30" fmla="*/ 29 w 48"/>
                <a:gd name="T31" fmla="*/ 0 h 47"/>
                <a:gd name="T32" fmla="*/ 24 w 48"/>
                <a:gd name="T33" fmla="*/ 0 h 47"/>
                <a:gd name="T34" fmla="*/ 19 w 48"/>
                <a:gd name="T35" fmla="*/ 1 h 47"/>
                <a:gd name="T36" fmla="*/ 14 w 48"/>
                <a:gd name="T37" fmla="*/ 2 h 47"/>
                <a:gd name="T38" fmla="*/ 10 w 48"/>
                <a:gd name="T39" fmla="*/ 5 h 47"/>
                <a:gd name="T40" fmla="*/ 7 w 48"/>
                <a:gd name="T41" fmla="*/ 8 h 47"/>
                <a:gd name="T42" fmla="*/ 4 w 48"/>
                <a:gd name="T43" fmla="*/ 11 h 47"/>
                <a:gd name="T44" fmla="*/ 3 w 48"/>
                <a:gd name="T45" fmla="*/ 16 h 47"/>
                <a:gd name="T46" fmla="*/ 2 w 48"/>
                <a:gd name="T47" fmla="*/ 19 h 47"/>
                <a:gd name="T48" fmla="*/ 0 w 48"/>
                <a:gd name="T49" fmla="*/ 24 h 47"/>
                <a:gd name="T50" fmla="*/ 2 w 48"/>
                <a:gd name="T51" fmla="*/ 29 h 47"/>
                <a:gd name="T52" fmla="*/ 3 w 48"/>
                <a:gd name="T53" fmla="*/ 34 h 47"/>
                <a:gd name="T54" fmla="*/ 5 w 48"/>
                <a:gd name="T55" fmla="*/ 38 h 47"/>
                <a:gd name="T56" fmla="*/ 9 w 48"/>
                <a:gd name="T57" fmla="*/ 41 h 47"/>
                <a:gd name="T58" fmla="*/ 13 w 48"/>
                <a:gd name="T59" fmla="*/ 44 h 47"/>
                <a:gd name="T60" fmla="*/ 16 w 48"/>
                <a:gd name="T61" fmla="*/ 45 h 47"/>
                <a:gd name="T62" fmla="*/ 21 w 48"/>
                <a:gd name="T63" fmla="*/ 46 h 47"/>
                <a:gd name="T64" fmla="*/ 26 w 48"/>
                <a:gd name="T65" fmla="*/ 47 h 4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8"/>
                <a:gd name="T100" fmla="*/ 0 h 47"/>
                <a:gd name="T101" fmla="*/ 48 w 48"/>
                <a:gd name="T102" fmla="*/ 47 h 4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8" h="47">
                  <a:moveTo>
                    <a:pt x="26" y="47"/>
                  </a:moveTo>
                  <a:lnTo>
                    <a:pt x="31" y="46"/>
                  </a:lnTo>
                  <a:lnTo>
                    <a:pt x="35" y="45"/>
                  </a:lnTo>
                  <a:lnTo>
                    <a:pt x="38" y="43"/>
                  </a:lnTo>
                  <a:lnTo>
                    <a:pt x="42" y="39"/>
                  </a:lnTo>
                  <a:lnTo>
                    <a:pt x="45" y="35"/>
                  </a:lnTo>
                  <a:lnTo>
                    <a:pt x="47" y="32"/>
                  </a:lnTo>
                  <a:lnTo>
                    <a:pt x="48" y="27"/>
                  </a:lnTo>
                  <a:lnTo>
                    <a:pt x="48" y="22"/>
                  </a:lnTo>
                  <a:lnTo>
                    <a:pt x="47" y="18"/>
                  </a:lnTo>
                  <a:lnTo>
                    <a:pt x="46" y="13"/>
                  </a:lnTo>
                  <a:lnTo>
                    <a:pt x="43" y="9"/>
                  </a:lnTo>
                  <a:lnTo>
                    <a:pt x="41" y="6"/>
                  </a:lnTo>
                  <a:lnTo>
                    <a:pt x="37" y="3"/>
                  </a:lnTo>
                  <a:lnTo>
                    <a:pt x="32" y="1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9" y="1"/>
                  </a:lnTo>
                  <a:lnTo>
                    <a:pt x="14" y="2"/>
                  </a:lnTo>
                  <a:lnTo>
                    <a:pt x="10" y="5"/>
                  </a:lnTo>
                  <a:lnTo>
                    <a:pt x="7" y="8"/>
                  </a:lnTo>
                  <a:lnTo>
                    <a:pt x="4" y="11"/>
                  </a:lnTo>
                  <a:lnTo>
                    <a:pt x="3" y="16"/>
                  </a:lnTo>
                  <a:lnTo>
                    <a:pt x="2" y="19"/>
                  </a:lnTo>
                  <a:lnTo>
                    <a:pt x="0" y="24"/>
                  </a:lnTo>
                  <a:lnTo>
                    <a:pt x="2" y="29"/>
                  </a:lnTo>
                  <a:lnTo>
                    <a:pt x="3" y="34"/>
                  </a:lnTo>
                  <a:lnTo>
                    <a:pt x="5" y="38"/>
                  </a:lnTo>
                  <a:lnTo>
                    <a:pt x="9" y="41"/>
                  </a:lnTo>
                  <a:lnTo>
                    <a:pt x="13" y="44"/>
                  </a:lnTo>
                  <a:lnTo>
                    <a:pt x="16" y="45"/>
                  </a:lnTo>
                  <a:lnTo>
                    <a:pt x="21" y="46"/>
                  </a:lnTo>
                  <a:lnTo>
                    <a:pt x="26" y="4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9" name="Freeform 6"/>
            <p:cNvSpPr>
              <a:spLocks/>
            </p:cNvSpPr>
            <p:nvPr/>
          </p:nvSpPr>
          <p:spPr bwMode="auto">
            <a:xfrm>
              <a:off x="2276" y="5920"/>
              <a:ext cx="197" cy="28"/>
            </a:xfrm>
            <a:custGeom>
              <a:avLst/>
              <a:gdLst>
                <a:gd name="T0" fmla="*/ 0 w 197"/>
                <a:gd name="T1" fmla="*/ 0 h 28"/>
                <a:gd name="T2" fmla="*/ 197 w 197"/>
                <a:gd name="T3" fmla="*/ 0 h 28"/>
                <a:gd name="T4" fmla="*/ 192 w 197"/>
                <a:gd name="T5" fmla="*/ 7 h 28"/>
                <a:gd name="T6" fmla="*/ 188 w 197"/>
                <a:gd name="T7" fmla="*/ 13 h 28"/>
                <a:gd name="T8" fmla="*/ 183 w 197"/>
                <a:gd name="T9" fmla="*/ 18 h 28"/>
                <a:gd name="T10" fmla="*/ 180 w 197"/>
                <a:gd name="T11" fmla="*/ 22 h 28"/>
                <a:gd name="T12" fmla="*/ 175 w 197"/>
                <a:gd name="T13" fmla="*/ 24 h 28"/>
                <a:gd name="T14" fmla="*/ 171 w 197"/>
                <a:gd name="T15" fmla="*/ 26 h 28"/>
                <a:gd name="T16" fmla="*/ 166 w 197"/>
                <a:gd name="T17" fmla="*/ 27 h 28"/>
                <a:gd name="T18" fmla="*/ 163 w 197"/>
                <a:gd name="T19" fmla="*/ 26 h 28"/>
                <a:gd name="T20" fmla="*/ 154 w 197"/>
                <a:gd name="T21" fmla="*/ 24 h 28"/>
                <a:gd name="T22" fmla="*/ 149 w 197"/>
                <a:gd name="T23" fmla="*/ 22 h 28"/>
                <a:gd name="T24" fmla="*/ 144 w 197"/>
                <a:gd name="T25" fmla="*/ 20 h 28"/>
                <a:gd name="T26" fmla="*/ 143 w 197"/>
                <a:gd name="T27" fmla="*/ 18 h 28"/>
                <a:gd name="T28" fmla="*/ 138 w 197"/>
                <a:gd name="T29" fmla="*/ 22 h 28"/>
                <a:gd name="T30" fmla="*/ 134 w 197"/>
                <a:gd name="T31" fmla="*/ 24 h 28"/>
                <a:gd name="T32" fmla="*/ 130 w 197"/>
                <a:gd name="T33" fmla="*/ 27 h 28"/>
                <a:gd name="T34" fmla="*/ 126 w 197"/>
                <a:gd name="T35" fmla="*/ 28 h 28"/>
                <a:gd name="T36" fmla="*/ 119 w 197"/>
                <a:gd name="T37" fmla="*/ 28 h 28"/>
                <a:gd name="T38" fmla="*/ 112 w 197"/>
                <a:gd name="T39" fmla="*/ 27 h 28"/>
                <a:gd name="T40" fmla="*/ 108 w 197"/>
                <a:gd name="T41" fmla="*/ 24 h 28"/>
                <a:gd name="T42" fmla="*/ 104 w 197"/>
                <a:gd name="T43" fmla="*/ 22 h 28"/>
                <a:gd name="T44" fmla="*/ 101 w 197"/>
                <a:gd name="T45" fmla="*/ 20 h 28"/>
                <a:gd name="T46" fmla="*/ 100 w 197"/>
                <a:gd name="T47" fmla="*/ 18 h 28"/>
                <a:gd name="T48" fmla="*/ 95 w 197"/>
                <a:gd name="T49" fmla="*/ 22 h 28"/>
                <a:gd name="T50" fmla="*/ 90 w 197"/>
                <a:gd name="T51" fmla="*/ 24 h 28"/>
                <a:gd name="T52" fmla="*/ 85 w 197"/>
                <a:gd name="T53" fmla="*/ 27 h 28"/>
                <a:gd name="T54" fmla="*/ 82 w 197"/>
                <a:gd name="T55" fmla="*/ 28 h 28"/>
                <a:gd name="T56" fmla="*/ 73 w 197"/>
                <a:gd name="T57" fmla="*/ 28 h 28"/>
                <a:gd name="T58" fmla="*/ 67 w 197"/>
                <a:gd name="T59" fmla="*/ 27 h 28"/>
                <a:gd name="T60" fmla="*/ 61 w 197"/>
                <a:gd name="T61" fmla="*/ 24 h 28"/>
                <a:gd name="T62" fmla="*/ 57 w 197"/>
                <a:gd name="T63" fmla="*/ 21 h 28"/>
                <a:gd name="T64" fmla="*/ 55 w 197"/>
                <a:gd name="T65" fmla="*/ 18 h 28"/>
                <a:gd name="T66" fmla="*/ 54 w 197"/>
                <a:gd name="T67" fmla="*/ 18 h 28"/>
                <a:gd name="T68" fmla="*/ 48 w 197"/>
                <a:gd name="T69" fmla="*/ 23 h 28"/>
                <a:gd name="T70" fmla="*/ 41 w 197"/>
                <a:gd name="T71" fmla="*/ 26 h 28"/>
                <a:gd name="T72" fmla="*/ 35 w 197"/>
                <a:gd name="T73" fmla="*/ 28 h 28"/>
                <a:gd name="T74" fmla="*/ 30 w 197"/>
                <a:gd name="T75" fmla="*/ 28 h 28"/>
                <a:gd name="T76" fmla="*/ 25 w 197"/>
                <a:gd name="T77" fmla="*/ 27 h 28"/>
                <a:gd name="T78" fmla="*/ 21 w 197"/>
                <a:gd name="T79" fmla="*/ 26 h 28"/>
                <a:gd name="T80" fmla="*/ 17 w 197"/>
                <a:gd name="T81" fmla="*/ 23 h 28"/>
                <a:gd name="T82" fmla="*/ 13 w 197"/>
                <a:gd name="T83" fmla="*/ 21 h 28"/>
                <a:gd name="T84" fmla="*/ 7 w 197"/>
                <a:gd name="T85" fmla="*/ 13 h 28"/>
                <a:gd name="T86" fmla="*/ 3 w 197"/>
                <a:gd name="T87" fmla="*/ 7 h 28"/>
                <a:gd name="T88" fmla="*/ 1 w 197"/>
                <a:gd name="T89" fmla="*/ 2 h 28"/>
                <a:gd name="T90" fmla="*/ 0 w 197"/>
                <a:gd name="T91" fmla="*/ 0 h 2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97"/>
                <a:gd name="T139" fmla="*/ 0 h 28"/>
                <a:gd name="T140" fmla="*/ 197 w 197"/>
                <a:gd name="T141" fmla="*/ 28 h 2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97" h="28">
                  <a:moveTo>
                    <a:pt x="0" y="0"/>
                  </a:moveTo>
                  <a:lnTo>
                    <a:pt x="197" y="0"/>
                  </a:lnTo>
                  <a:lnTo>
                    <a:pt x="192" y="7"/>
                  </a:lnTo>
                  <a:lnTo>
                    <a:pt x="188" y="13"/>
                  </a:lnTo>
                  <a:lnTo>
                    <a:pt x="183" y="18"/>
                  </a:lnTo>
                  <a:lnTo>
                    <a:pt x="180" y="22"/>
                  </a:lnTo>
                  <a:lnTo>
                    <a:pt x="175" y="24"/>
                  </a:lnTo>
                  <a:lnTo>
                    <a:pt x="171" y="26"/>
                  </a:lnTo>
                  <a:lnTo>
                    <a:pt x="166" y="27"/>
                  </a:lnTo>
                  <a:lnTo>
                    <a:pt x="163" y="26"/>
                  </a:lnTo>
                  <a:lnTo>
                    <a:pt x="154" y="24"/>
                  </a:lnTo>
                  <a:lnTo>
                    <a:pt x="149" y="22"/>
                  </a:lnTo>
                  <a:lnTo>
                    <a:pt x="144" y="20"/>
                  </a:lnTo>
                  <a:lnTo>
                    <a:pt x="143" y="18"/>
                  </a:lnTo>
                  <a:lnTo>
                    <a:pt x="138" y="22"/>
                  </a:lnTo>
                  <a:lnTo>
                    <a:pt x="134" y="24"/>
                  </a:lnTo>
                  <a:lnTo>
                    <a:pt x="130" y="27"/>
                  </a:lnTo>
                  <a:lnTo>
                    <a:pt x="126" y="28"/>
                  </a:lnTo>
                  <a:lnTo>
                    <a:pt x="119" y="28"/>
                  </a:lnTo>
                  <a:lnTo>
                    <a:pt x="112" y="27"/>
                  </a:lnTo>
                  <a:lnTo>
                    <a:pt x="108" y="24"/>
                  </a:lnTo>
                  <a:lnTo>
                    <a:pt x="104" y="22"/>
                  </a:lnTo>
                  <a:lnTo>
                    <a:pt x="101" y="20"/>
                  </a:lnTo>
                  <a:lnTo>
                    <a:pt x="100" y="18"/>
                  </a:lnTo>
                  <a:lnTo>
                    <a:pt x="95" y="22"/>
                  </a:lnTo>
                  <a:lnTo>
                    <a:pt x="90" y="24"/>
                  </a:lnTo>
                  <a:lnTo>
                    <a:pt x="85" y="27"/>
                  </a:lnTo>
                  <a:lnTo>
                    <a:pt x="82" y="28"/>
                  </a:lnTo>
                  <a:lnTo>
                    <a:pt x="73" y="28"/>
                  </a:lnTo>
                  <a:lnTo>
                    <a:pt x="67" y="27"/>
                  </a:lnTo>
                  <a:lnTo>
                    <a:pt x="61" y="24"/>
                  </a:lnTo>
                  <a:lnTo>
                    <a:pt x="57" y="21"/>
                  </a:lnTo>
                  <a:lnTo>
                    <a:pt x="55" y="18"/>
                  </a:lnTo>
                  <a:lnTo>
                    <a:pt x="54" y="18"/>
                  </a:lnTo>
                  <a:lnTo>
                    <a:pt x="48" y="23"/>
                  </a:lnTo>
                  <a:lnTo>
                    <a:pt x="41" y="26"/>
                  </a:lnTo>
                  <a:lnTo>
                    <a:pt x="35" y="28"/>
                  </a:lnTo>
                  <a:lnTo>
                    <a:pt x="30" y="28"/>
                  </a:lnTo>
                  <a:lnTo>
                    <a:pt x="25" y="27"/>
                  </a:lnTo>
                  <a:lnTo>
                    <a:pt x="21" y="26"/>
                  </a:lnTo>
                  <a:lnTo>
                    <a:pt x="17" y="23"/>
                  </a:lnTo>
                  <a:lnTo>
                    <a:pt x="13" y="21"/>
                  </a:lnTo>
                  <a:lnTo>
                    <a:pt x="7" y="13"/>
                  </a:lnTo>
                  <a:lnTo>
                    <a:pt x="3" y="7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0" name="Freeform 7"/>
            <p:cNvSpPr>
              <a:spLocks/>
            </p:cNvSpPr>
            <p:nvPr/>
          </p:nvSpPr>
          <p:spPr bwMode="auto">
            <a:xfrm>
              <a:off x="2381" y="5966"/>
              <a:ext cx="136" cy="149"/>
            </a:xfrm>
            <a:custGeom>
              <a:avLst/>
              <a:gdLst>
                <a:gd name="T0" fmla="*/ 0 w 136"/>
                <a:gd name="T1" fmla="*/ 149 h 149"/>
                <a:gd name="T2" fmla="*/ 0 w 136"/>
                <a:gd name="T3" fmla="*/ 138 h 149"/>
                <a:gd name="T4" fmla="*/ 0 w 136"/>
                <a:gd name="T5" fmla="*/ 128 h 149"/>
                <a:gd name="T6" fmla="*/ 1 w 136"/>
                <a:gd name="T7" fmla="*/ 118 h 149"/>
                <a:gd name="T8" fmla="*/ 3 w 136"/>
                <a:gd name="T9" fmla="*/ 110 h 149"/>
                <a:gd name="T10" fmla="*/ 5 w 136"/>
                <a:gd name="T11" fmla="*/ 100 h 149"/>
                <a:gd name="T12" fmla="*/ 9 w 136"/>
                <a:gd name="T13" fmla="*/ 91 h 149"/>
                <a:gd name="T14" fmla="*/ 12 w 136"/>
                <a:gd name="T15" fmla="*/ 84 h 149"/>
                <a:gd name="T16" fmla="*/ 16 w 136"/>
                <a:gd name="T17" fmla="*/ 75 h 149"/>
                <a:gd name="T18" fmla="*/ 26 w 136"/>
                <a:gd name="T19" fmla="*/ 62 h 149"/>
                <a:gd name="T20" fmla="*/ 37 w 136"/>
                <a:gd name="T21" fmla="*/ 48 h 149"/>
                <a:gd name="T22" fmla="*/ 49 w 136"/>
                <a:gd name="T23" fmla="*/ 37 h 149"/>
                <a:gd name="T24" fmla="*/ 63 w 136"/>
                <a:gd name="T25" fmla="*/ 27 h 149"/>
                <a:gd name="T26" fmla="*/ 75 w 136"/>
                <a:gd name="T27" fmla="*/ 19 h 149"/>
                <a:gd name="T28" fmla="*/ 87 w 136"/>
                <a:gd name="T29" fmla="*/ 12 h 149"/>
                <a:gd name="T30" fmla="*/ 99 w 136"/>
                <a:gd name="T31" fmla="*/ 7 h 149"/>
                <a:gd name="T32" fmla="*/ 110 w 136"/>
                <a:gd name="T33" fmla="*/ 3 h 149"/>
                <a:gd name="T34" fmla="*/ 120 w 136"/>
                <a:gd name="T35" fmla="*/ 0 h 149"/>
                <a:gd name="T36" fmla="*/ 127 w 136"/>
                <a:gd name="T37" fmla="*/ 0 h 149"/>
                <a:gd name="T38" fmla="*/ 130 w 136"/>
                <a:gd name="T39" fmla="*/ 0 h 149"/>
                <a:gd name="T40" fmla="*/ 132 w 136"/>
                <a:gd name="T41" fmla="*/ 0 h 149"/>
                <a:gd name="T42" fmla="*/ 134 w 136"/>
                <a:gd name="T43" fmla="*/ 2 h 149"/>
                <a:gd name="T44" fmla="*/ 135 w 136"/>
                <a:gd name="T45" fmla="*/ 3 h 149"/>
                <a:gd name="T46" fmla="*/ 136 w 136"/>
                <a:gd name="T47" fmla="*/ 15 h 149"/>
                <a:gd name="T48" fmla="*/ 135 w 136"/>
                <a:gd name="T49" fmla="*/ 27 h 149"/>
                <a:gd name="T50" fmla="*/ 132 w 136"/>
                <a:gd name="T51" fmla="*/ 41 h 149"/>
                <a:gd name="T52" fmla="*/ 129 w 136"/>
                <a:gd name="T53" fmla="*/ 53 h 149"/>
                <a:gd name="T54" fmla="*/ 122 w 136"/>
                <a:gd name="T55" fmla="*/ 65 h 149"/>
                <a:gd name="T56" fmla="*/ 115 w 136"/>
                <a:gd name="T57" fmla="*/ 78 h 149"/>
                <a:gd name="T58" fmla="*/ 108 w 136"/>
                <a:gd name="T59" fmla="*/ 90 h 149"/>
                <a:gd name="T60" fmla="*/ 98 w 136"/>
                <a:gd name="T61" fmla="*/ 101 h 149"/>
                <a:gd name="T62" fmla="*/ 88 w 136"/>
                <a:gd name="T63" fmla="*/ 111 h 149"/>
                <a:gd name="T64" fmla="*/ 76 w 136"/>
                <a:gd name="T65" fmla="*/ 121 h 149"/>
                <a:gd name="T66" fmla="*/ 65 w 136"/>
                <a:gd name="T67" fmla="*/ 129 h 149"/>
                <a:gd name="T68" fmla="*/ 53 w 136"/>
                <a:gd name="T69" fmla="*/ 135 h 149"/>
                <a:gd name="T70" fmla="*/ 39 w 136"/>
                <a:gd name="T71" fmla="*/ 141 h 149"/>
                <a:gd name="T72" fmla="*/ 27 w 136"/>
                <a:gd name="T73" fmla="*/ 145 h 149"/>
                <a:gd name="T74" fmla="*/ 14 w 136"/>
                <a:gd name="T75" fmla="*/ 148 h 149"/>
                <a:gd name="T76" fmla="*/ 0 w 136"/>
                <a:gd name="T77" fmla="*/ 149 h 14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6"/>
                <a:gd name="T118" fmla="*/ 0 h 149"/>
                <a:gd name="T119" fmla="*/ 136 w 136"/>
                <a:gd name="T120" fmla="*/ 149 h 14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6" h="149">
                  <a:moveTo>
                    <a:pt x="0" y="149"/>
                  </a:moveTo>
                  <a:lnTo>
                    <a:pt x="0" y="138"/>
                  </a:lnTo>
                  <a:lnTo>
                    <a:pt x="0" y="128"/>
                  </a:lnTo>
                  <a:lnTo>
                    <a:pt x="1" y="118"/>
                  </a:lnTo>
                  <a:lnTo>
                    <a:pt x="3" y="110"/>
                  </a:lnTo>
                  <a:lnTo>
                    <a:pt x="5" y="100"/>
                  </a:lnTo>
                  <a:lnTo>
                    <a:pt x="9" y="91"/>
                  </a:lnTo>
                  <a:lnTo>
                    <a:pt x="12" y="84"/>
                  </a:lnTo>
                  <a:lnTo>
                    <a:pt x="16" y="75"/>
                  </a:lnTo>
                  <a:lnTo>
                    <a:pt x="26" y="62"/>
                  </a:lnTo>
                  <a:lnTo>
                    <a:pt x="37" y="48"/>
                  </a:lnTo>
                  <a:lnTo>
                    <a:pt x="49" y="37"/>
                  </a:lnTo>
                  <a:lnTo>
                    <a:pt x="63" y="27"/>
                  </a:lnTo>
                  <a:lnTo>
                    <a:pt x="75" y="19"/>
                  </a:lnTo>
                  <a:lnTo>
                    <a:pt x="87" y="12"/>
                  </a:lnTo>
                  <a:lnTo>
                    <a:pt x="99" y="7"/>
                  </a:lnTo>
                  <a:lnTo>
                    <a:pt x="110" y="3"/>
                  </a:lnTo>
                  <a:lnTo>
                    <a:pt x="120" y="0"/>
                  </a:lnTo>
                  <a:lnTo>
                    <a:pt x="127" y="0"/>
                  </a:lnTo>
                  <a:lnTo>
                    <a:pt x="130" y="0"/>
                  </a:lnTo>
                  <a:lnTo>
                    <a:pt x="132" y="0"/>
                  </a:lnTo>
                  <a:lnTo>
                    <a:pt x="134" y="2"/>
                  </a:lnTo>
                  <a:lnTo>
                    <a:pt x="135" y="3"/>
                  </a:lnTo>
                  <a:lnTo>
                    <a:pt x="136" y="15"/>
                  </a:lnTo>
                  <a:lnTo>
                    <a:pt x="135" y="27"/>
                  </a:lnTo>
                  <a:lnTo>
                    <a:pt x="132" y="41"/>
                  </a:lnTo>
                  <a:lnTo>
                    <a:pt x="129" y="53"/>
                  </a:lnTo>
                  <a:lnTo>
                    <a:pt x="122" y="65"/>
                  </a:lnTo>
                  <a:lnTo>
                    <a:pt x="115" y="78"/>
                  </a:lnTo>
                  <a:lnTo>
                    <a:pt x="108" y="90"/>
                  </a:lnTo>
                  <a:lnTo>
                    <a:pt x="98" y="101"/>
                  </a:lnTo>
                  <a:lnTo>
                    <a:pt x="88" y="111"/>
                  </a:lnTo>
                  <a:lnTo>
                    <a:pt x="76" y="121"/>
                  </a:lnTo>
                  <a:lnTo>
                    <a:pt x="65" y="129"/>
                  </a:lnTo>
                  <a:lnTo>
                    <a:pt x="53" y="135"/>
                  </a:lnTo>
                  <a:lnTo>
                    <a:pt x="39" y="141"/>
                  </a:lnTo>
                  <a:lnTo>
                    <a:pt x="27" y="145"/>
                  </a:lnTo>
                  <a:lnTo>
                    <a:pt x="14" y="148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1" name="Freeform 8"/>
            <p:cNvSpPr>
              <a:spLocks/>
            </p:cNvSpPr>
            <p:nvPr/>
          </p:nvSpPr>
          <p:spPr bwMode="auto">
            <a:xfrm>
              <a:off x="2381" y="5966"/>
              <a:ext cx="136" cy="149"/>
            </a:xfrm>
            <a:custGeom>
              <a:avLst/>
              <a:gdLst>
                <a:gd name="T0" fmla="*/ 0 w 136"/>
                <a:gd name="T1" fmla="*/ 149 h 149"/>
                <a:gd name="T2" fmla="*/ 0 w 136"/>
                <a:gd name="T3" fmla="*/ 138 h 149"/>
                <a:gd name="T4" fmla="*/ 0 w 136"/>
                <a:gd name="T5" fmla="*/ 128 h 149"/>
                <a:gd name="T6" fmla="*/ 1 w 136"/>
                <a:gd name="T7" fmla="*/ 118 h 149"/>
                <a:gd name="T8" fmla="*/ 3 w 136"/>
                <a:gd name="T9" fmla="*/ 110 h 149"/>
                <a:gd name="T10" fmla="*/ 5 w 136"/>
                <a:gd name="T11" fmla="*/ 100 h 149"/>
                <a:gd name="T12" fmla="*/ 9 w 136"/>
                <a:gd name="T13" fmla="*/ 91 h 149"/>
                <a:gd name="T14" fmla="*/ 12 w 136"/>
                <a:gd name="T15" fmla="*/ 84 h 149"/>
                <a:gd name="T16" fmla="*/ 16 w 136"/>
                <a:gd name="T17" fmla="*/ 75 h 149"/>
                <a:gd name="T18" fmla="*/ 26 w 136"/>
                <a:gd name="T19" fmla="*/ 62 h 149"/>
                <a:gd name="T20" fmla="*/ 37 w 136"/>
                <a:gd name="T21" fmla="*/ 48 h 149"/>
                <a:gd name="T22" fmla="*/ 49 w 136"/>
                <a:gd name="T23" fmla="*/ 37 h 149"/>
                <a:gd name="T24" fmla="*/ 63 w 136"/>
                <a:gd name="T25" fmla="*/ 27 h 149"/>
                <a:gd name="T26" fmla="*/ 75 w 136"/>
                <a:gd name="T27" fmla="*/ 19 h 149"/>
                <a:gd name="T28" fmla="*/ 87 w 136"/>
                <a:gd name="T29" fmla="*/ 12 h 149"/>
                <a:gd name="T30" fmla="*/ 99 w 136"/>
                <a:gd name="T31" fmla="*/ 7 h 149"/>
                <a:gd name="T32" fmla="*/ 110 w 136"/>
                <a:gd name="T33" fmla="*/ 3 h 149"/>
                <a:gd name="T34" fmla="*/ 120 w 136"/>
                <a:gd name="T35" fmla="*/ 0 h 149"/>
                <a:gd name="T36" fmla="*/ 127 w 136"/>
                <a:gd name="T37" fmla="*/ 0 h 149"/>
                <a:gd name="T38" fmla="*/ 130 w 136"/>
                <a:gd name="T39" fmla="*/ 0 h 149"/>
                <a:gd name="T40" fmla="*/ 132 w 136"/>
                <a:gd name="T41" fmla="*/ 0 h 149"/>
                <a:gd name="T42" fmla="*/ 134 w 136"/>
                <a:gd name="T43" fmla="*/ 2 h 149"/>
                <a:gd name="T44" fmla="*/ 135 w 136"/>
                <a:gd name="T45" fmla="*/ 3 h 149"/>
                <a:gd name="T46" fmla="*/ 136 w 136"/>
                <a:gd name="T47" fmla="*/ 15 h 149"/>
                <a:gd name="T48" fmla="*/ 135 w 136"/>
                <a:gd name="T49" fmla="*/ 27 h 149"/>
                <a:gd name="T50" fmla="*/ 132 w 136"/>
                <a:gd name="T51" fmla="*/ 41 h 149"/>
                <a:gd name="T52" fmla="*/ 129 w 136"/>
                <a:gd name="T53" fmla="*/ 53 h 149"/>
                <a:gd name="T54" fmla="*/ 122 w 136"/>
                <a:gd name="T55" fmla="*/ 65 h 149"/>
                <a:gd name="T56" fmla="*/ 115 w 136"/>
                <a:gd name="T57" fmla="*/ 78 h 149"/>
                <a:gd name="T58" fmla="*/ 108 w 136"/>
                <a:gd name="T59" fmla="*/ 90 h 149"/>
                <a:gd name="T60" fmla="*/ 98 w 136"/>
                <a:gd name="T61" fmla="*/ 101 h 149"/>
                <a:gd name="T62" fmla="*/ 88 w 136"/>
                <a:gd name="T63" fmla="*/ 111 h 149"/>
                <a:gd name="T64" fmla="*/ 76 w 136"/>
                <a:gd name="T65" fmla="*/ 121 h 149"/>
                <a:gd name="T66" fmla="*/ 65 w 136"/>
                <a:gd name="T67" fmla="*/ 129 h 149"/>
                <a:gd name="T68" fmla="*/ 53 w 136"/>
                <a:gd name="T69" fmla="*/ 135 h 149"/>
                <a:gd name="T70" fmla="*/ 39 w 136"/>
                <a:gd name="T71" fmla="*/ 141 h 149"/>
                <a:gd name="T72" fmla="*/ 27 w 136"/>
                <a:gd name="T73" fmla="*/ 145 h 149"/>
                <a:gd name="T74" fmla="*/ 14 w 136"/>
                <a:gd name="T75" fmla="*/ 148 h 149"/>
                <a:gd name="T76" fmla="*/ 0 w 136"/>
                <a:gd name="T77" fmla="*/ 149 h 14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6"/>
                <a:gd name="T118" fmla="*/ 0 h 149"/>
                <a:gd name="T119" fmla="*/ 136 w 136"/>
                <a:gd name="T120" fmla="*/ 149 h 14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6" h="149">
                  <a:moveTo>
                    <a:pt x="0" y="149"/>
                  </a:moveTo>
                  <a:lnTo>
                    <a:pt x="0" y="138"/>
                  </a:lnTo>
                  <a:lnTo>
                    <a:pt x="0" y="128"/>
                  </a:lnTo>
                  <a:lnTo>
                    <a:pt x="1" y="118"/>
                  </a:lnTo>
                  <a:lnTo>
                    <a:pt x="3" y="110"/>
                  </a:lnTo>
                  <a:lnTo>
                    <a:pt x="5" y="100"/>
                  </a:lnTo>
                  <a:lnTo>
                    <a:pt x="9" y="91"/>
                  </a:lnTo>
                  <a:lnTo>
                    <a:pt x="12" y="84"/>
                  </a:lnTo>
                  <a:lnTo>
                    <a:pt x="16" y="75"/>
                  </a:lnTo>
                  <a:lnTo>
                    <a:pt x="26" y="62"/>
                  </a:lnTo>
                  <a:lnTo>
                    <a:pt x="37" y="48"/>
                  </a:lnTo>
                  <a:lnTo>
                    <a:pt x="49" y="37"/>
                  </a:lnTo>
                  <a:lnTo>
                    <a:pt x="63" y="27"/>
                  </a:lnTo>
                  <a:lnTo>
                    <a:pt x="75" y="19"/>
                  </a:lnTo>
                  <a:lnTo>
                    <a:pt x="87" y="12"/>
                  </a:lnTo>
                  <a:lnTo>
                    <a:pt x="99" y="7"/>
                  </a:lnTo>
                  <a:lnTo>
                    <a:pt x="110" y="3"/>
                  </a:lnTo>
                  <a:lnTo>
                    <a:pt x="120" y="0"/>
                  </a:lnTo>
                  <a:lnTo>
                    <a:pt x="127" y="0"/>
                  </a:lnTo>
                  <a:lnTo>
                    <a:pt x="130" y="0"/>
                  </a:lnTo>
                  <a:lnTo>
                    <a:pt x="132" y="0"/>
                  </a:lnTo>
                  <a:lnTo>
                    <a:pt x="134" y="2"/>
                  </a:lnTo>
                  <a:lnTo>
                    <a:pt x="135" y="3"/>
                  </a:lnTo>
                  <a:lnTo>
                    <a:pt x="136" y="15"/>
                  </a:lnTo>
                  <a:lnTo>
                    <a:pt x="135" y="27"/>
                  </a:lnTo>
                  <a:lnTo>
                    <a:pt x="132" y="41"/>
                  </a:lnTo>
                  <a:lnTo>
                    <a:pt x="129" y="53"/>
                  </a:lnTo>
                  <a:lnTo>
                    <a:pt x="122" y="65"/>
                  </a:lnTo>
                  <a:lnTo>
                    <a:pt x="115" y="78"/>
                  </a:lnTo>
                  <a:lnTo>
                    <a:pt x="108" y="90"/>
                  </a:lnTo>
                  <a:lnTo>
                    <a:pt x="98" y="101"/>
                  </a:lnTo>
                  <a:lnTo>
                    <a:pt x="88" y="111"/>
                  </a:lnTo>
                  <a:lnTo>
                    <a:pt x="76" y="121"/>
                  </a:lnTo>
                  <a:lnTo>
                    <a:pt x="65" y="129"/>
                  </a:lnTo>
                  <a:lnTo>
                    <a:pt x="53" y="135"/>
                  </a:lnTo>
                  <a:lnTo>
                    <a:pt x="39" y="141"/>
                  </a:lnTo>
                  <a:lnTo>
                    <a:pt x="27" y="145"/>
                  </a:lnTo>
                  <a:lnTo>
                    <a:pt x="14" y="148"/>
                  </a:lnTo>
                  <a:lnTo>
                    <a:pt x="0" y="149"/>
                  </a:lnTo>
                </a:path>
              </a:pathLst>
            </a:custGeom>
            <a:solidFill>
              <a:schemeClr val="bg1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2" name="Freeform 9"/>
            <p:cNvSpPr>
              <a:spLocks/>
            </p:cNvSpPr>
            <p:nvPr/>
          </p:nvSpPr>
          <p:spPr bwMode="auto">
            <a:xfrm>
              <a:off x="2229" y="5966"/>
              <a:ext cx="136" cy="149"/>
            </a:xfrm>
            <a:custGeom>
              <a:avLst/>
              <a:gdLst>
                <a:gd name="T0" fmla="*/ 136 w 136"/>
                <a:gd name="T1" fmla="*/ 149 h 149"/>
                <a:gd name="T2" fmla="*/ 136 w 136"/>
                <a:gd name="T3" fmla="*/ 138 h 149"/>
                <a:gd name="T4" fmla="*/ 136 w 136"/>
                <a:gd name="T5" fmla="*/ 128 h 149"/>
                <a:gd name="T6" fmla="*/ 135 w 136"/>
                <a:gd name="T7" fmla="*/ 118 h 149"/>
                <a:gd name="T8" fmla="*/ 132 w 136"/>
                <a:gd name="T9" fmla="*/ 110 h 149"/>
                <a:gd name="T10" fmla="*/ 130 w 136"/>
                <a:gd name="T11" fmla="*/ 100 h 149"/>
                <a:gd name="T12" fmla="*/ 128 w 136"/>
                <a:gd name="T13" fmla="*/ 91 h 149"/>
                <a:gd name="T14" fmla="*/ 124 w 136"/>
                <a:gd name="T15" fmla="*/ 84 h 149"/>
                <a:gd name="T16" fmla="*/ 119 w 136"/>
                <a:gd name="T17" fmla="*/ 75 h 149"/>
                <a:gd name="T18" fmla="*/ 109 w 136"/>
                <a:gd name="T19" fmla="*/ 62 h 149"/>
                <a:gd name="T20" fmla="*/ 98 w 136"/>
                <a:gd name="T21" fmla="*/ 48 h 149"/>
                <a:gd name="T22" fmla="*/ 86 w 136"/>
                <a:gd name="T23" fmla="*/ 37 h 149"/>
                <a:gd name="T24" fmla="*/ 74 w 136"/>
                <a:gd name="T25" fmla="*/ 27 h 149"/>
                <a:gd name="T26" fmla="*/ 61 w 136"/>
                <a:gd name="T27" fmla="*/ 19 h 149"/>
                <a:gd name="T28" fmla="*/ 48 w 136"/>
                <a:gd name="T29" fmla="*/ 12 h 149"/>
                <a:gd name="T30" fmla="*/ 36 w 136"/>
                <a:gd name="T31" fmla="*/ 7 h 149"/>
                <a:gd name="T32" fmla="*/ 26 w 136"/>
                <a:gd name="T33" fmla="*/ 3 h 149"/>
                <a:gd name="T34" fmla="*/ 16 w 136"/>
                <a:gd name="T35" fmla="*/ 0 h 149"/>
                <a:gd name="T36" fmla="*/ 9 w 136"/>
                <a:gd name="T37" fmla="*/ 0 h 149"/>
                <a:gd name="T38" fmla="*/ 6 w 136"/>
                <a:gd name="T39" fmla="*/ 0 h 149"/>
                <a:gd name="T40" fmla="*/ 4 w 136"/>
                <a:gd name="T41" fmla="*/ 0 h 149"/>
                <a:gd name="T42" fmla="*/ 3 w 136"/>
                <a:gd name="T43" fmla="*/ 2 h 149"/>
                <a:gd name="T44" fmla="*/ 1 w 136"/>
                <a:gd name="T45" fmla="*/ 3 h 149"/>
                <a:gd name="T46" fmla="*/ 0 w 136"/>
                <a:gd name="T47" fmla="*/ 15 h 149"/>
                <a:gd name="T48" fmla="*/ 1 w 136"/>
                <a:gd name="T49" fmla="*/ 27 h 149"/>
                <a:gd name="T50" fmla="*/ 4 w 136"/>
                <a:gd name="T51" fmla="*/ 41 h 149"/>
                <a:gd name="T52" fmla="*/ 8 w 136"/>
                <a:gd name="T53" fmla="*/ 53 h 149"/>
                <a:gd name="T54" fmla="*/ 14 w 136"/>
                <a:gd name="T55" fmla="*/ 65 h 149"/>
                <a:gd name="T56" fmla="*/ 20 w 136"/>
                <a:gd name="T57" fmla="*/ 78 h 149"/>
                <a:gd name="T58" fmla="*/ 28 w 136"/>
                <a:gd name="T59" fmla="*/ 90 h 149"/>
                <a:gd name="T60" fmla="*/ 38 w 136"/>
                <a:gd name="T61" fmla="*/ 101 h 149"/>
                <a:gd name="T62" fmla="*/ 48 w 136"/>
                <a:gd name="T63" fmla="*/ 111 h 149"/>
                <a:gd name="T64" fmla="*/ 59 w 136"/>
                <a:gd name="T65" fmla="*/ 121 h 149"/>
                <a:gd name="T66" fmla="*/ 71 w 136"/>
                <a:gd name="T67" fmla="*/ 129 h 149"/>
                <a:gd name="T68" fmla="*/ 83 w 136"/>
                <a:gd name="T69" fmla="*/ 135 h 149"/>
                <a:gd name="T70" fmla="*/ 97 w 136"/>
                <a:gd name="T71" fmla="*/ 141 h 149"/>
                <a:gd name="T72" fmla="*/ 109 w 136"/>
                <a:gd name="T73" fmla="*/ 145 h 149"/>
                <a:gd name="T74" fmla="*/ 123 w 136"/>
                <a:gd name="T75" fmla="*/ 148 h 149"/>
                <a:gd name="T76" fmla="*/ 136 w 136"/>
                <a:gd name="T77" fmla="*/ 149 h 14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6"/>
                <a:gd name="T118" fmla="*/ 0 h 149"/>
                <a:gd name="T119" fmla="*/ 136 w 136"/>
                <a:gd name="T120" fmla="*/ 149 h 14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6" h="149">
                  <a:moveTo>
                    <a:pt x="136" y="149"/>
                  </a:moveTo>
                  <a:lnTo>
                    <a:pt x="136" y="138"/>
                  </a:lnTo>
                  <a:lnTo>
                    <a:pt x="136" y="128"/>
                  </a:lnTo>
                  <a:lnTo>
                    <a:pt x="135" y="118"/>
                  </a:lnTo>
                  <a:lnTo>
                    <a:pt x="132" y="110"/>
                  </a:lnTo>
                  <a:lnTo>
                    <a:pt x="130" y="100"/>
                  </a:lnTo>
                  <a:lnTo>
                    <a:pt x="128" y="91"/>
                  </a:lnTo>
                  <a:lnTo>
                    <a:pt x="124" y="84"/>
                  </a:lnTo>
                  <a:lnTo>
                    <a:pt x="119" y="75"/>
                  </a:lnTo>
                  <a:lnTo>
                    <a:pt x="109" y="62"/>
                  </a:lnTo>
                  <a:lnTo>
                    <a:pt x="98" y="48"/>
                  </a:lnTo>
                  <a:lnTo>
                    <a:pt x="86" y="37"/>
                  </a:lnTo>
                  <a:lnTo>
                    <a:pt x="74" y="27"/>
                  </a:lnTo>
                  <a:lnTo>
                    <a:pt x="61" y="19"/>
                  </a:lnTo>
                  <a:lnTo>
                    <a:pt x="48" y="12"/>
                  </a:lnTo>
                  <a:lnTo>
                    <a:pt x="36" y="7"/>
                  </a:lnTo>
                  <a:lnTo>
                    <a:pt x="26" y="3"/>
                  </a:lnTo>
                  <a:lnTo>
                    <a:pt x="16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15"/>
                  </a:lnTo>
                  <a:lnTo>
                    <a:pt x="1" y="27"/>
                  </a:lnTo>
                  <a:lnTo>
                    <a:pt x="4" y="41"/>
                  </a:lnTo>
                  <a:lnTo>
                    <a:pt x="8" y="53"/>
                  </a:lnTo>
                  <a:lnTo>
                    <a:pt x="14" y="65"/>
                  </a:lnTo>
                  <a:lnTo>
                    <a:pt x="20" y="78"/>
                  </a:lnTo>
                  <a:lnTo>
                    <a:pt x="28" y="90"/>
                  </a:lnTo>
                  <a:lnTo>
                    <a:pt x="38" y="101"/>
                  </a:lnTo>
                  <a:lnTo>
                    <a:pt x="48" y="111"/>
                  </a:lnTo>
                  <a:lnTo>
                    <a:pt x="59" y="121"/>
                  </a:lnTo>
                  <a:lnTo>
                    <a:pt x="71" y="129"/>
                  </a:lnTo>
                  <a:lnTo>
                    <a:pt x="83" y="135"/>
                  </a:lnTo>
                  <a:lnTo>
                    <a:pt x="97" y="141"/>
                  </a:lnTo>
                  <a:lnTo>
                    <a:pt x="109" y="145"/>
                  </a:lnTo>
                  <a:lnTo>
                    <a:pt x="123" y="148"/>
                  </a:lnTo>
                  <a:lnTo>
                    <a:pt x="136" y="14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3" name="Freeform 10"/>
            <p:cNvSpPr>
              <a:spLocks/>
            </p:cNvSpPr>
            <p:nvPr/>
          </p:nvSpPr>
          <p:spPr bwMode="auto">
            <a:xfrm>
              <a:off x="2229" y="5966"/>
              <a:ext cx="136" cy="149"/>
            </a:xfrm>
            <a:custGeom>
              <a:avLst/>
              <a:gdLst>
                <a:gd name="T0" fmla="*/ 136 w 136"/>
                <a:gd name="T1" fmla="*/ 149 h 149"/>
                <a:gd name="T2" fmla="*/ 136 w 136"/>
                <a:gd name="T3" fmla="*/ 138 h 149"/>
                <a:gd name="T4" fmla="*/ 136 w 136"/>
                <a:gd name="T5" fmla="*/ 128 h 149"/>
                <a:gd name="T6" fmla="*/ 135 w 136"/>
                <a:gd name="T7" fmla="*/ 118 h 149"/>
                <a:gd name="T8" fmla="*/ 132 w 136"/>
                <a:gd name="T9" fmla="*/ 110 h 149"/>
                <a:gd name="T10" fmla="*/ 130 w 136"/>
                <a:gd name="T11" fmla="*/ 100 h 149"/>
                <a:gd name="T12" fmla="*/ 128 w 136"/>
                <a:gd name="T13" fmla="*/ 91 h 149"/>
                <a:gd name="T14" fmla="*/ 124 w 136"/>
                <a:gd name="T15" fmla="*/ 84 h 149"/>
                <a:gd name="T16" fmla="*/ 119 w 136"/>
                <a:gd name="T17" fmla="*/ 75 h 149"/>
                <a:gd name="T18" fmla="*/ 109 w 136"/>
                <a:gd name="T19" fmla="*/ 62 h 149"/>
                <a:gd name="T20" fmla="*/ 98 w 136"/>
                <a:gd name="T21" fmla="*/ 48 h 149"/>
                <a:gd name="T22" fmla="*/ 86 w 136"/>
                <a:gd name="T23" fmla="*/ 37 h 149"/>
                <a:gd name="T24" fmla="*/ 74 w 136"/>
                <a:gd name="T25" fmla="*/ 27 h 149"/>
                <a:gd name="T26" fmla="*/ 61 w 136"/>
                <a:gd name="T27" fmla="*/ 19 h 149"/>
                <a:gd name="T28" fmla="*/ 48 w 136"/>
                <a:gd name="T29" fmla="*/ 12 h 149"/>
                <a:gd name="T30" fmla="*/ 36 w 136"/>
                <a:gd name="T31" fmla="*/ 7 h 149"/>
                <a:gd name="T32" fmla="*/ 26 w 136"/>
                <a:gd name="T33" fmla="*/ 3 h 149"/>
                <a:gd name="T34" fmla="*/ 16 w 136"/>
                <a:gd name="T35" fmla="*/ 0 h 149"/>
                <a:gd name="T36" fmla="*/ 9 w 136"/>
                <a:gd name="T37" fmla="*/ 0 h 149"/>
                <a:gd name="T38" fmla="*/ 6 w 136"/>
                <a:gd name="T39" fmla="*/ 0 h 149"/>
                <a:gd name="T40" fmla="*/ 4 w 136"/>
                <a:gd name="T41" fmla="*/ 0 h 149"/>
                <a:gd name="T42" fmla="*/ 3 w 136"/>
                <a:gd name="T43" fmla="*/ 2 h 149"/>
                <a:gd name="T44" fmla="*/ 1 w 136"/>
                <a:gd name="T45" fmla="*/ 3 h 149"/>
                <a:gd name="T46" fmla="*/ 0 w 136"/>
                <a:gd name="T47" fmla="*/ 15 h 149"/>
                <a:gd name="T48" fmla="*/ 1 w 136"/>
                <a:gd name="T49" fmla="*/ 27 h 149"/>
                <a:gd name="T50" fmla="*/ 4 w 136"/>
                <a:gd name="T51" fmla="*/ 41 h 149"/>
                <a:gd name="T52" fmla="*/ 8 w 136"/>
                <a:gd name="T53" fmla="*/ 53 h 149"/>
                <a:gd name="T54" fmla="*/ 14 w 136"/>
                <a:gd name="T55" fmla="*/ 65 h 149"/>
                <a:gd name="T56" fmla="*/ 20 w 136"/>
                <a:gd name="T57" fmla="*/ 78 h 149"/>
                <a:gd name="T58" fmla="*/ 28 w 136"/>
                <a:gd name="T59" fmla="*/ 90 h 149"/>
                <a:gd name="T60" fmla="*/ 38 w 136"/>
                <a:gd name="T61" fmla="*/ 101 h 149"/>
                <a:gd name="T62" fmla="*/ 48 w 136"/>
                <a:gd name="T63" fmla="*/ 111 h 149"/>
                <a:gd name="T64" fmla="*/ 59 w 136"/>
                <a:gd name="T65" fmla="*/ 121 h 149"/>
                <a:gd name="T66" fmla="*/ 71 w 136"/>
                <a:gd name="T67" fmla="*/ 129 h 149"/>
                <a:gd name="T68" fmla="*/ 83 w 136"/>
                <a:gd name="T69" fmla="*/ 135 h 149"/>
                <a:gd name="T70" fmla="*/ 97 w 136"/>
                <a:gd name="T71" fmla="*/ 141 h 149"/>
                <a:gd name="T72" fmla="*/ 109 w 136"/>
                <a:gd name="T73" fmla="*/ 145 h 149"/>
                <a:gd name="T74" fmla="*/ 123 w 136"/>
                <a:gd name="T75" fmla="*/ 148 h 149"/>
                <a:gd name="T76" fmla="*/ 136 w 136"/>
                <a:gd name="T77" fmla="*/ 149 h 14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6"/>
                <a:gd name="T118" fmla="*/ 0 h 149"/>
                <a:gd name="T119" fmla="*/ 136 w 136"/>
                <a:gd name="T120" fmla="*/ 149 h 14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6" h="149">
                  <a:moveTo>
                    <a:pt x="136" y="149"/>
                  </a:moveTo>
                  <a:lnTo>
                    <a:pt x="136" y="138"/>
                  </a:lnTo>
                  <a:lnTo>
                    <a:pt x="136" y="128"/>
                  </a:lnTo>
                  <a:lnTo>
                    <a:pt x="135" y="118"/>
                  </a:lnTo>
                  <a:lnTo>
                    <a:pt x="132" y="110"/>
                  </a:lnTo>
                  <a:lnTo>
                    <a:pt x="130" y="100"/>
                  </a:lnTo>
                  <a:lnTo>
                    <a:pt x="128" y="91"/>
                  </a:lnTo>
                  <a:lnTo>
                    <a:pt x="124" y="84"/>
                  </a:lnTo>
                  <a:lnTo>
                    <a:pt x="119" y="75"/>
                  </a:lnTo>
                  <a:lnTo>
                    <a:pt x="109" y="62"/>
                  </a:lnTo>
                  <a:lnTo>
                    <a:pt x="98" y="48"/>
                  </a:lnTo>
                  <a:lnTo>
                    <a:pt x="86" y="37"/>
                  </a:lnTo>
                  <a:lnTo>
                    <a:pt x="74" y="27"/>
                  </a:lnTo>
                  <a:lnTo>
                    <a:pt x="61" y="19"/>
                  </a:lnTo>
                  <a:lnTo>
                    <a:pt x="48" y="12"/>
                  </a:lnTo>
                  <a:lnTo>
                    <a:pt x="36" y="7"/>
                  </a:lnTo>
                  <a:lnTo>
                    <a:pt x="26" y="3"/>
                  </a:lnTo>
                  <a:lnTo>
                    <a:pt x="16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15"/>
                  </a:lnTo>
                  <a:lnTo>
                    <a:pt x="1" y="27"/>
                  </a:lnTo>
                  <a:lnTo>
                    <a:pt x="4" y="41"/>
                  </a:lnTo>
                  <a:lnTo>
                    <a:pt x="8" y="53"/>
                  </a:lnTo>
                  <a:lnTo>
                    <a:pt x="14" y="65"/>
                  </a:lnTo>
                  <a:lnTo>
                    <a:pt x="20" y="78"/>
                  </a:lnTo>
                  <a:lnTo>
                    <a:pt x="28" y="90"/>
                  </a:lnTo>
                  <a:lnTo>
                    <a:pt x="38" y="101"/>
                  </a:lnTo>
                  <a:lnTo>
                    <a:pt x="48" y="111"/>
                  </a:lnTo>
                  <a:lnTo>
                    <a:pt x="59" y="121"/>
                  </a:lnTo>
                  <a:lnTo>
                    <a:pt x="71" y="129"/>
                  </a:lnTo>
                  <a:lnTo>
                    <a:pt x="83" y="135"/>
                  </a:lnTo>
                  <a:lnTo>
                    <a:pt x="97" y="141"/>
                  </a:lnTo>
                  <a:lnTo>
                    <a:pt x="109" y="145"/>
                  </a:lnTo>
                  <a:lnTo>
                    <a:pt x="123" y="148"/>
                  </a:lnTo>
                  <a:lnTo>
                    <a:pt x="136" y="149"/>
                  </a:lnTo>
                </a:path>
              </a:pathLst>
            </a:custGeom>
            <a:solidFill>
              <a:schemeClr val="bg1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4" name="Freeform 11"/>
            <p:cNvSpPr>
              <a:spLocks/>
            </p:cNvSpPr>
            <p:nvPr/>
          </p:nvSpPr>
          <p:spPr bwMode="auto">
            <a:xfrm>
              <a:off x="2535" y="5833"/>
              <a:ext cx="184" cy="281"/>
            </a:xfrm>
            <a:custGeom>
              <a:avLst/>
              <a:gdLst>
                <a:gd name="T0" fmla="*/ 0 w 184"/>
                <a:gd name="T1" fmla="*/ 281 h 281"/>
                <a:gd name="T2" fmla="*/ 0 w 184"/>
                <a:gd name="T3" fmla="*/ 0 h 281"/>
                <a:gd name="T4" fmla="*/ 178 w 184"/>
                <a:gd name="T5" fmla="*/ 0 h 281"/>
                <a:gd name="T6" fmla="*/ 178 w 184"/>
                <a:gd name="T7" fmla="*/ 49 h 281"/>
                <a:gd name="T8" fmla="*/ 54 w 184"/>
                <a:gd name="T9" fmla="*/ 49 h 281"/>
                <a:gd name="T10" fmla="*/ 54 w 184"/>
                <a:gd name="T11" fmla="*/ 119 h 281"/>
                <a:gd name="T12" fmla="*/ 175 w 184"/>
                <a:gd name="T13" fmla="*/ 119 h 281"/>
                <a:gd name="T14" fmla="*/ 175 w 184"/>
                <a:gd name="T15" fmla="*/ 165 h 281"/>
                <a:gd name="T16" fmla="*/ 54 w 184"/>
                <a:gd name="T17" fmla="*/ 165 h 281"/>
                <a:gd name="T18" fmla="*/ 54 w 184"/>
                <a:gd name="T19" fmla="*/ 234 h 281"/>
                <a:gd name="T20" fmla="*/ 184 w 184"/>
                <a:gd name="T21" fmla="*/ 234 h 281"/>
                <a:gd name="T22" fmla="*/ 184 w 184"/>
                <a:gd name="T23" fmla="*/ 281 h 281"/>
                <a:gd name="T24" fmla="*/ 0 w 184"/>
                <a:gd name="T25" fmla="*/ 281 h 2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4"/>
                <a:gd name="T40" fmla="*/ 0 h 281"/>
                <a:gd name="T41" fmla="*/ 184 w 184"/>
                <a:gd name="T42" fmla="*/ 281 h 2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4" h="281">
                  <a:moveTo>
                    <a:pt x="0" y="281"/>
                  </a:moveTo>
                  <a:lnTo>
                    <a:pt x="0" y="0"/>
                  </a:lnTo>
                  <a:lnTo>
                    <a:pt x="178" y="0"/>
                  </a:lnTo>
                  <a:lnTo>
                    <a:pt x="178" y="49"/>
                  </a:lnTo>
                  <a:lnTo>
                    <a:pt x="54" y="49"/>
                  </a:lnTo>
                  <a:lnTo>
                    <a:pt x="54" y="119"/>
                  </a:lnTo>
                  <a:lnTo>
                    <a:pt x="175" y="119"/>
                  </a:lnTo>
                  <a:lnTo>
                    <a:pt x="175" y="165"/>
                  </a:lnTo>
                  <a:lnTo>
                    <a:pt x="54" y="165"/>
                  </a:lnTo>
                  <a:lnTo>
                    <a:pt x="54" y="234"/>
                  </a:lnTo>
                  <a:lnTo>
                    <a:pt x="184" y="234"/>
                  </a:lnTo>
                  <a:lnTo>
                    <a:pt x="184" y="281"/>
                  </a:lnTo>
                  <a:lnTo>
                    <a:pt x="0" y="28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5" name="Freeform 12"/>
            <p:cNvSpPr>
              <a:spLocks noEditPoints="1"/>
            </p:cNvSpPr>
            <p:nvPr/>
          </p:nvSpPr>
          <p:spPr bwMode="auto">
            <a:xfrm>
              <a:off x="2729" y="5833"/>
              <a:ext cx="203" cy="281"/>
            </a:xfrm>
            <a:custGeom>
              <a:avLst/>
              <a:gdLst>
                <a:gd name="T0" fmla="*/ 0 w 203"/>
                <a:gd name="T1" fmla="*/ 0 h 281"/>
                <a:gd name="T2" fmla="*/ 109 w 203"/>
                <a:gd name="T3" fmla="*/ 1 h 281"/>
                <a:gd name="T4" fmla="*/ 125 w 203"/>
                <a:gd name="T5" fmla="*/ 1 h 281"/>
                <a:gd name="T6" fmla="*/ 136 w 203"/>
                <a:gd name="T7" fmla="*/ 2 h 281"/>
                <a:gd name="T8" fmla="*/ 143 w 203"/>
                <a:gd name="T9" fmla="*/ 4 h 281"/>
                <a:gd name="T10" fmla="*/ 152 w 203"/>
                <a:gd name="T11" fmla="*/ 6 h 281"/>
                <a:gd name="T12" fmla="*/ 163 w 203"/>
                <a:gd name="T13" fmla="*/ 11 h 281"/>
                <a:gd name="T14" fmla="*/ 174 w 203"/>
                <a:gd name="T15" fmla="*/ 18 h 281"/>
                <a:gd name="T16" fmla="*/ 182 w 203"/>
                <a:gd name="T17" fmla="*/ 27 h 281"/>
                <a:gd name="T18" fmla="*/ 190 w 203"/>
                <a:gd name="T19" fmla="*/ 37 h 281"/>
                <a:gd name="T20" fmla="*/ 196 w 203"/>
                <a:gd name="T21" fmla="*/ 46 h 281"/>
                <a:gd name="T22" fmla="*/ 201 w 203"/>
                <a:gd name="T23" fmla="*/ 58 h 281"/>
                <a:gd name="T24" fmla="*/ 203 w 203"/>
                <a:gd name="T25" fmla="*/ 71 h 281"/>
                <a:gd name="T26" fmla="*/ 203 w 203"/>
                <a:gd name="T27" fmla="*/ 84 h 281"/>
                <a:gd name="T28" fmla="*/ 202 w 203"/>
                <a:gd name="T29" fmla="*/ 97 h 281"/>
                <a:gd name="T30" fmla="*/ 199 w 203"/>
                <a:gd name="T31" fmla="*/ 108 h 281"/>
                <a:gd name="T32" fmla="*/ 196 w 203"/>
                <a:gd name="T33" fmla="*/ 118 h 281"/>
                <a:gd name="T34" fmla="*/ 191 w 203"/>
                <a:gd name="T35" fmla="*/ 126 h 281"/>
                <a:gd name="T36" fmla="*/ 186 w 203"/>
                <a:gd name="T37" fmla="*/ 133 h 281"/>
                <a:gd name="T38" fmla="*/ 180 w 203"/>
                <a:gd name="T39" fmla="*/ 141 h 281"/>
                <a:gd name="T40" fmla="*/ 172 w 203"/>
                <a:gd name="T41" fmla="*/ 147 h 281"/>
                <a:gd name="T42" fmla="*/ 165 w 203"/>
                <a:gd name="T43" fmla="*/ 152 h 281"/>
                <a:gd name="T44" fmla="*/ 158 w 203"/>
                <a:gd name="T45" fmla="*/ 156 h 281"/>
                <a:gd name="T46" fmla="*/ 150 w 203"/>
                <a:gd name="T47" fmla="*/ 159 h 281"/>
                <a:gd name="T48" fmla="*/ 143 w 203"/>
                <a:gd name="T49" fmla="*/ 162 h 281"/>
                <a:gd name="T50" fmla="*/ 136 w 203"/>
                <a:gd name="T51" fmla="*/ 164 h 281"/>
                <a:gd name="T52" fmla="*/ 128 w 203"/>
                <a:gd name="T53" fmla="*/ 165 h 281"/>
                <a:gd name="T54" fmla="*/ 120 w 203"/>
                <a:gd name="T55" fmla="*/ 167 h 281"/>
                <a:gd name="T56" fmla="*/ 108 w 203"/>
                <a:gd name="T57" fmla="*/ 167 h 281"/>
                <a:gd name="T58" fmla="*/ 62 w 203"/>
                <a:gd name="T59" fmla="*/ 167 h 281"/>
                <a:gd name="T60" fmla="*/ 0 w 203"/>
                <a:gd name="T61" fmla="*/ 281 h 281"/>
                <a:gd name="T62" fmla="*/ 62 w 203"/>
                <a:gd name="T63" fmla="*/ 118 h 281"/>
                <a:gd name="T64" fmla="*/ 101 w 203"/>
                <a:gd name="T65" fmla="*/ 118 h 281"/>
                <a:gd name="T66" fmla="*/ 110 w 203"/>
                <a:gd name="T67" fmla="*/ 118 h 281"/>
                <a:gd name="T68" fmla="*/ 114 w 203"/>
                <a:gd name="T69" fmla="*/ 116 h 281"/>
                <a:gd name="T70" fmla="*/ 117 w 203"/>
                <a:gd name="T71" fmla="*/ 115 h 281"/>
                <a:gd name="T72" fmla="*/ 122 w 203"/>
                <a:gd name="T73" fmla="*/ 114 h 281"/>
                <a:gd name="T74" fmla="*/ 127 w 203"/>
                <a:gd name="T75" fmla="*/ 110 h 281"/>
                <a:gd name="T76" fmla="*/ 132 w 203"/>
                <a:gd name="T77" fmla="*/ 107 h 281"/>
                <a:gd name="T78" fmla="*/ 137 w 203"/>
                <a:gd name="T79" fmla="*/ 103 h 281"/>
                <a:gd name="T80" fmla="*/ 139 w 203"/>
                <a:gd name="T81" fmla="*/ 99 h 281"/>
                <a:gd name="T82" fmla="*/ 142 w 203"/>
                <a:gd name="T83" fmla="*/ 94 h 281"/>
                <a:gd name="T84" fmla="*/ 143 w 203"/>
                <a:gd name="T85" fmla="*/ 88 h 281"/>
                <a:gd name="T86" fmla="*/ 144 w 203"/>
                <a:gd name="T87" fmla="*/ 82 h 281"/>
                <a:gd name="T88" fmla="*/ 143 w 203"/>
                <a:gd name="T89" fmla="*/ 76 h 281"/>
                <a:gd name="T90" fmla="*/ 143 w 203"/>
                <a:gd name="T91" fmla="*/ 71 h 281"/>
                <a:gd name="T92" fmla="*/ 141 w 203"/>
                <a:gd name="T93" fmla="*/ 67 h 281"/>
                <a:gd name="T94" fmla="*/ 137 w 203"/>
                <a:gd name="T95" fmla="*/ 64 h 281"/>
                <a:gd name="T96" fmla="*/ 132 w 203"/>
                <a:gd name="T97" fmla="*/ 59 h 281"/>
                <a:gd name="T98" fmla="*/ 127 w 203"/>
                <a:gd name="T99" fmla="*/ 55 h 281"/>
                <a:gd name="T100" fmla="*/ 122 w 203"/>
                <a:gd name="T101" fmla="*/ 53 h 281"/>
                <a:gd name="T102" fmla="*/ 116 w 203"/>
                <a:gd name="T103" fmla="*/ 50 h 281"/>
                <a:gd name="T104" fmla="*/ 111 w 203"/>
                <a:gd name="T105" fmla="*/ 49 h 281"/>
                <a:gd name="T106" fmla="*/ 109 w 203"/>
                <a:gd name="T107" fmla="*/ 49 h 281"/>
                <a:gd name="T108" fmla="*/ 105 w 203"/>
                <a:gd name="T109" fmla="*/ 49 h 281"/>
                <a:gd name="T110" fmla="*/ 97 w 203"/>
                <a:gd name="T111" fmla="*/ 49 h 281"/>
                <a:gd name="T112" fmla="*/ 62 w 203"/>
                <a:gd name="T113" fmla="*/ 49 h 2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3"/>
                <a:gd name="T172" fmla="*/ 0 h 281"/>
                <a:gd name="T173" fmla="*/ 203 w 203"/>
                <a:gd name="T174" fmla="*/ 281 h 28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3" h="281">
                  <a:moveTo>
                    <a:pt x="0" y="281"/>
                  </a:moveTo>
                  <a:lnTo>
                    <a:pt x="0" y="0"/>
                  </a:lnTo>
                  <a:lnTo>
                    <a:pt x="98" y="0"/>
                  </a:lnTo>
                  <a:lnTo>
                    <a:pt x="109" y="1"/>
                  </a:lnTo>
                  <a:lnTo>
                    <a:pt x="117" y="1"/>
                  </a:lnTo>
                  <a:lnTo>
                    <a:pt x="125" y="1"/>
                  </a:lnTo>
                  <a:lnTo>
                    <a:pt x="131" y="1"/>
                  </a:lnTo>
                  <a:lnTo>
                    <a:pt x="136" y="2"/>
                  </a:lnTo>
                  <a:lnTo>
                    <a:pt x="139" y="2"/>
                  </a:lnTo>
                  <a:lnTo>
                    <a:pt x="143" y="4"/>
                  </a:lnTo>
                  <a:lnTo>
                    <a:pt x="147" y="5"/>
                  </a:lnTo>
                  <a:lnTo>
                    <a:pt x="152" y="6"/>
                  </a:lnTo>
                  <a:lnTo>
                    <a:pt x="158" y="8"/>
                  </a:lnTo>
                  <a:lnTo>
                    <a:pt x="163" y="11"/>
                  </a:lnTo>
                  <a:lnTo>
                    <a:pt x="169" y="15"/>
                  </a:lnTo>
                  <a:lnTo>
                    <a:pt x="174" y="18"/>
                  </a:lnTo>
                  <a:lnTo>
                    <a:pt x="179" y="22"/>
                  </a:lnTo>
                  <a:lnTo>
                    <a:pt x="182" y="27"/>
                  </a:lnTo>
                  <a:lnTo>
                    <a:pt x="186" y="32"/>
                  </a:lnTo>
                  <a:lnTo>
                    <a:pt x="190" y="37"/>
                  </a:lnTo>
                  <a:lnTo>
                    <a:pt x="193" y="42"/>
                  </a:lnTo>
                  <a:lnTo>
                    <a:pt x="196" y="46"/>
                  </a:lnTo>
                  <a:lnTo>
                    <a:pt x="198" y="53"/>
                  </a:lnTo>
                  <a:lnTo>
                    <a:pt x="201" y="58"/>
                  </a:lnTo>
                  <a:lnTo>
                    <a:pt x="202" y="64"/>
                  </a:lnTo>
                  <a:lnTo>
                    <a:pt x="203" y="71"/>
                  </a:lnTo>
                  <a:lnTo>
                    <a:pt x="203" y="78"/>
                  </a:lnTo>
                  <a:lnTo>
                    <a:pt x="203" y="84"/>
                  </a:lnTo>
                  <a:lnTo>
                    <a:pt x="202" y="91"/>
                  </a:lnTo>
                  <a:lnTo>
                    <a:pt x="202" y="97"/>
                  </a:lnTo>
                  <a:lnTo>
                    <a:pt x="201" y="103"/>
                  </a:lnTo>
                  <a:lnTo>
                    <a:pt x="199" y="108"/>
                  </a:lnTo>
                  <a:lnTo>
                    <a:pt x="197" y="113"/>
                  </a:lnTo>
                  <a:lnTo>
                    <a:pt x="196" y="118"/>
                  </a:lnTo>
                  <a:lnTo>
                    <a:pt x="193" y="121"/>
                  </a:lnTo>
                  <a:lnTo>
                    <a:pt x="191" y="126"/>
                  </a:lnTo>
                  <a:lnTo>
                    <a:pt x="188" y="130"/>
                  </a:lnTo>
                  <a:lnTo>
                    <a:pt x="186" y="133"/>
                  </a:lnTo>
                  <a:lnTo>
                    <a:pt x="182" y="137"/>
                  </a:lnTo>
                  <a:lnTo>
                    <a:pt x="180" y="141"/>
                  </a:lnTo>
                  <a:lnTo>
                    <a:pt x="176" y="143"/>
                  </a:lnTo>
                  <a:lnTo>
                    <a:pt x="172" y="147"/>
                  </a:lnTo>
                  <a:lnTo>
                    <a:pt x="169" y="149"/>
                  </a:lnTo>
                  <a:lnTo>
                    <a:pt x="165" y="152"/>
                  </a:lnTo>
                  <a:lnTo>
                    <a:pt x="161" y="153"/>
                  </a:lnTo>
                  <a:lnTo>
                    <a:pt x="158" y="156"/>
                  </a:lnTo>
                  <a:lnTo>
                    <a:pt x="154" y="157"/>
                  </a:lnTo>
                  <a:lnTo>
                    <a:pt x="150" y="159"/>
                  </a:lnTo>
                  <a:lnTo>
                    <a:pt x="147" y="160"/>
                  </a:lnTo>
                  <a:lnTo>
                    <a:pt x="143" y="162"/>
                  </a:lnTo>
                  <a:lnTo>
                    <a:pt x="139" y="163"/>
                  </a:lnTo>
                  <a:lnTo>
                    <a:pt x="136" y="164"/>
                  </a:lnTo>
                  <a:lnTo>
                    <a:pt x="132" y="164"/>
                  </a:lnTo>
                  <a:lnTo>
                    <a:pt x="128" y="165"/>
                  </a:lnTo>
                  <a:lnTo>
                    <a:pt x="125" y="165"/>
                  </a:lnTo>
                  <a:lnTo>
                    <a:pt x="120" y="167"/>
                  </a:lnTo>
                  <a:lnTo>
                    <a:pt x="114" y="167"/>
                  </a:lnTo>
                  <a:lnTo>
                    <a:pt x="108" y="167"/>
                  </a:lnTo>
                  <a:lnTo>
                    <a:pt x="99" y="167"/>
                  </a:lnTo>
                  <a:lnTo>
                    <a:pt x="62" y="167"/>
                  </a:lnTo>
                  <a:lnTo>
                    <a:pt x="62" y="281"/>
                  </a:lnTo>
                  <a:lnTo>
                    <a:pt x="0" y="281"/>
                  </a:lnTo>
                  <a:close/>
                  <a:moveTo>
                    <a:pt x="62" y="49"/>
                  </a:moveTo>
                  <a:lnTo>
                    <a:pt x="62" y="118"/>
                  </a:lnTo>
                  <a:lnTo>
                    <a:pt x="94" y="118"/>
                  </a:lnTo>
                  <a:lnTo>
                    <a:pt x="101" y="118"/>
                  </a:lnTo>
                  <a:lnTo>
                    <a:pt x="106" y="118"/>
                  </a:lnTo>
                  <a:lnTo>
                    <a:pt x="110" y="118"/>
                  </a:lnTo>
                  <a:lnTo>
                    <a:pt x="112" y="118"/>
                  </a:lnTo>
                  <a:lnTo>
                    <a:pt x="114" y="116"/>
                  </a:lnTo>
                  <a:lnTo>
                    <a:pt x="115" y="116"/>
                  </a:lnTo>
                  <a:lnTo>
                    <a:pt x="117" y="115"/>
                  </a:lnTo>
                  <a:lnTo>
                    <a:pt x="119" y="115"/>
                  </a:lnTo>
                  <a:lnTo>
                    <a:pt x="122" y="114"/>
                  </a:lnTo>
                  <a:lnTo>
                    <a:pt x="125" y="111"/>
                  </a:lnTo>
                  <a:lnTo>
                    <a:pt x="127" y="110"/>
                  </a:lnTo>
                  <a:lnTo>
                    <a:pt x="130" y="109"/>
                  </a:lnTo>
                  <a:lnTo>
                    <a:pt x="132" y="107"/>
                  </a:lnTo>
                  <a:lnTo>
                    <a:pt x="134" y="105"/>
                  </a:lnTo>
                  <a:lnTo>
                    <a:pt x="137" y="103"/>
                  </a:lnTo>
                  <a:lnTo>
                    <a:pt x="138" y="102"/>
                  </a:lnTo>
                  <a:lnTo>
                    <a:pt x="139" y="99"/>
                  </a:lnTo>
                  <a:lnTo>
                    <a:pt x="141" y="97"/>
                  </a:lnTo>
                  <a:lnTo>
                    <a:pt x="142" y="94"/>
                  </a:lnTo>
                  <a:lnTo>
                    <a:pt x="142" y="92"/>
                  </a:lnTo>
                  <a:lnTo>
                    <a:pt x="143" y="88"/>
                  </a:lnTo>
                  <a:lnTo>
                    <a:pt x="143" y="86"/>
                  </a:lnTo>
                  <a:lnTo>
                    <a:pt x="144" y="82"/>
                  </a:lnTo>
                  <a:lnTo>
                    <a:pt x="144" y="80"/>
                  </a:lnTo>
                  <a:lnTo>
                    <a:pt x="143" y="76"/>
                  </a:lnTo>
                  <a:lnTo>
                    <a:pt x="143" y="73"/>
                  </a:lnTo>
                  <a:lnTo>
                    <a:pt x="143" y="71"/>
                  </a:lnTo>
                  <a:lnTo>
                    <a:pt x="142" y="69"/>
                  </a:lnTo>
                  <a:lnTo>
                    <a:pt x="141" y="67"/>
                  </a:lnTo>
                  <a:lnTo>
                    <a:pt x="138" y="65"/>
                  </a:lnTo>
                  <a:lnTo>
                    <a:pt x="137" y="64"/>
                  </a:lnTo>
                  <a:lnTo>
                    <a:pt x="134" y="61"/>
                  </a:lnTo>
                  <a:lnTo>
                    <a:pt x="132" y="59"/>
                  </a:lnTo>
                  <a:lnTo>
                    <a:pt x="130" y="56"/>
                  </a:lnTo>
                  <a:lnTo>
                    <a:pt x="127" y="55"/>
                  </a:lnTo>
                  <a:lnTo>
                    <a:pt x="125" y="54"/>
                  </a:lnTo>
                  <a:lnTo>
                    <a:pt x="122" y="53"/>
                  </a:lnTo>
                  <a:lnTo>
                    <a:pt x="120" y="51"/>
                  </a:lnTo>
                  <a:lnTo>
                    <a:pt x="116" y="50"/>
                  </a:lnTo>
                  <a:lnTo>
                    <a:pt x="114" y="50"/>
                  </a:lnTo>
                  <a:lnTo>
                    <a:pt x="111" y="49"/>
                  </a:lnTo>
                  <a:lnTo>
                    <a:pt x="110" y="49"/>
                  </a:lnTo>
                  <a:lnTo>
                    <a:pt x="109" y="49"/>
                  </a:lnTo>
                  <a:lnTo>
                    <a:pt x="108" y="49"/>
                  </a:lnTo>
                  <a:lnTo>
                    <a:pt x="105" y="49"/>
                  </a:lnTo>
                  <a:lnTo>
                    <a:pt x="101" y="49"/>
                  </a:lnTo>
                  <a:lnTo>
                    <a:pt x="97" y="49"/>
                  </a:lnTo>
                  <a:lnTo>
                    <a:pt x="90" y="49"/>
                  </a:lnTo>
                  <a:lnTo>
                    <a:pt x="62" y="4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6" name="Freeform 13"/>
            <p:cNvSpPr>
              <a:spLocks noEditPoints="1"/>
            </p:cNvSpPr>
            <p:nvPr/>
          </p:nvSpPr>
          <p:spPr bwMode="auto">
            <a:xfrm>
              <a:off x="2872" y="5833"/>
              <a:ext cx="278" cy="281"/>
            </a:xfrm>
            <a:custGeom>
              <a:avLst/>
              <a:gdLst>
                <a:gd name="T0" fmla="*/ 278 w 278"/>
                <a:gd name="T1" fmla="*/ 281 h 281"/>
                <a:gd name="T2" fmla="*/ 217 w 278"/>
                <a:gd name="T3" fmla="*/ 281 h 281"/>
                <a:gd name="T4" fmla="*/ 190 w 278"/>
                <a:gd name="T5" fmla="*/ 207 h 281"/>
                <a:gd name="T6" fmla="*/ 91 w 278"/>
                <a:gd name="T7" fmla="*/ 207 h 281"/>
                <a:gd name="T8" fmla="*/ 62 w 278"/>
                <a:gd name="T9" fmla="*/ 281 h 281"/>
                <a:gd name="T10" fmla="*/ 0 w 278"/>
                <a:gd name="T11" fmla="*/ 281 h 281"/>
                <a:gd name="T12" fmla="*/ 104 w 278"/>
                <a:gd name="T13" fmla="*/ 0 h 281"/>
                <a:gd name="T14" fmla="*/ 173 w 278"/>
                <a:gd name="T15" fmla="*/ 0 h 281"/>
                <a:gd name="T16" fmla="*/ 278 w 278"/>
                <a:gd name="T17" fmla="*/ 281 h 281"/>
                <a:gd name="T18" fmla="*/ 175 w 278"/>
                <a:gd name="T19" fmla="*/ 162 h 281"/>
                <a:gd name="T20" fmla="*/ 137 w 278"/>
                <a:gd name="T21" fmla="*/ 67 h 281"/>
                <a:gd name="T22" fmla="*/ 103 w 278"/>
                <a:gd name="T23" fmla="*/ 162 h 281"/>
                <a:gd name="T24" fmla="*/ 175 w 278"/>
                <a:gd name="T25" fmla="*/ 162 h 2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8"/>
                <a:gd name="T40" fmla="*/ 0 h 281"/>
                <a:gd name="T41" fmla="*/ 278 w 278"/>
                <a:gd name="T42" fmla="*/ 281 h 2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8" h="281">
                  <a:moveTo>
                    <a:pt x="278" y="281"/>
                  </a:moveTo>
                  <a:lnTo>
                    <a:pt x="217" y="281"/>
                  </a:lnTo>
                  <a:lnTo>
                    <a:pt x="190" y="207"/>
                  </a:lnTo>
                  <a:lnTo>
                    <a:pt x="91" y="207"/>
                  </a:lnTo>
                  <a:lnTo>
                    <a:pt x="62" y="281"/>
                  </a:lnTo>
                  <a:lnTo>
                    <a:pt x="0" y="281"/>
                  </a:lnTo>
                  <a:lnTo>
                    <a:pt x="104" y="0"/>
                  </a:lnTo>
                  <a:lnTo>
                    <a:pt x="173" y="0"/>
                  </a:lnTo>
                  <a:lnTo>
                    <a:pt x="278" y="281"/>
                  </a:lnTo>
                  <a:close/>
                  <a:moveTo>
                    <a:pt x="175" y="162"/>
                  </a:moveTo>
                  <a:lnTo>
                    <a:pt x="137" y="67"/>
                  </a:lnTo>
                  <a:lnTo>
                    <a:pt x="103" y="162"/>
                  </a:lnTo>
                  <a:lnTo>
                    <a:pt x="175" y="16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087" name="Picture 14" descr="EP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08" y="5808"/>
              <a:ext cx="92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591" name="Rectangle 15"/>
          <p:cNvSpPr>
            <a:spLocks noChangeArrowheads="1"/>
          </p:cNvSpPr>
          <p:nvPr/>
        </p:nvSpPr>
        <p:spPr bwMode="auto">
          <a:xfrm rot="-10800000">
            <a:off x="381000" y="2514600"/>
            <a:ext cx="327025" cy="2311400"/>
          </a:xfrm>
          <a:prstGeom prst="rect">
            <a:avLst/>
          </a:prstGeom>
          <a:solidFill>
            <a:srgbClr val="FFF5DD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eaVert" wrap="none" lIns="43640" tIns="21820" rIns="43640" bIns="21820" anchor="ctr"/>
          <a:lstStyle/>
          <a:p>
            <a:pPr algn="ctr" defTabSz="436563" eaLnBrk="0" hangingPunct="0">
              <a:defRPr/>
            </a:pPr>
            <a:r>
              <a:rPr lang="en-US" sz="2000" b="1">
                <a:solidFill>
                  <a:schemeClr val="accent1"/>
                </a:solidFill>
              </a:rPr>
              <a:t>State and Local Data</a:t>
            </a:r>
          </a:p>
        </p:txBody>
      </p:sp>
      <p:sp>
        <p:nvSpPr>
          <p:cNvPr id="24592" name="Rectangle 16"/>
          <p:cNvSpPr>
            <a:spLocks noChangeArrowheads="1"/>
          </p:cNvSpPr>
          <p:nvPr/>
        </p:nvSpPr>
        <p:spPr bwMode="auto">
          <a:xfrm>
            <a:off x="7770813" y="1995488"/>
            <a:ext cx="1255712" cy="3348037"/>
          </a:xfrm>
          <a:prstGeom prst="rect">
            <a:avLst/>
          </a:prstGeom>
          <a:solidFill>
            <a:srgbClr val="FFF5DD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43640" tIns="21820" rIns="43640" bIns="21820"/>
          <a:lstStyle/>
          <a:p>
            <a:pPr marL="119063" indent="-119063" algn="ctr" defTabSz="436563" eaLnBrk="0" hangingPunct="0">
              <a:defRPr/>
            </a:pPr>
            <a:r>
              <a:rPr lang="en-US" sz="2000" b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Decisions</a:t>
            </a:r>
            <a:endParaRPr lang="en-US" sz="2000" b="1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119063" indent="-119063" algn="ctr" defTabSz="436563" eaLnBrk="0" hangingPunct="0">
              <a:defRPr/>
            </a:pPr>
            <a:endParaRPr lang="en-US" sz="1300" b="1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119063" indent="-119063" algn="ctr" defTabSz="436563" eaLnBrk="0" hangingPunct="0">
              <a:defRPr/>
            </a:pPr>
            <a:endParaRPr lang="en-US" sz="1000" b="1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119063" indent="-119063" algn="ctr" defTabSz="436563" eaLnBrk="0" hangingPunct="0">
              <a:defRPr/>
            </a:pPr>
            <a:endParaRPr lang="en-US" sz="1000" b="1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119063" indent="-119063" algn="ctr" defTabSz="436563" eaLnBrk="0" hangingPunct="0">
              <a:defRPr/>
            </a:pPr>
            <a:endParaRPr lang="en-US" sz="1000" b="1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119063" indent="-119063" algn="ctr" defTabSz="436563" eaLnBrk="0" hangingPunct="0">
              <a:defRPr/>
            </a:pPr>
            <a:endParaRPr lang="en-US" sz="1000" b="1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119063" indent="-119063" algn="ctr" defTabSz="436563" eaLnBrk="0" hangingPunct="0">
              <a:defRPr/>
            </a:pPr>
            <a:endParaRPr lang="en-US" sz="1000" b="1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119063" indent="-119063" algn="ctr" defTabSz="436563" eaLnBrk="0" hangingPunct="0">
              <a:defRPr/>
            </a:pPr>
            <a:endParaRPr lang="en-US" sz="1000" b="1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119063" indent="-119063" algn="ctr" defTabSz="436563" eaLnBrk="0" hangingPunct="0">
              <a:defRPr/>
            </a:pPr>
            <a:endParaRPr lang="en-US" sz="1000" b="1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119063" indent="-119063" algn="ctr" defTabSz="436563" eaLnBrk="0" hangingPunct="0">
              <a:defRPr/>
            </a:pPr>
            <a:r>
              <a:rPr lang="en-US" sz="1000" b="1">
                <a:solidFill>
                  <a:schemeClr val="tx2"/>
                </a:solidFill>
              </a:rPr>
              <a:t>  </a:t>
            </a:r>
            <a:r>
              <a:rPr lang="en-US" sz="1000" b="1">
                <a:solidFill>
                  <a:schemeClr val="accent1"/>
                </a:solidFill>
              </a:rPr>
              <a:t>Watershed Management</a:t>
            </a:r>
          </a:p>
          <a:p>
            <a:pPr marL="119063" indent="-119063" algn="ctr" defTabSz="436563" eaLnBrk="0" hangingPunct="0">
              <a:defRPr/>
            </a:pPr>
            <a:r>
              <a:rPr lang="en-US" sz="1000" b="1">
                <a:solidFill>
                  <a:schemeClr val="accent1"/>
                </a:solidFill>
              </a:rPr>
              <a:t>.</a:t>
            </a:r>
          </a:p>
          <a:p>
            <a:pPr marL="119063" indent="-119063" algn="ctr" defTabSz="436563" eaLnBrk="0" hangingPunct="0">
              <a:defRPr/>
            </a:pPr>
            <a:r>
              <a:rPr lang="en-US" b="1">
                <a:solidFill>
                  <a:schemeClr val="accent1"/>
                </a:solidFill>
              </a:rPr>
              <a:t>TMDL</a:t>
            </a:r>
          </a:p>
          <a:p>
            <a:pPr marL="119063" indent="-119063" algn="ctr" defTabSz="436563" eaLnBrk="0" hangingPunct="0">
              <a:defRPr/>
            </a:pPr>
            <a:r>
              <a:rPr lang="en-US" sz="1000" b="1">
                <a:solidFill>
                  <a:schemeClr val="accent1"/>
                </a:solidFill>
              </a:rPr>
              <a:t>.</a:t>
            </a:r>
          </a:p>
          <a:p>
            <a:pPr marL="119063" indent="-119063" algn="ctr" defTabSz="436563" eaLnBrk="0" hangingPunct="0">
              <a:defRPr/>
            </a:pPr>
            <a:r>
              <a:rPr lang="en-US" sz="1000" b="1">
                <a:solidFill>
                  <a:schemeClr val="accent1"/>
                </a:solidFill>
              </a:rPr>
              <a:t>Source Water Protection</a:t>
            </a:r>
          </a:p>
          <a:p>
            <a:pPr marL="119063" indent="-119063" algn="ctr" defTabSz="436563" eaLnBrk="0" hangingPunct="0">
              <a:defRPr/>
            </a:pPr>
            <a:r>
              <a:rPr lang="en-US" sz="1000" b="1">
                <a:solidFill>
                  <a:schemeClr val="accent1"/>
                </a:solidFill>
              </a:rPr>
              <a:t>.</a:t>
            </a:r>
          </a:p>
          <a:p>
            <a:pPr marL="119063" indent="-119063" algn="ctr" defTabSz="436563" eaLnBrk="0" hangingPunct="0">
              <a:defRPr/>
            </a:pPr>
            <a:r>
              <a:rPr lang="en-US" sz="1000" b="1">
                <a:solidFill>
                  <a:schemeClr val="accent1"/>
                </a:solidFill>
              </a:rPr>
              <a:t>Stormwater</a:t>
            </a:r>
            <a:endParaRPr lang="en-US" sz="900">
              <a:solidFill>
                <a:schemeClr val="tx2"/>
              </a:solidFill>
            </a:endParaRPr>
          </a:p>
        </p:txBody>
      </p:sp>
      <p:sp>
        <p:nvSpPr>
          <p:cNvPr id="24593" name="Rectangle 17"/>
          <p:cNvSpPr>
            <a:spLocks noChangeArrowheads="1"/>
          </p:cNvSpPr>
          <p:nvPr/>
        </p:nvSpPr>
        <p:spPr bwMode="auto">
          <a:xfrm>
            <a:off x="1114425" y="831850"/>
            <a:ext cx="1992313" cy="5688013"/>
          </a:xfrm>
          <a:prstGeom prst="rect">
            <a:avLst/>
          </a:prstGeom>
          <a:solidFill>
            <a:srgbClr val="FFF5DD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85163" tIns="42582" rIns="85163" bIns="42582"/>
          <a:lstStyle/>
          <a:p>
            <a:pPr marL="92075" indent="-92075" defTabSz="850900" eaLnBrk="0" hangingPunct="0">
              <a:defRPr/>
            </a:pPr>
            <a:r>
              <a:rPr lang="en-US" sz="2800" b="1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Data</a:t>
            </a:r>
            <a:endParaRPr lang="en-US" sz="10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r>
              <a:rPr lang="en-US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Cartographic</a:t>
            </a: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r>
              <a:rPr lang="en-US" sz="900">
                <a:solidFill>
                  <a:srgbClr val="FF3300"/>
                </a:solidFill>
              </a:rPr>
              <a:t/>
            </a:r>
            <a:br>
              <a:rPr lang="en-US" sz="900">
                <a:solidFill>
                  <a:srgbClr val="FF3300"/>
                </a:solidFill>
              </a:rPr>
            </a:b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10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10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r>
              <a:rPr lang="en-US" sz="1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Monitoring</a:t>
            </a: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r>
              <a:rPr lang="en-US" sz="900">
                <a:solidFill>
                  <a:srgbClr val="FF3300"/>
                </a:solidFill>
              </a:rPr>
              <a:t/>
            </a:r>
            <a:br>
              <a:rPr lang="en-US" sz="900">
                <a:solidFill>
                  <a:srgbClr val="FF3300"/>
                </a:solidFill>
              </a:rPr>
            </a:b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9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endParaRPr lang="en-US" sz="700">
              <a:solidFill>
                <a:srgbClr val="FF3300"/>
              </a:solidFill>
            </a:endParaRPr>
          </a:p>
          <a:p>
            <a:pPr marL="92075" indent="-92075" defTabSz="850900" eaLnBrk="0" hangingPunct="0">
              <a:lnSpc>
                <a:spcPct val="80000"/>
              </a:lnSpc>
              <a:defRPr/>
            </a:pPr>
            <a:r>
              <a:rPr lang="en-US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Loadings</a:t>
            </a:r>
          </a:p>
        </p:txBody>
      </p:sp>
      <p:pic>
        <p:nvPicPr>
          <p:cNvPr id="24594" name="Picture 18" descr="REACH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9513" y="3089275"/>
            <a:ext cx="950912" cy="59531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4595" name="Picture 19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1524000"/>
            <a:ext cx="792163" cy="83343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24596" name="Picture 20" descr="DATA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8725" y="5230813"/>
            <a:ext cx="1300163" cy="7064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4597" name="Picture 21" descr="DATA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4495800"/>
            <a:ext cx="1344613" cy="73025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4598" name="Picture 22" descr="PC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0" y="5638800"/>
            <a:ext cx="1093788" cy="74136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4599" name="Picture 23" descr="WDMSTAT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00" y="2667000"/>
            <a:ext cx="1106488" cy="67151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4600" name="Picture 24" descr="DATA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76400" y="2895600"/>
            <a:ext cx="1177925" cy="6477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4601" name="Picture 25" descr="LANDUS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87513" y="3314700"/>
            <a:ext cx="989012" cy="5969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24602" name="Rectangle 26"/>
          <p:cNvSpPr>
            <a:spLocks noChangeArrowheads="1"/>
          </p:cNvSpPr>
          <p:nvPr/>
        </p:nvSpPr>
        <p:spPr bwMode="auto">
          <a:xfrm>
            <a:off x="5772150" y="831850"/>
            <a:ext cx="1719263" cy="5688013"/>
          </a:xfrm>
          <a:prstGeom prst="rect">
            <a:avLst/>
          </a:prstGeom>
          <a:solidFill>
            <a:srgbClr val="FFF5DD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85163" tIns="42582" rIns="85163" bIns="42582"/>
          <a:lstStyle/>
          <a:p>
            <a:pPr marL="92075" indent="-92075" defTabSz="850900" eaLnBrk="0" hangingPunct="0">
              <a:defRPr/>
            </a:pPr>
            <a:r>
              <a:rPr lang="en-US" sz="2800" b="1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Models</a:t>
            </a:r>
          </a:p>
          <a:p>
            <a:pPr marL="92075" indent="-92075" defTabSz="850900" eaLnBrk="0" hangingPunct="0">
              <a:defRPr/>
            </a:pPr>
            <a:r>
              <a:rPr lang="en-US" sz="9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en-US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HSPF - NPSM</a:t>
            </a:r>
          </a:p>
          <a:p>
            <a:pPr marL="92075" indent="-92075" defTabSz="850900" eaLnBrk="0" hangingPunct="0">
              <a:lnSpc>
                <a:spcPct val="90000"/>
              </a:lnSpc>
              <a:buFontTx/>
              <a:buChar char="•"/>
              <a:defRPr/>
            </a:pPr>
            <a:endParaRPr lang="en-US" sz="1800">
              <a:solidFill>
                <a:srgbClr val="FF3300"/>
              </a:solidFill>
            </a:endParaRPr>
          </a:p>
          <a:p>
            <a:pPr marL="92075" indent="-92075" defTabSz="850900" eaLnBrk="0" hangingPunct="0">
              <a:buFontTx/>
              <a:buChar char="•"/>
              <a:defRPr/>
            </a:pPr>
            <a:endParaRPr lang="en-US" sz="700">
              <a:solidFill>
                <a:srgbClr val="FF3300"/>
              </a:solidFill>
            </a:endParaRPr>
          </a:p>
          <a:p>
            <a:pPr marL="92075" indent="-92075" defTabSz="850900" eaLnBrk="0" hangingPunct="0">
              <a:buFontTx/>
              <a:buChar char="•"/>
              <a:defRPr/>
            </a:pPr>
            <a:endParaRPr lang="en-US" sz="9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2075" indent="-92075" defTabSz="850900" eaLnBrk="0" hangingPunct="0">
              <a:buFontTx/>
              <a:buChar char="•"/>
              <a:defRPr/>
            </a:pPr>
            <a:endParaRPr lang="en-US" sz="9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2075" indent="-92075" defTabSz="850900" eaLnBrk="0" hangingPunct="0">
              <a:defRPr/>
            </a:pPr>
            <a:r>
              <a:rPr lang="en-US" sz="1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  <a:r>
              <a:rPr lang="en-US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QUAL2E</a:t>
            </a:r>
            <a:endParaRPr lang="en-US" sz="1800">
              <a:solidFill>
                <a:srgbClr val="FF3300"/>
              </a:solidFill>
            </a:endParaRPr>
          </a:p>
          <a:p>
            <a:pPr marL="92075" indent="-92075" defTabSz="850900" eaLnBrk="0" hangingPunct="0">
              <a:buFontTx/>
              <a:buChar char="•"/>
              <a:defRPr/>
            </a:pPr>
            <a:endParaRPr lang="en-US" sz="1800">
              <a:solidFill>
                <a:srgbClr val="FF3300"/>
              </a:solidFill>
            </a:endParaRPr>
          </a:p>
          <a:p>
            <a:pPr marL="92075" indent="-92075" defTabSz="850900" eaLnBrk="0" hangingPunct="0">
              <a:defRPr/>
            </a:pPr>
            <a:r>
              <a:rPr lang="en-US" sz="9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</a:p>
          <a:p>
            <a:pPr marL="92075" indent="-92075" defTabSz="850900" eaLnBrk="0" hangingPunct="0">
              <a:defRPr/>
            </a:pPr>
            <a:endParaRPr lang="en-US" sz="90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2075" indent="-92075" defTabSz="850900" eaLnBrk="0" hangingPunct="0">
              <a:defRPr/>
            </a:pPr>
            <a:endParaRPr lang="en-US" sz="90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2075" indent="-92075" defTabSz="850900" eaLnBrk="0" hangingPunct="0">
              <a:defRPr/>
            </a:pPr>
            <a:endParaRPr lang="en-US" sz="90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2075" indent="-92075" defTabSz="850900" eaLnBrk="0" hangingPunct="0">
              <a:defRPr/>
            </a:pPr>
            <a:endParaRPr lang="en-US" sz="90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2075" indent="-92075" defTabSz="850900" eaLnBrk="0" hangingPunct="0">
              <a:defRPr/>
            </a:pPr>
            <a:endParaRPr lang="en-US" sz="90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2075" indent="-92075" defTabSz="850900" eaLnBrk="0" hangingPunct="0">
              <a:defRPr/>
            </a:pPr>
            <a:r>
              <a:rPr lang="en-US" sz="12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US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TOXIROUTE</a:t>
            </a:r>
          </a:p>
          <a:p>
            <a:pPr marL="92075" indent="-92075" defTabSz="850900" eaLnBrk="0" hangingPunct="0">
              <a:buFontTx/>
              <a:buChar char="•"/>
              <a:defRPr/>
            </a:pPr>
            <a:endParaRPr lang="en-US" sz="1800">
              <a:solidFill>
                <a:srgbClr val="FF3300"/>
              </a:solidFill>
            </a:endParaRPr>
          </a:p>
          <a:p>
            <a:pPr marL="92075" indent="-92075" defTabSz="850900" eaLnBrk="0" hangingPunct="0">
              <a:buFontTx/>
              <a:buChar char="•"/>
              <a:defRPr/>
            </a:pPr>
            <a:endParaRPr lang="en-US" sz="1800">
              <a:solidFill>
                <a:srgbClr val="FF3300"/>
              </a:solidFill>
            </a:endParaRPr>
          </a:p>
          <a:p>
            <a:pPr marL="92075" indent="-92075" defTabSz="850900" eaLnBrk="0" hangingPunct="0">
              <a:buFontTx/>
              <a:buChar char="•"/>
              <a:defRPr/>
            </a:pPr>
            <a:endParaRPr lang="en-US" sz="1800">
              <a:solidFill>
                <a:srgbClr val="FF3300"/>
              </a:solidFill>
            </a:endParaRPr>
          </a:p>
          <a:p>
            <a:pPr marL="92075" indent="-92075" defTabSz="850900" eaLnBrk="0" hangingPunct="0">
              <a:defRPr/>
            </a:pPr>
            <a:endParaRPr lang="en-US" sz="1800">
              <a:solidFill>
                <a:srgbClr val="FF3300"/>
              </a:solidFill>
            </a:endParaRPr>
          </a:p>
          <a:p>
            <a:pPr marL="92075" indent="-92075" defTabSz="850900" eaLnBrk="0" hangingPunct="0">
              <a:defRPr/>
            </a:pPr>
            <a:endParaRPr lang="en-US" sz="8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2075" indent="-92075" defTabSz="850900" eaLnBrk="0" hangingPunct="0">
              <a:defRPr/>
            </a:pPr>
            <a:r>
              <a:rPr lang="en-US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Post-Processors</a:t>
            </a:r>
          </a:p>
          <a:p>
            <a:pPr marL="92075" indent="-92075" defTabSz="850900" eaLnBrk="0" hangingPunct="0">
              <a:buFontTx/>
              <a:buChar char="•"/>
              <a:defRPr/>
            </a:pPr>
            <a:endParaRPr lang="en-US" sz="1800">
              <a:solidFill>
                <a:srgbClr val="FF3300"/>
              </a:solidFill>
            </a:endParaRPr>
          </a:p>
          <a:p>
            <a:pPr marL="92075" indent="-92075" defTabSz="850900" eaLnBrk="0" hangingPunct="0">
              <a:defRPr/>
            </a:pPr>
            <a:endParaRPr lang="en-US" sz="1700">
              <a:solidFill>
                <a:srgbClr val="FF3300"/>
              </a:solidFill>
            </a:endParaRPr>
          </a:p>
        </p:txBody>
      </p:sp>
      <p:pic>
        <p:nvPicPr>
          <p:cNvPr id="24603" name="Picture 27" descr="TOXROUTE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19800" y="3962400"/>
            <a:ext cx="1316038" cy="863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4604" name="Picture 28" descr="QUAL2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19800" y="2590800"/>
            <a:ext cx="1316038" cy="87471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4605" name="Picture 29" descr="NPSM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91200" y="1600200"/>
            <a:ext cx="1568450" cy="51911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24606" name="Picture 30" descr="VISUALIZ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477000" y="5410200"/>
            <a:ext cx="903288" cy="66833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1044" name="Picture 31" descr="BASINS-N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842000" y="1227138"/>
            <a:ext cx="95250" cy="9525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1045" name="Picture 32" descr="BASINS-Q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851525" y="2139950"/>
            <a:ext cx="109538" cy="10795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1046" name="Picture 33" descr="BASINS-T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870575" y="3530600"/>
            <a:ext cx="109538" cy="10953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24610" name="Picture 34" descr="postpr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867400" y="5486400"/>
            <a:ext cx="966788" cy="89058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24611" name="Rectangle 35"/>
          <p:cNvSpPr>
            <a:spLocks noChangeArrowheads="1"/>
          </p:cNvSpPr>
          <p:nvPr/>
        </p:nvSpPr>
        <p:spPr bwMode="auto">
          <a:xfrm>
            <a:off x="3495675" y="831850"/>
            <a:ext cx="2066925" cy="5688013"/>
          </a:xfrm>
          <a:prstGeom prst="rect">
            <a:avLst/>
          </a:prstGeom>
          <a:solidFill>
            <a:srgbClr val="FFF5DD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85163" tIns="42582" rIns="85163" bIns="42582"/>
          <a:lstStyle/>
          <a:p>
            <a:pPr defTabSz="850900" eaLnBrk="0" hangingPunct="0">
              <a:defRPr/>
            </a:pPr>
            <a:r>
              <a:rPr lang="en-US" sz="2800" b="1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Tools</a:t>
            </a:r>
            <a:endParaRPr lang="en-US" sz="2800">
              <a:solidFill>
                <a:schemeClr val="accent2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r>
              <a:rPr lang="en-US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Target</a:t>
            </a:r>
            <a:endParaRPr lang="en-US" sz="1800">
              <a:solidFill>
                <a:srgbClr val="FF3300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r>
              <a:rPr lang="en-US" sz="1200">
                <a:solidFill>
                  <a:srgbClr val="FF3300"/>
                </a:solidFill>
              </a:rPr>
              <a:t/>
            </a:r>
            <a:br>
              <a:rPr lang="en-US" sz="1200">
                <a:solidFill>
                  <a:srgbClr val="FF3300"/>
                </a:solidFill>
              </a:rPr>
            </a:br>
            <a:endParaRPr lang="en-US" sz="1200">
              <a:solidFill>
                <a:srgbClr val="FF3300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endParaRPr lang="en-US" sz="1200">
              <a:solidFill>
                <a:srgbClr val="FF3300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endParaRPr lang="en-US" sz="1200">
              <a:solidFill>
                <a:srgbClr val="FF3300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endParaRPr lang="en-US" sz="1200">
              <a:solidFill>
                <a:srgbClr val="FF3300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endParaRPr lang="en-US" sz="1200">
              <a:solidFill>
                <a:srgbClr val="FF3300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r>
              <a:rPr lang="en-US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Assessment</a:t>
            </a:r>
            <a:r>
              <a:rPr lang="en-US" sz="1200">
                <a:solidFill>
                  <a:srgbClr val="FF3300"/>
                </a:solidFill>
              </a:rPr>
              <a:t/>
            </a:r>
            <a:br>
              <a:rPr lang="en-US" sz="1200">
                <a:solidFill>
                  <a:srgbClr val="FF3300"/>
                </a:solidFill>
              </a:rPr>
            </a:br>
            <a:endParaRPr lang="en-US" sz="1200">
              <a:solidFill>
                <a:srgbClr val="FF3300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r>
              <a:rPr lang="en-US" sz="1200">
                <a:solidFill>
                  <a:srgbClr val="FF3300"/>
                </a:solidFill>
              </a:rPr>
              <a:t/>
            </a:r>
            <a:br>
              <a:rPr lang="en-US" sz="1200">
                <a:solidFill>
                  <a:srgbClr val="FF3300"/>
                </a:solidFill>
              </a:rPr>
            </a:br>
            <a:endParaRPr lang="en-US" sz="1200">
              <a:solidFill>
                <a:srgbClr val="FF3300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endParaRPr lang="en-US" sz="1200">
              <a:solidFill>
                <a:srgbClr val="FF3300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endParaRPr lang="en-US" sz="1200">
              <a:solidFill>
                <a:srgbClr val="FF3300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endParaRPr lang="en-US" sz="1200">
              <a:solidFill>
                <a:srgbClr val="FF3300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endParaRPr lang="en-US" sz="1200">
              <a:solidFill>
                <a:srgbClr val="FF3300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r>
              <a:rPr lang="en-US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Data Mining</a:t>
            </a:r>
            <a:r>
              <a:rPr lang="en-US" sz="1200">
                <a:solidFill>
                  <a:srgbClr val="FF3300"/>
                </a:solidFill>
              </a:rPr>
              <a:t/>
            </a:r>
            <a:br>
              <a:rPr lang="en-US" sz="1200">
                <a:solidFill>
                  <a:srgbClr val="FF3300"/>
                </a:solidFill>
              </a:rPr>
            </a:br>
            <a:r>
              <a:rPr lang="en-US" sz="1200">
                <a:solidFill>
                  <a:srgbClr val="FF3300"/>
                </a:solidFill>
              </a:rPr>
              <a:t/>
            </a:r>
            <a:br>
              <a:rPr lang="en-US" sz="1200">
                <a:solidFill>
                  <a:srgbClr val="FF3300"/>
                </a:solidFill>
              </a:rPr>
            </a:br>
            <a:endParaRPr lang="en-US" sz="1200">
              <a:solidFill>
                <a:srgbClr val="FF3300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endParaRPr lang="en-US" sz="1200">
              <a:solidFill>
                <a:srgbClr val="FF3300"/>
              </a:solidFill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endParaRPr lang="en-US" sz="12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endParaRPr lang="en-US" sz="12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endParaRPr lang="en-US" sz="1200" b="1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850900" eaLnBrk="0" hangingPunct="0">
              <a:lnSpc>
                <a:spcPct val="90000"/>
              </a:lnSpc>
              <a:defRPr/>
            </a:pPr>
            <a:r>
              <a:rPr lang="en-US" sz="1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Reporting</a:t>
            </a:r>
            <a:endParaRPr lang="en-US" sz="1800">
              <a:solidFill>
                <a:srgbClr val="FF3300"/>
              </a:solidFill>
            </a:endParaRPr>
          </a:p>
        </p:txBody>
      </p:sp>
      <p:pic>
        <p:nvPicPr>
          <p:cNvPr id="24612" name="Picture 36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581400" y="1600200"/>
            <a:ext cx="1355725" cy="88423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24613" name="Picture 37"/>
          <p:cNvPicPr>
            <a:picLocks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962400" y="2819400"/>
            <a:ext cx="1277938" cy="96837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24614" name="Picture 38"/>
          <p:cNvPicPr>
            <a:picLocks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962400" y="4191000"/>
            <a:ext cx="1285875" cy="95091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graphicFrame>
        <p:nvGraphicFramePr>
          <p:cNvPr id="1026" name="Object 39"/>
          <p:cNvGraphicFramePr>
            <a:graphicFrameLocks/>
          </p:cNvGraphicFramePr>
          <p:nvPr/>
        </p:nvGraphicFramePr>
        <p:xfrm>
          <a:off x="3962400" y="5562600"/>
          <a:ext cx="130016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Document" r:id="rId23" imgW="6210526" imgH="4458897" progId="Word.Document.8">
                  <p:embed/>
                </p:oleObj>
              </mc:Choice>
              <mc:Fallback>
                <p:oleObj name="Document" r:id="rId23" imgW="6210526" imgH="4458897" progId="Word.Document.8">
                  <p:embed/>
                  <p:pic>
                    <p:nvPicPr>
                      <p:cNvPr id="0" name="Object 39"/>
                      <p:cNvPicPr>
                        <a:picLocks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5562600"/>
                        <a:ext cx="1300163" cy="9334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chemeClr val="bg2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2" name="AutoShape 40"/>
          <p:cNvSpPr>
            <a:spLocks noChangeArrowheads="1"/>
          </p:cNvSpPr>
          <p:nvPr/>
        </p:nvSpPr>
        <p:spPr bwMode="auto">
          <a:xfrm>
            <a:off x="717550" y="3525838"/>
            <a:ext cx="450850" cy="415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484805499 h 21600"/>
              <a:gd name="T4" fmla="*/ 2147483647 w 21600"/>
              <a:gd name="T5" fmla="*/ 2147483647 h 21600"/>
              <a:gd name="T6" fmla="*/ 2147483647 w 21600"/>
              <a:gd name="T7" fmla="*/ 148480549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617" name="Text Box 41"/>
          <p:cNvSpPr txBox="1">
            <a:spLocks noChangeArrowheads="1"/>
          </p:cNvSpPr>
          <p:nvPr/>
        </p:nvSpPr>
        <p:spPr bwMode="auto">
          <a:xfrm>
            <a:off x="533400" y="228600"/>
            <a:ext cx="850265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5163" tIns="42582" rIns="85163" bIns="42582">
            <a:spAutoFit/>
          </a:bodyPr>
          <a:lstStyle/>
          <a:p>
            <a:pPr defTabSz="850900" eaLnBrk="0" hangingPunct="0">
              <a:defRPr/>
            </a:pPr>
            <a:r>
              <a:rPr lang="en-US" sz="2900" b="1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wis721 BlkEx BT" pitchFamily="34" charset="0"/>
              </a:rPr>
              <a:t>BASINS</a:t>
            </a:r>
            <a:r>
              <a:rPr lang="en-US" sz="2900">
                <a:solidFill>
                  <a:schemeClr val="accent2"/>
                </a:solidFill>
              </a:rPr>
              <a:t> - Integrating GIS and Water Quality Modeling</a:t>
            </a:r>
            <a:endParaRPr lang="en-US" sz="1700" b="1" i="1">
              <a:latin typeface="ZapfHumnst BT" pitchFamily="34" charset="0"/>
            </a:endParaRPr>
          </a:p>
        </p:txBody>
      </p:sp>
      <p:sp>
        <p:nvSpPr>
          <p:cNvPr id="1054" name="AutoShape 42"/>
          <p:cNvSpPr>
            <a:spLocks noChangeArrowheads="1"/>
          </p:cNvSpPr>
          <p:nvPr/>
        </p:nvSpPr>
        <p:spPr bwMode="auto">
          <a:xfrm>
            <a:off x="3092450" y="3525838"/>
            <a:ext cx="450850" cy="415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484805499 h 21600"/>
              <a:gd name="T4" fmla="*/ 2147483647 w 21600"/>
              <a:gd name="T5" fmla="*/ 2147483647 h 21600"/>
              <a:gd name="T6" fmla="*/ 2147483647 w 21600"/>
              <a:gd name="T7" fmla="*/ 148480549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5" name="AutoShape 43"/>
          <p:cNvSpPr>
            <a:spLocks noChangeArrowheads="1"/>
          </p:cNvSpPr>
          <p:nvPr/>
        </p:nvSpPr>
        <p:spPr bwMode="auto">
          <a:xfrm>
            <a:off x="5378450" y="3525838"/>
            <a:ext cx="450850" cy="415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484805499 h 21600"/>
              <a:gd name="T4" fmla="*/ 2147483647 w 21600"/>
              <a:gd name="T5" fmla="*/ 2147483647 h 21600"/>
              <a:gd name="T6" fmla="*/ 2147483647 w 21600"/>
              <a:gd name="T7" fmla="*/ 148480549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6" name="AutoShape 44"/>
          <p:cNvSpPr>
            <a:spLocks noChangeArrowheads="1"/>
          </p:cNvSpPr>
          <p:nvPr/>
        </p:nvSpPr>
        <p:spPr bwMode="auto">
          <a:xfrm>
            <a:off x="7494588" y="3525838"/>
            <a:ext cx="450850" cy="415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484805499 h 21600"/>
              <a:gd name="T4" fmla="*/ 2147483647 w 21600"/>
              <a:gd name="T5" fmla="*/ 2147483647 h 21600"/>
              <a:gd name="T6" fmla="*/ 2147483647 w 21600"/>
              <a:gd name="T7" fmla="*/ 148480549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57" name="Group 45"/>
          <p:cNvGrpSpPr>
            <a:grpSpLocks/>
          </p:cNvGrpSpPr>
          <p:nvPr/>
        </p:nvGrpSpPr>
        <p:grpSpPr bwMode="auto">
          <a:xfrm>
            <a:off x="8023225" y="2649538"/>
            <a:ext cx="762000" cy="919162"/>
            <a:chOff x="4624" y="1950"/>
            <a:chExt cx="580" cy="609"/>
          </a:xfrm>
        </p:grpSpPr>
        <p:grpSp>
          <p:nvGrpSpPr>
            <p:cNvPr id="1065" name="Group 46"/>
            <p:cNvGrpSpPr>
              <a:grpSpLocks/>
            </p:cNvGrpSpPr>
            <p:nvPr/>
          </p:nvGrpSpPr>
          <p:grpSpPr bwMode="auto">
            <a:xfrm>
              <a:off x="4624" y="1950"/>
              <a:ext cx="373" cy="273"/>
              <a:chOff x="4624" y="1950"/>
              <a:chExt cx="373" cy="273"/>
            </a:xfrm>
          </p:grpSpPr>
          <p:sp>
            <p:nvSpPr>
              <p:cNvPr id="1074" name="Rectangle 47"/>
              <p:cNvSpPr>
                <a:spLocks noChangeArrowheads="1"/>
              </p:cNvSpPr>
              <p:nvPr/>
            </p:nvSpPr>
            <p:spPr bwMode="auto">
              <a:xfrm>
                <a:off x="4624" y="1950"/>
                <a:ext cx="373" cy="273"/>
              </a:xfrm>
              <a:prstGeom prst="rect">
                <a:avLst/>
              </a:prstGeom>
              <a:solidFill>
                <a:srgbClr val="99FFCC"/>
              </a:solidFill>
              <a:ln w="12700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" name="Rectangle 48"/>
              <p:cNvSpPr>
                <a:spLocks noChangeArrowheads="1"/>
              </p:cNvSpPr>
              <p:nvPr/>
            </p:nvSpPr>
            <p:spPr bwMode="auto">
              <a:xfrm>
                <a:off x="4633" y="1961"/>
                <a:ext cx="350" cy="249"/>
              </a:xfrm>
              <a:prstGeom prst="rect">
                <a:avLst/>
              </a:prstGeom>
              <a:solidFill>
                <a:srgbClr val="99FFCC"/>
              </a:solidFill>
              <a:ln w="12700">
                <a:solidFill>
                  <a:srgbClr val="00808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66" name="Group 49"/>
            <p:cNvGrpSpPr>
              <a:grpSpLocks/>
            </p:cNvGrpSpPr>
            <p:nvPr/>
          </p:nvGrpSpPr>
          <p:grpSpPr bwMode="auto">
            <a:xfrm>
              <a:off x="4754" y="2036"/>
              <a:ext cx="450" cy="523"/>
              <a:chOff x="4754" y="2036"/>
              <a:chExt cx="450" cy="523"/>
            </a:xfrm>
          </p:grpSpPr>
          <p:sp>
            <p:nvSpPr>
              <p:cNvPr id="1067" name="Line 50"/>
              <p:cNvSpPr>
                <a:spLocks noChangeShapeType="1"/>
              </p:cNvSpPr>
              <p:nvPr/>
            </p:nvSpPr>
            <p:spPr bwMode="auto">
              <a:xfrm flipH="1" flipV="1">
                <a:off x="4754" y="2036"/>
                <a:ext cx="160" cy="245"/>
              </a:xfrm>
              <a:prstGeom prst="line">
                <a:avLst/>
              </a:prstGeom>
              <a:noFill/>
              <a:ln w="25400">
                <a:solidFill>
                  <a:srgbClr val="008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68" name="Group 51"/>
              <p:cNvGrpSpPr>
                <a:grpSpLocks/>
              </p:cNvGrpSpPr>
              <p:nvPr/>
            </p:nvGrpSpPr>
            <p:grpSpPr bwMode="auto">
              <a:xfrm>
                <a:off x="4855" y="2099"/>
                <a:ext cx="349" cy="460"/>
                <a:chOff x="4855" y="2099"/>
                <a:chExt cx="349" cy="460"/>
              </a:xfrm>
            </p:grpSpPr>
            <p:sp>
              <p:nvSpPr>
                <p:cNvPr id="1069" name="Oval 52"/>
                <p:cNvSpPr>
                  <a:spLocks noChangeArrowheads="1"/>
                </p:cNvSpPr>
                <p:nvPr/>
              </p:nvSpPr>
              <p:spPr bwMode="auto">
                <a:xfrm>
                  <a:off x="5024" y="2099"/>
                  <a:ext cx="88" cy="98"/>
                </a:xfrm>
                <a:prstGeom prst="ellipse">
                  <a:avLst/>
                </a:prstGeom>
                <a:solidFill>
                  <a:srgbClr val="99FFCC"/>
                </a:solidFill>
                <a:ln w="12700">
                  <a:solidFill>
                    <a:srgbClr val="008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0" name="Freeform 53"/>
                <p:cNvSpPr>
                  <a:spLocks/>
                </p:cNvSpPr>
                <p:nvPr/>
              </p:nvSpPr>
              <p:spPr bwMode="auto">
                <a:xfrm>
                  <a:off x="4855" y="2206"/>
                  <a:ext cx="348" cy="353"/>
                </a:xfrm>
                <a:custGeom>
                  <a:avLst/>
                  <a:gdLst>
                    <a:gd name="T0" fmla="*/ 243 w 348"/>
                    <a:gd name="T1" fmla="*/ 14 h 353"/>
                    <a:gd name="T2" fmla="*/ 264 w 348"/>
                    <a:gd name="T3" fmla="*/ 14 h 353"/>
                    <a:gd name="T4" fmla="*/ 290 w 348"/>
                    <a:gd name="T5" fmla="*/ 31 h 353"/>
                    <a:gd name="T6" fmla="*/ 347 w 348"/>
                    <a:gd name="T7" fmla="*/ 121 h 353"/>
                    <a:gd name="T8" fmla="*/ 344 w 348"/>
                    <a:gd name="T9" fmla="*/ 162 h 353"/>
                    <a:gd name="T10" fmla="*/ 306 w 348"/>
                    <a:gd name="T11" fmla="*/ 195 h 353"/>
                    <a:gd name="T12" fmla="*/ 275 w 348"/>
                    <a:gd name="T13" fmla="*/ 218 h 353"/>
                    <a:gd name="T14" fmla="*/ 237 w 348"/>
                    <a:gd name="T15" fmla="*/ 165 h 353"/>
                    <a:gd name="T16" fmla="*/ 252 w 348"/>
                    <a:gd name="T17" fmla="*/ 152 h 353"/>
                    <a:gd name="T18" fmla="*/ 264 w 348"/>
                    <a:gd name="T19" fmla="*/ 139 h 353"/>
                    <a:gd name="T20" fmla="*/ 238 w 348"/>
                    <a:gd name="T21" fmla="*/ 94 h 353"/>
                    <a:gd name="T22" fmla="*/ 163 w 348"/>
                    <a:gd name="T23" fmla="*/ 151 h 353"/>
                    <a:gd name="T24" fmla="*/ 236 w 348"/>
                    <a:gd name="T25" fmla="*/ 263 h 353"/>
                    <a:gd name="T26" fmla="*/ 307 w 348"/>
                    <a:gd name="T27" fmla="*/ 205 h 353"/>
                    <a:gd name="T28" fmla="*/ 307 w 348"/>
                    <a:gd name="T29" fmla="*/ 276 h 353"/>
                    <a:gd name="T30" fmla="*/ 297 w 348"/>
                    <a:gd name="T31" fmla="*/ 276 h 353"/>
                    <a:gd name="T32" fmla="*/ 297 w 348"/>
                    <a:gd name="T33" fmla="*/ 352 h 353"/>
                    <a:gd name="T34" fmla="*/ 131 w 348"/>
                    <a:gd name="T35" fmla="*/ 352 h 353"/>
                    <a:gd name="T36" fmla="*/ 131 w 348"/>
                    <a:gd name="T37" fmla="*/ 276 h 353"/>
                    <a:gd name="T38" fmla="*/ 119 w 348"/>
                    <a:gd name="T39" fmla="*/ 276 h 353"/>
                    <a:gd name="T40" fmla="*/ 119 w 348"/>
                    <a:gd name="T41" fmla="*/ 134 h 353"/>
                    <a:gd name="T42" fmla="*/ 104 w 348"/>
                    <a:gd name="T43" fmla="*/ 146 h 353"/>
                    <a:gd name="T44" fmla="*/ 72 w 348"/>
                    <a:gd name="T45" fmla="*/ 146 h 353"/>
                    <a:gd name="T46" fmla="*/ 68 w 348"/>
                    <a:gd name="T47" fmla="*/ 141 h 353"/>
                    <a:gd name="T48" fmla="*/ 45 w 348"/>
                    <a:gd name="T49" fmla="*/ 104 h 353"/>
                    <a:gd name="T50" fmla="*/ 0 w 348"/>
                    <a:gd name="T51" fmla="*/ 39 h 353"/>
                    <a:gd name="T52" fmla="*/ 51 w 348"/>
                    <a:gd name="T53" fmla="*/ 0 h 353"/>
                    <a:gd name="T54" fmla="*/ 84 w 348"/>
                    <a:gd name="T55" fmla="*/ 49 h 353"/>
                    <a:gd name="T56" fmla="*/ 92 w 348"/>
                    <a:gd name="T57" fmla="*/ 59 h 353"/>
                    <a:gd name="T58" fmla="*/ 158 w 348"/>
                    <a:gd name="T59" fmla="*/ 14 h 353"/>
                    <a:gd name="T60" fmla="*/ 185 w 348"/>
                    <a:gd name="T61" fmla="*/ 14 h 353"/>
                    <a:gd name="T62" fmla="*/ 201 w 348"/>
                    <a:gd name="T63" fmla="*/ 56 h 353"/>
                    <a:gd name="T64" fmla="*/ 209 w 348"/>
                    <a:gd name="T65" fmla="*/ 39 h 353"/>
                    <a:gd name="T66" fmla="*/ 201 w 348"/>
                    <a:gd name="T67" fmla="*/ 14 h 353"/>
                    <a:gd name="T68" fmla="*/ 225 w 348"/>
                    <a:gd name="T69" fmla="*/ 14 h 353"/>
                    <a:gd name="T70" fmla="*/ 217 w 348"/>
                    <a:gd name="T71" fmla="*/ 40 h 353"/>
                    <a:gd name="T72" fmla="*/ 225 w 348"/>
                    <a:gd name="T73" fmla="*/ 56 h 353"/>
                    <a:gd name="T74" fmla="*/ 243 w 348"/>
                    <a:gd name="T75" fmla="*/ 14 h 35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348"/>
                    <a:gd name="T115" fmla="*/ 0 h 353"/>
                    <a:gd name="T116" fmla="*/ 348 w 348"/>
                    <a:gd name="T117" fmla="*/ 353 h 353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348" h="353">
                      <a:moveTo>
                        <a:pt x="243" y="14"/>
                      </a:moveTo>
                      <a:lnTo>
                        <a:pt x="264" y="14"/>
                      </a:lnTo>
                      <a:lnTo>
                        <a:pt x="290" y="31"/>
                      </a:lnTo>
                      <a:lnTo>
                        <a:pt x="347" y="121"/>
                      </a:lnTo>
                      <a:lnTo>
                        <a:pt x="344" y="162"/>
                      </a:lnTo>
                      <a:lnTo>
                        <a:pt x="306" y="195"/>
                      </a:lnTo>
                      <a:lnTo>
                        <a:pt x="275" y="218"/>
                      </a:lnTo>
                      <a:lnTo>
                        <a:pt x="237" y="165"/>
                      </a:lnTo>
                      <a:lnTo>
                        <a:pt x="252" y="152"/>
                      </a:lnTo>
                      <a:lnTo>
                        <a:pt x="264" y="139"/>
                      </a:lnTo>
                      <a:lnTo>
                        <a:pt x="238" y="94"/>
                      </a:lnTo>
                      <a:lnTo>
                        <a:pt x="163" y="151"/>
                      </a:lnTo>
                      <a:lnTo>
                        <a:pt x="236" y="263"/>
                      </a:lnTo>
                      <a:lnTo>
                        <a:pt x="307" y="205"/>
                      </a:lnTo>
                      <a:lnTo>
                        <a:pt x="307" y="276"/>
                      </a:lnTo>
                      <a:lnTo>
                        <a:pt x="297" y="276"/>
                      </a:lnTo>
                      <a:lnTo>
                        <a:pt x="297" y="352"/>
                      </a:lnTo>
                      <a:lnTo>
                        <a:pt x="131" y="352"/>
                      </a:lnTo>
                      <a:lnTo>
                        <a:pt x="131" y="276"/>
                      </a:lnTo>
                      <a:lnTo>
                        <a:pt x="119" y="276"/>
                      </a:lnTo>
                      <a:lnTo>
                        <a:pt x="119" y="134"/>
                      </a:lnTo>
                      <a:lnTo>
                        <a:pt x="104" y="146"/>
                      </a:lnTo>
                      <a:lnTo>
                        <a:pt x="72" y="146"/>
                      </a:lnTo>
                      <a:lnTo>
                        <a:pt x="68" y="141"/>
                      </a:lnTo>
                      <a:lnTo>
                        <a:pt x="45" y="104"/>
                      </a:lnTo>
                      <a:lnTo>
                        <a:pt x="0" y="39"/>
                      </a:lnTo>
                      <a:lnTo>
                        <a:pt x="51" y="0"/>
                      </a:lnTo>
                      <a:lnTo>
                        <a:pt x="84" y="49"/>
                      </a:lnTo>
                      <a:lnTo>
                        <a:pt x="92" y="59"/>
                      </a:lnTo>
                      <a:lnTo>
                        <a:pt x="158" y="14"/>
                      </a:lnTo>
                      <a:lnTo>
                        <a:pt x="185" y="14"/>
                      </a:lnTo>
                      <a:lnTo>
                        <a:pt x="201" y="56"/>
                      </a:lnTo>
                      <a:lnTo>
                        <a:pt x="209" y="39"/>
                      </a:lnTo>
                      <a:lnTo>
                        <a:pt x="201" y="14"/>
                      </a:lnTo>
                      <a:lnTo>
                        <a:pt x="225" y="14"/>
                      </a:lnTo>
                      <a:lnTo>
                        <a:pt x="217" y="40"/>
                      </a:lnTo>
                      <a:lnTo>
                        <a:pt x="225" y="56"/>
                      </a:lnTo>
                      <a:lnTo>
                        <a:pt x="243" y="14"/>
                      </a:lnTo>
                    </a:path>
                  </a:pathLst>
                </a:custGeom>
                <a:solidFill>
                  <a:srgbClr val="99FFCC"/>
                </a:solidFill>
                <a:ln w="12700" cap="rnd">
                  <a:solidFill>
                    <a:srgbClr val="0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1" name="Arc 54"/>
                <p:cNvSpPr>
                  <a:spLocks/>
                </p:cNvSpPr>
                <p:nvPr/>
              </p:nvSpPr>
              <p:spPr bwMode="auto">
                <a:xfrm>
                  <a:off x="5104" y="2221"/>
                  <a:ext cx="44" cy="36"/>
                </a:xfrm>
                <a:custGeom>
                  <a:avLst/>
                  <a:gdLst>
                    <a:gd name="T0" fmla="*/ 0 w 36552"/>
                    <a:gd name="T1" fmla="*/ 0 h 36583"/>
                    <a:gd name="T2" fmla="*/ 0 w 36552"/>
                    <a:gd name="T3" fmla="*/ 0 h 36583"/>
                    <a:gd name="T4" fmla="*/ 0 w 36552"/>
                    <a:gd name="T5" fmla="*/ 0 h 36583"/>
                    <a:gd name="T6" fmla="*/ 0 60000 65536"/>
                    <a:gd name="T7" fmla="*/ 0 60000 65536"/>
                    <a:gd name="T8" fmla="*/ 0 60000 65536"/>
                    <a:gd name="T9" fmla="*/ 0 w 36552"/>
                    <a:gd name="T10" fmla="*/ 0 h 36583"/>
                    <a:gd name="T11" fmla="*/ 36552 w 36552"/>
                    <a:gd name="T12" fmla="*/ 36583 h 3658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6552" h="36583" fill="none" extrusionOk="0">
                      <a:moveTo>
                        <a:pt x="0" y="6011"/>
                      </a:moveTo>
                      <a:cubicBezTo>
                        <a:pt x="4022" y="2153"/>
                        <a:pt x="9379" y="-1"/>
                        <a:pt x="14952" y="0"/>
                      </a:cubicBezTo>
                      <a:cubicBezTo>
                        <a:pt x="26881" y="0"/>
                        <a:pt x="36552" y="9670"/>
                        <a:pt x="36552" y="21600"/>
                      </a:cubicBezTo>
                      <a:cubicBezTo>
                        <a:pt x="36552" y="27187"/>
                        <a:pt x="34386" y="32557"/>
                        <a:pt x="30510" y="36582"/>
                      </a:cubicBezTo>
                    </a:path>
                    <a:path w="36552" h="36583" stroke="0" extrusionOk="0">
                      <a:moveTo>
                        <a:pt x="0" y="6011"/>
                      </a:moveTo>
                      <a:cubicBezTo>
                        <a:pt x="4022" y="2153"/>
                        <a:pt x="9379" y="-1"/>
                        <a:pt x="14952" y="0"/>
                      </a:cubicBezTo>
                      <a:cubicBezTo>
                        <a:pt x="26881" y="0"/>
                        <a:pt x="36552" y="9670"/>
                        <a:pt x="36552" y="21600"/>
                      </a:cubicBezTo>
                      <a:cubicBezTo>
                        <a:pt x="36552" y="27187"/>
                        <a:pt x="34386" y="32557"/>
                        <a:pt x="30510" y="36582"/>
                      </a:cubicBezTo>
                      <a:lnTo>
                        <a:pt x="14952" y="21600"/>
                      </a:lnTo>
                      <a:close/>
                    </a:path>
                  </a:pathLst>
                </a:custGeom>
                <a:solidFill>
                  <a:srgbClr val="99FFCC"/>
                </a:solidFill>
                <a:ln w="12700" cap="rnd">
                  <a:solidFill>
                    <a:srgbClr val="00808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2" name="Oval 55"/>
                <p:cNvSpPr>
                  <a:spLocks noChangeArrowheads="1"/>
                </p:cNvSpPr>
                <p:nvPr/>
              </p:nvSpPr>
              <p:spPr bwMode="auto">
                <a:xfrm>
                  <a:off x="5178" y="2327"/>
                  <a:ext cx="26" cy="38"/>
                </a:xfrm>
                <a:prstGeom prst="ellipse">
                  <a:avLst/>
                </a:prstGeom>
                <a:solidFill>
                  <a:srgbClr val="99FFCC"/>
                </a:solidFill>
                <a:ln w="12700">
                  <a:solidFill>
                    <a:srgbClr val="008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3" name="Oval 56"/>
                <p:cNvSpPr>
                  <a:spLocks noChangeArrowheads="1"/>
                </p:cNvSpPr>
                <p:nvPr/>
              </p:nvSpPr>
              <p:spPr bwMode="auto">
                <a:xfrm>
                  <a:off x="4927" y="2324"/>
                  <a:ext cx="30" cy="26"/>
                </a:xfrm>
                <a:prstGeom prst="ellipse">
                  <a:avLst/>
                </a:prstGeom>
                <a:solidFill>
                  <a:srgbClr val="99FFCC"/>
                </a:solidFill>
                <a:ln w="12700">
                  <a:solidFill>
                    <a:srgbClr val="008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058" name="AutoShape 57"/>
          <p:cNvSpPr>
            <a:spLocks noChangeArrowheads="1"/>
          </p:cNvSpPr>
          <p:nvPr/>
        </p:nvSpPr>
        <p:spPr bwMode="auto">
          <a:xfrm flipV="1">
            <a:off x="4805363" y="976313"/>
            <a:ext cx="581025" cy="522287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31750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59" name="AutoShape 58"/>
          <p:cNvSpPr>
            <a:spLocks noChangeArrowheads="1"/>
          </p:cNvSpPr>
          <p:nvPr/>
        </p:nvSpPr>
        <p:spPr bwMode="auto">
          <a:xfrm flipH="1" flipV="1">
            <a:off x="4724400" y="914400"/>
            <a:ext cx="609600" cy="533400"/>
          </a:xfrm>
          <a:prstGeom prst="triangle">
            <a:avLst>
              <a:gd name="adj" fmla="val 50000"/>
            </a:avLst>
          </a:prstGeom>
          <a:solidFill>
            <a:srgbClr val="9EDEC7"/>
          </a:solidFill>
          <a:ln w="28575">
            <a:solidFill>
              <a:srgbClr val="339966"/>
            </a:solidFill>
            <a:miter lim="800000"/>
            <a:headEnd/>
            <a:tailEnd/>
          </a:ln>
        </p:spPr>
        <p:txBody>
          <a:bodyPr rot="10800000" anchor="ctr">
            <a:spAutoFit/>
          </a:bodyPr>
          <a:lstStyle/>
          <a:p>
            <a:pPr algn="ctr" eaLnBrk="0" hangingPunct="0"/>
            <a:endParaRPr lang="en-US"/>
          </a:p>
        </p:txBody>
      </p:sp>
      <p:sp>
        <p:nvSpPr>
          <p:cNvPr id="1060" name="Line 59"/>
          <p:cNvSpPr>
            <a:spLocks noChangeShapeType="1"/>
          </p:cNvSpPr>
          <p:nvPr/>
        </p:nvSpPr>
        <p:spPr bwMode="auto">
          <a:xfrm>
            <a:off x="4800600" y="1066800"/>
            <a:ext cx="457200" cy="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 type="none" w="sm" len="sm"/>
            <a:tailEnd type="none" w="sm" len="sm"/>
          </a:ln>
        </p:spPr>
        <p:txBody>
          <a:bodyPr lIns="40995" tIns="20498" rIns="40995" bIns="20498">
            <a:spAutoFit/>
          </a:bodyPr>
          <a:lstStyle/>
          <a:p>
            <a:endParaRPr lang="en-US"/>
          </a:p>
        </p:txBody>
      </p:sp>
      <p:sp>
        <p:nvSpPr>
          <p:cNvPr id="1061" name="Rectangle 60"/>
          <p:cNvSpPr>
            <a:spLocks noChangeArrowheads="1"/>
          </p:cNvSpPr>
          <p:nvPr/>
        </p:nvSpPr>
        <p:spPr bwMode="auto">
          <a:xfrm>
            <a:off x="4767263" y="941388"/>
            <a:ext cx="544512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622" tIns="12811" rIns="25622" bIns="12811">
            <a:spAutoFit/>
          </a:bodyPr>
          <a:lstStyle/>
          <a:p>
            <a:pPr algn="ctr" defTabSz="436563" eaLnBrk="0" hangingPunct="0"/>
            <a:r>
              <a:rPr lang="en-US" sz="500">
                <a:solidFill>
                  <a:schemeClr val="bg2"/>
                </a:solidFill>
                <a:latin typeface="Swis721 BlkEx BT" pitchFamily="34" charset="0"/>
              </a:rPr>
              <a:t>Target</a:t>
            </a:r>
            <a:r>
              <a:rPr lang="en-US" sz="500">
                <a:latin typeface="Swis721 BlkEx BT" pitchFamily="34" charset="0"/>
              </a:rPr>
              <a:t> </a:t>
            </a:r>
            <a:r>
              <a:rPr lang="en-US" sz="700">
                <a:latin typeface="Swis721 BlkEx BT" pitchFamily="34" charset="0"/>
              </a:rPr>
              <a:t> </a:t>
            </a:r>
            <a:endParaRPr lang="en-US" sz="700">
              <a:solidFill>
                <a:srgbClr val="CC0000"/>
              </a:solidFill>
              <a:latin typeface="Swis721 BlkEx BT" pitchFamily="34" charset="0"/>
            </a:endParaRPr>
          </a:p>
        </p:txBody>
      </p:sp>
      <p:sp>
        <p:nvSpPr>
          <p:cNvPr id="1062" name="Rectangle 61"/>
          <p:cNvSpPr>
            <a:spLocks noChangeArrowheads="1"/>
          </p:cNvSpPr>
          <p:nvPr/>
        </p:nvSpPr>
        <p:spPr bwMode="auto">
          <a:xfrm>
            <a:off x="4762500" y="1096963"/>
            <a:ext cx="530225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622" tIns="12811" rIns="25622" bIns="12811">
            <a:spAutoFit/>
          </a:bodyPr>
          <a:lstStyle/>
          <a:p>
            <a:pPr algn="ctr" defTabSz="436563" eaLnBrk="0" hangingPunct="0"/>
            <a:r>
              <a:rPr lang="en-US" sz="400">
                <a:solidFill>
                  <a:schemeClr val="bg2"/>
                </a:solidFill>
                <a:latin typeface="Swis721 BlkEx BT" pitchFamily="34" charset="0"/>
              </a:rPr>
              <a:t>Assess</a:t>
            </a:r>
            <a:r>
              <a:rPr lang="en-US" sz="500">
                <a:latin typeface="Swis721 BlkEx BT" pitchFamily="34" charset="0"/>
              </a:rPr>
              <a:t>     </a:t>
            </a:r>
          </a:p>
        </p:txBody>
      </p:sp>
      <p:sp>
        <p:nvSpPr>
          <p:cNvPr id="1063" name="Text Box 62"/>
          <p:cNvSpPr txBox="1">
            <a:spLocks noChangeArrowheads="1"/>
          </p:cNvSpPr>
          <p:nvPr/>
        </p:nvSpPr>
        <p:spPr bwMode="auto">
          <a:xfrm>
            <a:off x="4876800" y="1219200"/>
            <a:ext cx="300038" cy="152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400">
                <a:solidFill>
                  <a:schemeClr val="bg2"/>
                </a:solidFill>
                <a:latin typeface="Swis721 BlkEx BT" pitchFamily="34" charset="0"/>
              </a:rPr>
              <a:t>DM</a:t>
            </a:r>
            <a:endParaRPr lang="en-US"/>
          </a:p>
        </p:txBody>
      </p:sp>
      <p:sp>
        <p:nvSpPr>
          <p:cNvPr id="1064" name="Line 63"/>
          <p:cNvSpPr>
            <a:spLocks noChangeShapeType="1"/>
          </p:cNvSpPr>
          <p:nvPr/>
        </p:nvSpPr>
        <p:spPr bwMode="auto">
          <a:xfrm>
            <a:off x="4902200" y="1219200"/>
            <a:ext cx="252413" cy="317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362200"/>
            <a:ext cx="4629150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nhd_banner_4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7688" y="520700"/>
            <a:ext cx="53340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650875" y="3265488"/>
            <a:ext cx="2438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River networks</a:t>
            </a:r>
          </a:p>
          <a:p>
            <a:r>
              <a:rPr lang="en-US"/>
              <a:t>for 8-digit HUC </a:t>
            </a:r>
          </a:p>
          <a:p>
            <a:r>
              <a:rPr lang="en-US"/>
              <a:t>watersheds</a:t>
            </a:r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838200" y="5867400"/>
            <a:ext cx="27045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4"/>
              </a:rPr>
              <a:t>http://nhd.usgs.gov</a:t>
            </a:r>
            <a:r>
              <a:rPr lang="en-US" dirty="0" smtClean="0">
                <a:solidFill>
                  <a:schemeClr val="accent2"/>
                </a:solidFill>
                <a:hlinkClick r:id="rId4"/>
              </a:rPr>
              <a:t>/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514600"/>
            <a:ext cx="7689850" cy="35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nhd_banner_4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5163" y="663575"/>
            <a:ext cx="53340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nh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4988" y="533400"/>
            <a:ext cx="3262312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228600" y="1592263"/>
            <a:ext cx="8542338" cy="5265737"/>
            <a:chOff x="0" y="1003"/>
            <a:chExt cx="5381" cy="3317"/>
          </a:xfrm>
        </p:grpSpPr>
        <p:pic>
          <p:nvPicPr>
            <p:cNvPr id="17412" name="Picture 4" descr="network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72" y="1003"/>
              <a:ext cx="3509" cy="3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3" name="Text Box 5"/>
            <p:cNvSpPr txBox="1">
              <a:spLocks noChangeArrowheads="1"/>
            </p:cNvSpPr>
            <p:nvPr/>
          </p:nvSpPr>
          <p:spPr bwMode="auto">
            <a:xfrm>
              <a:off x="1344" y="1104"/>
              <a:ext cx="3057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Lower West Fork, Trinity River Basin</a:t>
              </a:r>
            </a:p>
            <a:p>
              <a:pPr algn="ctr"/>
              <a:r>
                <a:rPr lang="en-US"/>
                <a:t>HUC = 12030102</a:t>
              </a:r>
            </a:p>
          </p:txBody>
        </p:sp>
        <p:pic>
          <p:nvPicPr>
            <p:cNvPr id="17414" name="Picture 6" descr="trinit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920"/>
              <a:ext cx="2229" cy="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flipV="1">
              <a:off x="1440" y="1680"/>
              <a:ext cx="576" cy="100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>
              <a:off x="1584" y="2784"/>
              <a:ext cx="1536" cy="67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NHD River Reaches</a:t>
            </a:r>
          </a:p>
        </p:txBody>
      </p:sp>
      <p:pic>
        <p:nvPicPr>
          <p:cNvPr id="18435" name="Picture 3" descr="r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9663" y="896938"/>
            <a:ext cx="5570537" cy="526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922463" y="4859338"/>
            <a:ext cx="46513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412 River Reaches</a:t>
            </a:r>
          </a:p>
          <a:p>
            <a:r>
              <a:rPr lang="en-US"/>
              <a:t>In Upper West Fork of Trinity Basin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533400"/>
            <a:ext cx="6883400" cy="1125538"/>
          </a:xfrm>
        </p:spPr>
        <p:txBody>
          <a:bodyPr/>
          <a:lstStyle/>
          <a:p>
            <a:pPr eaLnBrk="1" hangingPunct="1"/>
            <a:r>
              <a:rPr lang="en-US" smtClean="0"/>
              <a:t>River Reach Codes</a:t>
            </a:r>
            <a:br>
              <a:rPr lang="en-US" smtClean="0"/>
            </a:br>
            <a:r>
              <a:rPr lang="en-US" sz="3200" smtClean="0"/>
              <a:t>Used for river address locations</a:t>
            </a:r>
          </a:p>
        </p:txBody>
      </p:sp>
      <p:pic>
        <p:nvPicPr>
          <p:cNvPr id="19459" name="Picture 3" descr="zoom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2113" y="1897063"/>
            <a:ext cx="4537075" cy="428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269038" y="2319338"/>
            <a:ext cx="2317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ReachCode = </a:t>
            </a:r>
          </a:p>
          <a:p>
            <a:pPr algn="ctr"/>
            <a:r>
              <a:rPr lang="en-US" b="1">
                <a:solidFill>
                  <a:srgbClr val="008000"/>
                </a:solidFill>
              </a:rPr>
              <a:t>12030102</a:t>
            </a:r>
            <a:r>
              <a:rPr lang="en-US" b="1">
                <a:solidFill>
                  <a:schemeClr val="accent2"/>
                </a:solidFill>
              </a:rPr>
              <a:t>000151</a:t>
            </a: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H="1">
            <a:off x="5903913" y="2659063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265113" y="3649663"/>
            <a:ext cx="2514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ReachCode = </a:t>
            </a:r>
            <a:r>
              <a:rPr lang="en-US" b="1">
                <a:solidFill>
                  <a:srgbClr val="008000"/>
                </a:solidFill>
              </a:rPr>
              <a:t>12030102</a:t>
            </a:r>
            <a:r>
              <a:rPr lang="en-US" b="1">
                <a:solidFill>
                  <a:schemeClr val="accent2"/>
                </a:solidFill>
              </a:rPr>
              <a:t>000005</a:t>
            </a:r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 flipV="1">
            <a:off x="2627313" y="3497263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401638" y="4986338"/>
            <a:ext cx="981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HUC#</a:t>
            </a: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 flipV="1">
            <a:off x="722313" y="4335463"/>
            <a:ext cx="228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1560513" y="4945063"/>
            <a:ext cx="1401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Segment#</a:t>
            </a:r>
            <a:endParaRPr lang="en-US" b="1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 flipH="1" flipV="1">
            <a:off x="2170113" y="4411663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8" name="Oval 12"/>
          <p:cNvSpPr>
            <a:spLocks noChangeArrowheads="1"/>
          </p:cNvSpPr>
          <p:nvPr/>
        </p:nvSpPr>
        <p:spPr bwMode="auto">
          <a:xfrm>
            <a:off x="4943475" y="3989388"/>
            <a:ext cx="239713" cy="255587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5854700" y="4910138"/>
            <a:ext cx="2317750" cy="11874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rgbClr val="FC0128"/>
                </a:solidFill>
              </a:rPr>
              <a:t>Location 0.392</a:t>
            </a:r>
          </a:p>
          <a:p>
            <a:pPr algn="ctr" eaLnBrk="0" hangingPunct="0"/>
            <a:r>
              <a:rPr lang="en-US">
                <a:solidFill>
                  <a:srgbClr val="FC0128"/>
                </a:solidFill>
              </a:rPr>
              <a:t>on Reach</a:t>
            </a:r>
          </a:p>
          <a:p>
            <a:pPr algn="ctr" eaLnBrk="0" hangingPunct="0"/>
            <a:r>
              <a:rPr lang="en-US">
                <a:solidFill>
                  <a:srgbClr val="FC0128"/>
                </a:solidFill>
              </a:rPr>
              <a:t>12030102000005</a:t>
            </a: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 flipH="1" flipV="1">
            <a:off x="5062538" y="4095750"/>
            <a:ext cx="930275" cy="1049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8393113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1905000" y="5638800"/>
            <a:ext cx="5486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http://www.horizon-systems.com/nhdplus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NHDPlus for a Portion of Oregon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47800"/>
            <a:ext cx="38798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514600"/>
            <a:ext cx="432752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Line 5"/>
          <p:cNvSpPr>
            <a:spLocks noChangeShapeType="1"/>
          </p:cNvSpPr>
          <p:nvPr/>
        </p:nvSpPr>
        <p:spPr bwMode="auto">
          <a:xfrm flipH="1" flipV="1">
            <a:off x="3429000" y="1752600"/>
            <a:ext cx="1295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 flipH="1">
            <a:off x="3505200" y="3276600"/>
            <a:ext cx="11430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3200400" y="6248400"/>
            <a:ext cx="5454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u="sng">
                <a:solidFill>
                  <a:srgbClr val="0066FF"/>
                </a:solidFill>
              </a:rPr>
              <a:t>http://www.horizon-systems.com/nhdplus/</a:t>
            </a:r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NHDPlus Reach Catchments  ~ 3km</a:t>
            </a:r>
            <a:r>
              <a:rPr lang="en-US" sz="3600" baseline="30000" smtClean="0"/>
              <a:t>2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133600"/>
            <a:ext cx="4038600" cy="343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905000"/>
            <a:ext cx="3910013" cy="376396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6324600" y="3505200"/>
            <a:ext cx="609600" cy="6096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4267200" y="1905000"/>
            <a:ext cx="2590800" cy="1524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 flipV="1">
            <a:off x="4343400" y="4038600"/>
            <a:ext cx="2590800" cy="1676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1660525" y="5980113"/>
            <a:ext cx="526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Arial" charset="0"/>
              </a:rPr>
              <a:t>About 1000 reach catchments in each 8-digit HUC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1050925" y="1331913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Arial" charset="0"/>
              </a:rPr>
              <a:t>Average reach length = 2km</a:t>
            </a: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 flipH="1">
            <a:off x="2133600" y="1676400"/>
            <a:ext cx="76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4876800" y="1371600"/>
            <a:ext cx="3968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3300"/>
                </a:solidFill>
                <a:latin typeface="Arial" charset="0"/>
              </a:rPr>
              <a:t>2.3 million reaches</a:t>
            </a:r>
            <a:r>
              <a:rPr lang="en-US" sz="1800">
                <a:latin typeface="Arial" charset="0"/>
              </a:rPr>
              <a:t> for continental 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0"/>
            <a:ext cx="818991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2514600" y="150168"/>
            <a:ext cx="33754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/>
              <a:t>http://www.geodata.gov</a:t>
            </a:r>
            <a:r>
              <a:rPr lang="en-US" dirty="0" smtClean="0"/>
              <a:t>/  </a:t>
            </a:r>
            <a:endParaRPr lang="en-US" dirty="0"/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2590800" y="6248400"/>
            <a:ext cx="3287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>
                <a:hlinkClick r:id="rId3"/>
              </a:rPr>
              <a:t>http://www.geodata.gov/</a:t>
            </a:r>
            <a:r>
              <a:rPr lang="en-US" dirty="0"/>
              <a:t> </a:t>
            </a:r>
          </a:p>
        </p:txBody>
      </p:sp>
      <p:pic>
        <p:nvPicPr>
          <p:cNvPr id="614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676400"/>
            <a:ext cx="54959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429000"/>
            <a:ext cx="14859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2895600"/>
            <a:ext cx="3733800" cy="3362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52" name="Line 10"/>
          <p:cNvSpPr>
            <a:spLocks noChangeShapeType="1"/>
          </p:cNvSpPr>
          <p:nvPr/>
        </p:nvSpPr>
        <p:spPr bwMode="auto">
          <a:xfrm flipV="1">
            <a:off x="1295400" y="5562600"/>
            <a:ext cx="914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6153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1905000"/>
            <a:ext cx="181133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NHDPlus Reach Attributes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pPr eaLnBrk="1" hangingPunct="1"/>
            <a:r>
              <a:rPr lang="en-US" smtClean="0"/>
              <a:t>Slope</a:t>
            </a:r>
          </a:p>
          <a:p>
            <a:pPr eaLnBrk="1" hangingPunct="1"/>
            <a:r>
              <a:rPr lang="en-US" smtClean="0"/>
              <a:t>Elevation</a:t>
            </a:r>
          </a:p>
          <a:p>
            <a:pPr eaLnBrk="1" hangingPunct="1"/>
            <a:r>
              <a:rPr lang="en-US" smtClean="0">
                <a:solidFill>
                  <a:srgbClr val="FF3300"/>
                </a:solidFill>
              </a:rPr>
              <a:t>Mean annual flow</a:t>
            </a:r>
          </a:p>
          <a:p>
            <a:pPr lvl="1" eaLnBrk="1" hangingPunct="1"/>
            <a:r>
              <a:rPr lang="en-US" smtClean="0">
                <a:solidFill>
                  <a:srgbClr val="FF3300"/>
                </a:solidFill>
              </a:rPr>
              <a:t>Corresponding velocity</a:t>
            </a:r>
          </a:p>
          <a:p>
            <a:pPr eaLnBrk="1" hangingPunct="1"/>
            <a:r>
              <a:rPr lang="en-US" smtClean="0"/>
              <a:t>Drainage area</a:t>
            </a:r>
          </a:p>
          <a:p>
            <a:pPr eaLnBrk="1" hangingPunct="1"/>
            <a:r>
              <a:rPr lang="en-US" smtClean="0"/>
              <a:t>% of upstream drainage area in different land uses</a:t>
            </a:r>
          </a:p>
          <a:p>
            <a:pPr eaLnBrk="1" hangingPunct="1"/>
            <a:r>
              <a:rPr lang="en-US" smtClean="0"/>
              <a:t>Stream order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828800"/>
            <a:ext cx="416877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National Elevation Dataset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rgbClr val="FF3300"/>
                </a:solidFill>
              </a:rPr>
              <a:t>Digital Elevation Model</a:t>
            </a:r>
            <a:r>
              <a:rPr lang="en-US" smtClean="0"/>
              <a:t> with 1 arc-second (30m) cells 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rgbClr val="FF3300"/>
                </a:solidFill>
              </a:rPr>
              <a:t>Seamless</a:t>
            </a:r>
            <a:r>
              <a:rPr lang="en-US" smtClean="0"/>
              <a:t> in 1</a:t>
            </a:r>
            <a:r>
              <a:rPr lang="en-US" smtClean="0">
                <a:cs typeface="Times New Roman" pitchFamily="18" charset="0"/>
              </a:rPr>
              <a:t>° blocks for the United States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cs typeface="Times New Roman" pitchFamily="18" charset="0"/>
              </a:rPr>
              <a:t>10 billion data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cs typeface="Times New Roman" pitchFamily="18" charset="0"/>
              </a:rPr>
              <a:t>Derived from USGS </a:t>
            </a:r>
            <a:r>
              <a:rPr lang="en-US" smtClean="0">
                <a:solidFill>
                  <a:srgbClr val="FF3300"/>
                </a:solidFill>
                <a:cs typeface="Times New Roman" pitchFamily="18" charset="0"/>
              </a:rPr>
              <a:t>1:24,000</a:t>
            </a:r>
            <a:r>
              <a:rPr lang="en-US" smtClean="0">
                <a:cs typeface="Times New Roman" pitchFamily="18" charset="0"/>
              </a:rPr>
              <a:t> quadrangle sheets </a:t>
            </a:r>
            <a:endParaRPr lang="en-US" smtClean="0"/>
          </a:p>
        </p:txBody>
      </p:sp>
      <p:pic>
        <p:nvPicPr>
          <p:cNvPr id="24580" name="Picture 4" descr="tex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20574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81" name="Group 8"/>
          <p:cNvGrpSpPr>
            <a:grpSpLocks/>
          </p:cNvGrpSpPr>
          <p:nvPr/>
        </p:nvGrpSpPr>
        <p:grpSpPr bwMode="auto">
          <a:xfrm>
            <a:off x="1981200" y="5943607"/>
            <a:ext cx="5165725" cy="461963"/>
            <a:chOff x="576" y="3840"/>
            <a:chExt cx="3254" cy="291"/>
          </a:xfrm>
        </p:grpSpPr>
        <p:sp>
          <p:nvSpPr>
            <p:cNvPr id="24583" name="Rectangle 6"/>
            <p:cNvSpPr>
              <a:spLocks noChangeArrowheads="1"/>
            </p:cNvSpPr>
            <p:nvPr/>
          </p:nvSpPr>
          <p:spPr bwMode="auto">
            <a:xfrm>
              <a:off x="1728" y="3840"/>
              <a:ext cx="210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  <a:hlinkClick r:id="rId3"/>
                </a:rPr>
                <a:t>http://seamless.usgs.gov</a:t>
              </a:r>
              <a:r>
                <a:rPr lang="en-US" dirty="0" smtClean="0">
                  <a:solidFill>
                    <a:schemeClr val="accent2"/>
                  </a:solidFill>
                  <a:hlinkClick r:id="rId3"/>
                </a:rPr>
                <a:t>/</a:t>
              </a:r>
              <a:r>
                <a:rPr lang="en-US" dirty="0" smtClean="0">
                  <a:solidFill>
                    <a:schemeClr val="accent2"/>
                  </a:solidFill>
                </a:rPr>
                <a:t> 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24584" name="Text Box 7"/>
            <p:cNvSpPr txBox="1">
              <a:spLocks noChangeArrowheads="1"/>
            </p:cNvSpPr>
            <p:nvPr/>
          </p:nvSpPr>
          <p:spPr bwMode="auto">
            <a:xfrm>
              <a:off x="576" y="3840"/>
              <a:ext cx="10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Get the data:</a:t>
              </a:r>
            </a:p>
          </p:txBody>
        </p:sp>
      </p:grpSp>
      <p:sp>
        <p:nvSpPr>
          <p:cNvPr id="24582" name="Rectangle 9"/>
          <p:cNvSpPr>
            <a:spLocks noChangeArrowheads="1"/>
          </p:cNvSpPr>
          <p:nvPr/>
        </p:nvSpPr>
        <p:spPr bwMode="auto">
          <a:xfrm>
            <a:off x="2895600" y="1447800"/>
            <a:ext cx="2695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4"/>
              </a:rPr>
              <a:t>http://ned.usgs.gov</a:t>
            </a:r>
            <a:r>
              <a:rPr lang="en-US" dirty="0" smtClean="0">
                <a:solidFill>
                  <a:schemeClr val="accent2"/>
                </a:solidFill>
                <a:hlinkClick r:id="rId4"/>
              </a:rPr>
              <a:t>/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umulus.cr.usgs.gov/staticmaps/ned_13_ar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9258"/>
            <a:ext cx="8904718" cy="576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38400" y="6169967"/>
            <a:ext cx="3995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smtClean="0">
                <a:hlinkClick r:id="rId3"/>
              </a:rPr>
              <a:t>http://seamless.usgs.gov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81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38400" y="6169967"/>
            <a:ext cx="3995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smtClean="0">
                <a:hlinkClick r:id="rId2"/>
              </a:rPr>
              <a:t>http://seamless.usgs.gov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122" name="Picture 2" descr="http://cumulus.cr.usgs.gov/staticmaps/ned_19_ar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4" y="417218"/>
            <a:ext cx="8384748" cy="542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96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pPr eaLnBrk="1" hangingPunct="1"/>
            <a:r>
              <a:rPr lang="en-US" smtClean="0"/>
              <a:t>Digital Elevation Model (DEM)</a:t>
            </a:r>
          </a:p>
        </p:txBody>
      </p:sp>
      <p:pic>
        <p:nvPicPr>
          <p:cNvPr id="25603" name="Picture 3" descr="elevp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76400"/>
            <a:ext cx="6470650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7469188" y="1600200"/>
            <a:ext cx="16748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Contours</a:t>
            </a:r>
            <a:endParaRPr lang="en-US" sz="3200"/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 flipH="1">
            <a:off x="7237413" y="5410200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H="1">
            <a:off x="7239000" y="3306763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H="1">
            <a:off x="7229475" y="4389438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7527925" y="302895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720</a:t>
            </a:r>
            <a:endParaRPr lang="en-US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7535863" y="41148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700</a:t>
            </a:r>
            <a:endParaRPr lang="en-US"/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7543800" y="5083175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680</a:t>
            </a:r>
            <a:endParaRPr lang="en-US"/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7543800" y="22098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740</a:t>
            </a:r>
            <a:endParaRPr lang="en-US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flipH="1">
            <a:off x="7239000" y="2514600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56388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680</a:t>
            </a:r>
            <a:endParaRPr lang="en-US"/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43434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700</a:t>
            </a:r>
            <a:endParaRPr lang="en-US"/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35052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720</a:t>
            </a:r>
            <a:endParaRPr lang="en-US"/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25908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740</a:t>
            </a:r>
            <a:endParaRPr lang="en-US"/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4038600" y="1219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720</a:t>
            </a:r>
            <a:endParaRPr lang="en-US"/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5105400" y="1219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720</a:t>
            </a:r>
            <a:endParaRPr lang="en-US"/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1997075" y="1905000"/>
            <a:ext cx="5070475" cy="421640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7924800" cy="762000"/>
          </a:xfrm>
        </p:spPr>
        <p:txBody>
          <a:bodyPr/>
          <a:lstStyle/>
          <a:p>
            <a:pPr eaLnBrk="1" hangingPunct="1"/>
            <a:r>
              <a:rPr lang="en-US" smtClean="0"/>
              <a:t>Austin West 30 Meter DEM</a:t>
            </a:r>
          </a:p>
        </p:txBody>
      </p:sp>
      <p:pic>
        <p:nvPicPr>
          <p:cNvPr id="26627" name="Picture 3" descr="ausw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600200"/>
            <a:ext cx="5715000" cy="481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2819400" y="1828800"/>
            <a:ext cx="3497263" cy="3382963"/>
            <a:chOff x="2261" y="1517"/>
            <a:chExt cx="1149" cy="1094"/>
          </a:xfrm>
        </p:grpSpPr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2261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32</a:t>
              </a:r>
            </a:p>
          </p:txBody>
        </p:sp>
        <p:sp>
          <p:nvSpPr>
            <p:cNvPr id="27654" name="Rectangle 4"/>
            <p:cNvSpPr>
              <a:spLocks noChangeArrowheads="1"/>
            </p:cNvSpPr>
            <p:nvPr/>
          </p:nvSpPr>
          <p:spPr bwMode="auto">
            <a:xfrm>
              <a:off x="2261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16</a:t>
              </a:r>
            </a:p>
          </p:txBody>
        </p:sp>
        <p:sp>
          <p:nvSpPr>
            <p:cNvPr id="27655" name="Rectangle 5"/>
            <p:cNvSpPr>
              <a:spLocks noChangeArrowheads="1"/>
            </p:cNvSpPr>
            <p:nvPr/>
          </p:nvSpPr>
          <p:spPr bwMode="auto">
            <a:xfrm>
              <a:off x="2261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8</a:t>
              </a:r>
            </a:p>
          </p:txBody>
        </p:sp>
        <p:sp>
          <p:nvSpPr>
            <p:cNvPr id="27656" name="Rectangle 6"/>
            <p:cNvSpPr>
              <a:spLocks noChangeArrowheads="1"/>
            </p:cNvSpPr>
            <p:nvPr/>
          </p:nvSpPr>
          <p:spPr bwMode="auto">
            <a:xfrm>
              <a:off x="2644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64</a:t>
              </a:r>
            </a:p>
          </p:txBody>
        </p:sp>
        <p:sp>
          <p:nvSpPr>
            <p:cNvPr id="27657" name="Rectangle 7"/>
            <p:cNvSpPr>
              <a:spLocks noChangeArrowheads="1"/>
            </p:cNvSpPr>
            <p:nvPr/>
          </p:nvSpPr>
          <p:spPr bwMode="auto">
            <a:xfrm>
              <a:off x="2644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800" b="1"/>
            </a:p>
          </p:txBody>
        </p:sp>
        <p:sp>
          <p:nvSpPr>
            <p:cNvPr id="27658" name="Rectangle 8"/>
            <p:cNvSpPr>
              <a:spLocks noChangeArrowheads="1"/>
            </p:cNvSpPr>
            <p:nvPr/>
          </p:nvSpPr>
          <p:spPr bwMode="auto">
            <a:xfrm>
              <a:off x="2644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4</a:t>
              </a:r>
            </a:p>
          </p:txBody>
        </p:sp>
        <p:grpSp>
          <p:nvGrpSpPr>
            <p:cNvPr id="27659" name="Group 9"/>
            <p:cNvGrpSpPr>
              <a:grpSpLocks/>
            </p:cNvGrpSpPr>
            <p:nvPr/>
          </p:nvGrpSpPr>
          <p:grpSpPr bwMode="auto">
            <a:xfrm>
              <a:off x="3027" y="1517"/>
              <a:ext cx="383" cy="1094"/>
              <a:chOff x="3027" y="1517"/>
              <a:chExt cx="383" cy="1094"/>
            </a:xfrm>
          </p:grpSpPr>
          <p:sp>
            <p:nvSpPr>
              <p:cNvPr id="27668" name="Rectangle 10"/>
              <p:cNvSpPr>
                <a:spLocks noChangeArrowheads="1"/>
              </p:cNvSpPr>
              <p:nvPr/>
            </p:nvSpPr>
            <p:spPr bwMode="auto">
              <a:xfrm>
                <a:off x="3027" y="151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/>
                  <a:t>128</a:t>
                </a:r>
              </a:p>
            </p:txBody>
          </p:sp>
          <p:sp>
            <p:nvSpPr>
              <p:cNvPr id="27669" name="Rectangle 11"/>
              <p:cNvSpPr>
                <a:spLocks noChangeArrowheads="1"/>
              </p:cNvSpPr>
              <p:nvPr/>
            </p:nvSpPr>
            <p:spPr bwMode="auto">
              <a:xfrm>
                <a:off x="3027" y="1881"/>
                <a:ext cx="383" cy="36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/>
                  <a:t>1</a:t>
                </a:r>
              </a:p>
            </p:txBody>
          </p:sp>
          <p:sp>
            <p:nvSpPr>
              <p:cNvPr id="27670" name="Rectangle 12"/>
              <p:cNvSpPr>
                <a:spLocks noChangeArrowheads="1"/>
              </p:cNvSpPr>
              <p:nvPr/>
            </p:nvSpPr>
            <p:spPr bwMode="auto">
              <a:xfrm>
                <a:off x="3027" y="224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/>
                  <a:t>2</a:t>
                </a:r>
              </a:p>
            </p:txBody>
          </p:sp>
        </p:grpSp>
        <p:sp>
          <p:nvSpPr>
            <p:cNvPr id="27660" name="Line 13"/>
            <p:cNvSpPr>
              <a:spLocks noChangeShapeType="1"/>
            </p:cNvSpPr>
            <p:nvPr/>
          </p:nvSpPr>
          <p:spPr bwMode="auto">
            <a:xfrm rot="-5400000">
              <a:off x="2746" y="1898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Line 14"/>
            <p:cNvSpPr>
              <a:spLocks noChangeShapeType="1"/>
            </p:cNvSpPr>
            <p:nvPr/>
          </p:nvSpPr>
          <p:spPr bwMode="auto">
            <a:xfrm rot="5400000" flipV="1">
              <a:off x="2884" y="2108"/>
              <a:ext cx="194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2" name="Line 15"/>
            <p:cNvSpPr>
              <a:spLocks noChangeShapeType="1"/>
            </p:cNvSpPr>
            <p:nvPr/>
          </p:nvSpPr>
          <p:spPr bwMode="auto">
            <a:xfrm rot="-5400000">
              <a:off x="2881" y="1810"/>
              <a:ext cx="202" cy="2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3" name="Line 16"/>
            <p:cNvSpPr>
              <a:spLocks noChangeShapeType="1"/>
            </p:cNvSpPr>
            <p:nvPr/>
          </p:nvSpPr>
          <p:spPr bwMode="auto">
            <a:xfrm rot="-5400000" flipH="1" flipV="1">
              <a:off x="2571" y="2101"/>
              <a:ext cx="210" cy="2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4" name="Line 17"/>
            <p:cNvSpPr>
              <a:spLocks noChangeShapeType="1"/>
            </p:cNvSpPr>
            <p:nvPr/>
          </p:nvSpPr>
          <p:spPr bwMode="auto">
            <a:xfrm rot="5400000" flipV="1">
              <a:off x="2741" y="2220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5" name="Line 18"/>
            <p:cNvSpPr>
              <a:spLocks noChangeShapeType="1"/>
            </p:cNvSpPr>
            <p:nvPr/>
          </p:nvSpPr>
          <p:spPr bwMode="auto">
            <a:xfrm rot="10800000">
              <a:off x="2561" y="2071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6" name="Line 19"/>
            <p:cNvSpPr>
              <a:spLocks noChangeShapeType="1"/>
            </p:cNvSpPr>
            <p:nvPr/>
          </p:nvSpPr>
          <p:spPr bwMode="auto">
            <a:xfrm rot="10800000" flipH="1">
              <a:off x="2907" y="2065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7" name="Line 20"/>
            <p:cNvSpPr>
              <a:spLocks noChangeShapeType="1"/>
            </p:cNvSpPr>
            <p:nvPr/>
          </p:nvSpPr>
          <p:spPr bwMode="auto">
            <a:xfrm rot="5400000" flipH="1">
              <a:off x="2570" y="1818"/>
              <a:ext cx="210" cy="2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51" name="Text Box 21"/>
          <p:cNvSpPr txBox="1">
            <a:spLocks noChangeArrowheads="1"/>
          </p:cNvSpPr>
          <p:nvPr/>
        </p:nvSpPr>
        <p:spPr bwMode="auto">
          <a:xfrm>
            <a:off x="1295400" y="685800"/>
            <a:ext cx="70723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4000">
                <a:solidFill>
                  <a:srgbClr val="FF3300"/>
                </a:solidFill>
              </a:rPr>
              <a:t>Eight Direction</a:t>
            </a:r>
            <a:r>
              <a:rPr lang="en-US" sz="4000"/>
              <a:t> Pour Point Model</a:t>
            </a:r>
            <a:endParaRPr lang="en-US"/>
          </a:p>
        </p:txBody>
      </p:sp>
      <p:sp>
        <p:nvSpPr>
          <p:cNvPr id="27652" name="Text Box 22"/>
          <p:cNvSpPr txBox="1">
            <a:spLocks noChangeArrowheads="1"/>
          </p:cNvSpPr>
          <p:nvPr/>
        </p:nvSpPr>
        <p:spPr bwMode="auto">
          <a:xfrm>
            <a:off x="685800" y="5486400"/>
            <a:ext cx="79740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/>
              <a:t>Water flows in the direction of </a:t>
            </a:r>
            <a:r>
              <a:rPr lang="en-US" sz="3200">
                <a:solidFill>
                  <a:srgbClr val="FF3300"/>
                </a:solidFill>
              </a:rPr>
              <a:t>steepest descent</a:t>
            </a:r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pPr eaLnBrk="1" hangingPunct="1"/>
            <a:r>
              <a:rPr lang="en-US" smtClean="0"/>
              <a:t>Flow </a:t>
            </a:r>
            <a:r>
              <a:rPr lang="en-US" smtClean="0">
                <a:solidFill>
                  <a:schemeClr val="tx1"/>
                </a:solidFill>
              </a:rPr>
              <a:t>Direction</a:t>
            </a:r>
            <a:r>
              <a:rPr lang="en-US" smtClean="0"/>
              <a:t> Grid</a:t>
            </a:r>
          </a:p>
        </p:txBody>
      </p:sp>
      <p:pic>
        <p:nvPicPr>
          <p:cNvPr id="28675" name="Picture 3" descr="fd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219200"/>
            <a:ext cx="6477000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457200" y="3276600"/>
            <a:ext cx="1524000" cy="1600200"/>
            <a:chOff x="2261" y="1517"/>
            <a:chExt cx="1149" cy="1094"/>
          </a:xfrm>
        </p:grpSpPr>
        <p:sp>
          <p:nvSpPr>
            <p:cNvPr id="28677" name="Rectangle 5"/>
            <p:cNvSpPr>
              <a:spLocks noChangeArrowheads="1"/>
            </p:cNvSpPr>
            <p:nvPr/>
          </p:nvSpPr>
          <p:spPr bwMode="auto">
            <a:xfrm>
              <a:off x="2261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32</a:t>
              </a:r>
            </a:p>
          </p:txBody>
        </p:sp>
        <p:sp>
          <p:nvSpPr>
            <p:cNvPr id="28678" name="Rectangle 6"/>
            <p:cNvSpPr>
              <a:spLocks noChangeArrowheads="1"/>
            </p:cNvSpPr>
            <p:nvPr/>
          </p:nvSpPr>
          <p:spPr bwMode="auto">
            <a:xfrm>
              <a:off x="2261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16</a:t>
              </a:r>
            </a:p>
          </p:txBody>
        </p:sp>
        <p:sp>
          <p:nvSpPr>
            <p:cNvPr id="28679" name="Rectangle 7"/>
            <p:cNvSpPr>
              <a:spLocks noChangeArrowheads="1"/>
            </p:cNvSpPr>
            <p:nvPr/>
          </p:nvSpPr>
          <p:spPr bwMode="auto">
            <a:xfrm>
              <a:off x="2261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8</a:t>
              </a:r>
            </a:p>
          </p:txBody>
        </p:sp>
        <p:sp>
          <p:nvSpPr>
            <p:cNvPr id="28680" name="Rectangle 8"/>
            <p:cNvSpPr>
              <a:spLocks noChangeArrowheads="1"/>
            </p:cNvSpPr>
            <p:nvPr/>
          </p:nvSpPr>
          <p:spPr bwMode="auto">
            <a:xfrm>
              <a:off x="2644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64</a:t>
              </a:r>
            </a:p>
          </p:txBody>
        </p:sp>
        <p:sp>
          <p:nvSpPr>
            <p:cNvPr id="28681" name="Rectangle 9"/>
            <p:cNvSpPr>
              <a:spLocks noChangeArrowheads="1"/>
            </p:cNvSpPr>
            <p:nvPr/>
          </p:nvSpPr>
          <p:spPr bwMode="auto">
            <a:xfrm>
              <a:off x="2644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000" b="1"/>
            </a:p>
          </p:txBody>
        </p:sp>
        <p:sp>
          <p:nvSpPr>
            <p:cNvPr id="28682" name="Rectangle 10"/>
            <p:cNvSpPr>
              <a:spLocks noChangeArrowheads="1"/>
            </p:cNvSpPr>
            <p:nvPr/>
          </p:nvSpPr>
          <p:spPr bwMode="auto">
            <a:xfrm>
              <a:off x="2644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4</a:t>
              </a:r>
            </a:p>
          </p:txBody>
        </p:sp>
        <p:grpSp>
          <p:nvGrpSpPr>
            <p:cNvPr id="28683" name="Group 11"/>
            <p:cNvGrpSpPr>
              <a:grpSpLocks/>
            </p:cNvGrpSpPr>
            <p:nvPr/>
          </p:nvGrpSpPr>
          <p:grpSpPr bwMode="auto">
            <a:xfrm>
              <a:off x="3027" y="1517"/>
              <a:ext cx="383" cy="1094"/>
              <a:chOff x="3027" y="1517"/>
              <a:chExt cx="383" cy="1094"/>
            </a:xfrm>
          </p:grpSpPr>
          <p:sp>
            <p:nvSpPr>
              <p:cNvPr id="28692" name="Rectangle 12"/>
              <p:cNvSpPr>
                <a:spLocks noChangeArrowheads="1"/>
              </p:cNvSpPr>
              <p:nvPr/>
            </p:nvSpPr>
            <p:spPr bwMode="auto">
              <a:xfrm>
                <a:off x="3027" y="151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000" b="1"/>
                  <a:t>128</a:t>
                </a:r>
              </a:p>
            </p:txBody>
          </p:sp>
          <p:sp>
            <p:nvSpPr>
              <p:cNvPr id="28693" name="Rectangle 13"/>
              <p:cNvSpPr>
                <a:spLocks noChangeArrowheads="1"/>
              </p:cNvSpPr>
              <p:nvPr/>
            </p:nvSpPr>
            <p:spPr bwMode="auto">
              <a:xfrm>
                <a:off x="3027" y="1881"/>
                <a:ext cx="383" cy="36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000" b="1"/>
                  <a:t>1</a:t>
                </a:r>
              </a:p>
            </p:txBody>
          </p:sp>
          <p:sp>
            <p:nvSpPr>
              <p:cNvPr id="28694" name="Rectangle 14"/>
              <p:cNvSpPr>
                <a:spLocks noChangeArrowheads="1"/>
              </p:cNvSpPr>
              <p:nvPr/>
            </p:nvSpPr>
            <p:spPr bwMode="auto">
              <a:xfrm>
                <a:off x="3027" y="224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000" b="1"/>
                  <a:t>2</a:t>
                </a:r>
              </a:p>
            </p:txBody>
          </p:sp>
        </p:grpSp>
        <p:sp>
          <p:nvSpPr>
            <p:cNvPr id="28684" name="Line 15"/>
            <p:cNvSpPr>
              <a:spLocks noChangeShapeType="1"/>
            </p:cNvSpPr>
            <p:nvPr/>
          </p:nvSpPr>
          <p:spPr bwMode="auto">
            <a:xfrm rot="-5400000">
              <a:off x="2746" y="1898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5" name="Line 16"/>
            <p:cNvSpPr>
              <a:spLocks noChangeShapeType="1"/>
            </p:cNvSpPr>
            <p:nvPr/>
          </p:nvSpPr>
          <p:spPr bwMode="auto">
            <a:xfrm rot="5400000" flipV="1">
              <a:off x="2884" y="2108"/>
              <a:ext cx="194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6" name="Line 17"/>
            <p:cNvSpPr>
              <a:spLocks noChangeShapeType="1"/>
            </p:cNvSpPr>
            <p:nvPr/>
          </p:nvSpPr>
          <p:spPr bwMode="auto">
            <a:xfrm rot="-5400000">
              <a:off x="2881" y="1810"/>
              <a:ext cx="202" cy="2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7" name="Line 18"/>
            <p:cNvSpPr>
              <a:spLocks noChangeShapeType="1"/>
            </p:cNvSpPr>
            <p:nvPr/>
          </p:nvSpPr>
          <p:spPr bwMode="auto">
            <a:xfrm rot="-5400000" flipH="1" flipV="1">
              <a:off x="2571" y="2101"/>
              <a:ext cx="210" cy="2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8" name="Line 19"/>
            <p:cNvSpPr>
              <a:spLocks noChangeShapeType="1"/>
            </p:cNvSpPr>
            <p:nvPr/>
          </p:nvSpPr>
          <p:spPr bwMode="auto">
            <a:xfrm rot="5400000" flipV="1">
              <a:off x="2741" y="2220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9" name="Line 20"/>
            <p:cNvSpPr>
              <a:spLocks noChangeShapeType="1"/>
            </p:cNvSpPr>
            <p:nvPr/>
          </p:nvSpPr>
          <p:spPr bwMode="auto">
            <a:xfrm rot="10800000">
              <a:off x="2561" y="2071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0" name="Line 21"/>
            <p:cNvSpPr>
              <a:spLocks noChangeShapeType="1"/>
            </p:cNvSpPr>
            <p:nvPr/>
          </p:nvSpPr>
          <p:spPr bwMode="auto">
            <a:xfrm rot="10800000" flipH="1">
              <a:off x="2907" y="2065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1" name="Line 22"/>
            <p:cNvSpPr>
              <a:spLocks noChangeShapeType="1"/>
            </p:cNvSpPr>
            <p:nvPr/>
          </p:nvSpPr>
          <p:spPr bwMode="auto">
            <a:xfrm rot="5400000" flipH="1">
              <a:off x="2570" y="1818"/>
              <a:ext cx="210" cy="2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Delineation of</a:t>
            </a:r>
            <a:r>
              <a:rPr lang="en-US" smtClean="0">
                <a:solidFill>
                  <a:srgbClr val="FF3300"/>
                </a:solidFill>
              </a:rPr>
              <a:t> </a:t>
            </a:r>
            <a:r>
              <a:rPr lang="en-US" smtClean="0">
                <a:solidFill>
                  <a:srgbClr val="66CCFF"/>
                </a:solidFill>
              </a:rPr>
              <a:t>Streams</a:t>
            </a:r>
            <a:r>
              <a:rPr lang="en-US" smtClean="0"/>
              <a:t> and </a:t>
            </a:r>
            <a:r>
              <a:rPr lang="en-US" smtClean="0">
                <a:solidFill>
                  <a:srgbClr val="FF3300"/>
                </a:solidFill>
              </a:rPr>
              <a:t>Watersheds</a:t>
            </a:r>
            <a:r>
              <a:rPr lang="en-US" smtClean="0"/>
              <a:t> on a DEM </a:t>
            </a:r>
          </a:p>
        </p:txBody>
      </p:sp>
      <p:pic>
        <p:nvPicPr>
          <p:cNvPr id="29699" name="Picture 3" descr="stream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5000"/>
            <a:ext cx="6486525" cy="454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685800" y="0"/>
          <a:ext cx="7848600" cy="652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Bitmap Image" r:id="rId3" imgW="5990476" imgH="4982270" progId="Paint.Picture">
                  <p:embed/>
                </p:oleObj>
              </mc:Choice>
              <mc:Fallback>
                <p:oleObj name="Bitmap Image" r:id="rId3" imgW="5990476" imgH="4982270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0"/>
                        <a:ext cx="7848600" cy="652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7"/>
          <p:cNvSpPr>
            <a:spLocks noChangeArrowheads="1"/>
          </p:cNvSpPr>
          <p:nvPr/>
        </p:nvSpPr>
        <p:spPr bwMode="auto">
          <a:xfrm>
            <a:off x="1905000" y="1524000"/>
            <a:ext cx="276383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/>
              <a:t>http://srtm.usgs.gov/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USGS GIS data for Water</a:t>
            </a:r>
          </a:p>
        </p:txBody>
      </p:sp>
      <p:pic>
        <p:nvPicPr>
          <p:cNvPr id="717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81200"/>
            <a:ext cx="720248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6"/>
          <p:cNvSpPr>
            <a:spLocks noChangeArrowheads="1"/>
          </p:cNvSpPr>
          <p:nvPr/>
        </p:nvSpPr>
        <p:spPr bwMode="auto">
          <a:xfrm>
            <a:off x="2438400" y="1219200"/>
            <a:ext cx="4175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hlinkClick r:id="rId3"/>
              </a:rPr>
              <a:t>http://water.usgs.gov/maps.html</a:t>
            </a:r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HydroSheds</a:t>
            </a:r>
            <a:r>
              <a:rPr lang="en-US" dirty="0" smtClean="0"/>
              <a:t> derived from SRTM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20" y="1981200"/>
            <a:ext cx="899648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667000" y="5867400"/>
            <a:ext cx="3920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http://hydrosheds.cr.usgs.gov/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370"/>
            <a:ext cx="6477000" cy="655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3300"/>
                </a:solidFill>
              </a:rPr>
              <a:t>GTOPO30</a:t>
            </a:r>
            <a:r>
              <a:rPr lang="en-US" smtClean="0"/>
              <a:t> - 1 km Digital Elevation Model of the Earth</a:t>
            </a:r>
          </a:p>
        </p:txBody>
      </p:sp>
      <p:pic>
        <p:nvPicPr>
          <p:cNvPr id="45059" name="Picture 3" descr="gtopo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057400"/>
            <a:ext cx="7848600" cy="417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762000" y="6096000"/>
            <a:ext cx="7848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hlinkClick r:id="rId3"/>
              </a:rPr>
              <a:t>http://eros.usgs.gov/#/Find_Data/Products_and_Data_Available/GTOPO30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3300"/>
                </a:solidFill>
              </a:rPr>
              <a:t>Drainage</a:t>
            </a:r>
            <a:r>
              <a:rPr lang="en-US" smtClean="0"/>
              <a:t> in North America</a:t>
            </a:r>
          </a:p>
        </p:txBody>
      </p:sp>
      <p:pic>
        <p:nvPicPr>
          <p:cNvPr id="46083" name="Picture 3" descr="nastre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0"/>
            <a:ext cx="437515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6384925" y="2098675"/>
            <a:ext cx="1766888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Hydro1K is</a:t>
            </a:r>
          </a:p>
          <a:p>
            <a:r>
              <a:rPr lang="en-US"/>
              <a:t>derived from</a:t>
            </a:r>
          </a:p>
          <a:p>
            <a:r>
              <a:rPr lang="en-US"/>
              <a:t>GTOPO30</a:t>
            </a:r>
          </a:p>
          <a:p>
            <a:r>
              <a:rPr lang="en-US"/>
              <a:t>using raster </a:t>
            </a:r>
          </a:p>
          <a:p>
            <a:r>
              <a:rPr lang="en-US"/>
              <a:t>GIS analysis</a:t>
            </a: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533400" y="6019800"/>
            <a:ext cx="838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hlinkClick r:id="rId3"/>
              </a:rPr>
              <a:t>http://eros.usgs.gov/#/Find_Data/Products_and_Data_Available/gtopo30/hydro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oastlin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83058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coast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667000"/>
            <a:ext cx="5419725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04800" y="1752600"/>
            <a:ext cx="49464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http://www.ngdc.noaa.gov/mgg/coast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oils_dat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981200"/>
            <a:ext cx="1522413" cy="373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txst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28800"/>
            <a:ext cx="5867400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statsgo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457200"/>
            <a:ext cx="6865938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533400" y="6096000"/>
            <a:ext cx="677704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5"/>
              </a:rPr>
              <a:t>http://www.soils.usda.gov/survey/geography/statsgo</a:t>
            </a:r>
            <a:r>
              <a:rPr lang="en-US" dirty="0" smtClean="0">
                <a:solidFill>
                  <a:schemeClr val="accent2"/>
                </a:solidFill>
                <a:hlinkClick r:id="rId5"/>
              </a:rPr>
              <a:t>/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381000" y="1371600"/>
            <a:ext cx="424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1:250,000 Scale Soil Information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71" name="Picture 3" descr="cl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763"/>
            <a:ext cx="8207375" cy="684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739" y="381000"/>
            <a:ext cx="7207061" cy="528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5" descr="soils_dat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59188"/>
            <a:ext cx="1304925" cy="319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10"/>
          <p:cNvSpPr>
            <a:spLocks noChangeArrowheads="1"/>
          </p:cNvSpPr>
          <p:nvPr/>
        </p:nvSpPr>
        <p:spPr bwMode="auto">
          <a:xfrm>
            <a:off x="1431623" y="5791200"/>
            <a:ext cx="672177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66FF"/>
                </a:solidFill>
                <a:hlinkClick r:id="rId4"/>
              </a:rPr>
              <a:t>http://www.soils.usda.gov/survey/geography/ssurgo</a:t>
            </a:r>
            <a:r>
              <a:rPr lang="en-US" dirty="0" smtClean="0">
                <a:solidFill>
                  <a:srgbClr val="0066FF"/>
                </a:solidFill>
                <a:hlinkClick r:id="rId4"/>
              </a:rPr>
              <a:t>/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33797" name="Text Box 9"/>
          <p:cNvSpPr txBox="1">
            <a:spLocks noChangeArrowheads="1"/>
          </p:cNvSpPr>
          <p:nvPr/>
        </p:nvSpPr>
        <p:spPr bwMode="auto">
          <a:xfrm>
            <a:off x="117193" y="2285999"/>
            <a:ext cx="2136775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1:24,000 scale</a:t>
            </a:r>
          </a:p>
          <a:p>
            <a:r>
              <a:rPr lang="en-US" dirty="0"/>
              <a:t>soil information</a:t>
            </a:r>
          </a:p>
        </p:txBody>
      </p:sp>
      <p:sp>
        <p:nvSpPr>
          <p:cNvPr id="33798" name="Text Box 4"/>
          <p:cNvSpPr txBox="1">
            <a:spLocks noChangeArrowheads="1"/>
          </p:cNvSpPr>
          <p:nvPr/>
        </p:nvSpPr>
        <p:spPr bwMode="auto">
          <a:xfrm>
            <a:off x="0" y="762000"/>
            <a:ext cx="2371162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SSURGO:</a:t>
            </a:r>
          </a:p>
          <a:p>
            <a:r>
              <a:rPr lang="en-US" dirty="0"/>
              <a:t>County Level </a:t>
            </a:r>
          </a:p>
          <a:p>
            <a:r>
              <a:rPr lang="en-US" dirty="0"/>
              <a:t>Digital Soil Maps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Ssurgo for Travis County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590800"/>
            <a:ext cx="30876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057400"/>
            <a:ext cx="4979988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2286000" y="2133600"/>
            <a:ext cx="2438400" cy="2057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62200" y="4343400"/>
            <a:ext cx="4343400" cy="182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8"/>
          <p:cNvSpPr txBox="1">
            <a:spLocks noChangeArrowheads="1"/>
          </p:cNvSpPr>
          <p:nvPr/>
        </p:nvSpPr>
        <p:spPr bwMode="auto">
          <a:xfrm>
            <a:off x="381000" y="5867400"/>
            <a:ext cx="5943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103 soil map units described by 7530 polygons of average area  35.37 ha (87 acres)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9700" y="0"/>
            <a:ext cx="6324600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581400" y="6248400"/>
            <a:ext cx="33608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http://landcover.usgs.gov</a:t>
            </a:r>
            <a:r>
              <a:rPr lang="en-US" dirty="0" smtClean="0">
                <a:solidFill>
                  <a:schemeClr val="accent2"/>
                </a:solidFill>
              </a:rPr>
              <a:t>/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609600"/>
            <a:ext cx="7227888" cy="1143000"/>
          </a:xfrm>
        </p:spPr>
        <p:txBody>
          <a:bodyPr/>
          <a:lstStyle/>
          <a:p>
            <a:pPr eaLnBrk="1" hangingPunct="1"/>
            <a:r>
              <a:rPr lang="en-US" smtClean="0"/>
              <a:t>Watersheds of the US </a:t>
            </a:r>
          </a:p>
        </p:txBody>
      </p:sp>
      <p:pic>
        <p:nvPicPr>
          <p:cNvPr id="8195" name="Picture 3" descr="wash_fi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7025" y="3159125"/>
            <a:ext cx="3508375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095375" y="2386013"/>
            <a:ext cx="3829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2-digit water resource regions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5510213" y="2414588"/>
            <a:ext cx="3146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8-digit HUC watersheds</a:t>
            </a:r>
          </a:p>
        </p:txBody>
      </p:sp>
      <p:pic>
        <p:nvPicPr>
          <p:cNvPr id="8198" name="Picture 6" descr="hu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7925" y="3103563"/>
            <a:ext cx="3870325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National Land Cover Dataset</a:t>
            </a:r>
          </a:p>
        </p:txBody>
      </p:sp>
      <p:pic>
        <p:nvPicPr>
          <p:cNvPr id="35843" name="Picture 3" descr="washdc_web_s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2438400"/>
            <a:ext cx="307975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usnlc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362200"/>
            <a:ext cx="5410200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2743200" y="6096000"/>
            <a:ext cx="3228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http://seamless.usgs.gov/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914400" y="6096000"/>
            <a:ext cx="1738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Get the data: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6867" name="Picture 3" descr="landcla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4938"/>
            <a:ext cx="8001000" cy="652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0"/>
            <a:ext cx="72390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600200"/>
            <a:ext cx="6315075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752600" y="1143000"/>
            <a:ext cx="563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http://www.nationalatlas.gov/atlasftp.html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ncd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870585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4"/>
          <p:cNvSpPr>
            <a:spLocks noChangeArrowheads="1"/>
          </p:cNvSpPr>
          <p:nvPr/>
        </p:nvSpPr>
        <p:spPr bwMode="auto">
          <a:xfrm>
            <a:off x="2209800" y="5943600"/>
            <a:ext cx="51756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schemeClr val="accent2"/>
                </a:solidFill>
                <a:hlinkClick r:id="rId3"/>
              </a:rPr>
              <a:t>www.ncdc.noaa.gov/oa/ncdc.html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38200"/>
            <a:ext cx="8153400" cy="1066800"/>
          </a:xfrm>
        </p:spPr>
        <p:txBody>
          <a:bodyPr/>
          <a:lstStyle/>
          <a:p>
            <a:pPr eaLnBrk="1" hangingPunct="1"/>
            <a:r>
              <a:rPr lang="en-US" smtClean="0"/>
              <a:t>PRISM Mean Annual Precipitation</a:t>
            </a:r>
          </a:p>
        </p:txBody>
      </p:sp>
      <p:pic>
        <p:nvPicPr>
          <p:cNvPr id="38915" name="Picture 3" descr="annual_l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828800"/>
            <a:ext cx="6400800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climat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28600"/>
            <a:ext cx="74295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1295400" y="6096000"/>
            <a:ext cx="6280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http://www.wcc.nrcs.usda.gov/climate/prism.html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883920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2971800" y="1447800"/>
            <a:ext cx="3109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http://www.daymet.org/</a:t>
            </a:r>
          </a:p>
        </p:txBody>
      </p:sp>
      <p:pic>
        <p:nvPicPr>
          <p:cNvPr id="3994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905000"/>
            <a:ext cx="6389688" cy="432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National Water Information System</a:t>
            </a:r>
          </a:p>
        </p:txBody>
      </p:sp>
      <p:pic>
        <p:nvPicPr>
          <p:cNvPr id="40963" name="Picture 5" descr="nw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5481638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532438" y="2743200"/>
            <a:ext cx="3611562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Web access to USGS water </a:t>
            </a:r>
          </a:p>
          <a:p>
            <a:r>
              <a:rPr lang="en-US"/>
              <a:t>resources data in real time</a:t>
            </a:r>
          </a:p>
        </p:txBody>
      </p:sp>
      <p:sp>
        <p:nvSpPr>
          <p:cNvPr id="40965" name="Rectangle 6"/>
          <p:cNvSpPr>
            <a:spLocks noChangeArrowheads="1"/>
          </p:cNvSpPr>
          <p:nvPr/>
        </p:nvSpPr>
        <p:spPr bwMode="auto">
          <a:xfrm>
            <a:off x="5791200" y="3505200"/>
            <a:ext cx="2057400" cy="2895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Rectangle 7"/>
          <p:cNvSpPr>
            <a:spLocks noChangeArrowheads="1"/>
          </p:cNvSpPr>
          <p:nvPr/>
        </p:nvSpPr>
        <p:spPr bwMode="auto">
          <a:xfrm>
            <a:off x="4664075" y="4191000"/>
            <a:ext cx="4479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http://waterdata.usgs.gov/usa/nwis/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229600" cy="942975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chemeClr val="accent2"/>
                </a:solidFill>
              </a:rPr>
              <a:t>USGS Water Watch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524000" y="5791200"/>
            <a:ext cx="680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Web access to USGS water resources data in real time</a:t>
            </a:r>
          </a:p>
        </p:txBody>
      </p:sp>
      <p:pic>
        <p:nvPicPr>
          <p:cNvPr id="41988" name="Picture 7" descr="waterrwatch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1447800"/>
            <a:ext cx="23955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Rectangle 8"/>
          <p:cNvSpPr>
            <a:spLocks noChangeArrowheads="1"/>
          </p:cNvSpPr>
          <p:nvPr/>
        </p:nvSpPr>
        <p:spPr bwMode="auto">
          <a:xfrm>
            <a:off x="2209800" y="6172200"/>
            <a:ext cx="4291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schemeClr val="accent2"/>
                </a:solidFill>
                <a:hlinkClick r:id="rId3"/>
              </a:rPr>
              <a:t>waterdata.usgs.gov/nwis/rt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37439"/>
            <a:ext cx="6611336" cy="437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9296400" cy="1185863"/>
          </a:xfrm>
        </p:spPr>
        <p:txBody>
          <a:bodyPr/>
          <a:lstStyle/>
          <a:p>
            <a:pPr eaLnBrk="1" hangingPunct="1"/>
            <a:r>
              <a:rPr lang="en-US" sz="3200" smtClean="0">
                <a:solidFill>
                  <a:schemeClr val="accent2"/>
                </a:solidFill>
              </a:rPr>
              <a:t>USGS National Water Information System</a:t>
            </a:r>
            <a:r>
              <a:rPr lang="en-US" sz="3200" smtClean="0">
                <a:solidFill>
                  <a:schemeClr val="bg1"/>
                </a:solidFill>
              </a:rPr>
              <a:t>.</a:t>
            </a:r>
            <a:endParaRPr lang="en-US" sz="3600" smtClean="0">
              <a:solidFill>
                <a:schemeClr val="bg1"/>
              </a:solidFill>
            </a:endParaRP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1219200"/>
            <a:ext cx="6985000" cy="2514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Real-time and Historic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Streamflow and stage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Groundwater levels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Water Quality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Site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Tabular or Graphical Format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5105400" y="4038600"/>
          <a:ext cx="3352800" cy="223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Bitmap Image" r:id="rId3" imgW="4374259" imgH="2918713" progId="Paint.Picture">
                  <p:embed/>
                </p:oleObj>
              </mc:Choice>
              <mc:Fallback>
                <p:oleObj name="Bitmap Image" r:id="rId3" imgW="4374259" imgH="2918713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4038600"/>
                        <a:ext cx="3352800" cy="223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1143000" y="4038600"/>
          <a:ext cx="3700463" cy="222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Bitmap Image" r:id="rId5" imgW="3436918" imgH="1783235" progId="Paint.Picture">
                  <p:embed/>
                </p:oleObj>
              </mc:Choice>
              <mc:Fallback>
                <p:oleObj name="Bitmap Image" r:id="rId5" imgW="3436918" imgH="1783235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3533"/>
                      <a:stretch>
                        <a:fillRect/>
                      </a:stretch>
                    </p:blipFill>
                    <p:spPr bwMode="auto">
                      <a:xfrm>
                        <a:off x="1143000" y="4038600"/>
                        <a:ext cx="3700463" cy="2220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NASA Satellite Data</a:t>
            </a:r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3228975" y="6196013"/>
            <a:ext cx="3164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lpdaac.usgs.gov/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143000"/>
            <a:ext cx="542131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077200" cy="1065213"/>
          </a:xfrm>
        </p:spPr>
        <p:txBody>
          <a:bodyPr/>
          <a:lstStyle/>
          <a:p>
            <a:pPr eaLnBrk="1" hangingPunct="1"/>
            <a:r>
              <a:rPr lang="en-US" sz="3600" smtClean="0"/>
              <a:t>Hydrologic Unit Code Watersheds</a:t>
            </a:r>
            <a:endParaRPr lang="en-US" smtClean="0"/>
          </a:p>
        </p:txBody>
      </p:sp>
      <p:sp>
        <p:nvSpPr>
          <p:cNvPr id="9219" name="Text Box 1028"/>
          <p:cNvSpPr txBox="1">
            <a:spLocks noChangeArrowheads="1"/>
          </p:cNvSpPr>
          <p:nvPr/>
        </p:nvSpPr>
        <p:spPr bwMode="auto">
          <a:xfrm>
            <a:off x="1676400" y="1219200"/>
            <a:ext cx="6011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~ 2000 for US, about the size of counties</a:t>
            </a:r>
          </a:p>
        </p:txBody>
      </p:sp>
      <p:pic>
        <p:nvPicPr>
          <p:cNvPr id="9220" name="Picture 1029" descr="huc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981200"/>
            <a:ext cx="5770563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1247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Global Energy and Water Experiment</a:t>
            </a:r>
          </a:p>
        </p:txBody>
      </p:sp>
      <p:pic>
        <p:nvPicPr>
          <p:cNvPr id="48131" name="Picture 3" descr="gewe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81200"/>
            <a:ext cx="8382000" cy="41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3352800" y="6096000"/>
            <a:ext cx="3009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http://www.gewex.org/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0"/>
            <a:ext cx="8305800" cy="697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hlinkClick r:id="rId3"/>
              </a:rPr>
              <a:t>http://water.weather.gov/ahps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9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674" y="24809"/>
            <a:ext cx="7772400" cy="889591"/>
          </a:xfrm>
        </p:spPr>
        <p:txBody>
          <a:bodyPr/>
          <a:lstStyle/>
          <a:p>
            <a:r>
              <a:rPr lang="en-US" dirty="0">
                <a:hlinkClick r:id="rId2"/>
              </a:rPr>
              <a:t>http://water.weather.gov/ahps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1" y="1219200"/>
            <a:ext cx="8646162" cy="5514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421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7848600" cy="624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600200"/>
            <a:ext cx="28384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Rectangle 6"/>
          <p:cNvSpPr>
            <a:spLocks noChangeArrowheads="1"/>
          </p:cNvSpPr>
          <p:nvPr/>
        </p:nvSpPr>
        <p:spPr bwMode="auto">
          <a:xfrm>
            <a:off x="533400" y="4953000"/>
            <a:ext cx="48887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http://www.wcc.nrcs.usda.gov/snotel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90500"/>
            <a:ext cx="84010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"/>
            <a:ext cx="7772400" cy="5715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>
                <a:hlinkClick r:id="rId3"/>
              </a:rPr>
              <a:t>http://www.cbrfc.noaa.gov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84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2849"/>
            <a:ext cx="8153400" cy="691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858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CBRFC SNOTEL Ensemble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16442" y="6391019"/>
            <a:ext cx="838731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u="sng" dirty="0">
                <a:hlinkClick r:id="rId3"/>
              </a:rPr>
              <a:t>http://www.cbrfc.noaa.gov/station/sweplot/sweplot.cgi?tglu1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4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199"/>
            <a:ext cx="8686800" cy="684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>
                <a:hlinkClick r:id="rId3"/>
              </a:rPr>
              <a:t>http://www.arcgis.com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905000" y="1981200"/>
            <a:ext cx="2057400" cy="838200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3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9155" name="Picture 3" descr="tnr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tnrisc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381250"/>
            <a:ext cx="609600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28600"/>
            <a:ext cx="7772400" cy="91440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http://gis.utah.gov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6"/>
          <a:stretch/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76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7175"/>
            <a:ext cx="7695470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858125" cy="6858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Utah Terrain </a:t>
            </a:r>
            <a:r>
              <a:rPr lang="en-US" dirty="0" err="1" smtClean="0"/>
              <a:t>Basemap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5715000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To use as a </a:t>
            </a:r>
            <a:r>
              <a:rPr lang="en-US" dirty="0" err="1" smtClean="0"/>
              <a:t>basemap</a:t>
            </a:r>
            <a:r>
              <a:rPr lang="en-US" dirty="0" smtClean="0"/>
              <a:t> in ArcGIS see instructions at</a:t>
            </a:r>
            <a:endParaRPr lang="en-US" dirty="0" smtClean="0">
              <a:hlinkClick r:id=""/>
            </a:endParaRPr>
          </a:p>
          <a:p>
            <a:r>
              <a:rPr lang="en-US" dirty="0" smtClean="0">
                <a:hlinkClick r:id="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gis.utah.gov/map-services/new-utah-terrain-base-map-and-cached-tile-service-available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39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1026"/>
          <p:cNvSpPr>
            <a:spLocks noChangeShapeType="1"/>
          </p:cNvSpPr>
          <p:nvPr/>
        </p:nvSpPr>
        <p:spPr bwMode="auto">
          <a:xfrm>
            <a:off x="6781800" y="1828800"/>
            <a:ext cx="0" cy="3429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Hierarchy</a:t>
            </a:r>
          </a:p>
        </p:txBody>
      </p:sp>
      <p:pic>
        <p:nvPicPr>
          <p:cNvPr id="10244" name="Picture 1028" descr="wash_fi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0475" y="2116138"/>
            <a:ext cx="4043363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Oval 1029"/>
          <p:cNvSpPr>
            <a:spLocks noChangeArrowheads="1"/>
          </p:cNvSpPr>
          <p:nvPr/>
        </p:nvSpPr>
        <p:spPr bwMode="auto">
          <a:xfrm>
            <a:off x="5516563" y="1981200"/>
            <a:ext cx="2514600" cy="457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Oval 1030"/>
          <p:cNvSpPr>
            <a:spLocks noChangeArrowheads="1"/>
          </p:cNvSpPr>
          <p:nvPr/>
        </p:nvSpPr>
        <p:spPr bwMode="auto">
          <a:xfrm>
            <a:off x="5746750" y="2681288"/>
            <a:ext cx="2057400" cy="304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Oval 1031"/>
          <p:cNvSpPr>
            <a:spLocks noChangeArrowheads="1"/>
          </p:cNvSpPr>
          <p:nvPr/>
        </p:nvSpPr>
        <p:spPr bwMode="auto">
          <a:xfrm>
            <a:off x="5946775" y="3138488"/>
            <a:ext cx="1676400" cy="304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Oval 1032"/>
          <p:cNvSpPr>
            <a:spLocks noChangeArrowheads="1"/>
          </p:cNvSpPr>
          <p:nvPr/>
        </p:nvSpPr>
        <p:spPr bwMode="auto">
          <a:xfrm>
            <a:off x="6096000" y="3657600"/>
            <a:ext cx="13589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Oval 1033"/>
          <p:cNvSpPr>
            <a:spLocks noChangeArrowheads="1"/>
          </p:cNvSpPr>
          <p:nvPr/>
        </p:nvSpPr>
        <p:spPr bwMode="auto">
          <a:xfrm>
            <a:off x="6245225" y="4114800"/>
            <a:ext cx="10668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Text Box 1034"/>
          <p:cNvSpPr txBox="1">
            <a:spLocks noChangeArrowheads="1"/>
          </p:cNvSpPr>
          <p:nvPr/>
        </p:nvSpPr>
        <p:spPr bwMode="auto">
          <a:xfrm>
            <a:off x="7620000" y="3581400"/>
            <a:ext cx="1057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8 HUC</a:t>
            </a:r>
          </a:p>
        </p:txBody>
      </p:sp>
      <p:sp>
        <p:nvSpPr>
          <p:cNvPr id="10251" name="Text Box 1035"/>
          <p:cNvSpPr txBox="1">
            <a:spLocks noChangeArrowheads="1"/>
          </p:cNvSpPr>
          <p:nvPr/>
        </p:nvSpPr>
        <p:spPr bwMode="auto">
          <a:xfrm>
            <a:off x="7924800" y="25908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10252" name="Text Box 1036"/>
          <p:cNvSpPr txBox="1">
            <a:spLocks noChangeArrowheads="1"/>
          </p:cNvSpPr>
          <p:nvPr/>
        </p:nvSpPr>
        <p:spPr bwMode="auto">
          <a:xfrm>
            <a:off x="8153400" y="20574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10253" name="Text Box 1037"/>
          <p:cNvSpPr txBox="1">
            <a:spLocks noChangeArrowheads="1"/>
          </p:cNvSpPr>
          <p:nvPr/>
        </p:nvSpPr>
        <p:spPr bwMode="auto">
          <a:xfrm>
            <a:off x="7772400" y="31242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6</a:t>
            </a:r>
          </a:p>
        </p:txBody>
      </p:sp>
      <p:sp>
        <p:nvSpPr>
          <p:cNvPr id="10254" name="Text Box 1038"/>
          <p:cNvSpPr txBox="1">
            <a:spLocks noChangeArrowheads="1"/>
          </p:cNvSpPr>
          <p:nvPr/>
        </p:nvSpPr>
        <p:spPr bwMode="auto">
          <a:xfrm>
            <a:off x="7162800" y="4724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NHDPlus</a:t>
            </a:r>
          </a:p>
        </p:txBody>
      </p:sp>
      <p:sp>
        <p:nvSpPr>
          <p:cNvPr id="10255" name="Text Box 1039"/>
          <p:cNvSpPr txBox="1">
            <a:spLocks noChangeArrowheads="1"/>
          </p:cNvSpPr>
          <p:nvPr/>
        </p:nvSpPr>
        <p:spPr bwMode="auto">
          <a:xfrm>
            <a:off x="7467600" y="39624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10</a:t>
            </a:r>
          </a:p>
        </p:txBody>
      </p:sp>
      <p:sp>
        <p:nvSpPr>
          <p:cNvPr id="10256" name="Oval 1040"/>
          <p:cNvSpPr>
            <a:spLocks noChangeArrowheads="1"/>
          </p:cNvSpPr>
          <p:nvPr/>
        </p:nvSpPr>
        <p:spPr bwMode="auto">
          <a:xfrm>
            <a:off x="6400800" y="4419600"/>
            <a:ext cx="7620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7" name="Text Box 1041"/>
          <p:cNvSpPr txBox="1">
            <a:spLocks noChangeArrowheads="1"/>
          </p:cNvSpPr>
          <p:nvPr/>
        </p:nvSpPr>
        <p:spPr bwMode="auto">
          <a:xfrm>
            <a:off x="7315200" y="43434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12</a:t>
            </a:r>
          </a:p>
        </p:txBody>
      </p:sp>
      <p:sp>
        <p:nvSpPr>
          <p:cNvPr id="10258" name="Oval 1042"/>
          <p:cNvSpPr>
            <a:spLocks noChangeArrowheads="1"/>
          </p:cNvSpPr>
          <p:nvPr/>
        </p:nvSpPr>
        <p:spPr bwMode="auto">
          <a:xfrm>
            <a:off x="6553200" y="4800600"/>
            <a:ext cx="457200" cy="76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9" name="Oval 1043"/>
          <p:cNvSpPr>
            <a:spLocks noChangeArrowheads="1"/>
          </p:cNvSpPr>
          <p:nvPr/>
        </p:nvSpPr>
        <p:spPr bwMode="auto">
          <a:xfrm>
            <a:off x="1435100" y="5557838"/>
            <a:ext cx="1358900" cy="228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0" name="Text Box 1044"/>
          <p:cNvSpPr txBox="1">
            <a:spLocks noChangeArrowheads="1"/>
          </p:cNvSpPr>
          <p:nvPr/>
        </p:nvSpPr>
        <p:spPr bwMode="auto">
          <a:xfrm>
            <a:off x="2882900" y="5405438"/>
            <a:ext cx="1366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Available</a:t>
            </a:r>
          </a:p>
        </p:txBody>
      </p:sp>
      <p:sp>
        <p:nvSpPr>
          <p:cNvPr id="10261" name="Oval 1045"/>
          <p:cNvSpPr>
            <a:spLocks noChangeArrowheads="1"/>
          </p:cNvSpPr>
          <p:nvPr/>
        </p:nvSpPr>
        <p:spPr bwMode="auto">
          <a:xfrm>
            <a:off x="5129213" y="5667375"/>
            <a:ext cx="10668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2" name="Text Box 1046"/>
          <p:cNvSpPr txBox="1">
            <a:spLocks noChangeArrowheads="1"/>
          </p:cNvSpPr>
          <p:nvPr/>
        </p:nvSpPr>
        <p:spPr bwMode="auto">
          <a:xfrm>
            <a:off x="6348413" y="5438775"/>
            <a:ext cx="1565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 Progress</a:t>
            </a:r>
          </a:p>
        </p:txBody>
      </p:sp>
      <p:sp>
        <p:nvSpPr>
          <p:cNvPr id="10263" name="Text Box 1047"/>
          <p:cNvSpPr txBox="1">
            <a:spLocks noChangeArrowheads="1"/>
          </p:cNvSpPr>
          <p:nvPr/>
        </p:nvSpPr>
        <p:spPr bwMode="auto">
          <a:xfrm>
            <a:off x="7832725" y="1565275"/>
            <a:ext cx="1038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Digit #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7667625" cy="553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33400" y="152400"/>
            <a:ext cx="7858125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4000" dirty="0" smtClean="0"/>
              <a:t>Utah GIS Portal Download GIS Data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2362200" y="6255274"/>
            <a:ext cx="3796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gis.utah.gov/download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83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137519"/>
            <a:ext cx="5324475" cy="664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19275" y="6320135"/>
            <a:ext cx="55626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u="sng" dirty="0">
                <a:hlinkClick r:id="rId3"/>
              </a:rPr>
              <a:t>http://geology.utah.gov/maps/gis/index.htm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29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8305800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5"/>
          <p:cNvSpPr>
            <a:spLocks noChangeArrowheads="1"/>
          </p:cNvSpPr>
          <p:nvPr/>
        </p:nvSpPr>
        <p:spPr bwMode="auto">
          <a:xfrm>
            <a:off x="2971800" y="2971800"/>
            <a:ext cx="3254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http://www.wrcc.dri.edu/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85800"/>
            <a:ext cx="7343775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6400" y="135679"/>
            <a:ext cx="586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dnr.ne.gov/databank/geospatial.html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4127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4762"/>
            <a:ext cx="8610600" cy="67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95400" y="0"/>
            <a:ext cx="67056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hlinkClick r:id="rId3"/>
              </a:rPr>
              <a:t>http://</a:t>
            </a:r>
            <a:r>
              <a:rPr lang="en-US" sz="3200" dirty="0" smtClean="0">
                <a:hlinkClick r:id="rId3"/>
              </a:rPr>
              <a:t>dnr.ne.gov/databank/spat.html</a:t>
            </a:r>
            <a:r>
              <a:rPr lang="en-US" sz="3200" dirty="0" smtClean="0"/>
              <a:t>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8897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8450263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“National Map” in Nebraska</a:t>
            </a:r>
          </a:p>
        </p:txBody>
      </p:sp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228600" y="6172200"/>
            <a:ext cx="87892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http://nmviewogc.cr.usgs.gov/viewer.htm?bbox=-104.5,39.5,-</a:t>
            </a:r>
            <a:r>
              <a:rPr lang="en-US" dirty="0" smtClean="0">
                <a:hlinkClick r:id="rId3"/>
              </a:rPr>
              <a:t>95,43.5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866775"/>
            <a:ext cx="6372225" cy="576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77893" y="42070"/>
            <a:ext cx="758821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hlinkClick r:id="rId3"/>
              </a:rPr>
              <a:t>http://</a:t>
            </a:r>
            <a:r>
              <a:rPr lang="en-US" sz="3200" dirty="0" smtClean="0">
                <a:hlinkClick r:id="rId3"/>
              </a:rPr>
              <a:t>nebraskaview.unl.edu/neview02.php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806083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62" y="490427"/>
            <a:ext cx="8367038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95600" y="28762"/>
            <a:ext cx="3978974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 dirty="0">
                <a:hlinkClick r:id="rId3"/>
              </a:rPr>
              <a:t>http://drought.unl.edu</a:t>
            </a:r>
            <a:r>
              <a:rPr lang="en-US" sz="3200" dirty="0" smtClean="0">
                <a:hlinkClick r:id="rId3"/>
              </a:rPr>
              <a:t>/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1143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Watershed Boundary Dataset</a:t>
            </a:r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4114800" cy="4114800"/>
          </a:xfrm>
        </p:spPr>
        <p:txBody>
          <a:bodyPr/>
          <a:lstStyle/>
          <a:p>
            <a:pPr eaLnBrk="1" hangingPunct="1"/>
            <a:r>
              <a:rPr lang="en-US" smtClean="0"/>
              <a:t>National Program by </a:t>
            </a:r>
            <a:r>
              <a:rPr lang="en-US" smtClean="0">
                <a:solidFill>
                  <a:srgbClr val="FF3300"/>
                </a:solidFill>
              </a:rPr>
              <a:t>USGS</a:t>
            </a:r>
            <a:r>
              <a:rPr lang="en-US" smtClean="0"/>
              <a:t> and </a:t>
            </a:r>
            <a:r>
              <a:rPr lang="en-US" smtClean="0">
                <a:solidFill>
                  <a:srgbClr val="FF3300"/>
                </a:solidFill>
              </a:rPr>
              <a:t>USDA</a:t>
            </a:r>
            <a:r>
              <a:rPr lang="en-US" smtClean="0"/>
              <a:t> (NRCS)</a:t>
            </a:r>
          </a:p>
          <a:p>
            <a:pPr eaLnBrk="1" hangingPunct="1"/>
            <a:r>
              <a:rPr lang="en-US" smtClean="0"/>
              <a:t>Boundaries for </a:t>
            </a:r>
            <a:r>
              <a:rPr lang="en-US" smtClean="0">
                <a:solidFill>
                  <a:srgbClr val="FF3300"/>
                </a:solidFill>
              </a:rPr>
              <a:t>10- and 12- digit</a:t>
            </a:r>
            <a:r>
              <a:rPr lang="en-US" smtClean="0"/>
              <a:t> watersheds</a:t>
            </a:r>
          </a:p>
          <a:p>
            <a:pPr eaLnBrk="1" hangingPunct="1"/>
            <a:r>
              <a:rPr lang="en-US" smtClean="0"/>
              <a:t>First cut is by </a:t>
            </a:r>
            <a:r>
              <a:rPr lang="en-US" smtClean="0">
                <a:solidFill>
                  <a:srgbClr val="FF3300"/>
                </a:solidFill>
              </a:rPr>
              <a:t>automated delineation</a:t>
            </a:r>
            <a:r>
              <a:rPr lang="en-US" smtClean="0"/>
              <a:t> from NED</a:t>
            </a:r>
          </a:p>
          <a:p>
            <a:pPr eaLnBrk="1" hangingPunct="1"/>
            <a:r>
              <a:rPr lang="en-US" smtClean="0">
                <a:solidFill>
                  <a:srgbClr val="FF3300"/>
                </a:solidFill>
              </a:rPr>
              <a:t>Hand checked</a:t>
            </a:r>
            <a:r>
              <a:rPr lang="en-US" smtClean="0"/>
              <a:t> and edited </a:t>
            </a:r>
          </a:p>
        </p:txBody>
      </p:sp>
      <p:pic>
        <p:nvPicPr>
          <p:cNvPr id="11268" name="Picture 1028" descr="wash_fig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600200"/>
            <a:ext cx="3200400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029" descr="wash_fi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4572000"/>
            <a:ext cx="2514600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Line 1030"/>
          <p:cNvSpPr>
            <a:spLocks noChangeShapeType="1"/>
          </p:cNvSpPr>
          <p:nvPr/>
        </p:nvSpPr>
        <p:spPr bwMode="auto">
          <a:xfrm flipH="1" flipV="1">
            <a:off x="5257800" y="2667000"/>
            <a:ext cx="1219200" cy="289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1" name="Line 1031"/>
          <p:cNvSpPr>
            <a:spLocks noChangeShapeType="1"/>
          </p:cNvSpPr>
          <p:nvPr/>
        </p:nvSpPr>
        <p:spPr bwMode="auto">
          <a:xfrm flipV="1">
            <a:off x="7086600" y="4343400"/>
            <a:ext cx="7620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2" name="Text Box 1032"/>
          <p:cNvSpPr txBox="1">
            <a:spLocks noChangeArrowheads="1"/>
          </p:cNvSpPr>
          <p:nvPr/>
        </p:nvSpPr>
        <p:spPr bwMode="auto">
          <a:xfrm>
            <a:off x="6400800" y="2057400"/>
            <a:ext cx="2578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10-digit watersheds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mtClean="0"/>
              <a:t>Watershed Boundary DataSet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676400"/>
            <a:ext cx="6858000" cy="494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685800" y="1066800"/>
            <a:ext cx="8153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http://www.ncgc.nrcs.usda.gov/products/datasets/watershed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smtClean="0"/>
              <a:t>WBD for Nebraska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828800"/>
            <a:ext cx="6705600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609600" y="990600"/>
            <a:ext cx="74723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2990 HUC12 watersheds of average area 39.3 square miles</a:t>
            </a:r>
          </a:p>
        </p:txBody>
      </p:sp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457200" y="1524000"/>
            <a:ext cx="419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HUC12:HUC ~ 40:1 watersheds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Custom 1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681</Words>
  <Application>Microsoft Office PowerPoint</Application>
  <PresentationFormat>On-screen Show (4:3)</PresentationFormat>
  <Paragraphs>268</Paragraphs>
  <Slides>67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0" baseType="lpstr">
      <vt:lpstr>Default Design</vt:lpstr>
      <vt:lpstr>Document</vt:lpstr>
      <vt:lpstr>Bitmap Image</vt:lpstr>
      <vt:lpstr>Data Sources for GIS in Water Resources  by David R. Maidment, David G. Tarboton  and Ayse Irmak  GIS in Water Resources Fall 2011</vt:lpstr>
      <vt:lpstr>PowerPoint Presentation</vt:lpstr>
      <vt:lpstr>USGS GIS data for Water</vt:lpstr>
      <vt:lpstr>Watersheds of the US </vt:lpstr>
      <vt:lpstr>Hydrologic Unit Code Watersheds</vt:lpstr>
      <vt:lpstr>Watershed Hierarchy</vt:lpstr>
      <vt:lpstr>Watershed Boundary Dataset</vt:lpstr>
      <vt:lpstr>Watershed Boundary DataSet</vt:lpstr>
      <vt:lpstr>WBD for Nebraska</vt:lpstr>
      <vt:lpstr>EPA River Reach File 1 (RF1)</vt:lpstr>
      <vt:lpstr>PowerPoint Presentation</vt:lpstr>
      <vt:lpstr>PowerPoint Presentation</vt:lpstr>
      <vt:lpstr>PowerPoint Presentation</vt:lpstr>
      <vt:lpstr>PowerPoint Presentation</vt:lpstr>
      <vt:lpstr>NHD River Reaches</vt:lpstr>
      <vt:lpstr>River Reach Codes Used for river address locations</vt:lpstr>
      <vt:lpstr>PowerPoint Presentation</vt:lpstr>
      <vt:lpstr>NHDPlus for a Portion of Oregon</vt:lpstr>
      <vt:lpstr>NHDPlus Reach Catchments  ~ 3km2</vt:lpstr>
      <vt:lpstr>NHDPlus Reach Attributes</vt:lpstr>
      <vt:lpstr>National Elevation Dataset</vt:lpstr>
      <vt:lpstr>PowerPoint Presentation</vt:lpstr>
      <vt:lpstr>PowerPoint Presentation</vt:lpstr>
      <vt:lpstr>Digital Elevation Model (DEM)</vt:lpstr>
      <vt:lpstr>Austin West 30 Meter DEM</vt:lpstr>
      <vt:lpstr>PowerPoint Presentation</vt:lpstr>
      <vt:lpstr>Flow Direction Grid</vt:lpstr>
      <vt:lpstr>Delineation of Streams and Watersheds on a DEM </vt:lpstr>
      <vt:lpstr>PowerPoint Presentation</vt:lpstr>
      <vt:lpstr>HydroSheds derived from SRTM</vt:lpstr>
      <vt:lpstr>PowerPoint Presentation</vt:lpstr>
      <vt:lpstr>GTOPO30 - 1 km Digital Elevation Model of the Earth</vt:lpstr>
      <vt:lpstr>Drainage in North America</vt:lpstr>
      <vt:lpstr>PowerPoint Presentation</vt:lpstr>
      <vt:lpstr>PowerPoint Presentation</vt:lpstr>
      <vt:lpstr>PowerPoint Presentation</vt:lpstr>
      <vt:lpstr>PowerPoint Presentation</vt:lpstr>
      <vt:lpstr>Ssurgo for Travis County</vt:lpstr>
      <vt:lpstr>PowerPoint Presentation</vt:lpstr>
      <vt:lpstr>National Land Cover Dataset</vt:lpstr>
      <vt:lpstr>PowerPoint Presentation</vt:lpstr>
      <vt:lpstr>PowerPoint Presentation</vt:lpstr>
      <vt:lpstr>PowerPoint Presentation</vt:lpstr>
      <vt:lpstr>PRISM Mean Annual Precipitation</vt:lpstr>
      <vt:lpstr>PowerPoint Presentation</vt:lpstr>
      <vt:lpstr>National Water Information System</vt:lpstr>
      <vt:lpstr>USGS Water Watch</vt:lpstr>
      <vt:lpstr>USGS National Water Information System.</vt:lpstr>
      <vt:lpstr>NASA Satellite Data</vt:lpstr>
      <vt:lpstr>Global Energy and Water Experiment</vt:lpstr>
      <vt:lpstr>http://water.weather.gov/ahps/ </vt:lpstr>
      <vt:lpstr>http://water.weather.gov/ahps/ </vt:lpstr>
      <vt:lpstr>PowerPoint Presentation</vt:lpstr>
      <vt:lpstr>http://www.cbrfc.noaa.gov </vt:lpstr>
      <vt:lpstr>CBRFC SNOTEL Ensemble</vt:lpstr>
      <vt:lpstr>http://www.arcgis.com </vt:lpstr>
      <vt:lpstr>PowerPoint Presentation</vt:lpstr>
      <vt:lpstr>http://gis.utah.gov </vt:lpstr>
      <vt:lpstr>Utah Terrain Basemap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“National Map” in Nebraska</vt:lpstr>
      <vt:lpstr>PowerPoint Presentation</vt:lpstr>
      <vt:lpstr>PowerPoint Presentation</vt:lpstr>
    </vt:vector>
  </TitlesOfParts>
  <Company>Center for Research in Water Resources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Hydro Data Programs</dc:title>
  <dc:creator>David R. Maidment</dc:creator>
  <cp:lastModifiedBy>David Tarboton</cp:lastModifiedBy>
  <cp:revision>103</cp:revision>
  <cp:lastPrinted>2011-09-06T06:13:15Z</cp:lastPrinted>
  <dcterms:created xsi:type="dcterms:W3CDTF">2001-09-11T16:12:13Z</dcterms:created>
  <dcterms:modified xsi:type="dcterms:W3CDTF">2011-09-06T13:40:38Z</dcterms:modified>
</cp:coreProperties>
</file>