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654" r:id="rId2"/>
    <p:sldMasterId id="2147483655" r:id="rId3"/>
    <p:sldMasterId id="2147483657" r:id="rId4"/>
    <p:sldMasterId id="2147483658" r:id="rId5"/>
    <p:sldMasterId id="2147483660" r:id="rId6"/>
    <p:sldMasterId id="2147484164" r:id="rId7"/>
    <p:sldMasterId id="2147484302" r:id="rId8"/>
    <p:sldMasterId id="2147484417" r:id="rId9"/>
    <p:sldMasterId id="2147484429" r:id="rId10"/>
  </p:sldMasterIdLst>
  <p:notesMasterIdLst>
    <p:notesMasterId r:id="rId84"/>
  </p:notesMasterIdLst>
  <p:handoutMasterIdLst>
    <p:handoutMasterId r:id="rId85"/>
  </p:handoutMasterIdLst>
  <p:sldIdLst>
    <p:sldId id="648" r:id="rId11"/>
    <p:sldId id="649" r:id="rId12"/>
    <p:sldId id="650" r:id="rId13"/>
    <p:sldId id="651" r:id="rId14"/>
    <p:sldId id="652" r:id="rId15"/>
    <p:sldId id="569" r:id="rId16"/>
    <p:sldId id="645" r:id="rId17"/>
    <p:sldId id="631" r:id="rId18"/>
    <p:sldId id="564" r:id="rId19"/>
    <p:sldId id="653" r:id="rId20"/>
    <p:sldId id="586" r:id="rId21"/>
    <p:sldId id="572" r:id="rId22"/>
    <p:sldId id="573" r:id="rId23"/>
    <p:sldId id="587" r:id="rId24"/>
    <p:sldId id="588" r:id="rId25"/>
    <p:sldId id="589" r:id="rId26"/>
    <p:sldId id="591" r:id="rId27"/>
    <p:sldId id="640" r:id="rId28"/>
    <p:sldId id="590" r:id="rId29"/>
    <p:sldId id="594" r:id="rId30"/>
    <p:sldId id="596" r:id="rId31"/>
    <p:sldId id="597" r:id="rId32"/>
    <p:sldId id="598" r:id="rId33"/>
    <p:sldId id="619" r:id="rId34"/>
    <p:sldId id="599" r:id="rId35"/>
    <p:sldId id="633" r:id="rId36"/>
    <p:sldId id="635" r:id="rId37"/>
    <p:sldId id="636" r:id="rId38"/>
    <p:sldId id="647" r:id="rId39"/>
    <p:sldId id="654" r:id="rId40"/>
    <p:sldId id="646" r:id="rId41"/>
    <p:sldId id="620" r:id="rId42"/>
    <p:sldId id="621" r:id="rId43"/>
    <p:sldId id="600" r:id="rId44"/>
    <p:sldId id="601" r:id="rId45"/>
    <p:sldId id="604" r:id="rId46"/>
    <p:sldId id="606" r:id="rId47"/>
    <p:sldId id="607" r:id="rId48"/>
    <p:sldId id="565" r:id="rId49"/>
    <p:sldId id="566" r:id="rId50"/>
    <p:sldId id="608" r:id="rId51"/>
    <p:sldId id="610" r:id="rId52"/>
    <p:sldId id="617" r:id="rId53"/>
    <p:sldId id="623" r:id="rId54"/>
    <p:sldId id="624" r:id="rId55"/>
    <p:sldId id="497" r:id="rId56"/>
    <p:sldId id="446" r:id="rId57"/>
    <p:sldId id="447" r:id="rId58"/>
    <p:sldId id="448" r:id="rId59"/>
    <p:sldId id="655" r:id="rId60"/>
    <p:sldId id="450" r:id="rId61"/>
    <p:sldId id="472" r:id="rId62"/>
    <p:sldId id="451" r:id="rId63"/>
    <p:sldId id="452" r:id="rId64"/>
    <p:sldId id="454" r:id="rId65"/>
    <p:sldId id="456" r:id="rId66"/>
    <p:sldId id="521" r:id="rId67"/>
    <p:sldId id="503" r:id="rId68"/>
    <p:sldId id="504" r:id="rId69"/>
    <p:sldId id="505" r:id="rId70"/>
    <p:sldId id="506" r:id="rId71"/>
    <p:sldId id="461" r:id="rId72"/>
    <p:sldId id="625" r:id="rId73"/>
    <p:sldId id="495" r:id="rId74"/>
    <p:sldId id="465" r:id="rId75"/>
    <p:sldId id="466" r:id="rId76"/>
    <p:sldId id="467" r:id="rId77"/>
    <p:sldId id="464" r:id="rId78"/>
    <p:sldId id="462" r:id="rId79"/>
    <p:sldId id="463" r:id="rId80"/>
    <p:sldId id="622" r:id="rId81"/>
    <p:sldId id="613" r:id="rId82"/>
    <p:sldId id="537" r:id="rId83"/>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5050"/>
    <a:srgbClr val="99CCFF"/>
    <a:srgbClr val="00CCFF"/>
    <a:srgbClr val="C0C0C0"/>
    <a:srgbClr val="FFFF00"/>
    <a:srgbClr val="66FF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90" d="100"/>
          <a:sy n="90" d="100"/>
        </p:scale>
        <p:origin x="-72" y="-256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2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8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0178" tIns="45089" rIns="90178" bIns="45089" numCol="1" anchor="t" anchorCtr="0" compatLnSpc="1">
            <a:prstTxWarp prst="textNoShape">
              <a:avLst/>
            </a:prstTxWarp>
          </a:bodyPr>
          <a:lstStyle>
            <a:lvl1pPr defTabSz="901700">
              <a:defRPr sz="1200"/>
            </a:lvl1pPr>
          </a:lstStyle>
          <a:p>
            <a:pPr>
              <a:defRPr/>
            </a:pPr>
            <a:endParaRPr lang="en-US"/>
          </a:p>
        </p:txBody>
      </p:sp>
      <p:sp>
        <p:nvSpPr>
          <p:cNvPr id="46083"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0178" tIns="45089" rIns="90178" bIns="45089" numCol="1" anchor="t" anchorCtr="0" compatLnSpc="1">
            <a:prstTxWarp prst="textNoShape">
              <a:avLst/>
            </a:prstTxWarp>
          </a:bodyPr>
          <a:lstStyle>
            <a:lvl1pPr algn="r" defTabSz="901700">
              <a:defRPr sz="1200"/>
            </a:lvl1pPr>
          </a:lstStyle>
          <a:p>
            <a:pPr>
              <a:defRPr/>
            </a:pPr>
            <a:endParaRPr lang="en-US"/>
          </a:p>
        </p:txBody>
      </p:sp>
      <p:sp>
        <p:nvSpPr>
          <p:cNvPr id="46084" name="Rectangle 4"/>
          <p:cNvSpPr>
            <a:spLocks noGrp="1" noChangeArrowheads="1"/>
          </p:cNvSpPr>
          <p:nvPr>
            <p:ph type="ftr" sz="quarter" idx="2"/>
          </p:nvPr>
        </p:nvSpPr>
        <p:spPr bwMode="auto">
          <a:xfrm>
            <a:off x="0" y="8821738"/>
            <a:ext cx="2971800" cy="458787"/>
          </a:xfrm>
          <a:prstGeom prst="rect">
            <a:avLst/>
          </a:prstGeom>
          <a:noFill/>
          <a:ln w="9525">
            <a:noFill/>
            <a:miter lim="800000"/>
            <a:headEnd/>
            <a:tailEnd/>
          </a:ln>
          <a:effectLst/>
        </p:spPr>
        <p:txBody>
          <a:bodyPr vert="horz" wrap="square" lIns="90178" tIns="45089" rIns="90178" bIns="45089" numCol="1" anchor="b" anchorCtr="0" compatLnSpc="1">
            <a:prstTxWarp prst="textNoShape">
              <a:avLst/>
            </a:prstTxWarp>
          </a:bodyPr>
          <a:lstStyle>
            <a:lvl1pPr defTabSz="901700">
              <a:defRPr sz="1200"/>
            </a:lvl1pPr>
          </a:lstStyle>
          <a:p>
            <a:pPr>
              <a:defRPr/>
            </a:pPr>
            <a:endParaRPr lang="en-US"/>
          </a:p>
        </p:txBody>
      </p:sp>
      <p:sp>
        <p:nvSpPr>
          <p:cNvPr id="46085" name="Rectangle 5"/>
          <p:cNvSpPr>
            <a:spLocks noGrp="1" noChangeArrowheads="1"/>
          </p:cNvSpPr>
          <p:nvPr>
            <p:ph type="sldNum" sz="quarter" idx="3"/>
          </p:nvPr>
        </p:nvSpPr>
        <p:spPr bwMode="auto">
          <a:xfrm>
            <a:off x="3886200" y="8821738"/>
            <a:ext cx="2971800" cy="458787"/>
          </a:xfrm>
          <a:prstGeom prst="rect">
            <a:avLst/>
          </a:prstGeom>
          <a:noFill/>
          <a:ln w="9525">
            <a:noFill/>
            <a:miter lim="800000"/>
            <a:headEnd/>
            <a:tailEnd/>
          </a:ln>
          <a:effectLst/>
        </p:spPr>
        <p:txBody>
          <a:bodyPr vert="horz" wrap="square" lIns="90178" tIns="45089" rIns="90178" bIns="45089" numCol="1" anchor="b" anchorCtr="0" compatLnSpc="1">
            <a:prstTxWarp prst="textNoShape">
              <a:avLst/>
            </a:prstTxWarp>
          </a:bodyPr>
          <a:lstStyle>
            <a:lvl1pPr algn="r" defTabSz="901700">
              <a:defRPr sz="1200"/>
            </a:lvl1pPr>
          </a:lstStyle>
          <a:p>
            <a:pPr>
              <a:defRPr/>
            </a:pPr>
            <a:fld id="{56421CF4-5D11-43B7-ADE8-35874A53EFED}" type="slidenum">
              <a:rPr lang="en-US"/>
              <a:pPr>
                <a:defRPr/>
              </a:pPr>
              <a:t>‹#›</a:t>
            </a:fld>
            <a:endParaRPr lang="en-US"/>
          </a:p>
        </p:txBody>
      </p:sp>
    </p:spTree>
    <p:extLst>
      <p:ext uri="{BB962C8B-B14F-4D97-AF65-F5344CB8AC3E}">
        <p14:creationId xmlns:p14="http://schemas.microsoft.com/office/powerpoint/2010/main" val="584302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0178" tIns="45089" rIns="90178" bIns="45089" numCol="1" anchor="t" anchorCtr="0" compatLnSpc="1">
            <a:prstTxWarp prst="textNoShape">
              <a:avLst/>
            </a:prstTxWarp>
          </a:bodyPr>
          <a:lstStyle>
            <a:lvl1pPr defTabSz="901700">
              <a:defRPr sz="1200"/>
            </a:lvl1pPr>
          </a:lstStyle>
          <a:p>
            <a:pPr>
              <a:defRPr/>
            </a:pPr>
            <a:endParaRPr lang="en-US"/>
          </a:p>
        </p:txBody>
      </p:sp>
      <p:sp>
        <p:nvSpPr>
          <p:cNvPr id="8195" name="Rectangle 3"/>
          <p:cNvSpPr>
            <a:spLocks noGrp="1" noChangeArrowheads="1"/>
          </p:cNvSpPr>
          <p:nvPr>
            <p:ph type="dt" idx="1"/>
          </p:nvPr>
        </p:nvSpPr>
        <p:spPr bwMode="auto">
          <a:xfrm>
            <a:off x="3886200" y="0"/>
            <a:ext cx="2971800" cy="463550"/>
          </a:xfrm>
          <a:prstGeom prst="rect">
            <a:avLst/>
          </a:prstGeom>
          <a:noFill/>
          <a:ln w="9525">
            <a:noFill/>
            <a:miter lim="800000"/>
            <a:headEnd/>
            <a:tailEnd/>
          </a:ln>
          <a:effectLst/>
        </p:spPr>
        <p:txBody>
          <a:bodyPr vert="horz" wrap="square" lIns="90178" tIns="45089" rIns="90178" bIns="45089" numCol="1" anchor="t" anchorCtr="0" compatLnSpc="1">
            <a:prstTxWarp prst="textNoShape">
              <a:avLst/>
            </a:prstTxWarp>
          </a:bodyPr>
          <a:lstStyle>
            <a:lvl1pPr algn="r" defTabSz="901700">
              <a:defRPr sz="1200"/>
            </a:lvl1pPr>
          </a:lstStyle>
          <a:p>
            <a:pPr>
              <a:defRPr/>
            </a:pPr>
            <a:endParaRPr lang="en-US"/>
          </a:p>
        </p:txBody>
      </p:sp>
      <p:sp>
        <p:nvSpPr>
          <p:cNvPr id="111620" name="Rectangle 4"/>
          <p:cNvSpPr>
            <a:spLocks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0178" tIns="45089" rIns="90178" bIns="450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2850"/>
            <a:ext cx="2971800" cy="463550"/>
          </a:xfrm>
          <a:prstGeom prst="rect">
            <a:avLst/>
          </a:prstGeom>
          <a:noFill/>
          <a:ln w="9525">
            <a:noFill/>
            <a:miter lim="800000"/>
            <a:headEnd/>
            <a:tailEnd/>
          </a:ln>
          <a:effectLst/>
        </p:spPr>
        <p:txBody>
          <a:bodyPr vert="horz" wrap="square" lIns="90178" tIns="45089" rIns="90178" bIns="45089" numCol="1" anchor="b" anchorCtr="0" compatLnSpc="1">
            <a:prstTxWarp prst="textNoShape">
              <a:avLst/>
            </a:prstTxWarp>
          </a:bodyPr>
          <a:lstStyle>
            <a:lvl1pPr defTabSz="901700">
              <a:defRPr sz="1200"/>
            </a:lvl1pPr>
          </a:lstStyle>
          <a:p>
            <a:pPr>
              <a:defRPr/>
            </a:pPr>
            <a:endParaRPr lang="en-US"/>
          </a:p>
        </p:txBody>
      </p:sp>
      <p:sp>
        <p:nvSpPr>
          <p:cNvPr id="8199" name="Rectangle 7"/>
          <p:cNvSpPr>
            <a:spLocks noGrp="1" noChangeArrowheads="1"/>
          </p:cNvSpPr>
          <p:nvPr>
            <p:ph type="sldNum" sz="quarter" idx="5"/>
          </p:nvPr>
        </p:nvSpPr>
        <p:spPr bwMode="auto">
          <a:xfrm>
            <a:off x="3886200" y="8832850"/>
            <a:ext cx="2971800" cy="463550"/>
          </a:xfrm>
          <a:prstGeom prst="rect">
            <a:avLst/>
          </a:prstGeom>
          <a:noFill/>
          <a:ln w="9525">
            <a:noFill/>
            <a:miter lim="800000"/>
            <a:headEnd/>
            <a:tailEnd/>
          </a:ln>
          <a:effectLst/>
        </p:spPr>
        <p:txBody>
          <a:bodyPr vert="horz" wrap="square" lIns="90178" tIns="45089" rIns="90178" bIns="45089" numCol="1" anchor="b" anchorCtr="0" compatLnSpc="1">
            <a:prstTxWarp prst="textNoShape">
              <a:avLst/>
            </a:prstTxWarp>
          </a:bodyPr>
          <a:lstStyle>
            <a:lvl1pPr algn="r" defTabSz="901700">
              <a:defRPr sz="1200"/>
            </a:lvl1pPr>
          </a:lstStyle>
          <a:p>
            <a:pPr>
              <a:defRPr/>
            </a:pPr>
            <a:fld id="{9BED1DC2-DB0F-49D4-A535-87E181AE64C2}" type="slidenum">
              <a:rPr lang="en-US"/>
              <a:pPr>
                <a:defRPr/>
              </a:pPr>
              <a:t>‹#›</a:t>
            </a:fld>
            <a:endParaRPr lang="en-US"/>
          </a:p>
        </p:txBody>
      </p:sp>
    </p:spTree>
    <p:extLst>
      <p:ext uri="{BB962C8B-B14F-4D97-AF65-F5344CB8AC3E}">
        <p14:creationId xmlns:p14="http://schemas.microsoft.com/office/powerpoint/2010/main" val="3600567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This slide shows the general model for deriving flow field related derivative surfaces from digital elevation data.  The input is a raw digital elevation model, generally elevation values on a grid.  This is basic information used to derive further hydrology related spatial fields that enrich the information content of this basic data.  The first step is to remove sinks, either by filling, or carving.  Then a flow field is defined.  This enables the calculation of flow related terrain information.  My focus has been on flow related information working within this framework.  I try to leave other GIS functionality, like radiation exposure, line of sight analyses and visualization to others.  I have distributed my software in ways that it easily plugs in to mainstream systems, such as ArcGIS to enhance ease of use.</a:t>
            </a:r>
          </a:p>
          <a:p>
            <a:endParaRPr lang="en-US" smtClean="0">
              <a:latin typeface="Arial"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8071E6A2-CF1D-487F-B2F1-AE8B92675E96}" type="slidenum">
              <a:rPr lang="en-US" sz="1200" smtClean="0">
                <a:solidFill>
                  <a:srgbClr val="000000"/>
                </a:solidFill>
              </a:rPr>
              <a:pPr/>
              <a:t>10</a:t>
            </a:fld>
            <a:endParaRPr lang="en-US" sz="120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91B7EE59-2F06-4481-AE92-52D08B5C7F7F}" type="slidenum">
              <a:rPr lang="en-US" sz="1200" smtClean="0"/>
              <a:pPr/>
              <a:t>66</a:t>
            </a:fld>
            <a:endParaRPr lang="en-US" sz="1200" smtClean="0"/>
          </a:p>
        </p:txBody>
      </p:sp>
      <p:sp>
        <p:nvSpPr>
          <p:cNvPr id="121859" name="Rectangle 2"/>
          <p:cNvSpPr>
            <a:spLocks noChangeArrowheads="1" noTextEdit="1"/>
          </p:cNvSpPr>
          <p:nvPr>
            <p:ph type="sldImg"/>
          </p:nvPr>
        </p:nvSpPr>
        <p:spPr>
          <a:xfrm>
            <a:off x="1079500" y="690563"/>
            <a:ext cx="4702175" cy="3527425"/>
          </a:xfrm>
          <a:ln/>
        </p:spPr>
      </p:sp>
      <p:sp>
        <p:nvSpPr>
          <p:cNvPr id="121860" name="Rectangle 3"/>
          <p:cNvSpPr>
            <a:spLocks noGrp="1" noChangeArrowheads="1"/>
          </p:cNvSpPr>
          <p:nvPr>
            <p:ph type="body" idx="1"/>
          </p:nvPr>
        </p:nvSpPr>
        <p:spPr>
          <a:xfrm>
            <a:off x="914400" y="4448175"/>
            <a:ext cx="5029200" cy="414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8" tIns="45563" rIns="91128" bIns="45563"/>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4815C1BD-0CA7-4DAD-AD56-E89333161A92}" type="slidenum">
              <a:rPr lang="en-US" sz="1200" smtClean="0"/>
              <a:pPr/>
              <a:t>67</a:t>
            </a:fld>
            <a:endParaRPr lang="en-US" sz="1200" smtClean="0"/>
          </a:p>
        </p:txBody>
      </p:sp>
      <p:sp>
        <p:nvSpPr>
          <p:cNvPr id="122883" name="Rectangle 2"/>
          <p:cNvSpPr>
            <a:spLocks noChangeArrowheads="1" noTextEdit="1"/>
          </p:cNvSpPr>
          <p:nvPr>
            <p:ph type="sldImg"/>
          </p:nvPr>
        </p:nvSpPr>
        <p:spPr>
          <a:xfrm>
            <a:off x="1079500" y="690563"/>
            <a:ext cx="4702175" cy="3527425"/>
          </a:xfrm>
          <a:ln/>
        </p:spPr>
      </p:sp>
      <p:sp>
        <p:nvSpPr>
          <p:cNvPr id="122884" name="Rectangle 3"/>
          <p:cNvSpPr>
            <a:spLocks noGrp="1" noChangeArrowheads="1"/>
          </p:cNvSpPr>
          <p:nvPr>
            <p:ph type="body" idx="1"/>
          </p:nvPr>
        </p:nvSpPr>
        <p:spPr>
          <a:xfrm>
            <a:off x="914400" y="4448175"/>
            <a:ext cx="5029200" cy="414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8" tIns="45563" rIns="91128" bIns="45563"/>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5531B330-7639-41A2-83EB-87CB4A7A00D6}" type="slidenum">
              <a:rPr lang="en-US" sz="1200" smtClean="0"/>
              <a:pPr/>
              <a:t>69</a:t>
            </a:fld>
            <a:endParaRPr lang="en-US" sz="1200" smtClean="0"/>
          </a:p>
        </p:txBody>
      </p:sp>
      <p:sp>
        <p:nvSpPr>
          <p:cNvPr id="123907" name="Rectangle 2"/>
          <p:cNvSpPr>
            <a:spLocks noChangeArrowheads="1" noTextEdit="1"/>
          </p:cNvSpPr>
          <p:nvPr>
            <p:ph type="sldImg"/>
          </p:nvPr>
        </p:nvSpPr>
        <p:spPr>
          <a:xfrm>
            <a:off x="1079500" y="688975"/>
            <a:ext cx="4702175" cy="3527425"/>
          </a:xfrm>
          <a:ln/>
        </p:spPr>
      </p:sp>
      <p:sp>
        <p:nvSpPr>
          <p:cNvPr id="123908" name="Rectangle 3"/>
          <p:cNvSpPr>
            <a:spLocks noGrp="1" noChangeArrowheads="1"/>
          </p:cNvSpPr>
          <p:nvPr>
            <p:ph type="body" idx="1"/>
          </p:nvPr>
        </p:nvSpPr>
        <p:spPr>
          <a:xfrm>
            <a:off x="930275" y="4462463"/>
            <a:ext cx="4964113" cy="416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37" tIns="46319" rIns="92637" bIns="46319"/>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BAF49501-E516-4635-A491-5459E6AD39F1}" type="slidenum">
              <a:rPr lang="en-US" sz="1200" smtClean="0"/>
              <a:pPr/>
              <a:t>16</a:t>
            </a:fld>
            <a:endParaRPr lang="en-US" sz="1200" smtClean="0"/>
          </a:p>
        </p:txBody>
      </p:sp>
      <p:sp>
        <p:nvSpPr>
          <p:cNvPr id="113667" name="Rectangle 2"/>
          <p:cNvSpPr>
            <a:spLocks noChangeArrowheads="1" noTextEdit="1"/>
          </p:cNvSpPr>
          <p:nvPr>
            <p:ph type="sldImg"/>
          </p:nvPr>
        </p:nvSpPr>
        <p:spPr>
          <a:xfrm>
            <a:off x="1079500" y="690563"/>
            <a:ext cx="4702175" cy="3527425"/>
          </a:xfrm>
          <a:ln/>
        </p:spPr>
      </p:sp>
      <p:sp>
        <p:nvSpPr>
          <p:cNvPr id="113668" name="Rectangle 3"/>
          <p:cNvSpPr>
            <a:spLocks noGrp="1" noChangeArrowheads="1"/>
          </p:cNvSpPr>
          <p:nvPr>
            <p:ph type="body" idx="1"/>
          </p:nvPr>
        </p:nvSpPr>
        <p:spPr>
          <a:xfrm>
            <a:off x="914400" y="4448175"/>
            <a:ext cx="5029200" cy="414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C15C03D4-477A-4F7E-A434-10E40F941CD0}" type="slidenum">
              <a:rPr lang="en-US" sz="1200" smtClean="0"/>
              <a:pPr/>
              <a:t>19</a:t>
            </a:fld>
            <a:endParaRPr lang="en-US" sz="1200" smtClean="0"/>
          </a:p>
        </p:txBody>
      </p:sp>
      <p:sp>
        <p:nvSpPr>
          <p:cNvPr id="114691" name="Rectangle 2"/>
          <p:cNvSpPr>
            <a:spLocks noChangeArrowheads="1" noTextEdit="1"/>
          </p:cNvSpPr>
          <p:nvPr>
            <p:ph type="sldImg"/>
          </p:nvPr>
        </p:nvSpPr>
        <p:spPr>
          <a:xfrm>
            <a:off x="1079500" y="690563"/>
            <a:ext cx="4702175" cy="3527425"/>
          </a:xfrm>
          <a:ln/>
        </p:spPr>
      </p:sp>
      <p:sp>
        <p:nvSpPr>
          <p:cNvPr id="114692" name="Rectangle 3"/>
          <p:cNvSpPr>
            <a:spLocks noGrp="1" noChangeArrowheads="1"/>
          </p:cNvSpPr>
          <p:nvPr>
            <p:ph type="body" idx="1"/>
          </p:nvPr>
        </p:nvSpPr>
        <p:spPr>
          <a:xfrm>
            <a:off x="914400" y="4448175"/>
            <a:ext cx="5029200" cy="414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C9AC547B-6B57-47FD-9D93-A875882E13A9}" type="slidenum">
              <a:rPr lang="en-US" sz="1200" smtClean="0"/>
              <a:pPr/>
              <a:t>29</a:t>
            </a:fld>
            <a:endParaRPr lang="en-US"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BA19DED5-2B87-4C00-A14D-FFF989071A15}" type="slidenum">
              <a:rPr lang="en-US" sz="1200" smtClean="0">
                <a:solidFill>
                  <a:srgbClr val="000000"/>
                </a:solidFill>
              </a:rPr>
              <a:pPr/>
              <a:t>30</a:t>
            </a:fld>
            <a:endParaRPr lang="en-US" sz="120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738055C4-D436-4173-A88A-FDF06B059125}" type="slidenum">
              <a:rPr lang="en-US" sz="1200" smtClean="0"/>
              <a:pPr/>
              <a:t>31</a:t>
            </a:fld>
            <a:endParaRPr lang="en-US" sz="12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C17B4CB1-2974-4181-8A0E-3F5CED0E2B86}" type="slidenum">
              <a:rPr lang="en-US" sz="1200" smtClean="0"/>
              <a:pPr/>
              <a:t>34</a:t>
            </a:fld>
            <a:endParaRPr lang="en-US" sz="1200" smtClean="0"/>
          </a:p>
        </p:txBody>
      </p:sp>
      <p:sp>
        <p:nvSpPr>
          <p:cNvPr id="118787" name="Rectangle 2"/>
          <p:cNvSpPr>
            <a:spLocks noChangeArrowheads="1" noTextEdit="1"/>
          </p:cNvSpPr>
          <p:nvPr>
            <p:ph type="sldImg"/>
          </p:nvPr>
        </p:nvSpPr>
        <p:spPr>
          <a:xfrm>
            <a:off x="1108075" y="695325"/>
            <a:ext cx="4648200" cy="3486150"/>
          </a:xfrm>
          <a:ln/>
        </p:spPr>
      </p:sp>
      <p:sp>
        <p:nvSpPr>
          <p:cNvPr id="118788" name="Rectangle 3"/>
          <p:cNvSpPr>
            <a:spLocks noGrp="1" noChangeArrowheads="1"/>
          </p:cNvSpPr>
          <p:nvPr>
            <p:ph type="body" idx="1"/>
          </p:nvPr>
        </p:nvSpPr>
        <p:spPr>
          <a:xfrm>
            <a:off x="915988" y="4418013"/>
            <a:ext cx="50260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17" tIns="45159" rIns="90317" bIns="45159"/>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93AE2741-9964-40EF-AC7A-EF6F97B2991A}" type="slidenum">
              <a:rPr lang="en-US" sz="1200" smtClean="0"/>
              <a:pPr/>
              <a:t>35</a:t>
            </a:fld>
            <a:endParaRPr lang="en-US" sz="1200" smtClean="0"/>
          </a:p>
        </p:txBody>
      </p:sp>
      <p:sp>
        <p:nvSpPr>
          <p:cNvPr id="119811" name="Rectangle 2"/>
          <p:cNvSpPr>
            <a:spLocks noChangeArrowheads="1" noTextEdit="1"/>
          </p:cNvSpPr>
          <p:nvPr>
            <p:ph type="sldImg"/>
          </p:nvPr>
        </p:nvSpPr>
        <p:spPr>
          <a:xfrm>
            <a:off x="1143000" y="709613"/>
            <a:ext cx="4586288" cy="3440112"/>
          </a:xfrm>
          <a:ln w="12700" cap="flat"/>
        </p:spPr>
      </p:sp>
      <p:sp>
        <p:nvSpPr>
          <p:cNvPr id="119812" name="Rectangle 3"/>
          <p:cNvSpPr>
            <a:spLocks noGrp="1" noChangeArrowheads="1"/>
          </p:cNvSpPr>
          <p:nvPr>
            <p:ph type="body" idx="1"/>
          </p:nvPr>
        </p:nvSpPr>
        <p:spPr>
          <a:xfrm>
            <a:off x="904875" y="4387850"/>
            <a:ext cx="5057775" cy="4232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9" tIns="45403" rIns="92369" bIns="45403"/>
          <a:lstStyle/>
          <a:p>
            <a:pPr defTabSz="933450"/>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DA0669A6-BD1D-4C8D-A45F-CD3F49239D29}" type="slidenum">
              <a:rPr lang="en-US" sz="1200" smtClean="0"/>
              <a:pPr/>
              <a:t>65</a:t>
            </a:fld>
            <a:endParaRPr lang="en-US" sz="1200" smtClean="0"/>
          </a:p>
        </p:txBody>
      </p:sp>
      <p:sp>
        <p:nvSpPr>
          <p:cNvPr id="120835" name="Rectangle 2"/>
          <p:cNvSpPr>
            <a:spLocks noChangeArrowheads="1" noTextEdit="1"/>
          </p:cNvSpPr>
          <p:nvPr>
            <p:ph type="sldImg"/>
          </p:nvPr>
        </p:nvSpPr>
        <p:spPr>
          <a:xfrm>
            <a:off x="1079500" y="690563"/>
            <a:ext cx="4702175" cy="3527425"/>
          </a:xfrm>
          <a:ln/>
        </p:spPr>
      </p:sp>
      <p:sp>
        <p:nvSpPr>
          <p:cNvPr id="120836" name="Rectangle 3"/>
          <p:cNvSpPr>
            <a:spLocks noGrp="1" noChangeArrowheads="1"/>
          </p:cNvSpPr>
          <p:nvPr>
            <p:ph type="body" idx="1"/>
          </p:nvPr>
        </p:nvSpPr>
        <p:spPr>
          <a:xfrm>
            <a:off x="914400" y="4448175"/>
            <a:ext cx="5029200" cy="414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8" tIns="45563" rIns="91128" bIns="45563"/>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p>
        </p:txBody>
      </p:sp>
      <p:sp>
        <p:nvSpPr>
          <p:cNvPr id="34099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4099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7"/>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pPr>
              <a:defRPr/>
            </a:pPr>
            <a:fld id="{7CDE8558-53EE-4DEC-86AC-94AB9D0D2CC6}" type="slidenum">
              <a:rPr lang="en-US"/>
              <a:pPr>
                <a:defRPr/>
              </a:pPr>
              <a:t>‹#›</a:t>
            </a:fld>
            <a:endParaRPr lang="en-US"/>
          </a:p>
        </p:txBody>
      </p:sp>
    </p:spTree>
    <p:extLst>
      <p:ext uri="{BB962C8B-B14F-4D97-AF65-F5344CB8AC3E}">
        <p14:creationId xmlns:p14="http://schemas.microsoft.com/office/powerpoint/2010/main" val="401267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3C1CD38-DAD3-4ABA-A781-F70757B0C94C}" type="slidenum">
              <a:rPr lang="en-US"/>
              <a:pPr>
                <a:defRPr/>
              </a:pPr>
              <a:t>‹#›</a:t>
            </a:fld>
            <a:endParaRPr lang="en-US"/>
          </a:p>
        </p:txBody>
      </p:sp>
    </p:spTree>
    <p:extLst>
      <p:ext uri="{BB962C8B-B14F-4D97-AF65-F5344CB8AC3E}">
        <p14:creationId xmlns:p14="http://schemas.microsoft.com/office/powerpoint/2010/main" val="10043525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226E2EC-E0A4-4118-8E48-28BF7431B1C5}" type="datetimeFigureOut">
              <a:rPr lang="en-US"/>
              <a:pPr>
                <a:defRPr/>
              </a:pPr>
              <a:t>9/19/2011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3E82B22-76D0-4E9D-998D-44C3A6BFED64}" type="slidenum">
              <a:rPr lang="en-US"/>
              <a:pPr>
                <a:defRPr/>
              </a:pPr>
              <a:t>‹#›</a:t>
            </a:fld>
            <a:endParaRPr lang="en-US"/>
          </a:p>
        </p:txBody>
      </p:sp>
    </p:spTree>
    <p:extLst>
      <p:ext uri="{BB962C8B-B14F-4D97-AF65-F5344CB8AC3E}">
        <p14:creationId xmlns:p14="http://schemas.microsoft.com/office/powerpoint/2010/main" val="2771536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8B951-3EEA-4CC7-9A64-F5F352245075}" type="slidenum">
              <a:rPr lang="en-US"/>
              <a:pPr>
                <a:defRPr/>
              </a:pPr>
              <a:t>‹#›</a:t>
            </a:fld>
            <a:endParaRPr lang="en-US"/>
          </a:p>
        </p:txBody>
      </p:sp>
    </p:spTree>
    <p:extLst>
      <p:ext uri="{BB962C8B-B14F-4D97-AF65-F5344CB8AC3E}">
        <p14:creationId xmlns:p14="http://schemas.microsoft.com/office/powerpoint/2010/main" val="15080056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E6095-33CA-4C80-AACF-A78BED449F13}" type="slidenum">
              <a:rPr lang="en-US"/>
              <a:pPr>
                <a:defRPr/>
              </a:pPr>
              <a:t>‹#›</a:t>
            </a:fld>
            <a:endParaRPr lang="en-US"/>
          </a:p>
        </p:txBody>
      </p:sp>
    </p:spTree>
    <p:extLst>
      <p:ext uri="{BB962C8B-B14F-4D97-AF65-F5344CB8AC3E}">
        <p14:creationId xmlns:p14="http://schemas.microsoft.com/office/powerpoint/2010/main" val="18801325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50638-FCD0-43C0-A547-0C879140BEDC}" type="slidenum">
              <a:rPr lang="en-US"/>
              <a:pPr>
                <a:defRPr/>
              </a:pPr>
              <a:t>‹#›</a:t>
            </a:fld>
            <a:endParaRPr lang="en-US"/>
          </a:p>
        </p:txBody>
      </p:sp>
    </p:spTree>
    <p:extLst>
      <p:ext uri="{BB962C8B-B14F-4D97-AF65-F5344CB8AC3E}">
        <p14:creationId xmlns:p14="http://schemas.microsoft.com/office/powerpoint/2010/main" val="35140484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E03CF8-5C61-4101-B2D0-8ACAFD62764E}" type="slidenum">
              <a:rPr lang="en-US"/>
              <a:pPr>
                <a:defRPr/>
              </a:pPr>
              <a:t>‹#›</a:t>
            </a:fld>
            <a:endParaRPr lang="en-US"/>
          </a:p>
        </p:txBody>
      </p:sp>
    </p:spTree>
    <p:extLst>
      <p:ext uri="{BB962C8B-B14F-4D97-AF65-F5344CB8AC3E}">
        <p14:creationId xmlns:p14="http://schemas.microsoft.com/office/powerpoint/2010/main" val="20724161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CB2BD8-4C26-4FD1-8E93-AB733D90BA2B}" type="slidenum">
              <a:rPr lang="en-US"/>
              <a:pPr>
                <a:defRPr/>
              </a:pPr>
              <a:t>‹#›</a:t>
            </a:fld>
            <a:endParaRPr lang="en-US"/>
          </a:p>
        </p:txBody>
      </p:sp>
    </p:spTree>
    <p:extLst>
      <p:ext uri="{BB962C8B-B14F-4D97-AF65-F5344CB8AC3E}">
        <p14:creationId xmlns:p14="http://schemas.microsoft.com/office/powerpoint/2010/main" val="36688176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1870E4-D227-4CF8-A9C4-C868E1937814}" type="slidenum">
              <a:rPr lang="en-US"/>
              <a:pPr>
                <a:defRPr/>
              </a:pPr>
              <a:t>‹#›</a:t>
            </a:fld>
            <a:endParaRPr lang="en-US"/>
          </a:p>
        </p:txBody>
      </p:sp>
    </p:spTree>
    <p:extLst>
      <p:ext uri="{BB962C8B-B14F-4D97-AF65-F5344CB8AC3E}">
        <p14:creationId xmlns:p14="http://schemas.microsoft.com/office/powerpoint/2010/main" val="41432412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06B38C-89DF-425D-8C50-10A89DB149C7}" type="slidenum">
              <a:rPr lang="en-US"/>
              <a:pPr>
                <a:defRPr/>
              </a:pPr>
              <a:t>‹#›</a:t>
            </a:fld>
            <a:endParaRPr lang="en-US"/>
          </a:p>
        </p:txBody>
      </p:sp>
    </p:spTree>
    <p:extLst>
      <p:ext uri="{BB962C8B-B14F-4D97-AF65-F5344CB8AC3E}">
        <p14:creationId xmlns:p14="http://schemas.microsoft.com/office/powerpoint/2010/main" val="14645213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4E58DB-D09D-4789-A9D9-D6EEF364A205}" type="slidenum">
              <a:rPr lang="en-US"/>
              <a:pPr>
                <a:defRPr/>
              </a:pPr>
              <a:t>‹#›</a:t>
            </a:fld>
            <a:endParaRPr lang="en-US"/>
          </a:p>
        </p:txBody>
      </p:sp>
    </p:spTree>
    <p:extLst>
      <p:ext uri="{BB962C8B-B14F-4D97-AF65-F5344CB8AC3E}">
        <p14:creationId xmlns:p14="http://schemas.microsoft.com/office/powerpoint/2010/main" val="41254202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D951BA-C7E5-4252-AE46-8DA79E259173}" type="slidenum">
              <a:rPr lang="en-US"/>
              <a:pPr>
                <a:defRPr/>
              </a:pPr>
              <a:t>‹#›</a:t>
            </a:fld>
            <a:endParaRPr lang="en-US"/>
          </a:p>
        </p:txBody>
      </p:sp>
    </p:spTree>
    <p:extLst>
      <p:ext uri="{BB962C8B-B14F-4D97-AF65-F5344CB8AC3E}">
        <p14:creationId xmlns:p14="http://schemas.microsoft.com/office/powerpoint/2010/main" val="363372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A0D04EF-5354-449C-AE5C-4FF2E8E71050}" type="slidenum">
              <a:rPr lang="en-US"/>
              <a:pPr>
                <a:defRPr/>
              </a:pPr>
              <a:t>‹#›</a:t>
            </a:fld>
            <a:endParaRPr lang="en-US"/>
          </a:p>
        </p:txBody>
      </p:sp>
    </p:spTree>
    <p:extLst>
      <p:ext uri="{BB962C8B-B14F-4D97-AF65-F5344CB8AC3E}">
        <p14:creationId xmlns:p14="http://schemas.microsoft.com/office/powerpoint/2010/main" val="11490437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8E1189-E699-4825-8B08-EA39D853D9CF}" type="slidenum">
              <a:rPr lang="en-US"/>
              <a:pPr>
                <a:defRPr/>
              </a:pPr>
              <a:t>‹#›</a:t>
            </a:fld>
            <a:endParaRPr lang="en-US"/>
          </a:p>
        </p:txBody>
      </p:sp>
    </p:spTree>
    <p:extLst>
      <p:ext uri="{BB962C8B-B14F-4D97-AF65-F5344CB8AC3E}">
        <p14:creationId xmlns:p14="http://schemas.microsoft.com/office/powerpoint/2010/main" val="37200111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D65452-732F-478F-9A82-F4E354E8DA86}" type="slidenum">
              <a:rPr lang="en-US"/>
              <a:pPr>
                <a:defRPr/>
              </a:pPr>
              <a:t>‹#›</a:t>
            </a:fld>
            <a:endParaRPr lang="en-US"/>
          </a:p>
        </p:txBody>
      </p:sp>
    </p:spTree>
    <p:extLst>
      <p:ext uri="{BB962C8B-B14F-4D97-AF65-F5344CB8AC3E}">
        <p14:creationId xmlns:p14="http://schemas.microsoft.com/office/powerpoint/2010/main" val="1386587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B30717-E9E9-45EC-A147-AE013C607435}" type="slidenum">
              <a:rPr lang="en-US"/>
              <a:pPr>
                <a:defRPr/>
              </a:pPr>
              <a:t>‹#›</a:t>
            </a:fld>
            <a:endParaRPr lang="en-US"/>
          </a:p>
        </p:txBody>
      </p:sp>
    </p:spTree>
    <p:extLst>
      <p:ext uri="{BB962C8B-B14F-4D97-AF65-F5344CB8AC3E}">
        <p14:creationId xmlns:p14="http://schemas.microsoft.com/office/powerpoint/2010/main" val="591066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16EF70-68F6-443B-B1B2-BBE0189C4797}" type="slidenum">
              <a:rPr lang="en-US"/>
              <a:pPr>
                <a:defRPr/>
              </a:pPr>
              <a:t>‹#›</a:t>
            </a:fld>
            <a:endParaRPr lang="en-US"/>
          </a:p>
        </p:txBody>
      </p:sp>
    </p:spTree>
    <p:extLst>
      <p:ext uri="{BB962C8B-B14F-4D97-AF65-F5344CB8AC3E}">
        <p14:creationId xmlns:p14="http://schemas.microsoft.com/office/powerpoint/2010/main" val="1600782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4794B-AF34-4BFE-A8B9-2AC8C2C2BDB2}" type="slidenum">
              <a:rPr lang="en-US"/>
              <a:pPr>
                <a:defRPr/>
              </a:pPr>
              <a:t>‹#›</a:t>
            </a:fld>
            <a:endParaRPr lang="en-US"/>
          </a:p>
        </p:txBody>
      </p:sp>
    </p:spTree>
    <p:extLst>
      <p:ext uri="{BB962C8B-B14F-4D97-AF65-F5344CB8AC3E}">
        <p14:creationId xmlns:p14="http://schemas.microsoft.com/office/powerpoint/2010/main" val="1581568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F73458-6719-4192-A29E-A68D04DF312C}" type="slidenum">
              <a:rPr lang="en-US"/>
              <a:pPr>
                <a:defRPr/>
              </a:pPr>
              <a:t>‹#›</a:t>
            </a:fld>
            <a:endParaRPr lang="en-US"/>
          </a:p>
        </p:txBody>
      </p:sp>
    </p:spTree>
    <p:extLst>
      <p:ext uri="{BB962C8B-B14F-4D97-AF65-F5344CB8AC3E}">
        <p14:creationId xmlns:p14="http://schemas.microsoft.com/office/powerpoint/2010/main" val="2114397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50523C-8E96-401E-80B3-2E0463E2D51D}" type="slidenum">
              <a:rPr lang="en-US"/>
              <a:pPr>
                <a:defRPr/>
              </a:pPr>
              <a:t>‹#›</a:t>
            </a:fld>
            <a:endParaRPr lang="en-US"/>
          </a:p>
        </p:txBody>
      </p:sp>
    </p:spTree>
    <p:extLst>
      <p:ext uri="{BB962C8B-B14F-4D97-AF65-F5344CB8AC3E}">
        <p14:creationId xmlns:p14="http://schemas.microsoft.com/office/powerpoint/2010/main" val="2211037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F11D06-C8FB-4AE2-9885-FA97801CDEEA}" type="slidenum">
              <a:rPr lang="en-US"/>
              <a:pPr>
                <a:defRPr/>
              </a:pPr>
              <a:t>‹#›</a:t>
            </a:fld>
            <a:endParaRPr lang="en-US"/>
          </a:p>
        </p:txBody>
      </p:sp>
    </p:spTree>
    <p:extLst>
      <p:ext uri="{BB962C8B-B14F-4D97-AF65-F5344CB8AC3E}">
        <p14:creationId xmlns:p14="http://schemas.microsoft.com/office/powerpoint/2010/main" val="368566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88CF2-E3D0-46E9-9FCE-30283A770003}" type="slidenum">
              <a:rPr lang="en-US"/>
              <a:pPr>
                <a:defRPr/>
              </a:pPr>
              <a:t>‹#›</a:t>
            </a:fld>
            <a:endParaRPr lang="en-US"/>
          </a:p>
        </p:txBody>
      </p:sp>
    </p:spTree>
    <p:extLst>
      <p:ext uri="{BB962C8B-B14F-4D97-AF65-F5344CB8AC3E}">
        <p14:creationId xmlns:p14="http://schemas.microsoft.com/office/powerpoint/2010/main" val="738825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7E05CC-81E2-4E7A-8D14-6B07347EA143}" type="slidenum">
              <a:rPr lang="en-US"/>
              <a:pPr>
                <a:defRPr/>
              </a:pPr>
              <a:t>‹#›</a:t>
            </a:fld>
            <a:endParaRPr lang="en-US"/>
          </a:p>
        </p:txBody>
      </p:sp>
    </p:spTree>
    <p:extLst>
      <p:ext uri="{BB962C8B-B14F-4D97-AF65-F5344CB8AC3E}">
        <p14:creationId xmlns:p14="http://schemas.microsoft.com/office/powerpoint/2010/main" val="415055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393DC59-62FD-4132-9A7C-BBCBFE5E8C80}" type="slidenum">
              <a:rPr lang="en-US"/>
              <a:pPr>
                <a:defRPr/>
              </a:pPr>
              <a:t>‹#›</a:t>
            </a:fld>
            <a:endParaRPr lang="en-US"/>
          </a:p>
        </p:txBody>
      </p:sp>
    </p:spTree>
    <p:extLst>
      <p:ext uri="{BB962C8B-B14F-4D97-AF65-F5344CB8AC3E}">
        <p14:creationId xmlns:p14="http://schemas.microsoft.com/office/powerpoint/2010/main" val="4106678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A512C3-68FB-4DE2-AC2C-9F338C6ADB80}" type="slidenum">
              <a:rPr lang="en-US"/>
              <a:pPr>
                <a:defRPr/>
              </a:pPr>
              <a:t>‹#›</a:t>
            </a:fld>
            <a:endParaRPr lang="en-US"/>
          </a:p>
        </p:txBody>
      </p:sp>
    </p:spTree>
    <p:extLst>
      <p:ext uri="{BB962C8B-B14F-4D97-AF65-F5344CB8AC3E}">
        <p14:creationId xmlns:p14="http://schemas.microsoft.com/office/powerpoint/2010/main" val="1994612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829763-0E62-4165-BA04-00ACE0569E96}" type="slidenum">
              <a:rPr lang="en-US"/>
              <a:pPr>
                <a:defRPr/>
              </a:pPr>
              <a:t>‹#›</a:t>
            </a:fld>
            <a:endParaRPr lang="en-US"/>
          </a:p>
        </p:txBody>
      </p:sp>
    </p:spTree>
    <p:extLst>
      <p:ext uri="{BB962C8B-B14F-4D97-AF65-F5344CB8AC3E}">
        <p14:creationId xmlns:p14="http://schemas.microsoft.com/office/powerpoint/2010/main" val="2604491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5840F2-43BF-42E3-AC83-62329CF6EF28}" type="slidenum">
              <a:rPr lang="en-US"/>
              <a:pPr>
                <a:defRPr/>
              </a:pPr>
              <a:t>‹#›</a:t>
            </a:fld>
            <a:endParaRPr lang="en-US"/>
          </a:p>
        </p:txBody>
      </p:sp>
    </p:spTree>
    <p:extLst>
      <p:ext uri="{BB962C8B-B14F-4D97-AF65-F5344CB8AC3E}">
        <p14:creationId xmlns:p14="http://schemas.microsoft.com/office/powerpoint/2010/main" val="331158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098EA-5548-41F0-83E4-658F2A54E22A}" type="slidenum">
              <a:rPr lang="en-US"/>
              <a:pPr>
                <a:defRPr/>
              </a:pPr>
              <a:t>‹#›</a:t>
            </a:fld>
            <a:endParaRPr lang="en-US"/>
          </a:p>
        </p:txBody>
      </p:sp>
    </p:spTree>
    <p:extLst>
      <p:ext uri="{BB962C8B-B14F-4D97-AF65-F5344CB8AC3E}">
        <p14:creationId xmlns:p14="http://schemas.microsoft.com/office/powerpoint/2010/main" val="1887075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A530FB-A0C0-411C-B4F5-BCF995D32FFA}" type="slidenum">
              <a:rPr lang="en-US"/>
              <a:pPr>
                <a:defRPr/>
              </a:pPr>
              <a:t>‹#›</a:t>
            </a:fld>
            <a:endParaRPr lang="en-US"/>
          </a:p>
        </p:txBody>
      </p:sp>
    </p:spTree>
    <p:extLst>
      <p:ext uri="{BB962C8B-B14F-4D97-AF65-F5344CB8AC3E}">
        <p14:creationId xmlns:p14="http://schemas.microsoft.com/office/powerpoint/2010/main" val="563551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BC97E1-CAD9-4056-B666-BB4E122F971B}" type="slidenum">
              <a:rPr lang="en-US"/>
              <a:pPr>
                <a:defRPr/>
              </a:pPr>
              <a:t>‹#›</a:t>
            </a:fld>
            <a:endParaRPr lang="en-US"/>
          </a:p>
        </p:txBody>
      </p:sp>
    </p:spTree>
    <p:extLst>
      <p:ext uri="{BB962C8B-B14F-4D97-AF65-F5344CB8AC3E}">
        <p14:creationId xmlns:p14="http://schemas.microsoft.com/office/powerpoint/2010/main" val="579199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F3ED87-2A24-46D6-A8BF-C3A3A08E85C7}" type="slidenum">
              <a:rPr lang="en-US"/>
              <a:pPr>
                <a:defRPr/>
              </a:pPr>
              <a:t>‹#›</a:t>
            </a:fld>
            <a:endParaRPr lang="en-US"/>
          </a:p>
        </p:txBody>
      </p:sp>
    </p:spTree>
    <p:extLst>
      <p:ext uri="{BB962C8B-B14F-4D97-AF65-F5344CB8AC3E}">
        <p14:creationId xmlns:p14="http://schemas.microsoft.com/office/powerpoint/2010/main" val="2057338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152FAE-FB22-4867-A8B3-61B2339A84DD}" type="slidenum">
              <a:rPr lang="en-US"/>
              <a:pPr>
                <a:defRPr/>
              </a:pPr>
              <a:t>‹#›</a:t>
            </a:fld>
            <a:endParaRPr lang="en-US"/>
          </a:p>
        </p:txBody>
      </p:sp>
    </p:spTree>
    <p:extLst>
      <p:ext uri="{BB962C8B-B14F-4D97-AF65-F5344CB8AC3E}">
        <p14:creationId xmlns:p14="http://schemas.microsoft.com/office/powerpoint/2010/main" val="811748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566023-76F9-4EE0-BAB4-4F85AD6B2151}" type="slidenum">
              <a:rPr lang="en-US"/>
              <a:pPr>
                <a:defRPr/>
              </a:pPr>
              <a:t>‹#›</a:t>
            </a:fld>
            <a:endParaRPr lang="en-US"/>
          </a:p>
        </p:txBody>
      </p:sp>
    </p:spTree>
    <p:extLst>
      <p:ext uri="{BB962C8B-B14F-4D97-AF65-F5344CB8AC3E}">
        <p14:creationId xmlns:p14="http://schemas.microsoft.com/office/powerpoint/2010/main" val="2334836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D5ED47-6D84-43DD-B348-7E233D4EB4D1}" type="slidenum">
              <a:rPr lang="en-US"/>
              <a:pPr>
                <a:defRPr/>
              </a:pPr>
              <a:t>‹#›</a:t>
            </a:fld>
            <a:endParaRPr lang="en-US"/>
          </a:p>
        </p:txBody>
      </p:sp>
    </p:spTree>
    <p:extLst>
      <p:ext uri="{BB962C8B-B14F-4D97-AF65-F5344CB8AC3E}">
        <p14:creationId xmlns:p14="http://schemas.microsoft.com/office/powerpoint/2010/main" val="389414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DFEA54D-47EB-4542-931D-A741DCC7D571}" type="slidenum">
              <a:rPr lang="en-US"/>
              <a:pPr>
                <a:defRPr/>
              </a:pPr>
              <a:t>‹#›</a:t>
            </a:fld>
            <a:endParaRPr lang="en-US"/>
          </a:p>
        </p:txBody>
      </p:sp>
    </p:spTree>
    <p:extLst>
      <p:ext uri="{BB962C8B-B14F-4D97-AF65-F5344CB8AC3E}">
        <p14:creationId xmlns:p14="http://schemas.microsoft.com/office/powerpoint/2010/main" val="1684421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A75D6F-31BA-4640-9B51-60915C207D80}" type="slidenum">
              <a:rPr lang="en-US"/>
              <a:pPr>
                <a:defRPr/>
              </a:pPr>
              <a:t>‹#›</a:t>
            </a:fld>
            <a:endParaRPr lang="en-US"/>
          </a:p>
        </p:txBody>
      </p:sp>
    </p:spTree>
    <p:extLst>
      <p:ext uri="{BB962C8B-B14F-4D97-AF65-F5344CB8AC3E}">
        <p14:creationId xmlns:p14="http://schemas.microsoft.com/office/powerpoint/2010/main" val="1928908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D2443E-7B71-4B70-A8C3-4D44D5366924}" type="slidenum">
              <a:rPr lang="en-US"/>
              <a:pPr>
                <a:defRPr/>
              </a:pPr>
              <a:t>‹#›</a:t>
            </a:fld>
            <a:endParaRPr lang="en-US"/>
          </a:p>
        </p:txBody>
      </p:sp>
    </p:spTree>
    <p:extLst>
      <p:ext uri="{BB962C8B-B14F-4D97-AF65-F5344CB8AC3E}">
        <p14:creationId xmlns:p14="http://schemas.microsoft.com/office/powerpoint/2010/main" val="2387092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2336D-72F1-4590-B255-200F54B78CFD}" type="slidenum">
              <a:rPr lang="en-US"/>
              <a:pPr>
                <a:defRPr/>
              </a:pPr>
              <a:t>‹#›</a:t>
            </a:fld>
            <a:endParaRPr lang="en-US"/>
          </a:p>
        </p:txBody>
      </p:sp>
    </p:spTree>
    <p:extLst>
      <p:ext uri="{BB962C8B-B14F-4D97-AF65-F5344CB8AC3E}">
        <p14:creationId xmlns:p14="http://schemas.microsoft.com/office/powerpoint/2010/main" val="1113608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A1A7FD-CED9-43B4-B472-F022684E2656}" type="slidenum">
              <a:rPr lang="en-US"/>
              <a:pPr>
                <a:defRPr/>
              </a:pPr>
              <a:t>‹#›</a:t>
            </a:fld>
            <a:endParaRPr lang="en-US"/>
          </a:p>
        </p:txBody>
      </p:sp>
    </p:spTree>
    <p:extLst>
      <p:ext uri="{BB962C8B-B14F-4D97-AF65-F5344CB8AC3E}">
        <p14:creationId xmlns:p14="http://schemas.microsoft.com/office/powerpoint/2010/main" val="2239035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85A58-3EC3-4055-B7C7-C23D99770350}" type="slidenum">
              <a:rPr lang="en-US"/>
              <a:pPr>
                <a:defRPr/>
              </a:pPr>
              <a:t>‹#›</a:t>
            </a:fld>
            <a:endParaRPr lang="en-US"/>
          </a:p>
        </p:txBody>
      </p:sp>
    </p:spTree>
    <p:extLst>
      <p:ext uri="{BB962C8B-B14F-4D97-AF65-F5344CB8AC3E}">
        <p14:creationId xmlns:p14="http://schemas.microsoft.com/office/powerpoint/2010/main" val="3710464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7F4A0-6E72-4AD7-9D7C-F2C48535769F}" type="slidenum">
              <a:rPr lang="en-US"/>
              <a:pPr>
                <a:defRPr/>
              </a:pPr>
              <a:t>‹#›</a:t>
            </a:fld>
            <a:endParaRPr lang="en-US"/>
          </a:p>
        </p:txBody>
      </p:sp>
    </p:spTree>
    <p:extLst>
      <p:ext uri="{BB962C8B-B14F-4D97-AF65-F5344CB8AC3E}">
        <p14:creationId xmlns:p14="http://schemas.microsoft.com/office/powerpoint/2010/main" val="4094350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F8F2BF-1A2F-43F4-869D-3E0B720E72FE}" type="slidenum">
              <a:rPr lang="en-US"/>
              <a:pPr>
                <a:defRPr/>
              </a:pPr>
              <a:t>‹#›</a:t>
            </a:fld>
            <a:endParaRPr lang="en-US"/>
          </a:p>
        </p:txBody>
      </p:sp>
    </p:spTree>
    <p:extLst>
      <p:ext uri="{BB962C8B-B14F-4D97-AF65-F5344CB8AC3E}">
        <p14:creationId xmlns:p14="http://schemas.microsoft.com/office/powerpoint/2010/main" val="1005317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DEAD17-119F-4686-867B-2ADE37D3F7A2}" type="slidenum">
              <a:rPr lang="en-US"/>
              <a:pPr>
                <a:defRPr/>
              </a:pPr>
              <a:t>‹#›</a:t>
            </a:fld>
            <a:endParaRPr lang="en-US"/>
          </a:p>
        </p:txBody>
      </p:sp>
    </p:spTree>
    <p:extLst>
      <p:ext uri="{BB962C8B-B14F-4D97-AF65-F5344CB8AC3E}">
        <p14:creationId xmlns:p14="http://schemas.microsoft.com/office/powerpoint/2010/main" val="1652571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A27B7D-0B55-4087-90CB-19FDBBCAA857}" type="slidenum">
              <a:rPr lang="en-US"/>
              <a:pPr>
                <a:defRPr/>
              </a:pPr>
              <a:t>‹#›</a:t>
            </a:fld>
            <a:endParaRPr lang="en-US"/>
          </a:p>
        </p:txBody>
      </p:sp>
    </p:spTree>
    <p:extLst>
      <p:ext uri="{BB962C8B-B14F-4D97-AF65-F5344CB8AC3E}">
        <p14:creationId xmlns:p14="http://schemas.microsoft.com/office/powerpoint/2010/main" val="3399296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F03FE3-22F5-42C1-965D-0B55DF3D54A0}" type="slidenum">
              <a:rPr lang="en-US"/>
              <a:pPr>
                <a:defRPr/>
              </a:pPr>
              <a:t>‹#›</a:t>
            </a:fld>
            <a:endParaRPr lang="en-US"/>
          </a:p>
        </p:txBody>
      </p:sp>
    </p:spTree>
    <p:extLst>
      <p:ext uri="{BB962C8B-B14F-4D97-AF65-F5344CB8AC3E}">
        <p14:creationId xmlns:p14="http://schemas.microsoft.com/office/powerpoint/2010/main" val="243394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192A3ED-D6DD-430E-ADF7-760D234CE148}" type="slidenum">
              <a:rPr lang="en-US"/>
              <a:pPr>
                <a:defRPr/>
              </a:pPr>
              <a:t>‹#›</a:t>
            </a:fld>
            <a:endParaRPr lang="en-US"/>
          </a:p>
        </p:txBody>
      </p:sp>
    </p:spTree>
    <p:extLst>
      <p:ext uri="{BB962C8B-B14F-4D97-AF65-F5344CB8AC3E}">
        <p14:creationId xmlns:p14="http://schemas.microsoft.com/office/powerpoint/2010/main" val="2981791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C61F0F-E411-4828-81FE-AF94EFE8D758}" type="slidenum">
              <a:rPr lang="en-US"/>
              <a:pPr>
                <a:defRPr/>
              </a:pPr>
              <a:t>‹#›</a:t>
            </a:fld>
            <a:endParaRPr lang="en-US"/>
          </a:p>
        </p:txBody>
      </p:sp>
    </p:spTree>
    <p:extLst>
      <p:ext uri="{BB962C8B-B14F-4D97-AF65-F5344CB8AC3E}">
        <p14:creationId xmlns:p14="http://schemas.microsoft.com/office/powerpoint/2010/main" val="3020161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F935F8-D999-4277-875B-4E5751877A30}" type="slidenum">
              <a:rPr lang="en-US"/>
              <a:pPr>
                <a:defRPr/>
              </a:pPr>
              <a:t>‹#›</a:t>
            </a:fld>
            <a:endParaRPr lang="en-US"/>
          </a:p>
        </p:txBody>
      </p:sp>
    </p:spTree>
    <p:extLst>
      <p:ext uri="{BB962C8B-B14F-4D97-AF65-F5344CB8AC3E}">
        <p14:creationId xmlns:p14="http://schemas.microsoft.com/office/powerpoint/2010/main" val="1410307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5367F0-5983-47D3-8B76-EF2390FA5212}" type="slidenum">
              <a:rPr lang="en-US"/>
              <a:pPr>
                <a:defRPr/>
              </a:pPr>
              <a:t>‹#›</a:t>
            </a:fld>
            <a:endParaRPr lang="en-US"/>
          </a:p>
        </p:txBody>
      </p:sp>
    </p:spTree>
    <p:extLst>
      <p:ext uri="{BB962C8B-B14F-4D97-AF65-F5344CB8AC3E}">
        <p14:creationId xmlns:p14="http://schemas.microsoft.com/office/powerpoint/2010/main" val="3828032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05C82-7A5A-4BC8-9558-FD2E7D3CD407}" type="slidenum">
              <a:rPr lang="en-US"/>
              <a:pPr>
                <a:defRPr/>
              </a:pPr>
              <a:t>‹#›</a:t>
            </a:fld>
            <a:endParaRPr lang="en-US"/>
          </a:p>
        </p:txBody>
      </p:sp>
    </p:spTree>
    <p:extLst>
      <p:ext uri="{BB962C8B-B14F-4D97-AF65-F5344CB8AC3E}">
        <p14:creationId xmlns:p14="http://schemas.microsoft.com/office/powerpoint/2010/main" val="1913745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C8807-1D52-45FB-BA70-EDF261C456FC}" type="slidenum">
              <a:rPr lang="en-US"/>
              <a:pPr>
                <a:defRPr/>
              </a:pPr>
              <a:t>‹#›</a:t>
            </a:fld>
            <a:endParaRPr lang="en-US"/>
          </a:p>
        </p:txBody>
      </p:sp>
    </p:spTree>
    <p:extLst>
      <p:ext uri="{BB962C8B-B14F-4D97-AF65-F5344CB8AC3E}">
        <p14:creationId xmlns:p14="http://schemas.microsoft.com/office/powerpoint/2010/main" val="4103471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BFE4EE-523D-4EE5-B6D9-063EA1271264}" type="slidenum">
              <a:rPr lang="en-US"/>
              <a:pPr>
                <a:defRPr/>
              </a:pPr>
              <a:t>‹#›</a:t>
            </a:fld>
            <a:endParaRPr lang="en-US"/>
          </a:p>
        </p:txBody>
      </p:sp>
    </p:spTree>
    <p:extLst>
      <p:ext uri="{BB962C8B-B14F-4D97-AF65-F5344CB8AC3E}">
        <p14:creationId xmlns:p14="http://schemas.microsoft.com/office/powerpoint/2010/main" val="1592014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1739C8-E779-4B7A-9A59-A2711C8C2A76}" type="slidenum">
              <a:rPr lang="en-US"/>
              <a:pPr>
                <a:defRPr/>
              </a:pPr>
              <a:t>‹#›</a:t>
            </a:fld>
            <a:endParaRPr lang="en-US"/>
          </a:p>
        </p:txBody>
      </p:sp>
    </p:spTree>
    <p:extLst>
      <p:ext uri="{BB962C8B-B14F-4D97-AF65-F5344CB8AC3E}">
        <p14:creationId xmlns:p14="http://schemas.microsoft.com/office/powerpoint/2010/main" val="1778598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F47C7A-35BB-4051-9DD9-0E756CE83754}" type="slidenum">
              <a:rPr lang="en-US"/>
              <a:pPr>
                <a:defRPr/>
              </a:pPr>
              <a:t>‹#›</a:t>
            </a:fld>
            <a:endParaRPr lang="en-US"/>
          </a:p>
        </p:txBody>
      </p:sp>
    </p:spTree>
    <p:extLst>
      <p:ext uri="{BB962C8B-B14F-4D97-AF65-F5344CB8AC3E}">
        <p14:creationId xmlns:p14="http://schemas.microsoft.com/office/powerpoint/2010/main" val="15231575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F9D950-782F-4D20-AEFD-4D352194CFCD}" type="slidenum">
              <a:rPr lang="en-US"/>
              <a:pPr>
                <a:defRPr/>
              </a:pPr>
              <a:t>‹#›</a:t>
            </a:fld>
            <a:endParaRPr lang="en-US"/>
          </a:p>
        </p:txBody>
      </p:sp>
    </p:spTree>
    <p:extLst>
      <p:ext uri="{BB962C8B-B14F-4D97-AF65-F5344CB8AC3E}">
        <p14:creationId xmlns:p14="http://schemas.microsoft.com/office/powerpoint/2010/main" val="2440870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5B720C-59DA-4395-8449-E7B17B6EE353}" type="slidenum">
              <a:rPr lang="en-US"/>
              <a:pPr>
                <a:defRPr/>
              </a:pPr>
              <a:t>‹#›</a:t>
            </a:fld>
            <a:endParaRPr lang="en-US"/>
          </a:p>
        </p:txBody>
      </p:sp>
    </p:spTree>
    <p:extLst>
      <p:ext uri="{BB962C8B-B14F-4D97-AF65-F5344CB8AC3E}">
        <p14:creationId xmlns:p14="http://schemas.microsoft.com/office/powerpoint/2010/main" val="387925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985FA3F7-A960-4650-8E83-C907C4E01A9D}" type="slidenum">
              <a:rPr lang="en-US"/>
              <a:pPr>
                <a:defRPr/>
              </a:pPr>
              <a:t>‹#›</a:t>
            </a:fld>
            <a:endParaRPr lang="en-US"/>
          </a:p>
        </p:txBody>
      </p:sp>
    </p:spTree>
    <p:extLst>
      <p:ext uri="{BB962C8B-B14F-4D97-AF65-F5344CB8AC3E}">
        <p14:creationId xmlns:p14="http://schemas.microsoft.com/office/powerpoint/2010/main" val="2827759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CC786E-E7E8-4AF1-81A0-F613541574F9}" type="slidenum">
              <a:rPr lang="en-US"/>
              <a:pPr>
                <a:defRPr/>
              </a:pPr>
              <a:t>‹#›</a:t>
            </a:fld>
            <a:endParaRPr lang="en-US"/>
          </a:p>
        </p:txBody>
      </p:sp>
    </p:spTree>
    <p:extLst>
      <p:ext uri="{BB962C8B-B14F-4D97-AF65-F5344CB8AC3E}">
        <p14:creationId xmlns:p14="http://schemas.microsoft.com/office/powerpoint/2010/main" val="2829445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D5F2AF-AF4E-461E-984E-FF3C4E7A719A}" type="slidenum">
              <a:rPr lang="en-US"/>
              <a:pPr>
                <a:defRPr/>
              </a:pPr>
              <a:t>‹#›</a:t>
            </a:fld>
            <a:endParaRPr lang="en-US"/>
          </a:p>
        </p:txBody>
      </p:sp>
    </p:spTree>
    <p:extLst>
      <p:ext uri="{BB962C8B-B14F-4D97-AF65-F5344CB8AC3E}">
        <p14:creationId xmlns:p14="http://schemas.microsoft.com/office/powerpoint/2010/main" val="23723332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725739-FC34-4236-AB6F-B013D0850D6C}" type="slidenum">
              <a:rPr lang="en-US"/>
              <a:pPr>
                <a:defRPr/>
              </a:pPr>
              <a:t>‹#›</a:t>
            </a:fld>
            <a:endParaRPr lang="en-US"/>
          </a:p>
        </p:txBody>
      </p:sp>
    </p:spTree>
    <p:extLst>
      <p:ext uri="{BB962C8B-B14F-4D97-AF65-F5344CB8AC3E}">
        <p14:creationId xmlns:p14="http://schemas.microsoft.com/office/powerpoint/2010/main" val="19705024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159D87-D016-44CA-BFDD-447224D57F17}" type="slidenum">
              <a:rPr lang="en-US"/>
              <a:pPr>
                <a:defRPr/>
              </a:pPr>
              <a:t>‹#›</a:t>
            </a:fld>
            <a:endParaRPr lang="en-US"/>
          </a:p>
        </p:txBody>
      </p:sp>
    </p:spTree>
    <p:extLst>
      <p:ext uri="{BB962C8B-B14F-4D97-AF65-F5344CB8AC3E}">
        <p14:creationId xmlns:p14="http://schemas.microsoft.com/office/powerpoint/2010/main" val="7028363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490FF-DE45-4666-A466-306ED0ECB316}" type="slidenum">
              <a:rPr lang="en-US"/>
              <a:pPr>
                <a:defRPr/>
              </a:pPr>
              <a:t>‹#›</a:t>
            </a:fld>
            <a:endParaRPr lang="en-US"/>
          </a:p>
        </p:txBody>
      </p:sp>
    </p:spTree>
    <p:extLst>
      <p:ext uri="{BB962C8B-B14F-4D97-AF65-F5344CB8AC3E}">
        <p14:creationId xmlns:p14="http://schemas.microsoft.com/office/powerpoint/2010/main" val="283323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8789CE-5805-4D2E-87EE-67A92578749D}" type="slidenum">
              <a:rPr lang="en-US"/>
              <a:pPr>
                <a:defRPr/>
              </a:pPr>
              <a:t>‹#›</a:t>
            </a:fld>
            <a:endParaRPr lang="en-US"/>
          </a:p>
        </p:txBody>
      </p:sp>
    </p:spTree>
    <p:extLst>
      <p:ext uri="{BB962C8B-B14F-4D97-AF65-F5344CB8AC3E}">
        <p14:creationId xmlns:p14="http://schemas.microsoft.com/office/powerpoint/2010/main" val="38060746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BBFF2-ECAF-4EAF-8721-5DE1F6BE5624}" type="slidenum">
              <a:rPr lang="en-US"/>
              <a:pPr>
                <a:defRPr/>
              </a:pPr>
              <a:t>‹#›</a:t>
            </a:fld>
            <a:endParaRPr lang="en-US"/>
          </a:p>
        </p:txBody>
      </p:sp>
    </p:spTree>
    <p:extLst>
      <p:ext uri="{BB962C8B-B14F-4D97-AF65-F5344CB8AC3E}">
        <p14:creationId xmlns:p14="http://schemas.microsoft.com/office/powerpoint/2010/main" val="2530694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175" y="3429000"/>
            <a:ext cx="8023225"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573443" name="Rectangle 3"/>
          <p:cNvSpPr>
            <a:spLocks noGrp="1" noChangeArrowheads="1"/>
          </p:cNvSpPr>
          <p:nvPr>
            <p:ph type="ctrTitle" sz="quarter"/>
          </p:nvPr>
        </p:nvSpPr>
        <p:spPr>
          <a:xfrm>
            <a:off x="381000" y="2286000"/>
            <a:ext cx="7772400" cy="1143000"/>
          </a:xfrm>
        </p:spPr>
        <p:txBody>
          <a:bodyPr/>
          <a:lstStyle>
            <a:lvl1pPr>
              <a:defRPr/>
            </a:lvl1pPr>
          </a:lstStyle>
          <a:p>
            <a:r>
              <a:rPr lang="en-US"/>
              <a:t>Click to edit Master title style</a:t>
            </a:r>
          </a:p>
        </p:txBody>
      </p:sp>
      <p:sp>
        <p:nvSpPr>
          <p:cNvPr id="573444"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quarter" idx="10"/>
          </p:nvPr>
        </p:nvSpPr>
        <p:spPr>
          <a:xfrm>
            <a:off x="381000" y="6248400"/>
            <a:ext cx="19050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858000" y="6248400"/>
            <a:ext cx="1905000" cy="457200"/>
          </a:xfrm>
        </p:spPr>
        <p:txBody>
          <a:bodyPr/>
          <a:lstStyle>
            <a:lvl1pPr>
              <a:defRPr/>
            </a:lvl1pPr>
          </a:lstStyle>
          <a:p>
            <a:pPr>
              <a:defRPr/>
            </a:pPr>
            <a:fld id="{08F41066-24F9-401B-AC90-78E600CE8585}" type="slidenum">
              <a:rPr lang="en-US"/>
              <a:pPr>
                <a:defRPr/>
              </a:pPr>
              <a:t>‹#›</a:t>
            </a:fld>
            <a:endParaRPr lang="en-US"/>
          </a:p>
        </p:txBody>
      </p:sp>
    </p:spTree>
    <p:extLst>
      <p:ext uri="{BB962C8B-B14F-4D97-AF65-F5344CB8AC3E}">
        <p14:creationId xmlns:p14="http://schemas.microsoft.com/office/powerpoint/2010/main" val="21902785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1786B23-6EB0-403F-812A-B35537DF0B74}" type="slidenum">
              <a:rPr lang="en-US"/>
              <a:pPr>
                <a:defRPr/>
              </a:pPr>
              <a:t>‹#›</a:t>
            </a:fld>
            <a:endParaRPr lang="en-US"/>
          </a:p>
        </p:txBody>
      </p:sp>
    </p:spTree>
    <p:extLst>
      <p:ext uri="{BB962C8B-B14F-4D97-AF65-F5344CB8AC3E}">
        <p14:creationId xmlns:p14="http://schemas.microsoft.com/office/powerpoint/2010/main" val="2751848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EA579AF-47E8-46EA-9906-2F843F0CA407}" type="slidenum">
              <a:rPr lang="en-US"/>
              <a:pPr>
                <a:defRPr/>
              </a:pPr>
              <a:t>‹#›</a:t>
            </a:fld>
            <a:endParaRPr lang="en-US"/>
          </a:p>
        </p:txBody>
      </p:sp>
    </p:spTree>
    <p:extLst>
      <p:ext uri="{BB962C8B-B14F-4D97-AF65-F5344CB8AC3E}">
        <p14:creationId xmlns:p14="http://schemas.microsoft.com/office/powerpoint/2010/main" val="332162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D55E92B-4E42-4FBA-AD2B-20C81C6C3F81}" type="slidenum">
              <a:rPr lang="en-US"/>
              <a:pPr>
                <a:defRPr/>
              </a:pPr>
              <a:t>‹#›</a:t>
            </a:fld>
            <a:endParaRPr lang="en-US"/>
          </a:p>
        </p:txBody>
      </p:sp>
    </p:spTree>
    <p:extLst>
      <p:ext uri="{BB962C8B-B14F-4D97-AF65-F5344CB8AC3E}">
        <p14:creationId xmlns:p14="http://schemas.microsoft.com/office/powerpoint/2010/main" val="3478108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6064940-CF4C-4A1A-9A2F-26E2D3557C5B}" type="slidenum">
              <a:rPr lang="en-US"/>
              <a:pPr>
                <a:defRPr/>
              </a:pPr>
              <a:t>‹#›</a:t>
            </a:fld>
            <a:endParaRPr lang="en-US"/>
          </a:p>
        </p:txBody>
      </p:sp>
    </p:spTree>
    <p:extLst>
      <p:ext uri="{BB962C8B-B14F-4D97-AF65-F5344CB8AC3E}">
        <p14:creationId xmlns:p14="http://schemas.microsoft.com/office/powerpoint/2010/main" val="39824248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4C40ECB-4638-46C4-A2D2-B76D70ADAB1B}" type="slidenum">
              <a:rPr lang="en-US"/>
              <a:pPr>
                <a:defRPr/>
              </a:pPr>
              <a:t>‹#›</a:t>
            </a:fld>
            <a:endParaRPr lang="en-US"/>
          </a:p>
        </p:txBody>
      </p:sp>
    </p:spTree>
    <p:extLst>
      <p:ext uri="{BB962C8B-B14F-4D97-AF65-F5344CB8AC3E}">
        <p14:creationId xmlns:p14="http://schemas.microsoft.com/office/powerpoint/2010/main" val="20835946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358023C-4828-46F9-BBBC-746778CCF058}" type="slidenum">
              <a:rPr lang="en-US"/>
              <a:pPr>
                <a:defRPr/>
              </a:pPr>
              <a:t>‹#›</a:t>
            </a:fld>
            <a:endParaRPr lang="en-US"/>
          </a:p>
        </p:txBody>
      </p:sp>
    </p:spTree>
    <p:extLst>
      <p:ext uri="{BB962C8B-B14F-4D97-AF65-F5344CB8AC3E}">
        <p14:creationId xmlns:p14="http://schemas.microsoft.com/office/powerpoint/2010/main" val="2878363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D37F0E1-1282-4928-B134-97E2AD7CA7D0}" type="slidenum">
              <a:rPr lang="en-US"/>
              <a:pPr>
                <a:defRPr/>
              </a:pPr>
              <a:t>‹#›</a:t>
            </a:fld>
            <a:endParaRPr lang="en-US"/>
          </a:p>
        </p:txBody>
      </p:sp>
    </p:spTree>
    <p:extLst>
      <p:ext uri="{BB962C8B-B14F-4D97-AF65-F5344CB8AC3E}">
        <p14:creationId xmlns:p14="http://schemas.microsoft.com/office/powerpoint/2010/main" val="2747679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C722E8D-E073-419B-9541-0275498EFD7A}" type="slidenum">
              <a:rPr lang="en-US"/>
              <a:pPr>
                <a:defRPr/>
              </a:pPr>
              <a:t>‹#›</a:t>
            </a:fld>
            <a:endParaRPr lang="en-US"/>
          </a:p>
        </p:txBody>
      </p:sp>
    </p:spTree>
    <p:extLst>
      <p:ext uri="{BB962C8B-B14F-4D97-AF65-F5344CB8AC3E}">
        <p14:creationId xmlns:p14="http://schemas.microsoft.com/office/powerpoint/2010/main" val="24918806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A4C6FDE-259E-496E-8C50-C124D93166EA}" type="slidenum">
              <a:rPr lang="en-US"/>
              <a:pPr>
                <a:defRPr/>
              </a:pPr>
              <a:t>‹#›</a:t>
            </a:fld>
            <a:endParaRPr lang="en-US"/>
          </a:p>
        </p:txBody>
      </p:sp>
    </p:spTree>
    <p:extLst>
      <p:ext uri="{BB962C8B-B14F-4D97-AF65-F5344CB8AC3E}">
        <p14:creationId xmlns:p14="http://schemas.microsoft.com/office/powerpoint/2010/main" val="3916930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9CA7F60-62B5-4854-94C2-EE1212A88A47}" type="slidenum">
              <a:rPr lang="en-US"/>
              <a:pPr>
                <a:defRPr/>
              </a:pPr>
              <a:t>‹#›</a:t>
            </a:fld>
            <a:endParaRPr lang="en-US"/>
          </a:p>
        </p:txBody>
      </p:sp>
    </p:spTree>
    <p:extLst>
      <p:ext uri="{BB962C8B-B14F-4D97-AF65-F5344CB8AC3E}">
        <p14:creationId xmlns:p14="http://schemas.microsoft.com/office/powerpoint/2010/main" val="35088230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8BCD9CE-D919-4A15-A403-4946C9C35393}" type="slidenum">
              <a:rPr lang="en-US"/>
              <a:pPr>
                <a:defRPr/>
              </a:pPr>
              <a:t>‹#›</a:t>
            </a:fld>
            <a:endParaRPr lang="en-US"/>
          </a:p>
        </p:txBody>
      </p:sp>
    </p:spTree>
    <p:extLst>
      <p:ext uri="{BB962C8B-B14F-4D97-AF65-F5344CB8AC3E}">
        <p14:creationId xmlns:p14="http://schemas.microsoft.com/office/powerpoint/2010/main" val="38751164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61D79C0-0B6E-43CC-8AEA-CF95BDCFBB82}" type="slidenum">
              <a:rPr lang="en-US"/>
              <a:pPr>
                <a:defRPr/>
              </a:pPr>
              <a:t>‹#›</a:t>
            </a:fld>
            <a:endParaRPr lang="en-US"/>
          </a:p>
        </p:txBody>
      </p:sp>
    </p:spTree>
    <p:extLst>
      <p:ext uri="{BB962C8B-B14F-4D97-AF65-F5344CB8AC3E}">
        <p14:creationId xmlns:p14="http://schemas.microsoft.com/office/powerpoint/2010/main" val="3779293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E2DC85B-8AF0-41EA-A4CD-9B51B0DC50C5}" type="slidenum">
              <a:rPr lang="en-US"/>
              <a:pPr>
                <a:defRPr/>
              </a:pPr>
              <a:t>‹#›</a:t>
            </a:fld>
            <a:endParaRPr lang="en-US"/>
          </a:p>
        </p:txBody>
      </p:sp>
    </p:spTree>
    <p:extLst>
      <p:ext uri="{BB962C8B-B14F-4D97-AF65-F5344CB8AC3E}">
        <p14:creationId xmlns:p14="http://schemas.microsoft.com/office/powerpoint/2010/main" val="113556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628C851-7CE8-40DC-AA1F-6A5F60599439}" type="slidenum">
              <a:rPr lang="en-US"/>
              <a:pPr>
                <a:defRPr/>
              </a:pPr>
              <a:t>‹#›</a:t>
            </a:fld>
            <a:endParaRPr lang="en-US"/>
          </a:p>
        </p:txBody>
      </p:sp>
    </p:spTree>
    <p:extLst>
      <p:ext uri="{BB962C8B-B14F-4D97-AF65-F5344CB8AC3E}">
        <p14:creationId xmlns:p14="http://schemas.microsoft.com/office/powerpoint/2010/main" val="14933297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4E172CA-3047-4DA8-AF44-F4E9D20735B6}" type="slidenum">
              <a:rPr lang="en-US"/>
              <a:pPr>
                <a:defRPr/>
              </a:pPr>
              <a:t>‹#›</a:t>
            </a:fld>
            <a:endParaRPr lang="en-US"/>
          </a:p>
        </p:txBody>
      </p:sp>
    </p:spTree>
    <p:extLst>
      <p:ext uri="{BB962C8B-B14F-4D97-AF65-F5344CB8AC3E}">
        <p14:creationId xmlns:p14="http://schemas.microsoft.com/office/powerpoint/2010/main" val="40805123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A5F2544-6F23-4887-BF9E-7BE7D63C9E24}" type="slidenum">
              <a:rPr lang="en-US"/>
              <a:pPr>
                <a:defRPr/>
              </a:pPr>
              <a:t>‹#›</a:t>
            </a:fld>
            <a:endParaRPr lang="en-US"/>
          </a:p>
        </p:txBody>
      </p:sp>
    </p:spTree>
    <p:extLst>
      <p:ext uri="{BB962C8B-B14F-4D97-AF65-F5344CB8AC3E}">
        <p14:creationId xmlns:p14="http://schemas.microsoft.com/office/powerpoint/2010/main" val="35520932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lgn="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3324C307-68F0-4B49-B074-0A1D6EC014E7}" type="slidenum">
              <a:rPr lang="en-US"/>
              <a:pPr>
                <a:defRPr/>
              </a:pPr>
              <a:t>‹#›</a:t>
            </a:fld>
            <a:endParaRPr lang="en-US"/>
          </a:p>
        </p:txBody>
      </p:sp>
    </p:spTree>
    <p:extLst>
      <p:ext uri="{BB962C8B-B14F-4D97-AF65-F5344CB8AC3E}">
        <p14:creationId xmlns:p14="http://schemas.microsoft.com/office/powerpoint/2010/main" val="7703094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lgn="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96595F9-55A1-4D79-80F0-4EC6D485B3AD}" type="slidenum">
              <a:rPr lang="en-US"/>
              <a:pPr>
                <a:defRPr/>
              </a:pPr>
              <a:t>‹#›</a:t>
            </a:fld>
            <a:endParaRPr lang="en-US"/>
          </a:p>
        </p:txBody>
      </p:sp>
    </p:spTree>
    <p:extLst>
      <p:ext uri="{BB962C8B-B14F-4D97-AF65-F5344CB8AC3E}">
        <p14:creationId xmlns:p14="http://schemas.microsoft.com/office/powerpoint/2010/main" val="22441179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lgn="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6A83C96-4240-4884-8006-3D8112405D80}" type="slidenum">
              <a:rPr lang="en-US"/>
              <a:pPr>
                <a:defRPr/>
              </a:pPr>
              <a:t>‹#›</a:t>
            </a:fld>
            <a:endParaRPr lang="en-US"/>
          </a:p>
        </p:txBody>
      </p:sp>
    </p:spTree>
    <p:extLst>
      <p:ext uri="{BB962C8B-B14F-4D97-AF65-F5344CB8AC3E}">
        <p14:creationId xmlns:p14="http://schemas.microsoft.com/office/powerpoint/2010/main" val="31754635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CA087F4-8CAF-4FFD-AF68-0A877B7F728B}" type="slidenum">
              <a:rPr lang="en-US"/>
              <a:pPr>
                <a:defRPr/>
              </a:pPr>
              <a:t>‹#›</a:t>
            </a:fld>
            <a:endParaRPr lang="en-US"/>
          </a:p>
        </p:txBody>
      </p:sp>
    </p:spTree>
    <p:extLst>
      <p:ext uri="{BB962C8B-B14F-4D97-AF65-F5344CB8AC3E}">
        <p14:creationId xmlns:p14="http://schemas.microsoft.com/office/powerpoint/2010/main" val="3116713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914D58D-253E-4E50-9BA7-F680A2BEAF94}" type="slidenum">
              <a:rPr lang="en-US"/>
              <a:pPr>
                <a:defRPr/>
              </a:pPr>
              <a:t>‹#›</a:t>
            </a:fld>
            <a:endParaRPr lang="en-US"/>
          </a:p>
        </p:txBody>
      </p:sp>
    </p:spTree>
    <p:extLst>
      <p:ext uri="{BB962C8B-B14F-4D97-AF65-F5344CB8AC3E}">
        <p14:creationId xmlns:p14="http://schemas.microsoft.com/office/powerpoint/2010/main" val="35015967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79D800E-C95E-4EFB-9C56-54BA964385ED}" type="slidenum">
              <a:rPr lang="en-US"/>
              <a:pPr>
                <a:defRPr/>
              </a:pPr>
              <a:t>‹#›</a:t>
            </a:fld>
            <a:endParaRPr lang="en-US"/>
          </a:p>
        </p:txBody>
      </p:sp>
    </p:spTree>
    <p:extLst>
      <p:ext uri="{BB962C8B-B14F-4D97-AF65-F5344CB8AC3E}">
        <p14:creationId xmlns:p14="http://schemas.microsoft.com/office/powerpoint/2010/main" val="20242951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709EACF-FB3E-4F42-9421-7F77FF581B27}" type="slidenum">
              <a:rPr lang="en-US"/>
              <a:pPr>
                <a:defRPr/>
              </a:pPr>
              <a:t>‹#›</a:t>
            </a:fld>
            <a:endParaRPr lang="en-US"/>
          </a:p>
        </p:txBody>
      </p:sp>
    </p:spTree>
    <p:extLst>
      <p:ext uri="{BB962C8B-B14F-4D97-AF65-F5344CB8AC3E}">
        <p14:creationId xmlns:p14="http://schemas.microsoft.com/office/powerpoint/2010/main" val="14761052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639B4972-4A65-4C0D-BCA3-E20A8E3860E6}" type="slidenum">
              <a:rPr lang="en-US"/>
              <a:pPr>
                <a:defRPr/>
              </a:pPr>
              <a:t>‹#›</a:t>
            </a:fld>
            <a:endParaRPr lang="en-US"/>
          </a:p>
        </p:txBody>
      </p:sp>
    </p:spTree>
    <p:extLst>
      <p:ext uri="{BB962C8B-B14F-4D97-AF65-F5344CB8AC3E}">
        <p14:creationId xmlns:p14="http://schemas.microsoft.com/office/powerpoint/2010/main" val="282679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2288E51-D56F-4AEB-9704-F3C5D15BA639}" type="slidenum">
              <a:rPr lang="en-US"/>
              <a:pPr>
                <a:defRPr/>
              </a:pPr>
              <a:t>‹#›</a:t>
            </a:fld>
            <a:endParaRPr lang="en-US"/>
          </a:p>
        </p:txBody>
      </p:sp>
    </p:spTree>
    <p:extLst>
      <p:ext uri="{BB962C8B-B14F-4D97-AF65-F5344CB8AC3E}">
        <p14:creationId xmlns:p14="http://schemas.microsoft.com/office/powerpoint/2010/main" val="14870224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9831367-9CBD-4A68-8C0F-28B948861CE4}" type="slidenum">
              <a:rPr lang="en-US"/>
              <a:pPr>
                <a:defRPr/>
              </a:pPr>
              <a:t>‹#›</a:t>
            </a:fld>
            <a:endParaRPr lang="en-US"/>
          </a:p>
        </p:txBody>
      </p:sp>
    </p:spTree>
    <p:extLst>
      <p:ext uri="{BB962C8B-B14F-4D97-AF65-F5344CB8AC3E}">
        <p14:creationId xmlns:p14="http://schemas.microsoft.com/office/powerpoint/2010/main" val="42131512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F0D95C1-239F-46BF-B4C4-02F292D384D7}" type="slidenum">
              <a:rPr lang="en-US"/>
              <a:pPr>
                <a:defRPr/>
              </a:pPr>
              <a:t>‹#›</a:t>
            </a:fld>
            <a:endParaRPr lang="en-US"/>
          </a:p>
        </p:txBody>
      </p:sp>
    </p:spTree>
    <p:extLst>
      <p:ext uri="{BB962C8B-B14F-4D97-AF65-F5344CB8AC3E}">
        <p14:creationId xmlns:p14="http://schemas.microsoft.com/office/powerpoint/2010/main" val="2443998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33D33C5-CA17-4117-ADC2-79D4BE65AE71}" type="slidenum">
              <a:rPr lang="en-US"/>
              <a:pPr>
                <a:defRPr/>
              </a:pPr>
              <a:t>‹#›</a:t>
            </a:fld>
            <a:endParaRPr lang="en-US"/>
          </a:p>
        </p:txBody>
      </p:sp>
    </p:spTree>
    <p:extLst>
      <p:ext uri="{BB962C8B-B14F-4D97-AF65-F5344CB8AC3E}">
        <p14:creationId xmlns:p14="http://schemas.microsoft.com/office/powerpoint/2010/main" val="73332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4DA8EAD2-8BC1-40EB-9500-BED4D76E0F01}" type="slidenum">
              <a:rPr lang="en-US"/>
              <a:pPr>
                <a:defRPr/>
              </a:pPr>
              <a:t>‹#›</a:t>
            </a:fld>
            <a:endParaRPr lang="en-US"/>
          </a:p>
        </p:txBody>
      </p:sp>
    </p:spTree>
    <p:extLst>
      <p:ext uri="{BB962C8B-B14F-4D97-AF65-F5344CB8AC3E}">
        <p14:creationId xmlns:p14="http://schemas.microsoft.com/office/powerpoint/2010/main" val="17951782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2495F41F-E87D-42FB-94DD-E5386A97F71F}" type="slidenum">
              <a:rPr lang="en-US"/>
              <a:pPr>
                <a:defRPr/>
              </a:pPr>
              <a:t>‹#›</a:t>
            </a:fld>
            <a:endParaRPr lang="en-US"/>
          </a:p>
        </p:txBody>
      </p:sp>
    </p:spTree>
    <p:extLst>
      <p:ext uri="{BB962C8B-B14F-4D97-AF65-F5344CB8AC3E}">
        <p14:creationId xmlns:p14="http://schemas.microsoft.com/office/powerpoint/2010/main" val="7895720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E0C4EF81-CE72-4489-BE77-AF11E584685E}" type="slidenum">
              <a:rPr lang="en-US"/>
              <a:pPr>
                <a:defRPr/>
              </a:pPr>
              <a:t>‹#›</a:t>
            </a:fld>
            <a:endParaRPr lang="en-US"/>
          </a:p>
        </p:txBody>
      </p:sp>
    </p:spTree>
    <p:extLst>
      <p:ext uri="{BB962C8B-B14F-4D97-AF65-F5344CB8AC3E}">
        <p14:creationId xmlns:p14="http://schemas.microsoft.com/office/powerpoint/2010/main" val="28138005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275B880-E984-4EA4-BC82-47AD935FDD1C}" type="slidenum">
              <a:rPr lang="en-US"/>
              <a:pPr>
                <a:defRPr/>
              </a:pPr>
              <a:t>‹#›</a:t>
            </a:fld>
            <a:endParaRPr lang="en-US"/>
          </a:p>
        </p:txBody>
      </p:sp>
    </p:spTree>
    <p:extLst>
      <p:ext uri="{BB962C8B-B14F-4D97-AF65-F5344CB8AC3E}">
        <p14:creationId xmlns:p14="http://schemas.microsoft.com/office/powerpoint/2010/main" val="23359895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30CB637-1FD7-4668-8210-37769EB64B14}" type="slidenum">
              <a:rPr lang="en-US"/>
              <a:pPr>
                <a:defRPr/>
              </a:pPr>
              <a:t>‹#›</a:t>
            </a:fld>
            <a:endParaRPr lang="en-US"/>
          </a:p>
        </p:txBody>
      </p:sp>
    </p:spTree>
    <p:extLst>
      <p:ext uri="{BB962C8B-B14F-4D97-AF65-F5344CB8AC3E}">
        <p14:creationId xmlns:p14="http://schemas.microsoft.com/office/powerpoint/2010/main" val="3772217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F033161-0994-469B-AA47-5F2A3E4DF582}" type="slidenum">
              <a:rPr lang="en-US"/>
              <a:pPr>
                <a:defRPr/>
              </a:pPr>
              <a:t>‹#›</a:t>
            </a:fld>
            <a:endParaRPr lang="en-US"/>
          </a:p>
        </p:txBody>
      </p:sp>
    </p:spTree>
    <p:extLst>
      <p:ext uri="{BB962C8B-B14F-4D97-AF65-F5344CB8AC3E}">
        <p14:creationId xmlns:p14="http://schemas.microsoft.com/office/powerpoint/2010/main" val="6865702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04EE45F6-B483-4DE8-BA95-2D74E6B9CD84}" type="slidenum">
              <a:rPr lang="en-US"/>
              <a:pPr>
                <a:defRPr/>
              </a:pPr>
              <a:t>‹#›</a:t>
            </a:fld>
            <a:endParaRPr lang="en-US"/>
          </a:p>
        </p:txBody>
      </p:sp>
    </p:spTree>
    <p:extLst>
      <p:ext uri="{BB962C8B-B14F-4D97-AF65-F5344CB8AC3E}">
        <p14:creationId xmlns:p14="http://schemas.microsoft.com/office/powerpoint/2010/main" val="355072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07D32B8-EB24-4A68-BF8D-54CC8121BF45}" type="slidenum">
              <a:rPr lang="en-US"/>
              <a:pPr>
                <a:defRPr/>
              </a:pPr>
              <a:t>‹#›</a:t>
            </a:fld>
            <a:endParaRPr lang="en-US"/>
          </a:p>
        </p:txBody>
      </p:sp>
    </p:spTree>
    <p:extLst>
      <p:ext uri="{BB962C8B-B14F-4D97-AF65-F5344CB8AC3E}">
        <p14:creationId xmlns:p14="http://schemas.microsoft.com/office/powerpoint/2010/main" val="13780895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64F90D02-7F26-4289-914D-49C60E27BF37}" type="datetimeFigureOut">
              <a:rPr lang="en-US"/>
              <a:pPr>
                <a:defRPr/>
              </a:pPr>
              <a:t>9/19/2011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BCB8F11-B682-4CAE-ACB1-F1411DA9347B}" type="slidenum">
              <a:rPr lang="en-US"/>
              <a:pPr>
                <a:defRPr/>
              </a:pPr>
              <a:t>‹#›</a:t>
            </a:fld>
            <a:endParaRPr lang="en-US"/>
          </a:p>
        </p:txBody>
      </p:sp>
    </p:spTree>
    <p:extLst>
      <p:ext uri="{BB962C8B-B14F-4D97-AF65-F5344CB8AC3E}">
        <p14:creationId xmlns:p14="http://schemas.microsoft.com/office/powerpoint/2010/main" val="23997771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C86F506E-802E-4FA5-97D8-B6137318DB87}" type="datetimeFigureOut">
              <a:rPr lang="en-US"/>
              <a:pPr>
                <a:defRPr/>
              </a:pPr>
              <a:t>9/19/2011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3A39AC6-3801-4C11-A57A-424D15AEB4A9}" type="slidenum">
              <a:rPr lang="en-US"/>
              <a:pPr>
                <a:defRPr/>
              </a:pPr>
              <a:t>‹#›</a:t>
            </a:fld>
            <a:endParaRPr lang="en-US"/>
          </a:p>
        </p:txBody>
      </p:sp>
    </p:spTree>
    <p:extLst>
      <p:ext uri="{BB962C8B-B14F-4D97-AF65-F5344CB8AC3E}">
        <p14:creationId xmlns:p14="http://schemas.microsoft.com/office/powerpoint/2010/main" val="22492335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2CA63F41-0712-4E7F-9EB7-22FB2BC5A98B}" type="datetimeFigureOut">
              <a:rPr lang="en-US"/>
              <a:pPr>
                <a:defRPr/>
              </a:pPr>
              <a:t>9/19/2011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640575EA-7AB0-45AF-82DE-A7D9EA9E30A0}" type="slidenum">
              <a:rPr lang="en-US"/>
              <a:pPr>
                <a:defRPr/>
              </a:pPr>
              <a:t>‹#›</a:t>
            </a:fld>
            <a:endParaRPr lang="en-US"/>
          </a:p>
        </p:txBody>
      </p:sp>
    </p:spTree>
    <p:extLst>
      <p:ext uri="{BB962C8B-B14F-4D97-AF65-F5344CB8AC3E}">
        <p14:creationId xmlns:p14="http://schemas.microsoft.com/office/powerpoint/2010/main" val="41825013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D30424A5-A18A-4F36-B80B-8CBE1E5B414C}" type="datetimeFigureOut">
              <a:rPr lang="en-US"/>
              <a:pPr>
                <a:defRPr/>
              </a:pPr>
              <a:t>9/19/2011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8114A35-AA7A-4C06-B4F3-471D4232A994}" type="slidenum">
              <a:rPr lang="en-US"/>
              <a:pPr>
                <a:defRPr/>
              </a:pPr>
              <a:t>‹#›</a:t>
            </a:fld>
            <a:endParaRPr lang="en-US"/>
          </a:p>
        </p:txBody>
      </p:sp>
    </p:spTree>
    <p:extLst>
      <p:ext uri="{BB962C8B-B14F-4D97-AF65-F5344CB8AC3E}">
        <p14:creationId xmlns:p14="http://schemas.microsoft.com/office/powerpoint/2010/main" val="40259370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C05F0CF-BE64-44F2-9B60-EF299AC42D27}" type="datetimeFigureOut">
              <a:rPr lang="en-US"/>
              <a:pPr>
                <a:defRPr/>
              </a:pPr>
              <a:t>9/19/2011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B624A97-5C56-4D86-B176-35351C9E9152}" type="slidenum">
              <a:rPr lang="en-US"/>
              <a:pPr>
                <a:defRPr/>
              </a:pPr>
              <a:t>‹#›</a:t>
            </a:fld>
            <a:endParaRPr lang="en-US"/>
          </a:p>
        </p:txBody>
      </p:sp>
    </p:spTree>
    <p:extLst>
      <p:ext uri="{BB962C8B-B14F-4D97-AF65-F5344CB8AC3E}">
        <p14:creationId xmlns:p14="http://schemas.microsoft.com/office/powerpoint/2010/main" val="9853878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1AE7260-A510-449E-A7C8-1D6007237D3E}" type="datetimeFigureOut">
              <a:rPr lang="en-US"/>
              <a:pPr>
                <a:defRPr/>
              </a:pPr>
              <a:t>9/19/2011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B95B07C5-46EC-449F-97E8-BB248B60B44E}" type="slidenum">
              <a:rPr lang="en-US"/>
              <a:pPr>
                <a:defRPr/>
              </a:pPr>
              <a:t>‹#›</a:t>
            </a:fld>
            <a:endParaRPr lang="en-US"/>
          </a:p>
        </p:txBody>
      </p:sp>
    </p:spTree>
    <p:extLst>
      <p:ext uri="{BB962C8B-B14F-4D97-AF65-F5344CB8AC3E}">
        <p14:creationId xmlns:p14="http://schemas.microsoft.com/office/powerpoint/2010/main" val="29014181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8AF4DBAB-F734-417C-B76D-577819441DD6}" type="datetimeFigureOut">
              <a:rPr lang="en-US"/>
              <a:pPr>
                <a:defRPr/>
              </a:pPr>
              <a:t>9/19/2011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C44C406-4648-4632-9C12-CD6D5EAD5054}" type="slidenum">
              <a:rPr lang="en-US"/>
              <a:pPr>
                <a:defRPr/>
              </a:pPr>
              <a:t>‹#›</a:t>
            </a:fld>
            <a:endParaRPr lang="en-US"/>
          </a:p>
        </p:txBody>
      </p:sp>
    </p:spTree>
    <p:extLst>
      <p:ext uri="{BB962C8B-B14F-4D97-AF65-F5344CB8AC3E}">
        <p14:creationId xmlns:p14="http://schemas.microsoft.com/office/powerpoint/2010/main" val="5676578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DE5A71-F2A7-4098-AA0C-43CA3AFBC897}" type="datetimeFigureOut">
              <a:rPr lang="en-US"/>
              <a:pPr>
                <a:defRPr/>
              </a:pPr>
              <a:t>9/19/2011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AADCB2C-72AA-47CE-B89C-B487B1C17C81}" type="slidenum">
              <a:rPr lang="en-US"/>
              <a:pPr>
                <a:defRPr/>
              </a:pPr>
              <a:t>‹#›</a:t>
            </a:fld>
            <a:endParaRPr lang="en-US"/>
          </a:p>
        </p:txBody>
      </p:sp>
    </p:spTree>
    <p:extLst>
      <p:ext uri="{BB962C8B-B14F-4D97-AF65-F5344CB8AC3E}">
        <p14:creationId xmlns:p14="http://schemas.microsoft.com/office/powerpoint/2010/main" val="16963560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79A021-4764-4A62-B7E5-05EE9D4128C1}" type="datetimeFigureOut">
              <a:rPr lang="en-US"/>
              <a:pPr>
                <a:defRPr/>
              </a:pPr>
              <a:t>9/19/2011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8E23B843-503A-42E8-9D69-6A763816D7DC}" type="slidenum">
              <a:rPr lang="en-US"/>
              <a:pPr>
                <a:defRPr/>
              </a:pPr>
              <a:t>‹#›</a:t>
            </a:fld>
            <a:endParaRPr lang="en-US"/>
          </a:p>
        </p:txBody>
      </p:sp>
    </p:spTree>
    <p:extLst>
      <p:ext uri="{BB962C8B-B14F-4D97-AF65-F5344CB8AC3E}">
        <p14:creationId xmlns:p14="http://schemas.microsoft.com/office/powerpoint/2010/main" val="1512712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5C0D4677-67C8-41EB-9942-6FD8A81846EC}" type="datetimeFigureOut">
              <a:rPr lang="en-US"/>
              <a:pPr>
                <a:defRPr/>
              </a:pPr>
              <a:t>9/19/2011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5730DF8-BFC3-4C59-9422-A918A3FA165B}" type="slidenum">
              <a:rPr lang="en-US"/>
              <a:pPr>
                <a:defRPr/>
              </a:pPr>
              <a:t>‹#›</a:t>
            </a:fld>
            <a:endParaRPr lang="en-US"/>
          </a:p>
        </p:txBody>
      </p:sp>
    </p:spTree>
    <p:extLst>
      <p:ext uri="{BB962C8B-B14F-4D97-AF65-F5344CB8AC3E}">
        <p14:creationId xmlns:p14="http://schemas.microsoft.com/office/powerpoint/2010/main" val="1779339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0"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p>
        </p:txBody>
      </p:sp>
      <p:sp>
        <p:nvSpPr>
          <p:cNvPr id="20483"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484"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9973" name="Rectangle 5"/>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folHlink"/>
                </a:solidFill>
                <a:latin typeface="+mn-lt"/>
              </a:defRPr>
            </a:lvl1pPr>
          </a:lstStyle>
          <a:p>
            <a:pPr>
              <a:defRPr/>
            </a:pPr>
            <a:endParaRPr lang="en-US"/>
          </a:p>
        </p:txBody>
      </p:sp>
      <p:sp>
        <p:nvSpPr>
          <p:cNvPr id="339974" name="Rectangle 6"/>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folHlink"/>
                </a:solidFill>
                <a:latin typeface="+mn-lt"/>
              </a:defRPr>
            </a:lvl1pPr>
          </a:lstStyle>
          <a:p>
            <a:pPr>
              <a:defRPr/>
            </a:pPr>
            <a:endParaRPr lang="en-US"/>
          </a:p>
        </p:txBody>
      </p:sp>
      <p:sp>
        <p:nvSpPr>
          <p:cNvPr id="339975" name="Rectangle 7"/>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folHlink"/>
                </a:solidFill>
                <a:latin typeface="+mn-lt"/>
              </a:defRPr>
            </a:lvl1pPr>
          </a:lstStyle>
          <a:p>
            <a:pPr>
              <a:defRPr/>
            </a:pPr>
            <a:fld id="{5A1E6CFE-D031-416A-B137-1DA39458A945}" type="slidenum">
              <a:rPr lang="en-US"/>
              <a:pPr>
                <a:defRPr/>
              </a:pPr>
              <a:t>‹#›</a:t>
            </a:fld>
            <a:endParaRPr lang="en-US"/>
          </a:p>
        </p:txBody>
      </p:sp>
      <p:sp>
        <p:nvSpPr>
          <p:cNvPr id="339976" name="Line 8"/>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552"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fontAlgn="base">
        <a:lnSpc>
          <a:spcPct val="70000"/>
        </a:lnSpc>
        <a:spcBef>
          <a:spcPct val="0"/>
        </a:spcBef>
        <a:spcAft>
          <a:spcPct val="0"/>
        </a:spcAft>
        <a:defRPr kumimoji="1" sz="4800" b="1">
          <a:solidFill>
            <a:schemeClr val="tx2"/>
          </a:solidFill>
          <a:latin typeface="Arial Narrow" pitchFamily="34" charset="0"/>
        </a:defRPr>
      </a:lvl6pPr>
      <a:lvl7pPr marL="914400" algn="l" rtl="0" fontAlgn="base">
        <a:lnSpc>
          <a:spcPct val="70000"/>
        </a:lnSpc>
        <a:spcBef>
          <a:spcPct val="0"/>
        </a:spcBef>
        <a:spcAft>
          <a:spcPct val="0"/>
        </a:spcAft>
        <a:defRPr kumimoji="1" sz="4800" b="1">
          <a:solidFill>
            <a:schemeClr val="tx2"/>
          </a:solidFill>
          <a:latin typeface="Arial Narrow" pitchFamily="34" charset="0"/>
        </a:defRPr>
      </a:lvl7pPr>
      <a:lvl8pPr marL="1371600" algn="l" rtl="0" fontAlgn="base">
        <a:lnSpc>
          <a:spcPct val="70000"/>
        </a:lnSpc>
        <a:spcBef>
          <a:spcPct val="0"/>
        </a:spcBef>
        <a:spcAft>
          <a:spcPct val="0"/>
        </a:spcAft>
        <a:defRPr kumimoji="1" sz="4800" b="1">
          <a:solidFill>
            <a:schemeClr val="tx2"/>
          </a:solidFill>
          <a:latin typeface="Arial Narrow" pitchFamily="34" charset="0"/>
        </a:defRPr>
      </a:lvl8pPr>
      <a:lvl9pPr marL="1828800" algn="l" rtl="0" fontAlgn="base">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36D33CC-B916-4A83-BEAE-8AD35E79C1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06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706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706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26ED26-8BC0-437A-B82F-5D23E6243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6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06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06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0F891E-84B2-4A67-9C70-C71BE6C2E4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E71E06-700D-4EB0-9BB2-BA5EC4E7B0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4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464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464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8BC9EB0C-E430-47C1-9CFA-B2E5CA9F53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2418" name="Line 2"/>
          <p:cNvSpPr>
            <a:spLocks noChangeShapeType="1"/>
          </p:cNvSpPr>
          <p:nvPr/>
        </p:nvSpPr>
        <p:spPr bwMode="auto">
          <a:xfrm>
            <a:off x="3175" y="1371600"/>
            <a:ext cx="8023225"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25603" name="Rectangle 3"/>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5604" name="Rectangle 4"/>
          <p:cNvSpPr>
            <a:spLocks noGrp="1" noChangeArrowheads="1"/>
          </p:cNvSpPr>
          <p:nvPr>
            <p:ph type="body" idx="1"/>
          </p:nvPr>
        </p:nvSpPr>
        <p:spPr bwMode="auto">
          <a:xfrm>
            <a:off x="1035050" y="1676400"/>
            <a:ext cx="7727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2421" name="Rectangle 5"/>
          <p:cNvSpPr>
            <a:spLocks noGrp="1" noChangeArrowheads="1"/>
          </p:cNvSpPr>
          <p:nvPr>
            <p:ph type="dt" sz="half" idx="2"/>
          </p:nvPr>
        </p:nvSpPr>
        <p:spPr bwMode="auto">
          <a:xfrm>
            <a:off x="381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572422" name="Rectangle 6"/>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572423" name="Rectangle 7"/>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98C83066-7D73-4E32-9BBA-58CB119B60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3"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Lst>
  <p:txStyles>
    <p:titleStyle>
      <a:lvl1pPr algn="l" rtl="0" eaLnBrk="0" fontAlgn="base" hangingPunct="0">
        <a:spcBef>
          <a:spcPct val="0"/>
        </a:spcBef>
        <a:spcAft>
          <a:spcPct val="0"/>
        </a:spcAft>
        <a:defRPr sz="4000" b="1">
          <a:solidFill>
            <a:srgbClr val="11048C"/>
          </a:solidFill>
          <a:latin typeface="+mj-lt"/>
          <a:ea typeface="+mj-ea"/>
          <a:cs typeface="+mj-cs"/>
        </a:defRPr>
      </a:lvl1pPr>
      <a:lvl2pPr algn="l" rtl="0" eaLnBrk="0" fontAlgn="base" hangingPunct="0">
        <a:spcBef>
          <a:spcPct val="0"/>
        </a:spcBef>
        <a:spcAft>
          <a:spcPct val="0"/>
        </a:spcAft>
        <a:defRPr sz="4000" b="1">
          <a:solidFill>
            <a:srgbClr val="11048C"/>
          </a:solidFill>
          <a:latin typeface="Times New Roman" pitchFamily="18" charset="0"/>
        </a:defRPr>
      </a:lvl2pPr>
      <a:lvl3pPr algn="l" rtl="0" eaLnBrk="0" fontAlgn="base" hangingPunct="0">
        <a:spcBef>
          <a:spcPct val="0"/>
        </a:spcBef>
        <a:spcAft>
          <a:spcPct val="0"/>
        </a:spcAft>
        <a:defRPr sz="4000" b="1">
          <a:solidFill>
            <a:srgbClr val="11048C"/>
          </a:solidFill>
          <a:latin typeface="Times New Roman" pitchFamily="18" charset="0"/>
        </a:defRPr>
      </a:lvl3pPr>
      <a:lvl4pPr algn="l" rtl="0" eaLnBrk="0" fontAlgn="base" hangingPunct="0">
        <a:spcBef>
          <a:spcPct val="0"/>
        </a:spcBef>
        <a:spcAft>
          <a:spcPct val="0"/>
        </a:spcAft>
        <a:defRPr sz="4000" b="1">
          <a:solidFill>
            <a:srgbClr val="11048C"/>
          </a:solidFill>
          <a:latin typeface="Times New Roman" pitchFamily="18" charset="0"/>
        </a:defRPr>
      </a:lvl4pPr>
      <a:lvl5pPr algn="l" rtl="0" eaLnBrk="0" fontAlgn="base" hangingPunct="0">
        <a:spcBef>
          <a:spcPct val="0"/>
        </a:spcBef>
        <a:spcAft>
          <a:spcPct val="0"/>
        </a:spcAft>
        <a:defRPr sz="4000" b="1">
          <a:solidFill>
            <a:srgbClr val="11048C"/>
          </a:solidFill>
          <a:latin typeface="Times New Roman" pitchFamily="18" charset="0"/>
        </a:defRPr>
      </a:lvl5pPr>
      <a:lvl6pPr marL="457200" algn="l" rtl="0" fontAlgn="base">
        <a:spcBef>
          <a:spcPct val="0"/>
        </a:spcBef>
        <a:spcAft>
          <a:spcPct val="0"/>
        </a:spcAft>
        <a:defRPr sz="4000" b="1">
          <a:solidFill>
            <a:srgbClr val="11048C"/>
          </a:solidFill>
          <a:latin typeface="Times New Roman" pitchFamily="18" charset="0"/>
        </a:defRPr>
      </a:lvl6pPr>
      <a:lvl7pPr marL="914400" algn="l" rtl="0" fontAlgn="base">
        <a:spcBef>
          <a:spcPct val="0"/>
        </a:spcBef>
        <a:spcAft>
          <a:spcPct val="0"/>
        </a:spcAft>
        <a:defRPr sz="4000" b="1">
          <a:solidFill>
            <a:srgbClr val="11048C"/>
          </a:solidFill>
          <a:latin typeface="Times New Roman" pitchFamily="18" charset="0"/>
        </a:defRPr>
      </a:lvl7pPr>
      <a:lvl8pPr marL="1371600" algn="l" rtl="0" fontAlgn="base">
        <a:spcBef>
          <a:spcPct val="0"/>
        </a:spcBef>
        <a:spcAft>
          <a:spcPct val="0"/>
        </a:spcAft>
        <a:defRPr sz="4000" b="1">
          <a:solidFill>
            <a:srgbClr val="11048C"/>
          </a:solidFill>
          <a:latin typeface="Times New Roman" pitchFamily="18" charset="0"/>
        </a:defRPr>
      </a:lvl8pPr>
      <a:lvl9pPr marL="1828800" algn="l" rtl="0" fontAlgn="base">
        <a:spcBef>
          <a:spcPct val="0"/>
        </a:spcBef>
        <a:spcAft>
          <a:spcPct val="0"/>
        </a:spcAft>
        <a:defRPr sz="4000" b="1">
          <a:solidFill>
            <a:srgbClr val="11048C"/>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3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73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400">
                <a:solidFill>
                  <a:srgbClr val="000000"/>
                </a:solidFill>
              </a:defRPr>
            </a:lvl1pPr>
          </a:lstStyle>
          <a:p>
            <a:pPr>
              <a:defRPr/>
            </a:pPr>
            <a:endParaRPr lang="en-US"/>
          </a:p>
        </p:txBody>
      </p:sp>
      <p:sp>
        <p:nvSpPr>
          <p:cNvPr id="6973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solidFill>
                  <a:srgbClr val="000000"/>
                </a:solidFill>
              </a:defRPr>
            </a:lvl1pPr>
          </a:lstStyle>
          <a:p>
            <a:pPr>
              <a:defRPr/>
            </a:pPr>
            <a:endParaRPr lang="en-US"/>
          </a:p>
        </p:txBody>
      </p:sp>
      <p:sp>
        <p:nvSpPr>
          <p:cNvPr id="6973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defRPr>
            </a:lvl1pPr>
          </a:lstStyle>
          <a:p>
            <a:pPr>
              <a:defRPr/>
            </a:pPr>
            <a:fld id="{8639EA14-B841-4EC0-9346-2151A1E5B7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27651"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pPr>
              <a:defRPr/>
            </a:pPr>
            <a:endParaRPr lang="en-US"/>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defRPr/>
            </a:pPr>
            <a:endParaRPr lang="en-US"/>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pPr>
              <a:defRPr/>
            </a:pPr>
            <a:fld id="{16B95E91-E895-45AB-AC24-0520A1FB9619}" type="slidenum">
              <a:rPr lang="en-US"/>
              <a:pPr>
                <a:defRPr/>
              </a:pPr>
              <a:t>‹#›</a:t>
            </a:fld>
            <a:endParaRPr lang="en-US"/>
          </a:p>
        </p:txBody>
      </p:sp>
      <p:sp>
        <p:nvSpPr>
          <p:cNvPr id="1037" name="Line 13"/>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Tree>
  </p:cSld>
  <p:clrMap bg1="lt1" tx1="dk1" bg2="lt2" tx2="dk2" accent1="accent1" accent2="accent2" accent3="accent3" accent4="accent4" accent5="accent5" accent6="accent6" hlink="hlink" folHlink="folHlink"/>
  <p:sldLayoutIdLst>
    <p:sldLayoutId id="2147484565"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ADF80D47-083C-43B8-8D53-255D6F11C194}" type="datetimeFigureOut">
              <a:rPr lang="en-US"/>
              <a:pPr>
                <a:defRPr/>
              </a:pPr>
              <a:t>9/19/2011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C05944C1-67F9-423A-978D-F22C275BEC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9.png"/><Relationship Id="rId2" Type="http://schemas.openxmlformats.org/officeDocument/2006/relationships/slideLayout" Target="../slideLayouts/slideLayout91.xml"/><Relationship Id="rId1" Type="http://schemas.openxmlformats.org/officeDocument/2006/relationships/themeOverride" Target="../theme/themeOverride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2.wmf"/><Relationship Id="rId2" Type="http://schemas.openxmlformats.org/officeDocument/2006/relationships/vmlDrawing" Target="../drawings/vmlDrawing4.vml"/><Relationship Id="rId1" Type="http://schemas.openxmlformats.org/officeDocument/2006/relationships/themeOverride" Target="../theme/themeOverride2.xml"/><Relationship Id="rId6" Type="http://schemas.openxmlformats.org/officeDocument/2006/relationships/oleObject" Target="../embeddings/oleObject6.bin"/><Relationship Id="rId5" Type="http://schemas.openxmlformats.org/officeDocument/2006/relationships/image" Target="../media/image21.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2" Type="http://schemas.openxmlformats.org/officeDocument/2006/relationships/hyperlink" Target="http://www.ce.utexas.edu/prof/MAIDMENT/gishydro/ferdi/webedu/utwebgridg/utwebgridg.html" TargetMode="Externa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8.xml"/><Relationship Id="rId1" Type="http://schemas.openxmlformats.org/officeDocument/2006/relationships/themeOverride" Target="../theme/themeOverride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xml"/><Relationship Id="rId7" Type="http://schemas.openxmlformats.org/officeDocument/2006/relationships/image" Target="../media/image31.wmf"/><Relationship Id="rId2" Type="http://schemas.openxmlformats.org/officeDocument/2006/relationships/slideLayout" Target="../slideLayouts/slideLayout73.xml"/><Relationship Id="rId1" Type="http://schemas.openxmlformats.org/officeDocument/2006/relationships/vmlDrawing" Target="../drawings/vmlDrawing6.vml"/><Relationship Id="rId6" Type="http://schemas.openxmlformats.org/officeDocument/2006/relationships/oleObject" Target="../embeddings/oleObject8.bin"/><Relationship Id="rId11" Type="http://schemas.openxmlformats.org/officeDocument/2006/relationships/image" Target="../media/image36.wmf"/><Relationship Id="rId5" Type="http://schemas.openxmlformats.org/officeDocument/2006/relationships/image" Target="../media/image34.emf"/><Relationship Id="rId10" Type="http://schemas.openxmlformats.org/officeDocument/2006/relationships/image" Target="../media/image35.wmf"/><Relationship Id="rId4" Type="http://schemas.openxmlformats.org/officeDocument/2006/relationships/image" Target="../media/image33.emf"/><Relationship Id="rId9" Type="http://schemas.openxmlformats.org/officeDocument/2006/relationships/image" Target="../media/image32.w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9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0.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6.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7.xml"/><Relationship Id="rId1" Type="http://schemas.openxmlformats.org/officeDocument/2006/relationships/vmlDrawing" Target="../drawings/vmlDrawing8.vml"/><Relationship Id="rId6" Type="http://schemas.openxmlformats.org/officeDocument/2006/relationships/image" Target="../media/image60.png"/><Relationship Id="rId5" Type="http://schemas.openxmlformats.org/officeDocument/2006/relationships/oleObject" Target="../embeddings/oleObject12.bin"/><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4.xml"/><Relationship Id="rId1" Type="http://schemas.openxmlformats.org/officeDocument/2006/relationships/vmlDrawing" Target="../drawings/vmlDrawing9.vml"/><Relationship Id="rId6" Type="http://schemas.openxmlformats.org/officeDocument/2006/relationships/image" Target="../media/image62.wmf"/><Relationship Id="rId5" Type="http://schemas.openxmlformats.org/officeDocument/2006/relationships/oleObject" Target="../embeddings/oleObject14.bin"/><Relationship Id="rId4" Type="http://schemas.openxmlformats.org/officeDocument/2006/relationships/image" Target="../media/image6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50.xml"/><Relationship Id="rId1" Type="http://schemas.openxmlformats.org/officeDocument/2006/relationships/vmlDrawing" Target="../drawings/vmlDrawing10.vml"/><Relationship Id="rId4" Type="http://schemas.openxmlformats.org/officeDocument/2006/relationships/image" Target="../media/image63.wmf"/></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0.xml"/><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0.xml"/><Relationship Id="rId1" Type="http://schemas.openxmlformats.org/officeDocument/2006/relationships/vmlDrawing" Target="../drawings/vmlDrawing11.vml"/><Relationship Id="rId4" Type="http://schemas.openxmlformats.org/officeDocument/2006/relationships/image" Target="../media/image71.wmf"/></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50.xml"/><Relationship Id="rId1" Type="http://schemas.openxmlformats.org/officeDocument/2006/relationships/vmlDrawing" Target="../drawings/vmlDrawing12.vml"/><Relationship Id="rId4" Type="http://schemas.openxmlformats.org/officeDocument/2006/relationships/image" Target="../media/image73.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50.xml"/><Relationship Id="rId1" Type="http://schemas.openxmlformats.org/officeDocument/2006/relationships/vmlDrawing" Target="../drawings/vmlDrawing13.vml"/><Relationship Id="rId4" Type="http://schemas.openxmlformats.org/officeDocument/2006/relationships/image" Target="../media/image74.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50.xml"/><Relationship Id="rId1" Type="http://schemas.openxmlformats.org/officeDocument/2006/relationships/vmlDrawing" Target="../drawings/vmlDrawing14.vml"/><Relationship Id="rId4" Type="http://schemas.openxmlformats.org/officeDocument/2006/relationships/image" Target="../media/image75.wmf"/></Relationships>
</file>

<file path=ppt/slides/_rels/slide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0.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50.xml"/><Relationship Id="rId1" Type="http://schemas.openxmlformats.org/officeDocument/2006/relationships/vmlDrawing" Target="../drawings/vmlDrawing15.vml"/><Relationship Id="rId4" Type="http://schemas.openxmlformats.org/officeDocument/2006/relationships/image" Target="../media/image77.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50.xml"/><Relationship Id="rId1" Type="http://schemas.openxmlformats.org/officeDocument/2006/relationships/vmlDrawing" Target="../drawings/vmlDrawing16.vml"/><Relationship Id="rId4" Type="http://schemas.openxmlformats.org/officeDocument/2006/relationships/image" Target="../media/image78.emf"/></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84.xml"/><Relationship Id="rId7" Type="http://schemas.openxmlformats.org/officeDocument/2006/relationships/image" Target="../media/image80.emf"/><Relationship Id="rId2" Type="http://schemas.openxmlformats.org/officeDocument/2006/relationships/vmlDrawing" Target="../drawings/vmlDrawing17.vml"/><Relationship Id="rId1" Type="http://schemas.openxmlformats.org/officeDocument/2006/relationships/themeOverride" Target="../theme/themeOverride8.xml"/><Relationship Id="rId6" Type="http://schemas.openxmlformats.org/officeDocument/2006/relationships/oleObject" Target="../embeddings/oleObject23.bin"/><Relationship Id="rId5" Type="http://schemas.openxmlformats.org/officeDocument/2006/relationships/image" Target="../media/image79.wmf"/><Relationship Id="rId4" Type="http://schemas.openxmlformats.org/officeDocument/2006/relationships/oleObject" Target="../embeddings/oleObject22.bin"/></Relationships>
</file>

<file path=ppt/slides/_rels/slide63.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66.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slideLayout" Target="../slideLayouts/slideLayout84.xml"/><Relationship Id="rId7" Type="http://schemas.openxmlformats.org/officeDocument/2006/relationships/oleObject" Target="../embeddings/oleObject25.bin"/><Relationship Id="rId2" Type="http://schemas.openxmlformats.org/officeDocument/2006/relationships/vmlDrawing" Target="../drawings/vmlDrawing18.vml"/><Relationship Id="rId1" Type="http://schemas.openxmlformats.org/officeDocument/2006/relationships/themeOverride" Target="../theme/themeOverride9.xml"/><Relationship Id="rId6" Type="http://schemas.openxmlformats.org/officeDocument/2006/relationships/image" Target="../media/image85.wmf"/><Relationship Id="rId5" Type="http://schemas.openxmlformats.org/officeDocument/2006/relationships/oleObject" Target="../embeddings/oleObject24.bin"/><Relationship Id="rId4" Type="http://schemas.openxmlformats.org/officeDocument/2006/relationships/notesSlide" Target="../notesSlides/notesSlide11.xml"/></Relationships>
</file>

<file path=ppt/slides/_rels/slide68.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hyperlink" Target="http://help.arcgis.com/en/arcgisdesktop/10.0/help/009z/009z0000004w000000.htm" TargetMode="External"/><Relationship Id="rId2" Type="http://schemas.openxmlformats.org/officeDocument/2006/relationships/hyperlink" Target="http://help.arcgis.com/" TargetMode="External"/><Relationship Id="rId1" Type="http://schemas.openxmlformats.org/officeDocument/2006/relationships/slideLayout" Target="../slideLayouts/slideLayout80.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9.emf"/><Relationship Id="rId2" Type="http://schemas.openxmlformats.org/officeDocument/2006/relationships/vmlDrawing" Target="../drawings/vmlDrawing19.vml"/><Relationship Id="rId1" Type="http://schemas.openxmlformats.org/officeDocument/2006/relationships/themeOverride" Target="../theme/themeOverride10.xml"/><Relationship Id="rId6" Type="http://schemas.openxmlformats.org/officeDocument/2006/relationships/oleObject" Target="../embeddings/oleObject27.bin"/><Relationship Id="rId5" Type="http://schemas.openxmlformats.org/officeDocument/2006/relationships/image" Target="../media/image13.wmf"/><Relationship Id="rId4"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0.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z="4000" smtClean="0"/>
              <a:t>Key Spatial Analysis Concepts from Exercise 3 </a:t>
            </a:r>
          </a:p>
        </p:txBody>
      </p:sp>
      <p:sp>
        <p:nvSpPr>
          <p:cNvPr id="56323" name="Content Placeholder 2"/>
          <p:cNvSpPr>
            <a:spLocks noGrp="1"/>
          </p:cNvSpPr>
          <p:nvPr>
            <p:ph idx="1"/>
          </p:nvPr>
        </p:nvSpPr>
        <p:spPr>
          <a:xfrm>
            <a:off x="457200" y="1587500"/>
            <a:ext cx="8229600" cy="4525963"/>
          </a:xfrm>
        </p:spPr>
        <p:txBody>
          <a:bodyPr/>
          <a:lstStyle/>
          <a:p>
            <a:r>
              <a:rPr lang="en-US" sz="2800" smtClean="0"/>
              <a:t>Contours and Hillshade to visualize topography</a:t>
            </a: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t="4991"/>
          <a:stretch>
            <a:fillRect/>
          </a:stretch>
        </p:blipFill>
        <p:spPr bwMode="auto">
          <a:xfrm>
            <a:off x="892175" y="2160588"/>
            <a:ext cx="3643313"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275" y="2173288"/>
            <a:ext cx="3667125"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155575"/>
            <a:ext cx="9144000" cy="1858963"/>
          </a:xfrm>
        </p:spPr>
        <p:txBody>
          <a:bodyPr/>
          <a:lstStyle/>
          <a:p>
            <a:r>
              <a:rPr lang="en-US" sz="3200" smtClean="0"/>
              <a:t>The terrain flow </a:t>
            </a:r>
            <a:r>
              <a:rPr lang="en-US" sz="3200" smtClean="0">
                <a:solidFill>
                  <a:srgbClr val="FF0000"/>
                </a:solidFill>
              </a:rPr>
              <a:t>information model </a:t>
            </a:r>
            <a:r>
              <a:rPr lang="en-US" sz="3200" smtClean="0"/>
              <a:t>for deriving channels, watersheds, and flow related terrain information.  Watersheds are the most basic hydrologic landscape elements</a:t>
            </a:r>
          </a:p>
        </p:txBody>
      </p:sp>
      <p:pic>
        <p:nvPicPr>
          <p:cNvPr id="62467" name="Picture 5"/>
          <p:cNvPicPr>
            <a:picLocks noChangeAspect="1" noChangeArrowheads="1"/>
          </p:cNvPicPr>
          <p:nvPr/>
        </p:nvPicPr>
        <p:blipFill>
          <a:blip r:embed="rId4">
            <a:extLst>
              <a:ext uri="{28A0092B-C50C-407E-A947-70E740481C1C}">
                <a14:useLocalDpi xmlns:a14="http://schemas.microsoft.com/office/drawing/2010/main" val="0"/>
              </a:ext>
            </a:extLst>
          </a:blip>
          <a:srcRect l="20833" t="14352" r="3870" b="10199"/>
          <a:stretch>
            <a:fillRect/>
          </a:stretch>
        </p:blipFill>
        <p:spPr bwMode="auto">
          <a:xfrm>
            <a:off x="509588" y="2682875"/>
            <a:ext cx="23209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Group 63"/>
          <p:cNvGrpSpPr>
            <a:grpSpLocks/>
          </p:cNvGrpSpPr>
          <p:nvPr/>
        </p:nvGrpSpPr>
        <p:grpSpPr bwMode="auto">
          <a:xfrm>
            <a:off x="533400" y="4508500"/>
            <a:ext cx="2273300" cy="1339850"/>
            <a:chOff x="4208" y="2358"/>
            <a:chExt cx="1178" cy="694"/>
          </a:xfrm>
        </p:grpSpPr>
        <p:sp>
          <p:nvSpPr>
            <p:cNvPr id="62479" name="Rectangle 11"/>
            <p:cNvSpPr>
              <a:spLocks noChangeAspect="1" noChangeArrowheads="1"/>
            </p:cNvSpPr>
            <p:nvPr/>
          </p:nvSpPr>
          <p:spPr bwMode="auto">
            <a:xfrm>
              <a:off x="4208"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0" name="Rectangle 12"/>
            <p:cNvSpPr>
              <a:spLocks noChangeAspect="1" noChangeArrowheads="1"/>
            </p:cNvSpPr>
            <p:nvPr/>
          </p:nvSpPr>
          <p:spPr bwMode="auto">
            <a:xfrm>
              <a:off x="4444"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1" name="Rectangle 13"/>
            <p:cNvSpPr>
              <a:spLocks noChangeAspect="1" noChangeArrowheads="1"/>
            </p:cNvSpPr>
            <p:nvPr/>
          </p:nvSpPr>
          <p:spPr bwMode="auto">
            <a:xfrm>
              <a:off x="4680"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2" name="Rectangle 14"/>
            <p:cNvSpPr>
              <a:spLocks noChangeAspect="1" noChangeArrowheads="1"/>
            </p:cNvSpPr>
            <p:nvPr/>
          </p:nvSpPr>
          <p:spPr bwMode="auto">
            <a:xfrm>
              <a:off x="4915"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3" name="Rectangle 15"/>
            <p:cNvSpPr>
              <a:spLocks noChangeAspect="1" noChangeArrowheads="1"/>
            </p:cNvSpPr>
            <p:nvPr/>
          </p:nvSpPr>
          <p:spPr bwMode="auto">
            <a:xfrm>
              <a:off x="5151"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4" name="Rectangle 19"/>
            <p:cNvSpPr>
              <a:spLocks noChangeAspect="1" noChangeArrowheads="1"/>
            </p:cNvSpPr>
            <p:nvPr/>
          </p:nvSpPr>
          <p:spPr bwMode="auto">
            <a:xfrm>
              <a:off x="4208"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5" name="Rectangle 20"/>
            <p:cNvSpPr>
              <a:spLocks noChangeAspect="1" noChangeArrowheads="1"/>
            </p:cNvSpPr>
            <p:nvPr/>
          </p:nvSpPr>
          <p:spPr bwMode="auto">
            <a:xfrm>
              <a:off x="4444"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6" name="Rectangle 21"/>
            <p:cNvSpPr>
              <a:spLocks noChangeAspect="1" noChangeArrowheads="1"/>
            </p:cNvSpPr>
            <p:nvPr/>
          </p:nvSpPr>
          <p:spPr bwMode="auto">
            <a:xfrm>
              <a:off x="4680"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7" name="Rectangle 22"/>
            <p:cNvSpPr>
              <a:spLocks noChangeAspect="1" noChangeArrowheads="1"/>
            </p:cNvSpPr>
            <p:nvPr/>
          </p:nvSpPr>
          <p:spPr bwMode="auto">
            <a:xfrm>
              <a:off x="4915"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8" name="Rectangle 23"/>
            <p:cNvSpPr>
              <a:spLocks noChangeAspect="1" noChangeArrowheads="1"/>
            </p:cNvSpPr>
            <p:nvPr/>
          </p:nvSpPr>
          <p:spPr bwMode="auto">
            <a:xfrm>
              <a:off x="5151"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9" name="Rectangle 24"/>
            <p:cNvSpPr>
              <a:spLocks noChangeAspect="1" noChangeArrowheads="1"/>
            </p:cNvSpPr>
            <p:nvPr/>
          </p:nvSpPr>
          <p:spPr bwMode="auto">
            <a:xfrm>
              <a:off x="4208"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0" name="Rectangle 25"/>
            <p:cNvSpPr>
              <a:spLocks noChangeAspect="1" noChangeArrowheads="1"/>
            </p:cNvSpPr>
            <p:nvPr/>
          </p:nvSpPr>
          <p:spPr bwMode="auto">
            <a:xfrm>
              <a:off x="4444"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1" name="Rectangle 26"/>
            <p:cNvSpPr>
              <a:spLocks noChangeAspect="1" noChangeArrowheads="1"/>
            </p:cNvSpPr>
            <p:nvPr/>
          </p:nvSpPr>
          <p:spPr bwMode="auto">
            <a:xfrm>
              <a:off x="4680"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2" name="Rectangle 27"/>
            <p:cNvSpPr>
              <a:spLocks noChangeAspect="1" noChangeArrowheads="1"/>
            </p:cNvSpPr>
            <p:nvPr/>
          </p:nvSpPr>
          <p:spPr bwMode="auto">
            <a:xfrm>
              <a:off x="4915"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3" name="Rectangle 28"/>
            <p:cNvSpPr>
              <a:spLocks noChangeAspect="1" noChangeArrowheads="1"/>
            </p:cNvSpPr>
            <p:nvPr/>
          </p:nvSpPr>
          <p:spPr bwMode="auto">
            <a:xfrm>
              <a:off x="5151"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4" name="Freeform 36"/>
            <p:cNvSpPr>
              <a:spLocks noChangeAspect="1"/>
            </p:cNvSpPr>
            <p:nvPr/>
          </p:nvSpPr>
          <p:spPr bwMode="auto">
            <a:xfrm>
              <a:off x="4264" y="2420"/>
              <a:ext cx="154" cy="150"/>
            </a:xfrm>
            <a:custGeom>
              <a:avLst/>
              <a:gdLst>
                <a:gd name="T0" fmla="*/ 0 w 154"/>
                <a:gd name="T1" fmla="*/ 0 h 150"/>
                <a:gd name="T2" fmla="*/ 154 w 154"/>
                <a:gd name="T3" fmla="*/ 150 h 150"/>
                <a:gd name="T4" fmla="*/ 0 60000 65536"/>
                <a:gd name="T5" fmla="*/ 0 60000 65536"/>
                <a:gd name="T6" fmla="*/ 0 w 154"/>
                <a:gd name="T7" fmla="*/ 0 h 150"/>
                <a:gd name="T8" fmla="*/ 154 w 154"/>
                <a:gd name="T9" fmla="*/ 150 h 150"/>
              </a:gdLst>
              <a:ahLst/>
              <a:cxnLst>
                <a:cxn ang="T4">
                  <a:pos x="T0" y="T1"/>
                </a:cxn>
                <a:cxn ang="T5">
                  <a:pos x="T2" y="T3"/>
                </a:cxn>
              </a:cxnLst>
              <a:rect l="T6" t="T7" r="T8" b="T9"/>
              <a:pathLst>
                <a:path w="154" h="150">
                  <a:moveTo>
                    <a:pt x="0" y="0"/>
                  </a:moveTo>
                  <a:lnTo>
                    <a:pt x="154" y="15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5" name="Freeform 37"/>
            <p:cNvSpPr>
              <a:spLocks noChangeAspect="1"/>
            </p:cNvSpPr>
            <p:nvPr/>
          </p:nvSpPr>
          <p:spPr bwMode="auto">
            <a:xfrm>
              <a:off x="4492" y="2402"/>
              <a:ext cx="135" cy="149"/>
            </a:xfrm>
            <a:custGeom>
              <a:avLst/>
              <a:gdLst>
                <a:gd name="T0" fmla="*/ 0 w 135"/>
                <a:gd name="T1" fmla="*/ 0 h 149"/>
                <a:gd name="T2" fmla="*/ 135 w 135"/>
                <a:gd name="T3" fmla="*/ 149 h 149"/>
                <a:gd name="T4" fmla="*/ 0 60000 65536"/>
                <a:gd name="T5" fmla="*/ 0 60000 65536"/>
                <a:gd name="T6" fmla="*/ 0 w 135"/>
                <a:gd name="T7" fmla="*/ 0 h 149"/>
                <a:gd name="T8" fmla="*/ 135 w 135"/>
                <a:gd name="T9" fmla="*/ 149 h 149"/>
              </a:gdLst>
              <a:ahLst/>
              <a:cxnLst>
                <a:cxn ang="T4">
                  <a:pos x="T0" y="T1"/>
                </a:cxn>
                <a:cxn ang="T5">
                  <a:pos x="T2" y="T3"/>
                </a:cxn>
              </a:cxnLst>
              <a:rect l="T6" t="T7" r="T8" b="T9"/>
              <a:pathLst>
                <a:path w="135" h="149">
                  <a:moveTo>
                    <a:pt x="0" y="0"/>
                  </a:moveTo>
                  <a:lnTo>
                    <a:pt x="135"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6" name="Freeform 45"/>
            <p:cNvSpPr>
              <a:spLocks noChangeAspect="1"/>
            </p:cNvSpPr>
            <p:nvPr/>
          </p:nvSpPr>
          <p:spPr bwMode="auto">
            <a:xfrm>
              <a:off x="4263" y="2915"/>
              <a:ext cx="158" cy="61"/>
            </a:xfrm>
            <a:custGeom>
              <a:avLst/>
              <a:gdLst>
                <a:gd name="T0" fmla="*/ 0 w 158"/>
                <a:gd name="T1" fmla="*/ 0 h 61"/>
                <a:gd name="T2" fmla="*/ 158 w 158"/>
                <a:gd name="T3" fmla="*/ 61 h 61"/>
                <a:gd name="T4" fmla="*/ 0 60000 65536"/>
                <a:gd name="T5" fmla="*/ 0 60000 65536"/>
                <a:gd name="T6" fmla="*/ 0 w 158"/>
                <a:gd name="T7" fmla="*/ 0 h 61"/>
                <a:gd name="T8" fmla="*/ 158 w 158"/>
                <a:gd name="T9" fmla="*/ 61 h 61"/>
              </a:gdLst>
              <a:ahLst/>
              <a:cxnLst>
                <a:cxn ang="T4">
                  <a:pos x="T0" y="T1"/>
                </a:cxn>
                <a:cxn ang="T5">
                  <a:pos x="T2" y="T3"/>
                </a:cxn>
              </a:cxnLst>
              <a:rect l="T6" t="T7" r="T8" b="T9"/>
              <a:pathLst>
                <a:path w="158" h="61">
                  <a:moveTo>
                    <a:pt x="0" y="0"/>
                  </a:moveTo>
                  <a:lnTo>
                    <a:pt x="158" y="6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7" name="Freeform 46"/>
            <p:cNvSpPr>
              <a:spLocks noChangeAspect="1"/>
            </p:cNvSpPr>
            <p:nvPr/>
          </p:nvSpPr>
          <p:spPr bwMode="auto">
            <a:xfrm>
              <a:off x="4260" y="2707"/>
              <a:ext cx="202" cy="2"/>
            </a:xfrm>
            <a:custGeom>
              <a:avLst/>
              <a:gdLst>
                <a:gd name="T0" fmla="*/ 0 w 202"/>
                <a:gd name="T1" fmla="*/ 0 h 2"/>
                <a:gd name="T2" fmla="*/ 202 w 202"/>
                <a:gd name="T3" fmla="*/ 2 h 2"/>
                <a:gd name="T4" fmla="*/ 0 60000 65536"/>
                <a:gd name="T5" fmla="*/ 0 60000 65536"/>
                <a:gd name="T6" fmla="*/ 0 w 202"/>
                <a:gd name="T7" fmla="*/ 0 h 2"/>
                <a:gd name="T8" fmla="*/ 202 w 202"/>
                <a:gd name="T9" fmla="*/ 2 h 2"/>
              </a:gdLst>
              <a:ahLst/>
              <a:cxnLst>
                <a:cxn ang="T4">
                  <a:pos x="T0" y="T1"/>
                </a:cxn>
                <a:cxn ang="T5">
                  <a:pos x="T2" y="T3"/>
                </a:cxn>
              </a:cxnLst>
              <a:rect l="T6" t="T7" r="T8" b="T9"/>
              <a:pathLst>
                <a:path w="202" h="2">
                  <a:moveTo>
                    <a:pt x="0" y="0"/>
                  </a:moveTo>
                  <a:lnTo>
                    <a:pt x="202" y="2"/>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8" name="Freeform 47"/>
            <p:cNvSpPr>
              <a:spLocks noChangeAspect="1"/>
            </p:cNvSpPr>
            <p:nvPr/>
          </p:nvSpPr>
          <p:spPr bwMode="auto">
            <a:xfrm>
              <a:off x="4793" y="2397"/>
              <a:ext cx="30" cy="141"/>
            </a:xfrm>
            <a:custGeom>
              <a:avLst/>
              <a:gdLst>
                <a:gd name="T0" fmla="*/ 0 w 30"/>
                <a:gd name="T1" fmla="*/ 0 h 141"/>
                <a:gd name="T2" fmla="*/ 30 w 30"/>
                <a:gd name="T3" fmla="*/ 141 h 141"/>
                <a:gd name="T4" fmla="*/ 0 60000 65536"/>
                <a:gd name="T5" fmla="*/ 0 60000 65536"/>
                <a:gd name="T6" fmla="*/ 0 w 30"/>
                <a:gd name="T7" fmla="*/ 0 h 141"/>
                <a:gd name="T8" fmla="*/ 30 w 30"/>
                <a:gd name="T9" fmla="*/ 141 h 141"/>
              </a:gdLst>
              <a:ahLst/>
              <a:cxnLst>
                <a:cxn ang="T4">
                  <a:pos x="T0" y="T1"/>
                </a:cxn>
                <a:cxn ang="T5">
                  <a:pos x="T2" y="T3"/>
                </a:cxn>
              </a:cxnLst>
              <a:rect l="T6" t="T7" r="T8" b="T9"/>
              <a:pathLst>
                <a:path w="30" h="141">
                  <a:moveTo>
                    <a:pt x="0" y="0"/>
                  </a:moveTo>
                  <a:lnTo>
                    <a:pt x="30"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9" name="Freeform 48"/>
            <p:cNvSpPr>
              <a:spLocks noChangeAspect="1"/>
            </p:cNvSpPr>
            <p:nvPr/>
          </p:nvSpPr>
          <p:spPr bwMode="auto">
            <a:xfrm>
              <a:off x="4785" y="2638"/>
              <a:ext cx="9" cy="153"/>
            </a:xfrm>
            <a:custGeom>
              <a:avLst/>
              <a:gdLst>
                <a:gd name="T0" fmla="*/ 9 w 9"/>
                <a:gd name="T1" fmla="*/ 0 h 153"/>
                <a:gd name="T2" fmla="*/ 0 w 9"/>
                <a:gd name="T3" fmla="*/ 153 h 153"/>
                <a:gd name="T4" fmla="*/ 0 60000 65536"/>
                <a:gd name="T5" fmla="*/ 0 60000 65536"/>
                <a:gd name="T6" fmla="*/ 0 w 9"/>
                <a:gd name="T7" fmla="*/ 0 h 153"/>
                <a:gd name="T8" fmla="*/ 9 w 9"/>
                <a:gd name="T9" fmla="*/ 153 h 153"/>
              </a:gdLst>
              <a:ahLst/>
              <a:cxnLst>
                <a:cxn ang="T4">
                  <a:pos x="T0" y="T1"/>
                </a:cxn>
                <a:cxn ang="T5">
                  <a:pos x="T2" y="T3"/>
                </a:cxn>
              </a:cxnLst>
              <a:rect l="T6" t="T7" r="T8" b="T9"/>
              <a:pathLst>
                <a:path w="9" h="153">
                  <a:moveTo>
                    <a:pt x="9" y="0"/>
                  </a:moveTo>
                  <a:lnTo>
                    <a:pt x="0" y="153"/>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0" name="Freeform 51"/>
            <p:cNvSpPr>
              <a:spLocks noChangeAspect="1"/>
            </p:cNvSpPr>
            <p:nvPr/>
          </p:nvSpPr>
          <p:spPr bwMode="auto">
            <a:xfrm>
              <a:off x="4988" y="2405"/>
              <a:ext cx="39" cy="159"/>
            </a:xfrm>
            <a:custGeom>
              <a:avLst/>
              <a:gdLst>
                <a:gd name="T0" fmla="*/ 39 w 39"/>
                <a:gd name="T1" fmla="*/ 0 h 159"/>
                <a:gd name="T2" fmla="*/ 0 w 39"/>
                <a:gd name="T3" fmla="*/ 159 h 159"/>
                <a:gd name="T4" fmla="*/ 0 60000 65536"/>
                <a:gd name="T5" fmla="*/ 0 60000 65536"/>
                <a:gd name="T6" fmla="*/ 0 w 39"/>
                <a:gd name="T7" fmla="*/ 0 h 159"/>
                <a:gd name="T8" fmla="*/ 39 w 39"/>
                <a:gd name="T9" fmla="*/ 159 h 159"/>
              </a:gdLst>
              <a:ahLst/>
              <a:cxnLst>
                <a:cxn ang="T4">
                  <a:pos x="T0" y="T1"/>
                </a:cxn>
                <a:cxn ang="T5">
                  <a:pos x="T2" y="T3"/>
                </a:cxn>
              </a:cxnLst>
              <a:rect l="T6" t="T7" r="T8" b="T9"/>
              <a:pathLst>
                <a:path w="39" h="159">
                  <a:moveTo>
                    <a:pt x="39" y="0"/>
                  </a:moveTo>
                  <a:lnTo>
                    <a:pt x="0" y="15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1" name="Freeform 52"/>
            <p:cNvSpPr>
              <a:spLocks noChangeAspect="1"/>
            </p:cNvSpPr>
            <p:nvPr/>
          </p:nvSpPr>
          <p:spPr bwMode="auto">
            <a:xfrm>
              <a:off x="5026" y="2858"/>
              <a:ext cx="3" cy="168"/>
            </a:xfrm>
            <a:custGeom>
              <a:avLst/>
              <a:gdLst>
                <a:gd name="T0" fmla="*/ 3 w 3"/>
                <a:gd name="T1" fmla="*/ 0 h 168"/>
                <a:gd name="T2" fmla="*/ 0 w 3"/>
                <a:gd name="T3" fmla="*/ 168 h 168"/>
                <a:gd name="T4" fmla="*/ 0 60000 65536"/>
                <a:gd name="T5" fmla="*/ 0 60000 65536"/>
                <a:gd name="T6" fmla="*/ 0 w 3"/>
                <a:gd name="T7" fmla="*/ 0 h 168"/>
                <a:gd name="T8" fmla="*/ 3 w 3"/>
                <a:gd name="T9" fmla="*/ 168 h 168"/>
              </a:gdLst>
              <a:ahLst/>
              <a:cxnLst>
                <a:cxn ang="T4">
                  <a:pos x="T0" y="T1"/>
                </a:cxn>
                <a:cxn ang="T5">
                  <a:pos x="T2" y="T3"/>
                </a:cxn>
              </a:cxnLst>
              <a:rect l="T6" t="T7" r="T8" b="T9"/>
              <a:pathLst>
                <a:path w="3" h="168">
                  <a:moveTo>
                    <a:pt x="3" y="0"/>
                  </a:moveTo>
                  <a:lnTo>
                    <a:pt x="0" y="168"/>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2" name="Freeform 54"/>
            <p:cNvSpPr>
              <a:spLocks noChangeAspect="1"/>
            </p:cNvSpPr>
            <p:nvPr/>
          </p:nvSpPr>
          <p:spPr bwMode="auto">
            <a:xfrm>
              <a:off x="5260" y="2636"/>
              <a:ext cx="9" cy="149"/>
            </a:xfrm>
            <a:custGeom>
              <a:avLst/>
              <a:gdLst>
                <a:gd name="T0" fmla="*/ 9 w 9"/>
                <a:gd name="T1" fmla="*/ 0 h 149"/>
                <a:gd name="T2" fmla="*/ 0 w 9"/>
                <a:gd name="T3" fmla="*/ 149 h 149"/>
                <a:gd name="T4" fmla="*/ 0 60000 65536"/>
                <a:gd name="T5" fmla="*/ 0 60000 65536"/>
                <a:gd name="T6" fmla="*/ 0 w 9"/>
                <a:gd name="T7" fmla="*/ 0 h 149"/>
                <a:gd name="T8" fmla="*/ 9 w 9"/>
                <a:gd name="T9" fmla="*/ 149 h 149"/>
              </a:gdLst>
              <a:ahLst/>
              <a:cxnLst>
                <a:cxn ang="T4">
                  <a:pos x="T0" y="T1"/>
                </a:cxn>
                <a:cxn ang="T5">
                  <a:pos x="T2" y="T3"/>
                </a:cxn>
              </a:cxnLst>
              <a:rect l="T6" t="T7" r="T8" b="T9"/>
              <a:pathLst>
                <a:path w="9" h="149">
                  <a:moveTo>
                    <a:pt x="9" y="0"/>
                  </a:moveTo>
                  <a:lnTo>
                    <a:pt x="0"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3" name="Freeform 55"/>
            <p:cNvSpPr>
              <a:spLocks noChangeAspect="1"/>
            </p:cNvSpPr>
            <p:nvPr/>
          </p:nvSpPr>
          <p:spPr bwMode="auto">
            <a:xfrm>
              <a:off x="4974" y="2639"/>
              <a:ext cx="96" cy="134"/>
            </a:xfrm>
            <a:custGeom>
              <a:avLst/>
              <a:gdLst>
                <a:gd name="T0" fmla="*/ 96 w 96"/>
                <a:gd name="T1" fmla="*/ 0 h 134"/>
                <a:gd name="T2" fmla="*/ 0 w 96"/>
                <a:gd name="T3" fmla="*/ 134 h 134"/>
                <a:gd name="T4" fmla="*/ 0 60000 65536"/>
                <a:gd name="T5" fmla="*/ 0 60000 65536"/>
                <a:gd name="T6" fmla="*/ 0 w 96"/>
                <a:gd name="T7" fmla="*/ 0 h 134"/>
                <a:gd name="T8" fmla="*/ 96 w 96"/>
                <a:gd name="T9" fmla="*/ 134 h 134"/>
              </a:gdLst>
              <a:ahLst/>
              <a:cxnLst>
                <a:cxn ang="T4">
                  <a:pos x="T0" y="T1"/>
                </a:cxn>
                <a:cxn ang="T5">
                  <a:pos x="T2" y="T3"/>
                </a:cxn>
              </a:cxnLst>
              <a:rect l="T6" t="T7" r="T8" b="T9"/>
              <a:pathLst>
                <a:path w="96" h="134">
                  <a:moveTo>
                    <a:pt x="96" y="0"/>
                  </a:moveTo>
                  <a:lnTo>
                    <a:pt x="0" y="13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4" name="Freeform 56"/>
            <p:cNvSpPr>
              <a:spLocks noChangeAspect="1"/>
            </p:cNvSpPr>
            <p:nvPr/>
          </p:nvSpPr>
          <p:spPr bwMode="auto">
            <a:xfrm>
              <a:off x="5203" y="2405"/>
              <a:ext cx="128" cy="140"/>
            </a:xfrm>
            <a:custGeom>
              <a:avLst/>
              <a:gdLst>
                <a:gd name="T0" fmla="*/ 128 w 128"/>
                <a:gd name="T1" fmla="*/ 0 h 140"/>
                <a:gd name="T2" fmla="*/ 0 w 128"/>
                <a:gd name="T3" fmla="*/ 140 h 140"/>
                <a:gd name="T4" fmla="*/ 0 60000 65536"/>
                <a:gd name="T5" fmla="*/ 0 60000 65536"/>
                <a:gd name="T6" fmla="*/ 0 w 128"/>
                <a:gd name="T7" fmla="*/ 0 h 140"/>
                <a:gd name="T8" fmla="*/ 128 w 128"/>
                <a:gd name="T9" fmla="*/ 140 h 140"/>
              </a:gdLst>
              <a:ahLst/>
              <a:cxnLst>
                <a:cxn ang="T4">
                  <a:pos x="T0" y="T1"/>
                </a:cxn>
                <a:cxn ang="T5">
                  <a:pos x="T2" y="T3"/>
                </a:cxn>
              </a:cxnLst>
              <a:rect l="T6" t="T7" r="T8" b="T9"/>
              <a:pathLst>
                <a:path w="128" h="140">
                  <a:moveTo>
                    <a:pt x="128" y="0"/>
                  </a:moveTo>
                  <a:lnTo>
                    <a:pt x="0" y="14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5" name="Freeform 57"/>
            <p:cNvSpPr>
              <a:spLocks noChangeAspect="1"/>
            </p:cNvSpPr>
            <p:nvPr/>
          </p:nvSpPr>
          <p:spPr bwMode="auto">
            <a:xfrm>
              <a:off x="5197" y="2871"/>
              <a:ext cx="74" cy="136"/>
            </a:xfrm>
            <a:custGeom>
              <a:avLst/>
              <a:gdLst>
                <a:gd name="T0" fmla="*/ 74 w 74"/>
                <a:gd name="T1" fmla="*/ 0 h 136"/>
                <a:gd name="T2" fmla="*/ 0 w 74"/>
                <a:gd name="T3" fmla="*/ 136 h 136"/>
                <a:gd name="T4" fmla="*/ 0 60000 65536"/>
                <a:gd name="T5" fmla="*/ 0 60000 65536"/>
                <a:gd name="T6" fmla="*/ 0 w 74"/>
                <a:gd name="T7" fmla="*/ 0 h 136"/>
                <a:gd name="T8" fmla="*/ 74 w 74"/>
                <a:gd name="T9" fmla="*/ 136 h 136"/>
              </a:gdLst>
              <a:ahLst/>
              <a:cxnLst>
                <a:cxn ang="T4">
                  <a:pos x="T0" y="T1"/>
                </a:cxn>
                <a:cxn ang="T5">
                  <a:pos x="T2" y="T3"/>
                </a:cxn>
              </a:cxnLst>
              <a:rect l="T6" t="T7" r="T8" b="T9"/>
              <a:pathLst>
                <a:path w="74" h="136">
                  <a:moveTo>
                    <a:pt x="74" y="0"/>
                  </a:moveTo>
                  <a:lnTo>
                    <a:pt x="0" y="136"/>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6" name="Freeform 59"/>
            <p:cNvSpPr>
              <a:spLocks noChangeAspect="1"/>
            </p:cNvSpPr>
            <p:nvPr/>
          </p:nvSpPr>
          <p:spPr bwMode="auto">
            <a:xfrm>
              <a:off x="4506" y="2642"/>
              <a:ext cx="127" cy="124"/>
            </a:xfrm>
            <a:custGeom>
              <a:avLst/>
              <a:gdLst>
                <a:gd name="T0" fmla="*/ 0 w 127"/>
                <a:gd name="T1" fmla="*/ 0 h 124"/>
                <a:gd name="T2" fmla="*/ 127 w 127"/>
                <a:gd name="T3" fmla="*/ 124 h 124"/>
                <a:gd name="T4" fmla="*/ 0 60000 65536"/>
                <a:gd name="T5" fmla="*/ 0 60000 65536"/>
                <a:gd name="T6" fmla="*/ 0 w 127"/>
                <a:gd name="T7" fmla="*/ 0 h 124"/>
                <a:gd name="T8" fmla="*/ 127 w 127"/>
                <a:gd name="T9" fmla="*/ 124 h 124"/>
              </a:gdLst>
              <a:ahLst/>
              <a:cxnLst>
                <a:cxn ang="T4">
                  <a:pos x="T0" y="T1"/>
                </a:cxn>
                <a:cxn ang="T5">
                  <a:pos x="T2" y="T3"/>
                </a:cxn>
              </a:cxnLst>
              <a:rect l="T6" t="T7" r="T8" b="T9"/>
              <a:pathLst>
                <a:path w="127" h="124">
                  <a:moveTo>
                    <a:pt x="0" y="0"/>
                  </a:moveTo>
                  <a:lnTo>
                    <a:pt x="127" y="12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7" name="Freeform 60"/>
            <p:cNvSpPr>
              <a:spLocks noChangeAspect="1"/>
            </p:cNvSpPr>
            <p:nvPr/>
          </p:nvSpPr>
          <p:spPr bwMode="auto">
            <a:xfrm>
              <a:off x="4752" y="2878"/>
              <a:ext cx="109" cy="141"/>
            </a:xfrm>
            <a:custGeom>
              <a:avLst/>
              <a:gdLst>
                <a:gd name="T0" fmla="*/ 0 w 109"/>
                <a:gd name="T1" fmla="*/ 0 h 141"/>
                <a:gd name="T2" fmla="*/ 109 w 109"/>
                <a:gd name="T3" fmla="*/ 141 h 141"/>
                <a:gd name="T4" fmla="*/ 0 60000 65536"/>
                <a:gd name="T5" fmla="*/ 0 60000 65536"/>
                <a:gd name="T6" fmla="*/ 0 w 109"/>
                <a:gd name="T7" fmla="*/ 0 h 141"/>
                <a:gd name="T8" fmla="*/ 109 w 109"/>
                <a:gd name="T9" fmla="*/ 141 h 141"/>
              </a:gdLst>
              <a:ahLst/>
              <a:cxnLst>
                <a:cxn ang="T4">
                  <a:pos x="T0" y="T1"/>
                </a:cxn>
                <a:cxn ang="T5">
                  <a:pos x="T2" y="T3"/>
                </a:cxn>
              </a:cxnLst>
              <a:rect l="T6" t="T7" r="T8" b="T9"/>
              <a:pathLst>
                <a:path w="109" h="141">
                  <a:moveTo>
                    <a:pt x="0" y="0"/>
                  </a:moveTo>
                  <a:lnTo>
                    <a:pt x="109"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8" name="Freeform 62"/>
            <p:cNvSpPr>
              <a:spLocks noChangeAspect="1"/>
            </p:cNvSpPr>
            <p:nvPr/>
          </p:nvSpPr>
          <p:spPr bwMode="auto">
            <a:xfrm>
              <a:off x="4481" y="2886"/>
              <a:ext cx="152" cy="114"/>
            </a:xfrm>
            <a:custGeom>
              <a:avLst/>
              <a:gdLst>
                <a:gd name="T0" fmla="*/ 0 w 152"/>
                <a:gd name="T1" fmla="*/ 0 h 114"/>
                <a:gd name="T2" fmla="*/ 152 w 152"/>
                <a:gd name="T3" fmla="*/ 114 h 114"/>
                <a:gd name="T4" fmla="*/ 0 60000 65536"/>
                <a:gd name="T5" fmla="*/ 0 60000 65536"/>
                <a:gd name="T6" fmla="*/ 0 w 152"/>
                <a:gd name="T7" fmla="*/ 0 h 114"/>
                <a:gd name="T8" fmla="*/ 152 w 152"/>
                <a:gd name="T9" fmla="*/ 114 h 114"/>
              </a:gdLst>
              <a:ahLst/>
              <a:cxnLst>
                <a:cxn ang="T4">
                  <a:pos x="T0" y="T1"/>
                </a:cxn>
                <a:cxn ang="T5">
                  <a:pos x="T2" y="T3"/>
                </a:cxn>
              </a:cxnLst>
              <a:rect l="T6" t="T7" r="T8" b="T9"/>
              <a:pathLst>
                <a:path w="152" h="114">
                  <a:moveTo>
                    <a:pt x="0" y="0"/>
                  </a:moveTo>
                  <a:lnTo>
                    <a:pt x="152" y="11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2469" name="Rectangle 38"/>
          <p:cNvSpPr>
            <a:spLocks noChangeArrowheads="1"/>
          </p:cNvSpPr>
          <p:nvPr/>
        </p:nvSpPr>
        <p:spPr bwMode="auto">
          <a:xfrm>
            <a:off x="692150" y="2232025"/>
            <a:ext cx="19573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45000"/>
              </a:spcBef>
            </a:pPr>
            <a:r>
              <a:rPr kumimoji="1" lang="en-US" sz="2000" b="1">
                <a:solidFill>
                  <a:srgbClr val="463416"/>
                </a:solidFill>
                <a:latin typeface="Arial" charset="0"/>
              </a:rPr>
              <a:t>Raw DEM</a:t>
            </a:r>
          </a:p>
        </p:txBody>
      </p:sp>
      <p:sp>
        <p:nvSpPr>
          <p:cNvPr id="62470" name="Rectangle 39"/>
          <p:cNvSpPr>
            <a:spLocks noChangeArrowheads="1"/>
          </p:cNvSpPr>
          <p:nvPr/>
        </p:nvSpPr>
        <p:spPr bwMode="auto">
          <a:xfrm>
            <a:off x="5429250" y="2220913"/>
            <a:ext cx="264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Pit Removal (Filling)</a:t>
            </a:r>
          </a:p>
        </p:txBody>
      </p:sp>
      <p:sp>
        <p:nvSpPr>
          <p:cNvPr id="62471" name="Rectangle 40"/>
          <p:cNvSpPr>
            <a:spLocks noChangeArrowheads="1"/>
          </p:cNvSpPr>
          <p:nvPr/>
        </p:nvSpPr>
        <p:spPr bwMode="auto">
          <a:xfrm>
            <a:off x="873125" y="4092575"/>
            <a:ext cx="15954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Flow Field</a:t>
            </a:r>
          </a:p>
        </p:txBody>
      </p:sp>
      <p:sp>
        <p:nvSpPr>
          <p:cNvPr id="62472" name="Rectangle 41"/>
          <p:cNvSpPr>
            <a:spLocks noChangeArrowheads="1"/>
          </p:cNvSpPr>
          <p:nvPr/>
        </p:nvSpPr>
        <p:spPr bwMode="auto">
          <a:xfrm>
            <a:off x="4933950" y="3810000"/>
            <a:ext cx="4095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45000"/>
              </a:spcBef>
            </a:pPr>
            <a:r>
              <a:rPr kumimoji="1" lang="en-US" sz="2000" b="1">
                <a:solidFill>
                  <a:srgbClr val="463416"/>
                </a:solidFill>
                <a:latin typeface="Arial" charset="0"/>
              </a:rPr>
              <a:t>Channels, Watersheds, Flow Related Terrain Information</a:t>
            </a:r>
            <a:endParaRPr kumimoji="1" lang="en-US" sz="2000" b="1">
              <a:solidFill>
                <a:srgbClr val="463416"/>
              </a:solidFill>
              <a:latin typeface="Arial" charset="0"/>
              <a:sym typeface="Symbol" pitchFamily="18" charset="2"/>
            </a:endParaRPr>
          </a:p>
        </p:txBody>
      </p:sp>
      <p:sp>
        <p:nvSpPr>
          <p:cNvPr id="41" name="Right Arrow 40"/>
          <p:cNvSpPr/>
          <p:nvPr/>
        </p:nvSpPr>
        <p:spPr bwMode="auto">
          <a:xfrm>
            <a:off x="3368675" y="3025775"/>
            <a:ext cx="1323975" cy="488950"/>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2" name="Right Arrow 41"/>
          <p:cNvSpPr/>
          <p:nvPr/>
        </p:nvSpPr>
        <p:spPr bwMode="auto">
          <a:xfrm rot="9126082">
            <a:off x="3368675" y="3951288"/>
            <a:ext cx="1323975" cy="490537"/>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3" name="Right Arrow 42"/>
          <p:cNvSpPr/>
          <p:nvPr/>
        </p:nvSpPr>
        <p:spPr bwMode="auto">
          <a:xfrm>
            <a:off x="3424238" y="4956175"/>
            <a:ext cx="1320800" cy="490538"/>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pic>
        <p:nvPicPr>
          <p:cNvPr id="62476"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2717800"/>
            <a:ext cx="31289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
          <p:cNvPicPr>
            <a:picLocks noChangeAspect="1" noChangeArrowheads="1"/>
          </p:cNvPicPr>
          <p:nvPr/>
        </p:nvPicPr>
        <p:blipFill>
          <a:blip r:embed="rId6">
            <a:extLst>
              <a:ext uri="{28A0092B-C50C-407E-A947-70E740481C1C}">
                <a14:useLocalDpi xmlns:a14="http://schemas.microsoft.com/office/drawing/2010/main" val="0"/>
              </a:ext>
            </a:extLst>
          </a:blip>
          <a:srcRect l="29329" t="44711" r="2107"/>
          <a:stretch>
            <a:fillRect/>
          </a:stretch>
        </p:blipFill>
        <p:spPr bwMode="auto">
          <a:xfrm>
            <a:off x="4826000" y="4478338"/>
            <a:ext cx="3098800" cy="2179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78" name="Picture 64"/>
          <p:cNvPicPr>
            <a:picLocks noChangeAspect="1" noChangeArrowheads="1"/>
          </p:cNvPicPr>
          <p:nvPr/>
        </p:nvPicPr>
        <p:blipFill>
          <a:blip r:embed="rId7">
            <a:extLst>
              <a:ext uri="{28A0092B-C50C-407E-A947-70E740481C1C}">
                <a14:useLocalDpi xmlns:a14="http://schemas.microsoft.com/office/drawing/2010/main" val="0"/>
              </a:ext>
            </a:extLst>
          </a:blip>
          <a:srcRect l="53413" t="3049" r="9546" b="59863"/>
          <a:stretch>
            <a:fillRect/>
          </a:stretch>
        </p:blipFill>
        <p:spPr bwMode="auto">
          <a:xfrm>
            <a:off x="6940550" y="4476750"/>
            <a:ext cx="2084388" cy="2178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609600"/>
            <a:ext cx="7772400" cy="685800"/>
          </a:xfrm>
        </p:spPr>
        <p:txBody>
          <a:bodyPr/>
          <a:lstStyle/>
          <a:p>
            <a:pPr eaLnBrk="1" hangingPunct="1"/>
            <a:r>
              <a:rPr lang="en-US" smtClean="0"/>
              <a:t>DEM Elevations</a:t>
            </a:r>
          </a:p>
        </p:txBody>
      </p:sp>
      <p:pic>
        <p:nvPicPr>
          <p:cNvPr id="63491" name="Picture 3" descr="elevp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64706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4"/>
          <p:cNvSpPr txBox="1">
            <a:spLocks noChangeArrowheads="1"/>
          </p:cNvSpPr>
          <p:nvPr/>
        </p:nvSpPr>
        <p:spPr bwMode="auto">
          <a:xfrm>
            <a:off x="7469188" y="1600200"/>
            <a:ext cx="1674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Contours</a:t>
            </a:r>
            <a:endParaRPr lang="en-US" sz="3200"/>
          </a:p>
        </p:txBody>
      </p:sp>
      <p:sp>
        <p:nvSpPr>
          <p:cNvPr id="63493" name="Line 5"/>
          <p:cNvSpPr>
            <a:spLocks noChangeShapeType="1"/>
          </p:cNvSpPr>
          <p:nvPr/>
        </p:nvSpPr>
        <p:spPr bwMode="auto">
          <a:xfrm flipH="1">
            <a:off x="7237413" y="54102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4" name="Line 6"/>
          <p:cNvSpPr>
            <a:spLocks noChangeShapeType="1"/>
          </p:cNvSpPr>
          <p:nvPr/>
        </p:nvSpPr>
        <p:spPr bwMode="auto">
          <a:xfrm flipH="1">
            <a:off x="7239000" y="3306763"/>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7"/>
          <p:cNvSpPr>
            <a:spLocks noChangeShapeType="1"/>
          </p:cNvSpPr>
          <p:nvPr/>
        </p:nvSpPr>
        <p:spPr bwMode="auto">
          <a:xfrm flipH="1">
            <a:off x="7229475" y="4389438"/>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6" name="Text Box 8"/>
          <p:cNvSpPr txBox="1">
            <a:spLocks noChangeArrowheads="1"/>
          </p:cNvSpPr>
          <p:nvPr/>
        </p:nvSpPr>
        <p:spPr bwMode="auto">
          <a:xfrm>
            <a:off x="7527925" y="302895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497" name="Text Box 9"/>
          <p:cNvSpPr txBox="1">
            <a:spLocks noChangeArrowheads="1"/>
          </p:cNvSpPr>
          <p:nvPr/>
        </p:nvSpPr>
        <p:spPr bwMode="auto">
          <a:xfrm>
            <a:off x="7535863" y="4114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700</a:t>
            </a:r>
            <a:endParaRPr lang="en-US"/>
          </a:p>
        </p:txBody>
      </p:sp>
      <p:sp>
        <p:nvSpPr>
          <p:cNvPr id="63498" name="Text Box 10"/>
          <p:cNvSpPr txBox="1">
            <a:spLocks noChangeArrowheads="1"/>
          </p:cNvSpPr>
          <p:nvPr/>
        </p:nvSpPr>
        <p:spPr bwMode="auto">
          <a:xfrm>
            <a:off x="7543800" y="5083175"/>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680</a:t>
            </a:r>
            <a:endParaRPr lang="en-US"/>
          </a:p>
        </p:txBody>
      </p:sp>
      <p:sp>
        <p:nvSpPr>
          <p:cNvPr id="63499" name="Text Box 11"/>
          <p:cNvSpPr txBox="1">
            <a:spLocks noChangeArrowheads="1"/>
          </p:cNvSpPr>
          <p:nvPr/>
        </p:nvSpPr>
        <p:spPr bwMode="auto">
          <a:xfrm>
            <a:off x="7543800" y="2209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740</a:t>
            </a:r>
            <a:endParaRPr lang="en-US"/>
          </a:p>
        </p:txBody>
      </p:sp>
      <p:sp>
        <p:nvSpPr>
          <p:cNvPr id="63500" name="Line 12"/>
          <p:cNvSpPr>
            <a:spLocks noChangeShapeType="1"/>
          </p:cNvSpPr>
          <p:nvPr/>
        </p:nvSpPr>
        <p:spPr bwMode="auto">
          <a:xfrm flipH="1">
            <a:off x="7239000" y="25146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1" name="Text Box 13"/>
          <p:cNvSpPr txBox="1">
            <a:spLocks noChangeArrowheads="1"/>
          </p:cNvSpPr>
          <p:nvPr/>
        </p:nvSpPr>
        <p:spPr bwMode="auto">
          <a:xfrm>
            <a:off x="5638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680</a:t>
            </a:r>
            <a:endParaRPr lang="en-US"/>
          </a:p>
        </p:txBody>
      </p:sp>
      <p:sp>
        <p:nvSpPr>
          <p:cNvPr id="63502" name="Text Box 14"/>
          <p:cNvSpPr txBox="1">
            <a:spLocks noChangeArrowheads="1"/>
          </p:cNvSpPr>
          <p:nvPr/>
        </p:nvSpPr>
        <p:spPr bwMode="auto">
          <a:xfrm>
            <a:off x="43434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700</a:t>
            </a:r>
            <a:endParaRPr lang="en-US"/>
          </a:p>
        </p:txBody>
      </p:sp>
      <p:sp>
        <p:nvSpPr>
          <p:cNvPr id="63503" name="Text Box 15"/>
          <p:cNvSpPr txBox="1">
            <a:spLocks noChangeArrowheads="1"/>
          </p:cNvSpPr>
          <p:nvPr/>
        </p:nvSpPr>
        <p:spPr bwMode="auto">
          <a:xfrm>
            <a:off x="35052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504" name="Text Box 16"/>
          <p:cNvSpPr txBox="1">
            <a:spLocks noChangeArrowheads="1"/>
          </p:cNvSpPr>
          <p:nvPr/>
        </p:nvSpPr>
        <p:spPr bwMode="auto">
          <a:xfrm>
            <a:off x="2590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740</a:t>
            </a:r>
            <a:endParaRPr lang="en-US"/>
          </a:p>
        </p:txBody>
      </p:sp>
      <p:sp>
        <p:nvSpPr>
          <p:cNvPr id="63505" name="Text Box 17"/>
          <p:cNvSpPr txBox="1">
            <a:spLocks noChangeArrowheads="1"/>
          </p:cNvSpPr>
          <p:nvPr/>
        </p:nvSpPr>
        <p:spPr bwMode="auto">
          <a:xfrm>
            <a:off x="40386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506" name="Text Box 18"/>
          <p:cNvSpPr txBox="1">
            <a:spLocks noChangeArrowheads="1"/>
          </p:cNvSpPr>
          <p:nvPr/>
        </p:nvSpPr>
        <p:spPr bwMode="auto">
          <a:xfrm>
            <a:off x="51054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2"/>
          <p:cNvGrpSpPr>
            <a:grpSpLocks/>
          </p:cNvGrpSpPr>
          <p:nvPr/>
        </p:nvGrpSpPr>
        <p:grpSpPr bwMode="auto">
          <a:xfrm>
            <a:off x="5243513" y="2147888"/>
            <a:ext cx="2589212" cy="2827337"/>
            <a:chOff x="1877" y="1152"/>
            <a:chExt cx="775" cy="749"/>
          </a:xfrm>
        </p:grpSpPr>
        <p:sp>
          <p:nvSpPr>
            <p:cNvPr id="4128" name="Rectangle 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80</a:t>
              </a:r>
            </a:p>
          </p:txBody>
        </p:sp>
        <p:sp>
          <p:nvSpPr>
            <p:cNvPr id="4129" name="Rectangle 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74</a:t>
              </a:r>
            </a:p>
          </p:txBody>
        </p:sp>
        <p:sp>
          <p:nvSpPr>
            <p:cNvPr id="4130" name="Rectangle 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63</a:t>
              </a:r>
            </a:p>
          </p:txBody>
        </p:sp>
        <p:sp>
          <p:nvSpPr>
            <p:cNvPr id="4131" name="Rectangle 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69</a:t>
              </a:r>
            </a:p>
          </p:txBody>
        </p:sp>
        <p:sp>
          <p:nvSpPr>
            <p:cNvPr id="4132" name="Rectangle 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67</a:t>
              </a:r>
            </a:p>
          </p:txBody>
        </p:sp>
        <p:sp>
          <p:nvSpPr>
            <p:cNvPr id="4133" name="Rectangle 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56</a:t>
              </a:r>
            </a:p>
          </p:txBody>
        </p:sp>
        <p:sp>
          <p:nvSpPr>
            <p:cNvPr id="4134" name="Rectangle 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60</a:t>
              </a:r>
            </a:p>
          </p:txBody>
        </p:sp>
        <p:sp>
          <p:nvSpPr>
            <p:cNvPr id="4135" name="Rectangle 1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52</a:t>
              </a:r>
            </a:p>
          </p:txBody>
        </p:sp>
        <p:sp>
          <p:nvSpPr>
            <p:cNvPr id="4136" name="Rectangle 1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48</a:t>
              </a:r>
            </a:p>
          </p:txBody>
        </p:sp>
      </p:grpSp>
      <p:grpSp>
        <p:nvGrpSpPr>
          <p:cNvPr id="4101" name="Group 12"/>
          <p:cNvGrpSpPr>
            <a:grpSpLocks/>
          </p:cNvGrpSpPr>
          <p:nvPr/>
        </p:nvGrpSpPr>
        <p:grpSpPr bwMode="auto">
          <a:xfrm>
            <a:off x="2286000" y="2139950"/>
            <a:ext cx="2589213" cy="2827338"/>
            <a:chOff x="1877" y="1152"/>
            <a:chExt cx="775" cy="749"/>
          </a:xfrm>
        </p:grpSpPr>
        <p:sp>
          <p:nvSpPr>
            <p:cNvPr id="4119" name="Rectangle 1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80</a:t>
              </a:r>
            </a:p>
          </p:txBody>
        </p:sp>
        <p:sp>
          <p:nvSpPr>
            <p:cNvPr id="4120" name="Rectangle 1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74</a:t>
              </a:r>
            </a:p>
          </p:txBody>
        </p:sp>
        <p:sp>
          <p:nvSpPr>
            <p:cNvPr id="4121" name="Rectangle 1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63</a:t>
              </a:r>
            </a:p>
          </p:txBody>
        </p:sp>
        <p:sp>
          <p:nvSpPr>
            <p:cNvPr id="4122" name="Rectangle 1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69</a:t>
              </a:r>
            </a:p>
          </p:txBody>
        </p:sp>
        <p:sp>
          <p:nvSpPr>
            <p:cNvPr id="4123" name="Rectangle 1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67</a:t>
              </a:r>
            </a:p>
          </p:txBody>
        </p:sp>
        <p:sp>
          <p:nvSpPr>
            <p:cNvPr id="4124" name="Rectangle 1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56</a:t>
              </a:r>
            </a:p>
          </p:txBody>
        </p:sp>
        <p:sp>
          <p:nvSpPr>
            <p:cNvPr id="4125" name="Rectangle 1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60</a:t>
              </a:r>
            </a:p>
          </p:txBody>
        </p:sp>
        <p:sp>
          <p:nvSpPr>
            <p:cNvPr id="4126" name="Rectangle 2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52</a:t>
              </a:r>
            </a:p>
          </p:txBody>
        </p:sp>
        <p:sp>
          <p:nvSpPr>
            <p:cNvPr id="4127" name="Rectangle 2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48</a:t>
              </a:r>
            </a:p>
          </p:txBody>
        </p:sp>
      </p:grpSp>
      <p:sp>
        <p:nvSpPr>
          <p:cNvPr id="4102" name="Line 22"/>
          <p:cNvSpPr>
            <a:spLocks noChangeShapeType="1"/>
          </p:cNvSpPr>
          <p:nvPr/>
        </p:nvSpPr>
        <p:spPr bwMode="auto">
          <a:xfrm>
            <a:off x="2287588" y="1866900"/>
            <a:ext cx="0" cy="188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3" name="Line 23"/>
          <p:cNvSpPr>
            <a:spLocks noChangeShapeType="1"/>
          </p:cNvSpPr>
          <p:nvPr/>
        </p:nvSpPr>
        <p:spPr bwMode="auto">
          <a:xfrm>
            <a:off x="3135313" y="1863725"/>
            <a:ext cx="4762" cy="19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4" name="Line 24"/>
          <p:cNvSpPr>
            <a:spLocks noChangeShapeType="1"/>
          </p:cNvSpPr>
          <p:nvPr/>
        </p:nvSpPr>
        <p:spPr bwMode="auto">
          <a:xfrm>
            <a:off x="2949575" y="1957388"/>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5" name="Text Box 25"/>
          <p:cNvSpPr txBox="1">
            <a:spLocks noChangeArrowheads="1"/>
          </p:cNvSpPr>
          <p:nvPr/>
        </p:nvSpPr>
        <p:spPr bwMode="auto">
          <a:xfrm>
            <a:off x="2543175" y="14732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t>30</a:t>
            </a:r>
          </a:p>
        </p:txBody>
      </p:sp>
      <p:sp>
        <p:nvSpPr>
          <p:cNvPr id="4106" name="Line 26"/>
          <p:cNvSpPr>
            <a:spLocks noChangeShapeType="1"/>
          </p:cNvSpPr>
          <p:nvPr/>
        </p:nvSpPr>
        <p:spPr bwMode="auto">
          <a:xfrm flipH="1">
            <a:off x="2286000" y="1957388"/>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7" name="Line 27"/>
          <p:cNvSpPr>
            <a:spLocks noChangeShapeType="1"/>
          </p:cNvSpPr>
          <p:nvPr/>
        </p:nvSpPr>
        <p:spPr bwMode="auto">
          <a:xfrm>
            <a:off x="3792538" y="3744913"/>
            <a:ext cx="446087" cy="541337"/>
          </a:xfrm>
          <a:prstGeom prst="line">
            <a:avLst/>
          </a:prstGeom>
          <a:noFill/>
          <a:ln w="57150">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108" name="Line 28"/>
          <p:cNvSpPr>
            <a:spLocks noChangeShapeType="1"/>
          </p:cNvSpPr>
          <p:nvPr/>
        </p:nvSpPr>
        <p:spPr bwMode="auto">
          <a:xfrm>
            <a:off x="6529388" y="3760788"/>
            <a:ext cx="0" cy="606425"/>
          </a:xfrm>
          <a:prstGeom prst="line">
            <a:avLst/>
          </a:prstGeom>
          <a:noFill/>
          <a:ln w="57150">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109" name="Text Box 29"/>
          <p:cNvSpPr txBox="1">
            <a:spLocks noChangeArrowheads="1"/>
          </p:cNvSpPr>
          <p:nvPr/>
        </p:nvSpPr>
        <p:spPr bwMode="auto">
          <a:xfrm>
            <a:off x="1203325" y="5019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graphicFrame>
        <p:nvGraphicFramePr>
          <p:cNvPr id="4098" name="Object 30"/>
          <p:cNvGraphicFramePr>
            <a:graphicFrameLocks noChangeAspect="1"/>
          </p:cNvGraphicFramePr>
          <p:nvPr/>
        </p:nvGraphicFramePr>
        <p:xfrm>
          <a:off x="2232025" y="5187950"/>
          <a:ext cx="2468563" cy="1116013"/>
        </p:xfrm>
        <a:graphic>
          <a:graphicData uri="http://schemas.openxmlformats.org/presentationml/2006/ole">
            <mc:AlternateContent xmlns:mc="http://schemas.openxmlformats.org/markup-compatibility/2006">
              <mc:Choice xmlns:v="urn:schemas-microsoft-com:vml" Requires="v">
                <p:oleObj spid="_x0000_s4137" name="Equation" r:id="rId4" imgW="927000" imgH="419040" progId="Equation.3">
                  <p:embed/>
                </p:oleObj>
              </mc:Choice>
              <mc:Fallback>
                <p:oleObj name="Equation" r:id="rId4" imgW="927000" imgH="419040" progId="Equation.3">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025" y="5187950"/>
                        <a:ext cx="246856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1"/>
          <p:cNvGraphicFramePr>
            <a:graphicFrameLocks noChangeAspect="1"/>
          </p:cNvGraphicFramePr>
          <p:nvPr/>
        </p:nvGraphicFramePr>
        <p:xfrm>
          <a:off x="5072063" y="5207000"/>
          <a:ext cx="2736850" cy="1157288"/>
        </p:xfrm>
        <a:graphic>
          <a:graphicData uri="http://schemas.openxmlformats.org/presentationml/2006/ole">
            <mc:AlternateContent xmlns:mc="http://schemas.openxmlformats.org/markup-compatibility/2006">
              <mc:Choice xmlns:v="urn:schemas-microsoft-com:vml" Requires="v">
                <p:oleObj spid="_x0000_s4138" name="Equation" r:id="rId6" imgW="927000" imgH="393480" progId="Equation.3">
                  <p:embed/>
                </p:oleObj>
              </mc:Choice>
              <mc:Fallback>
                <p:oleObj name="Equation" r:id="rId6" imgW="927000" imgH="393480" progId="Equation.3">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5207000"/>
                        <a:ext cx="273685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0" name="Text Box 32"/>
          <p:cNvSpPr txBox="1">
            <a:spLocks noChangeArrowheads="1"/>
          </p:cNvSpPr>
          <p:nvPr/>
        </p:nvSpPr>
        <p:spPr bwMode="auto">
          <a:xfrm>
            <a:off x="838200" y="5362575"/>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Slope:</a:t>
            </a:r>
            <a:endParaRPr lang="en-US"/>
          </a:p>
        </p:txBody>
      </p:sp>
      <p:sp>
        <p:nvSpPr>
          <p:cNvPr id="4111" name="Text Box 33"/>
          <p:cNvSpPr txBox="1">
            <a:spLocks noChangeArrowheads="1"/>
          </p:cNvSpPr>
          <p:nvPr/>
        </p:nvSpPr>
        <p:spPr bwMode="auto">
          <a:xfrm>
            <a:off x="304800" y="76200"/>
            <a:ext cx="74501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Hydrologic Slope </a:t>
            </a:r>
          </a:p>
          <a:p>
            <a:r>
              <a:rPr lang="en-US" sz="4000"/>
              <a:t>	- Direction of Steepest Descent</a:t>
            </a:r>
            <a:endParaRPr lang="en-US"/>
          </a:p>
        </p:txBody>
      </p:sp>
      <p:sp>
        <p:nvSpPr>
          <p:cNvPr id="4112" name="Rectangle 34"/>
          <p:cNvSpPr>
            <a:spLocks noChangeArrowheads="1"/>
          </p:cNvSpPr>
          <p:nvPr/>
        </p:nvSpPr>
        <p:spPr bwMode="auto">
          <a:xfrm>
            <a:off x="5068888" y="5181600"/>
            <a:ext cx="2743200" cy="1295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3" name="Line 35"/>
          <p:cNvSpPr>
            <a:spLocks noChangeShapeType="1"/>
          </p:cNvSpPr>
          <p:nvPr/>
        </p:nvSpPr>
        <p:spPr bwMode="auto">
          <a:xfrm>
            <a:off x="5243513" y="1874838"/>
            <a:ext cx="0" cy="188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4" name="Line 36"/>
          <p:cNvSpPr>
            <a:spLocks noChangeShapeType="1"/>
          </p:cNvSpPr>
          <p:nvPr/>
        </p:nvSpPr>
        <p:spPr bwMode="auto">
          <a:xfrm>
            <a:off x="6091238" y="1871663"/>
            <a:ext cx="4762"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37"/>
          <p:cNvSpPr>
            <a:spLocks noChangeShapeType="1"/>
          </p:cNvSpPr>
          <p:nvPr/>
        </p:nvSpPr>
        <p:spPr bwMode="auto">
          <a:xfrm>
            <a:off x="5905500" y="1965325"/>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Text Box 38"/>
          <p:cNvSpPr txBox="1">
            <a:spLocks noChangeArrowheads="1"/>
          </p:cNvSpPr>
          <p:nvPr/>
        </p:nvSpPr>
        <p:spPr bwMode="auto">
          <a:xfrm>
            <a:off x="5499100" y="14811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t>30</a:t>
            </a:r>
          </a:p>
        </p:txBody>
      </p:sp>
      <p:sp>
        <p:nvSpPr>
          <p:cNvPr id="4117" name="Line 39"/>
          <p:cNvSpPr>
            <a:spLocks noChangeShapeType="1"/>
          </p:cNvSpPr>
          <p:nvPr/>
        </p:nvSpPr>
        <p:spPr bwMode="auto">
          <a:xfrm flipH="1">
            <a:off x="5241925" y="1965325"/>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8" name="Text Box 40"/>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70</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2743200" y="1646238"/>
            <a:ext cx="3497263" cy="3382962"/>
            <a:chOff x="2261" y="1517"/>
            <a:chExt cx="1149" cy="1094"/>
          </a:xfrm>
        </p:grpSpPr>
        <p:sp>
          <p:nvSpPr>
            <p:cNvPr id="64518" name="Rectangle 3"/>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32</a:t>
              </a:r>
            </a:p>
          </p:txBody>
        </p:sp>
        <p:sp>
          <p:nvSpPr>
            <p:cNvPr id="64519" name="Rectangle 4"/>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4520" name="Rectangle 5"/>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4521" name="Rectangle 6"/>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64</a:t>
              </a:r>
            </a:p>
          </p:txBody>
        </p:sp>
        <p:sp>
          <p:nvSpPr>
            <p:cNvPr id="64522" name="Rectangle 7"/>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4523" name="Rectangle 8"/>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grpSp>
          <p:nvGrpSpPr>
            <p:cNvPr id="64524" name="Group 9"/>
            <p:cNvGrpSpPr>
              <a:grpSpLocks/>
            </p:cNvGrpSpPr>
            <p:nvPr/>
          </p:nvGrpSpPr>
          <p:grpSpPr bwMode="auto">
            <a:xfrm>
              <a:off x="3027" y="1517"/>
              <a:ext cx="383" cy="1094"/>
              <a:chOff x="3027" y="1517"/>
              <a:chExt cx="383" cy="1094"/>
            </a:xfrm>
          </p:grpSpPr>
          <p:sp>
            <p:nvSpPr>
              <p:cNvPr id="64533" name="Rectangle 10"/>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128</a:t>
                </a:r>
              </a:p>
            </p:txBody>
          </p:sp>
          <p:sp>
            <p:nvSpPr>
              <p:cNvPr id="64534" name="Rectangle 11"/>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4535" name="Rectangle 12"/>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grpSp>
        <p:sp>
          <p:nvSpPr>
            <p:cNvPr id="64525" name="Line 13"/>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6" name="Line 14"/>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7" name="Line 15"/>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8" name="Line 16"/>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9" name="Line 17"/>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30" name="Line 18"/>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31" name="Line 19"/>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32" name="Line 20"/>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4515" name="Text Box 21"/>
          <p:cNvSpPr txBox="1">
            <a:spLocks noChangeArrowheads="1"/>
          </p:cNvSpPr>
          <p:nvPr/>
        </p:nvSpPr>
        <p:spPr bwMode="auto">
          <a:xfrm>
            <a:off x="1447800" y="533400"/>
            <a:ext cx="7072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Eight Direction Pour Point Model</a:t>
            </a:r>
            <a:endParaRPr lang="en-US"/>
          </a:p>
        </p:txBody>
      </p:sp>
      <p:sp>
        <p:nvSpPr>
          <p:cNvPr id="64516" name="Text Box 22"/>
          <p:cNvSpPr txBox="1">
            <a:spLocks noChangeArrowheads="1"/>
          </p:cNvSpPr>
          <p:nvPr/>
        </p:nvSpPr>
        <p:spPr bwMode="auto">
          <a:xfrm>
            <a:off x="2286000" y="5486400"/>
            <a:ext cx="3976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b="1"/>
              <a:t>ESRI Direction encoding</a:t>
            </a:r>
          </a:p>
        </p:txBody>
      </p:sp>
      <p:sp>
        <p:nvSpPr>
          <p:cNvPr id="64517" name="Text Box 23"/>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69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54"/>
          <p:cNvGrpSpPr>
            <a:grpSpLocks/>
          </p:cNvGrpSpPr>
          <p:nvPr/>
        </p:nvGrpSpPr>
        <p:grpSpPr bwMode="auto">
          <a:xfrm>
            <a:off x="4967288" y="2762250"/>
            <a:ext cx="3490912" cy="3429000"/>
            <a:chOff x="1877" y="1152"/>
            <a:chExt cx="1971" cy="1776"/>
          </a:xfrm>
        </p:grpSpPr>
        <p:sp>
          <p:nvSpPr>
            <p:cNvPr id="65612"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3"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4"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5"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6"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17"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18"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9"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5620"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1"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2"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3"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24"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5"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6"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7"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8"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9"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30"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1"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2"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3"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4"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5"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6"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grpSp>
      <p:sp>
        <p:nvSpPr>
          <p:cNvPr id="65539" name="Text Box 80"/>
          <p:cNvSpPr txBox="1">
            <a:spLocks noChangeArrowheads="1"/>
          </p:cNvSpPr>
          <p:nvPr/>
        </p:nvSpPr>
        <p:spPr bwMode="auto">
          <a:xfrm>
            <a:off x="1284288" y="892175"/>
            <a:ext cx="4333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Flow Direction Grid</a:t>
            </a:r>
            <a:endParaRPr lang="en-US"/>
          </a:p>
        </p:txBody>
      </p:sp>
      <p:grpSp>
        <p:nvGrpSpPr>
          <p:cNvPr id="65540" name="Group 81"/>
          <p:cNvGrpSpPr>
            <a:grpSpLocks/>
          </p:cNvGrpSpPr>
          <p:nvPr/>
        </p:nvGrpSpPr>
        <p:grpSpPr bwMode="auto">
          <a:xfrm>
            <a:off x="6388100" y="569913"/>
            <a:ext cx="1524000" cy="1600200"/>
            <a:chOff x="2261" y="1517"/>
            <a:chExt cx="1149" cy="1094"/>
          </a:xfrm>
        </p:grpSpPr>
        <p:sp>
          <p:nvSpPr>
            <p:cNvPr id="65594"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5595"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5596"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5597"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5598"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5599"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5600" name="Group 88"/>
            <p:cNvGrpSpPr>
              <a:grpSpLocks/>
            </p:cNvGrpSpPr>
            <p:nvPr/>
          </p:nvGrpSpPr>
          <p:grpSpPr bwMode="auto">
            <a:xfrm>
              <a:off x="3027" y="1517"/>
              <a:ext cx="383" cy="1094"/>
              <a:chOff x="3027" y="1517"/>
              <a:chExt cx="383" cy="1094"/>
            </a:xfrm>
          </p:grpSpPr>
          <p:sp>
            <p:nvSpPr>
              <p:cNvPr id="65609"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5610"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5611"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5601"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2"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3"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4"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5"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6"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7"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8"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5541" name="Text Box 100"/>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71</a:t>
            </a:r>
          </a:p>
        </p:txBody>
      </p:sp>
      <p:grpSp>
        <p:nvGrpSpPr>
          <p:cNvPr id="65542" name="Group 153"/>
          <p:cNvGrpSpPr>
            <a:grpSpLocks/>
          </p:cNvGrpSpPr>
          <p:nvPr/>
        </p:nvGrpSpPr>
        <p:grpSpPr bwMode="auto">
          <a:xfrm>
            <a:off x="800100" y="2755900"/>
            <a:ext cx="3571875" cy="3425825"/>
            <a:chOff x="800102" y="2755900"/>
            <a:chExt cx="3571362" cy="3426088"/>
          </a:xfrm>
        </p:grpSpPr>
        <p:grpSp>
          <p:nvGrpSpPr>
            <p:cNvPr id="65543" name="Group 54"/>
            <p:cNvGrpSpPr>
              <a:grpSpLocks/>
            </p:cNvGrpSpPr>
            <p:nvPr/>
          </p:nvGrpSpPr>
          <p:grpSpPr bwMode="auto">
            <a:xfrm>
              <a:off x="800102" y="2755900"/>
              <a:ext cx="3571362" cy="3426088"/>
              <a:chOff x="1877" y="1152"/>
              <a:chExt cx="1971" cy="1776"/>
            </a:xfrm>
          </p:grpSpPr>
          <p:sp>
            <p:nvSpPr>
              <p:cNvPr id="65569"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0"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1"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2"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3"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4"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5"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6"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7"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8"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9"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0"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1"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2"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3"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4"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5"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6"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7"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8"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9"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0"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1"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2"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3"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5544" name="Line 80"/>
            <p:cNvSpPr>
              <a:spLocks noChangeShapeType="1"/>
            </p:cNvSpPr>
            <p:nvPr/>
          </p:nvSpPr>
          <p:spPr bwMode="auto">
            <a:xfrm>
              <a:off x="985447" y="290963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81"/>
            <p:cNvSpPr>
              <a:spLocks noChangeShapeType="1"/>
            </p:cNvSpPr>
            <p:nvPr/>
          </p:nvSpPr>
          <p:spPr bwMode="auto">
            <a:xfrm>
              <a:off x="1693633" y="2887671"/>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84"/>
            <p:cNvSpPr>
              <a:spLocks noChangeShapeType="1"/>
            </p:cNvSpPr>
            <p:nvPr/>
          </p:nvSpPr>
          <p:spPr bwMode="auto">
            <a:xfrm>
              <a:off x="2401819"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Line 85"/>
            <p:cNvSpPr>
              <a:spLocks noChangeShapeType="1"/>
            </p:cNvSpPr>
            <p:nvPr/>
          </p:nvSpPr>
          <p:spPr bwMode="auto">
            <a:xfrm>
              <a:off x="963315" y="4974070"/>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8" name="Line 86"/>
            <p:cNvSpPr>
              <a:spLocks noChangeShapeType="1"/>
            </p:cNvSpPr>
            <p:nvPr/>
          </p:nvSpPr>
          <p:spPr bwMode="auto">
            <a:xfrm>
              <a:off x="1715764"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87"/>
            <p:cNvSpPr>
              <a:spLocks noChangeShapeType="1"/>
            </p:cNvSpPr>
            <p:nvPr/>
          </p:nvSpPr>
          <p:spPr bwMode="auto">
            <a:xfrm rot="2592605" flipV="1">
              <a:off x="996512" y="5668621"/>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88"/>
            <p:cNvSpPr>
              <a:spLocks noChangeShapeType="1"/>
            </p:cNvSpPr>
            <p:nvPr/>
          </p:nvSpPr>
          <p:spPr bwMode="auto">
            <a:xfrm rot="2592605" flipV="1">
              <a:off x="2435015" y="5646660"/>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91"/>
            <p:cNvSpPr>
              <a:spLocks noChangeShapeType="1"/>
            </p:cNvSpPr>
            <p:nvPr/>
          </p:nvSpPr>
          <p:spPr bwMode="auto">
            <a:xfrm rot="2592605" flipV="1">
              <a:off x="1726829" y="4306972"/>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92"/>
            <p:cNvSpPr>
              <a:spLocks noChangeShapeType="1"/>
            </p:cNvSpPr>
            <p:nvPr/>
          </p:nvSpPr>
          <p:spPr bwMode="auto">
            <a:xfrm rot="2592605" flipV="1">
              <a:off x="996512" y="3604185"/>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3" name="Line 93"/>
            <p:cNvSpPr>
              <a:spLocks noChangeShapeType="1"/>
            </p:cNvSpPr>
            <p:nvPr/>
          </p:nvSpPr>
          <p:spPr bwMode="auto">
            <a:xfrm rot="2807395">
              <a:off x="2427918" y="2957846"/>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4" name="Line 94"/>
            <p:cNvSpPr>
              <a:spLocks noChangeShapeType="1"/>
            </p:cNvSpPr>
            <p:nvPr/>
          </p:nvSpPr>
          <p:spPr bwMode="auto">
            <a:xfrm rot="2807395">
              <a:off x="2427918" y="36606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5" name="Line 95"/>
            <p:cNvSpPr>
              <a:spLocks noChangeShapeType="1"/>
            </p:cNvSpPr>
            <p:nvPr/>
          </p:nvSpPr>
          <p:spPr bwMode="auto">
            <a:xfrm rot="2807395">
              <a:off x="3844291" y="500032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6" name="Line 96"/>
            <p:cNvSpPr>
              <a:spLocks noChangeShapeType="1"/>
            </p:cNvSpPr>
            <p:nvPr/>
          </p:nvSpPr>
          <p:spPr bwMode="auto">
            <a:xfrm rot="2807395">
              <a:off x="3180367"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7" name="Line 97"/>
            <p:cNvSpPr>
              <a:spLocks noChangeShapeType="1"/>
            </p:cNvSpPr>
            <p:nvPr/>
          </p:nvSpPr>
          <p:spPr bwMode="auto">
            <a:xfrm rot="2807395">
              <a:off x="2405788"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8" name="Line 98"/>
            <p:cNvSpPr>
              <a:spLocks noChangeShapeType="1"/>
            </p:cNvSpPr>
            <p:nvPr/>
          </p:nvSpPr>
          <p:spPr bwMode="auto">
            <a:xfrm rot="2807395">
              <a:off x="3158235" y="293588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9" name="Line 99"/>
            <p:cNvSpPr>
              <a:spLocks noChangeShapeType="1"/>
            </p:cNvSpPr>
            <p:nvPr/>
          </p:nvSpPr>
          <p:spPr bwMode="auto">
            <a:xfrm rot="2807395">
              <a:off x="3158235" y="42975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0" name="Line 100"/>
            <p:cNvSpPr>
              <a:spLocks noChangeShapeType="1"/>
            </p:cNvSpPr>
            <p:nvPr/>
          </p:nvSpPr>
          <p:spPr bwMode="auto">
            <a:xfrm rot="8207395">
              <a:off x="3865220" y="5704309"/>
              <a:ext cx="315364" cy="312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1" name="Line 101"/>
            <p:cNvSpPr>
              <a:spLocks noChangeShapeType="1"/>
            </p:cNvSpPr>
            <p:nvPr/>
          </p:nvSpPr>
          <p:spPr bwMode="auto">
            <a:xfrm rot="2807395">
              <a:off x="3866422" y="363867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2" name="Line 102"/>
            <p:cNvSpPr>
              <a:spLocks noChangeShapeType="1"/>
            </p:cNvSpPr>
            <p:nvPr/>
          </p:nvSpPr>
          <p:spPr bwMode="auto">
            <a:xfrm flipH="1">
              <a:off x="3132136"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3" name="Line 103"/>
            <p:cNvSpPr>
              <a:spLocks noChangeShapeType="1"/>
            </p:cNvSpPr>
            <p:nvPr/>
          </p:nvSpPr>
          <p:spPr bwMode="auto">
            <a:xfrm flipH="1">
              <a:off x="3818192" y="2931596"/>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4" name="Line 104"/>
            <p:cNvSpPr>
              <a:spLocks noChangeShapeType="1"/>
            </p:cNvSpPr>
            <p:nvPr/>
          </p:nvSpPr>
          <p:spPr bwMode="auto">
            <a:xfrm flipH="1">
              <a:off x="3862454"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5" name="Line 85"/>
            <p:cNvSpPr>
              <a:spLocks noChangeShapeType="1"/>
            </p:cNvSpPr>
            <p:nvPr/>
          </p:nvSpPr>
          <p:spPr bwMode="auto">
            <a:xfrm>
              <a:off x="1693821" y="5667445"/>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6" name="Line 99"/>
            <p:cNvSpPr>
              <a:spLocks noChangeShapeType="1"/>
            </p:cNvSpPr>
            <p:nvPr/>
          </p:nvSpPr>
          <p:spPr bwMode="auto">
            <a:xfrm rot="2807395">
              <a:off x="985680" y="4359673"/>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7" name="Line 99"/>
            <p:cNvSpPr>
              <a:spLocks noChangeShapeType="1"/>
            </p:cNvSpPr>
            <p:nvPr/>
          </p:nvSpPr>
          <p:spPr bwMode="auto">
            <a:xfrm rot="2807395">
              <a:off x="1729715" y="4998665"/>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8" name="Line 96"/>
            <p:cNvSpPr>
              <a:spLocks noChangeShapeType="1"/>
            </p:cNvSpPr>
            <p:nvPr/>
          </p:nvSpPr>
          <p:spPr bwMode="auto">
            <a:xfrm rot="2807395">
              <a:off x="3167667" y="56895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52425"/>
            <a:ext cx="7772400" cy="609600"/>
          </a:xfrm>
        </p:spPr>
        <p:txBody>
          <a:bodyPr/>
          <a:lstStyle/>
          <a:p>
            <a:pPr eaLnBrk="1" hangingPunct="1"/>
            <a:r>
              <a:rPr lang="en-US" smtClean="0"/>
              <a:t>Flow Direction Grid</a:t>
            </a:r>
          </a:p>
        </p:txBody>
      </p:sp>
      <p:pic>
        <p:nvPicPr>
          <p:cNvPr id="66563" name="Picture 3" descr="f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62025"/>
            <a:ext cx="6477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4" name="Group 4"/>
          <p:cNvGrpSpPr>
            <a:grpSpLocks/>
          </p:cNvGrpSpPr>
          <p:nvPr/>
        </p:nvGrpSpPr>
        <p:grpSpPr bwMode="auto">
          <a:xfrm>
            <a:off x="457200" y="3019425"/>
            <a:ext cx="1524000" cy="1600200"/>
            <a:chOff x="2261" y="1517"/>
            <a:chExt cx="1149" cy="1094"/>
          </a:xfrm>
        </p:grpSpPr>
        <p:sp>
          <p:nvSpPr>
            <p:cNvPr id="66565" name="Rectangle 5"/>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6566" name="Rectangle 6"/>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6567" name="Rectangle 7"/>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6568" name="Rectangle 8"/>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6569" name="Rectangle 9"/>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6570" name="Rectangle 10"/>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6571" name="Group 11"/>
            <p:cNvGrpSpPr>
              <a:grpSpLocks/>
            </p:cNvGrpSpPr>
            <p:nvPr/>
          </p:nvGrpSpPr>
          <p:grpSpPr bwMode="auto">
            <a:xfrm>
              <a:off x="3027" y="1517"/>
              <a:ext cx="383" cy="1094"/>
              <a:chOff x="3027" y="1517"/>
              <a:chExt cx="383" cy="1094"/>
            </a:xfrm>
          </p:grpSpPr>
          <p:sp>
            <p:nvSpPr>
              <p:cNvPr id="66580" name="Rectangle 12"/>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6581" name="Rectangle 13"/>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6582" name="Rectangle 14"/>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6572" name="Line 15"/>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6"/>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7"/>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8"/>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9"/>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Line 20"/>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8" name="Line 21"/>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9" name="Line 22"/>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12"/>
          <p:cNvGrpSpPr>
            <a:grpSpLocks/>
          </p:cNvGrpSpPr>
          <p:nvPr/>
        </p:nvGrpSpPr>
        <p:grpSpPr bwMode="auto">
          <a:xfrm>
            <a:off x="4800600" y="2133600"/>
            <a:ext cx="3429000" cy="3505200"/>
            <a:chOff x="4800604" y="2133601"/>
            <a:chExt cx="3429002" cy="3505199"/>
          </a:xfrm>
        </p:grpSpPr>
        <p:grpSp>
          <p:nvGrpSpPr>
            <p:cNvPr id="67641" name="Group 3"/>
            <p:cNvGrpSpPr>
              <a:grpSpLocks/>
            </p:cNvGrpSpPr>
            <p:nvPr/>
          </p:nvGrpSpPr>
          <p:grpSpPr bwMode="auto">
            <a:xfrm>
              <a:off x="4800604" y="2133601"/>
              <a:ext cx="3429002" cy="3185086"/>
              <a:chOff x="1877" y="1152"/>
              <a:chExt cx="1971" cy="1776"/>
            </a:xfrm>
          </p:grpSpPr>
          <p:sp>
            <p:nvSpPr>
              <p:cNvPr id="6766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grpSp>
        <p:sp>
          <p:nvSpPr>
            <p:cNvPr id="67642" name="Line 29"/>
            <p:cNvSpPr>
              <a:spLocks noChangeShapeType="1"/>
            </p:cNvSpPr>
            <p:nvPr/>
          </p:nvSpPr>
          <p:spPr bwMode="auto">
            <a:xfrm rot="-177988">
              <a:off x="5230885" y="2360742"/>
              <a:ext cx="1915034" cy="20417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3" name="Line 30"/>
            <p:cNvSpPr>
              <a:spLocks noChangeShapeType="1"/>
            </p:cNvSpPr>
            <p:nvPr/>
          </p:nvSpPr>
          <p:spPr bwMode="auto">
            <a:xfrm>
              <a:off x="5849752" y="2462828"/>
              <a:ext cx="671988" cy="6533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4" name="Line 31"/>
            <p:cNvSpPr>
              <a:spLocks noChangeShapeType="1"/>
            </p:cNvSpPr>
            <p:nvPr/>
          </p:nvSpPr>
          <p:spPr bwMode="auto">
            <a:xfrm flipH="1">
              <a:off x="5143501" y="3731247"/>
              <a:ext cx="2390" cy="6248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5" name="Line 32"/>
            <p:cNvSpPr>
              <a:spLocks noChangeShapeType="1"/>
            </p:cNvSpPr>
            <p:nvPr/>
          </p:nvSpPr>
          <p:spPr bwMode="auto">
            <a:xfrm>
              <a:off x="7169824" y="4986907"/>
              <a:ext cx="18376" cy="65189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6" name="Line 33"/>
            <p:cNvSpPr>
              <a:spLocks noChangeShapeType="1"/>
            </p:cNvSpPr>
            <p:nvPr/>
          </p:nvSpPr>
          <p:spPr bwMode="auto">
            <a:xfrm>
              <a:off x="5140578" y="4348869"/>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7" name="Line 34"/>
            <p:cNvSpPr>
              <a:spLocks noChangeShapeType="1"/>
            </p:cNvSpPr>
            <p:nvPr/>
          </p:nvSpPr>
          <p:spPr bwMode="auto">
            <a:xfrm rot="2592605" flipV="1">
              <a:off x="5241509" y="4775078"/>
              <a:ext cx="499343" cy="4491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8" name="Line 35"/>
            <p:cNvSpPr>
              <a:spLocks noChangeShapeType="1"/>
            </p:cNvSpPr>
            <p:nvPr/>
          </p:nvSpPr>
          <p:spPr bwMode="auto">
            <a:xfrm rot="2592605" flipV="1">
              <a:off x="6598767" y="4764870"/>
              <a:ext cx="478095" cy="4415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9" name="Line 36"/>
            <p:cNvSpPr>
              <a:spLocks noChangeShapeType="1"/>
            </p:cNvSpPr>
            <p:nvPr/>
          </p:nvSpPr>
          <p:spPr bwMode="auto">
            <a:xfrm rot="2592605">
              <a:off x="5700667" y="5284215"/>
              <a:ext cx="863571" cy="241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0" name="Line 37"/>
            <p:cNvSpPr>
              <a:spLocks noChangeShapeType="1"/>
            </p:cNvSpPr>
            <p:nvPr/>
          </p:nvSpPr>
          <p:spPr bwMode="auto">
            <a:xfrm rot="2592605">
              <a:off x="5612306" y="4441960"/>
              <a:ext cx="429439" cy="4505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1" name="Line 38"/>
            <p:cNvSpPr>
              <a:spLocks noChangeShapeType="1"/>
            </p:cNvSpPr>
            <p:nvPr/>
          </p:nvSpPr>
          <p:spPr bwMode="auto">
            <a:xfrm rot="2592605" flipV="1">
              <a:off x="5900217" y="3481137"/>
              <a:ext cx="517936" cy="46704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2" name="Line 39"/>
            <p:cNvSpPr>
              <a:spLocks noChangeShapeType="1"/>
            </p:cNvSpPr>
            <p:nvPr/>
          </p:nvSpPr>
          <p:spPr bwMode="auto">
            <a:xfrm rot="2592605" flipV="1">
              <a:off x="5270037" y="2836826"/>
              <a:ext cx="499420" cy="4838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3" name="Line 40"/>
            <p:cNvSpPr>
              <a:spLocks noChangeShapeType="1"/>
            </p:cNvSpPr>
            <p:nvPr/>
          </p:nvSpPr>
          <p:spPr bwMode="auto">
            <a:xfrm rot="2807395">
              <a:off x="6276370" y="2566237"/>
              <a:ext cx="472148" cy="45419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4" name="Line 41"/>
            <p:cNvSpPr>
              <a:spLocks noChangeShapeType="1"/>
            </p:cNvSpPr>
            <p:nvPr/>
          </p:nvSpPr>
          <p:spPr bwMode="auto">
            <a:xfrm rot="2807395">
              <a:off x="6294391" y="3192086"/>
              <a:ext cx="444075" cy="4249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5" name="Line 42"/>
            <p:cNvSpPr>
              <a:spLocks noChangeShapeType="1"/>
            </p:cNvSpPr>
            <p:nvPr/>
          </p:nvSpPr>
          <p:spPr bwMode="auto">
            <a:xfrm rot="2807395">
              <a:off x="7630763" y="4429153"/>
              <a:ext cx="46194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6" name="Line 43"/>
            <p:cNvSpPr>
              <a:spLocks noChangeShapeType="1"/>
            </p:cNvSpPr>
            <p:nvPr/>
          </p:nvSpPr>
          <p:spPr bwMode="auto">
            <a:xfrm rot="2807395">
              <a:off x="6273714" y="4449778"/>
              <a:ext cx="472148" cy="4515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7" name="Line 44"/>
            <p:cNvSpPr>
              <a:spLocks noChangeShapeType="1"/>
            </p:cNvSpPr>
            <p:nvPr/>
          </p:nvSpPr>
          <p:spPr bwMode="auto">
            <a:xfrm rot="2807395">
              <a:off x="6979296" y="2562016"/>
              <a:ext cx="426210" cy="40903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8" name="Line 45"/>
            <p:cNvSpPr>
              <a:spLocks noChangeShapeType="1"/>
            </p:cNvSpPr>
            <p:nvPr/>
          </p:nvSpPr>
          <p:spPr bwMode="auto">
            <a:xfrm rot="2807395">
              <a:off x="6966587" y="381179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9" name="Line 46"/>
            <p:cNvSpPr>
              <a:spLocks noChangeShapeType="1"/>
            </p:cNvSpPr>
            <p:nvPr/>
          </p:nvSpPr>
          <p:spPr bwMode="auto">
            <a:xfrm rot="8207395">
              <a:off x="7281379" y="4767422"/>
              <a:ext cx="488719" cy="44662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0" name="Line 47"/>
            <p:cNvSpPr>
              <a:spLocks noChangeShapeType="1"/>
            </p:cNvSpPr>
            <p:nvPr/>
          </p:nvSpPr>
          <p:spPr bwMode="auto">
            <a:xfrm rot="2807395">
              <a:off x="7657584" y="3173493"/>
              <a:ext cx="47470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1" name="Line 48"/>
            <p:cNvSpPr>
              <a:spLocks noChangeShapeType="1"/>
            </p:cNvSpPr>
            <p:nvPr/>
          </p:nvSpPr>
          <p:spPr bwMode="auto">
            <a:xfrm flipH="1">
              <a:off x="6505804" y="3047271"/>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2" name="Line 49"/>
            <p:cNvSpPr>
              <a:spLocks noChangeShapeType="1"/>
            </p:cNvSpPr>
            <p:nvPr/>
          </p:nvSpPr>
          <p:spPr bwMode="auto">
            <a:xfrm flipH="1">
              <a:off x="7196385" y="2427098"/>
              <a:ext cx="664020" cy="63803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3" name="Line 50"/>
            <p:cNvSpPr>
              <a:spLocks noChangeShapeType="1"/>
            </p:cNvSpPr>
            <p:nvPr/>
          </p:nvSpPr>
          <p:spPr bwMode="auto">
            <a:xfrm flipH="1">
              <a:off x="7214977" y="3710831"/>
              <a:ext cx="679957" cy="64569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4" name="Line 51"/>
            <p:cNvSpPr>
              <a:spLocks noChangeShapeType="1"/>
            </p:cNvSpPr>
            <p:nvPr/>
          </p:nvSpPr>
          <p:spPr bwMode="auto">
            <a:xfrm rot="2807395">
              <a:off x="6966587" y="443962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7587" name="Text Box 52"/>
          <p:cNvSpPr txBox="1">
            <a:spLocks noChangeArrowheads="1"/>
          </p:cNvSpPr>
          <p:nvPr/>
        </p:nvSpPr>
        <p:spPr bwMode="auto">
          <a:xfrm>
            <a:off x="2971800" y="762000"/>
            <a:ext cx="302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Grid Network</a:t>
            </a:r>
            <a:endParaRPr lang="en-US"/>
          </a:p>
        </p:txBody>
      </p:sp>
      <p:sp>
        <p:nvSpPr>
          <p:cNvPr id="67588" name="Text Box 105"/>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71</a:t>
            </a:r>
          </a:p>
        </p:txBody>
      </p:sp>
      <p:grpSp>
        <p:nvGrpSpPr>
          <p:cNvPr id="67589" name="Group 111"/>
          <p:cNvGrpSpPr>
            <a:grpSpLocks/>
          </p:cNvGrpSpPr>
          <p:nvPr/>
        </p:nvGrpSpPr>
        <p:grpSpPr bwMode="auto">
          <a:xfrm>
            <a:off x="838200" y="2133600"/>
            <a:ext cx="3352800" cy="3200400"/>
            <a:chOff x="838200" y="2133600"/>
            <a:chExt cx="3352800" cy="3200400"/>
          </a:xfrm>
        </p:grpSpPr>
        <p:grpSp>
          <p:nvGrpSpPr>
            <p:cNvPr id="67590" name="Group 54"/>
            <p:cNvGrpSpPr>
              <a:grpSpLocks/>
            </p:cNvGrpSpPr>
            <p:nvPr/>
          </p:nvGrpSpPr>
          <p:grpSpPr bwMode="auto">
            <a:xfrm>
              <a:off x="838200" y="2133600"/>
              <a:ext cx="3352800" cy="3200400"/>
              <a:chOff x="1877" y="1152"/>
              <a:chExt cx="1971" cy="1776"/>
            </a:xfrm>
          </p:grpSpPr>
          <p:sp>
            <p:nvSpPr>
              <p:cNvPr id="67616"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7"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8"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9"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0"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1"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2"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3"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4"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5"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6"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7"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8"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9"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0"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1"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2"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3"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4"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5"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6"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7"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8"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9"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40"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7591" name="Line 80"/>
            <p:cNvSpPr>
              <a:spLocks noChangeShapeType="1"/>
            </p:cNvSpPr>
            <p:nvPr/>
          </p:nvSpPr>
          <p:spPr bwMode="auto">
            <a:xfrm>
              <a:off x="1012203" y="2277208"/>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2" name="Line 81"/>
            <p:cNvSpPr>
              <a:spLocks noChangeShapeType="1"/>
            </p:cNvSpPr>
            <p:nvPr/>
          </p:nvSpPr>
          <p:spPr bwMode="auto">
            <a:xfrm>
              <a:off x="1677049" y="225669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3" name="Line 84"/>
            <p:cNvSpPr>
              <a:spLocks noChangeShapeType="1"/>
            </p:cNvSpPr>
            <p:nvPr/>
          </p:nvSpPr>
          <p:spPr bwMode="auto">
            <a:xfrm>
              <a:off x="2341896"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4" name="Line 85"/>
            <p:cNvSpPr>
              <a:spLocks noChangeShapeType="1"/>
            </p:cNvSpPr>
            <p:nvPr/>
          </p:nvSpPr>
          <p:spPr bwMode="auto">
            <a:xfrm>
              <a:off x="991426" y="42056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5" name="Line 86"/>
            <p:cNvSpPr>
              <a:spLocks noChangeShapeType="1"/>
            </p:cNvSpPr>
            <p:nvPr/>
          </p:nvSpPr>
          <p:spPr bwMode="auto">
            <a:xfrm>
              <a:off x="1697826"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6" name="Line 87"/>
            <p:cNvSpPr>
              <a:spLocks noChangeShapeType="1"/>
            </p:cNvSpPr>
            <p:nvPr/>
          </p:nvSpPr>
          <p:spPr bwMode="auto">
            <a:xfrm rot="2592605" flipV="1">
              <a:off x="1022591" y="4854453"/>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7" name="Line 88"/>
            <p:cNvSpPr>
              <a:spLocks noChangeShapeType="1"/>
            </p:cNvSpPr>
            <p:nvPr/>
          </p:nvSpPr>
          <p:spPr bwMode="auto">
            <a:xfrm rot="2592605" flipV="1">
              <a:off x="2373060" y="4833938"/>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8" name="Line 91"/>
            <p:cNvSpPr>
              <a:spLocks noChangeShapeType="1"/>
            </p:cNvSpPr>
            <p:nvPr/>
          </p:nvSpPr>
          <p:spPr bwMode="auto">
            <a:xfrm rot="2592605" flipV="1">
              <a:off x="1708214" y="3582499"/>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9" name="Line 92"/>
            <p:cNvSpPr>
              <a:spLocks noChangeShapeType="1"/>
            </p:cNvSpPr>
            <p:nvPr/>
          </p:nvSpPr>
          <p:spPr bwMode="auto">
            <a:xfrm rot="2592605" flipV="1">
              <a:off x="1022591" y="2926007"/>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0" name="Line 93"/>
            <p:cNvSpPr>
              <a:spLocks noChangeShapeType="1"/>
            </p:cNvSpPr>
            <p:nvPr/>
          </p:nvSpPr>
          <p:spPr bwMode="auto">
            <a:xfrm rot="2807395">
              <a:off x="2367129" y="2321507"/>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94"/>
            <p:cNvSpPr>
              <a:spLocks noChangeShapeType="1"/>
            </p:cNvSpPr>
            <p:nvPr/>
          </p:nvSpPr>
          <p:spPr bwMode="auto">
            <a:xfrm rot="2807395">
              <a:off x="2367129" y="2978000"/>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2" name="Line 95"/>
            <p:cNvSpPr>
              <a:spLocks noChangeShapeType="1"/>
            </p:cNvSpPr>
            <p:nvPr/>
          </p:nvSpPr>
          <p:spPr bwMode="auto">
            <a:xfrm rot="2807395">
              <a:off x="3696822" y="4229438"/>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3" name="Line 96"/>
            <p:cNvSpPr>
              <a:spLocks noChangeShapeType="1"/>
            </p:cNvSpPr>
            <p:nvPr/>
          </p:nvSpPr>
          <p:spPr bwMode="auto">
            <a:xfrm rot="2807395">
              <a:off x="3073529"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97"/>
            <p:cNvSpPr>
              <a:spLocks noChangeShapeType="1"/>
            </p:cNvSpPr>
            <p:nvPr/>
          </p:nvSpPr>
          <p:spPr bwMode="auto">
            <a:xfrm rot="2807395">
              <a:off x="2346353"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5" name="Line 98"/>
            <p:cNvSpPr>
              <a:spLocks noChangeShapeType="1"/>
            </p:cNvSpPr>
            <p:nvPr/>
          </p:nvSpPr>
          <p:spPr bwMode="auto">
            <a:xfrm rot="2807395">
              <a:off x="3052752" y="2300992"/>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6" name="Line 99"/>
            <p:cNvSpPr>
              <a:spLocks noChangeShapeType="1"/>
            </p:cNvSpPr>
            <p:nvPr/>
          </p:nvSpPr>
          <p:spPr bwMode="auto">
            <a:xfrm rot="2807395">
              <a:off x="3052752" y="3572946"/>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7" name="Line 100"/>
            <p:cNvSpPr>
              <a:spLocks noChangeShapeType="1"/>
            </p:cNvSpPr>
            <p:nvPr/>
          </p:nvSpPr>
          <p:spPr bwMode="auto">
            <a:xfrm rot="8207395">
              <a:off x="3715739" y="4887790"/>
              <a:ext cx="296064" cy="29234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8" name="Line 101"/>
            <p:cNvSpPr>
              <a:spLocks noChangeShapeType="1"/>
            </p:cNvSpPr>
            <p:nvPr/>
          </p:nvSpPr>
          <p:spPr bwMode="auto">
            <a:xfrm rot="2807395">
              <a:off x="3717599" y="2957484"/>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102"/>
            <p:cNvSpPr>
              <a:spLocks noChangeShapeType="1"/>
            </p:cNvSpPr>
            <p:nvPr/>
          </p:nvSpPr>
          <p:spPr bwMode="auto">
            <a:xfrm flipH="1">
              <a:off x="3027519"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103"/>
            <p:cNvSpPr>
              <a:spLocks noChangeShapeType="1"/>
            </p:cNvSpPr>
            <p:nvPr/>
          </p:nvSpPr>
          <p:spPr bwMode="auto">
            <a:xfrm flipH="1">
              <a:off x="3671589" y="2297723"/>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1" name="Line 104"/>
            <p:cNvSpPr>
              <a:spLocks noChangeShapeType="1"/>
            </p:cNvSpPr>
            <p:nvPr/>
          </p:nvSpPr>
          <p:spPr bwMode="auto">
            <a:xfrm flipH="1">
              <a:off x="3713142"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2" name="Line 85"/>
            <p:cNvSpPr>
              <a:spLocks noChangeShapeType="1"/>
            </p:cNvSpPr>
            <p:nvPr/>
          </p:nvSpPr>
          <p:spPr bwMode="auto">
            <a:xfrm>
              <a:off x="1677226" y="48533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3" name="Line 99"/>
            <p:cNvSpPr>
              <a:spLocks noChangeShapeType="1"/>
            </p:cNvSpPr>
            <p:nvPr/>
          </p:nvSpPr>
          <p:spPr bwMode="auto">
            <a:xfrm rot="2807395">
              <a:off x="1013183" y="36310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4" name="Line 99"/>
            <p:cNvSpPr>
              <a:spLocks noChangeShapeType="1"/>
            </p:cNvSpPr>
            <p:nvPr/>
          </p:nvSpPr>
          <p:spPr bwMode="auto">
            <a:xfrm rot="2807395">
              <a:off x="1711684" y="42279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5" name="Line 96"/>
            <p:cNvSpPr>
              <a:spLocks noChangeShapeType="1"/>
            </p:cNvSpPr>
            <p:nvPr/>
          </p:nvSpPr>
          <p:spPr bwMode="auto">
            <a:xfrm rot="2807395">
              <a:off x="3048129" y="48820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31"/>
          <p:cNvGrpSpPr>
            <a:grpSpLocks/>
          </p:cNvGrpSpPr>
          <p:nvPr/>
        </p:nvGrpSpPr>
        <p:grpSpPr bwMode="auto">
          <a:xfrm>
            <a:off x="5219700" y="2235200"/>
            <a:ext cx="3119438" cy="3276600"/>
            <a:chOff x="914400" y="2489200"/>
            <a:chExt cx="3119438" cy="3276600"/>
          </a:xfrm>
        </p:grpSpPr>
        <p:grpSp>
          <p:nvGrpSpPr>
            <p:cNvPr id="68666" name="Group 3"/>
            <p:cNvGrpSpPr>
              <a:grpSpLocks/>
            </p:cNvGrpSpPr>
            <p:nvPr/>
          </p:nvGrpSpPr>
          <p:grpSpPr bwMode="auto">
            <a:xfrm>
              <a:off x="919163" y="2489200"/>
              <a:ext cx="3114675" cy="3057115"/>
              <a:chOff x="1877" y="1152"/>
              <a:chExt cx="1971" cy="1776"/>
            </a:xfrm>
          </p:grpSpPr>
          <p:sp>
            <p:nvSpPr>
              <p:cNvPr id="6871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67" name="Line 29"/>
            <p:cNvSpPr>
              <a:spLocks noChangeShapeType="1"/>
            </p:cNvSpPr>
            <p:nvPr/>
          </p:nvSpPr>
          <p:spPr bwMode="auto">
            <a:xfrm rot="-177988">
              <a:off x="1310005" y="2707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8" name="Line 30"/>
            <p:cNvSpPr>
              <a:spLocks noChangeShapeType="1"/>
            </p:cNvSpPr>
            <p:nvPr/>
          </p:nvSpPr>
          <p:spPr bwMode="auto">
            <a:xfrm>
              <a:off x="1872143" y="2805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9" name="Line 31"/>
            <p:cNvSpPr>
              <a:spLocks noChangeShapeType="1"/>
            </p:cNvSpPr>
            <p:nvPr/>
          </p:nvSpPr>
          <p:spPr bwMode="auto">
            <a:xfrm flipH="1">
              <a:off x="1231901" y="4022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0" name="Line 32"/>
            <p:cNvSpPr>
              <a:spLocks noChangeShapeType="1"/>
            </p:cNvSpPr>
            <p:nvPr/>
          </p:nvSpPr>
          <p:spPr bwMode="auto">
            <a:xfrm>
              <a:off x="3071208" y="5227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1" name="Line 33"/>
            <p:cNvSpPr>
              <a:spLocks noChangeShapeType="1"/>
            </p:cNvSpPr>
            <p:nvPr/>
          </p:nvSpPr>
          <p:spPr bwMode="auto">
            <a:xfrm>
              <a:off x="1227977" y="4615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2" name="Line 34"/>
            <p:cNvSpPr>
              <a:spLocks noChangeShapeType="1"/>
            </p:cNvSpPr>
            <p:nvPr/>
          </p:nvSpPr>
          <p:spPr bwMode="auto">
            <a:xfrm rot="2592605" flipV="1">
              <a:off x="1319656" y="5024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3" name="Line 35"/>
            <p:cNvSpPr>
              <a:spLocks noChangeShapeType="1"/>
            </p:cNvSpPr>
            <p:nvPr/>
          </p:nvSpPr>
          <p:spPr bwMode="auto">
            <a:xfrm rot="2592605" flipV="1">
              <a:off x="2552498" y="5014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4" name="Line 36"/>
            <p:cNvSpPr>
              <a:spLocks noChangeShapeType="1"/>
            </p:cNvSpPr>
            <p:nvPr/>
          </p:nvSpPr>
          <p:spPr bwMode="auto">
            <a:xfrm rot="2592605">
              <a:off x="1734448" y="5505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5" name="Line 37"/>
            <p:cNvSpPr>
              <a:spLocks noChangeShapeType="1"/>
            </p:cNvSpPr>
            <p:nvPr/>
          </p:nvSpPr>
          <p:spPr bwMode="auto">
            <a:xfrm rot="2592605">
              <a:off x="1637282" y="4716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6" name="Line 38"/>
            <p:cNvSpPr>
              <a:spLocks noChangeShapeType="1"/>
            </p:cNvSpPr>
            <p:nvPr/>
          </p:nvSpPr>
          <p:spPr bwMode="auto">
            <a:xfrm rot="2592605" flipV="1">
              <a:off x="1917982" y="3782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7" name="Line 39"/>
            <p:cNvSpPr>
              <a:spLocks noChangeShapeType="1"/>
            </p:cNvSpPr>
            <p:nvPr/>
          </p:nvSpPr>
          <p:spPr bwMode="auto">
            <a:xfrm rot="2592605" flipV="1">
              <a:off x="1334131" y="3194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8" name="Line 40"/>
            <p:cNvSpPr>
              <a:spLocks noChangeShapeType="1"/>
            </p:cNvSpPr>
            <p:nvPr/>
          </p:nvSpPr>
          <p:spPr bwMode="auto">
            <a:xfrm rot="2807395">
              <a:off x="2247499" y="2916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9" name="Line 41"/>
            <p:cNvSpPr>
              <a:spLocks noChangeShapeType="1"/>
            </p:cNvSpPr>
            <p:nvPr/>
          </p:nvSpPr>
          <p:spPr bwMode="auto">
            <a:xfrm rot="2807395">
              <a:off x="2264591" y="3516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0" name="Line 42"/>
            <p:cNvSpPr>
              <a:spLocks noChangeShapeType="1"/>
            </p:cNvSpPr>
            <p:nvPr/>
          </p:nvSpPr>
          <p:spPr bwMode="auto">
            <a:xfrm rot="2807395">
              <a:off x="3478002" y="4704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1" name="Line 43"/>
            <p:cNvSpPr>
              <a:spLocks noChangeShapeType="1"/>
            </p:cNvSpPr>
            <p:nvPr/>
          </p:nvSpPr>
          <p:spPr bwMode="auto">
            <a:xfrm rot="2807395">
              <a:off x="2245086" y="4723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2" name="Line 44"/>
            <p:cNvSpPr>
              <a:spLocks noChangeShapeType="1"/>
            </p:cNvSpPr>
            <p:nvPr/>
          </p:nvSpPr>
          <p:spPr bwMode="auto">
            <a:xfrm rot="2807395">
              <a:off x="2887173" y="2910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3" name="Line 45"/>
            <p:cNvSpPr>
              <a:spLocks noChangeShapeType="1"/>
            </p:cNvSpPr>
            <p:nvPr/>
          </p:nvSpPr>
          <p:spPr bwMode="auto">
            <a:xfrm rot="2807395">
              <a:off x="2874906" y="4111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4" name="Line 46"/>
            <p:cNvSpPr>
              <a:spLocks noChangeShapeType="1"/>
            </p:cNvSpPr>
            <p:nvPr/>
          </p:nvSpPr>
          <p:spPr bwMode="auto">
            <a:xfrm rot="8207395">
              <a:off x="3172537" y="5017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5" name="Line 47"/>
            <p:cNvSpPr>
              <a:spLocks noChangeShapeType="1"/>
            </p:cNvSpPr>
            <p:nvPr/>
          </p:nvSpPr>
          <p:spPr bwMode="auto">
            <a:xfrm rot="2807395">
              <a:off x="3502036" y="3499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6" name="Line 48"/>
            <p:cNvSpPr>
              <a:spLocks noChangeShapeType="1"/>
            </p:cNvSpPr>
            <p:nvPr/>
          </p:nvSpPr>
          <p:spPr bwMode="auto">
            <a:xfrm flipH="1">
              <a:off x="2468056" y="3366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7" name="Line 49"/>
            <p:cNvSpPr>
              <a:spLocks noChangeShapeType="1"/>
            </p:cNvSpPr>
            <p:nvPr/>
          </p:nvSpPr>
          <p:spPr bwMode="auto">
            <a:xfrm flipH="1">
              <a:off x="3095334" y="2770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8" name="Line 50"/>
            <p:cNvSpPr>
              <a:spLocks noChangeShapeType="1"/>
            </p:cNvSpPr>
            <p:nvPr/>
          </p:nvSpPr>
          <p:spPr bwMode="auto">
            <a:xfrm flipH="1">
              <a:off x="3112222" y="4003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9" name="Line 51"/>
            <p:cNvSpPr>
              <a:spLocks noChangeShapeType="1"/>
            </p:cNvSpPr>
            <p:nvPr/>
          </p:nvSpPr>
          <p:spPr bwMode="auto">
            <a:xfrm rot="2807395">
              <a:off x="2874906" y="4714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90" name="Text Box 52"/>
            <p:cNvSpPr txBox="1">
              <a:spLocks noChangeArrowheads="1"/>
            </p:cNvSpPr>
            <p:nvPr/>
          </p:nvSpPr>
          <p:spPr bwMode="auto">
            <a:xfrm>
              <a:off x="1519238"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1" name="Text Box 53"/>
            <p:cNvSpPr txBox="1">
              <a:spLocks noChangeArrowheads="1"/>
            </p:cNvSpPr>
            <p:nvPr/>
          </p:nvSpPr>
          <p:spPr bwMode="auto">
            <a:xfrm>
              <a:off x="30480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2" name="Text Box 54"/>
            <p:cNvSpPr txBox="1">
              <a:spLocks noChangeArrowheads="1"/>
            </p:cNvSpPr>
            <p:nvPr/>
          </p:nvSpPr>
          <p:spPr bwMode="auto">
            <a:xfrm>
              <a:off x="3657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3" name="Text Box 55"/>
            <p:cNvSpPr txBox="1">
              <a:spLocks noChangeArrowheads="1"/>
            </p:cNvSpPr>
            <p:nvPr/>
          </p:nvSpPr>
          <p:spPr bwMode="auto">
            <a:xfrm>
              <a:off x="2133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4" name="Text Box 56"/>
            <p:cNvSpPr txBox="1">
              <a:spLocks noChangeArrowheads="1"/>
            </p:cNvSpPr>
            <p:nvPr/>
          </p:nvSpPr>
          <p:spPr bwMode="auto">
            <a:xfrm>
              <a:off x="9144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5" name="Text Box 57"/>
            <p:cNvSpPr txBox="1">
              <a:spLocks noChangeArrowheads="1"/>
            </p:cNvSpPr>
            <p:nvPr/>
          </p:nvSpPr>
          <p:spPr bwMode="auto">
            <a:xfrm>
              <a:off x="3657600" y="4267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6" name="Text Box 58"/>
            <p:cNvSpPr txBox="1">
              <a:spLocks noChangeArrowheads="1"/>
            </p:cNvSpPr>
            <p:nvPr/>
          </p:nvSpPr>
          <p:spPr bwMode="auto">
            <a:xfrm>
              <a:off x="914400" y="4953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7" name="Text Box 59"/>
            <p:cNvSpPr txBox="1">
              <a:spLocks noChangeArrowheads="1"/>
            </p:cNvSpPr>
            <p:nvPr/>
          </p:nvSpPr>
          <p:spPr bwMode="auto">
            <a:xfrm>
              <a:off x="914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698" name="Text Box 60"/>
            <p:cNvSpPr txBox="1">
              <a:spLocks noChangeArrowheads="1"/>
            </p:cNvSpPr>
            <p:nvPr/>
          </p:nvSpPr>
          <p:spPr bwMode="auto">
            <a:xfrm>
              <a:off x="914400" y="3810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9" name="Text Box 61"/>
            <p:cNvSpPr txBox="1">
              <a:spLocks noChangeArrowheads="1"/>
            </p:cNvSpPr>
            <p:nvPr/>
          </p:nvSpPr>
          <p:spPr bwMode="auto">
            <a:xfrm>
              <a:off x="914400" y="3124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0" name="Text Box 62"/>
            <p:cNvSpPr txBox="1">
              <a:spLocks noChangeArrowheads="1"/>
            </p:cNvSpPr>
            <p:nvPr/>
          </p:nvSpPr>
          <p:spPr bwMode="auto">
            <a:xfrm>
              <a:off x="152400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1" name="Text Box 63"/>
            <p:cNvSpPr txBox="1">
              <a:spLocks noChangeArrowheads="1"/>
            </p:cNvSpPr>
            <p:nvPr/>
          </p:nvSpPr>
          <p:spPr bwMode="auto">
            <a:xfrm>
              <a:off x="152400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2" name="Text Box 64"/>
            <p:cNvSpPr txBox="1">
              <a:spLocks noChangeArrowheads="1"/>
            </p:cNvSpPr>
            <p:nvPr/>
          </p:nvSpPr>
          <p:spPr bwMode="auto">
            <a:xfrm>
              <a:off x="3013075" y="3676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3" name="Text Box 65"/>
            <p:cNvSpPr txBox="1">
              <a:spLocks noChangeArrowheads="1"/>
            </p:cNvSpPr>
            <p:nvPr/>
          </p:nvSpPr>
          <p:spPr bwMode="auto">
            <a:xfrm>
              <a:off x="3657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4" name="Text Box 66"/>
            <p:cNvSpPr txBox="1">
              <a:spLocks noChangeArrowheads="1"/>
            </p:cNvSpPr>
            <p:nvPr/>
          </p:nvSpPr>
          <p:spPr bwMode="auto">
            <a:xfrm>
              <a:off x="1752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5" name="Text Box 67"/>
            <p:cNvSpPr txBox="1">
              <a:spLocks noChangeArrowheads="1"/>
            </p:cNvSpPr>
            <p:nvPr/>
          </p:nvSpPr>
          <p:spPr bwMode="auto">
            <a:xfrm>
              <a:off x="24384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6" name="Text Box 68"/>
            <p:cNvSpPr txBox="1">
              <a:spLocks noChangeArrowheads="1"/>
            </p:cNvSpPr>
            <p:nvPr/>
          </p:nvSpPr>
          <p:spPr bwMode="auto">
            <a:xfrm>
              <a:off x="3044825" y="3141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7" name="Text Box 69"/>
            <p:cNvSpPr txBox="1">
              <a:spLocks noChangeArrowheads="1"/>
            </p:cNvSpPr>
            <p:nvPr/>
          </p:nvSpPr>
          <p:spPr bwMode="auto">
            <a:xfrm>
              <a:off x="2133600" y="3886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8708" name="Text Box 70"/>
            <p:cNvSpPr txBox="1">
              <a:spLocks noChangeArrowheads="1"/>
            </p:cNvSpPr>
            <p:nvPr/>
          </p:nvSpPr>
          <p:spPr bwMode="auto">
            <a:xfrm>
              <a:off x="3681413" y="3770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09" name="Text Box 71"/>
            <p:cNvSpPr txBox="1">
              <a:spLocks noChangeArrowheads="1"/>
            </p:cNvSpPr>
            <p:nvPr/>
          </p:nvSpPr>
          <p:spPr bwMode="auto">
            <a:xfrm>
              <a:off x="2438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10" name="Text Box 72"/>
            <p:cNvSpPr txBox="1">
              <a:spLocks noChangeArrowheads="1"/>
            </p:cNvSpPr>
            <p:nvPr/>
          </p:nvSpPr>
          <p:spPr bwMode="auto">
            <a:xfrm>
              <a:off x="2997200" y="4508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8711" name="Text Box 73"/>
            <p:cNvSpPr txBox="1">
              <a:spLocks noChangeArrowheads="1"/>
            </p:cNvSpPr>
            <p:nvPr/>
          </p:nvSpPr>
          <p:spPr bwMode="auto">
            <a:xfrm>
              <a:off x="18288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8712" name="Text Box 74"/>
            <p:cNvSpPr txBox="1">
              <a:spLocks noChangeArrowheads="1"/>
            </p:cNvSpPr>
            <p:nvPr/>
          </p:nvSpPr>
          <p:spPr bwMode="auto">
            <a:xfrm>
              <a:off x="25146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13" name="Text Box 75"/>
            <p:cNvSpPr txBox="1">
              <a:spLocks noChangeArrowheads="1"/>
            </p:cNvSpPr>
            <p:nvPr/>
          </p:nvSpPr>
          <p:spPr bwMode="auto">
            <a:xfrm>
              <a:off x="2684463" y="5172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sp>
          <p:nvSpPr>
            <p:cNvPr id="68714" name="Text Box 76"/>
            <p:cNvSpPr txBox="1">
              <a:spLocks noChangeArrowheads="1"/>
            </p:cNvSpPr>
            <p:nvPr/>
          </p:nvSpPr>
          <p:spPr bwMode="auto">
            <a:xfrm>
              <a:off x="3662363" y="5005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grpSp>
      <p:grpSp>
        <p:nvGrpSpPr>
          <p:cNvPr id="68611" name="Group 130"/>
          <p:cNvGrpSpPr>
            <a:grpSpLocks/>
          </p:cNvGrpSpPr>
          <p:nvPr/>
        </p:nvGrpSpPr>
        <p:grpSpPr bwMode="auto">
          <a:xfrm>
            <a:off x="787400" y="2235200"/>
            <a:ext cx="3116263" cy="3057525"/>
            <a:chOff x="5486400" y="2438400"/>
            <a:chExt cx="3116263" cy="3057525"/>
          </a:xfrm>
        </p:grpSpPr>
        <p:grpSp>
          <p:nvGrpSpPr>
            <p:cNvPr id="68615" name="Group 77"/>
            <p:cNvGrpSpPr>
              <a:grpSpLocks/>
            </p:cNvGrpSpPr>
            <p:nvPr/>
          </p:nvGrpSpPr>
          <p:grpSpPr bwMode="auto">
            <a:xfrm>
              <a:off x="5486400" y="2438400"/>
              <a:ext cx="3116263" cy="3057525"/>
              <a:chOff x="1877" y="1152"/>
              <a:chExt cx="1971" cy="1776"/>
            </a:xfrm>
          </p:grpSpPr>
          <p:sp>
            <p:nvSpPr>
              <p:cNvPr id="68641"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2"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3"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4"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5"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6"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7"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8"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9"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0"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1"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2"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3"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4"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5"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6"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7"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8"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9"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0"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1"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2"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3"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4"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5"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16"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7"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8"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9"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0"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1"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2"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3"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24"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5"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6"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7"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8"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9"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0"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1"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2"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3"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8634"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5"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6"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7"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8638"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8639"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8640"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8612" name="Text Box 128"/>
          <p:cNvSpPr txBox="1">
            <a:spLocks noChangeArrowheads="1"/>
          </p:cNvSpPr>
          <p:nvPr/>
        </p:nvSpPr>
        <p:spPr bwMode="auto">
          <a:xfrm>
            <a:off x="0" y="220663"/>
            <a:ext cx="8947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a:t>Flow Accumulation Grid. </a:t>
            </a:r>
          </a:p>
          <a:p>
            <a:pPr algn="ctr"/>
            <a:r>
              <a:rPr lang="en-US" sz="4000"/>
              <a:t>Area draining </a:t>
            </a:r>
            <a:r>
              <a:rPr lang="en-US" sz="4000" b="1">
                <a:solidFill>
                  <a:srgbClr val="FF0000"/>
                </a:solidFill>
              </a:rPr>
              <a:t>in</a:t>
            </a:r>
            <a:r>
              <a:rPr lang="en-US" sz="4000"/>
              <a:t> to a grid cell </a:t>
            </a:r>
            <a:endParaRPr lang="en-US"/>
          </a:p>
        </p:txBody>
      </p:sp>
      <p:sp>
        <p:nvSpPr>
          <p:cNvPr id="68613" name="Text Box 129"/>
          <p:cNvSpPr txBox="1">
            <a:spLocks noChangeArrowheads="1"/>
          </p:cNvSpPr>
          <p:nvPr/>
        </p:nvSpPr>
        <p:spPr bwMode="auto">
          <a:xfrm>
            <a:off x="898525" y="5908675"/>
            <a:ext cx="298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hlinkClick r:id="rId2"/>
              </a:rPr>
              <a:t>Link</a:t>
            </a:r>
            <a:r>
              <a:rPr lang="en-US"/>
              <a:t> to Grid calculator</a:t>
            </a:r>
          </a:p>
        </p:txBody>
      </p:sp>
      <p:sp>
        <p:nvSpPr>
          <p:cNvPr id="68614" name="Text Box 130"/>
          <p:cNvSpPr txBox="1">
            <a:spLocks noChangeArrowheads="1"/>
          </p:cNvSpPr>
          <p:nvPr/>
        </p:nvSpPr>
        <p:spPr bwMode="auto">
          <a:xfrm>
            <a:off x="628173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30"/>
          <p:cNvGrpSpPr>
            <a:grpSpLocks/>
          </p:cNvGrpSpPr>
          <p:nvPr/>
        </p:nvGrpSpPr>
        <p:grpSpPr bwMode="auto">
          <a:xfrm>
            <a:off x="787400" y="2235200"/>
            <a:ext cx="3116263" cy="3057525"/>
            <a:chOff x="5486400" y="2438400"/>
            <a:chExt cx="3116263" cy="3057525"/>
          </a:xfrm>
        </p:grpSpPr>
        <p:grpSp>
          <p:nvGrpSpPr>
            <p:cNvPr id="69719" name="Group 77"/>
            <p:cNvGrpSpPr>
              <a:grpSpLocks/>
            </p:cNvGrpSpPr>
            <p:nvPr/>
          </p:nvGrpSpPr>
          <p:grpSpPr bwMode="auto">
            <a:xfrm>
              <a:off x="5486400" y="2438400"/>
              <a:ext cx="3116263" cy="3057525"/>
              <a:chOff x="1877" y="1152"/>
              <a:chExt cx="1971" cy="1776"/>
            </a:xfrm>
          </p:grpSpPr>
          <p:sp>
            <p:nvSpPr>
              <p:cNvPr id="69745"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6"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7"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8"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9"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0"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1"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2"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3"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4"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5"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6"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7"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8"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9"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0"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1"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2"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3"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4"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5"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6"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7"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8"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9"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720"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1"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2"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3"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4"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5"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6"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7"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28"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9"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0"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1"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2"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3"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4"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5"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6"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7"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9738"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39"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40"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41"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9742"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9743"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9744"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9635" name="Text Box 128"/>
          <p:cNvSpPr txBox="1">
            <a:spLocks noChangeArrowheads="1"/>
          </p:cNvSpPr>
          <p:nvPr/>
        </p:nvSpPr>
        <p:spPr bwMode="auto">
          <a:xfrm>
            <a:off x="406400" y="665163"/>
            <a:ext cx="384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200">
                <a:solidFill>
                  <a:srgbClr val="FF3300"/>
                </a:solidFill>
              </a:rPr>
              <a:t>Flow Accumulation </a:t>
            </a:r>
            <a:br>
              <a:rPr lang="en-US" sz="3200">
                <a:solidFill>
                  <a:srgbClr val="FF3300"/>
                </a:solidFill>
              </a:rPr>
            </a:br>
            <a:r>
              <a:rPr lang="en-US" sz="3200">
                <a:solidFill>
                  <a:srgbClr val="FF3300"/>
                </a:solidFill>
              </a:rPr>
              <a:t>&gt; 10 Cell Threshold</a:t>
            </a:r>
          </a:p>
        </p:txBody>
      </p:sp>
      <p:grpSp>
        <p:nvGrpSpPr>
          <p:cNvPr id="69636" name="Group 134"/>
          <p:cNvGrpSpPr>
            <a:grpSpLocks/>
          </p:cNvGrpSpPr>
          <p:nvPr/>
        </p:nvGrpSpPr>
        <p:grpSpPr bwMode="auto">
          <a:xfrm>
            <a:off x="2016125" y="3454400"/>
            <a:ext cx="1273175" cy="1843088"/>
            <a:chOff x="4137025" y="3492500"/>
            <a:chExt cx="1538288" cy="2227263"/>
          </a:xfrm>
        </p:grpSpPr>
        <p:sp>
          <p:nvSpPr>
            <p:cNvPr id="69716" name="Rectangle 54"/>
            <p:cNvSpPr>
              <a:spLocks noChangeArrowheads="1"/>
            </p:cNvSpPr>
            <p:nvPr/>
          </p:nvSpPr>
          <p:spPr bwMode="auto">
            <a:xfrm>
              <a:off x="4137025" y="3492500"/>
              <a:ext cx="781050" cy="73818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7" name="Rectangle 55"/>
            <p:cNvSpPr>
              <a:spLocks noChangeArrowheads="1"/>
            </p:cNvSpPr>
            <p:nvPr/>
          </p:nvSpPr>
          <p:spPr bwMode="auto">
            <a:xfrm>
              <a:off x="4918075" y="4960938"/>
              <a:ext cx="757238" cy="75882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8" name="Rectangle 57"/>
            <p:cNvSpPr>
              <a:spLocks noChangeArrowheads="1"/>
            </p:cNvSpPr>
            <p:nvPr/>
          </p:nvSpPr>
          <p:spPr bwMode="auto">
            <a:xfrm>
              <a:off x="4918075" y="4227513"/>
              <a:ext cx="757238" cy="75723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9637" name="Group 139"/>
          <p:cNvGrpSpPr>
            <a:grpSpLocks/>
          </p:cNvGrpSpPr>
          <p:nvPr/>
        </p:nvGrpSpPr>
        <p:grpSpPr bwMode="auto">
          <a:xfrm>
            <a:off x="5219700" y="2235200"/>
            <a:ext cx="3119438" cy="3276600"/>
            <a:chOff x="5219700" y="2235200"/>
            <a:chExt cx="3119438" cy="3276600"/>
          </a:xfrm>
        </p:grpSpPr>
        <p:grpSp>
          <p:nvGrpSpPr>
            <p:cNvPr id="69639" name="Group 3"/>
            <p:cNvGrpSpPr>
              <a:grpSpLocks/>
            </p:cNvGrpSpPr>
            <p:nvPr/>
          </p:nvGrpSpPr>
          <p:grpSpPr bwMode="auto">
            <a:xfrm>
              <a:off x="5224463" y="2235200"/>
              <a:ext cx="3114675" cy="3057115"/>
              <a:chOff x="1877" y="1152"/>
              <a:chExt cx="1971" cy="1776"/>
            </a:xfrm>
          </p:grpSpPr>
          <p:sp>
            <p:nvSpPr>
              <p:cNvPr id="69691"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2"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3"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4"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5"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6"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7"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8"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9"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0"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1"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2"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3"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4"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5"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6"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7"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8"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9"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0"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1"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2"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3"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4"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5"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640" name="Line 29"/>
            <p:cNvSpPr>
              <a:spLocks noChangeShapeType="1"/>
            </p:cNvSpPr>
            <p:nvPr/>
          </p:nvSpPr>
          <p:spPr bwMode="auto">
            <a:xfrm rot="-177988">
              <a:off x="5615305" y="2453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1" name="Line 30"/>
            <p:cNvSpPr>
              <a:spLocks noChangeShapeType="1"/>
            </p:cNvSpPr>
            <p:nvPr/>
          </p:nvSpPr>
          <p:spPr bwMode="auto">
            <a:xfrm>
              <a:off x="6177443" y="2551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31"/>
            <p:cNvSpPr>
              <a:spLocks noChangeShapeType="1"/>
            </p:cNvSpPr>
            <p:nvPr/>
          </p:nvSpPr>
          <p:spPr bwMode="auto">
            <a:xfrm flipH="1">
              <a:off x="5537201" y="3768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3" name="Line 32"/>
            <p:cNvSpPr>
              <a:spLocks noChangeShapeType="1"/>
            </p:cNvSpPr>
            <p:nvPr/>
          </p:nvSpPr>
          <p:spPr bwMode="auto">
            <a:xfrm>
              <a:off x="7376508" y="4973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33"/>
            <p:cNvSpPr>
              <a:spLocks noChangeShapeType="1"/>
            </p:cNvSpPr>
            <p:nvPr/>
          </p:nvSpPr>
          <p:spPr bwMode="auto">
            <a:xfrm>
              <a:off x="5533277" y="4361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5" name="Line 34"/>
            <p:cNvSpPr>
              <a:spLocks noChangeShapeType="1"/>
            </p:cNvSpPr>
            <p:nvPr/>
          </p:nvSpPr>
          <p:spPr bwMode="auto">
            <a:xfrm rot="2592605" flipV="1">
              <a:off x="5624956" y="4770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35"/>
            <p:cNvSpPr>
              <a:spLocks noChangeShapeType="1"/>
            </p:cNvSpPr>
            <p:nvPr/>
          </p:nvSpPr>
          <p:spPr bwMode="auto">
            <a:xfrm rot="2592605" flipV="1">
              <a:off x="6857798" y="4760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36"/>
            <p:cNvSpPr>
              <a:spLocks noChangeShapeType="1"/>
            </p:cNvSpPr>
            <p:nvPr/>
          </p:nvSpPr>
          <p:spPr bwMode="auto">
            <a:xfrm rot="2592605">
              <a:off x="6039748" y="5251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8" name="Line 37"/>
            <p:cNvSpPr>
              <a:spLocks noChangeShapeType="1"/>
            </p:cNvSpPr>
            <p:nvPr/>
          </p:nvSpPr>
          <p:spPr bwMode="auto">
            <a:xfrm rot="2592605">
              <a:off x="5942582" y="4462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38"/>
            <p:cNvSpPr>
              <a:spLocks noChangeShapeType="1"/>
            </p:cNvSpPr>
            <p:nvPr/>
          </p:nvSpPr>
          <p:spPr bwMode="auto">
            <a:xfrm rot="2592605" flipV="1">
              <a:off x="6223282" y="3528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39"/>
            <p:cNvSpPr>
              <a:spLocks noChangeShapeType="1"/>
            </p:cNvSpPr>
            <p:nvPr/>
          </p:nvSpPr>
          <p:spPr bwMode="auto">
            <a:xfrm rot="2592605" flipV="1">
              <a:off x="5639431" y="2940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40"/>
            <p:cNvSpPr>
              <a:spLocks noChangeShapeType="1"/>
            </p:cNvSpPr>
            <p:nvPr/>
          </p:nvSpPr>
          <p:spPr bwMode="auto">
            <a:xfrm rot="2807395">
              <a:off x="6552799" y="2662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41"/>
            <p:cNvSpPr>
              <a:spLocks noChangeShapeType="1"/>
            </p:cNvSpPr>
            <p:nvPr/>
          </p:nvSpPr>
          <p:spPr bwMode="auto">
            <a:xfrm rot="2807395">
              <a:off x="6569891" y="3262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3" name="Line 42"/>
            <p:cNvSpPr>
              <a:spLocks noChangeShapeType="1"/>
            </p:cNvSpPr>
            <p:nvPr/>
          </p:nvSpPr>
          <p:spPr bwMode="auto">
            <a:xfrm rot="2807395">
              <a:off x="7783302" y="4450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4" name="Line 43"/>
            <p:cNvSpPr>
              <a:spLocks noChangeShapeType="1"/>
            </p:cNvSpPr>
            <p:nvPr/>
          </p:nvSpPr>
          <p:spPr bwMode="auto">
            <a:xfrm rot="2807395">
              <a:off x="6550386" y="4469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5" name="Line 44"/>
            <p:cNvSpPr>
              <a:spLocks noChangeShapeType="1"/>
            </p:cNvSpPr>
            <p:nvPr/>
          </p:nvSpPr>
          <p:spPr bwMode="auto">
            <a:xfrm rot="2807395">
              <a:off x="7192473" y="2656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6" name="Line 45"/>
            <p:cNvSpPr>
              <a:spLocks noChangeShapeType="1"/>
            </p:cNvSpPr>
            <p:nvPr/>
          </p:nvSpPr>
          <p:spPr bwMode="auto">
            <a:xfrm rot="2807395">
              <a:off x="7180206" y="3857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7" name="Line 46"/>
            <p:cNvSpPr>
              <a:spLocks noChangeShapeType="1"/>
            </p:cNvSpPr>
            <p:nvPr/>
          </p:nvSpPr>
          <p:spPr bwMode="auto">
            <a:xfrm rot="8207395">
              <a:off x="7477837" y="4763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8" name="Line 47"/>
            <p:cNvSpPr>
              <a:spLocks noChangeShapeType="1"/>
            </p:cNvSpPr>
            <p:nvPr/>
          </p:nvSpPr>
          <p:spPr bwMode="auto">
            <a:xfrm rot="2807395">
              <a:off x="7807336" y="3245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9" name="Line 48"/>
            <p:cNvSpPr>
              <a:spLocks noChangeShapeType="1"/>
            </p:cNvSpPr>
            <p:nvPr/>
          </p:nvSpPr>
          <p:spPr bwMode="auto">
            <a:xfrm flipH="1">
              <a:off x="6773356" y="3112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0" name="Line 49"/>
            <p:cNvSpPr>
              <a:spLocks noChangeShapeType="1"/>
            </p:cNvSpPr>
            <p:nvPr/>
          </p:nvSpPr>
          <p:spPr bwMode="auto">
            <a:xfrm flipH="1">
              <a:off x="7400634" y="2516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1" name="Line 50"/>
            <p:cNvSpPr>
              <a:spLocks noChangeShapeType="1"/>
            </p:cNvSpPr>
            <p:nvPr/>
          </p:nvSpPr>
          <p:spPr bwMode="auto">
            <a:xfrm flipH="1">
              <a:off x="7417522" y="3749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2" name="Line 51"/>
            <p:cNvSpPr>
              <a:spLocks noChangeShapeType="1"/>
            </p:cNvSpPr>
            <p:nvPr/>
          </p:nvSpPr>
          <p:spPr bwMode="auto">
            <a:xfrm rot="2807395">
              <a:off x="7180206" y="4460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3" name="Text Box 52"/>
            <p:cNvSpPr txBox="1">
              <a:spLocks noChangeArrowheads="1"/>
            </p:cNvSpPr>
            <p:nvPr/>
          </p:nvSpPr>
          <p:spPr bwMode="auto">
            <a:xfrm>
              <a:off x="5824538"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4" name="Text Box 53"/>
            <p:cNvSpPr txBox="1">
              <a:spLocks noChangeArrowheads="1"/>
            </p:cNvSpPr>
            <p:nvPr/>
          </p:nvSpPr>
          <p:spPr bwMode="auto">
            <a:xfrm>
              <a:off x="73533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5" name="Text Box 54"/>
            <p:cNvSpPr txBox="1">
              <a:spLocks noChangeArrowheads="1"/>
            </p:cNvSpPr>
            <p:nvPr/>
          </p:nvSpPr>
          <p:spPr bwMode="auto">
            <a:xfrm>
              <a:off x="7962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6" name="Text Box 55"/>
            <p:cNvSpPr txBox="1">
              <a:spLocks noChangeArrowheads="1"/>
            </p:cNvSpPr>
            <p:nvPr/>
          </p:nvSpPr>
          <p:spPr bwMode="auto">
            <a:xfrm>
              <a:off x="6438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7" name="Text Box 56"/>
            <p:cNvSpPr txBox="1">
              <a:spLocks noChangeArrowheads="1"/>
            </p:cNvSpPr>
            <p:nvPr/>
          </p:nvSpPr>
          <p:spPr bwMode="auto">
            <a:xfrm>
              <a:off x="52197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8" name="Text Box 57"/>
            <p:cNvSpPr txBox="1">
              <a:spLocks noChangeArrowheads="1"/>
            </p:cNvSpPr>
            <p:nvPr/>
          </p:nvSpPr>
          <p:spPr bwMode="auto">
            <a:xfrm>
              <a:off x="7962900" y="4013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9" name="Text Box 58"/>
            <p:cNvSpPr txBox="1">
              <a:spLocks noChangeArrowheads="1"/>
            </p:cNvSpPr>
            <p:nvPr/>
          </p:nvSpPr>
          <p:spPr bwMode="auto">
            <a:xfrm>
              <a:off x="5219700" y="4699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0" name="Text Box 59"/>
            <p:cNvSpPr txBox="1">
              <a:spLocks noChangeArrowheads="1"/>
            </p:cNvSpPr>
            <p:nvPr/>
          </p:nvSpPr>
          <p:spPr bwMode="auto">
            <a:xfrm>
              <a:off x="5219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71" name="Text Box 60"/>
            <p:cNvSpPr txBox="1">
              <a:spLocks noChangeArrowheads="1"/>
            </p:cNvSpPr>
            <p:nvPr/>
          </p:nvSpPr>
          <p:spPr bwMode="auto">
            <a:xfrm>
              <a:off x="5219700" y="355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2" name="Text Box 61"/>
            <p:cNvSpPr txBox="1">
              <a:spLocks noChangeArrowheads="1"/>
            </p:cNvSpPr>
            <p:nvPr/>
          </p:nvSpPr>
          <p:spPr bwMode="auto">
            <a:xfrm>
              <a:off x="5219700" y="287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3" name="Text Box 62"/>
            <p:cNvSpPr txBox="1">
              <a:spLocks noChangeArrowheads="1"/>
            </p:cNvSpPr>
            <p:nvPr/>
          </p:nvSpPr>
          <p:spPr bwMode="auto">
            <a:xfrm>
              <a:off x="5829300" y="3479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4" name="Text Box 63"/>
            <p:cNvSpPr txBox="1">
              <a:spLocks noChangeArrowheads="1"/>
            </p:cNvSpPr>
            <p:nvPr/>
          </p:nvSpPr>
          <p:spPr bwMode="auto">
            <a:xfrm>
              <a:off x="5829300" y="4165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5" name="Text Box 64"/>
            <p:cNvSpPr txBox="1">
              <a:spLocks noChangeArrowheads="1"/>
            </p:cNvSpPr>
            <p:nvPr/>
          </p:nvSpPr>
          <p:spPr bwMode="auto">
            <a:xfrm>
              <a:off x="7318375" y="3422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6" name="Text Box 65"/>
            <p:cNvSpPr txBox="1">
              <a:spLocks noChangeArrowheads="1"/>
            </p:cNvSpPr>
            <p:nvPr/>
          </p:nvSpPr>
          <p:spPr bwMode="auto">
            <a:xfrm>
              <a:off x="7962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7" name="Text Box 66"/>
            <p:cNvSpPr txBox="1">
              <a:spLocks noChangeArrowheads="1"/>
            </p:cNvSpPr>
            <p:nvPr/>
          </p:nvSpPr>
          <p:spPr bwMode="auto">
            <a:xfrm>
              <a:off x="6057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8" name="Text Box 67"/>
            <p:cNvSpPr txBox="1">
              <a:spLocks noChangeArrowheads="1"/>
            </p:cNvSpPr>
            <p:nvPr/>
          </p:nvSpPr>
          <p:spPr bwMode="auto">
            <a:xfrm>
              <a:off x="67437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9" name="Text Box 68"/>
            <p:cNvSpPr txBox="1">
              <a:spLocks noChangeArrowheads="1"/>
            </p:cNvSpPr>
            <p:nvPr/>
          </p:nvSpPr>
          <p:spPr bwMode="auto">
            <a:xfrm>
              <a:off x="7350125" y="2887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80" name="Text Box 70"/>
            <p:cNvSpPr txBox="1">
              <a:spLocks noChangeArrowheads="1"/>
            </p:cNvSpPr>
            <p:nvPr/>
          </p:nvSpPr>
          <p:spPr bwMode="auto">
            <a:xfrm>
              <a:off x="7986713" y="3516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1" name="Text Box 71"/>
            <p:cNvSpPr txBox="1">
              <a:spLocks noChangeArrowheads="1"/>
            </p:cNvSpPr>
            <p:nvPr/>
          </p:nvSpPr>
          <p:spPr bwMode="auto">
            <a:xfrm>
              <a:off x="6743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82" name="Text Box 73"/>
            <p:cNvSpPr txBox="1">
              <a:spLocks noChangeArrowheads="1"/>
            </p:cNvSpPr>
            <p:nvPr/>
          </p:nvSpPr>
          <p:spPr bwMode="auto">
            <a:xfrm>
              <a:off x="61341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9683" name="Text Box 74"/>
            <p:cNvSpPr txBox="1">
              <a:spLocks noChangeArrowheads="1"/>
            </p:cNvSpPr>
            <p:nvPr/>
          </p:nvSpPr>
          <p:spPr bwMode="auto">
            <a:xfrm>
              <a:off x="68199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4" name="Text Box 76"/>
            <p:cNvSpPr txBox="1">
              <a:spLocks noChangeArrowheads="1"/>
            </p:cNvSpPr>
            <p:nvPr/>
          </p:nvSpPr>
          <p:spPr bwMode="auto">
            <a:xfrm>
              <a:off x="7967663" y="4751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5" name="Line 77"/>
            <p:cNvSpPr>
              <a:spLocks noChangeShapeType="1"/>
            </p:cNvSpPr>
            <p:nvPr/>
          </p:nvSpPr>
          <p:spPr bwMode="auto">
            <a:xfrm>
              <a:off x="7377290" y="4957851"/>
              <a:ext cx="4022" cy="515849"/>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6" name="Line 79"/>
            <p:cNvSpPr>
              <a:spLocks noChangeShapeType="1"/>
            </p:cNvSpPr>
            <p:nvPr/>
          </p:nvSpPr>
          <p:spPr bwMode="auto">
            <a:xfrm rot="2807395">
              <a:off x="7191175" y="4459644"/>
              <a:ext cx="410714" cy="395974"/>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7" name="Line 79"/>
            <p:cNvSpPr>
              <a:spLocks noChangeShapeType="1"/>
            </p:cNvSpPr>
            <p:nvPr/>
          </p:nvSpPr>
          <p:spPr bwMode="auto">
            <a:xfrm rot="2807395" flipV="1">
              <a:off x="6672044" y="4048009"/>
              <a:ext cx="837351" cy="107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8" name="Text Box 69"/>
            <p:cNvSpPr txBox="1">
              <a:spLocks noChangeArrowheads="1"/>
            </p:cNvSpPr>
            <p:nvPr/>
          </p:nvSpPr>
          <p:spPr bwMode="auto">
            <a:xfrm>
              <a:off x="6438900" y="3632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9689" name="Text Box 72"/>
            <p:cNvSpPr txBox="1">
              <a:spLocks noChangeArrowheads="1"/>
            </p:cNvSpPr>
            <p:nvPr/>
          </p:nvSpPr>
          <p:spPr bwMode="auto">
            <a:xfrm>
              <a:off x="7302500" y="4254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9690" name="Text Box 75"/>
            <p:cNvSpPr txBox="1">
              <a:spLocks noChangeArrowheads="1"/>
            </p:cNvSpPr>
            <p:nvPr/>
          </p:nvSpPr>
          <p:spPr bwMode="auto">
            <a:xfrm>
              <a:off x="6989763" y="4918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grpSp>
      <p:sp>
        <p:nvSpPr>
          <p:cNvPr id="69638" name="Rectangle 140"/>
          <p:cNvSpPr>
            <a:spLocks noChangeArrowheads="1"/>
          </p:cNvSpPr>
          <p:nvPr/>
        </p:nvSpPr>
        <p:spPr bwMode="auto">
          <a:xfrm>
            <a:off x="5067300" y="511175"/>
            <a:ext cx="355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FF3300"/>
                </a:solidFill>
              </a:rPr>
              <a:t>Stream Network for 10 cell Threshold Drainage Area</a:t>
            </a:r>
            <a:endParaRPr lang="en-US" sz="3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84"/>
          <p:cNvGrpSpPr>
            <a:grpSpLocks/>
          </p:cNvGrpSpPr>
          <p:nvPr/>
        </p:nvGrpSpPr>
        <p:grpSpPr bwMode="auto">
          <a:xfrm>
            <a:off x="350838" y="1385888"/>
            <a:ext cx="3878262" cy="3743325"/>
            <a:chOff x="3456" y="1536"/>
            <a:chExt cx="1963" cy="1926"/>
          </a:xfrm>
        </p:grpSpPr>
        <p:grpSp>
          <p:nvGrpSpPr>
            <p:cNvPr id="70739" name="Group 85"/>
            <p:cNvGrpSpPr>
              <a:grpSpLocks/>
            </p:cNvGrpSpPr>
            <p:nvPr/>
          </p:nvGrpSpPr>
          <p:grpSpPr bwMode="auto">
            <a:xfrm>
              <a:off x="3456" y="1536"/>
              <a:ext cx="1963" cy="1926"/>
              <a:chOff x="1877" y="1152"/>
              <a:chExt cx="1971" cy="1776"/>
            </a:xfrm>
          </p:grpSpPr>
          <p:sp>
            <p:nvSpPr>
              <p:cNvPr id="70765" name="Rectangle 8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6" name="Rectangle 8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7" name="Rectangle 8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8" name="Rectangle 8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9" name="Rectangle 9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0" name="Rectangle 9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1" name="Rectangle 9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2" name="Rectangle 9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3" name="Rectangle 9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4" name="Rectangle 9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5" name="Rectangle 9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6" name="Rectangle 9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7" name="Rectangle 9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8" name="Rectangle 9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9" name="Rectangle 10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0" name="Rectangle 10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1" name="Rectangle 10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2" name="Rectangle 10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3" name="Rectangle 10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4" name="Rectangle 10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5" name="Rectangle 10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6" name="Rectangle 10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7" name="Rectangle 10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8" name="Rectangle 10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9" name="Rectangle 11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740" name="Text Box 111"/>
            <p:cNvSpPr txBox="1">
              <a:spLocks noChangeArrowheads="1"/>
            </p:cNvSpPr>
            <p:nvPr/>
          </p:nvSpPr>
          <p:spPr bwMode="auto">
            <a:xfrm>
              <a:off x="3560"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1" name="Text Box 112"/>
            <p:cNvSpPr txBox="1">
              <a:spLocks noChangeArrowheads="1"/>
            </p:cNvSpPr>
            <p:nvPr/>
          </p:nvSpPr>
          <p:spPr bwMode="auto">
            <a:xfrm>
              <a:off x="3974"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2" name="Text Box 113"/>
            <p:cNvSpPr txBox="1">
              <a:spLocks noChangeArrowheads="1"/>
            </p:cNvSpPr>
            <p:nvPr/>
          </p:nvSpPr>
          <p:spPr bwMode="auto">
            <a:xfrm>
              <a:off x="5117" y="154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3" name="Text Box 114"/>
            <p:cNvSpPr txBox="1">
              <a:spLocks noChangeArrowheads="1"/>
            </p:cNvSpPr>
            <p:nvPr/>
          </p:nvSpPr>
          <p:spPr bwMode="auto">
            <a:xfrm>
              <a:off x="4338"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4" name="Text Box 115"/>
            <p:cNvSpPr txBox="1">
              <a:spLocks noChangeArrowheads="1"/>
            </p:cNvSpPr>
            <p:nvPr/>
          </p:nvSpPr>
          <p:spPr bwMode="auto">
            <a:xfrm>
              <a:off x="4728"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5" name="Text Box 116"/>
            <p:cNvSpPr txBox="1">
              <a:spLocks noChangeArrowheads="1"/>
            </p:cNvSpPr>
            <p:nvPr/>
          </p:nvSpPr>
          <p:spPr bwMode="auto">
            <a:xfrm>
              <a:off x="3560"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6" name="Text Box 117"/>
            <p:cNvSpPr txBox="1">
              <a:spLocks noChangeArrowheads="1"/>
            </p:cNvSpPr>
            <p:nvPr/>
          </p:nvSpPr>
          <p:spPr bwMode="auto">
            <a:xfrm>
              <a:off x="3548" y="228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7" name="Text Box 118"/>
            <p:cNvSpPr txBox="1">
              <a:spLocks noChangeArrowheads="1"/>
            </p:cNvSpPr>
            <p:nvPr/>
          </p:nvSpPr>
          <p:spPr bwMode="auto">
            <a:xfrm>
              <a:off x="3548" y="267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48" name="Text Box 119"/>
            <p:cNvSpPr txBox="1">
              <a:spLocks noChangeArrowheads="1"/>
            </p:cNvSpPr>
            <p:nvPr/>
          </p:nvSpPr>
          <p:spPr bwMode="auto">
            <a:xfrm>
              <a:off x="3536" y="3055"/>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9" name="Text Box 120"/>
            <p:cNvSpPr txBox="1">
              <a:spLocks noChangeArrowheads="1"/>
            </p:cNvSpPr>
            <p:nvPr/>
          </p:nvSpPr>
          <p:spPr bwMode="auto">
            <a:xfrm>
              <a:off x="3949" y="2289"/>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0" name="Text Box 121"/>
            <p:cNvSpPr txBox="1">
              <a:spLocks noChangeArrowheads="1"/>
            </p:cNvSpPr>
            <p:nvPr/>
          </p:nvSpPr>
          <p:spPr bwMode="auto">
            <a:xfrm>
              <a:off x="3937" y="2672"/>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1" name="Text Box 122"/>
            <p:cNvSpPr txBox="1">
              <a:spLocks noChangeArrowheads="1"/>
            </p:cNvSpPr>
            <p:nvPr/>
          </p:nvSpPr>
          <p:spPr bwMode="auto">
            <a:xfrm>
              <a:off x="5117" y="191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2" name="Text Box 123"/>
            <p:cNvSpPr txBox="1">
              <a:spLocks noChangeArrowheads="1"/>
            </p:cNvSpPr>
            <p:nvPr/>
          </p:nvSpPr>
          <p:spPr bwMode="auto">
            <a:xfrm>
              <a:off x="5117" y="2672"/>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3" name="Text Box 124"/>
            <p:cNvSpPr txBox="1">
              <a:spLocks noChangeArrowheads="1"/>
            </p:cNvSpPr>
            <p:nvPr/>
          </p:nvSpPr>
          <p:spPr bwMode="auto">
            <a:xfrm>
              <a:off x="4728"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4" name="Text Box 125"/>
            <p:cNvSpPr txBox="1">
              <a:spLocks noChangeArrowheads="1"/>
            </p:cNvSpPr>
            <p:nvPr/>
          </p:nvSpPr>
          <p:spPr bwMode="auto">
            <a:xfrm>
              <a:off x="3937" y="1907"/>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5" name="Text Box 126"/>
            <p:cNvSpPr txBox="1">
              <a:spLocks noChangeArrowheads="1"/>
            </p:cNvSpPr>
            <p:nvPr/>
          </p:nvSpPr>
          <p:spPr bwMode="auto">
            <a:xfrm>
              <a:off x="4338" y="1907"/>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6" name="Text Box 127"/>
            <p:cNvSpPr txBox="1">
              <a:spLocks noChangeArrowheads="1"/>
            </p:cNvSpPr>
            <p:nvPr/>
          </p:nvSpPr>
          <p:spPr bwMode="auto">
            <a:xfrm>
              <a:off x="4728"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7" name="Text Box 128"/>
            <p:cNvSpPr txBox="1">
              <a:spLocks noChangeArrowheads="1"/>
            </p:cNvSpPr>
            <p:nvPr/>
          </p:nvSpPr>
          <p:spPr bwMode="auto">
            <a:xfrm>
              <a:off x="4326" y="2289"/>
              <a:ext cx="24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11</a:t>
              </a:r>
            </a:p>
          </p:txBody>
        </p:sp>
        <p:sp>
          <p:nvSpPr>
            <p:cNvPr id="70758" name="Text Box 129"/>
            <p:cNvSpPr txBox="1">
              <a:spLocks noChangeArrowheads="1"/>
            </p:cNvSpPr>
            <p:nvPr/>
          </p:nvSpPr>
          <p:spPr bwMode="auto">
            <a:xfrm>
              <a:off x="5117"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59" name="Text Box 130"/>
            <p:cNvSpPr txBox="1">
              <a:spLocks noChangeArrowheads="1"/>
            </p:cNvSpPr>
            <p:nvPr/>
          </p:nvSpPr>
          <p:spPr bwMode="auto">
            <a:xfrm>
              <a:off x="4338" y="2684"/>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60" name="Text Box 131"/>
            <p:cNvSpPr txBox="1">
              <a:spLocks noChangeArrowheads="1"/>
            </p:cNvSpPr>
            <p:nvPr/>
          </p:nvSpPr>
          <p:spPr bwMode="auto">
            <a:xfrm>
              <a:off x="5129" y="304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61" name="Text Box 132"/>
            <p:cNvSpPr txBox="1">
              <a:spLocks noChangeArrowheads="1"/>
            </p:cNvSpPr>
            <p:nvPr/>
          </p:nvSpPr>
          <p:spPr bwMode="auto">
            <a:xfrm>
              <a:off x="3925"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5</a:t>
              </a:r>
            </a:p>
          </p:txBody>
        </p:sp>
        <p:sp>
          <p:nvSpPr>
            <p:cNvPr id="70762" name="Text Box 133"/>
            <p:cNvSpPr txBox="1">
              <a:spLocks noChangeArrowheads="1"/>
            </p:cNvSpPr>
            <p:nvPr/>
          </p:nvSpPr>
          <p:spPr bwMode="auto">
            <a:xfrm>
              <a:off x="4691" y="2684"/>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15</a:t>
              </a:r>
            </a:p>
          </p:txBody>
        </p:sp>
        <p:sp>
          <p:nvSpPr>
            <p:cNvPr id="70763" name="Text Box 134"/>
            <p:cNvSpPr txBox="1">
              <a:spLocks noChangeArrowheads="1"/>
            </p:cNvSpPr>
            <p:nvPr/>
          </p:nvSpPr>
          <p:spPr bwMode="auto">
            <a:xfrm>
              <a:off x="4691" y="3055"/>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20</a:t>
              </a:r>
            </a:p>
          </p:txBody>
        </p:sp>
        <p:sp>
          <p:nvSpPr>
            <p:cNvPr id="70764" name="Text Box 135"/>
            <p:cNvSpPr txBox="1">
              <a:spLocks noChangeArrowheads="1"/>
            </p:cNvSpPr>
            <p:nvPr/>
          </p:nvSpPr>
          <p:spPr bwMode="auto">
            <a:xfrm>
              <a:off x="4338"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grpSp>
      <p:sp>
        <p:nvSpPr>
          <p:cNvPr id="70659" name="Rectangle 136"/>
          <p:cNvSpPr>
            <a:spLocks noChangeArrowheads="1"/>
          </p:cNvSpPr>
          <p:nvPr/>
        </p:nvSpPr>
        <p:spPr bwMode="auto">
          <a:xfrm>
            <a:off x="508000" y="5546725"/>
            <a:ext cx="7988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FF3300"/>
                </a:solidFill>
              </a:rPr>
              <a:t>The area draining each grid cell includes the grid cell itself.</a:t>
            </a:r>
          </a:p>
        </p:txBody>
      </p:sp>
      <p:grpSp>
        <p:nvGrpSpPr>
          <p:cNvPr id="70660" name="Group 137"/>
          <p:cNvGrpSpPr>
            <a:grpSpLocks/>
          </p:cNvGrpSpPr>
          <p:nvPr/>
        </p:nvGrpSpPr>
        <p:grpSpPr bwMode="auto">
          <a:xfrm>
            <a:off x="4786313" y="1400175"/>
            <a:ext cx="3821112" cy="3997325"/>
            <a:chOff x="4786313" y="1565275"/>
            <a:chExt cx="3821112" cy="3997325"/>
          </a:xfrm>
        </p:grpSpPr>
        <p:grpSp>
          <p:nvGrpSpPr>
            <p:cNvPr id="70662" name="Group 5"/>
            <p:cNvGrpSpPr>
              <a:grpSpLocks/>
            </p:cNvGrpSpPr>
            <p:nvPr/>
          </p:nvGrpSpPr>
          <p:grpSpPr bwMode="auto">
            <a:xfrm>
              <a:off x="4792663" y="1565275"/>
              <a:ext cx="3814762" cy="3744373"/>
              <a:chOff x="1877" y="1152"/>
              <a:chExt cx="1971" cy="1776"/>
            </a:xfrm>
          </p:grpSpPr>
          <p:sp>
            <p:nvSpPr>
              <p:cNvPr id="70714" name="Rectangle 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5" name="Rectangle 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6" name="Rectangle 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7" name="Rectangle 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8" name="Rectangle 1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9" name="Rectangle 1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0" name="Rectangle 1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1" name="Rectangle 1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2" name="Rectangle 1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3" name="Rectangle 1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4" name="Rectangle 1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5" name="Rectangle 1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6" name="Rectangle 1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7" name="Rectangle 1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8" name="Rectangle 2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9" name="Rectangle 2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0" name="Rectangle 2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1" name="Rectangle 2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2" name="Rectangle 2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3" name="Rectangle 2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4" name="Rectangle 2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5" name="Rectangle 2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6" name="Rectangle 2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7" name="Rectangle 2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8" name="Rectangle 3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663" name="Line 31"/>
            <p:cNvSpPr>
              <a:spLocks noChangeShapeType="1"/>
            </p:cNvSpPr>
            <p:nvPr/>
          </p:nvSpPr>
          <p:spPr bwMode="auto">
            <a:xfrm rot="-177988">
              <a:off x="5271355" y="1832302"/>
              <a:ext cx="2130475" cy="240023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4" name="Line 32"/>
            <p:cNvSpPr>
              <a:spLocks noChangeShapeType="1"/>
            </p:cNvSpPr>
            <p:nvPr/>
          </p:nvSpPr>
          <p:spPr bwMode="auto">
            <a:xfrm>
              <a:off x="5959844" y="1952314"/>
              <a:ext cx="747587" cy="768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5" name="Line 33"/>
            <p:cNvSpPr>
              <a:spLocks noChangeShapeType="1"/>
            </p:cNvSpPr>
            <p:nvPr/>
          </p:nvSpPr>
          <p:spPr bwMode="auto">
            <a:xfrm flipH="1">
              <a:off x="5168900" y="3443462"/>
              <a:ext cx="7899" cy="7221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6" name="Line 34"/>
            <p:cNvSpPr>
              <a:spLocks noChangeShapeType="1"/>
            </p:cNvSpPr>
            <p:nvPr/>
          </p:nvSpPr>
          <p:spPr bwMode="auto">
            <a:xfrm>
              <a:off x="7428425" y="4919609"/>
              <a:ext cx="26476" cy="63029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7" name="Line 35"/>
            <p:cNvSpPr>
              <a:spLocks noChangeShapeType="1"/>
            </p:cNvSpPr>
            <p:nvPr/>
          </p:nvSpPr>
          <p:spPr bwMode="auto">
            <a:xfrm>
              <a:off x="5170889" y="4169535"/>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36"/>
            <p:cNvSpPr>
              <a:spLocks noChangeShapeType="1"/>
            </p:cNvSpPr>
            <p:nvPr/>
          </p:nvSpPr>
          <p:spPr bwMode="auto">
            <a:xfrm rot="2592605" flipV="1">
              <a:off x="5283175" y="4670585"/>
              <a:ext cx="55551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37"/>
            <p:cNvSpPr>
              <a:spLocks noChangeShapeType="1"/>
            </p:cNvSpPr>
            <p:nvPr/>
          </p:nvSpPr>
          <p:spPr bwMode="auto">
            <a:xfrm rot="2592605" flipV="1">
              <a:off x="6793123" y="4658583"/>
              <a:ext cx="531880" cy="519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0" name="Line 38"/>
            <p:cNvSpPr>
              <a:spLocks noChangeShapeType="1"/>
            </p:cNvSpPr>
            <p:nvPr/>
          </p:nvSpPr>
          <p:spPr bwMode="auto">
            <a:xfrm rot="2592605" flipV="1">
              <a:off x="5818155" y="5202970"/>
              <a:ext cx="853368" cy="294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1" name="Line 39"/>
            <p:cNvSpPr>
              <a:spLocks noChangeShapeType="1"/>
            </p:cNvSpPr>
            <p:nvPr/>
          </p:nvSpPr>
          <p:spPr bwMode="auto">
            <a:xfrm rot="2592605">
              <a:off x="5676474" y="4294236"/>
              <a:ext cx="512928" cy="5148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2" name="Line 40"/>
            <p:cNvSpPr>
              <a:spLocks noChangeShapeType="1"/>
            </p:cNvSpPr>
            <p:nvPr/>
          </p:nvSpPr>
          <p:spPr bwMode="auto">
            <a:xfrm rot="2592605" flipV="1">
              <a:off x="6015987" y="3149433"/>
              <a:ext cx="576203" cy="54905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3" name="Line 41"/>
            <p:cNvSpPr>
              <a:spLocks noChangeShapeType="1"/>
            </p:cNvSpPr>
            <p:nvPr/>
          </p:nvSpPr>
          <p:spPr bwMode="auto">
            <a:xfrm rot="2592605" flipV="1">
              <a:off x="5300904" y="2429361"/>
              <a:ext cx="56142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4" name="Line 42"/>
            <p:cNvSpPr>
              <a:spLocks noChangeShapeType="1"/>
            </p:cNvSpPr>
            <p:nvPr/>
          </p:nvSpPr>
          <p:spPr bwMode="auto">
            <a:xfrm rot="2807395">
              <a:off x="6419561" y="2088209"/>
              <a:ext cx="555055" cy="5052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5" name="Line 43"/>
            <p:cNvSpPr>
              <a:spLocks noChangeShapeType="1"/>
            </p:cNvSpPr>
            <p:nvPr/>
          </p:nvSpPr>
          <p:spPr bwMode="auto">
            <a:xfrm rot="2807395">
              <a:off x="6440495" y="2823033"/>
              <a:ext cx="522052" cy="4727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6" name="Line 44"/>
            <p:cNvSpPr>
              <a:spLocks noChangeShapeType="1"/>
            </p:cNvSpPr>
            <p:nvPr/>
          </p:nvSpPr>
          <p:spPr bwMode="auto">
            <a:xfrm rot="2807395">
              <a:off x="7926646" y="4278496"/>
              <a:ext cx="543054"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7" name="Line 45"/>
            <p:cNvSpPr>
              <a:spLocks noChangeShapeType="1"/>
            </p:cNvSpPr>
            <p:nvPr/>
          </p:nvSpPr>
          <p:spPr bwMode="auto">
            <a:xfrm rot="2807395">
              <a:off x="6416607" y="4302407"/>
              <a:ext cx="555055" cy="50233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8" name="Line 46"/>
            <p:cNvSpPr>
              <a:spLocks noChangeShapeType="1"/>
            </p:cNvSpPr>
            <p:nvPr/>
          </p:nvSpPr>
          <p:spPr bwMode="auto">
            <a:xfrm rot="2807395">
              <a:off x="7203016" y="2081823"/>
              <a:ext cx="501050" cy="455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9" name="Line 47"/>
            <p:cNvSpPr>
              <a:spLocks noChangeShapeType="1"/>
            </p:cNvSpPr>
            <p:nvPr/>
          </p:nvSpPr>
          <p:spPr bwMode="auto">
            <a:xfrm rot="2807395">
              <a:off x="7187992" y="3552310"/>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0" name="Line 48"/>
            <p:cNvSpPr>
              <a:spLocks noChangeShapeType="1"/>
            </p:cNvSpPr>
            <p:nvPr/>
          </p:nvSpPr>
          <p:spPr bwMode="auto">
            <a:xfrm rot="8207395">
              <a:off x="7552530" y="4661584"/>
              <a:ext cx="543700" cy="525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1" name="Line 49"/>
            <p:cNvSpPr>
              <a:spLocks noChangeShapeType="1"/>
            </p:cNvSpPr>
            <p:nvPr/>
          </p:nvSpPr>
          <p:spPr bwMode="auto">
            <a:xfrm rot="2807395">
              <a:off x="7956081" y="2802349"/>
              <a:ext cx="558056"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2" name="Line 50"/>
            <p:cNvSpPr>
              <a:spLocks noChangeShapeType="1"/>
            </p:cNvSpPr>
            <p:nvPr/>
          </p:nvSpPr>
          <p:spPr bwMode="auto">
            <a:xfrm flipH="1">
              <a:off x="6689702" y="2639382"/>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3" name="Line 51"/>
            <p:cNvSpPr>
              <a:spLocks noChangeShapeType="1"/>
            </p:cNvSpPr>
            <p:nvPr/>
          </p:nvSpPr>
          <p:spPr bwMode="auto">
            <a:xfrm flipH="1">
              <a:off x="7457973" y="1910309"/>
              <a:ext cx="738722" cy="750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4" name="Line 52"/>
            <p:cNvSpPr>
              <a:spLocks noChangeShapeType="1"/>
            </p:cNvSpPr>
            <p:nvPr/>
          </p:nvSpPr>
          <p:spPr bwMode="auto">
            <a:xfrm flipH="1">
              <a:off x="7478657" y="3419460"/>
              <a:ext cx="756452" cy="7590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5" name="Line 53"/>
            <p:cNvSpPr>
              <a:spLocks noChangeShapeType="1"/>
            </p:cNvSpPr>
            <p:nvPr/>
          </p:nvSpPr>
          <p:spPr bwMode="auto">
            <a:xfrm rot="2807395">
              <a:off x="7187992" y="4290383"/>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6" name="Text Box 54"/>
            <p:cNvSpPr txBox="1">
              <a:spLocks noChangeArrowheads="1"/>
            </p:cNvSpPr>
            <p:nvPr/>
          </p:nvSpPr>
          <p:spPr bwMode="auto">
            <a:xfrm>
              <a:off x="5527675" y="1597025"/>
              <a:ext cx="4111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7" name="Text Box 55"/>
            <p:cNvSpPr txBox="1">
              <a:spLocks noChangeArrowheads="1"/>
            </p:cNvSpPr>
            <p:nvPr/>
          </p:nvSpPr>
          <p:spPr bwMode="auto">
            <a:xfrm>
              <a:off x="7399338"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8" name="Text Box 56"/>
            <p:cNvSpPr txBox="1">
              <a:spLocks noChangeArrowheads="1"/>
            </p:cNvSpPr>
            <p:nvPr/>
          </p:nvSpPr>
          <p:spPr bwMode="auto">
            <a:xfrm>
              <a:off x="81470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9" name="Text Box 57"/>
            <p:cNvSpPr txBox="1">
              <a:spLocks noChangeArrowheads="1"/>
            </p:cNvSpPr>
            <p:nvPr/>
          </p:nvSpPr>
          <p:spPr bwMode="auto">
            <a:xfrm>
              <a:off x="62801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0" name="Text Box 58"/>
            <p:cNvSpPr txBox="1">
              <a:spLocks noChangeArrowheads="1"/>
            </p:cNvSpPr>
            <p:nvPr/>
          </p:nvSpPr>
          <p:spPr bwMode="auto">
            <a:xfrm>
              <a:off x="4786313"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1" name="Text Box 59"/>
            <p:cNvSpPr txBox="1">
              <a:spLocks noChangeArrowheads="1"/>
            </p:cNvSpPr>
            <p:nvPr/>
          </p:nvSpPr>
          <p:spPr bwMode="auto">
            <a:xfrm>
              <a:off x="8147050" y="37433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2" name="Text Box 60"/>
            <p:cNvSpPr txBox="1">
              <a:spLocks noChangeArrowheads="1"/>
            </p:cNvSpPr>
            <p:nvPr/>
          </p:nvSpPr>
          <p:spPr bwMode="auto">
            <a:xfrm>
              <a:off x="4786313" y="45831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3" name="Text Box 61"/>
            <p:cNvSpPr txBox="1">
              <a:spLocks noChangeArrowheads="1"/>
            </p:cNvSpPr>
            <p:nvPr/>
          </p:nvSpPr>
          <p:spPr bwMode="auto">
            <a:xfrm>
              <a:off x="47863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694" name="Text Box 62"/>
            <p:cNvSpPr txBox="1">
              <a:spLocks noChangeArrowheads="1"/>
            </p:cNvSpPr>
            <p:nvPr/>
          </p:nvSpPr>
          <p:spPr bwMode="auto">
            <a:xfrm>
              <a:off x="4786313" y="31829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5" name="Text Box 63"/>
            <p:cNvSpPr txBox="1">
              <a:spLocks noChangeArrowheads="1"/>
            </p:cNvSpPr>
            <p:nvPr/>
          </p:nvSpPr>
          <p:spPr bwMode="auto">
            <a:xfrm>
              <a:off x="4786313" y="23431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6" name="Text Box 64"/>
            <p:cNvSpPr txBox="1">
              <a:spLocks noChangeArrowheads="1"/>
            </p:cNvSpPr>
            <p:nvPr/>
          </p:nvSpPr>
          <p:spPr bwMode="auto">
            <a:xfrm>
              <a:off x="5532438"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7" name="Text Box 65"/>
            <p:cNvSpPr txBox="1">
              <a:spLocks noChangeArrowheads="1"/>
            </p:cNvSpPr>
            <p:nvPr/>
          </p:nvSpPr>
          <p:spPr bwMode="auto">
            <a:xfrm>
              <a:off x="5532438" y="392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8" name="Text Box 66"/>
            <p:cNvSpPr txBox="1">
              <a:spLocks noChangeArrowheads="1"/>
            </p:cNvSpPr>
            <p:nvPr/>
          </p:nvSpPr>
          <p:spPr bwMode="auto">
            <a:xfrm>
              <a:off x="7369175" y="3057525"/>
              <a:ext cx="33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9" name="Text Box 67"/>
            <p:cNvSpPr txBox="1">
              <a:spLocks noChangeArrowheads="1"/>
            </p:cNvSpPr>
            <p:nvPr/>
          </p:nvSpPr>
          <p:spPr bwMode="auto">
            <a:xfrm>
              <a:off x="8147050"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0" name="Text Box 68"/>
            <p:cNvSpPr txBox="1">
              <a:spLocks noChangeArrowheads="1"/>
            </p:cNvSpPr>
            <p:nvPr/>
          </p:nvSpPr>
          <p:spPr bwMode="auto">
            <a:xfrm>
              <a:off x="5813425" y="22494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1" name="Text Box 69"/>
            <p:cNvSpPr txBox="1">
              <a:spLocks noChangeArrowheads="1"/>
            </p:cNvSpPr>
            <p:nvPr/>
          </p:nvSpPr>
          <p:spPr bwMode="auto">
            <a:xfrm>
              <a:off x="6653213"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2" name="Text Box 70"/>
            <p:cNvSpPr txBox="1">
              <a:spLocks noChangeArrowheads="1"/>
            </p:cNvSpPr>
            <p:nvPr/>
          </p:nvSpPr>
          <p:spPr bwMode="auto">
            <a:xfrm>
              <a:off x="7396163" y="236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3" name="Text Box 71"/>
            <p:cNvSpPr txBox="1">
              <a:spLocks noChangeArrowheads="1"/>
            </p:cNvSpPr>
            <p:nvPr/>
          </p:nvSpPr>
          <p:spPr bwMode="auto">
            <a:xfrm>
              <a:off x="6280150" y="3276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11</a:t>
              </a:r>
            </a:p>
          </p:txBody>
        </p:sp>
        <p:sp>
          <p:nvSpPr>
            <p:cNvPr id="70704" name="Text Box 72"/>
            <p:cNvSpPr txBox="1">
              <a:spLocks noChangeArrowheads="1"/>
            </p:cNvSpPr>
            <p:nvPr/>
          </p:nvSpPr>
          <p:spPr bwMode="auto">
            <a:xfrm>
              <a:off x="8175625" y="3133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5" name="Text Box 73"/>
            <p:cNvSpPr txBox="1">
              <a:spLocks noChangeArrowheads="1"/>
            </p:cNvSpPr>
            <p:nvPr/>
          </p:nvSpPr>
          <p:spPr bwMode="auto">
            <a:xfrm>
              <a:off x="66532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6" name="Text Box 74"/>
            <p:cNvSpPr txBox="1">
              <a:spLocks noChangeArrowheads="1"/>
            </p:cNvSpPr>
            <p:nvPr/>
          </p:nvSpPr>
          <p:spPr bwMode="auto">
            <a:xfrm>
              <a:off x="5907088" y="4489450"/>
              <a:ext cx="41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5</a:t>
              </a:r>
            </a:p>
          </p:txBody>
        </p:sp>
        <p:sp>
          <p:nvSpPr>
            <p:cNvPr id="70707" name="Text Box 75"/>
            <p:cNvSpPr txBox="1">
              <a:spLocks noChangeArrowheads="1"/>
            </p:cNvSpPr>
            <p:nvPr/>
          </p:nvSpPr>
          <p:spPr bwMode="auto">
            <a:xfrm>
              <a:off x="8151813" y="46466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8" name="Line 77"/>
            <p:cNvSpPr>
              <a:spLocks noChangeShapeType="1"/>
            </p:cNvSpPr>
            <p:nvPr/>
          </p:nvSpPr>
          <p:spPr bwMode="auto">
            <a:xfrm>
              <a:off x="7437179" y="4918502"/>
              <a:ext cx="5022" cy="6440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09" name="Line 79"/>
            <p:cNvSpPr>
              <a:spLocks noChangeShapeType="1"/>
            </p:cNvSpPr>
            <p:nvPr/>
          </p:nvSpPr>
          <p:spPr bwMode="auto">
            <a:xfrm rot="2807395">
              <a:off x="7204792" y="4296432"/>
              <a:ext cx="512825" cy="49442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0" name="Text Box 82"/>
            <p:cNvSpPr txBox="1">
              <a:spLocks noChangeArrowheads="1"/>
            </p:cNvSpPr>
            <p:nvPr/>
          </p:nvSpPr>
          <p:spPr bwMode="auto">
            <a:xfrm>
              <a:off x="6746875" y="45275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11" name="Text Box 83"/>
            <p:cNvSpPr txBox="1">
              <a:spLocks noChangeArrowheads="1"/>
            </p:cNvSpPr>
            <p:nvPr/>
          </p:nvSpPr>
          <p:spPr bwMode="auto">
            <a:xfrm>
              <a:off x="7016750" y="48514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25</a:t>
              </a:r>
            </a:p>
          </p:txBody>
        </p:sp>
        <p:sp>
          <p:nvSpPr>
            <p:cNvPr id="70712" name="Line 79"/>
            <p:cNvSpPr>
              <a:spLocks noChangeShapeType="1"/>
            </p:cNvSpPr>
            <p:nvPr/>
          </p:nvSpPr>
          <p:spPr bwMode="auto">
            <a:xfrm rot="2807395" flipV="1">
              <a:off x="6556596" y="3782457"/>
              <a:ext cx="1045531" cy="13483"/>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3" name="Text Box 81"/>
            <p:cNvSpPr txBox="1">
              <a:spLocks noChangeArrowheads="1"/>
            </p:cNvSpPr>
            <p:nvPr/>
          </p:nvSpPr>
          <p:spPr bwMode="auto">
            <a:xfrm>
              <a:off x="7307263" y="40227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15</a:t>
              </a:r>
            </a:p>
          </p:txBody>
        </p:sp>
      </p:grpSp>
      <p:sp>
        <p:nvSpPr>
          <p:cNvPr id="70661" name="Rectangle 139"/>
          <p:cNvSpPr>
            <a:spLocks noChangeArrowheads="1"/>
          </p:cNvSpPr>
          <p:nvPr/>
        </p:nvSpPr>
        <p:spPr bwMode="auto">
          <a:xfrm>
            <a:off x="850900" y="392113"/>
            <a:ext cx="7551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t>TauDEM contributing area convention.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Zonal Average of Raster over Subwatershed</a:t>
            </a:r>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3511550"/>
            <a:ext cx="650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055938" y="1460500"/>
            <a:ext cx="60880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Oval 5"/>
          <p:cNvSpPr>
            <a:spLocks noChangeArrowheads="1"/>
          </p:cNvSpPr>
          <p:nvPr/>
        </p:nvSpPr>
        <p:spPr bwMode="auto">
          <a:xfrm>
            <a:off x="1473200" y="45339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0" name="Oval 6"/>
          <p:cNvSpPr>
            <a:spLocks noChangeArrowheads="1"/>
          </p:cNvSpPr>
          <p:nvPr/>
        </p:nvSpPr>
        <p:spPr bwMode="auto">
          <a:xfrm>
            <a:off x="4914900" y="20701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7351" name="Elbow Connector 8"/>
          <p:cNvCxnSpPr>
            <a:cxnSpLocks noChangeShapeType="1"/>
            <a:stCxn id="57350" idx="4"/>
            <a:endCxn id="57349" idx="0"/>
          </p:cNvCxnSpPr>
          <p:nvPr/>
        </p:nvCxnSpPr>
        <p:spPr bwMode="auto">
          <a:xfrm rot="5400000">
            <a:off x="2292350" y="1682750"/>
            <a:ext cx="2260600" cy="3441700"/>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7352" name="Rectangle 9"/>
          <p:cNvSpPr>
            <a:spLocks noChangeArrowheads="1"/>
          </p:cNvSpPr>
          <p:nvPr/>
        </p:nvSpPr>
        <p:spPr bwMode="auto">
          <a:xfrm>
            <a:off x="1917700" y="4546600"/>
            <a:ext cx="4673600" cy="165100"/>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Streams with 200 cell Threshold</a:t>
            </a:r>
            <a:br>
              <a:rPr lang="en-US" smtClean="0"/>
            </a:br>
            <a:r>
              <a:rPr lang="en-US" sz="2800" smtClean="0"/>
              <a:t>(&gt;18 hectares or 13.5 acres drainage area)</a:t>
            </a:r>
            <a:r>
              <a:rPr lang="en-US" smtClean="0"/>
              <a:t> </a:t>
            </a:r>
          </a:p>
        </p:txBody>
      </p:sp>
      <p:pic>
        <p:nvPicPr>
          <p:cNvPr id="71683" name="Picture 3" descr="stream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48652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04"/>
          <p:cNvSpPr txBox="1">
            <a:spLocks noChangeArrowheads="1"/>
          </p:cNvSpPr>
          <p:nvPr/>
        </p:nvSpPr>
        <p:spPr bwMode="auto">
          <a:xfrm>
            <a:off x="1408113" y="544513"/>
            <a:ext cx="6210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Watershed Draining to Outlet</a:t>
            </a:r>
            <a:endParaRPr lang="en-US"/>
          </a:p>
        </p:txBody>
      </p:sp>
      <p:sp>
        <p:nvSpPr>
          <p:cNvPr id="72707" name="Rectangle 4"/>
          <p:cNvSpPr>
            <a:spLocks noChangeArrowheads="1"/>
          </p:cNvSpPr>
          <p:nvPr/>
        </p:nvSpPr>
        <p:spPr bwMode="auto">
          <a:xfrm>
            <a:off x="2635250" y="1739900"/>
            <a:ext cx="765175"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8" name="Rectangle 5"/>
          <p:cNvSpPr>
            <a:spLocks noChangeArrowheads="1"/>
          </p:cNvSpPr>
          <p:nvPr/>
        </p:nvSpPr>
        <p:spPr bwMode="auto">
          <a:xfrm>
            <a:off x="3400425" y="1739900"/>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9" name="Rectangle 6"/>
          <p:cNvSpPr>
            <a:spLocks noChangeArrowheads="1"/>
          </p:cNvSpPr>
          <p:nvPr/>
        </p:nvSpPr>
        <p:spPr bwMode="auto">
          <a:xfrm>
            <a:off x="4162425" y="1739900"/>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0" name="Rectangle 7"/>
          <p:cNvSpPr>
            <a:spLocks noChangeArrowheads="1"/>
          </p:cNvSpPr>
          <p:nvPr/>
        </p:nvSpPr>
        <p:spPr bwMode="auto">
          <a:xfrm>
            <a:off x="4926013" y="1739900"/>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1" name="Rectangle 8"/>
          <p:cNvSpPr>
            <a:spLocks noChangeArrowheads="1"/>
          </p:cNvSpPr>
          <p:nvPr/>
        </p:nvSpPr>
        <p:spPr bwMode="auto">
          <a:xfrm>
            <a:off x="5688013" y="1739900"/>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2" name="Rectangle 9"/>
          <p:cNvSpPr>
            <a:spLocks noChangeArrowheads="1"/>
          </p:cNvSpPr>
          <p:nvPr/>
        </p:nvSpPr>
        <p:spPr bwMode="auto">
          <a:xfrm>
            <a:off x="4162425" y="4737100"/>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3" name="Rectangle 10"/>
          <p:cNvSpPr>
            <a:spLocks noChangeArrowheads="1"/>
          </p:cNvSpPr>
          <p:nvPr/>
        </p:nvSpPr>
        <p:spPr bwMode="auto">
          <a:xfrm>
            <a:off x="4926013" y="4737100"/>
            <a:ext cx="762000" cy="749300"/>
          </a:xfrm>
          <a:prstGeom prst="rect">
            <a:avLst/>
          </a:prstGeom>
          <a:solidFill>
            <a:srgbClr val="FF5050"/>
          </a:solidFill>
          <a:ln w="38100">
            <a:solidFill>
              <a:srgbClr val="009900"/>
            </a:solidFill>
            <a:miter lim="800000"/>
            <a:headEnd/>
            <a:tailEnd/>
          </a:ln>
        </p:spPr>
        <p:txBody>
          <a:bodyPr wrap="none" anchor="ctr"/>
          <a:lstStyle/>
          <a:p>
            <a:pPr algn="ctr"/>
            <a:endParaRPr lang="en-US" b="1"/>
          </a:p>
        </p:txBody>
      </p:sp>
      <p:sp>
        <p:nvSpPr>
          <p:cNvPr id="72714" name="Rectangle 11"/>
          <p:cNvSpPr>
            <a:spLocks noChangeArrowheads="1"/>
          </p:cNvSpPr>
          <p:nvPr/>
        </p:nvSpPr>
        <p:spPr bwMode="auto">
          <a:xfrm>
            <a:off x="5688013" y="4737100"/>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5" name="Rectangle 12"/>
          <p:cNvSpPr>
            <a:spLocks noChangeArrowheads="1"/>
          </p:cNvSpPr>
          <p:nvPr/>
        </p:nvSpPr>
        <p:spPr bwMode="auto">
          <a:xfrm>
            <a:off x="2635250" y="2489200"/>
            <a:ext cx="765175"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6" name="Rectangle 13"/>
          <p:cNvSpPr>
            <a:spLocks noChangeArrowheads="1"/>
          </p:cNvSpPr>
          <p:nvPr/>
        </p:nvSpPr>
        <p:spPr bwMode="auto">
          <a:xfrm>
            <a:off x="3400425" y="2489200"/>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7" name="Rectangle 14"/>
          <p:cNvSpPr>
            <a:spLocks noChangeArrowheads="1"/>
          </p:cNvSpPr>
          <p:nvPr/>
        </p:nvSpPr>
        <p:spPr bwMode="auto">
          <a:xfrm>
            <a:off x="4162425" y="2489200"/>
            <a:ext cx="763588"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8" name="Rectangle 15"/>
          <p:cNvSpPr>
            <a:spLocks noChangeArrowheads="1"/>
          </p:cNvSpPr>
          <p:nvPr/>
        </p:nvSpPr>
        <p:spPr bwMode="auto">
          <a:xfrm>
            <a:off x="4926013" y="2489200"/>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9" name="Rectangle 16"/>
          <p:cNvSpPr>
            <a:spLocks noChangeArrowheads="1"/>
          </p:cNvSpPr>
          <p:nvPr/>
        </p:nvSpPr>
        <p:spPr bwMode="auto">
          <a:xfrm>
            <a:off x="5688013" y="2489200"/>
            <a:ext cx="763587"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0" name="Rectangle 17"/>
          <p:cNvSpPr>
            <a:spLocks noChangeArrowheads="1"/>
          </p:cNvSpPr>
          <p:nvPr/>
        </p:nvSpPr>
        <p:spPr bwMode="auto">
          <a:xfrm>
            <a:off x="2635250" y="3236913"/>
            <a:ext cx="765175" cy="75088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1" name="Rectangle 18"/>
          <p:cNvSpPr>
            <a:spLocks noChangeArrowheads="1"/>
          </p:cNvSpPr>
          <p:nvPr/>
        </p:nvSpPr>
        <p:spPr bwMode="auto">
          <a:xfrm>
            <a:off x="3400425" y="3236913"/>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2" name="Rectangle 19"/>
          <p:cNvSpPr>
            <a:spLocks noChangeArrowheads="1"/>
          </p:cNvSpPr>
          <p:nvPr/>
        </p:nvSpPr>
        <p:spPr bwMode="auto">
          <a:xfrm>
            <a:off x="4162425" y="3236913"/>
            <a:ext cx="763588"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3" name="Rectangle 20"/>
          <p:cNvSpPr>
            <a:spLocks noChangeArrowheads="1"/>
          </p:cNvSpPr>
          <p:nvPr/>
        </p:nvSpPr>
        <p:spPr bwMode="auto">
          <a:xfrm>
            <a:off x="4926013" y="3236913"/>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4" name="Rectangle 21"/>
          <p:cNvSpPr>
            <a:spLocks noChangeArrowheads="1"/>
          </p:cNvSpPr>
          <p:nvPr/>
        </p:nvSpPr>
        <p:spPr bwMode="auto">
          <a:xfrm>
            <a:off x="5688013" y="3236913"/>
            <a:ext cx="763587"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5" name="Rectangle 22"/>
          <p:cNvSpPr>
            <a:spLocks noChangeArrowheads="1"/>
          </p:cNvSpPr>
          <p:nvPr/>
        </p:nvSpPr>
        <p:spPr bwMode="auto">
          <a:xfrm>
            <a:off x="2635250" y="3987800"/>
            <a:ext cx="765175"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6" name="Rectangle 23"/>
          <p:cNvSpPr>
            <a:spLocks noChangeArrowheads="1"/>
          </p:cNvSpPr>
          <p:nvPr/>
        </p:nvSpPr>
        <p:spPr bwMode="auto">
          <a:xfrm>
            <a:off x="3400425" y="3987800"/>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7" name="Rectangle 24"/>
          <p:cNvSpPr>
            <a:spLocks noChangeArrowheads="1"/>
          </p:cNvSpPr>
          <p:nvPr/>
        </p:nvSpPr>
        <p:spPr bwMode="auto">
          <a:xfrm>
            <a:off x="4162425" y="3987800"/>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8" name="Rectangle 25"/>
          <p:cNvSpPr>
            <a:spLocks noChangeArrowheads="1"/>
          </p:cNvSpPr>
          <p:nvPr/>
        </p:nvSpPr>
        <p:spPr bwMode="auto">
          <a:xfrm>
            <a:off x="4926013" y="3987800"/>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9" name="Rectangle 26"/>
          <p:cNvSpPr>
            <a:spLocks noChangeArrowheads="1"/>
          </p:cNvSpPr>
          <p:nvPr/>
        </p:nvSpPr>
        <p:spPr bwMode="auto">
          <a:xfrm>
            <a:off x="5688013" y="3987800"/>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30" name="Rectangle 27"/>
          <p:cNvSpPr>
            <a:spLocks noChangeArrowheads="1"/>
          </p:cNvSpPr>
          <p:nvPr/>
        </p:nvSpPr>
        <p:spPr bwMode="auto">
          <a:xfrm>
            <a:off x="3400425" y="4737100"/>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1" name="Rectangle 28"/>
          <p:cNvSpPr>
            <a:spLocks noChangeArrowheads="1"/>
          </p:cNvSpPr>
          <p:nvPr/>
        </p:nvSpPr>
        <p:spPr bwMode="auto">
          <a:xfrm>
            <a:off x="2636838" y="4737100"/>
            <a:ext cx="763587"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2" name="Line 29"/>
          <p:cNvSpPr>
            <a:spLocks noChangeShapeType="1"/>
          </p:cNvSpPr>
          <p:nvPr/>
        </p:nvSpPr>
        <p:spPr bwMode="auto">
          <a:xfrm rot="-177988">
            <a:off x="3113088" y="2006600"/>
            <a:ext cx="2132012" cy="24018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3" name="Line 30"/>
          <p:cNvSpPr>
            <a:spLocks noChangeShapeType="1"/>
          </p:cNvSpPr>
          <p:nvPr/>
        </p:nvSpPr>
        <p:spPr bwMode="auto">
          <a:xfrm>
            <a:off x="3802063" y="2127250"/>
            <a:ext cx="747712" cy="768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4" name="Line 31"/>
          <p:cNvSpPr>
            <a:spLocks noChangeShapeType="1"/>
          </p:cNvSpPr>
          <p:nvPr/>
        </p:nvSpPr>
        <p:spPr bwMode="auto">
          <a:xfrm flipH="1">
            <a:off x="3017838" y="3619500"/>
            <a:ext cx="1587" cy="7032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5" name="Line 32"/>
          <p:cNvSpPr>
            <a:spLocks noChangeShapeType="1"/>
          </p:cNvSpPr>
          <p:nvPr/>
        </p:nvSpPr>
        <p:spPr bwMode="auto">
          <a:xfrm>
            <a:off x="5272088" y="5095875"/>
            <a:ext cx="17462" cy="6588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6" name="Line 33"/>
          <p:cNvSpPr>
            <a:spLocks noChangeShapeType="1"/>
          </p:cNvSpPr>
          <p:nvPr/>
        </p:nvSpPr>
        <p:spPr bwMode="auto">
          <a:xfrm>
            <a:off x="3013075" y="4344988"/>
            <a:ext cx="765175"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7" name="Line 34"/>
          <p:cNvSpPr>
            <a:spLocks noChangeShapeType="1"/>
          </p:cNvSpPr>
          <p:nvPr/>
        </p:nvSpPr>
        <p:spPr bwMode="auto">
          <a:xfrm rot="2592605" flipV="1">
            <a:off x="3125788" y="4846638"/>
            <a:ext cx="555625" cy="5286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8" name="Line 35"/>
          <p:cNvSpPr>
            <a:spLocks noChangeShapeType="1"/>
          </p:cNvSpPr>
          <p:nvPr/>
        </p:nvSpPr>
        <p:spPr bwMode="auto">
          <a:xfrm rot="2592605" flipV="1">
            <a:off x="4637088" y="4835525"/>
            <a:ext cx="531812" cy="5191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9" name="Line 36"/>
          <p:cNvSpPr>
            <a:spLocks noChangeShapeType="1"/>
          </p:cNvSpPr>
          <p:nvPr/>
        </p:nvSpPr>
        <p:spPr bwMode="auto">
          <a:xfrm rot="2592605">
            <a:off x="3633788" y="5435600"/>
            <a:ext cx="949325" cy="1270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0" name="Line 37"/>
          <p:cNvSpPr>
            <a:spLocks noChangeShapeType="1"/>
          </p:cNvSpPr>
          <p:nvPr/>
        </p:nvSpPr>
        <p:spPr bwMode="auto">
          <a:xfrm rot="2592605">
            <a:off x="3514725" y="4470400"/>
            <a:ext cx="515938" cy="5254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1" name="Line 38"/>
          <p:cNvSpPr>
            <a:spLocks noChangeShapeType="1"/>
          </p:cNvSpPr>
          <p:nvPr/>
        </p:nvSpPr>
        <p:spPr bwMode="auto">
          <a:xfrm rot="2592605" flipV="1">
            <a:off x="3859213" y="3324225"/>
            <a:ext cx="576262" cy="5492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2" name="Line 39"/>
          <p:cNvSpPr>
            <a:spLocks noChangeShapeType="1"/>
          </p:cNvSpPr>
          <p:nvPr/>
        </p:nvSpPr>
        <p:spPr bwMode="auto">
          <a:xfrm rot="2592605" flipV="1">
            <a:off x="3143250" y="2605088"/>
            <a:ext cx="561975" cy="5270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3" name="Line 40"/>
          <p:cNvSpPr>
            <a:spLocks noChangeShapeType="1"/>
          </p:cNvSpPr>
          <p:nvPr/>
        </p:nvSpPr>
        <p:spPr bwMode="auto">
          <a:xfrm rot="2807395">
            <a:off x="4262438" y="2263775"/>
            <a:ext cx="555625" cy="504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4" name="Line 41"/>
          <p:cNvSpPr>
            <a:spLocks noChangeShapeType="1"/>
          </p:cNvSpPr>
          <p:nvPr/>
        </p:nvSpPr>
        <p:spPr bwMode="auto">
          <a:xfrm rot="2807395">
            <a:off x="4283869" y="2997994"/>
            <a:ext cx="522287" cy="473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5" name="Line 42"/>
          <p:cNvSpPr>
            <a:spLocks noChangeShapeType="1"/>
          </p:cNvSpPr>
          <p:nvPr/>
        </p:nvSpPr>
        <p:spPr bwMode="auto">
          <a:xfrm rot="2807395">
            <a:off x="5770562" y="4454526"/>
            <a:ext cx="542925"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6" name="Line 43"/>
          <p:cNvSpPr>
            <a:spLocks noChangeShapeType="1"/>
          </p:cNvSpPr>
          <p:nvPr/>
        </p:nvSpPr>
        <p:spPr bwMode="auto">
          <a:xfrm rot="2807395">
            <a:off x="4259262" y="4478338"/>
            <a:ext cx="555625" cy="5016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7" name="Line 44"/>
          <p:cNvSpPr>
            <a:spLocks noChangeShapeType="1"/>
          </p:cNvSpPr>
          <p:nvPr/>
        </p:nvSpPr>
        <p:spPr bwMode="auto">
          <a:xfrm rot="2807395">
            <a:off x="5045869" y="2256632"/>
            <a:ext cx="501650" cy="45561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8" name="Line 45"/>
          <p:cNvSpPr>
            <a:spLocks noChangeShapeType="1"/>
          </p:cNvSpPr>
          <p:nvPr/>
        </p:nvSpPr>
        <p:spPr bwMode="auto">
          <a:xfrm rot="2807395">
            <a:off x="5030788" y="3727450"/>
            <a:ext cx="534987"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9" name="Line 46"/>
          <p:cNvSpPr>
            <a:spLocks noChangeShapeType="1"/>
          </p:cNvSpPr>
          <p:nvPr/>
        </p:nvSpPr>
        <p:spPr bwMode="auto">
          <a:xfrm rot="8207395">
            <a:off x="5395913" y="4837113"/>
            <a:ext cx="544512" cy="52546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0" name="Line 47"/>
          <p:cNvSpPr>
            <a:spLocks noChangeShapeType="1"/>
          </p:cNvSpPr>
          <p:nvPr/>
        </p:nvSpPr>
        <p:spPr bwMode="auto">
          <a:xfrm rot="2807395">
            <a:off x="5799138" y="2978150"/>
            <a:ext cx="558800"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1" name="Line 48"/>
          <p:cNvSpPr>
            <a:spLocks noChangeShapeType="1"/>
          </p:cNvSpPr>
          <p:nvPr/>
        </p:nvSpPr>
        <p:spPr bwMode="auto">
          <a:xfrm flipH="1">
            <a:off x="4532313" y="2814638"/>
            <a:ext cx="766762"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2" name="Line 49"/>
          <p:cNvSpPr>
            <a:spLocks noChangeShapeType="1"/>
          </p:cNvSpPr>
          <p:nvPr/>
        </p:nvSpPr>
        <p:spPr bwMode="auto">
          <a:xfrm flipH="1">
            <a:off x="5302250" y="2084388"/>
            <a:ext cx="738188" cy="75088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3" name="Line 50"/>
          <p:cNvSpPr>
            <a:spLocks noChangeShapeType="1"/>
          </p:cNvSpPr>
          <p:nvPr/>
        </p:nvSpPr>
        <p:spPr bwMode="auto">
          <a:xfrm flipH="1">
            <a:off x="5322888" y="3595688"/>
            <a:ext cx="755650" cy="758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4" name="Line 51"/>
          <p:cNvSpPr>
            <a:spLocks noChangeShapeType="1"/>
          </p:cNvSpPr>
          <p:nvPr/>
        </p:nvSpPr>
        <p:spPr bwMode="auto">
          <a:xfrm rot="2807395">
            <a:off x="5031582" y="4466431"/>
            <a:ext cx="533400"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5" name="Line 77"/>
          <p:cNvSpPr>
            <a:spLocks noChangeShapeType="1"/>
          </p:cNvSpPr>
          <p:nvPr/>
        </p:nvSpPr>
        <p:spPr bwMode="auto">
          <a:xfrm>
            <a:off x="5273675" y="5076825"/>
            <a:ext cx="4763" cy="631825"/>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6" name="Line 79"/>
          <p:cNvSpPr>
            <a:spLocks noChangeShapeType="1"/>
          </p:cNvSpPr>
          <p:nvPr/>
        </p:nvSpPr>
        <p:spPr bwMode="auto">
          <a:xfrm rot="2807395">
            <a:off x="5045075" y="4465638"/>
            <a:ext cx="503237" cy="48418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7" name="Line 79"/>
          <p:cNvSpPr>
            <a:spLocks noChangeShapeType="1"/>
          </p:cNvSpPr>
          <p:nvPr/>
        </p:nvSpPr>
        <p:spPr bwMode="auto">
          <a:xfrm rot="2807395" flipV="1">
            <a:off x="4407693" y="3961607"/>
            <a:ext cx="1027113" cy="1270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8" name="Freeform 3"/>
          <p:cNvSpPr>
            <a:spLocks/>
          </p:cNvSpPr>
          <p:nvPr/>
        </p:nvSpPr>
        <p:spPr bwMode="auto">
          <a:xfrm>
            <a:off x="2601913" y="1719263"/>
            <a:ext cx="3889375" cy="38385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1294437557 w 10000"/>
              <a:gd name="T15" fmla="*/ 2147483647 h 10000"/>
              <a:gd name="T16" fmla="*/ 2147483647 w 10000"/>
              <a:gd name="T17" fmla="*/ 1866438038 h 10000"/>
              <a:gd name="T18" fmla="*/ 2147483647 w 10000"/>
              <a:gd name="T19" fmla="*/ 0 h 10000"/>
              <a:gd name="T20" fmla="*/ 2147483647 w 10000"/>
              <a:gd name="T21" fmla="*/ 113162346 h 10000"/>
              <a:gd name="T22" fmla="*/ 2147483647 w 10000"/>
              <a:gd name="T23" fmla="*/ 19230201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00"/>
              <a:gd name="T58" fmla="*/ 0 h 10000"/>
              <a:gd name="T59" fmla="*/ 10000 w 10000"/>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00" h="10000">
                <a:moveTo>
                  <a:pt x="8193" y="9828"/>
                </a:moveTo>
                <a:lnTo>
                  <a:pt x="5999" y="9805"/>
                </a:lnTo>
                <a:cubicBezTo>
                  <a:pt x="5309" y="9801"/>
                  <a:pt x="4819" y="9963"/>
                  <a:pt x="4055" y="9803"/>
                </a:cubicBezTo>
                <a:cubicBezTo>
                  <a:pt x="3945" y="9146"/>
                  <a:pt x="4038" y="6779"/>
                  <a:pt x="3964" y="6064"/>
                </a:cubicBezTo>
                <a:cubicBezTo>
                  <a:pt x="3433" y="5845"/>
                  <a:pt x="3395" y="5998"/>
                  <a:pt x="2043" y="5906"/>
                </a:cubicBezTo>
                <a:cubicBezTo>
                  <a:pt x="1930" y="5320"/>
                  <a:pt x="2089" y="4449"/>
                  <a:pt x="2064" y="3986"/>
                </a:cubicBezTo>
                <a:cubicBezTo>
                  <a:pt x="1824" y="3722"/>
                  <a:pt x="776" y="4080"/>
                  <a:pt x="110" y="3993"/>
                </a:cubicBezTo>
                <a:cubicBezTo>
                  <a:pt x="161" y="3278"/>
                  <a:pt x="0" y="1179"/>
                  <a:pt x="22" y="88"/>
                </a:cubicBezTo>
                <a:cubicBezTo>
                  <a:pt x="895" y="89"/>
                  <a:pt x="1909" y="49"/>
                  <a:pt x="2792" y="33"/>
                </a:cubicBezTo>
                <a:lnTo>
                  <a:pt x="5321" y="0"/>
                </a:lnTo>
                <a:lnTo>
                  <a:pt x="7980" y="2"/>
                </a:lnTo>
                <a:lnTo>
                  <a:pt x="9991" y="34"/>
                </a:lnTo>
                <a:cubicBezTo>
                  <a:pt x="9992" y="711"/>
                  <a:pt x="9947" y="1101"/>
                  <a:pt x="9943" y="2076"/>
                </a:cubicBezTo>
                <a:cubicBezTo>
                  <a:pt x="9940" y="3051"/>
                  <a:pt x="9980" y="4778"/>
                  <a:pt x="9971" y="5886"/>
                </a:cubicBezTo>
                <a:cubicBezTo>
                  <a:pt x="9962" y="6994"/>
                  <a:pt x="9895" y="8066"/>
                  <a:pt x="9889" y="8723"/>
                </a:cubicBezTo>
                <a:cubicBezTo>
                  <a:pt x="9882" y="9379"/>
                  <a:pt x="10000" y="9655"/>
                  <a:pt x="9935" y="9828"/>
                </a:cubicBezTo>
                <a:cubicBezTo>
                  <a:pt x="9871" y="10000"/>
                  <a:pt x="9753" y="9773"/>
                  <a:pt x="9511" y="9773"/>
                </a:cubicBezTo>
                <a:cubicBezTo>
                  <a:pt x="9271" y="9773"/>
                  <a:pt x="8694" y="9820"/>
                  <a:pt x="8476" y="9828"/>
                </a:cubicBezTo>
                <a:cubicBezTo>
                  <a:pt x="8258" y="9835"/>
                  <a:pt x="8606" y="9832"/>
                  <a:pt x="8193" y="9828"/>
                </a:cubicBezTo>
                <a:close/>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609600"/>
            <a:ext cx="7772400" cy="762000"/>
          </a:xfrm>
        </p:spPr>
        <p:txBody>
          <a:bodyPr/>
          <a:lstStyle/>
          <a:p>
            <a:pPr eaLnBrk="1" hangingPunct="1"/>
            <a:r>
              <a:rPr lang="en-US" sz="3600" b="1" smtClean="0">
                <a:solidFill>
                  <a:srgbClr val="FF66FF"/>
                </a:solidFill>
              </a:rPr>
              <a:t>Watershed  </a:t>
            </a:r>
            <a:r>
              <a:rPr lang="en-US" sz="3600" b="1" smtClean="0">
                <a:solidFill>
                  <a:schemeClr val="tx1"/>
                </a:solidFill>
              </a:rPr>
              <a:t>and</a:t>
            </a:r>
            <a:r>
              <a:rPr lang="en-US" sz="3600" b="1" smtClean="0">
                <a:solidFill>
                  <a:srgbClr val="FF66FF"/>
                </a:solidFill>
              </a:rPr>
              <a:t> </a:t>
            </a:r>
            <a:r>
              <a:rPr lang="en-US" sz="3600" b="1" smtClean="0">
                <a:solidFill>
                  <a:schemeClr val="accent2"/>
                </a:solidFill>
              </a:rPr>
              <a:t>Drainage Paths</a:t>
            </a:r>
            <a:r>
              <a:rPr lang="en-US" sz="3600" b="1" smtClean="0">
                <a:solidFill>
                  <a:srgbClr val="FF66FF"/>
                </a:solidFill>
              </a:rPr>
              <a:t> </a:t>
            </a:r>
            <a:r>
              <a:rPr lang="en-US" sz="3600" b="1" smtClean="0">
                <a:solidFill>
                  <a:schemeClr val="tx1"/>
                </a:solidFill>
              </a:rPr>
              <a:t>Delineated from 30m DEM</a:t>
            </a:r>
            <a:endParaRPr lang="en-US" smtClean="0"/>
          </a:p>
        </p:txBody>
      </p:sp>
      <p:pic>
        <p:nvPicPr>
          <p:cNvPr id="73731" name="Picture 3" descr="delinwsh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43815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4"/>
          <p:cNvSpPr txBox="1">
            <a:spLocks noChangeArrowheads="1"/>
          </p:cNvSpPr>
          <p:nvPr/>
        </p:nvSpPr>
        <p:spPr bwMode="auto">
          <a:xfrm>
            <a:off x="593725" y="6213475"/>
            <a:ext cx="749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Automated method is more consistent than hand delineation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182563"/>
            <a:ext cx="7772400" cy="1006475"/>
          </a:xfrm>
        </p:spPr>
        <p:txBody>
          <a:bodyPr/>
          <a:lstStyle/>
          <a:p>
            <a:pPr eaLnBrk="1" hangingPunct="1"/>
            <a:r>
              <a:rPr lang="en-US" smtClean="0"/>
              <a:t>The Pit Removal Problem</a:t>
            </a:r>
          </a:p>
        </p:txBody>
      </p:sp>
      <p:sp>
        <p:nvSpPr>
          <p:cNvPr id="74755" name="Rectangle 3"/>
          <p:cNvSpPr>
            <a:spLocks noGrp="1" noChangeArrowheads="1"/>
          </p:cNvSpPr>
          <p:nvPr>
            <p:ph type="body" idx="1"/>
          </p:nvPr>
        </p:nvSpPr>
        <p:spPr>
          <a:xfrm>
            <a:off x="701675" y="2682875"/>
            <a:ext cx="7772400" cy="3825875"/>
          </a:xfrm>
        </p:spPr>
        <p:txBody>
          <a:bodyPr/>
          <a:lstStyle/>
          <a:p>
            <a:pPr eaLnBrk="1" hangingPunct="1"/>
            <a:r>
              <a:rPr lang="en-US" smtClean="0"/>
              <a:t>DEM creation results in </a:t>
            </a:r>
            <a:r>
              <a:rPr lang="en-US" smtClean="0">
                <a:solidFill>
                  <a:srgbClr val="FF3300"/>
                </a:solidFill>
              </a:rPr>
              <a:t>artificial pits</a:t>
            </a:r>
            <a:r>
              <a:rPr lang="en-US" smtClean="0"/>
              <a:t> in the landscape</a:t>
            </a:r>
          </a:p>
          <a:p>
            <a:pPr eaLnBrk="1" hangingPunct="1"/>
            <a:r>
              <a:rPr lang="en-US" smtClean="0"/>
              <a:t>A pit is a set of one or more cells which has </a:t>
            </a:r>
            <a:r>
              <a:rPr lang="en-US" smtClean="0">
                <a:solidFill>
                  <a:srgbClr val="FF3300"/>
                </a:solidFill>
              </a:rPr>
              <a:t>no downstream cells</a:t>
            </a:r>
            <a:r>
              <a:rPr lang="en-US" smtClean="0"/>
              <a:t> around it</a:t>
            </a:r>
          </a:p>
          <a:p>
            <a:pPr eaLnBrk="1" hangingPunct="1"/>
            <a:r>
              <a:rPr lang="en-US" smtClean="0"/>
              <a:t>Unless these pits are removed they become </a:t>
            </a:r>
            <a:r>
              <a:rPr lang="en-US" smtClean="0">
                <a:solidFill>
                  <a:srgbClr val="FF3300"/>
                </a:solidFill>
              </a:rPr>
              <a:t>sinks</a:t>
            </a:r>
            <a:r>
              <a:rPr lang="en-US" smtClean="0"/>
              <a:t> and isolate portions of the watershed</a:t>
            </a:r>
          </a:p>
          <a:p>
            <a:pPr eaLnBrk="1" hangingPunct="1"/>
            <a:r>
              <a:rPr lang="en-US" smtClean="0">
                <a:solidFill>
                  <a:srgbClr val="FF3300"/>
                </a:solidFill>
              </a:rPr>
              <a:t>Pit removal</a:t>
            </a:r>
            <a:r>
              <a:rPr lang="en-US" smtClean="0"/>
              <a:t> is first thing done with a DEM</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216025"/>
            <a:ext cx="63150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p:cNvGraphicFramePr>
          <p:nvPr/>
        </p:nvGraphicFramePr>
        <p:xfrm>
          <a:off x="1141413" y="1370013"/>
          <a:ext cx="6856412" cy="1828800"/>
        </p:xfrm>
        <a:graphic>
          <a:graphicData uri="http://schemas.openxmlformats.org/presentationml/2006/ole">
            <mc:AlternateContent xmlns:mc="http://schemas.openxmlformats.org/markup-compatibility/2006">
              <mc:Choice xmlns:v="urn:schemas-microsoft-com:vml" Requires="v">
                <p:oleObj spid="_x0000_s5126" name="Bitmap Image" r:id="rId3" imgW="5311600" imgH="3741744" progId="Paint.Picture">
                  <p:embed/>
                </p:oleObj>
              </mc:Choice>
              <mc:Fallback>
                <p:oleObj name="Bitmap Image" r:id="rId3" imgW="5311600" imgH="3741744" progId="Paint.Picture">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03139" name="Picture 3" descr="fill-0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body" idx="1"/>
          </p:nvPr>
        </p:nvSpPr>
        <p:spPr>
          <a:xfrm>
            <a:off x="1522413" y="3656013"/>
            <a:ext cx="6400800" cy="2255837"/>
          </a:xfrm>
          <a:solidFill>
            <a:schemeClr val="bg1"/>
          </a:solidFill>
        </p:spPr>
        <p:txBody>
          <a:bodyPr/>
          <a:lstStyle/>
          <a:p>
            <a:pPr eaLnBrk="1" hangingPunct="1">
              <a:buFontTx/>
              <a:buNone/>
            </a:pPr>
            <a:r>
              <a:rPr lang="en-US" sz="3600" smtClean="0">
                <a:cs typeface="Times New Roman" pitchFamily="18" charset="0"/>
              </a:rPr>
              <a:t>	Increase elevation to the pour point elevation until the pit drains to a neighbor</a:t>
            </a:r>
          </a:p>
        </p:txBody>
      </p:sp>
      <p:sp>
        <p:nvSpPr>
          <p:cNvPr id="5125" name="Rectangle 5"/>
          <p:cNvSpPr>
            <a:spLocks noGrp="1" noChangeArrowheads="1"/>
          </p:cNvSpPr>
          <p:nvPr>
            <p:ph type="title"/>
          </p:nvPr>
        </p:nvSpPr>
        <p:spPr>
          <a:xfrm>
            <a:off x="762000" y="182563"/>
            <a:ext cx="7772400" cy="1006475"/>
          </a:xfrm>
        </p:spPr>
        <p:txBody>
          <a:bodyPr/>
          <a:lstStyle/>
          <a:p>
            <a:pPr eaLnBrk="1" hangingPunct="1"/>
            <a:r>
              <a:rPr lang="en-US" sz="6000" smtClean="0">
                <a:solidFill>
                  <a:srgbClr val="0000FF"/>
                </a:solidFill>
                <a:cs typeface="Times New Roman" pitchFamily="18" charset="0"/>
              </a:rPr>
              <a:t>Pit Filling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03139"/>
                                        </p:tgtEl>
                                        <p:attrNameLst>
                                          <p:attrName>style.visibility</p:attrName>
                                        </p:attrNameLst>
                                      </p:cBhvr>
                                      <p:to>
                                        <p:strVal val="visible"/>
                                      </p:to>
                                    </p:set>
                                    <p:animEffect transition="in" filter="wipe(down)">
                                      <p:cBhvr>
                                        <p:cTn id="7" dur="500"/>
                                        <p:tgtEl>
                                          <p:spTgt spid="60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rof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0188"/>
            <a:ext cx="84582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4"/>
          <p:cNvSpPr>
            <a:spLocks noChangeArrowheads="1"/>
          </p:cNvSpPr>
          <p:nvPr/>
        </p:nvSpPr>
        <p:spPr bwMode="auto">
          <a:xfrm>
            <a:off x="457200" y="1447800"/>
            <a:ext cx="3962400" cy="4572000"/>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000">
              <a:solidFill>
                <a:srgbClr val="808080"/>
              </a:solidFill>
            </a:endParaRPr>
          </a:p>
        </p:txBody>
      </p:sp>
      <p:sp>
        <p:nvSpPr>
          <p:cNvPr id="76803" name="Rectangle 2"/>
          <p:cNvSpPr>
            <a:spLocks noGrp="1" noChangeArrowheads="1"/>
          </p:cNvSpPr>
          <p:nvPr>
            <p:ph type="title"/>
          </p:nvPr>
        </p:nvSpPr>
        <p:spPr/>
        <p:txBody>
          <a:bodyPr/>
          <a:lstStyle/>
          <a:p>
            <a:pPr eaLnBrk="1" hangingPunct="1"/>
            <a:r>
              <a:rPr lang="en-US" smtClean="0"/>
              <a:t>Parallel Approach</a:t>
            </a:r>
          </a:p>
        </p:txBody>
      </p:sp>
      <p:sp>
        <p:nvSpPr>
          <p:cNvPr id="76804" name="Rectangle 3"/>
          <p:cNvSpPr>
            <a:spLocks noGrp="1" noChangeArrowheads="1"/>
          </p:cNvSpPr>
          <p:nvPr>
            <p:ph type="body" idx="1"/>
          </p:nvPr>
        </p:nvSpPr>
        <p:spPr>
          <a:xfrm>
            <a:off x="457200" y="1600200"/>
            <a:ext cx="4038600" cy="4525963"/>
          </a:xfrm>
        </p:spPr>
        <p:txBody>
          <a:bodyPr/>
          <a:lstStyle/>
          <a:p>
            <a:pPr eaLnBrk="1" hangingPunct="1"/>
            <a:r>
              <a:rPr lang="en-US" sz="2800" smtClean="0"/>
              <a:t>Improved runtime efficiency</a:t>
            </a:r>
          </a:p>
          <a:p>
            <a:pPr eaLnBrk="1" hangingPunct="1"/>
            <a:r>
              <a:rPr lang="en-US" sz="2800" smtClean="0"/>
              <a:t>Capability to run larger problems</a:t>
            </a:r>
          </a:p>
          <a:p>
            <a:pPr eaLnBrk="1" hangingPunct="1"/>
            <a:r>
              <a:rPr lang="en-US" sz="2800" smtClean="0"/>
              <a:t>Row oriented slices</a:t>
            </a:r>
          </a:p>
          <a:p>
            <a:pPr eaLnBrk="1" hangingPunct="1"/>
            <a:r>
              <a:rPr lang="en-US" sz="2800" smtClean="0"/>
              <a:t>Each process includes one buffer row on either side</a:t>
            </a:r>
          </a:p>
          <a:p>
            <a:pPr eaLnBrk="1" hangingPunct="1"/>
            <a:r>
              <a:rPr lang="en-US" sz="2800" smtClean="0"/>
              <a:t>Each process does not change buffer row</a:t>
            </a:r>
          </a:p>
        </p:txBody>
      </p:sp>
      <p:pic>
        <p:nvPicPr>
          <p:cNvPr id="76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1910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Rectangle 11"/>
          <p:cNvSpPr>
            <a:spLocks noChangeArrowheads="1"/>
          </p:cNvSpPr>
          <p:nvPr/>
        </p:nvSpPr>
        <p:spPr bwMode="auto">
          <a:xfrm>
            <a:off x="4572000" y="1676400"/>
            <a:ext cx="4343400" cy="1676400"/>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2000">
              <a:solidFill>
                <a:srgbClr val="808080"/>
              </a:solidFill>
            </a:endParaRPr>
          </a:p>
        </p:txBody>
      </p:sp>
      <p:sp>
        <p:nvSpPr>
          <p:cNvPr id="76807" name="Rectangle 12"/>
          <p:cNvSpPr>
            <a:spLocks noChangeArrowheads="1"/>
          </p:cNvSpPr>
          <p:nvPr/>
        </p:nvSpPr>
        <p:spPr bwMode="auto">
          <a:xfrm>
            <a:off x="4572000" y="3276600"/>
            <a:ext cx="4343400" cy="1371600"/>
          </a:xfrm>
          <a:prstGeom prst="rect">
            <a:avLst/>
          </a:prstGeom>
          <a:noFill/>
          <a:ln w="9525">
            <a:solidFill>
              <a:srgbClr val="FF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2000">
              <a:solidFill>
                <a:srgbClr val="808080"/>
              </a:solidFill>
            </a:endParaRPr>
          </a:p>
        </p:txBody>
      </p:sp>
      <p:sp>
        <p:nvSpPr>
          <p:cNvPr id="76808" name="Rectangle 13"/>
          <p:cNvSpPr>
            <a:spLocks noChangeArrowheads="1"/>
          </p:cNvSpPr>
          <p:nvPr/>
        </p:nvSpPr>
        <p:spPr bwMode="auto">
          <a:xfrm>
            <a:off x="4572000" y="4572000"/>
            <a:ext cx="4343400" cy="1371600"/>
          </a:xfrm>
          <a:prstGeom prst="rect">
            <a:avLst/>
          </a:prstGeom>
          <a:noFill/>
          <a:ln w="9525">
            <a:solidFill>
              <a:srgbClr val="00808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2000">
              <a:solidFill>
                <a:srgbClr val="80808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1"/>
          <p:cNvSpPr>
            <a:spLocks noChangeArrowheads="1"/>
          </p:cNvSpPr>
          <p:nvPr/>
        </p:nvSpPr>
        <p:spPr bwMode="auto">
          <a:xfrm>
            <a:off x="304800" y="1295400"/>
            <a:ext cx="8458200" cy="4419600"/>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000">
              <a:solidFill>
                <a:srgbClr val="808080"/>
              </a:solidFill>
            </a:endParaRPr>
          </a:p>
        </p:txBody>
      </p:sp>
      <p:sp>
        <p:nvSpPr>
          <p:cNvPr id="77827" name="Rectangle 2"/>
          <p:cNvSpPr>
            <a:spLocks noGrp="1" noChangeArrowheads="1"/>
          </p:cNvSpPr>
          <p:nvPr>
            <p:ph type="title"/>
          </p:nvPr>
        </p:nvSpPr>
        <p:spPr>
          <a:xfrm>
            <a:off x="622300" y="263525"/>
            <a:ext cx="7772400" cy="1143000"/>
          </a:xfrm>
        </p:spPr>
        <p:txBody>
          <a:bodyPr/>
          <a:lstStyle/>
          <a:p>
            <a:pPr eaLnBrk="1" hangingPunct="1"/>
            <a:r>
              <a:rPr lang="en-US" smtClean="0"/>
              <a:t>Pit Removal: Planchon Fill Algorithm</a:t>
            </a:r>
          </a:p>
        </p:txBody>
      </p:sp>
      <p:sp>
        <p:nvSpPr>
          <p:cNvPr id="77828" name="Freeform 4"/>
          <p:cNvSpPr>
            <a:spLocks/>
          </p:cNvSpPr>
          <p:nvPr/>
        </p:nvSpPr>
        <p:spPr bwMode="auto">
          <a:xfrm>
            <a:off x="457200" y="3735388"/>
            <a:ext cx="2209800" cy="1370012"/>
          </a:xfrm>
          <a:custGeom>
            <a:avLst/>
            <a:gdLst>
              <a:gd name="T0" fmla="*/ 0 w 1392"/>
              <a:gd name="T1" fmla="*/ 2147483647 h 863"/>
              <a:gd name="T2" fmla="*/ 2147483647 w 1392"/>
              <a:gd name="T3" fmla="*/ 2147483647 h 863"/>
              <a:gd name="T4" fmla="*/ 2147483647 w 1392"/>
              <a:gd name="T5" fmla="*/ 2147483647 h 863"/>
              <a:gd name="T6" fmla="*/ 2147483647 w 1392"/>
              <a:gd name="T7" fmla="*/ 2147483647 h 863"/>
              <a:gd name="T8" fmla="*/ 2147483647 w 1392"/>
              <a:gd name="T9" fmla="*/ 2147483647 h 863"/>
              <a:gd name="T10" fmla="*/ 2147483647 w 1392"/>
              <a:gd name="T11" fmla="*/ 2147483647 h 863"/>
              <a:gd name="T12" fmla="*/ 2147483647 w 1392"/>
              <a:gd name="T13" fmla="*/ 2147483647 h 863"/>
              <a:gd name="T14" fmla="*/ 2147483647 w 1392"/>
              <a:gd name="T15" fmla="*/ 2147483647 h 863"/>
              <a:gd name="T16" fmla="*/ 2147483647 w 1392"/>
              <a:gd name="T17" fmla="*/ 2147483647 h 863"/>
              <a:gd name="T18" fmla="*/ 2147483647 w 1392"/>
              <a:gd name="T19" fmla="*/ 2147483647 h 8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2"/>
              <a:gd name="T31" fmla="*/ 0 h 863"/>
              <a:gd name="T32" fmla="*/ 1392 w 1392"/>
              <a:gd name="T33" fmla="*/ 863 h 8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2" h="863">
                <a:moveTo>
                  <a:pt x="0" y="863"/>
                </a:moveTo>
                <a:cubicBezTo>
                  <a:pt x="40" y="635"/>
                  <a:pt x="96" y="404"/>
                  <a:pt x="144" y="287"/>
                </a:cubicBezTo>
                <a:cubicBezTo>
                  <a:pt x="192" y="170"/>
                  <a:pt x="232" y="161"/>
                  <a:pt x="288" y="161"/>
                </a:cubicBezTo>
                <a:cubicBezTo>
                  <a:pt x="344" y="161"/>
                  <a:pt x="425" y="299"/>
                  <a:pt x="480" y="287"/>
                </a:cubicBezTo>
                <a:cubicBezTo>
                  <a:pt x="535" y="275"/>
                  <a:pt x="571" y="130"/>
                  <a:pt x="618" y="89"/>
                </a:cubicBezTo>
                <a:cubicBezTo>
                  <a:pt x="665" y="48"/>
                  <a:pt x="721" y="0"/>
                  <a:pt x="762" y="41"/>
                </a:cubicBezTo>
                <a:cubicBezTo>
                  <a:pt x="803" y="82"/>
                  <a:pt x="823" y="246"/>
                  <a:pt x="864" y="335"/>
                </a:cubicBezTo>
                <a:cubicBezTo>
                  <a:pt x="905" y="424"/>
                  <a:pt x="952" y="559"/>
                  <a:pt x="1008" y="575"/>
                </a:cubicBezTo>
                <a:cubicBezTo>
                  <a:pt x="1064" y="591"/>
                  <a:pt x="1136" y="391"/>
                  <a:pt x="1200" y="431"/>
                </a:cubicBezTo>
                <a:cubicBezTo>
                  <a:pt x="1264" y="471"/>
                  <a:pt x="1328" y="643"/>
                  <a:pt x="1392" y="8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29" name="Line 8"/>
          <p:cNvSpPr>
            <a:spLocks noChangeShapeType="1"/>
          </p:cNvSpPr>
          <p:nvPr/>
        </p:nvSpPr>
        <p:spPr bwMode="auto">
          <a:xfrm flipH="1" flipV="1">
            <a:off x="2590800" y="2819400"/>
            <a:ext cx="76200" cy="2209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0" name="Line 9"/>
          <p:cNvSpPr>
            <a:spLocks noChangeShapeType="1"/>
          </p:cNvSpPr>
          <p:nvPr/>
        </p:nvSpPr>
        <p:spPr bwMode="auto">
          <a:xfrm flipH="1">
            <a:off x="533400" y="2819400"/>
            <a:ext cx="20574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1" name="Line 10"/>
          <p:cNvSpPr>
            <a:spLocks noChangeShapeType="1"/>
          </p:cNvSpPr>
          <p:nvPr/>
        </p:nvSpPr>
        <p:spPr bwMode="auto">
          <a:xfrm flipV="1">
            <a:off x="457200" y="2819400"/>
            <a:ext cx="76200" cy="2286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2" name="Freeform 11"/>
          <p:cNvSpPr>
            <a:spLocks/>
          </p:cNvSpPr>
          <p:nvPr/>
        </p:nvSpPr>
        <p:spPr bwMode="auto">
          <a:xfrm>
            <a:off x="5149850" y="4398963"/>
            <a:ext cx="336550" cy="630237"/>
          </a:xfrm>
          <a:custGeom>
            <a:avLst/>
            <a:gdLst>
              <a:gd name="T0" fmla="*/ 2147483647 w 212"/>
              <a:gd name="T1" fmla="*/ 2147483647 h 397"/>
              <a:gd name="T2" fmla="*/ 2147483647 w 212"/>
              <a:gd name="T3" fmla="*/ 2147483647 h 397"/>
              <a:gd name="T4" fmla="*/ 0 w 212"/>
              <a:gd name="T5" fmla="*/ 0 h 397"/>
              <a:gd name="T6" fmla="*/ 0 60000 65536"/>
              <a:gd name="T7" fmla="*/ 0 60000 65536"/>
              <a:gd name="T8" fmla="*/ 0 60000 65536"/>
              <a:gd name="T9" fmla="*/ 0 w 212"/>
              <a:gd name="T10" fmla="*/ 0 h 397"/>
              <a:gd name="T11" fmla="*/ 212 w 212"/>
              <a:gd name="T12" fmla="*/ 397 h 397"/>
            </a:gdLst>
            <a:ahLst/>
            <a:cxnLst>
              <a:cxn ang="T6">
                <a:pos x="T0" y="T1"/>
              </a:cxn>
              <a:cxn ang="T7">
                <a:pos x="T2" y="T3"/>
              </a:cxn>
              <a:cxn ang="T8">
                <a:pos x="T4" y="T5"/>
              </a:cxn>
            </a:cxnLst>
            <a:rect l="T9" t="T10" r="T11" b="T12"/>
            <a:pathLst>
              <a:path w="212" h="397">
                <a:moveTo>
                  <a:pt x="212" y="397"/>
                </a:moveTo>
                <a:cubicBezTo>
                  <a:pt x="193" y="348"/>
                  <a:pt x="132" y="169"/>
                  <a:pt x="97" y="103"/>
                </a:cubicBezTo>
                <a:cubicBezTo>
                  <a:pt x="62" y="37"/>
                  <a:pt x="20" y="21"/>
                  <a:pt x="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3" name="Freeform 13"/>
          <p:cNvSpPr>
            <a:spLocks/>
          </p:cNvSpPr>
          <p:nvPr/>
        </p:nvSpPr>
        <p:spPr bwMode="auto">
          <a:xfrm>
            <a:off x="4725988" y="4398963"/>
            <a:ext cx="427037" cy="1587"/>
          </a:xfrm>
          <a:custGeom>
            <a:avLst/>
            <a:gdLst>
              <a:gd name="T0" fmla="*/ 2147483647 w 269"/>
              <a:gd name="T1" fmla="*/ 2147483647 h 1"/>
              <a:gd name="T2" fmla="*/ 0 w 269"/>
              <a:gd name="T3" fmla="*/ 0 h 1"/>
              <a:gd name="T4" fmla="*/ 0 60000 65536"/>
              <a:gd name="T5" fmla="*/ 0 60000 65536"/>
              <a:gd name="T6" fmla="*/ 0 w 269"/>
              <a:gd name="T7" fmla="*/ 0 h 1"/>
              <a:gd name="T8" fmla="*/ 269 w 269"/>
              <a:gd name="T9" fmla="*/ 1 h 1"/>
            </a:gdLst>
            <a:ahLst/>
            <a:cxnLst>
              <a:cxn ang="T4">
                <a:pos x="T0" y="T1"/>
              </a:cxn>
              <a:cxn ang="T5">
                <a:pos x="T2" y="T3"/>
              </a:cxn>
            </a:cxnLst>
            <a:rect l="T6" t="T7" r="T8" b="T9"/>
            <a:pathLst>
              <a:path w="269" h="1">
                <a:moveTo>
                  <a:pt x="269" y="1"/>
                </a:moveTo>
                <a:lnTo>
                  <a:pt x="0"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4" name="Freeform 14"/>
          <p:cNvSpPr>
            <a:spLocks/>
          </p:cNvSpPr>
          <p:nvPr/>
        </p:nvSpPr>
        <p:spPr bwMode="auto">
          <a:xfrm>
            <a:off x="4429125" y="3771900"/>
            <a:ext cx="295275" cy="647700"/>
          </a:xfrm>
          <a:custGeom>
            <a:avLst/>
            <a:gdLst>
              <a:gd name="T0" fmla="*/ 2147483647 w 186"/>
              <a:gd name="T1" fmla="*/ 2147483647 h 408"/>
              <a:gd name="T2" fmla="*/ 2147483647 w 186"/>
              <a:gd name="T3" fmla="*/ 2147483647 h 408"/>
              <a:gd name="T4" fmla="*/ 2147483647 w 186"/>
              <a:gd name="T5" fmla="*/ 2147483647 h 408"/>
              <a:gd name="T6" fmla="*/ 0 w 186"/>
              <a:gd name="T7" fmla="*/ 0 h 408"/>
              <a:gd name="T8" fmla="*/ 0 60000 65536"/>
              <a:gd name="T9" fmla="*/ 0 60000 65536"/>
              <a:gd name="T10" fmla="*/ 0 60000 65536"/>
              <a:gd name="T11" fmla="*/ 0 60000 65536"/>
              <a:gd name="T12" fmla="*/ 0 w 186"/>
              <a:gd name="T13" fmla="*/ 0 h 408"/>
              <a:gd name="T14" fmla="*/ 186 w 186"/>
              <a:gd name="T15" fmla="*/ 408 h 408"/>
            </a:gdLst>
            <a:ahLst/>
            <a:cxnLst>
              <a:cxn ang="T8">
                <a:pos x="T0" y="T1"/>
              </a:cxn>
              <a:cxn ang="T9">
                <a:pos x="T2" y="T3"/>
              </a:cxn>
              <a:cxn ang="T10">
                <a:pos x="T4" y="T5"/>
              </a:cxn>
              <a:cxn ang="T11">
                <a:pos x="T6" y="T7"/>
              </a:cxn>
            </a:cxnLst>
            <a:rect l="T12" t="T13" r="T14" b="T15"/>
            <a:pathLst>
              <a:path w="186" h="408">
                <a:moveTo>
                  <a:pt x="186" y="408"/>
                </a:moveTo>
                <a:cubicBezTo>
                  <a:pt x="175" y="382"/>
                  <a:pt x="139" y="309"/>
                  <a:pt x="120" y="252"/>
                </a:cubicBezTo>
                <a:cubicBezTo>
                  <a:pt x="101" y="195"/>
                  <a:pt x="92" y="108"/>
                  <a:pt x="72" y="66"/>
                </a:cubicBezTo>
                <a:cubicBezTo>
                  <a:pt x="52" y="24"/>
                  <a:pt x="15" y="14"/>
                  <a:pt x="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5" name="Freeform 15"/>
          <p:cNvSpPr>
            <a:spLocks/>
          </p:cNvSpPr>
          <p:nvPr/>
        </p:nvSpPr>
        <p:spPr bwMode="auto">
          <a:xfrm>
            <a:off x="3352800" y="3781425"/>
            <a:ext cx="1085850" cy="1588"/>
          </a:xfrm>
          <a:custGeom>
            <a:avLst/>
            <a:gdLst>
              <a:gd name="T0" fmla="*/ 2147483647 w 684"/>
              <a:gd name="T1" fmla="*/ 0 h 1"/>
              <a:gd name="T2" fmla="*/ 0 w 684"/>
              <a:gd name="T3" fmla="*/ 0 h 1"/>
              <a:gd name="T4" fmla="*/ 0 60000 65536"/>
              <a:gd name="T5" fmla="*/ 0 60000 65536"/>
              <a:gd name="T6" fmla="*/ 0 w 684"/>
              <a:gd name="T7" fmla="*/ 0 h 1"/>
              <a:gd name="T8" fmla="*/ 684 w 684"/>
              <a:gd name="T9" fmla="*/ 1 h 1"/>
            </a:gdLst>
            <a:ahLst/>
            <a:cxnLst>
              <a:cxn ang="T4">
                <a:pos x="T0" y="T1"/>
              </a:cxn>
              <a:cxn ang="T5">
                <a:pos x="T2" y="T3"/>
              </a:cxn>
            </a:cxnLst>
            <a:rect l="T6" t="T7" r="T8" b="T9"/>
            <a:pathLst>
              <a:path w="684" h="1">
                <a:moveTo>
                  <a:pt x="684" y="0"/>
                </a:moveTo>
                <a:lnTo>
                  <a:pt x="0"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6" name="Freeform 16"/>
          <p:cNvSpPr>
            <a:spLocks/>
          </p:cNvSpPr>
          <p:nvPr/>
        </p:nvSpPr>
        <p:spPr bwMode="auto">
          <a:xfrm>
            <a:off x="3276600" y="3771900"/>
            <a:ext cx="85725" cy="1333500"/>
          </a:xfrm>
          <a:custGeom>
            <a:avLst/>
            <a:gdLst>
              <a:gd name="T0" fmla="*/ 0 w 54"/>
              <a:gd name="T1" fmla="*/ 2147483647 h 840"/>
              <a:gd name="T2" fmla="*/ 2147483647 w 54"/>
              <a:gd name="T3" fmla="*/ 0 h 840"/>
              <a:gd name="T4" fmla="*/ 0 60000 65536"/>
              <a:gd name="T5" fmla="*/ 0 60000 65536"/>
              <a:gd name="T6" fmla="*/ 0 w 54"/>
              <a:gd name="T7" fmla="*/ 0 h 840"/>
              <a:gd name="T8" fmla="*/ 54 w 54"/>
              <a:gd name="T9" fmla="*/ 840 h 840"/>
            </a:gdLst>
            <a:ahLst/>
            <a:cxnLst>
              <a:cxn ang="T4">
                <a:pos x="T0" y="T1"/>
              </a:cxn>
              <a:cxn ang="T5">
                <a:pos x="T2" y="T3"/>
              </a:cxn>
            </a:cxnLst>
            <a:rect l="T6" t="T7" r="T8" b="T9"/>
            <a:pathLst>
              <a:path w="54" h="840">
                <a:moveTo>
                  <a:pt x="0" y="840"/>
                </a:moveTo>
                <a:lnTo>
                  <a:pt x="54"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7" name="Text Box 26"/>
          <p:cNvSpPr txBox="1">
            <a:spLocks noChangeArrowheads="1"/>
          </p:cNvSpPr>
          <p:nvPr/>
        </p:nvSpPr>
        <p:spPr bwMode="auto">
          <a:xfrm>
            <a:off x="533400" y="1933575"/>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kumimoji="1" lang="en-US" sz="2800">
                <a:solidFill>
                  <a:srgbClr val="808080"/>
                </a:solidFill>
              </a:rPr>
              <a:t>Initialization</a:t>
            </a:r>
          </a:p>
        </p:txBody>
      </p:sp>
      <p:sp>
        <p:nvSpPr>
          <p:cNvPr id="77838" name="Text Box 27"/>
          <p:cNvSpPr txBox="1">
            <a:spLocks noChangeArrowheads="1"/>
          </p:cNvSpPr>
          <p:nvPr/>
        </p:nvSpPr>
        <p:spPr bwMode="auto">
          <a:xfrm>
            <a:off x="3124200" y="1857375"/>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kumimoji="1" lang="en-US" sz="2800">
                <a:solidFill>
                  <a:srgbClr val="808080"/>
                </a:solidFill>
              </a:rPr>
              <a:t>1</a:t>
            </a:r>
            <a:r>
              <a:rPr kumimoji="1" lang="en-US" sz="2800" baseline="30000">
                <a:solidFill>
                  <a:srgbClr val="808080"/>
                </a:solidFill>
              </a:rPr>
              <a:t>st</a:t>
            </a:r>
            <a:r>
              <a:rPr kumimoji="1" lang="en-US" sz="2800">
                <a:solidFill>
                  <a:srgbClr val="808080"/>
                </a:solidFill>
              </a:rPr>
              <a:t> Pass</a:t>
            </a:r>
          </a:p>
        </p:txBody>
      </p:sp>
      <p:sp>
        <p:nvSpPr>
          <p:cNvPr id="77839" name="Text Box 28"/>
          <p:cNvSpPr txBox="1">
            <a:spLocks noChangeArrowheads="1"/>
          </p:cNvSpPr>
          <p:nvPr/>
        </p:nvSpPr>
        <p:spPr bwMode="auto">
          <a:xfrm>
            <a:off x="6324600" y="18288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kumimoji="1" lang="en-US" sz="2800">
                <a:solidFill>
                  <a:srgbClr val="808080"/>
                </a:solidFill>
              </a:rPr>
              <a:t>2</a:t>
            </a:r>
            <a:r>
              <a:rPr kumimoji="1" lang="en-US" sz="2800" baseline="30000">
                <a:solidFill>
                  <a:srgbClr val="808080"/>
                </a:solidFill>
              </a:rPr>
              <a:t>nd</a:t>
            </a:r>
            <a:r>
              <a:rPr kumimoji="1" lang="en-US" sz="2800">
                <a:solidFill>
                  <a:srgbClr val="808080"/>
                </a:solidFill>
              </a:rPr>
              <a:t> Pass</a:t>
            </a:r>
          </a:p>
        </p:txBody>
      </p:sp>
      <p:sp>
        <p:nvSpPr>
          <p:cNvPr id="77840" name="Line 29"/>
          <p:cNvSpPr>
            <a:spLocks noChangeShapeType="1"/>
          </p:cNvSpPr>
          <p:nvPr/>
        </p:nvSpPr>
        <p:spPr bwMode="auto">
          <a:xfrm flipH="1">
            <a:off x="3733800" y="2895600"/>
            <a:ext cx="15240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41" name="Line 30"/>
          <p:cNvSpPr>
            <a:spLocks noChangeShapeType="1"/>
          </p:cNvSpPr>
          <p:nvPr/>
        </p:nvSpPr>
        <p:spPr bwMode="auto">
          <a:xfrm>
            <a:off x="6477000" y="2895600"/>
            <a:ext cx="1600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42" name="Freeform 33"/>
          <p:cNvSpPr>
            <a:spLocks/>
          </p:cNvSpPr>
          <p:nvPr/>
        </p:nvSpPr>
        <p:spPr bwMode="auto">
          <a:xfrm>
            <a:off x="3276600" y="3733800"/>
            <a:ext cx="2209800" cy="1370013"/>
          </a:xfrm>
          <a:custGeom>
            <a:avLst/>
            <a:gdLst>
              <a:gd name="T0" fmla="*/ 0 w 1392"/>
              <a:gd name="T1" fmla="*/ 2147483647 h 863"/>
              <a:gd name="T2" fmla="*/ 2147483647 w 1392"/>
              <a:gd name="T3" fmla="*/ 2147483647 h 863"/>
              <a:gd name="T4" fmla="*/ 2147483647 w 1392"/>
              <a:gd name="T5" fmla="*/ 2147483647 h 863"/>
              <a:gd name="T6" fmla="*/ 2147483647 w 1392"/>
              <a:gd name="T7" fmla="*/ 2147483647 h 863"/>
              <a:gd name="T8" fmla="*/ 2147483647 w 1392"/>
              <a:gd name="T9" fmla="*/ 2147483647 h 863"/>
              <a:gd name="T10" fmla="*/ 2147483647 w 1392"/>
              <a:gd name="T11" fmla="*/ 2147483647 h 863"/>
              <a:gd name="T12" fmla="*/ 2147483647 w 1392"/>
              <a:gd name="T13" fmla="*/ 2147483647 h 863"/>
              <a:gd name="T14" fmla="*/ 2147483647 w 1392"/>
              <a:gd name="T15" fmla="*/ 2147483647 h 863"/>
              <a:gd name="T16" fmla="*/ 2147483647 w 1392"/>
              <a:gd name="T17" fmla="*/ 2147483647 h 863"/>
              <a:gd name="T18" fmla="*/ 2147483647 w 1392"/>
              <a:gd name="T19" fmla="*/ 2147483647 h 8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2"/>
              <a:gd name="T31" fmla="*/ 0 h 863"/>
              <a:gd name="T32" fmla="*/ 1392 w 1392"/>
              <a:gd name="T33" fmla="*/ 863 h 8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2" h="863">
                <a:moveTo>
                  <a:pt x="0" y="863"/>
                </a:moveTo>
                <a:cubicBezTo>
                  <a:pt x="40" y="635"/>
                  <a:pt x="96" y="404"/>
                  <a:pt x="144" y="287"/>
                </a:cubicBezTo>
                <a:cubicBezTo>
                  <a:pt x="192" y="170"/>
                  <a:pt x="232" y="161"/>
                  <a:pt x="288" y="161"/>
                </a:cubicBezTo>
                <a:cubicBezTo>
                  <a:pt x="344" y="161"/>
                  <a:pt x="425" y="299"/>
                  <a:pt x="480" y="287"/>
                </a:cubicBezTo>
                <a:cubicBezTo>
                  <a:pt x="535" y="275"/>
                  <a:pt x="571" y="130"/>
                  <a:pt x="618" y="89"/>
                </a:cubicBezTo>
                <a:cubicBezTo>
                  <a:pt x="665" y="48"/>
                  <a:pt x="721" y="0"/>
                  <a:pt x="762" y="41"/>
                </a:cubicBezTo>
                <a:cubicBezTo>
                  <a:pt x="803" y="82"/>
                  <a:pt x="823" y="246"/>
                  <a:pt x="864" y="335"/>
                </a:cubicBezTo>
                <a:cubicBezTo>
                  <a:pt x="905" y="424"/>
                  <a:pt x="952" y="559"/>
                  <a:pt x="1008" y="575"/>
                </a:cubicBezTo>
                <a:cubicBezTo>
                  <a:pt x="1064" y="591"/>
                  <a:pt x="1136" y="391"/>
                  <a:pt x="1200" y="431"/>
                </a:cubicBezTo>
                <a:cubicBezTo>
                  <a:pt x="1264" y="471"/>
                  <a:pt x="1328" y="643"/>
                  <a:pt x="1392" y="8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3" name="Freeform 34"/>
          <p:cNvSpPr>
            <a:spLocks/>
          </p:cNvSpPr>
          <p:nvPr/>
        </p:nvSpPr>
        <p:spPr bwMode="auto">
          <a:xfrm>
            <a:off x="8197850" y="4398963"/>
            <a:ext cx="336550" cy="630237"/>
          </a:xfrm>
          <a:custGeom>
            <a:avLst/>
            <a:gdLst>
              <a:gd name="T0" fmla="*/ 2147483647 w 212"/>
              <a:gd name="T1" fmla="*/ 2147483647 h 397"/>
              <a:gd name="T2" fmla="*/ 2147483647 w 212"/>
              <a:gd name="T3" fmla="*/ 2147483647 h 397"/>
              <a:gd name="T4" fmla="*/ 0 w 212"/>
              <a:gd name="T5" fmla="*/ 0 h 397"/>
              <a:gd name="T6" fmla="*/ 0 60000 65536"/>
              <a:gd name="T7" fmla="*/ 0 60000 65536"/>
              <a:gd name="T8" fmla="*/ 0 60000 65536"/>
              <a:gd name="T9" fmla="*/ 0 w 212"/>
              <a:gd name="T10" fmla="*/ 0 h 397"/>
              <a:gd name="T11" fmla="*/ 212 w 212"/>
              <a:gd name="T12" fmla="*/ 397 h 397"/>
            </a:gdLst>
            <a:ahLst/>
            <a:cxnLst>
              <a:cxn ang="T6">
                <a:pos x="T0" y="T1"/>
              </a:cxn>
              <a:cxn ang="T7">
                <a:pos x="T2" y="T3"/>
              </a:cxn>
              <a:cxn ang="T8">
                <a:pos x="T4" y="T5"/>
              </a:cxn>
            </a:cxnLst>
            <a:rect l="T9" t="T10" r="T11" b="T12"/>
            <a:pathLst>
              <a:path w="212" h="397">
                <a:moveTo>
                  <a:pt x="212" y="397"/>
                </a:moveTo>
                <a:cubicBezTo>
                  <a:pt x="193" y="348"/>
                  <a:pt x="132" y="169"/>
                  <a:pt x="97" y="103"/>
                </a:cubicBezTo>
                <a:cubicBezTo>
                  <a:pt x="62" y="37"/>
                  <a:pt x="20" y="21"/>
                  <a:pt x="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4" name="Freeform 35"/>
          <p:cNvSpPr>
            <a:spLocks/>
          </p:cNvSpPr>
          <p:nvPr/>
        </p:nvSpPr>
        <p:spPr bwMode="auto">
          <a:xfrm>
            <a:off x="7773988" y="4398963"/>
            <a:ext cx="427037" cy="1587"/>
          </a:xfrm>
          <a:custGeom>
            <a:avLst/>
            <a:gdLst>
              <a:gd name="T0" fmla="*/ 2147483647 w 269"/>
              <a:gd name="T1" fmla="*/ 2147483647 h 1"/>
              <a:gd name="T2" fmla="*/ 0 w 269"/>
              <a:gd name="T3" fmla="*/ 0 h 1"/>
              <a:gd name="T4" fmla="*/ 0 60000 65536"/>
              <a:gd name="T5" fmla="*/ 0 60000 65536"/>
              <a:gd name="T6" fmla="*/ 0 w 269"/>
              <a:gd name="T7" fmla="*/ 0 h 1"/>
              <a:gd name="T8" fmla="*/ 269 w 269"/>
              <a:gd name="T9" fmla="*/ 1 h 1"/>
            </a:gdLst>
            <a:ahLst/>
            <a:cxnLst>
              <a:cxn ang="T4">
                <a:pos x="T0" y="T1"/>
              </a:cxn>
              <a:cxn ang="T5">
                <a:pos x="T2" y="T3"/>
              </a:cxn>
            </a:cxnLst>
            <a:rect l="T6" t="T7" r="T8" b="T9"/>
            <a:pathLst>
              <a:path w="269" h="1">
                <a:moveTo>
                  <a:pt x="269" y="1"/>
                </a:moveTo>
                <a:lnTo>
                  <a:pt x="0"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5" name="Freeform 36"/>
          <p:cNvSpPr>
            <a:spLocks/>
          </p:cNvSpPr>
          <p:nvPr/>
        </p:nvSpPr>
        <p:spPr bwMode="auto">
          <a:xfrm>
            <a:off x="7477125" y="3771900"/>
            <a:ext cx="295275" cy="647700"/>
          </a:xfrm>
          <a:custGeom>
            <a:avLst/>
            <a:gdLst>
              <a:gd name="T0" fmla="*/ 2147483647 w 186"/>
              <a:gd name="T1" fmla="*/ 2147483647 h 408"/>
              <a:gd name="T2" fmla="*/ 2147483647 w 186"/>
              <a:gd name="T3" fmla="*/ 2147483647 h 408"/>
              <a:gd name="T4" fmla="*/ 2147483647 w 186"/>
              <a:gd name="T5" fmla="*/ 2147483647 h 408"/>
              <a:gd name="T6" fmla="*/ 0 w 186"/>
              <a:gd name="T7" fmla="*/ 0 h 408"/>
              <a:gd name="T8" fmla="*/ 0 60000 65536"/>
              <a:gd name="T9" fmla="*/ 0 60000 65536"/>
              <a:gd name="T10" fmla="*/ 0 60000 65536"/>
              <a:gd name="T11" fmla="*/ 0 60000 65536"/>
              <a:gd name="T12" fmla="*/ 0 w 186"/>
              <a:gd name="T13" fmla="*/ 0 h 408"/>
              <a:gd name="T14" fmla="*/ 186 w 186"/>
              <a:gd name="T15" fmla="*/ 408 h 408"/>
            </a:gdLst>
            <a:ahLst/>
            <a:cxnLst>
              <a:cxn ang="T8">
                <a:pos x="T0" y="T1"/>
              </a:cxn>
              <a:cxn ang="T9">
                <a:pos x="T2" y="T3"/>
              </a:cxn>
              <a:cxn ang="T10">
                <a:pos x="T4" y="T5"/>
              </a:cxn>
              <a:cxn ang="T11">
                <a:pos x="T6" y="T7"/>
              </a:cxn>
            </a:cxnLst>
            <a:rect l="T12" t="T13" r="T14" b="T15"/>
            <a:pathLst>
              <a:path w="186" h="408">
                <a:moveTo>
                  <a:pt x="186" y="408"/>
                </a:moveTo>
                <a:cubicBezTo>
                  <a:pt x="175" y="382"/>
                  <a:pt x="139" y="309"/>
                  <a:pt x="120" y="252"/>
                </a:cubicBezTo>
                <a:cubicBezTo>
                  <a:pt x="101" y="195"/>
                  <a:pt x="92" y="108"/>
                  <a:pt x="72" y="66"/>
                </a:cubicBezTo>
                <a:cubicBezTo>
                  <a:pt x="52" y="24"/>
                  <a:pt x="15" y="14"/>
                  <a:pt x="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6" name="Freeform 37"/>
          <p:cNvSpPr>
            <a:spLocks/>
          </p:cNvSpPr>
          <p:nvPr/>
        </p:nvSpPr>
        <p:spPr bwMode="auto">
          <a:xfrm>
            <a:off x="7239000" y="3767138"/>
            <a:ext cx="242888" cy="214312"/>
          </a:xfrm>
          <a:custGeom>
            <a:avLst/>
            <a:gdLst>
              <a:gd name="T0" fmla="*/ 2147483647 w 153"/>
              <a:gd name="T1" fmla="*/ 0 h 135"/>
              <a:gd name="T2" fmla="*/ 2147483647 w 153"/>
              <a:gd name="T3" fmla="*/ 2147483647 h 135"/>
              <a:gd name="T4" fmla="*/ 0 w 153"/>
              <a:gd name="T5" fmla="*/ 2147483647 h 135"/>
              <a:gd name="T6" fmla="*/ 0 60000 65536"/>
              <a:gd name="T7" fmla="*/ 0 60000 65536"/>
              <a:gd name="T8" fmla="*/ 0 60000 65536"/>
              <a:gd name="T9" fmla="*/ 0 w 153"/>
              <a:gd name="T10" fmla="*/ 0 h 135"/>
              <a:gd name="T11" fmla="*/ 153 w 153"/>
              <a:gd name="T12" fmla="*/ 135 h 135"/>
            </a:gdLst>
            <a:ahLst/>
            <a:cxnLst>
              <a:cxn ang="T6">
                <a:pos x="T0" y="T1"/>
              </a:cxn>
              <a:cxn ang="T7">
                <a:pos x="T2" y="T3"/>
              </a:cxn>
              <a:cxn ang="T8">
                <a:pos x="T4" y="T5"/>
              </a:cxn>
            </a:cxnLst>
            <a:rect l="T9" t="T10" r="T11" b="T12"/>
            <a:pathLst>
              <a:path w="153" h="135">
                <a:moveTo>
                  <a:pt x="153" y="0"/>
                </a:moveTo>
                <a:cubicBezTo>
                  <a:pt x="139" y="6"/>
                  <a:pt x="91" y="17"/>
                  <a:pt x="66" y="39"/>
                </a:cubicBezTo>
                <a:cubicBezTo>
                  <a:pt x="41" y="61"/>
                  <a:pt x="14" y="115"/>
                  <a:pt x="0" y="135"/>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7" name="Freeform 38"/>
          <p:cNvSpPr>
            <a:spLocks/>
          </p:cNvSpPr>
          <p:nvPr/>
        </p:nvSpPr>
        <p:spPr bwMode="auto">
          <a:xfrm>
            <a:off x="6324600" y="3989388"/>
            <a:ext cx="409575" cy="1116012"/>
          </a:xfrm>
          <a:custGeom>
            <a:avLst/>
            <a:gdLst>
              <a:gd name="T0" fmla="*/ 0 w 258"/>
              <a:gd name="T1" fmla="*/ 2147483647 h 703"/>
              <a:gd name="T2" fmla="*/ 2147483647 w 258"/>
              <a:gd name="T3" fmla="*/ 2147483647 h 703"/>
              <a:gd name="T4" fmla="*/ 2147483647 w 258"/>
              <a:gd name="T5" fmla="*/ 2147483647 h 703"/>
              <a:gd name="T6" fmla="*/ 2147483647 w 258"/>
              <a:gd name="T7" fmla="*/ 2147483647 h 703"/>
              <a:gd name="T8" fmla="*/ 2147483647 w 258"/>
              <a:gd name="T9" fmla="*/ 2147483647 h 703"/>
              <a:gd name="T10" fmla="*/ 0 60000 65536"/>
              <a:gd name="T11" fmla="*/ 0 60000 65536"/>
              <a:gd name="T12" fmla="*/ 0 60000 65536"/>
              <a:gd name="T13" fmla="*/ 0 60000 65536"/>
              <a:gd name="T14" fmla="*/ 0 60000 65536"/>
              <a:gd name="T15" fmla="*/ 0 w 258"/>
              <a:gd name="T16" fmla="*/ 0 h 703"/>
              <a:gd name="T17" fmla="*/ 258 w 258"/>
              <a:gd name="T18" fmla="*/ 703 h 703"/>
            </a:gdLst>
            <a:ahLst/>
            <a:cxnLst>
              <a:cxn ang="T10">
                <a:pos x="T0" y="T1"/>
              </a:cxn>
              <a:cxn ang="T11">
                <a:pos x="T2" y="T3"/>
              </a:cxn>
              <a:cxn ang="T12">
                <a:pos x="T4" y="T5"/>
              </a:cxn>
              <a:cxn ang="T13">
                <a:pos x="T6" y="T7"/>
              </a:cxn>
              <a:cxn ang="T14">
                <a:pos x="T8" y="T9"/>
              </a:cxn>
            </a:cxnLst>
            <a:rect l="T15" t="T16" r="T17" b="T18"/>
            <a:pathLst>
              <a:path w="258" h="703">
                <a:moveTo>
                  <a:pt x="0" y="703"/>
                </a:moveTo>
                <a:lnTo>
                  <a:pt x="66" y="358"/>
                </a:lnTo>
                <a:cubicBezTo>
                  <a:pt x="92" y="254"/>
                  <a:pt x="134" y="136"/>
                  <a:pt x="159" y="79"/>
                </a:cubicBezTo>
                <a:cubicBezTo>
                  <a:pt x="184" y="23"/>
                  <a:pt x="202" y="26"/>
                  <a:pt x="219" y="13"/>
                </a:cubicBezTo>
                <a:cubicBezTo>
                  <a:pt x="236" y="0"/>
                  <a:pt x="250" y="3"/>
                  <a:pt x="258" y="1"/>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8" name="Line 40"/>
          <p:cNvSpPr>
            <a:spLocks noChangeShapeType="1"/>
          </p:cNvSpPr>
          <p:nvPr/>
        </p:nvSpPr>
        <p:spPr bwMode="auto">
          <a:xfrm>
            <a:off x="6715125" y="3990975"/>
            <a:ext cx="5334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9" name="Freeform 39"/>
          <p:cNvSpPr>
            <a:spLocks/>
          </p:cNvSpPr>
          <p:nvPr/>
        </p:nvSpPr>
        <p:spPr bwMode="auto">
          <a:xfrm>
            <a:off x="6324600" y="3733800"/>
            <a:ext cx="2209800" cy="1370013"/>
          </a:xfrm>
          <a:custGeom>
            <a:avLst/>
            <a:gdLst>
              <a:gd name="T0" fmla="*/ 0 w 1392"/>
              <a:gd name="T1" fmla="*/ 2147483647 h 863"/>
              <a:gd name="T2" fmla="*/ 2147483647 w 1392"/>
              <a:gd name="T3" fmla="*/ 2147483647 h 863"/>
              <a:gd name="T4" fmla="*/ 2147483647 w 1392"/>
              <a:gd name="T5" fmla="*/ 2147483647 h 863"/>
              <a:gd name="T6" fmla="*/ 2147483647 w 1392"/>
              <a:gd name="T7" fmla="*/ 2147483647 h 863"/>
              <a:gd name="T8" fmla="*/ 2147483647 w 1392"/>
              <a:gd name="T9" fmla="*/ 2147483647 h 863"/>
              <a:gd name="T10" fmla="*/ 2147483647 w 1392"/>
              <a:gd name="T11" fmla="*/ 2147483647 h 863"/>
              <a:gd name="T12" fmla="*/ 2147483647 w 1392"/>
              <a:gd name="T13" fmla="*/ 2147483647 h 863"/>
              <a:gd name="T14" fmla="*/ 2147483647 w 1392"/>
              <a:gd name="T15" fmla="*/ 2147483647 h 863"/>
              <a:gd name="T16" fmla="*/ 2147483647 w 1392"/>
              <a:gd name="T17" fmla="*/ 2147483647 h 863"/>
              <a:gd name="T18" fmla="*/ 2147483647 w 1392"/>
              <a:gd name="T19" fmla="*/ 2147483647 h 8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2"/>
              <a:gd name="T31" fmla="*/ 0 h 863"/>
              <a:gd name="T32" fmla="*/ 1392 w 1392"/>
              <a:gd name="T33" fmla="*/ 863 h 8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2" h="863">
                <a:moveTo>
                  <a:pt x="0" y="863"/>
                </a:moveTo>
                <a:cubicBezTo>
                  <a:pt x="40" y="635"/>
                  <a:pt x="96" y="404"/>
                  <a:pt x="144" y="287"/>
                </a:cubicBezTo>
                <a:cubicBezTo>
                  <a:pt x="192" y="170"/>
                  <a:pt x="232" y="161"/>
                  <a:pt x="288" y="161"/>
                </a:cubicBezTo>
                <a:cubicBezTo>
                  <a:pt x="344" y="161"/>
                  <a:pt x="425" y="299"/>
                  <a:pt x="480" y="287"/>
                </a:cubicBezTo>
                <a:cubicBezTo>
                  <a:pt x="535" y="275"/>
                  <a:pt x="571" y="130"/>
                  <a:pt x="618" y="89"/>
                </a:cubicBezTo>
                <a:cubicBezTo>
                  <a:pt x="665" y="48"/>
                  <a:pt x="721" y="0"/>
                  <a:pt x="762" y="41"/>
                </a:cubicBezTo>
                <a:cubicBezTo>
                  <a:pt x="803" y="82"/>
                  <a:pt x="823" y="246"/>
                  <a:pt x="864" y="335"/>
                </a:cubicBezTo>
                <a:cubicBezTo>
                  <a:pt x="905" y="424"/>
                  <a:pt x="952" y="559"/>
                  <a:pt x="1008" y="575"/>
                </a:cubicBezTo>
                <a:cubicBezTo>
                  <a:pt x="1064" y="591"/>
                  <a:pt x="1136" y="391"/>
                  <a:pt x="1200" y="431"/>
                </a:cubicBezTo>
                <a:cubicBezTo>
                  <a:pt x="1264" y="471"/>
                  <a:pt x="1328" y="643"/>
                  <a:pt x="1392" y="8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50" name="Text Box 41"/>
          <p:cNvSpPr txBox="1">
            <a:spLocks noChangeArrowheads="1"/>
          </p:cNvSpPr>
          <p:nvPr/>
        </p:nvSpPr>
        <p:spPr bwMode="auto">
          <a:xfrm>
            <a:off x="1295400" y="5791200"/>
            <a:ext cx="6553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kumimoji="1" lang="en-US" sz="1400">
                <a:solidFill>
                  <a:srgbClr val="808080"/>
                </a:solidFill>
              </a:rPr>
              <a:t>Planchon, O., and F. Darboux (2001), A fast, simple and versatile algorithm to fill the depressions of digital elevation models, </a:t>
            </a:r>
            <a:r>
              <a:rPr kumimoji="1" lang="en-US" sz="1400" i="1">
                <a:solidFill>
                  <a:srgbClr val="808080"/>
                </a:solidFill>
              </a:rPr>
              <a:t>Catena</a:t>
            </a:r>
            <a:r>
              <a:rPr kumimoji="1" lang="en-US" sz="1400">
                <a:solidFill>
                  <a:srgbClr val="808080"/>
                </a:solidFill>
              </a:rPr>
              <a:t>(46), 159-176.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57150"/>
            <a:ext cx="7772400" cy="873125"/>
          </a:xfrm>
        </p:spPr>
        <p:txBody>
          <a:bodyPr/>
          <a:lstStyle/>
          <a:p>
            <a:pPr eaLnBrk="1" hangingPunct="1"/>
            <a:r>
              <a:rPr lang="en-US" smtClean="0"/>
              <a:t>Parallel Scheme</a:t>
            </a:r>
          </a:p>
        </p:txBody>
      </p:sp>
      <p:grpSp>
        <p:nvGrpSpPr>
          <p:cNvPr id="78851" name="Group 84"/>
          <p:cNvGrpSpPr>
            <a:grpSpLocks/>
          </p:cNvGrpSpPr>
          <p:nvPr/>
        </p:nvGrpSpPr>
        <p:grpSpPr bwMode="auto">
          <a:xfrm>
            <a:off x="1016000" y="1022350"/>
            <a:ext cx="6100763" cy="2241550"/>
            <a:chOff x="457200" y="1022350"/>
            <a:chExt cx="3318163" cy="1219200"/>
          </a:xfrm>
        </p:grpSpPr>
        <p:grpSp>
          <p:nvGrpSpPr>
            <p:cNvPr id="78861" name="Group 10"/>
            <p:cNvGrpSpPr>
              <a:grpSpLocks/>
            </p:cNvGrpSpPr>
            <p:nvPr/>
          </p:nvGrpSpPr>
          <p:grpSpPr bwMode="auto">
            <a:xfrm>
              <a:off x="457200" y="1022350"/>
              <a:ext cx="1981200" cy="1219200"/>
              <a:chOff x="432" y="1056"/>
              <a:chExt cx="1584" cy="1008"/>
            </a:xfrm>
          </p:grpSpPr>
          <p:pic>
            <p:nvPicPr>
              <p:cNvPr id="788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056"/>
                <a:ext cx="100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3" name="Line 5"/>
              <p:cNvSpPr>
                <a:spLocks noChangeShapeType="1"/>
              </p:cNvSpPr>
              <p:nvPr/>
            </p:nvSpPr>
            <p:spPr bwMode="auto">
              <a:xfrm>
                <a:off x="1464" y="153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74" name="Text Box 6"/>
              <p:cNvSpPr txBox="1">
                <a:spLocks noChangeArrowheads="1"/>
              </p:cNvSpPr>
              <p:nvPr/>
            </p:nvSpPr>
            <p:spPr bwMode="auto">
              <a:xfrm rot="5400000">
                <a:off x="1249" y="1473"/>
                <a:ext cx="10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kumimoji="1" lang="en-US" sz="2000">
                    <a:solidFill>
                      <a:srgbClr val="808080"/>
                    </a:solidFill>
                  </a:rPr>
                  <a:t>Communicate</a:t>
                </a:r>
              </a:p>
            </p:txBody>
          </p:sp>
          <p:sp>
            <p:nvSpPr>
              <p:cNvPr id="78875" name="Freeform 7"/>
              <p:cNvSpPr>
                <a:spLocks/>
              </p:cNvSpPr>
              <p:nvPr/>
            </p:nvSpPr>
            <p:spPr bwMode="auto">
              <a:xfrm>
                <a:off x="435" y="1737"/>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6" name="Freeform 8"/>
              <p:cNvSpPr>
                <a:spLocks/>
              </p:cNvSpPr>
              <p:nvPr/>
            </p:nvSpPr>
            <p:spPr bwMode="auto">
              <a:xfrm>
                <a:off x="432" y="1401"/>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7" name="Line 9"/>
              <p:cNvSpPr>
                <a:spLocks noChangeShapeType="1"/>
              </p:cNvSpPr>
              <p:nvPr/>
            </p:nvSpPr>
            <p:spPr bwMode="auto">
              <a:xfrm>
                <a:off x="1824" y="153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8862" name="Group 25"/>
            <p:cNvGrpSpPr>
              <a:grpSpLocks/>
            </p:cNvGrpSpPr>
            <p:nvPr/>
          </p:nvGrpSpPr>
          <p:grpSpPr bwMode="auto">
            <a:xfrm>
              <a:off x="2514600" y="1022350"/>
              <a:ext cx="1260763" cy="1219200"/>
              <a:chOff x="432" y="1056"/>
              <a:chExt cx="1008" cy="1008"/>
            </a:xfrm>
          </p:grpSpPr>
          <p:pic>
            <p:nvPicPr>
              <p:cNvPr id="78869"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056"/>
                <a:ext cx="100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0" name="Freeform 29"/>
              <p:cNvSpPr>
                <a:spLocks/>
              </p:cNvSpPr>
              <p:nvPr/>
            </p:nvSpPr>
            <p:spPr bwMode="auto">
              <a:xfrm>
                <a:off x="435" y="1737"/>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1" name="Freeform 30"/>
              <p:cNvSpPr>
                <a:spLocks/>
              </p:cNvSpPr>
              <p:nvPr/>
            </p:nvSpPr>
            <p:spPr bwMode="auto">
              <a:xfrm>
                <a:off x="432" y="1401"/>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8863" name="Line 74"/>
            <p:cNvSpPr>
              <a:spLocks noChangeShapeType="1"/>
            </p:cNvSpPr>
            <p:nvPr/>
          </p:nvSpPr>
          <p:spPr bwMode="auto">
            <a:xfrm>
              <a:off x="485775" y="1041400"/>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4" name="Line 75"/>
            <p:cNvSpPr>
              <a:spLocks noChangeShapeType="1"/>
            </p:cNvSpPr>
            <p:nvPr/>
          </p:nvSpPr>
          <p:spPr bwMode="auto">
            <a:xfrm>
              <a:off x="476250" y="1470025"/>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5" name="Line 76"/>
            <p:cNvSpPr>
              <a:spLocks noChangeShapeType="1"/>
            </p:cNvSpPr>
            <p:nvPr/>
          </p:nvSpPr>
          <p:spPr bwMode="auto">
            <a:xfrm>
              <a:off x="485775" y="1870075"/>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6" name="Line 77"/>
            <p:cNvSpPr>
              <a:spLocks noChangeShapeType="1"/>
            </p:cNvSpPr>
            <p:nvPr/>
          </p:nvSpPr>
          <p:spPr bwMode="auto">
            <a:xfrm flipH="1">
              <a:off x="3276600" y="2212975"/>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7" name="Line 78"/>
            <p:cNvSpPr>
              <a:spLocks noChangeShapeType="1"/>
            </p:cNvSpPr>
            <p:nvPr/>
          </p:nvSpPr>
          <p:spPr bwMode="auto">
            <a:xfrm flipH="1">
              <a:off x="3276600" y="1803400"/>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8" name="Line 79"/>
            <p:cNvSpPr>
              <a:spLocks noChangeShapeType="1"/>
            </p:cNvSpPr>
            <p:nvPr/>
          </p:nvSpPr>
          <p:spPr bwMode="auto">
            <a:xfrm flipH="1">
              <a:off x="3276600" y="1403350"/>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83" name="Table 82"/>
          <p:cNvGraphicFramePr>
            <a:graphicFrameLocks noGrp="1"/>
          </p:cNvGraphicFramePr>
          <p:nvPr/>
        </p:nvGraphicFramePr>
        <p:xfrm>
          <a:off x="433388" y="3530600"/>
          <a:ext cx="3295650" cy="3327400"/>
        </p:xfrm>
        <a:graphic>
          <a:graphicData uri="http://schemas.openxmlformats.org/drawingml/2006/table">
            <a:tbl>
              <a:tblPr/>
              <a:tblGrid>
                <a:gridCol w="3295650"/>
              </a:tblGrid>
              <a:tr h="3327400">
                <a:tc>
                  <a:txBody>
                    <a:bodyPr/>
                    <a:lstStyle/>
                    <a:p>
                      <a:r>
                        <a:rPr lang="en-US" sz="1800" i="1" kern="1200" baseline="0" dirty="0" smtClean="0">
                          <a:solidFill>
                            <a:schemeClr val="tx1"/>
                          </a:solidFill>
                          <a:latin typeface="+mn-lt"/>
                          <a:ea typeface="+mn-ea"/>
                          <a:cs typeface="+mn-cs"/>
                        </a:rPr>
                        <a:t>Initialize( D,P)</a:t>
                      </a:r>
                    </a:p>
                    <a:p>
                      <a:r>
                        <a:rPr lang="en-US" sz="1800" kern="1200" baseline="0" dirty="0" smtClean="0">
                          <a:solidFill>
                            <a:schemeClr val="tx1"/>
                          </a:solidFill>
                          <a:latin typeface="+mn-lt"/>
                          <a:ea typeface="+mn-ea"/>
                          <a:cs typeface="+mn-cs"/>
                        </a:rPr>
                        <a:t>Do </a:t>
                      </a:r>
                    </a:p>
                    <a:p>
                      <a:pPr lvl="1"/>
                      <a:r>
                        <a:rPr lang="en-US" sz="1800" kern="1200" baseline="0" dirty="0" smtClean="0">
                          <a:solidFill>
                            <a:schemeClr val="tx1"/>
                          </a:solidFill>
                          <a:latin typeface="+mn-lt"/>
                          <a:ea typeface="+mn-ea"/>
                          <a:cs typeface="+mn-cs"/>
                        </a:rPr>
                        <a:t>for all </a:t>
                      </a:r>
                      <a:r>
                        <a:rPr lang="en-US" sz="1800" i="1" kern="1200" baseline="0" dirty="0" err="1" smtClean="0">
                          <a:solidFill>
                            <a:schemeClr val="tx1"/>
                          </a:solidFill>
                          <a:latin typeface="+mn-lt"/>
                          <a:ea typeface="+mn-ea"/>
                          <a:cs typeface="+mn-cs"/>
                        </a:rPr>
                        <a:t>i</a:t>
                      </a:r>
                      <a:r>
                        <a:rPr lang="en-US" sz="1800" i="1" kern="1200" baseline="0" dirty="0" smtClean="0">
                          <a:solidFill>
                            <a:schemeClr val="tx1"/>
                          </a:solidFill>
                          <a:latin typeface="+mn-lt"/>
                          <a:ea typeface="+mn-ea"/>
                          <a:cs typeface="+mn-cs"/>
                        </a:rPr>
                        <a:t> in P</a:t>
                      </a:r>
                    </a:p>
                    <a:p>
                      <a:pPr lvl="2"/>
                      <a:r>
                        <a:rPr lang="en-US" sz="1800" kern="1200" baseline="0" dirty="0" smtClean="0">
                          <a:solidFill>
                            <a:schemeClr val="tx1"/>
                          </a:solidFill>
                          <a:latin typeface="+mn-lt"/>
                          <a:ea typeface="+mn-ea"/>
                          <a:cs typeface="+mn-cs"/>
                        </a:rPr>
                        <a:t>if </a:t>
                      </a:r>
                      <a:r>
                        <a:rPr lang="en-US" sz="1800" i="1" kern="1200" baseline="0" dirty="0" smtClean="0">
                          <a:solidFill>
                            <a:schemeClr val="tx1"/>
                          </a:solidFill>
                          <a:latin typeface="+mn-lt"/>
                          <a:ea typeface="+mn-ea"/>
                          <a:cs typeface="+mn-cs"/>
                        </a:rPr>
                        <a:t>D(</a:t>
                      </a:r>
                      <a:r>
                        <a:rPr lang="en-US" sz="1800" i="1" kern="1200" baseline="0" dirty="0" err="1" smtClean="0">
                          <a:solidFill>
                            <a:schemeClr val="tx1"/>
                          </a:solidFill>
                          <a:latin typeface="+mn-lt"/>
                          <a:ea typeface="+mn-ea"/>
                          <a:cs typeface="+mn-cs"/>
                        </a:rPr>
                        <a:t>i</a:t>
                      </a:r>
                      <a:r>
                        <a:rPr lang="en-US" sz="1800" i="1" kern="1200" baseline="0" dirty="0" smtClean="0">
                          <a:solidFill>
                            <a:schemeClr val="tx1"/>
                          </a:solidFill>
                          <a:latin typeface="+mn-lt"/>
                          <a:ea typeface="+mn-ea"/>
                          <a:cs typeface="+mn-cs"/>
                        </a:rPr>
                        <a:t>) &gt; n    P(</a:t>
                      </a:r>
                      <a:r>
                        <a:rPr lang="en-US" sz="1800" i="1" kern="1200" baseline="0" dirty="0" err="1" smtClean="0">
                          <a:solidFill>
                            <a:schemeClr val="tx1"/>
                          </a:solidFill>
                          <a:latin typeface="+mn-lt"/>
                          <a:ea typeface="+mn-ea"/>
                          <a:cs typeface="+mn-cs"/>
                        </a:rPr>
                        <a:t>i</a:t>
                      </a:r>
                      <a:r>
                        <a:rPr lang="en-US" sz="1800" i="1" kern="1200" baseline="0" dirty="0" smtClean="0">
                          <a:solidFill>
                            <a:schemeClr val="tx1"/>
                          </a:solidFill>
                          <a:latin typeface="+mn-lt"/>
                          <a:ea typeface="+mn-ea"/>
                          <a:cs typeface="+mn-cs"/>
                        </a:rPr>
                        <a:t>) ← D(</a:t>
                      </a:r>
                      <a:r>
                        <a:rPr lang="en-US" sz="1800" i="1" kern="1200" baseline="0" dirty="0" err="1" smtClean="0">
                          <a:solidFill>
                            <a:schemeClr val="tx1"/>
                          </a:solidFill>
                          <a:latin typeface="+mn-lt"/>
                          <a:ea typeface="+mn-ea"/>
                          <a:cs typeface="+mn-cs"/>
                        </a:rPr>
                        <a:t>i</a:t>
                      </a:r>
                      <a:r>
                        <a:rPr lang="en-US" sz="1800" i="1" kern="1200" baseline="0" dirty="0" smtClean="0">
                          <a:solidFill>
                            <a:schemeClr val="tx1"/>
                          </a:solidFill>
                          <a:latin typeface="+mn-lt"/>
                          <a:ea typeface="+mn-ea"/>
                          <a:cs typeface="+mn-cs"/>
                        </a:rPr>
                        <a:t>)</a:t>
                      </a:r>
                    </a:p>
                    <a:p>
                      <a:pPr lvl="2"/>
                      <a:r>
                        <a:rPr lang="en-US" sz="1800" i="1" kern="1200" baseline="0" dirty="0" smtClean="0">
                          <a:solidFill>
                            <a:schemeClr val="tx1"/>
                          </a:solidFill>
                          <a:latin typeface="+mn-lt"/>
                          <a:ea typeface="+mn-ea"/>
                          <a:cs typeface="+mn-cs"/>
                        </a:rPr>
                        <a:t>Else   P(</a:t>
                      </a:r>
                      <a:r>
                        <a:rPr lang="en-US" sz="1800" i="1" kern="1200" baseline="0" dirty="0" err="1" smtClean="0">
                          <a:solidFill>
                            <a:schemeClr val="tx1"/>
                          </a:solidFill>
                          <a:latin typeface="+mn-lt"/>
                          <a:ea typeface="+mn-ea"/>
                          <a:cs typeface="+mn-cs"/>
                        </a:rPr>
                        <a:t>i</a:t>
                      </a:r>
                      <a:r>
                        <a:rPr lang="en-US" sz="1800" i="1" kern="1200" baseline="0" dirty="0" smtClean="0">
                          <a:solidFill>
                            <a:schemeClr val="tx1"/>
                          </a:solidFill>
                          <a:latin typeface="+mn-lt"/>
                          <a:ea typeface="+mn-ea"/>
                          <a:cs typeface="+mn-cs"/>
                        </a:rPr>
                        <a:t>) ← n</a:t>
                      </a:r>
                    </a:p>
                    <a:p>
                      <a:pPr lvl="1"/>
                      <a:r>
                        <a:rPr lang="en-US" sz="1800" kern="1200" baseline="0" dirty="0" err="1" smtClean="0">
                          <a:solidFill>
                            <a:schemeClr val="tx1"/>
                          </a:solidFill>
                          <a:latin typeface="+mn-lt"/>
                          <a:ea typeface="+mn-ea"/>
                          <a:cs typeface="+mn-cs"/>
                        </a:rPr>
                        <a:t>endfor</a:t>
                      </a:r>
                      <a:endParaRPr lang="en-US" sz="1800" kern="1200" baseline="0" dirty="0" smtClean="0">
                        <a:solidFill>
                          <a:schemeClr val="tx1"/>
                        </a:solidFill>
                        <a:latin typeface="+mn-lt"/>
                        <a:ea typeface="+mn-ea"/>
                        <a:cs typeface="+mn-cs"/>
                      </a:endParaRPr>
                    </a:p>
                    <a:p>
                      <a:pPr lvl="1"/>
                      <a:r>
                        <a:rPr lang="en-US" sz="1800" i="1" kern="1200" baseline="0" dirty="0" smtClean="0">
                          <a:solidFill>
                            <a:schemeClr val="tx1"/>
                          </a:solidFill>
                          <a:latin typeface="+mn-lt"/>
                          <a:ea typeface="+mn-ea"/>
                          <a:cs typeface="+mn-cs"/>
                        </a:rPr>
                        <a:t>Send( </a:t>
                      </a:r>
                      <a:r>
                        <a:rPr lang="en-US" sz="1800" i="1" kern="1200" baseline="0" dirty="0" err="1" smtClean="0">
                          <a:solidFill>
                            <a:schemeClr val="tx1"/>
                          </a:solidFill>
                          <a:latin typeface="+mn-lt"/>
                          <a:ea typeface="+mn-ea"/>
                          <a:cs typeface="+mn-cs"/>
                        </a:rPr>
                        <a:t>topRow</a:t>
                      </a:r>
                      <a:r>
                        <a:rPr lang="en-US" sz="1800" i="1" kern="1200" baseline="0" dirty="0" smtClean="0">
                          <a:solidFill>
                            <a:schemeClr val="tx1"/>
                          </a:solidFill>
                          <a:latin typeface="+mn-lt"/>
                          <a:ea typeface="+mn-ea"/>
                          <a:cs typeface="+mn-cs"/>
                        </a:rPr>
                        <a:t>, rank-1 )</a:t>
                      </a:r>
                    </a:p>
                    <a:p>
                      <a:pPr lvl="1"/>
                      <a:r>
                        <a:rPr lang="en-US" sz="1800" i="1" kern="1200" baseline="0" dirty="0" smtClean="0">
                          <a:solidFill>
                            <a:schemeClr val="tx1"/>
                          </a:solidFill>
                          <a:latin typeface="+mn-lt"/>
                          <a:ea typeface="+mn-ea"/>
                          <a:cs typeface="+mn-cs"/>
                        </a:rPr>
                        <a:t>Send( </a:t>
                      </a:r>
                      <a:r>
                        <a:rPr lang="en-US" sz="1800" i="1" kern="1200" baseline="0" dirty="0" err="1" smtClean="0">
                          <a:solidFill>
                            <a:schemeClr val="tx1"/>
                          </a:solidFill>
                          <a:latin typeface="+mn-lt"/>
                          <a:ea typeface="+mn-ea"/>
                          <a:cs typeface="+mn-cs"/>
                        </a:rPr>
                        <a:t>bottomRow</a:t>
                      </a:r>
                      <a:r>
                        <a:rPr lang="en-US" sz="1800" i="1" kern="1200" baseline="0" dirty="0" smtClean="0">
                          <a:solidFill>
                            <a:schemeClr val="tx1"/>
                          </a:solidFill>
                          <a:latin typeface="+mn-lt"/>
                          <a:ea typeface="+mn-ea"/>
                          <a:cs typeface="+mn-cs"/>
                        </a:rPr>
                        <a:t>, rank+1 )</a:t>
                      </a:r>
                    </a:p>
                    <a:p>
                      <a:pPr lvl="1"/>
                      <a:r>
                        <a:rPr lang="en-US" sz="1800" i="1" kern="1200" baseline="0" dirty="0" err="1" smtClean="0">
                          <a:solidFill>
                            <a:schemeClr val="tx1"/>
                          </a:solidFill>
                          <a:latin typeface="+mn-lt"/>
                          <a:ea typeface="+mn-ea"/>
                          <a:cs typeface="+mn-cs"/>
                        </a:rPr>
                        <a:t>Recv</a:t>
                      </a:r>
                      <a:r>
                        <a:rPr lang="en-US" sz="1800" i="1" kern="1200" baseline="0" dirty="0" smtClean="0">
                          <a:solidFill>
                            <a:schemeClr val="tx1"/>
                          </a:solidFill>
                          <a:latin typeface="+mn-lt"/>
                          <a:ea typeface="+mn-ea"/>
                          <a:cs typeface="+mn-cs"/>
                        </a:rPr>
                        <a:t>( </a:t>
                      </a:r>
                      <a:r>
                        <a:rPr lang="en-US" sz="1800" i="1" kern="1200" baseline="0" dirty="0" err="1" smtClean="0">
                          <a:solidFill>
                            <a:schemeClr val="tx1"/>
                          </a:solidFill>
                          <a:latin typeface="+mn-lt"/>
                          <a:ea typeface="+mn-ea"/>
                          <a:cs typeface="+mn-cs"/>
                        </a:rPr>
                        <a:t>rowBelow</a:t>
                      </a:r>
                      <a:r>
                        <a:rPr lang="en-US" sz="1800" i="1" kern="1200" baseline="0" dirty="0" smtClean="0">
                          <a:solidFill>
                            <a:schemeClr val="tx1"/>
                          </a:solidFill>
                          <a:latin typeface="+mn-lt"/>
                          <a:ea typeface="+mn-ea"/>
                          <a:cs typeface="+mn-cs"/>
                        </a:rPr>
                        <a:t>, rank+1 )</a:t>
                      </a:r>
                    </a:p>
                    <a:p>
                      <a:pPr lvl="1"/>
                      <a:r>
                        <a:rPr lang="en-US" sz="1800" i="1" kern="1200" baseline="0" dirty="0" err="1" smtClean="0">
                          <a:solidFill>
                            <a:schemeClr val="tx1"/>
                          </a:solidFill>
                          <a:latin typeface="+mn-lt"/>
                          <a:ea typeface="+mn-ea"/>
                          <a:cs typeface="+mn-cs"/>
                        </a:rPr>
                        <a:t>Recv</a:t>
                      </a:r>
                      <a:r>
                        <a:rPr lang="en-US" sz="1800" i="1" kern="1200" baseline="0" dirty="0" smtClean="0">
                          <a:solidFill>
                            <a:schemeClr val="tx1"/>
                          </a:solidFill>
                          <a:latin typeface="+mn-lt"/>
                          <a:ea typeface="+mn-ea"/>
                          <a:cs typeface="+mn-cs"/>
                        </a:rPr>
                        <a:t>( </a:t>
                      </a:r>
                      <a:r>
                        <a:rPr lang="en-US" sz="1800" i="1" kern="1200" baseline="0" dirty="0" err="1" smtClean="0">
                          <a:solidFill>
                            <a:schemeClr val="tx1"/>
                          </a:solidFill>
                          <a:latin typeface="+mn-lt"/>
                          <a:ea typeface="+mn-ea"/>
                          <a:cs typeface="+mn-cs"/>
                        </a:rPr>
                        <a:t>rowAbove</a:t>
                      </a:r>
                      <a:r>
                        <a:rPr lang="en-US" sz="1800" i="1" kern="1200" baseline="0" dirty="0" smtClean="0">
                          <a:solidFill>
                            <a:schemeClr val="tx1"/>
                          </a:solidFill>
                          <a:latin typeface="+mn-lt"/>
                          <a:ea typeface="+mn-ea"/>
                          <a:cs typeface="+mn-cs"/>
                        </a:rPr>
                        <a:t>, rank-1 )</a:t>
                      </a:r>
                    </a:p>
                    <a:p>
                      <a:r>
                        <a:rPr lang="en-US" sz="1800" kern="1200" baseline="0" dirty="0" smtClean="0">
                          <a:solidFill>
                            <a:schemeClr val="tx1"/>
                          </a:solidFill>
                          <a:latin typeface="+mn-lt"/>
                          <a:ea typeface="+mn-ea"/>
                          <a:cs typeface="+mn-cs"/>
                        </a:rPr>
                        <a:t>Until P is not modified</a:t>
                      </a:r>
                      <a:endParaRPr lang="en-US" sz="1100" dirty="0">
                        <a:latin typeface="Times New Roman"/>
                        <a:ea typeface="Times New Roman"/>
                        <a:cs typeface="Times New Roman"/>
                      </a:endParaRPr>
                    </a:p>
                  </a:txBody>
                  <a:tcPr marL="94246" marR="94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8858" name="Rectangle 83"/>
          <p:cNvSpPr>
            <a:spLocks noChangeArrowheads="1"/>
          </p:cNvSpPr>
          <p:nvPr/>
        </p:nvSpPr>
        <p:spPr bwMode="auto">
          <a:xfrm>
            <a:off x="4241800" y="3963988"/>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sz="2000">
                <a:solidFill>
                  <a:srgbClr val="000000"/>
                </a:solidFill>
              </a:rPr>
              <a:t>D denotes the original elevation. </a:t>
            </a:r>
          </a:p>
          <a:p>
            <a:r>
              <a:rPr kumimoji="1" lang="en-US" sz="2000">
                <a:solidFill>
                  <a:srgbClr val="000000"/>
                </a:solidFill>
              </a:rPr>
              <a:t>P denotes the pit filled elevation. </a:t>
            </a:r>
          </a:p>
          <a:p>
            <a:r>
              <a:rPr kumimoji="1" lang="en-US" sz="2000">
                <a:solidFill>
                  <a:srgbClr val="000000"/>
                </a:solidFill>
              </a:rPr>
              <a:t>n denotes lowest neighboring elevation</a:t>
            </a:r>
          </a:p>
          <a:p>
            <a:r>
              <a:rPr kumimoji="1" lang="en-US" sz="2000">
                <a:solidFill>
                  <a:srgbClr val="000000"/>
                </a:solidFill>
              </a:rPr>
              <a:t>i denotes the cell being evaluated</a:t>
            </a:r>
          </a:p>
        </p:txBody>
      </p:sp>
      <p:sp>
        <p:nvSpPr>
          <p:cNvPr id="78859" name="Line 5"/>
          <p:cNvSpPr>
            <a:spLocks noChangeShapeType="1"/>
          </p:cNvSpPr>
          <p:nvPr/>
        </p:nvSpPr>
        <p:spPr bwMode="auto">
          <a:xfrm>
            <a:off x="3376613" y="2305050"/>
            <a:ext cx="441325"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8860" name="Line 9"/>
          <p:cNvSpPr>
            <a:spLocks noChangeShapeType="1"/>
          </p:cNvSpPr>
          <p:nvPr/>
        </p:nvSpPr>
        <p:spPr bwMode="auto">
          <a:xfrm>
            <a:off x="4203700" y="2305050"/>
            <a:ext cx="44291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6"/>
          <p:cNvPicPr>
            <a:picLocks noChangeAspect="1" noChangeArrowheads="1"/>
          </p:cNvPicPr>
          <p:nvPr/>
        </p:nvPicPr>
        <p:blipFill>
          <a:blip r:embed="rId4">
            <a:extLst>
              <a:ext uri="{28A0092B-C50C-407E-A947-70E740481C1C}">
                <a14:useLocalDpi xmlns:a14="http://schemas.microsoft.com/office/drawing/2010/main" val="0"/>
              </a:ext>
            </a:extLst>
          </a:blip>
          <a:srcRect t="15373" b="4485"/>
          <a:stretch>
            <a:fillRect/>
          </a:stretch>
        </p:blipFill>
        <p:spPr bwMode="auto">
          <a:xfrm>
            <a:off x="304800" y="2286000"/>
            <a:ext cx="423386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noChangeArrowheads="1"/>
          </p:cNvPicPr>
          <p:nvPr/>
        </p:nvPicPr>
        <p:blipFill>
          <a:blip r:embed="rId5">
            <a:extLst>
              <a:ext uri="{28A0092B-C50C-407E-A947-70E740481C1C}">
                <a14:useLocalDpi xmlns:a14="http://schemas.microsoft.com/office/drawing/2010/main" val="0"/>
              </a:ext>
            </a:extLst>
          </a:blip>
          <a:srcRect t="15640" b="3613"/>
          <a:stretch>
            <a:fillRect/>
          </a:stretch>
        </p:blipFill>
        <p:spPr bwMode="auto">
          <a:xfrm>
            <a:off x="4572000" y="2286000"/>
            <a:ext cx="4233863"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6" name="Object 2"/>
          <p:cNvGraphicFramePr>
            <a:graphicFrameLocks noChangeAspect="1"/>
          </p:cNvGraphicFramePr>
          <p:nvPr/>
        </p:nvGraphicFramePr>
        <p:xfrm>
          <a:off x="7162800" y="3733800"/>
          <a:ext cx="1189038" cy="401638"/>
        </p:xfrm>
        <a:graphic>
          <a:graphicData uri="http://schemas.openxmlformats.org/presentationml/2006/ole">
            <mc:AlternateContent xmlns:mc="http://schemas.openxmlformats.org/markup-compatibility/2006">
              <mc:Choice xmlns:v="urn:schemas-microsoft-com:vml" Requires="v">
                <p:oleObj spid="_x0000_s6157" name="Equation" r:id="rId6" imgW="596641" imgH="203112" progId="Equation.3">
                  <p:embed/>
                </p:oleObj>
              </mc:Choice>
              <mc:Fallback>
                <p:oleObj name="Equation" r:id="rId6" imgW="596641" imgH="203112"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733800"/>
                        <a:ext cx="118903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6096000" y="2514600"/>
          <a:ext cx="1189038" cy="384175"/>
        </p:xfrm>
        <a:graphic>
          <a:graphicData uri="http://schemas.openxmlformats.org/presentationml/2006/ole">
            <mc:AlternateContent xmlns:mc="http://schemas.openxmlformats.org/markup-compatibility/2006">
              <mc:Choice xmlns:v="urn:schemas-microsoft-com:vml" Requires="v">
                <p:oleObj spid="_x0000_s6158" name="Equation" r:id="rId8" imgW="583947" imgH="190417" progId="Equation.3">
                  <p:embed/>
                </p:oleObj>
              </mc:Choice>
              <mc:Fallback>
                <p:oleObj name="Equation" r:id="rId8" imgW="583947" imgH="190417"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2514600"/>
                        <a:ext cx="1189038"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5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9400" y="4241800"/>
            <a:ext cx="1193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3733800"/>
            <a:ext cx="119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152352" anchor="ctr">
            <a:spAutoFit/>
          </a:bodyPr>
          <a:lstStyle/>
          <a:p>
            <a:endParaRPr lang="en-US"/>
          </a:p>
        </p:txBody>
      </p:sp>
      <p:sp>
        <p:nvSpPr>
          <p:cNvPr id="6153" name="Rectangle 14"/>
          <p:cNvSpPr>
            <a:spLocks noChangeArrowheads="1"/>
          </p:cNvSpPr>
          <p:nvPr/>
        </p:nvSpPr>
        <p:spPr bwMode="auto">
          <a:xfrm>
            <a:off x="0" y="1905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a:latin typeface="Calibri" pitchFamily="34" charset="0"/>
                <a:ea typeface="Times New Roman" pitchFamily="18" charset="0"/>
                <a:cs typeface="Calibri" pitchFamily="34" charset="0"/>
              </a:rPr>
              <a:t>Parallel Pit Remove timing for NEDB test dataset (14849 x 27174 cells </a:t>
            </a:r>
            <a:r>
              <a:rPr lang="en-GB" sz="1800">
                <a:latin typeface="Calibri" pitchFamily="34" charset="0"/>
                <a:ea typeface="Times New Roman" pitchFamily="18" charset="0"/>
                <a:cs typeface="Calibri" pitchFamily="34" charset="0"/>
                <a:sym typeface="Symbol" pitchFamily="18" charset="2"/>
              </a:rPr>
              <a:t></a:t>
            </a:r>
            <a:r>
              <a:rPr lang="en-GB" sz="1800">
                <a:latin typeface="Calibri" pitchFamily="34" charset="0"/>
                <a:ea typeface="Times New Roman" pitchFamily="18" charset="0"/>
                <a:cs typeface="Calibri" pitchFamily="34" charset="0"/>
              </a:rPr>
              <a:t> 1.6 GB). </a:t>
            </a:r>
            <a:endParaRPr lang="en-US" sz="1800">
              <a:latin typeface="Calibri" pitchFamily="34" charset="0"/>
              <a:ea typeface="Times New Roman" pitchFamily="18" charset="0"/>
              <a:cs typeface="Calibri" pitchFamily="34" charset="0"/>
            </a:endParaRPr>
          </a:p>
        </p:txBody>
      </p:sp>
      <p:sp>
        <p:nvSpPr>
          <p:cNvPr id="6154" name="Rectangle 15"/>
          <p:cNvSpPr>
            <a:spLocks noChangeArrowheads="1"/>
          </p:cNvSpPr>
          <p:nvPr/>
        </p:nvSpPr>
        <p:spPr bwMode="auto">
          <a:xfrm>
            <a:off x="4495800" y="5737225"/>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a:latin typeface="Calibri" pitchFamily="34" charset="0"/>
                <a:ea typeface="Times New Roman" pitchFamily="18" charset="0"/>
                <a:cs typeface="Calibri" pitchFamily="34" charset="0"/>
              </a:rPr>
              <a:t>128 processor cluster </a:t>
            </a:r>
          </a:p>
          <a:p>
            <a:pPr algn="ctr"/>
            <a:r>
              <a:rPr lang="en-GB" sz="1200">
                <a:latin typeface="Calibri" pitchFamily="34" charset="0"/>
                <a:ea typeface="Times New Roman" pitchFamily="18" charset="0"/>
                <a:cs typeface="Calibri" pitchFamily="34" charset="0"/>
              </a:rPr>
              <a:t>16 diskless Dell SC1435 compute nodes, each with 2.0GHz dual quad-core AMD Opteron 2350 processors with 8GB RAM </a:t>
            </a:r>
            <a:endParaRPr lang="en-US" sz="1200">
              <a:latin typeface="Calibri" pitchFamily="34" charset="0"/>
              <a:ea typeface="Times New Roman" pitchFamily="18" charset="0"/>
              <a:cs typeface="Calibri" pitchFamily="34" charset="0"/>
            </a:endParaRPr>
          </a:p>
        </p:txBody>
      </p:sp>
      <p:sp>
        <p:nvSpPr>
          <p:cNvPr id="6155" name="Rectangle 16"/>
          <p:cNvSpPr>
            <a:spLocks noChangeArrowheads="1"/>
          </p:cNvSpPr>
          <p:nvPr/>
        </p:nvSpPr>
        <p:spPr bwMode="auto">
          <a:xfrm>
            <a:off x="762000" y="5737225"/>
            <a:ext cx="3429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a:latin typeface="Calibri" pitchFamily="34" charset="0"/>
                <a:ea typeface="Times New Roman" pitchFamily="18" charset="0"/>
                <a:cs typeface="Calibri" pitchFamily="34" charset="0"/>
              </a:rPr>
              <a:t>8 processor PC</a:t>
            </a:r>
          </a:p>
          <a:p>
            <a:pPr algn="ctr"/>
            <a:r>
              <a:rPr lang="en-US" sz="1200">
                <a:latin typeface="Calibri" pitchFamily="34" charset="0"/>
                <a:ea typeface="Times New Roman" pitchFamily="18" charset="0"/>
                <a:cs typeface="Calibri" pitchFamily="34" charset="0"/>
                <a:sym typeface="Symbol" pitchFamily="18" charset="2"/>
              </a:rPr>
              <a:t>Dual quad-core Xeon E5405 2.0GHz PC with 16GB RAM</a:t>
            </a:r>
          </a:p>
          <a:p>
            <a:pPr algn="ctr"/>
            <a:endParaRPr lang="en-US" sz="1600">
              <a:latin typeface="Calibri" pitchFamily="34" charset="0"/>
              <a:ea typeface="Times New Roman" pitchFamily="18" charset="0"/>
              <a:cs typeface="Calibri" pitchFamily="34" charset="0"/>
              <a:sym typeface="Symbol" pitchFamily="18" charset="2"/>
            </a:endParaRPr>
          </a:p>
        </p:txBody>
      </p:sp>
      <p:sp>
        <p:nvSpPr>
          <p:cNvPr id="6156" name="Title 13"/>
          <p:cNvSpPr>
            <a:spLocks noGrp="1"/>
          </p:cNvSpPr>
          <p:nvPr>
            <p:ph type="title"/>
          </p:nvPr>
        </p:nvSpPr>
        <p:spPr>
          <a:xfrm>
            <a:off x="1095375" y="495300"/>
            <a:ext cx="7312025" cy="1143000"/>
          </a:xfrm>
        </p:spPr>
        <p:txBody>
          <a:bodyPr/>
          <a:lstStyle/>
          <a:p>
            <a:r>
              <a:rPr lang="en-US" smtClean="0"/>
              <a:t>Improved runtime efficiency</a:t>
            </a:r>
            <a:br>
              <a:rPr lang="en-US" smtClean="0"/>
            </a:b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Subwatershed Precipitation by Thiessen Polygons</a:t>
            </a:r>
          </a:p>
        </p:txBody>
      </p:sp>
      <p:sp>
        <p:nvSpPr>
          <p:cNvPr id="11" name="TextBox 10"/>
          <p:cNvSpPr txBox="1"/>
          <p:nvPr/>
        </p:nvSpPr>
        <p:spPr>
          <a:xfrm>
            <a:off x="5702300" y="1638300"/>
            <a:ext cx="2984500" cy="3170238"/>
          </a:xfrm>
          <a:prstGeom prst="rect">
            <a:avLst/>
          </a:prstGeom>
          <a:noFill/>
        </p:spPr>
        <p:txBody>
          <a:bodyPr>
            <a:spAutoFit/>
          </a:bodyPr>
          <a:lstStyle/>
          <a:p>
            <a:pPr marL="228600" indent="-228600">
              <a:buFont typeface="Arial" pitchFamily="34" charset="0"/>
              <a:buChar char="•"/>
              <a:defRPr/>
            </a:pPr>
            <a:r>
              <a:rPr lang="en-US" sz="2000" dirty="0" err="1">
                <a:latin typeface="+mn-lt"/>
              </a:rPr>
              <a:t>Thiessen</a:t>
            </a:r>
            <a:r>
              <a:rPr lang="en-US" sz="2000" dirty="0">
                <a:latin typeface="+mn-lt"/>
              </a:rPr>
              <a:t> Polygons</a:t>
            </a:r>
          </a:p>
          <a:p>
            <a:pPr marL="228600" indent="-228600">
              <a:buFont typeface="Arial" pitchFamily="34" charset="0"/>
              <a:buChar char="•"/>
              <a:defRPr/>
            </a:pPr>
            <a:r>
              <a:rPr lang="en-US" sz="2000" dirty="0">
                <a:latin typeface="+mn-lt"/>
              </a:rPr>
              <a:t>Feature to Raster (</a:t>
            </a:r>
            <a:r>
              <a:rPr lang="en-US" sz="2000" dirty="0" err="1">
                <a:latin typeface="+mn-lt"/>
              </a:rPr>
              <a:t>Precip</a:t>
            </a:r>
            <a:r>
              <a:rPr lang="en-US" sz="2000" dirty="0">
                <a:latin typeface="+mn-lt"/>
              </a:rPr>
              <a:t> field)</a:t>
            </a:r>
          </a:p>
          <a:p>
            <a:pPr marL="228600" indent="-228600">
              <a:buFont typeface="Arial" pitchFamily="34" charset="0"/>
              <a:buChar char="•"/>
              <a:defRPr/>
            </a:pPr>
            <a:r>
              <a:rPr lang="en-US" sz="2000" dirty="0">
                <a:latin typeface="+mn-lt"/>
              </a:rPr>
              <a:t>Zonal Statistics (Mean)</a:t>
            </a:r>
          </a:p>
          <a:p>
            <a:pPr marL="228600" indent="-228600">
              <a:buFont typeface="Arial" pitchFamily="34" charset="0"/>
              <a:buChar char="•"/>
              <a:defRPr/>
            </a:pPr>
            <a:r>
              <a:rPr lang="en-US" sz="2000" dirty="0">
                <a:latin typeface="+mn-lt"/>
              </a:rPr>
              <a:t>Join</a:t>
            </a:r>
          </a:p>
          <a:p>
            <a:pPr marL="228600" indent="-228600">
              <a:buFont typeface="Arial" pitchFamily="34" charset="0"/>
              <a:buChar char="•"/>
              <a:defRPr/>
            </a:pPr>
            <a:r>
              <a:rPr lang="en-US" sz="2000" dirty="0">
                <a:latin typeface="+mn-lt"/>
              </a:rPr>
              <a:t>Export to DBF (Excel)</a:t>
            </a:r>
          </a:p>
          <a:p>
            <a:pPr>
              <a:defRPr/>
            </a:pPr>
            <a:endParaRPr lang="en-US" sz="2000" dirty="0">
              <a:latin typeface="+mn-lt"/>
            </a:endParaRPr>
          </a:p>
          <a:p>
            <a:pPr>
              <a:defRPr/>
            </a:pPr>
            <a:endParaRPr lang="en-US" sz="2000" dirty="0">
              <a:latin typeface="+mn-lt"/>
            </a:endParaRPr>
          </a:p>
          <a:p>
            <a:pPr>
              <a:defRPr/>
            </a:pPr>
            <a:endParaRPr lang="en-US" sz="2000" dirty="0">
              <a:latin typeface="+mn-lt"/>
            </a:endParaRPr>
          </a:p>
        </p:txBody>
      </p:sp>
      <p:pic>
        <p:nvPicPr>
          <p:cNvPr id="583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4013"/>
            <a:ext cx="47625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813" y="4000500"/>
            <a:ext cx="650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Oval 12"/>
          <p:cNvSpPr>
            <a:spLocks noChangeArrowheads="1"/>
          </p:cNvSpPr>
          <p:nvPr/>
        </p:nvSpPr>
        <p:spPr bwMode="auto">
          <a:xfrm>
            <a:off x="6591300" y="50165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5" name="Oval 13"/>
          <p:cNvSpPr>
            <a:spLocks noChangeArrowheads="1"/>
          </p:cNvSpPr>
          <p:nvPr/>
        </p:nvSpPr>
        <p:spPr bwMode="auto">
          <a:xfrm>
            <a:off x="1130300" y="21463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8376" name="Elbow Connector 14"/>
          <p:cNvCxnSpPr>
            <a:cxnSpLocks noChangeShapeType="1"/>
            <a:stCxn id="58375" idx="4"/>
            <a:endCxn id="58374" idx="0"/>
          </p:cNvCxnSpPr>
          <p:nvPr/>
        </p:nvCxnSpPr>
        <p:spPr bwMode="auto">
          <a:xfrm rot="16200000" flipH="1">
            <a:off x="2755900" y="952500"/>
            <a:ext cx="2667000" cy="5461000"/>
          </a:xfrm>
          <a:prstGeom prst="bentConnector3">
            <a:avLst>
              <a:gd name="adj1" fmla="val 59523"/>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8377" name="Rectangle 15"/>
          <p:cNvSpPr>
            <a:spLocks noChangeArrowheads="1"/>
          </p:cNvSpPr>
          <p:nvPr/>
        </p:nvSpPr>
        <p:spPr bwMode="auto">
          <a:xfrm>
            <a:off x="3251200" y="5026025"/>
            <a:ext cx="5143500" cy="180975"/>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995363"/>
          </a:xfrm>
        </p:spPr>
        <p:txBody>
          <a:bodyPr/>
          <a:lstStyle/>
          <a:p>
            <a:r>
              <a:rPr lang="en-US" sz="3600" smtClean="0"/>
              <a:t>The challenge of increasing Digital Elevation Model (DEM) resolution</a:t>
            </a:r>
          </a:p>
        </p:txBody>
      </p:sp>
      <p:sp>
        <p:nvSpPr>
          <p:cNvPr id="79875" name="Rectangle 38"/>
          <p:cNvSpPr>
            <a:spLocks noChangeArrowheads="1"/>
          </p:cNvSpPr>
          <p:nvPr/>
        </p:nvSpPr>
        <p:spPr bwMode="auto">
          <a:xfrm>
            <a:off x="1041400" y="1398588"/>
            <a:ext cx="2387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45000"/>
              </a:spcBef>
            </a:pPr>
            <a:r>
              <a:rPr lang="en-US" sz="1800" b="1">
                <a:solidFill>
                  <a:srgbClr val="0070C0"/>
                </a:solidFill>
                <a:latin typeface="Arial" charset="0"/>
              </a:rPr>
              <a:t>1980’s  DMA  90 m</a:t>
            </a:r>
          </a:p>
          <a:p>
            <a:pPr eaLnBrk="1" hangingPunct="1">
              <a:spcBef>
                <a:spcPct val="45000"/>
              </a:spcBef>
            </a:pPr>
            <a:r>
              <a:rPr lang="en-US" sz="1800" b="1">
                <a:solidFill>
                  <a:srgbClr val="0070C0"/>
                </a:solidFill>
                <a:latin typeface="Arial" charset="0"/>
              </a:rPr>
              <a:t>10</a:t>
            </a:r>
            <a:r>
              <a:rPr lang="en-US" sz="1800" b="1" baseline="30000">
                <a:solidFill>
                  <a:srgbClr val="0070C0"/>
                </a:solidFill>
                <a:latin typeface="Arial" charset="0"/>
              </a:rPr>
              <a:t>2</a:t>
            </a:r>
            <a:r>
              <a:rPr lang="en-US" sz="1800" b="1">
                <a:solidFill>
                  <a:srgbClr val="0070C0"/>
                </a:solidFill>
                <a:latin typeface="Arial" charset="0"/>
              </a:rPr>
              <a:t> cells/km</a:t>
            </a:r>
            <a:r>
              <a:rPr lang="en-US" sz="1800" b="1" baseline="30000">
                <a:solidFill>
                  <a:srgbClr val="0070C0"/>
                </a:solidFill>
                <a:latin typeface="Arial" charset="0"/>
              </a:rPr>
              <a:t>2</a:t>
            </a:r>
            <a:endParaRPr lang="en-US" sz="1800" b="1">
              <a:solidFill>
                <a:srgbClr val="0070C0"/>
              </a:solidFill>
              <a:latin typeface="Arial" charset="0"/>
            </a:endParaRPr>
          </a:p>
        </p:txBody>
      </p:sp>
      <p:sp>
        <p:nvSpPr>
          <p:cNvPr id="79876" name="Rectangle 39"/>
          <p:cNvSpPr>
            <a:spLocks noChangeArrowheads="1"/>
          </p:cNvSpPr>
          <p:nvPr/>
        </p:nvSpPr>
        <p:spPr bwMode="auto">
          <a:xfrm>
            <a:off x="1041400" y="2827338"/>
            <a:ext cx="28305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45000"/>
              </a:spcBef>
            </a:pPr>
            <a:r>
              <a:rPr lang="en-US" sz="1800" b="1">
                <a:solidFill>
                  <a:srgbClr val="0070C0"/>
                </a:solidFill>
                <a:latin typeface="Arial" charset="0"/>
              </a:rPr>
              <a:t>1990’s USGS DEM  30 m</a:t>
            </a:r>
          </a:p>
          <a:p>
            <a:pPr eaLnBrk="1" hangingPunct="1">
              <a:spcBef>
                <a:spcPct val="45000"/>
              </a:spcBef>
            </a:pPr>
            <a:r>
              <a:rPr lang="en-US" sz="1800" b="1">
                <a:solidFill>
                  <a:srgbClr val="0070C0"/>
                </a:solidFill>
                <a:latin typeface="Arial" charset="0"/>
              </a:rPr>
              <a:t>10</a:t>
            </a:r>
            <a:r>
              <a:rPr lang="en-US" sz="1800" b="1" baseline="30000">
                <a:solidFill>
                  <a:srgbClr val="0070C0"/>
                </a:solidFill>
                <a:latin typeface="Arial" charset="0"/>
              </a:rPr>
              <a:t>3</a:t>
            </a:r>
            <a:r>
              <a:rPr lang="en-US" sz="1800" b="1">
                <a:solidFill>
                  <a:srgbClr val="0070C0"/>
                </a:solidFill>
                <a:latin typeface="Arial" charset="0"/>
              </a:rPr>
              <a:t> cells/km</a:t>
            </a:r>
            <a:r>
              <a:rPr lang="en-US" sz="1800" b="1" baseline="30000">
                <a:solidFill>
                  <a:srgbClr val="0070C0"/>
                </a:solidFill>
                <a:latin typeface="Arial" charset="0"/>
              </a:rPr>
              <a:t>2</a:t>
            </a:r>
            <a:endParaRPr lang="en-US" sz="1800" b="1">
              <a:solidFill>
                <a:srgbClr val="0070C0"/>
              </a:solidFill>
              <a:latin typeface="Arial" charset="0"/>
            </a:endParaRPr>
          </a:p>
        </p:txBody>
      </p:sp>
      <p:sp>
        <p:nvSpPr>
          <p:cNvPr id="79877" name="Rectangle 39"/>
          <p:cNvSpPr>
            <a:spLocks noChangeArrowheads="1"/>
          </p:cNvSpPr>
          <p:nvPr/>
        </p:nvSpPr>
        <p:spPr bwMode="auto">
          <a:xfrm>
            <a:off x="1041400" y="4254500"/>
            <a:ext cx="23558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45000"/>
              </a:spcBef>
            </a:pPr>
            <a:r>
              <a:rPr lang="en-US" sz="1800" b="1">
                <a:solidFill>
                  <a:srgbClr val="0070C0"/>
                </a:solidFill>
                <a:latin typeface="Arial" charset="0"/>
              </a:rPr>
              <a:t>2000’s NED 10-30 m</a:t>
            </a:r>
          </a:p>
          <a:p>
            <a:pPr eaLnBrk="1" hangingPunct="1">
              <a:spcBef>
                <a:spcPct val="45000"/>
              </a:spcBef>
            </a:pPr>
            <a:r>
              <a:rPr lang="en-US" sz="1800" b="1">
                <a:solidFill>
                  <a:srgbClr val="0070C0"/>
                </a:solidFill>
                <a:latin typeface="Arial" charset="0"/>
              </a:rPr>
              <a:t>10</a:t>
            </a:r>
            <a:r>
              <a:rPr lang="en-US" sz="1800" b="1" baseline="30000">
                <a:solidFill>
                  <a:srgbClr val="0070C0"/>
                </a:solidFill>
                <a:latin typeface="Arial" charset="0"/>
              </a:rPr>
              <a:t>4</a:t>
            </a:r>
            <a:r>
              <a:rPr lang="en-US" sz="1800" b="1">
                <a:solidFill>
                  <a:srgbClr val="0070C0"/>
                </a:solidFill>
                <a:latin typeface="Arial" charset="0"/>
              </a:rPr>
              <a:t> cells/km</a:t>
            </a:r>
            <a:r>
              <a:rPr lang="en-US" sz="1800" b="1" baseline="30000">
                <a:solidFill>
                  <a:srgbClr val="0070C0"/>
                </a:solidFill>
                <a:latin typeface="Arial" charset="0"/>
              </a:rPr>
              <a:t>2</a:t>
            </a:r>
            <a:endParaRPr lang="en-US" sz="1800" b="1">
              <a:solidFill>
                <a:srgbClr val="0070C0"/>
              </a:solidFill>
              <a:latin typeface="Arial" charset="0"/>
            </a:endParaRPr>
          </a:p>
        </p:txBody>
      </p:sp>
      <p:sp>
        <p:nvSpPr>
          <p:cNvPr id="79878" name="Rectangle 39"/>
          <p:cNvSpPr>
            <a:spLocks noChangeArrowheads="1"/>
          </p:cNvSpPr>
          <p:nvPr/>
        </p:nvSpPr>
        <p:spPr bwMode="auto">
          <a:xfrm>
            <a:off x="1041400" y="5683250"/>
            <a:ext cx="22479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45000"/>
              </a:spcBef>
            </a:pPr>
            <a:r>
              <a:rPr lang="en-US" sz="1800" b="1">
                <a:solidFill>
                  <a:srgbClr val="0070C0"/>
                </a:solidFill>
                <a:latin typeface="Arial" charset="0"/>
              </a:rPr>
              <a:t>2010’s LIDAR ~1 m</a:t>
            </a:r>
          </a:p>
          <a:p>
            <a:pPr eaLnBrk="1" hangingPunct="1">
              <a:spcBef>
                <a:spcPct val="45000"/>
              </a:spcBef>
            </a:pPr>
            <a:r>
              <a:rPr lang="en-US" sz="1800" b="1">
                <a:solidFill>
                  <a:srgbClr val="0070C0"/>
                </a:solidFill>
                <a:latin typeface="Arial" charset="0"/>
              </a:rPr>
              <a:t>10</a:t>
            </a:r>
            <a:r>
              <a:rPr lang="en-US" sz="1800" b="1" baseline="30000">
                <a:solidFill>
                  <a:srgbClr val="0070C0"/>
                </a:solidFill>
                <a:latin typeface="Arial" charset="0"/>
              </a:rPr>
              <a:t>6</a:t>
            </a:r>
            <a:r>
              <a:rPr lang="en-US" sz="1800" b="1">
                <a:solidFill>
                  <a:srgbClr val="0070C0"/>
                </a:solidFill>
                <a:latin typeface="Arial" charset="0"/>
              </a:rPr>
              <a:t> cells/km</a:t>
            </a:r>
            <a:r>
              <a:rPr lang="en-US" sz="1800" b="1" baseline="30000">
                <a:solidFill>
                  <a:srgbClr val="0070C0"/>
                </a:solidFill>
                <a:latin typeface="Arial" charset="0"/>
              </a:rPr>
              <a:t>2</a:t>
            </a:r>
            <a:endParaRPr lang="en-US" sz="1800" b="1">
              <a:solidFill>
                <a:srgbClr val="0070C0"/>
              </a:solidFill>
              <a:latin typeface="Arial" charset="0"/>
            </a:endParaRPr>
          </a:p>
        </p:txBody>
      </p:sp>
      <p:grpSp>
        <p:nvGrpSpPr>
          <p:cNvPr id="79879" name="Group 50"/>
          <p:cNvGrpSpPr>
            <a:grpSpLocks/>
          </p:cNvGrpSpPr>
          <p:nvPr/>
        </p:nvGrpSpPr>
        <p:grpSpPr bwMode="auto">
          <a:xfrm>
            <a:off x="4156075" y="1058863"/>
            <a:ext cx="4476750" cy="5629275"/>
            <a:chOff x="2677646" y="695045"/>
            <a:chExt cx="4476189" cy="5629275"/>
          </a:xfrm>
        </p:grpSpPr>
        <p:pic>
          <p:nvPicPr>
            <p:cNvPr id="79880" name="Picture 2"/>
            <p:cNvPicPr>
              <a:picLocks noChangeAspect="1" noChangeArrowheads="1"/>
            </p:cNvPicPr>
            <p:nvPr/>
          </p:nvPicPr>
          <p:blipFill>
            <a:blip r:embed="rId3">
              <a:extLst>
                <a:ext uri="{28A0092B-C50C-407E-A947-70E740481C1C}">
                  <a14:useLocalDpi xmlns:a14="http://schemas.microsoft.com/office/drawing/2010/main" val="0"/>
                </a:ext>
              </a:extLst>
            </a:blip>
            <a:srcRect r="29588"/>
            <a:stretch>
              <a:fillRect/>
            </a:stretch>
          </p:blipFill>
          <p:spPr bwMode="auto">
            <a:xfrm>
              <a:off x="2700616" y="695045"/>
              <a:ext cx="4453219"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3"/>
            <p:cNvPicPr>
              <a:picLocks noChangeAspect="1" noChangeArrowheads="1"/>
            </p:cNvPicPr>
            <p:nvPr/>
          </p:nvPicPr>
          <p:blipFill>
            <a:blip r:embed="rId4">
              <a:extLst>
                <a:ext uri="{28A0092B-C50C-407E-A947-70E740481C1C}">
                  <a14:useLocalDpi xmlns:a14="http://schemas.microsoft.com/office/drawing/2010/main" val="0"/>
                </a:ext>
              </a:extLst>
            </a:blip>
            <a:srcRect t="45656" r="29558" b="25626"/>
            <a:stretch>
              <a:fillRect/>
            </a:stretch>
          </p:blipFill>
          <p:spPr bwMode="auto">
            <a:xfrm>
              <a:off x="2705381" y="3254188"/>
              <a:ext cx="4448454"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4"/>
            <p:cNvPicPr>
              <a:picLocks noChangeAspect="1" noChangeArrowheads="1"/>
            </p:cNvPicPr>
            <p:nvPr/>
          </p:nvPicPr>
          <p:blipFill>
            <a:blip r:embed="rId5">
              <a:extLst>
                <a:ext uri="{28A0092B-C50C-407E-A947-70E740481C1C}">
                  <a14:useLocalDpi xmlns:a14="http://schemas.microsoft.com/office/drawing/2010/main" val="0"/>
                </a:ext>
              </a:extLst>
            </a:blip>
            <a:srcRect t="21861" r="29588" b="51202"/>
            <a:stretch>
              <a:fillRect/>
            </a:stretch>
          </p:blipFill>
          <p:spPr bwMode="auto">
            <a:xfrm>
              <a:off x="2687171" y="1922929"/>
              <a:ext cx="4453217" cy="150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5"/>
            <p:cNvPicPr>
              <a:picLocks noChangeAspect="1" noChangeArrowheads="1"/>
            </p:cNvPicPr>
            <p:nvPr/>
          </p:nvPicPr>
          <p:blipFill>
            <a:blip r:embed="rId6">
              <a:extLst>
                <a:ext uri="{28A0092B-C50C-407E-A947-70E740481C1C}">
                  <a14:useLocalDpi xmlns:a14="http://schemas.microsoft.com/office/drawing/2010/main" val="0"/>
                </a:ext>
              </a:extLst>
            </a:blip>
            <a:srcRect r="29437" b="77223"/>
            <a:stretch>
              <a:fillRect/>
            </a:stretch>
          </p:blipFill>
          <p:spPr bwMode="auto">
            <a:xfrm>
              <a:off x="2677646" y="705411"/>
              <a:ext cx="4476189" cy="127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524000"/>
          <a:ext cx="4191000" cy="4418013"/>
        </p:xfrm>
        <a:graphic>
          <a:graphicData uri="http://schemas.openxmlformats.org/drawingml/2006/table">
            <a:tbl>
              <a:tblPr/>
              <a:tblGrid>
                <a:gridCol w="595423"/>
                <a:gridCol w="944127"/>
                <a:gridCol w="948469"/>
                <a:gridCol w="935665"/>
                <a:gridCol w="767316"/>
              </a:tblGrid>
              <a:tr h="488173">
                <a:tc gridSpan="5">
                  <a:txBody>
                    <a:bodyPr/>
                    <a:lstStyle/>
                    <a:p>
                      <a:pPr algn="ctr" fontAlgn="b"/>
                      <a:r>
                        <a:rPr lang="en-US" sz="1800" b="0" i="0" u="none" strike="noStrike" dirty="0">
                          <a:solidFill>
                            <a:srgbClr val="000000"/>
                          </a:solidFill>
                          <a:latin typeface="+mn-lt"/>
                        </a:rPr>
                        <a:t>Capability to run larger problems</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2881">
                <a:tc rowSpan="2">
                  <a:txBody>
                    <a:bodyPr/>
                    <a:lstStyle/>
                    <a:p>
                      <a:pPr algn="ctr" fontAlgn="b"/>
                      <a:r>
                        <a:rPr lang="en-US" sz="1400" b="0" i="0" u="none" strike="noStrike" dirty="0">
                          <a:solidFill>
                            <a:srgbClr val="000000"/>
                          </a:solidFill>
                          <a:latin typeface="+mn-lt"/>
                        </a:rPr>
                        <a:t> </a:t>
                      </a:r>
                    </a:p>
                  </a:txBody>
                  <a:tcPr marL="9525" marR="9525" marT="9525"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b"/>
                      <a:r>
                        <a:rPr lang="en-US" sz="1400" b="0" i="0" u="none" strike="noStrike" dirty="0">
                          <a:solidFill>
                            <a:srgbClr val="000000"/>
                          </a:solidFill>
                          <a:latin typeface="+mn-lt"/>
                        </a:rPr>
                        <a:t> </a:t>
                      </a:r>
                    </a:p>
                  </a:txBody>
                  <a:tcPr marL="9525" marR="9525" marT="9525"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b"/>
                      <a:r>
                        <a:rPr lang="en-US" sz="1400" b="0" i="0" u="none" strike="noStrike" dirty="0" smtClean="0">
                          <a:solidFill>
                            <a:srgbClr val="000000"/>
                          </a:solidFill>
                          <a:latin typeface="+mn-lt"/>
                        </a:rPr>
                        <a:t>Processors </a:t>
                      </a:r>
                      <a:r>
                        <a:rPr lang="en-US" sz="1400" b="0" i="0" u="none" strike="noStrike" dirty="0">
                          <a:solidFill>
                            <a:srgbClr val="000000"/>
                          </a:solidFill>
                          <a:latin typeface="+mn-lt"/>
                        </a:rPr>
                        <a:t>used</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fontAlgn="b"/>
                      <a:r>
                        <a:rPr lang="en-US" sz="1400" b="0" i="0" u="none" strike="noStrike" dirty="0">
                          <a:solidFill>
                            <a:srgbClr val="000000"/>
                          </a:solidFill>
                          <a:latin typeface="+mn-lt"/>
                        </a:rPr>
                        <a:t>Grid size</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r>
              <a:tr h="548605">
                <a:tc vMerge="1">
                  <a:txBody>
                    <a:bodyPr/>
                    <a:lstStyle/>
                    <a:p>
                      <a:pPr algn="ctr" fontAlgn="b"/>
                      <a:endParaRPr lang="en-US" sz="2400" b="0" i="0" u="none" strike="noStrike" dirty="0">
                        <a:solidFill>
                          <a:srgbClr val="000000"/>
                        </a:solidFill>
                        <a:latin typeface="Calibri"/>
                      </a:endParaRPr>
                    </a:p>
                  </a:txBody>
                  <a:tcPr marL="9525" marR="9525" marT="9525"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ctr" fontAlgn="b"/>
                      <a:endParaRPr lang="en-US" sz="2400" b="0" i="0" u="none" strike="noStrike" dirty="0">
                        <a:solidFill>
                          <a:srgbClr val="000000"/>
                        </a:solidFill>
                        <a:latin typeface="Calibri"/>
                      </a:endParaRPr>
                    </a:p>
                  </a:txBody>
                  <a:tcPr marL="9525" marR="9525" marT="9525" marB="0" anchor="b">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ctr" fontAlgn="b"/>
                      <a:endParaRPr lang="en-US" sz="2400" b="0" i="0" u="none" strike="noStrike" dirty="0">
                        <a:solidFill>
                          <a:srgbClr val="000000"/>
                        </a:solidFill>
                        <a:latin typeface="Calibri"/>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smtClean="0">
                          <a:solidFill>
                            <a:srgbClr val="000000"/>
                          </a:solidFill>
                          <a:latin typeface="+mn-lt"/>
                        </a:rPr>
                        <a:t>Theoretcal</a:t>
                      </a:r>
                      <a:r>
                        <a:rPr lang="en-US" sz="1400" b="0" i="0" u="none" strike="noStrike" dirty="0" smtClean="0">
                          <a:solidFill>
                            <a:srgbClr val="000000"/>
                          </a:solidFill>
                          <a:latin typeface="+mn-lt"/>
                        </a:rPr>
                        <a:t> </a:t>
                      </a:r>
                      <a:r>
                        <a:rPr lang="en-US" sz="1400" b="0" i="0" u="none" strike="noStrike" dirty="0">
                          <a:solidFill>
                            <a:srgbClr val="000000"/>
                          </a:solidFill>
                          <a:latin typeface="+mn-lt"/>
                        </a:rPr>
                        <a:t>limit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Largest run</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310">
                <a:tc>
                  <a:txBody>
                    <a:bodyPr/>
                    <a:lstStyle/>
                    <a:p>
                      <a:pPr algn="ctr" fontAlgn="b"/>
                      <a:r>
                        <a:rPr lang="en-US" sz="1400" b="0" i="0" u="none" strike="noStrike" dirty="0">
                          <a:solidFill>
                            <a:srgbClr val="000000"/>
                          </a:solidFill>
                          <a:latin typeface="+mn-lt"/>
                        </a:rPr>
                        <a:t>2008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latin typeface="+mn-lt"/>
                        </a:rPr>
                        <a:t>TauDEM</a:t>
                      </a:r>
                      <a:r>
                        <a:rPr lang="en-US" sz="1400" b="0" i="0" u="none" strike="noStrike" dirty="0">
                          <a:solidFill>
                            <a:srgbClr val="000000"/>
                          </a:solidFill>
                          <a:latin typeface="+mn-lt"/>
                        </a:rPr>
                        <a:t> 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0.22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0.22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29899">
                <a:tc>
                  <a:txBody>
                    <a:bodyPr/>
                    <a:lstStyle/>
                    <a:p>
                      <a:pPr algn="ctr" fontAlgn="b"/>
                      <a:r>
                        <a:rPr lang="en-US" sz="1400" b="0" i="0" u="none" strike="noStrike" dirty="0">
                          <a:solidFill>
                            <a:srgbClr val="000000"/>
                          </a:solidFill>
                          <a:latin typeface="+mn-lt"/>
                        </a:rPr>
                        <a:t>Sept 2009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Partial </a:t>
                      </a:r>
                      <a:r>
                        <a:rPr lang="en-US" sz="1400" b="0" i="0" u="none" strike="noStrike" dirty="0" smtClean="0">
                          <a:solidFill>
                            <a:srgbClr val="000000"/>
                          </a:solidFill>
                          <a:latin typeface="+mn-lt"/>
                        </a:rPr>
                        <a:t>implement-</a:t>
                      </a:r>
                      <a:r>
                        <a:rPr lang="en-US" sz="1400" b="0" i="0" u="none" strike="noStrike" dirty="0" err="1" smtClean="0">
                          <a:solidFill>
                            <a:srgbClr val="000000"/>
                          </a:solidFill>
                          <a:latin typeface="+mn-lt"/>
                        </a:rPr>
                        <a:t>ation</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4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1.6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48605">
                <a:tc>
                  <a:txBody>
                    <a:bodyPr/>
                    <a:lstStyle/>
                    <a:p>
                      <a:pPr algn="ctr" fontAlgn="b"/>
                      <a:r>
                        <a:rPr lang="en-US" sz="1400" b="0" i="0" u="none" strike="noStrike" dirty="0">
                          <a:solidFill>
                            <a:srgbClr val="000000"/>
                          </a:solidFill>
                          <a:latin typeface="+mn-lt"/>
                        </a:rPr>
                        <a:t>June 2010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latin typeface="+mn-lt"/>
                        </a:rPr>
                        <a:t>TauDEM</a:t>
                      </a:r>
                      <a:r>
                        <a:rPr lang="en-US" sz="1400" b="0" i="0" u="none" strike="noStrike" dirty="0">
                          <a:solidFill>
                            <a:srgbClr val="000000"/>
                          </a:solidFill>
                          <a:latin typeface="+mn-lt"/>
                        </a:rPr>
                        <a:t> 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4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4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49592">
                <a:tc>
                  <a:txBody>
                    <a:bodyPr/>
                    <a:lstStyle/>
                    <a:p>
                      <a:pPr algn="ctr" fontAlgn="b"/>
                      <a:r>
                        <a:rPr lang="en-US" sz="1400" b="0" i="0" u="none" strike="noStrike" dirty="0">
                          <a:solidFill>
                            <a:srgbClr val="000000"/>
                          </a:solidFill>
                          <a:latin typeface="+mn-lt"/>
                        </a:rPr>
                        <a:t>Sept 2010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smtClean="0">
                          <a:solidFill>
                            <a:srgbClr val="000000"/>
                          </a:solidFill>
                          <a:latin typeface="+mn-lt"/>
                        </a:rPr>
                        <a:t>Multifile</a:t>
                      </a:r>
                      <a:r>
                        <a:rPr lang="en-US" sz="1400" b="0" i="0" u="none" strike="noStrike" dirty="0" smtClean="0">
                          <a:solidFill>
                            <a:srgbClr val="000000"/>
                          </a:solidFill>
                          <a:latin typeface="+mn-lt"/>
                        </a:rPr>
                        <a:t> on 48 GB RAM PC</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mn-lt"/>
                        </a:rPr>
                        <a:t>4</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Hardware limits</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6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862948">
                <a:tc>
                  <a:txBody>
                    <a:bodyPr/>
                    <a:lstStyle/>
                    <a:p>
                      <a:pPr algn="ctr" fontAlgn="b"/>
                      <a:r>
                        <a:rPr lang="en-US" sz="1400" b="0" i="0" u="none" strike="noStrike" dirty="0" smtClean="0">
                          <a:solidFill>
                            <a:srgbClr val="000000"/>
                          </a:solidFill>
                          <a:latin typeface="+mn-lt"/>
                        </a:rPr>
                        <a:t>Sept 2010</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smtClean="0">
                          <a:solidFill>
                            <a:srgbClr val="000000"/>
                          </a:solidFill>
                          <a:latin typeface="+mn-lt"/>
                        </a:rPr>
                        <a:t>Multifile</a:t>
                      </a:r>
                      <a:r>
                        <a:rPr lang="en-US" sz="1400" b="0" i="0" u="none" strike="noStrike" dirty="0" smtClean="0">
                          <a:solidFill>
                            <a:srgbClr val="000000"/>
                          </a:solidFill>
                          <a:latin typeface="+mn-lt"/>
                        </a:rPr>
                        <a:t> on</a:t>
                      </a:r>
                      <a:r>
                        <a:rPr lang="en-US" sz="1400" b="0" i="0" u="none" strike="noStrike" baseline="0" dirty="0" smtClean="0">
                          <a:solidFill>
                            <a:srgbClr val="000000"/>
                          </a:solidFill>
                          <a:latin typeface="+mn-lt"/>
                        </a:rPr>
                        <a:t> cluster with 128 GB RAM</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mn-lt"/>
                        </a:rPr>
                        <a:t>128</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mn-lt"/>
                        </a:rPr>
                        <a:t>Hardware limits</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mn-lt"/>
                        </a:rPr>
                        <a:t>11 GB</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pSp>
        <p:nvGrpSpPr>
          <p:cNvPr id="80945" name="Group 19"/>
          <p:cNvGrpSpPr>
            <a:grpSpLocks/>
          </p:cNvGrpSpPr>
          <p:nvPr/>
        </p:nvGrpSpPr>
        <p:grpSpPr bwMode="auto">
          <a:xfrm>
            <a:off x="4267200" y="1524000"/>
            <a:ext cx="4724400" cy="4737100"/>
            <a:chOff x="4267200" y="1524000"/>
            <a:chExt cx="4724400" cy="4736425"/>
          </a:xfrm>
        </p:grpSpPr>
        <p:pic>
          <p:nvPicPr>
            <p:cNvPr id="809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24000"/>
              <a:ext cx="4558632" cy="473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72000" y="2090657"/>
              <a:ext cx="3259138" cy="3590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51" name="TextBox 12"/>
            <p:cNvSpPr txBox="1">
              <a:spLocks noChangeArrowheads="1"/>
            </p:cNvSpPr>
            <p:nvPr/>
          </p:nvSpPr>
          <p:spPr bwMode="auto">
            <a:xfrm>
              <a:off x="5344695" y="2933032"/>
              <a:ext cx="598905"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a:t>1.6 GB</a:t>
              </a:r>
            </a:p>
          </p:txBody>
        </p:sp>
        <p:sp>
          <p:nvSpPr>
            <p:cNvPr id="80952" name="TextBox 13"/>
            <p:cNvSpPr txBox="1">
              <a:spLocks noChangeArrowheads="1"/>
            </p:cNvSpPr>
            <p:nvPr/>
          </p:nvSpPr>
          <p:spPr bwMode="auto">
            <a:xfrm>
              <a:off x="5842000" y="3596105"/>
              <a:ext cx="635000"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a:t>0.22 GB</a:t>
              </a:r>
            </a:p>
          </p:txBody>
        </p:sp>
        <p:sp>
          <p:nvSpPr>
            <p:cNvPr id="80953" name="TextBox 14"/>
            <p:cNvSpPr txBox="1">
              <a:spLocks noChangeArrowheads="1"/>
            </p:cNvSpPr>
            <p:nvPr/>
          </p:nvSpPr>
          <p:spPr bwMode="auto">
            <a:xfrm>
              <a:off x="4847389" y="2352843"/>
              <a:ext cx="41041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a:t>4 GB</a:t>
              </a:r>
            </a:p>
          </p:txBody>
        </p:sp>
        <p:sp>
          <p:nvSpPr>
            <p:cNvPr id="80954" name="TextBox 15"/>
            <p:cNvSpPr txBox="1">
              <a:spLocks noChangeArrowheads="1"/>
            </p:cNvSpPr>
            <p:nvPr/>
          </p:nvSpPr>
          <p:spPr bwMode="auto">
            <a:xfrm>
              <a:off x="4598737" y="2104190"/>
              <a:ext cx="430463"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a:t>6 GB</a:t>
              </a:r>
            </a:p>
          </p:txBody>
        </p:sp>
        <p:sp>
          <p:nvSpPr>
            <p:cNvPr id="80955" name="TextBox 16"/>
            <p:cNvSpPr txBox="1">
              <a:spLocks noChangeArrowheads="1"/>
            </p:cNvSpPr>
            <p:nvPr/>
          </p:nvSpPr>
          <p:spPr bwMode="auto">
            <a:xfrm>
              <a:off x="4267201" y="1524000"/>
              <a:ext cx="533400"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a:t>11 GB</a:t>
              </a:r>
            </a:p>
          </p:txBody>
        </p:sp>
        <p:sp>
          <p:nvSpPr>
            <p:cNvPr id="8" name="Rectangle 7"/>
            <p:cNvSpPr>
              <a:spLocks noChangeAspect="1"/>
            </p:cNvSpPr>
            <p:nvPr/>
          </p:nvSpPr>
          <p:spPr>
            <a:xfrm>
              <a:off x="4846638" y="2352557"/>
              <a:ext cx="2787650" cy="27872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a:spLocks noChangeAspect="1"/>
            </p:cNvSpPr>
            <p:nvPr/>
          </p:nvSpPr>
          <p:spPr>
            <a:xfrm>
              <a:off x="5345113" y="2933499"/>
              <a:ext cx="1700212" cy="16999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a:spLocks noChangeAspect="1"/>
            </p:cNvSpPr>
            <p:nvPr/>
          </p:nvSpPr>
          <p:spPr>
            <a:xfrm>
              <a:off x="5842000" y="3595393"/>
              <a:ext cx="661988" cy="6618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267200" y="1524000"/>
              <a:ext cx="4724400" cy="4723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0946" name="TextBox 17"/>
          <p:cNvSpPr txBox="1">
            <a:spLocks noChangeArrowheads="1"/>
          </p:cNvSpPr>
          <p:nvPr/>
        </p:nvSpPr>
        <p:spPr bwMode="auto">
          <a:xfrm>
            <a:off x="5638800" y="6324600"/>
            <a:ext cx="21336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At 10 m grid cell size</a:t>
            </a:r>
          </a:p>
        </p:txBody>
      </p:sp>
      <p:sp>
        <p:nvSpPr>
          <p:cNvPr id="80947" name="TextBox 20"/>
          <p:cNvSpPr txBox="1">
            <a:spLocks noChangeArrowheads="1"/>
          </p:cNvSpPr>
          <p:nvPr/>
        </p:nvSpPr>
        <p:spPr bwMode="auto">
          <a:xfrm>
            <a:off x="914400" y="6172200"/>
            <a:ext cx="2133600" cy="430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400"/>
              <a:t>Single GeoTIFF file size limit 4GB</a:t>
            </a:r>
          </a:p>
        </p:txBody>
      </p:sp>
      <p:sp>
        <p:nvSpPr>
          <p:cNvPr id="80948" name="Title 18"/>
          <p:cNvSpPr>
            <a:spLocks noGrp="1"/>
          </p:cNvSpPr>
          <p:nvPr>
            <p:ph type="title"/>
          </p:nvPr>
        </p:nvSpPr>
        <p:spPr>
          <a:xfrm>
            <a:off x="1822450" y="238125"/>
            <a:ext cx="6096000" cy="1143000"/>
          </a:xfrm>
        </p:spPr>
        <p:txBody>
          <a:bodyPr/>
          <a:lstStyle/>
          <a:p>
            <a:r>
              <a:rPr lang="en-US" smtClean="0"/>
              <a:t>Capabilities Summary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p:cNvGraphicFramePr>
          <p:nvPr/>
        </p:nvGraphicFramePr>
        <p:xfrm>
          <a:off x="1141413" y="3657600"/>
          <a:ext cx="6856412" cy="1828800"/>
        </p:xfrm>
        <a:graphic>
          <a:graphicData uri="http://schemas.openxmlformats.org/presentationml/2006/ole">
            <mc:AlternateContent xmlns:mc="http://schemas.openxmlformats.org/markup-compatibility/2006">
              <mc:Choice xmlns:v="urn:schemas-microsoft-com:vml" Requires="v">
                <p:oleObj spid="_x0000_s7174" name="Bitmap Image" r:id="rId3" imgW="6638095" imgH="4676190" progId="Paint.Picture">
                  <p:embed/>
                </p:oleObj>
              </mc:Choice>
              <mc:Fallback>
                <p:oleObj name="Bitmap Image" r:id="rId3" imgW="6638095" imgH="4676190" progId="Paint.Picture">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3657600"/>
                        <a:ext cx="685641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3"/>
          <p:cNvSpPr>
            <a:spLocks noChangeArrowheads="1"/>
          </p:cNvSpPr>
          <p:nvPr/>
        </p:nvSpPr>
        <p:spPr bwMode="auto">
          <a:xfrm>
            <a:off x="1525588" y="1371600"/>
            <a:ext cx="667385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3200">
                <a:cs typeface="Times New Roman" pitchFamily="18" charset="0"/>
              </a:rPr>
              <a:t>	Lower elevation of neighbor along a predefined drainage path until the pit drains to the outlet point</a:t>
            </a:r>
          </a:p>
        </p:txBody>
      </p:sp>
      <p:sp>
        <p:nvSpPr>
          <p:cNvPr id="7172" name="Rectangle 4"/>
          <p:cNvSpPr>
            <a:spLocks noGrp="1" noChangeArrowheads="1"/>
          </p:cNvSpPr>
          <p:nvPr>
            <p:ph type="title"/>
          </p:nvPr>
        </p:nvSpPr>
        <p:spPr>
          <a:xfrm>
            <a:off x="762000" y="182563"/>
            <a:ext cx="7772400" cy="1006475"/>
          </a:xfrm>
        </p:spPr>
        <p:txBody>
          <a:bodyPr/>
          <a:lstStyle/>
          <a:p>
            <a:pPr eaLnBrk="1" hangingPunct="1"/>
            <a:r>
              <a:rPr lang="en-US" sz="5400" smtClean="0">
                <a:solidFill>
                  <a:srgbClr val="0000FF"/>
                </a:solidFill>
              </a:rPr>
              <a:t>Carving</a:t>
            </a:r>
          </a:p>
        </p:txBody>
      </p:sp>
      <p:pic>
        <p:nvPicPr>
          <p:cNvPr id="605189" name="Picture 5" descr="fill-0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656013"/>
            <a:ext cx="68564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05189"/>
                                        </p:tgtEl>
                                        <p:attrNameLst>
                                          <p:attrName>style.visibility</p:attrName>
                                        </p:attrNameLst>
                                      </p:cBhvr>
                                      <p:to>
                                        <p:strVal val="visible"/>
                                      </p:to>
                                    </p:set>
                                    <p:animEffect transition="in" filter="wipe(up)">
                                      <p:cBhvr>
                                        <p:cTn id="7" dur="500"/>
                                        <p:tgtEl>
                                          <p:spTgt spid="605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p:cNvPicPr>
            <a:picLocks noChangeAspect="1" noChangeArrowheads="1"/>
          </p:cNvPicPr>
          <p:nvPr/>
        </p:nvPicPr>
        <p:blipFill>
          <a:blip r:embed="rId2">
            <a:extLst>
              <a:ext uri="{28A0092B-C50C-407E-A947-70E740481C1C}">
                <a14:useLocalDpi xmlns:a14="http://schemas.microsoft.com/office/drawing/2010/main" val="0"/>
              </a:ext>
            </a:extLst>
          </a:blip>
          <a:srcRect t="45833"/>
          <a:stretch>
            <a:fillRect/>
          </a:stretch>
        </p:blipFill>
        <p:spPr bwMode="auto">
          <a:xfrm>
            <a:off x="431800" y="176213"/>
            <a:ext cx="855345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776" b="73892"/>
          <a:stretch>
            <a:fillRect/>
          </a:stretch>
        </p:blipFill>
        <p:spPr bwMode="auto">
          <a:xfrm>
            <a:off x="1087438" y="6251575"/>
            <a:ext cx="72612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6"/>
          <p:cNvPicPr>
            <a:picLocks noChangeArrowheads="1"/>
          </p:cNvPicPr>
          <p:nvPr/>
        </p:nvPicPr>
        <p:blipFill>
          <a:blip r:embed="rId4">
            <a:extLst>
              <a:ext uri="{28A0092B-C50C-407E-A947-70E740481C1C}">
                <a14:useLocalDpi xmlns:a14="http://schemas.microsoft.com/office/drawing/2010/main" val="0"/>
              </a:ext>
            </a:extLst>
          </a:blip>
          <a:srcRect l="52708" t="27225" b="50505"/>
          <a:stretch>
            <a:fillRect/>
          </a:stretch>
        </p:blipFill>
        <p:spPr bwMode="auto">
          <a:xfrm>
            <a:off x="4867275" y="3892550"/>
            <a:ext cx="37004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7"/>
          <p:cNvPicPr>
            <a:picLocks noChangeArrowheads="1"/>
          </p:cNvPicPr>
          <p:nvPr/>
        </p:nvPicPr>
        <p:blipFill>
          <a:blip r:embed="rId4">
            <a:extLst>
              <a:ext uri="{28A0092B-C50C-407E-A947-70E740481C1C}">
                <a14:useLocalDpi xmlns:a14="http://schemas.microsoft.com/office/drawing/2010/main" val="0"/>
              </a:ext>
            </a:extLst>
          </a:blip>
          <a:srcRect l="54271" t="71062" r="4544"/>
          <a:stretch>
            <a:fillRect/>
          </a:stretch>
        </p:blipFill>
        <p:spPr bwMode="auto">
          <a:xfrm>
            <a:off x="4926013" y="750888"/>
            <a:ext cx="32226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6" name="Group 13"/>
          <p:cNvGrpSpPr>
            <a:grpSpLocks/>
          </p:cNvGrpSpPr>
          <p:nvPr/>
        </p:nvGrpSpPr>
        <p:grpSpPr bwMode="auto">
          <a:xfrm>
            <a:off x="827088" y="3851275"/>
            <a:ext cx="3700462" cy="2403475"/>
            <a:chOff x="474" y="841"/>
            <a:chExt cx="2331" cy="1514"/>
          </a:xfrm>
        </p:grpSpPr>
        <p:pic>
          <p:nvPicPr>
            <p:cNvPr id="81934" name="Picture 8"/>
            <p:cNvPicPr>
              <a:picLocks noChangeArrowheads="1"/>
            </p:cNvPicPr>
            <p:nvPr/>
          </p:nvPicPr>
          <p:blipFill>
            <a:blip r:embed="rId4">
              <a:extLst>
                <a:ext uri="{28A0092B-C50C-407E-A947-70E740481C1C}">
                  <a14:useLocalDpi xmlns:a14="http://schemas.microsoft.com/office/drawing/2010/main" val="0"/>
                </a:ext>
              </a:extLst>
            </a:blip>
            <a:srcRect l="52708" t="4710" b="72133"/>
            <a:stretch>
              <a:fillRect/>
            </a:stretch>
          </p:blipFill>
          <p:spPr bwMode="auto">
            <a:xfrm>
              <a:off x="474" y="841"/>
              <a:ext cx="2331" cy="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5" name="Rectangle 9"/>
            <p:cNvSpPr>
              <a:spLocks noChangeArrowheads="1"/>
            </p:cNvSpPr>
            <p:nvPr/>
          </p:nvSpPr>
          <p:spPr bwMode="auto">
            <a:xfrm>
              <a:off x="1293" y="870"/>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1927" name="Group 12"/>
          <p:cNvGrpSpPr>
            <a:grpSpLocks/>
          </p:cNvGrpSpPr>
          <p:nvPr/>
        </p:nvGrpSpPr>
        <p:grpSpPr bwMode="auto">
          <a:xfrm>
            <a:off x="690563" y="1392238"/>
            <a:ext cx="3751262" cy="2211387"/>
            <a:chOff x="366" y="2504"/>
            <a:chExt cx="2363" cy="1393"/>
          </a:xfrm>
        </p:grpSpPr>
        <p:pic>
          <p:nvPicPr>
            <p:cNvPr id="81932" name="Picture 3"/>
            <p:cNvPicPr>
              <a:picLocks noChangeArrowheads="1"/>
            </p:cNvPicPr>
            <p:nvPr/>
          </p:nvPicPr>
          <p:blipFill>
            <a:blip r:embed="rId5">
              <a:extLst>
                <a:ext uri="{28A0092B-C50C-407E-A947-70E740481C1C}">
                  <a14:useLocalDpi xmlns:a14="http://schemas.microsoft.com/office/drawing/2010/main" val="0"/>
                </a:ext>
              </a:extLst>
            </a:blip>
            <a:srcRect t="75650" r="52058" b="3044"/>
            <a:stretch>
              <a:fillRect/>
            </a:stretch>
          </p:blipFill>
          <p:spPr bwMode="auto">
            <a:xfrm>
              <a:off x="366" y="2504"/>
              <a:ext cx="2363" cy="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3" name="Rectangle 10"/>
            <p:cNvSpPr>
              <a:spLocks noChangeArrowheads="1"/>
            </p:cNvSpPr>
            <p:nvPr/>
          </p:nvSpPr>
          <p:spPr bwMode="auto">
            <a:xfrm>
              <a:off x="1280" y="2573"/>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1928" name="Rectangle 11"/>
          <p:cNvSpPr>
            <a:spLocks noChangeArrowheads="1"/>
          </p:cNvSpPr>
          <p:nvPr/>
        </p:nvSpPr>
        <p:spPr bwMode="auto">
          <a:xfrm>
            <a:off x="6188075" y="4075113"/>
            <a:ext cx="427038"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29" name="Text Box 14"/>
          <p:cNvSpPr txBox="1">
            <a:spLocks noChangeArrowheads="1"/>
          </p:cNvSpPr>
          <p:nvPr/>
        </p:nvSpPr>
        <p:spPr bwMode="auto">
          <a:xfrm>
            <a:off x="1738313" y="1352550"/>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Filling</a:t>
            </a:r>
          </a:p>
        </p:txBody>
      </p:sp>
      <p:sp>
        <p:nvSpPr>
          <p:cNvPr id="81930" name="Text Box 15"/>
          <p:cNvSpPr txBox="1">
            <a:spLocks noChangeArrowheads="1"/>
          </p:cNvSpPr>
          <p:nvPr/>
        </p:nvSpPr>
        <p:spPr bwMode="auto">
          <a:xfrm>
            <a:off x="1604963" y="4003675"/>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Carving</a:t>
            </a:r>
          </a:p>
        </p:txBody>
      </p:sp>
      <p:sp>
        <p:nvSpPr>
          <p:cNvPr id="81931" name="Text Box 16"/>
          <p:cNvSpPr txBox="1">
            <a:spLocks noChangeArrowheads="1"/>
          </p:cNvSpPr>
          <p:nvPr/>
        </p:nvSpPr>
        <p:spPr bwMode="auto">
          <a:xfrm>
            <a:off x="5305425" y="3703638"/>
            <a:ext cx="208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Minimizing Alterations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946" name="Group 2"/>
          <p:cNvGrpSpPr>
            <a:grpSpLocks/>
          </p:cNvGrpSpPr>
          <p:nvPr/>
        </p:nvGrpSpPr>
        <p:grpSpPr bwMode="auto">
          <a:xfrm>
            <a:off x="6477000" y="4351338"/>
            <a:ext cx="1447800" cy="1231900"/>
            <a:chOff x="4061" y="2818"/>
            <a:chExt cx="912" cy="776"/>
          </a:xfrm>
        </p:grpSpPr>
        <p:sp>
          <p:nvSpPr>
            <p:cNvPr id="82984" name="Rectangle 3"/>
            <p:cNvSpPr>
              <a:spLocks noChangeArrowheads="1"/>
            </p:cNvSpPr>
            <p:nvPr/>
          </p:nvSpPr>
          <p:spPr bwMode="auto">
            <a:xfrm>
              <a:off x="4061" y="2818"/>
              <a:ext cx="912" cy="768"/>
            </a:xfrm>
            <a:prstGeom prst="rect">
              <a:avLst/>
            </a:prstGeom>
            <a:solidFill>
              <a:srgbClr val="FFFF00"/>
            </a:solidFill>
            <a:ln w="28575">
              <a:solidFill>
                <a:srgbClr val="FF3300"/>
              </a:solidFill>
              <a:miter lim="800000"/>
              <a:headEnd/>
              <a:tailEnd/>
            </a:ln>
          </p:spPr>
          <p:txBody>
            <a:bodyPr wrap="none" anchor="ctr"/>
            <a:lstStyle/>
            <a:p>
              <a:endParaRPr lang="en-US"/>
            </a:p>
          </p:txBody>
        </p:sp>
        <p:grpSp>
          <p:nvGrpSpPr>
            <p:cNvPr id="82985" name="Group 4"/>
            <p:cNvGrpSpPr>
              <a:grpSpLocks/>
            </p:cNvGrpSpPr>
            <p:nvPr/>
          </p:nvGrpSpPr>
          <p:grpSpPr bwMode="auto">
            <a:xfrm>
              <a:off x="4061" y="2818"/>
              <a:ext cx="873" cy="776"/>
              <a:chOff x="2396" y="2924"/>
              <a:chExt cx="873" cy="776"/>
            </a:xfrm>
          </p:grpSpPr>
          <p:sp>
            <p:nvSpPr>
              <p:cNvPr id="82986" name="Freeform 5"/>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3333FF"/>
              </a:solidFill>
              <a:ln w="9525">
                <a:solidFill>
                  <a:srgbClr val="3333FF"/>
                </a:solidFill>
                <a:round/>
                <a:headEnd/>
                <a:tailEnd/>
              </a:ln>
            </p:spPr>
            <p:txBody>
              <a:bodyPr/>
              <a:lstStyle/>
              <a:p>
                <a:endParaRPr lang="en-US"/>
              </a:p>
            </p:txBody>
          </p:sp>
          <p:sp>
            <p:nvSpPr>
              <p:cNvPr id="82987" name="Freeform 6"/>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3333FF"/>
              </a:solidFill>
              <a:ln w="9525">
                <a:solidFill>
                  <a:srgbClr val="3333FF"/>
                </a:solidFill>
                <a:round/>
                <a:headEnd/>
                <a:tailEnd/>
              </a:ln>
            </p:spPr>
            <p:txBody>
              <a:bodyPr/>
              <a:lstStyle/>
              <a:p>
                <a:endParaRPr lang="en-US"/>
              </a:p>
            </p:txBody>
          </p:sp>
          <p:sp>
            <p:nvSpPr>
              <p:cNvPr id="82988" name="Freeform 7"/>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3333FF"/>
              </a:solidFill>
              <a:ln w="9525">
                <a:solidFill>
                  <a:srgbClr val="3333FF"/>
                </a:solidFill>
                <a:round/>
                <a:headEnd/>
                <a:tailEnd/>
              </a:ln>
            </p:spPr>
            <p:txBody>
              <a:bodyPr/>
              <a:lstStyle/>
              <a:p>
                <a:endParaRPr lang="en-US"/>
              </a:p>
            </p:txBody>
          </p:sp>
          <p:sp>
            <p:nvSpPr>
              <p:cNvPr id="82989" name="Rectangle 8"/>
              <p:cNvSpPr>
                <a:spLocks noChangeArrowheads="1"/>
              </p:cNvSpPr>
              <p:nvPr/>
            </p:nvSpPr>
            <p:spPr bwMode="auto">
              <a:xfrm>
                <a:off x="2796" y="2928"/>
                <a:ext cx="12" cy="142"/>
              </a:xfrm>
              <a:prstGeom prst="rect">
                <a:avLst/>
              </a:prstGeom>
              <a:solidFill>
                <a:srgbClr val="3333FF"/>
              </a:solidFill>
              <a:ln w="9525">
                <a:solidFill>
                  <a:srgbClr val="3333FF"/>
                </a:solidFill>
                <a:miter lim="800000"/>
                <a:headEnd/>
                <a:tailEnd/>
              </a:ln>
            </p:spPr>
            <p:txBody>
              <a:bodyPr/>
              <a:lstStyle/>
              <a:p>
                <a:endParaRPr lang="en-US"/>
              </a:p>
            </p:txBody>
          </p:sp>
          <p:sp>
            <p:nvSpPr>
              <p:cNvPr id="82990" name="Freeform 9"/>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3333FF"/>
              </a:solidFill>
              <a:ln w="9525">
                <a:solidFill>
                  <a:srgbClr val="3333FF"/>
                </a:solidFill>
                <a:round/>
                <a:headEnd/>
                <a:tailEnd/>
              </a:ln>
            </p:spPr>
            <p:txBody>
              <a:bodyPr/>
              <a:lstStyle/>
              <a:p>
                <a:endParaRPr lang="en-US"/>
              </a:p>
            </p:txBody>
          </p:sp>
          <p:sp>
            <p:nvSpPr>
              <p:cNvPr id="82991" name="Freeform 10"/>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3333FF"/>
              </a:solidFill>
              <a:ln w="9525">
                <a:solidFill>
                  <a:srgbClr val="3333FF"/>
                </a:solidFill>
                <a:round/>
                <a:headEnd/>
                <a:tailEnd/>
              </a:ln>
            </p:spPr>
            <p:txBody>
              <a:bodyPr/>
              <a:lstStyle/>
              <a:p>
                <a:endParaRPr lang="en-US"/>
              </a:p>
            </p:txBody>
          </p:sp>
          <p:sp>
            <p:nvSpPr>
              <p:cNvPr id="82992" name="Freeform 11"/>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3333FF"/>
              </a:solidFill>
              <a:ln w="9525">
                <a:solidFill>
                  <a:srgbClr val="3333FF"/>
                </a:solidFill>
                <a:round/>
                <a:headEnd/>
                <a:tailEnd/>
              </a:ln>
            </p:spPr>
            <p:txBody>
              <a:bodyPr/>
              <a:lstStyle/>
              <a:p>
                <a:endParaRPr lang="en-US"/>
              </a:p>
            </p:txBody>
          </p:sp>
          <p:sp>
            <p:nvSpPr>
              <p:cNvPr id="82993" name="Freeform 12"/>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2994" name="Freeform 13"/>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3333FF"/>
              </a:solidFill>
              <a:ln w="9525">
                <a:solidFill>
                  <a:srgbClr val="3333FF"/>
                </a:solidFill>
                <a:round/>
                <a:headEnd/>
                <a:tailEnd/>
              </a:ln>
            </p:spPr>
            <p:txBody>
              <a:bodyPr/>
              <a:lstStyle/>
              <a:p>
                <a:endParaRPr lang="en-US"/>
              </a:p>
            </p:txBody>
          </p:sp>
          <p:sp>
            <p:nvSpPr>
              <p:cNvPr id="82995" name="Freeform 14"/>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3333FF"/>
              </a:solidFill>
              <a:ln w="9525">
                <a:solidFill>
                  <a:srgbClr val="3333FF"/>
                </a:solidFill>
                <a:round/>
                <a:headEnd/>
                <a:tailEnd/>
              </a:ln>
            </p:spPr>
            <p:txBody>
              <a:bodyPr/>
              <a:lstStyle/>
              <a:p>
                <a:endParaRPr lang="en-US"/>
              </a:p>
            </p:txBody>
          </p:sp>
          <p:sp>
            <p:nvSpPr>
              <p:cNvPr id="82996" name="Freeform 15"/>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3333FF"/>
              </a:solidFill>
              <a:ln w="9525">
                <a:solidFill>
                  <a:srgbClr val="3333FF"/>
                </a:solidFill>
                <a:round/>
                <a:headEnd/>
                <a:tailEnd/>
              </a:ln>
            </p:spPr>
            <p:txBody>
              <a:bodyPr/>
              <a:lstStyle/>
              <a:p>
                <a:endParaRPr lang="en-US"/>
              </a:p>
            </p:txBody>
          </p:sp>
          <p:sp>
            <p:nvSpPr>
              <p:cNvPr id="82997" name="Freeform 16"/>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3333FF"/>
              </a:solidFill>
              <a:ln w="9525">
                <a:solidFill>
                  <a:srgbClr val="3333FF"/>
                </a:solidFill>
                <a:round/>
                <a:headEnd/>
                <a:tailEnd/>
              </a:ln>
            </p:spPr>
            <p:txBody>
              <a:bodyPr/>
              <a:lstStyle/>
              <a:p>
                <a:endParaRPr lang="en-US"/>
              </a:p>
            </p:txBody>
          </p:sp>
          <p:sp>
            <p:nvSpPr>
              <p:cNvPr id="82998" name="Freeform 17"/>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3333FF"/>
              </a:solidFill>
              <a:ln w="9525">
                <a:solidFill>
                  <a:srgbClr val="3333FF"/>
                </a:solidFill>
                <a:round/>
                <a:headEnd/>
                <a:tailEnd/>
              </a:ln>
            </p:spPr>
            <p:txBody>
              <a:bodyPr/>
              <a:lstStyle/>
              <a:p>
                <a:endParaRPr lang="en-US"/>
              </a:p>
            </p:txBody>
          </p:sp>
          <p:sp>
            <p:nvSpPr>
              <p:cNvPr id="82999" name="Freeform 18"/>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3333FF"/>
              </a:solidFill>
              <a:ln w="9525">
                <a:solidFill>
                  <a:srgbClr val="3333FF"/>
                </a:solidFill>
                <a:round/>
                <a:headEnd/>
                <a:tailEnd/>
              </a:ln>
            </p:spPr>
            <p:txBody>
              <a:bodyPr/>
              <a:lstStyle/>
              <a:p>
                <a:endParaRPr lang="en-US"/>
              </a:p>
            </p:txBody>
          </p:sp>
          <p:sp>
            <p:nvSpPr>
              <p:cNvPr id="83000" name="Freeform 19"/>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3333FF"/>
              </a:solidFill>
              <a:ln w="9525">
                <a:solidFill>
                  <a:srgbClr val="3333FF"/>
                </a:solidFill>
                <a:round/>
                <a:headEnd/>
                <a:tailEnd/>
              </a:ln>
            </p:spPr>
            <p:txBody>
              <a:bodyPr/>
              <a:lstStyle/>
              <a:p>
                <a:endParaRPr lang="en-US"/>
              </a:p>
            </p:txBody>
          </p:sp>
          <p:sp>
            <p:nvSpPr>
              <p:cNvPr id="83001" name="Freeform 20"/>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3333FF"/>
              </a:solidFill>
              <a:ln w="9525">
                <a:solidFill>
                  <a:srgbClr val="3333FF"/>
                </a:solidFill>
                <a:round/>
                <a:headEnd/>
                <a:tailEnd/>
              </a:ln>
            </p:spPr>
            <p:txBody>
              <a:bodyPr/>
              <a:lstStyle/>
              <a:p>
                <a:endParaRPr lang="en-US"/>
              </a:p>
            </p:txBody>
          </p:sp>
          <p:sp>
            <p:nvSpPr>
              <p:cNvPr id="83002" name="Freeform 21"/>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3333FF"/>
              </a:solidFill>
              <a:ln w="9525">
                <a:solidFill>
                  <a:srgbClr val="3333FF"/>
                </a:solidFill>
                <a:round/>
                <a:headEnd/>
                <a:tailEnd/>
              </a:ln>
            </p:spPr>
            <p:txBody>
              <a:bodyPr/>
              <a:lstStyle/>
              <a:p>
                <a:endParaRPr lang="en-US"/>
              </a:p>
            </p:txBody>
          </p:sp>
          <p:sp>
            <p:nvSpPr>
              <p:cNvPr id="83003" name="Freeform 22"/>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3333FF"/>
              </a:solidFill>
              <a:ln w="9525">
                <a:solidFill>
                  <a:srgbClr val="3333FF"/>
                </a:solidFill>
                <a:round/>
                <a:headEnd/>
                <a:tailEnd/>
              </a:ln>
            </p:spPr>
            <p:txBody>
              <a:bodyPr/>
              <a:lstStyle/>
              <a:p>
                <a:endParaRPr lang="en-US"/>
              </a:p>
            </p:txBody>
          </p:sp>
          <p:sp>
            <p:nvSpPr>
              <p:cNvPr id="83004" name="Freeform 23"/>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3005" name="Freeform 24"/>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3333FF"/>
              </a:solidFill>
              <a:ln w="9525">
                <a:solidFill>
                  <a:srgbClr val="3333FF"/>
                </a:solidFill>
                <a:round/>
                <a:headEnd/>
                <a:tailEnd/>
              </a:ln>
            </p:spPr>
            <p:txBody>
              <a:bodyPr/>
              <a:lstStyle/>
              <a:p>
                <a:endParaRPr lang="en-US"/>
              </a:p>
            </p:txBody>
          </p:sp>
          <p:sp>
            <p:nvSpPr>
              <p:cNvPr id="83006" name="Freeform 25"/>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3333FF"/>
              </a:solidFill>
              <a:ln w="9525">
                <a:solidFill>
                  <a:srgbClr val="3333FF"/>
                </a:solidFill>
                <a:round/>
                <a:headEnd/>
                <a:tailEnd/>
              </a:ln>
            </p:spPr>
            <p:txBody>
              <a:bodyPr/>
              <a:lstStyle/>
              <a:p>
                <a:endParaRPr lang="en-US"/>
              </a:p>
            </p:txBody>
          </p:sp>
          <p:sp>
            <p:nvSpPr>
              <p:cNvPr id="83007" name="Freeform 26"/>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3333FF"/>
              </a:solidFill>
              <a:ln w="9525">
                <a:solidFill>
                  <a:srgbClr val="3333FF"/>
                </a:solidFill>
                <a:round/>
                <a:headEnd/>
                <a:tailEnd/>
              </a:ln>
            </p:spPr>
            <p:txBody>
              <a:bodyPr/>
              <a:lstStyle/>
              <a:p>
                <a:endParaRPr lang="en-US"/>
              </a:p>
            </p:txBody>
          </p:sp>
          <p:sp>
            <p:nvSpPr>
              <p:cNvPr id="83008" name="Freeform 27"/>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3333FF"/>
              </a:solidFill>
              <a:ln w="9525">
                <a:solidFill>
                  <a:srgbClr val="3333FF"/>
                </a:solidFill>
                <a:round/>
                <a:headEnd/>
                <a:tailEnd/>
              </a:ln>
            </p:spPr>
            <p:txBody>
              <a:bodyPr/>
              <a:lstStyle/>
              <a:p>
                <a:endParaRPr lang="en-US"/>
              </a:p>
            </p:txBody>
          </p:sp>
          <p:sp>
            <p:nvSpPr>
              <p:cNvPr id="83009" name="Freeform 28"/>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3333FF"/>
              </a:solidFill>
              <a:ln w="9525">
                <a:solidFill>
                  <a:srgbClr val="3333FF"/>
                </a:solidFill>
                <a:round/>
                <a:headEnd/>
                <a:tailEnd/>
              </a:ln>
            </p:spPr>
            <p:txBody>
              <a:bodyPr/>
              <a:lstStyle/>
              <a:p>
                <a:endParaRPr lang="en-US"/>
              </a:p>
            </p:txBody>
          </p:sp>
          <p:sp>
            <p:nvSpPr>
              <p:cNvPr id="83010" name="Freeform 29"/>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3333FF"/>
              </a:solidFill>
              <a:ln w="9525">
                <a:solidFill>
                  <a:srgbClr val="3333FF"/>
                </a:solidFill>
                <a:round/>
                <a:headEnd/>
                <a:tailEnd/>
              </a:ln>
            </p:spPr>
            <p:txBody>
              <a:bodyPr/>
              <a:lstStyle/>
              <a:p>
                <a:endParaRPr lang="en-US"/>
              </a:p>
            </p:txBody>
          </p:sp>
          <p:sp>
            <p:nvSpPr>
              <p:cNvPr id="83011" name="Freeform 30"/>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3333FF"/>
              </a:solidFill>
              <a:ln w="9525">
                <a:solidFill>
                  <a:srgbClr val="3333FF"/>
                </a:solidFill>
                <a:round/>
                <a:headEnd/>
                <a:tailEnd/>
              </a:ln>
            </p:spPr>
            <p:txBody>
              <a:bodyPr/>
              <a:lstStyle/>
              <a:p>
                <a:endParaRPr lang="en-US"/>
              </a:p>
            </p:txBody>
          </p:sp>
          <p:sp>
            <p:nvSpPr>
              <p:cNvPr id="83012" name="Freeform 31"/>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3333FF"/>
              </a:solidFill>
              <a:ln w="9525">
                <a:solidFill>
                  <a:srgbClr val="3333FF"/>
                </a:solidFill>
                <a:round/>
                <a:headEnd/>
                <a:tailEnd/>
              </a:ln>
            </p:spPr>
            <p:txBody>
              <a:bodyPr/>
              <a:lstStyle/>
              <a:p>
                <a:endParaRPr lang="en-US"/>
              </a:p>
            </p:txBody>
          </p:sp>
          <p:sp>
            <p:nvSpPr>
              <p:cNvPr id="83013" name="Freeform 32"/>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3333FF"/>
              </a:solidFill>
              <a:ln w="9525">
                <a:solidFill>
                  <a:srgbClr val="3333FF"/>
                </a:solidFill>
                <a:round/>
                <a:headEnd/>
                <a:tailEnd/>
              </a:ln>
            </p:spPr>
            <p:txBody>
              <a:bodyPr/>
              <a:lstStyle/>
              <a:p>
                <a:endParaRPr lang="en-US"/>
              </a:p>
            </p:txBody>
          </p:sp>
          <p:sp>
            <p:nvSpPr>
              <p:cNvPr id="83014" name="Freeform 33"/>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3333FF"/>
              </a:solidFill>
              <a:ln w="9525">
                <a:solidFill>
                  <a:srgbClr val="3333FF"/>
                </a:solidFill>
                <a:round/>
                <a:headEnd/>
                <a:tailEnd/>
              </a:ln>
            </p:spPr>
            <p:txBody>
              <a:bodyPr/>
              <a:lstStyle/>
              <a:p>
                <a:endParaRPr lang="en-US"/>
              </a:p>
            </p:txBody>
          </p:sp>
        </p:grpSp>
      </p:grpSp>
      <p:sp>
        <p:nvSpPr>
          <p:cNvPr id="82947" name="Text Box 34"/>
          <p:cNvSpPr txBox="1">
            <a:spLocks noChangeArrowheads="1"/>
          </p:cNvSpPr>
          <p:nvPr/>
        </p:nvSpPr>
        <p:spPr bwMode="auto">
          <a:xfrm>
            <a:off x="898525" y="3470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grpSp>
        <p:nvGrpSpPr>
          <p:cNvPr id="82948" name="Group 35"/>
          <p:cNvGrpSpPr>
            <a:grpSpLocks/>
          </p:cNvGrpSpPr>
          <p:nvPr/>
        </p:nvGrpSpPr>
        <p:grpSpPr bwMode="auto">
          <a:xfrm>
            <a:off x="3803650" y="4337050"/>
            <a:ext cx="1385888" cy="1231900"/>
            <a:chOff x="2396" y="2924"/>
            <a:chExt cx="873" cy="776"/>
          </a:xfrm>
        </p:grpSpPr>
        <p:sp>
          <p:nvSpPr>
            <p:cNvPr id="82955" name="Freeform 36"/>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0099FF"/>
            </a:solidFill>
            <a:ln w="9525">
              <a:solidFill>
                <a:srgbClr val="3333FF"/>
              </a:solidFill>
              <a:round/>
              <a:headEnd/>
              <a:tailEnd/>
            </a:ln>
          </p:spPr>
          <p:txBody>
            <a:bodyPr/>
            <a:lstStyle/>
            <a:p>
              <a:endParaRPr lang="en-US"/>
            </a:p>
          </p:txBody>
        </p:sp>
        <p:sp>
          <p:nvSpPr>
            <p:cNvPr id="82956" name="Freeform 37"/>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0099FF"/>
            </a:solidFill>
            <a:ln w="9525">
              <a:solidFill>
                <a:srgbClr val="3333FF"/>
              </a:solidFill>
              <a:round/>
              <a:headEnd/>
              <a:tailEnd/>
            </a:ln>
          </p:spPr>
          <p:txBody>
            <a:bodyPr/>
            <a:lstStyle/>
            <a:p>
              <a:endParaRPr lang="en-US"/>
            </a:p>
          </p:txBody>
        </p:sp>
        <p:sp>
          <p:nvSpPr>
            <p:cNvPr id="82957" name="Freeform 38"/>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0099FF"/>
            </a:solidFill>
            <a:ln w="9525">
              <a:solidFill>
                <a:srgbClr val="3333FF"/>
              </a:solidFill>
              <a:round/>
              <a:headEnd/>
              <a:tailEnd/>
            </a:ln>
          </p:spPr>
          <p:txBody>
            <a:bodyPr/>
            <a:lstStyle/>
            <a:p>
              <a:endParaRPr lang="en-US"/>
            </a:p>
          </p:txBody>
        </p:sp>
        <p:sp>
          <p:nvSpPr>
            <p:cNvPr id="82958" name="Rectangle 39"/>
            <p:cNvSpPr>
              <a:spLocks noChangeArrowheads="1"/>
            </p:cNvSpPr>
            <p:nvPr/>
          </p:nvSpPr>
          <p:spPr bwMode="auto">
            <a:xfrm>
              <a:off x="2796" y="2928"/>
              <a:ext cx="12" cy="142"/>
            </a:xfrm>
            <a:prstGeom prst="rect">
              <a:avLst/>
            </a:prstGeom>
            <a:solidFill>
              <a:srgbClr val="0099FF"/>
            </a:solidFill>
            <a:ln w="9525">
              <a:solidFill>
                <a:srgbClr val="3333FF"/>
              </a:solidFill>
              <a:miter lim="800000"/>
              <a:headEnd/>
              <a:tailEnd/>
            </a:ln>
          </p:spPr>
          <p:txBody>
            <a:bodyPr/>
            <a:lstStyle/>
            <a:p>
              <a:endParaRPr lang="en-US"/>
            </a:p>
          </p:txBody>
        </p:sp>
        <p:sp>
          <p:nvSpPr>
            <p:cNvPr id="82959" name="Freeform 40"/>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0099FF"/>
            </a:solidFill>
            <a:ln w="9525">
              <a:solidFill>
                <a:srgbClr val="3333FF"/>
              </a:solidFill>
              <a:round/>
              <a:headEnd/>
              <a:tailEnd/>
            </a:ln>
          </p:spPr>
          <p:txBody>
            <a:bodyPr/>
            <a:lstStyle/>
            <a:p>
              <a:endParaRPr lang="en-US"/>
            </a:p>
          </p:txBody>
        </p:sp>
        <p:sp>
          <p:nvSpPr>
            <p:cNvPr id="82960" name="Freeform 41"/>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0099FF"/>
            </a:solidFill>
            <a:ln w="9525">
              <a:solidFill>
                <a:srgbClr val="3333FF"/>
              </a:solidFill>
              <a:round/>
              <a:headEnd/>
              <a:tailEnd/>
            </a:ln>
          </p:spPr>
          <p:txBody>
            <a:bodyPr/>
            <a:lstStyle/>
            <a:p>
              <a:endParaRPr lang="en-US"/>
            </a:p>
          </p:txBody>
        </p:sp>
        <p:sp>
          <p:nvSpPr>
            <p:cNvPr id="82961" name="Freeform 42"/>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0099FF"/>
            </a:solidFill>
            <a:ln w="9525">
              <a:solidFill>
                <a:srgbClr val="3333FF"/>
              </a:solidFill>
              <a:round/>
              <a:headEnd/>
              <a:tailEnd/>
            </a:ln>
          </p:spPr>
          <p:txBody>
            <a:bodyPr/>
            <a:lstStyle/>
            <a:p>
              <a:endParaRPr lang="en-US"/>
            </a:p>
          </p:txBody>
        </p:sp>
        <p:sp>
          <p:nvSpPr>
            <p:cNvPr id="82962" name="Freeform 43"/>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63" name="Freeform 44"/>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0099FF"/>
            </a:solidFill>
            <a:ln w="9525">
              <a:solidFill>
                <a:srgbClr val="3333FF"/>
              </a:solidFill>
              <a:round/>
              <a:headEnd/>
              <a:tailEnd/>
            </a:ln>
          </p:spPr>
          <p:txBody>
            <a:bodyPr/>
            <a:lstStyle/>
            <a:p>
              <a:endParaRPr lang="en-US"/>
            </a:p>
          </p:txBody>
        </p:sp>
        <p:sp>
          <p:nvSpPr>
            <p:cNvPr id="82964" name="Freeform 45"/>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0099FF"/>
            </a:solidFill>
            <a:ln w="9525">
              <a:solidFill>
                <a:srgbClr val="3333FF"/>
              </a:solidFill>
              <a:round/>
              <a:headEnd/>
              <a:tailEnd/>
            </a:ln>
          </p:spPr>
          <p:txBody>
            <a:bodyPr/>
            <a:lstStyle/>
            <a:p>
              <a:endParaRPr lang="en-US"/>
            </a:p>
          </p:txBody>
        </p:sp>
        <p:sp>
          <p:nvSpPr>
            <p:cNvPr id="82965" name="Freeform 46"/>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0099FF"/>
            </a:solidFill>
            <a:ln w="9525">
              <a:solidFill>
                <a:srgbClr val="3333FF"/>
              </a:solidFill>
              <a:round/>
              <a:headEnd/>
              <a:tailEnd/>
            </a:ln>
          </p:spPr>
          <p:txBody>
            <a:bodyPr/>
            <a:lstStyle/>
            <a:p>
              <a:endParaRPr lang="en-US"/>
            </a:p>
          </p:txBody>
        </p:sp>
        <p:sp>
          <p:nvSpPr>
            <p:cNvPr id="82966" name="Freeform 47"/>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0099FF"/>
            </a:solidFill>
            <a:ln w="9525">
              <a:solidFill>
                <a:srgbClr val="3333FF"/>
              </a:solidFill>
              <a:round/>
              <a:headEnd/>
              <a:tailEnd/>
            </a:ln>
          </p:spPr>
          <p:txBody>
            <a:bodyPr/>
            <a:lstStyle/>
            <a:p>
              <a:endParaRPr lang="en-US"/>
            </a:p>
          </p:txBody>
        </p:sp>
        <p:sp>
          <p:nvSpPr>
            <p:cNvPr id="82967" name="Freeform 48"/>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0099FF"/>
            </a:solidFill>
            <a:ln w="9525">
              <a:solidFill>
                <a:srgbClr val="3333FF"/>
              </a:solidFill>
              <a:round/>
              <a:headEnd/>
              <a:tailEnd/>
            </a:ln>
          </p:spPr>
          <p:txBody>
            <a:bodyPr/>
            <a:lstStyle/>
            <a:p>
              <a:endParaRPr lang="en-US"/>
            </a:p>
          </p:txBody>
        </p:sp>
        <p:sp>
          <p:nvSpPr>
            <p:cNvPr id="82968" name="Freeform 49"/>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0099FF"/>
            </a:solidFill>
            <a:ln w="9525">
              <a:solidFill>
                <a:srgbClr val="3333FF"/>
              </a:solidFill>
              <a:round/>
              <a:headEnd/>
              <a:tailEnd/>
            </a:ln>
          </p:spPr>
          <p:txBody>
            <a:bodyPr/>
            <a:lstStyle/>
            <a:p>
              <a:endParaRPr lang="en-US"/>
            </a:p>
          </p:txBody>
        </p:sp>
        <p:sp>
          <p:nvSpPr>
            <p:cNvPr id="82969" name="Freeform 50"/>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0099FF"/>
            </a:solidFill>
            <a:ln w="9525">
              <a:solidFill>
                <a:srgbClr val="3333FF"/>
              </a:solidFill>
              <a:round/>
              <a:headEnd/>
              <a:tailEnd/>
            </a:ln>
          </p:spPr>
          <p:txBody>
            <a:bodyPr/>
            <a:lstStyle/>
            <a:p>
              <a:endParaRPr lang="en-US"/>
            </a:p>
          </p:txBody>
        </p:sp>
        <p:sp>
          <p:nvSpPr>
            <p:cNvPr id="82970" name="Freeform 51"/>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0099FF"/>
            </a:solidFill>
            <a:ln w="9525">
              <a:solidFill>
                <a:srgbClr val="3333FF"/>
              </a:solidFill>
              <a:round/>
              <a:headEnd/>
              <a:tailEnd/>
            </a:ln>
          </p:spPr>
          <p:txBody>
            <a:bodyPr/>
            <a:lstStyle/>
            <a:p>
              <a:endParaRPr lang="en-US"/>
            </a:p>
          </p:txBody>
        </p:sp>
        <p:sp>
          <p:nvSpPr>
            <p:cNvPr id="82971" name="Freeform 52"/>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0099FF"/>
            </a:solidFill>
            <a:ln w="9525">
              <a:solidFill>
                <a:srgbClr val="3333FF"/>
              </a:solidFill>
              <a:round/>
              <a:headEnd/>
              <a:tailEnd/>
            </a:ln>
          </p:spPr>
          <p:txBody>
            <a:bodyPr/>
            <a:lstStyle/>
            <a:p>
              <a:endParaRPr lang="en-US"/>
            </a:p>
          </p:txBody>
        </p:sp>
        <p:sp>
          <p:nvSpPr>
            <p:cNvPr id="82972" name="Freeform 53"/>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0099FF"/>
            </a:solidFill>
            <a:ln w="9525">
              <a:solidFill>
                <a:srgbClr val="3333FF"/>
              </a:solidFill>
              <a:round/>
              <a:headEnd/>
              <a:tailEnd/>
            </a:ln>
          </p:spPr>
          <p:txBody>
            <a:bodyPr/>
            <a:lstStyle/>
            <a:p>
              <a:endParaRPr lang="en-US"/>
            </a:p>
          </p:txBody>
        </p:sp>
        <p:sp>
          <p:nvSpPr>
            <p:cNvPr id="82973" name="Freeform 54"/>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74" name="Freeform 55"/>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0099FF"/>
            </a:solidFill>
            <a:ln w="9525">
              <a:solidFill>
                <a:srgbClr val="3333FF"/>
              </a:solidFill>
              <a:round/>
              <a:headEnd/>
              <a:tailEnd/>
            </a:ln>
          </p:spPr>
          <p:txBody>
            <a:bodyPr/>
            <a:lstStyle/>
            <a:p>
              <a:endParaRPr lang="en-US"/>
            </a:p>
          </p:txBody>
        </p:sp>
        <p:sp>
          <p:nvSpPr>
            <p:cNvPr id="82975" name="Freeform 56"/>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0099FF"/>
            </a:solidFill>
            <a:ln w="9525">
              <a:solidFill>
                <a:srgbClr val="3333FF"/>
              </a:solidFill>
              <a:round/>
              <a:headEnd/>
              <a:tailEnd/>
            </a:ln>
          </p:spPr>
          <p:txBody>
            <a:bodyPr/>
            <a:lstStyle/>
            <a:p>
              <a:endParaRPr lang="en-US"/>
            </a:p>
          </p:txBody>
        </p:sp>
        <p:sp>
          <p:nvSpPr>
            <p:cNvPr id="82976" name="Freeform 57"/>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0099FF"/>
            </a:solidFill>
            <a:ln w="9525">
              <a:solidFill>
                <a:srgbClr val="3333FF"/>
              </a:solidFill>
              <a:round/>
              <a:headEnd/>
              <a:tailEnd/>
            </a:ln>
          </p:spPr>
          <p:txBody>
            <a:bodyPr/>
            <a:lstStyle/>
            <a:p>
              <a:endParaRPr lang="en-US"/>
            </a:p>
          </p:txBody>
        </p:sp>
        <p:sp>
          <p:nvSpPr>
            <p:cNvPr id="82977" name="Freeform 58"/>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0099FF"/>
            </a:solidFill>
            <a:ln w="9525">
              <a:solidFill>
                <a:srgbClr val="3333FF"/>
              </a:solidFill>
              <a:round/>
              <a:headEnd/>
              <a:tailEnd/>
            </a:ln>
          </p:spPr>
          <p:txBody>
            <a:bodyPr/>
            <a:lstStyle/>
            <a:p>
              <a:endParaRPr lang="en-US"/>
            </a:p>
          </p:txBody>
        </p:sp>
        <p:sp>
          <p:nvSpPr>
            <p:cNvPr id="82978" name="Freeform 59"/>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0099FF"/>
            </a:solidFill>
            <a:ln w="9525">
              <a:solidFill>
                <a:srgbClr val="3333FF"/>
              </a:solidFill>
              <a:round/>
              <a:headEnd/>
              <a:tailEnd/>
            </a:ln>
          </p:spPr>
          <p:txBody>
            <a:bodyPr/>
            <a:lstStyle/>
            <a:p>
              <a:endParaRPr lang="en-US"/>
            </a:p>
          </p:txBody>
        </p:sp>
        <p:sp>
          <p:nvSpPr>
            <p:cNvPr id="82979" name="Freeform 60"/>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0099FF"/>
            </a:solidFill>
            <a:ln w="9525">
              <a:solidFill>
                <a:srgbClr val="3333FF"/>
              </a:solidFill>
              <a:round/>
              <a:headEnd/>
              <a:tailEnd/>
            </a:ln>
          </p:spPr>
          <p:txBody>
            <a:bodyPr/>
            <a:lstStyle/>
            <a:p>
              <a:endParaRPr lang="en-US"/>
            </a:p>
          </p:txBody>
        </p:sp>
        <p:sp>
          <p:nvSpPr>
            <p:cNvPr id="82980" name="Freeform 61"/>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0099FF"/>
            </a:solidFill>
            <a:ln w="9525">
              <a:solidFill>
                <a:srgbClr val="3333FF"/>
              </a:solidFill>
              <a:round/>
              <a:headEnd/>
              <a:tailEnd/>
            </a:ln>
          </p:spPr>
          <p:txBody>
            <a:bodyPr/>
            <a:lstStyle/>
            <a:p>
              <a:endParaRPr lang="en-US"/>
            </a:p>
          </p:txBody>
        </p:sp>
        <p:sp>
          <p:nvSpPr>
            <p:cNvPr id="82981" name="Freeform 62"/>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0099FF"/>
            </a:solidFill>
            <a:ln w="9525">
              <a:solidFill>
                <a:srgbClr val="3333FF"/>
              </a:solidFill>
              <a:round/>
              <a:headEnd/>
              <a:tailEnd/>
            </a:ln>
          </p:spPr>
          <p:txBody>
            <a:bodyPr/>
            <a:lstStyle/>
            <a:p>
              <a:endParaRPr lang="en-US"/>
            </a:p>
          </p:txBody>
        </p:sp>
        <p:sp>
          <p:nvSpPr>
            <p:cNvPr id="82982" name="Freeform 63"/>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0099FF"/>
            </a:solidFill>
            <a:ln w="9525">
              <a:solidFill>
                <a:srgbClr val="3333FF"/>
              </a:solidFill>
              <a:round/>
              <a:headEnd/>
              <a:tailEnd/>
            </a:ln>
          </p:spPr>
          <p:txBody>
            <a:bodyPr/>
            <a:lstStyle/>
            <a:p>
              <a:endParaRPr lang="en-US"/>
            </a:p>
          </p:txBody>
        </p:sp>
        <p:sp>
          <p:nvSpPr>
            <p:cNvPr id="82983" name="Freeform 64"/>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0099FF"/>
            </a:solidFill>
            <a:ln w="9525">
              <a:solidFill>
                <a:srgbClr val="3333FF"/>
              </a:solidFill>
              <a:round/>
              <a:headEnd/>
              <a:tailEnd/>
            </a:ln>
          </p:spPr>
          <p:txBody>
            <a:bodyPr/>
            <a:lstStyle/>
            <a:p>
              <a:endParaRPr lang="en-US"/>
            </a:p>
          </p:txBody>
        </p:sp>
      </p:grpSp>
      <p:sp>
        <p:nvSpPr>
          <p:cNvPr id="82949" name="Text Box 65"/>
          <p:cNvSpPr txBox="1">
            <a:spLocks noChangeArrowheads="1"/>
          </p:cNvSpPr>
          <p:nvPr/>
        </p:nvSpPr>
        <p:spPr bwMode="auto">
          <a:xfrm>
            <a:off x="3048000" y="4672013"/>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0" name="Text Box 66"/>
          <p:cNvSpPr txBox="1">
            <a:spLocks noChangeArrowheads="1"/>
          </p:cNvSpPr>
          <p:nvPr/>
        </p:nvSpPr>
        <p:spPr bwMode="auto">
          <a:xfrm>
            <a:off x="5562600" y="4648200"/>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1" name="Text Box 67"/>
          <p:cNvSpPr txBox="1">
            <a:spLocks noChangeArrowheads="1"/>
          </p:cNvSpPr>
          <p:nvPr/>
        </p:nvSpPr>
        <p:spPr bwMode="auto">
          <a:xfrm>
            <a:off x="914400" y="2111375"/>
            <a:ext cx="71501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200" b="1">
                <a:sym typeface="Wingdings" pitchFamily="2" charset="2"/>
              </a:rPr>
              <a:t></a:t>
            </a:r>
            <a:r>
              <a:rPr lang="en-US" sz="2200" b="1"/>
              <a:t> Take a mapped stream network and a DEM</a:t>
            </a:r>
          </a:p>
          <a:p>
            <a:r>
              <a:rPr lang="en-US" sz="2200" b="1">
                <a:sym typeface="Wingdings" pitchFamily="2" charset="2"/>
              </a:rPr>
              <a:t></a:t>
            </a:r>
            <a:r>
              <a:rPr lang="en-US" sz="2200" b="1"/>
              <a:t> </a:t>
            </a:r>
            <a:r>
              <a:rPr lang="en-US" sz="2200" b="1">
                <a:solidFill>
                  <a:srgbClr val="3333FF"/>
                </a:solidFill>
              </a:rPr>
              <a:t>Make a grid</a:t>
            </a:r>
            <a:r>
              <a:rPr lang="en-US" sz="2200" b="1"/>
              <a:t> of the streams</a:t>
            </a:r>
          </a:p>
          <a:p>
            <a:r>
              <a:rPr lang="en-US" sz="2200" b="1">
                <a:sym typeface="Wingdings" pitchFamily="2" charset="2"/>
              </a:rPr>
              <a:t></a:t>
            </a:r>
            <a:r>
              <a:rPr lang="en-US" sz="2200" b="1"/>
              <a:t> </a:t>
            </a:r>
            <a:r>
              <a:rPr lang="en-US" sz="2200" b="1">
                <a:solidFill>
                  <a:srgbClr val="3333FF"/>
                </a:solidFill>
              </a:rPr>
              <a:t>Raise the off-stream DEM cells</a:t>
            </a:r>
            <a:r>
              <a:rPr lang="en-US" sz="2200" b="1"/>
              <a:t> by an arbitrary elevation</a:t>
            </a:r>
          </a:p>
          <a:p>
            <a:r>
              <a:rPr lang="en-US" sz="2200" b="1"/>
              <a:t>   increment</a:t>
            </a:r>
          </a:p>
          <a:p>
            <a:r>
              <a:rPr lang="en-US" sz="2200" b="1">
                <a:sym typeface="Wingdings" pitchFamily="2" charset="2"/>
              </a:rPr>
              <a:t></a:t>
            </a:r>
            <a:r>
              <a:rPr lang="en-US" sz="2200" b="1"/>
              <a:t> Produces "burned in" DEM streams = mapped streams</a:t>
            </a:r>
            <a:endParaRPr lang="en-US" sz="2000" b="1">
              <a:latin typeface="Arial" charset="0"/>
            </a:endParaRPr>
          </a:p>
        </p:txBody>
      </p:sp>
      <p:sp>
        <p:nvSpPr>
          <p:cNvPr id="82952" name="Rectangle 68"/>
          <p:cNvSpPr>
            <a:spLocks noChangeArrowheads="1"/>
          </p:cNvSpPr>
          <p:nvPr/>
        </p:nvSpPr>
        <p:spPr bwMode="auto">
          <a:xfrm>
            <a:off x="1219200" y="4343400"/>
            <a:ext cx="1447800" cy="1219200"/>
          </a:xfrm>
          <a:prstGeom prst="rect">
            <a:avLst/>
          </a:prstGeom>
          <a:solidFill>
            <a:srgbClr val="FFFF00"/>
          </a:solidFill>
          <a:ln w="28575">
            <a:solidFill>
              <a:srgbClr val="FF3300"/>
            </a:solidFill>
            <a:miter lim="800000"/>
            <a:headEnd/>
            <a:tailEnd/>
          </a:ln>
        </p:spPr>
        <p:txBody>
          <a:bodyPr wrap="none" anchor="ctr"/>
          <a:lstStyle/>
          <a:p>
            <a:pPr algn="ctr" eaLnBrk="1" hangingPunct="1"/>
            <a:endParaRPr lang="en-US" b="1">
              <a:solidFill>
                <a:srgbClr val="FFFF00"/>
              </a:solidFill>
            </a:endParaRPr>
          </a:p>
        </p:txBody>
      </p:sp>
      <p:sp>
        <p:nvSpPr>
          <p:cNvPr id="82953" name="Rectangle 69"/>
          <p:cNvSpPr>
            <a:spLocks noChangeArrowheads="1"/>
          </p:cNvSpPr>
          <p:nvPr/>
        </p:nvSpPr>
        <p:spPr bwMode="auto">
          <a:xfrm>
            <a:off x="685800" y="1828800"/>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p>
            <a:endParaRPr lang="en-US"/>
          </a:p>
        </p:txBody>
      </p:sp>
      <p:sp>
        <p:nvSpPr>
          <p:cNvPr id="82954" name="Rectangle 70"/>
          <p:cNvSpPr>
            <a:spLocks noChangeArrowheads="1"/>
          </p:cNvSpPr>
          <p:nvPr/>
        </p:nvSpPr>
        <p:spPr bwMode="auto">
          <a:xfrm>
            <a:off x="304800" y="830263"/>
            <a:ext cx="62865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ctr" eaLnBrk="1" hangingPunct="1"/>
            <a:r>
              <a:rPr lang="en-US" sz="3200" b="1">
                <a:solidFill>
                  <a:schemeClr val="tx2"/>
                </a:solidFill>
              </a:rPr>
              <a:t>“Burning In” the Streams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50800"/>
            <a:ext cx="91138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4000" b="1">
                <a:solidFill>
                  <a:srgbClr val="11048C"/>
                </a:solidFill>
              </a:rPr>
              <a:t>AGREE Elevation Grid Modification Methodology – DEM Reconditioning</a:t>
            </a:r>
          </a:p>
        </p:txBody>
      </p:sp>
      <p:pic>
        <p:nvPicPr>
          <p:cNvPr id="8397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1704975"/>
            <a:ext cx="622617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anmarcos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517525"/>
            <a:ext cx="8634412"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74</a:t>
            </a:r>
          </a:p>
        </p:txBody>
      </p:sp>
      <p:sp>
        <p:nvSpPr>
          <p:cNvPr id="84996" name="Text Box 5"/>
          <p:cNvSpPr txBox="1">
            <a:spLocks noChangeArrowheads="1"/>
          </p:cNvSpPr>
          <p:nvPr/>
        </p:nvSpPr>
        <p:spPr bwMode="auto">
          <a:xfrm>
            <a:off x="3157538" y="34274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172</a:t>
            </a:r>
          </a:p>
        </p:txBody>
      </p:sp>
      <p:sp>
        <p:nvSpPr>
          <p:cNvPr id="84997" name="Text Box 6"/>
          <p:cNvSpPr txBox="1">
            <a:spLocks noChangeArrowheads="1"/>
          </p:cNvSpPr>
          <p:nvPr/>
        </p:nvSpPr>
        <p:spPr bwMode="auto">
          <a:xfrm>
            <a:off x="1968500" y="311785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201</a:t>
            </a:r>
          </a:p>
        </p:txBody>
      </p:sp>
      <p:sp>
        <p:nvSpPr>
          <p:cNvPr id="84998" name="Text Box 7"/>
          <p:cNvSpPr txBox="1">
            <a:spLocks noChangeArrowheads="1"/>
          </p:cNvSpPr>
          <p:nvPr/>
        </p:nvSpPr>
        <p:spPr bwMode="auto">
          <a:xfrm>
            <a:off x="976313" y="5559425"/>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204</a:t>
            </a:r>
          </a:p>
        </p:txBody>
      </p:sp>
      <p:sp>
        <p:nvSpPr>
          <p:cNvPr id="84999" name="Text Box 8"/>
          <p:cNvSpPr txBox="1">
            <a:spLocks noChangeArrowheads="1"/>
          </p:cNvSpPr>
          <p:nvPr/>
        </p:nvSpPr>
        <p:spPr bwMode="auto">
          <a:xfrm>
            <a:off x="603250" y="41576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202</a:t>
            </a:r>
          </a:p>
        </p:txBody>
      </p:sp>
      <p:sp>
        <p:nvSpPr>
          <p:cNvPr id="85000" name="Text Box 9"/>
          <p:cNvSpPr txBox="1">
            <a:spLocks noChangeArrowheads="1"/>
          </p:cNvSpPr>
          <p:nvPr/>
        </p:nvSpPr>
        <p:spPr bwMode="auto">
          <a:xfrm>
            <a:off x="2487613" y="51165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206</a:t>
            </a:r>
          </a:p>
        </p:txBody>
      </p:sp>
      <p:sp>
        <p:nvSpPr>
          <p:cNvPr id="85001" name="Text Box 10"/>
          <p:cNvSpPr txBox="1">
            <a:spLocks noChangeArrowheads="1"/>
          </p:cNvSpPr>
          <p:nvPr/>
        </p:nvSpPr>
        <p:spPr bwMode="auto">
          <a:xfrm>
            <a:off x="3562350" y="47164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203</a:t>
            </a:r>
          </a:p>
        </p:txBody>
      </p:sp>
      <p:sp>
        <p:nvSpPr>
          <p:cNvPr id="85002" name="Text Box 11"/>
          <p:cNvSpPr txBox="1">
            <a:spLocks noChangeArrowheads="1"/>
          </p:cNvSpPr>
          <p:nvPr/>
        </p:nvSpPr>
        <p:spPr bwMode="auto">
          <a:xfrm>
            <a:off x="4191000" y="564991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209</a:t>
            </a:r>
          </a:p>
        </p:txBody>
      </p:sp>
      <p:sp>
        <p:nvSpPr>
          <p:cNvPr id="85003" name="Text Box 12"/>
          <p:cNvSpPr txBox="1">
            <a:spLocks noChangeArrowheads="1"/>
          </p:cNvSpPr>
          <p:nvPr/>
        </p:nvSpPr>
        <p:spPr bwMode="auto">
          <a:xfrm>
            <a:off x="5500688" y="5632450"/>
            <a:ext cx="3408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Each link has a unique identifying number</a:t>
            </a:r>
          </a:p>
        </p:txBody>
      </p:sp>
      <p:sp>
        <p:nvSpPr>
          <p:cNvPr id="85004" name="Text Box 78"/>
          <p:cNvSpPr txBox="1">
            <a:spLocks noChangeArrowheads="1"/>
          </p:cNvSpPr>
          <p:nvPr/>
        </p:nvSpPr>
        <p:spPr bwMode="auto">
          <a:xfrm>
            <a:off x="2628900" y="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Stream Segments</a:t>
            </a:r>
            <a:endParaRPr lang="en-US" sz="2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ON1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2252663"/>
            <a:ext cx="40862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descr="CON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3648075"/>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descr="CON15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263" y="4305300"/>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Line 5"/>
          <p:cNvSpPr>
            <a:spLocks noChangeShapeType="1"/>
          </p:cNvSpPr>
          <p:nvPr/>
        </p:nvSpPr>
        <p:spPr bwMode="auto">
          <a:xfrm flipV="1">
            <a:off x="4733925" y="3314700"/>
            <a:ext cx="428625" cy="257175"/>
          </a:xfrm>
          <a:prstGeom prst="line">
            <a:avLst/>
          </a:prstGeom>
          <a:noFill/>
          <a:ln w="38100">
            <a:solidFill>
              <a:schemeClr val="accent2"/>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2" name="Line 6"/>
          <p:cNvSpPr>
            <a:spLocks noChangeShapeType="1"/>
          </p:cNvSpPr>
          <p:nvPr/>
        </p:nvSpPr>
        <p:spPr bwMode="auto">
          <a:xfrm rot="17865190" flipV="1">
            <a:off x="5254625" y="3981450"/>
            <a:ext cx="838200" cy="533400"/>
          </a:xfrm>
          <a:prstGeom prst="line">
            <a:avLst/>
          </a:prstGeom>
          <a:noFill/>
          <a:ln w="38100">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3" name="Rectangle 7"/>
          <p:cNvSpPr>
            <a:spLocks noChangeArrowheads="1"/>
          </p:cNvSpPr>
          <p:nvPr/>
        </p:nvSpPr>
        <p:spPr bwMode="auto">
          <a:xfrm>
            <a:off x="5353050" y="4810125"/>
            <a:ext cx="1343025" cy="13335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4" name="Rectangle 8"/>
          <p:cNvSpPr>
            <a:spLocks noChangeArrowheads="1"/>
          </p:cNvSpPr>
          <p:nvPr/>
        </p:nvSpPr>
        <p:spPr bwMode="auto">
          <a:xfrm>
            <a:off x="3810000" y="3886200"/>
            <a:ext cx="1343025" cy="1333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5" name="Text Box 9"/>
          <p:cNvSpPr txBox="1">
            <a:spLocks noChangeArrowheads="1"/>
          </p:cNvSpPr>
          <p:nvPr/>
        </p:nvSpPr>
        <p:spPr bwMode="auto">
          <a:xfrm>
            <a:off x="1143000" y="6858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000"/>
              <a:t>Vectorized Streams Linked Using </a:t>
            </a:r>
            <a:r>
              <a:rPr lang="en-US" sz="4000">
                <a:solidFill>
                  <a:srgbClr val="FF3300"/>
                </a:solidFill>
              </a:rPr>
              <a:t>Grid Code</a:t>
            </a:r>
            <a:r>
              <a:rPr lang="en-US" sz="4000"/>
              <a:t> to Cell Equivalents</a:t>
            </a:r>
            <a:endParaRPr lang="en-US"/>
          </a:p>
        </p:txBody>
      </p:sp>
      <p:sp>
        <p:nvSpPr>
          <p:cNvPr id="86026" name="Text Box 10"/>
          <p:cNvSpPr txBox="1">
            <a:spLocks noChangeArrowheads="1"/>
          </p:cNvSpPr>
          <p:nvPr/>
        </p:nvSpPr>
        <p:spPr bwMode="auto">
          <a:xfrm>
            <a:off x="1203325" y="3851275"/>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Vector</a:t>
            </a:r>
          </a:p>
          <a:p>
            <a:r>
              <a:rPr lang="en-US">
                <a:solidFill>
                  <a:schemeClr val="accent2"/>
                </a:solidFill>
              </a:rPr>
              <a:t>Streams</a:t>
            </a:r>
            <a:endParaRPr lang="en-US"/>
          </a:p>
        </p:txBody>
      </p:sp>
      <p:sp>
        <p:nvSpPr>
          <p:cNvPr id="86027" name="Text Box 11"/>
          <p:cNvSpPr txBox="1">
            <a:spLocks noChangeArrowheads="1"/>
          </p:cNvSpPr>
          <p:nvPr/>
        </p:nvSpPr>
        <p:spPr bwMode="auto">
          <a:xfrm>
            <a:off x="7010400" y="4572000"/>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rgbClr val="FF3300"/>
                </a:solidFill>
              </a:rPr>
              <a:t>Grid</a:t>
            </a:r>
          </a:p>
          <a:p>
            <a:r>
              <a:rPr lang="en-US">
                <a:solidFill>
                  <a:srgbClr val="FF3300"/>
                </a:solidFill>
              </a:rPr>
              <a:t>Streams</a:t>
            </a:r>
            <a:endParaRPr lang="en-US"/>
          </a:p>
        </p:txBody>
      </p:sp>
      <p:sp>
        <p:nvSpPr>
          <p:cNvPr id="86028" name="Text Box 12"/>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sanmarcos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065213"/>
            <a:ext cx="71215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733425" y="4811713"/>
            <a:ext cx="8018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DrainageLines are drawn through the centers of cells on the stream links.  DrainagePoints are located at the centers of the outlet cells of the catchments</a:t>
            </a:r>
          </a:p>
        </p:txBody>
      </p:sp>
      <p:sp>
        <p:nvSpPr>
          <p:cNvPr id="87044"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Catchments</a:t>
            </a:r>
          </a:p>
        </p:txBody>
      </p:sp>
      <p:sp>
        <p:nvSpPr>
          <p:cNvPr id="88067" name="Rectangle 3"/>
          <p:cNvSpPr>
            <a:spLocks noGrp="1" noChangeArrowheads="1"/>
          </p:cNvSpPr>
          <p:nvPr>
            <p:ph type="body" sz="half" idx="1"/>
          </p:nvPr>
        </p:nvSpPr>
        <p:spPr/>
        <p:txBody>
          <a:bodyPr/>
          <a:lstStyle/>
          <a:p>
            <a:pPr eaLnBrk="1" hangingPunct="1"/>
            <a:r>
              <a:rPr lang="en-US" sz="2800" smtClean="0"/>
              <a:t>For every stream segment, there is a corresponding </a:t>
            </a:r>
            <a:r>
              <a:rPr lang="en-US" sz="2800" smtClean="0">
                <a:solidFill>
                  <a:srgbClr val="FF3300"/>
                </a:solidFill>
              </a:rPr>
              <a:t>catchment</a:t>
            </a:r>
          </a:p>
          <a:p>
            <a:pPr eaLnBrk="1" hangingPunct="1"/>
            <a:r>
              <a:rPr lang="en-US" sz="2800" smtClean="0"/>
              <a:t>Catchments are a </a:t>
            </a:r>
            <a:r>
              <a:rPr lang="en-US" sz="2800" smtClean="0">
                <a:solidFill>
                  <a:srgbClr val="FF3300"/>
                </a:solidFill>
              </a:rPr>
              <a:t>tessellation</a:t>
            </a:r>
            <a:r>
              <a:rPr lang="en-US" sz="2800" smtClean="0"/>
              <a:t> of the landscape through a set of </a:t>
            </a:r>
            <a:r>
              <a:rPr lang="en-US" sz="2800" smtClean="0">
                <a:solidFill>
                  <a:srgbClr val="FF3300"/>
                </a:solidFill>
              </a:rPr>
              <a:t>physical rules</a:t>
            </a:r>
          </a:p>
          <a:p>
            <a:pPr eaLnBrk="1" hangingPunct="1"/>
            <a:endParaRPr lang="en-US" sz="2800" smtClean="0"/>
          </a:p>
        </p:txBody>
      </p:sp>
      <p:pic>
        <p:nvPicPr>
          <p:cNvPr id="88068" name="Picture 4" descr="ex4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676400"/>
            <a:ext cx="2701925" cy="48006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2113"/>
            <a:ext cx="47815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4000500"/>
            <a:ext cx="650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itle 1"/>
          <p:cNvSpPr>
            <a:spLocks noGrp="1"/>
          </p:cNvSpPr>
          <p:nvPr>
            <p:ph type="title"/>
          </p:nvPr>
        </p:nvSpPr>
        <p:spPr/>
        <p:txBody>
          <a:bodyPr/>
          <a:lstStyle/>
          <a:p>
            <a:r>
              <a:rPr lang="en-US" smtClean="0"/>
              <a:t>Subwatershed Precipitation by Interpolation</a:t>
            </a:r>
          </a:p>
        </p:txBody>
      </p:sp>
      <p:sp>
        <p:nvSpPr>
          <p:cNvPr id="11" name="TextBox 10"/>
          <p:cNvSpPr txBox="1"/>
          <p:nvPr/>
        </p:nvSpPr>
        <p:spPr>
          <a:xfrm>
            <a:off x="5702300" y="1612900"/>
            <a:ext cx="2984500" cy="3416300"/>
          </a:xfrm>
          <a:prstGeom prst="rect">
            <a:avLst/>
          </a:prstGeom>
          <a:noFill/>
        </p:spPr>
        <p:txBody>
          <a:bodyPr>
            <a:spAutoFit/>
          </a:bodyPr>
          <a:lstStyle/>
          <a:p>
            <a:pPr marL="228600" indent="-228600">
              <a:buFont typeface="Arial" pitchFamily="34" charset="0"/>
              <a:buChar char="•"/>
              <a:defRPr/>
            </a:pPr>
            <a:r>
              <a:rPr lang="en-US" dirty="0" err="1">
                <a:latin typeface="+mn-lt"/>
              </a:rPr>
              <a:t>Kriging</a:t>
            </a:r>
            <a:r>
              <a:rPr lang="en-US" dirty="0">
                <a:latin typeface="+mn-lt"/>
              </a:rPr>
              <a:t> (on </a:t>
            </a:r>
            <a:r>
              <a:rPr lang="en-US" dirty="0" err="1">
                <a:latin typeface="+mn-lt"/>
              </a:rPr>
              <a:t>Precip</a:t>
            </a:r>
            <a:r>
              <a:rPr lang="en-US" dirty="0">
                <a:latin typeface="+mn-lt"/>
              </a:rPr>
              <a:t> field)</a:t>
            </a:r>
          </a:p>
          <a:p>
            <a:pPr marL="228600" indent="-228600">
              <a:buFont typeface="Arial" pitchFamily="34" charset="0"/>
              <a:buChar char="•"/>
              <a:defRPr/>
            </a:pPr>
            <a:r>
              <a:rPr lang="en-US" dirty="0">
                <a:latin typeface="+mn-lt"/>
              </a:rPr>
              <a:t>Zonal Statistics (Mean)</a:t>
            </a:r>
          </a:p>
          <a:p>
            <a:pPr marL="228600" indent="-228600">
              <a:buFont typeface="Arial" pitchFamily="34" charset="0"/>
              <a:buChar char="•"/>
              <a:defRPr/>
            </a:pPr>
            <a:r>
              <a:rPr lang="en-US" dirty="0">
                <a:latin typeface="+mn-lt"/>
              </a:rPr>
              <a:t>Join</a:t>
            </a:r>
          </a:p>
          <a:p>
            <a:pPr marL="228600" indent="-228600">
              <a:buFont typeface="Arial" pitchFamily="34" charset="0"/>
              <a:buChar char="•"/>
              <a:defRPr/>
            </a:pPr>
            <a:r>
              <a:rPr lang="en-US" dirty="0">
                <a:latin typeface="+mn-lt"/>
              </a:rPr>
              <a:t>Export</a:t>
            </a: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59398" name="Oval 12"/>
          <p:cNvSpPr>
            <a:spLocks noChangeArrowheads="1"/>
          </p:cNvSpPr>
          <p:nvPr/>
        </p:nvSpPr>
        <p:spPr bwMode="auto">
          <a:xfrm>
            <a:off x="6591300" y="50165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99" name="Oval 13"/>
          <p:cNvSpPr>
            <a:spLocks noChangeArrowheads="1"/>
          </p:cNvSpPr>
          <p:nvPr/>
        </p:nvSpPr>
        <p:spPr bwMode="auto">
          <a:xfrm>
            <a:off x="1130300" y="21463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9400" name="Elbow Connector 14"/>
          <p:cNvCxnSpPr>
            <a:cxnSpLocks noChangeShapeType="1"/>
            <a:stCxn id="59399" idx="4"/>
            <a:endCxn id="59398" idx="0"/>
          </p:cNvCxnSpPr>
          <p:nvPr/>
        </p:nvCxnSpPr>
        <p:spPr bwMode="auto">
          <a:xfrm rot="16200000" flipH="1">
            <a:off x="2755900" y="952500"/>
            <a:ext cx="2667000" cy="5461000"/>
          </a:xfrm>
          <a:prstGeom prst="bentConnector3">
            <a:avLst>
              <a:gd name="adj1" fmla="val 59523"/>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9401" name="Rectangle 15"/>
          <p:cNvSpPr>
            <a:spLocks noChangeArrowheads="1"/>
          </p:cNvSpPr>
          <p:nvPr/>
        </p:nvSpPr>
        <p:spPr bwMode="auto">
          <a:xfrm>
            <a:off x="3251200" y="5026025"/>
            <a:ext cx="5143500" cy="180975"/>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94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4992688"/>
            <a:ext cx="17811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smtClean="0">
                <a:solidFill>
                  <a:schemeClr val="tx1"/>
                </a:solidFill>
              </a:rPr>
              <a:t>Raster</a:t>
            </a:r>
            <a:r>
              <a:rPr lang="en-US" sz="4000" smtClean="0">
                <a:solidFill>
                  <a:srgbClr val="FF3300"/>
                </a:solidFill>
              </a:rPr>
              <a:t> Zones</a:t>
            </a:r>
            <a:r>
              <a:rPr lang="en-US" sz="4000" smtClean="0"/>
              <a:t> and Vector </a:t>
            </a:r>
            <a:r>
              <a:rPr lang="en-US" sz="4000" smtClean="0">
                <a:solidFill>
                  <a:srgbClr val="FF3300"/>
                </a:solidFill>
              </a:rPr>
              <a:t>Polygons</a:t>
            </a:r>
          </a:p>
        </p:txBody>
      </p:sp>
      <p:grpSp>
        <p:nvGrpSpPr>
          <p:cNvPr id="89091" name="Group 3"/>
          <p:cNvGrpSpPr>
            <a:grpSpLocks/>
          </p:cNvGrpSpPr>
          <p:nvPr/>
        </p:nvGrpSpPr>
        <p:grpSpPr bwMode="auto">
          <a:xfrm>
            <a:off x="4724400" y="1828800"/>
            <a:ext cx="4038600" cy="4114800"/>
            <a:chOff x="288" y="1200"/>
            <a:chExt cx="2544" cy="2592"/>
          </a:xfrm>
        </p:grpSpPr>
        <p:pic>
          <p:nvPicPr>
            <p:cNvPr id="89101" name="Picture 4" descr="ex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574"/>
              <a:ext cx="2544"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102" name="Group 5"/>
            <p:cNvGrpSpPr>
              <a:grpSpLocks/>
            </p:cNvGrpSpPr>
            <p:nvPr/>
          </p:nvGrpSpPr>
          <p:grpSpPr bwMode="auto">
            <a:xfrm>
              <a:off x="768" y="1200"/>
              <a:ext cx="1701" cy="2592"/>
              <a:chOff x="768" y="1200"/>
              <a:chExt cx="1701" cy="2592"/>
            </a:xfrm>
          </p:grpSpPr>
          <p:sp>
            <p:nvSpPr>
              <p:cNvPr id="89103" name="Text Box 6"/>
              <p:cNvSpPr txBox="1">
                <a:spLocks noChangeArrowheads="1"/>
              </p:cNvSpPr>
              <p:nvPr/>
            </p:nvSpPr>
            <p:spPr bwMode="auto">
              <a:xfrm>
                <a:off x="816" y="1200"/>
                <a:ext cx="16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Catchment GridID</a:t>
                </a:r>
              </a:p>
            </p:txBody>
          </p:sp>
          <p:sp>
            <p:nvSpPr>
              <p:cNvPr id="89104" name="Text Box 7"/>
              <p:cNvSpPr txBox="1">
                <a:spLocks noChangeArrowheads="1"/>
              </p:cNvSpPr>
              <p:nvPr/>
            </p:nvSpPr>
            <p:spPr bwMode="auto">
              <a:xfrm>
                <a:off x="768" y="3504"/>
                <a:ext cx="15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Vector Polygons</a:t>
                </a:r>
              </a:p>
            </p:txBody>
          </p:sp>
        </p:grpSp>
      </p:grpSp>
      <p:grpSp>
        <p:nvGrpSpPr>
          <p:cNvPr id="89092" name="Group 8"/>
          <p:cNvGrpSpPr>
            <a:grpSpLocks/>
          </p:cNvGrpSpPr>
          <p:nvPr/>
        </p:nvGrpSpPr>
        <p:grpSpPr bwMode="auto">
          <a:xfrm>
            <a:off x="609600" y="1828800"/>
            <a:ext cx="4038600" cy="4154488"/>
            <a:chOff x="2928" y="1200"/>
            <a:chExt cx="2544" cy="2617"/>
          </a:xfrm>
        </p:grpSpPr>
        <p:pic>
          <p:nvPicPr>
            <p:cNvPr id="89095" name="Picture 9" descr="ex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552"/>
              <a:ext cx="2544" cy="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Text Box 10"/>
            <p:cNvSpPr txBox="1">
              <a:spLocks noChangeArrowheads="1"/>
            </p:cNvSpPr>
            <p:nvPr/>
          </p:nvSpPr>
          <p:spPr bwMode="auto">
            <a:xfrm>
              <a:off x="3456" y="1200"/>
              <a:ext cx="14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DEM GridCode</a:t>
              </a:r>
            </a:p>
          </p:txBody>
        </p:sp>
        <p:sp>
          <p:nvSpPr>
            <p:cNvPr id="89097" name="Text Box 11"/>
            <p:cNvSpPr txBox="1">
              <a:spLocks noChangeArrowheads="1"/>
            </p:cNvSpPr>
            <p:nvPr/>
          </p:nvSpPr>
          <p:spPr bwMode="auto">
            <a:xfrm>
              <a:off x="3302" y="3529"/>
              <a:ext cx="12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Raster Zones</a:t>
              </a:r>
            </a:p>
          </p:txBody>
        </p:sp>
        <p:sp>
          <p:nvSpPr>
            <p:cNvPr id="89098" name="Text Box 12"/>
            <p:cNvSpPr txBox="1">
              <a:spLocks noChangeArrowheads="1"/>
            </p:cNvSpPr>
            <p:nvPr/>
          </p:nvSpPr>
          <p:spPr bwMode="auto">
            <a:xfrm>
              <a:off x="3446" y="20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3</a:t>
              </a:r>
            </a:p>
          </p:txBody>
        </p:sp>
        <p:sp>
          <p:nvSpPr>
            <p:cNvPr id="89099" name="Text Box 13"/>
            <p:cNvSpPr txBox="1">
              <a:spLocks noChangeArrowheads="1"/>
            </p:cNvSpPr>
            <p:nvPr/>
          </p:nvSpPr>
          <p:spPr bwMode="auto">
            <a:xfrm>
              <a:off x="4464" y="18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4</a:t>
              </a:r>
            </a:p>
          </p:txBody>
        </p:sp>
        <p:sp>
          <p:nvSpPr>
            <p:cNvPr id="89100" name="Text Box 14"/>
            <p:cNvSpPr txBox="1">
              <a:spLocks noChangeArrowheads="1"/>
            </p:cNvSpPr>
            <p:nvPr/>
          </p:nvSpPr>
          <p:spPr bwMode="auto">
            <a:xfrm>
              <a:off x="4512" y="244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ial" charset="0"/>
                </a:rPr>
                <a:t>5</a:t>
              </a:r>
            </a:p>
          </p:txBody>
        </p:sp>
      </p:grpSp>
      <p:sp>
        <p:nvSpPr>
          <p:cNvPr id="89093" name="Line 15"/>
          <p:cNvSpPr>
            <a:spLocks noChangeShapeType="1"/>
          </p:cNvSpPr>
          <p:nvPr/>
        </p:nvSpPr>
        <p:spPr bwMode="auto">
          <a:xfrm>
            <a:off x="3962400" y="2133600"/>
            <a:ext cx="1447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4" name="Text Box 16"/>
          <p:cNvSpPr txBox="1">
            <a:spLocks noChangeArrowheads="1"/>
          </p:cNvSpPr>
          <p:nvPr/>
        </p:nvSpPr>
        <p:spPr bwMode="auto">
          <a:xfrm>
            <a:off x="2667000" y="1295400"/>
            <a:ext cx="325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One to one connection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sanmarcos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0"/>
            <a:ext cx="8183562"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574675" y="5770563"/>
            <a:ext cx="8018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 DrainageLines and DrainagePoints of the San Marcos basin</a:t>
            </a:r>
          </a:p>
        </p:txBody>
      </p:sp>
      <p:sp>
        <p:nvSpPr>
          <p:cNvPr id="90116"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wtrshedus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614363"/>
            <a:ext cx="66294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396875" y="206375"/>
            <a:ext cx="801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 Watershed, Subwatershed.</a:t>
            </a:r>
          </a:p>
        </p:txBody>
      </p:sp>
      <p:sp>
        <p:nvSpPr>
          <p:cNvPr id="91140"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76</a:t>
            </a:r>
          </a:p>
        </p:txBody>
      </p:sp>
      <p:sp>
        <p:nvSpPr>
          <p:cNvPr id="91141" name="Text Box 5"/>
          <p:cNvSpPr txBox="1">
            <a:spLocks noChangeArrowheads="1"/>
          </p:cNvSpPr>
          <p:nvPr/>
        </p:nvSpPr>
        <p:spPr bwMode="auto">
          <a:xfrm>
            <a:off x="611188" y="5391150"/>
            <a:ext cx="8018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Watershed outlet points may lie within the interior of a catchment, e.g. at a USGS stream-gaging site.</a:t>
            </a:r>
          </a:p>
        </p:txBody>
      </p:sp>
      <p:sp>
        <p:nvSpPr>
          <p:cNvPr id="91142" name="Text Box 6"/>
          <p:cNvSpPr txBox="1">
            <a:spLocks noChangeArrowheads="1"/>
          </p:cNvSpPr>
          <p:nvPr/>
        </p:nvSpPr>
        <p:spPr bwMode="auto">
          <a:xfrm>
            <a:off x="176213" y="1485900"/>
            <a:ext cx="190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a:t>
            </a:r>
          </a:p>
        </p:txBody>
      </p:sp>
      <p:sp>
        <p:nvSpPr>
          <p:cNvPr id="91143" name="Line 7"/>
          <p:cNvSpPr>
            <a:spLocks noChangeShapeType="1"/>
          </p:cNvSpPr>
          <p:nvPr/>
        </p:nvSpPr>
        <p:spPr bwMode="auto">
          <a:xfrm>
            <a:off x="1344613" y="1892300"/>
            <a:ext cx="657225" cy="1289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4" name="Line 8"/>
          <p:cNvSpPr>
            <a:spLocks noChangeShapeType="1"/>
          </p:cNvSpPr>
          <p:nvPr/>
        </p:nvSpPr>
        <p:spPr bwMode="auto">
          <a:xfrm>
            <a:off x="1136650" y="1935163"/>
            <a:ext cx="612775" cy="191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5" name="Line 9"/>
          <p:cNvSpPr>
            <a:spLocks noChangeShapeType="1"/>
          </p:cNvSpPr>
          <p:nvPr/>
        </p:nvSpPr>
        <p:spPr bwMode="auto">
          <a:xfrm>
            <a:off x="1633538" y="1900238"/>
            <a:ext cx="1287462"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6" name="Text Box 10"/>
          <p:cNvSpPr txBox="1">
            <a:spLocks noChangeArrowheads="1"/>
          </p:cNvSpPr>
          <p:nvPr/>
        </p:nvSpPr>
        <p:spPr bwMode="auto">
          <a:xfrm>
            <a:off x="5237163" y="654050"/>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Subwatersheds</a:t>
            </a:r>
          </a:p>
        </p:txBody>
      </p:sp>
      <p:sp>
        <p:nvSpPr>
          <p:cNvPr id="91147" name="Line 11"/>
          <p:cNvSpPr>
            <a:spLocks noChangeShapeType="1"/>
          </p:cNvSpPr>
          <p:nvPr/>
        </p:nvSpPr>
        <p:spPr bwMode="auto">
          <a:xfrm flipH="1">
            <a:off x="4333875" y="969963"/>
            <a:ext cx="1042988" cy="374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8" name="Line 12"/>
          <p:cNvSpPr>
            <a:spLocks noChangeShapeType="1"/>
          </p:cNvSpPr>
          <p:nvPr/>
        </p:nvSpPr>
        <p:spPr bwMode="auto">
          <a:xfrm flipH="1">
            <a:off x="5060950" y="1084263"/>
            <a:ext cx="541338" cy="522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9" name="Line 13"/>
          <p:cNvSpPr>
            <a:spLocks noChangeShapeType="1"/>
          </p:cNvSpPr>
          <p:nvPr/>
        </p:nvSpPr>
        <p:spPr bwMode="auto">
          <a:xfrm>
            <a:off x="5807075" y="1092200"/>
            <a:ext cx="193675" cy="479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50" name="Freeform 14"/>
          <p:cNvSpPr>
            <a:spLocks/>
          </p:cNvSpPr>
          <p:nvPr/>
        </p:nvSpPr>
        <p:spPr bwMode="auto">
          <a:xfrm>
            <a:off x="1749425" y="842963"/>
            <a:ext cx="5113338" cy="3027362"/>
          </a:xfrm>
          <a:custGeom>
            <a:avLst/>
            <a:gdLst>
              <a:gd name="T0" fmla="*/ 2147483647 w 3221"/>
              <a:gd name="T1" fmla="*/ 2147483647 h 1907"/>
              <a:gd name="T2" fmla="*/ 2147483647 w 3221"/>
              <a:gd name="T3" fmla="*/ 2147483647 h 1907"/>
              <a:gd name="T4" fmla="*/ 2147483647 w 3221"/>
              <a:gd name="T5" fmla="*/ 2147483647 h 1907"/>
              <a:gd name="T6" fmla="*/ 2147483647 w 3221"/>
              <a:gd name="T7" fmla="*/ 2147483647 h 1907"/>
              <a:gd name="T8" fmla="*/ 2147483647 w 3221"/>
              <a:gd name="T9" fmla="*/ 2147483647 h 1907"/>
              <a:gd name="T10" fmla="*/ 2147483647 w 3221"/>
              <a:gd name="T11" fmla="*/ 2147483647 h 1907"/>
              <a:gd name="T12" fmla="*/ 2147483647 w 3221"/>
              <a:gd name="T13" fmla="*/ 2147483647 h 1907"/>
              <a:gd name="T14" fmla="*/ 2147483647 w 3221"/>
              <a:gd name="T15" fmla="*/ 2147483647 h 1907"/>
              <a:gd name="T16" fmla="*/ 2147483647 w 3221"/>
              <a:gd name="T17" fmla="*/ 2147483647 h 1907"/>
              <a:gd name="T18" fmla="*/ 2147483647 w 3221"/>
              <a:gd name="T19" fmla="*/ 2147483647 h 1907"/>
              <a:gd name="T20" fmla="*/ 2147483647 w 3221"/>
              <a:gd name="T21" fmla="*/ 2147483647 h 1907"/>
              <a:gd name="T22" fmla="*/ 2147483647 w 3221"/>
              <a:gd name="T23" fmla="*/ 2147483647 h 1907"/>
              <a:gd name="T24" fmla="*/ 2147483647 w 3221"/>
              <a:gd name="T25" fmla="*/ 2147483647 h 1907"/>
              <a:gd name="T26" fmla="*/ 2147483647 w 3221"/>
              <a:gd name="T27" fmla="*/ 2147483647 h 1907"/>
              <a:gd name="T28" fmla="*/ 2147483647 w 3221"/>
              <a:gd name="T29" fmla="*/ 2147483647 h 1907"/>
              <a:gd name="T30" fmla="*/ 2147483647 w 3221"/>
              <a:gd name="T31" fmla="*/ 2147483647 h 1907"/>
              <a:gd name="T32" fmla="*/ 2147483647 w 3221"/>
              <a:gd name="T33" fmla="*/ 2147483647 h 1907"/>
              <a:gd name="T34" fmla="*/ 2147483647 w 3221"/>
              <a:gd name="T35" fmla="*/ 2147483647 h 1907"/>
              <a:gd name="T36" fmla="*/ 2147483647 w 3221"/>
              <a:gd name="T37" fmla="*/ 2147483647 h 1907"/>
              <a:gd name="T38" fmla="*/ 2147483647 w 3221"/>
              <a:gd name="T39" fmla="*/ 2147483647 h 1907"/>
              <a:gd name="T40" fmla="*/ 2147483647 w 3221"/>
              <a:gd name="T41" fmla="*/ 2147483647 h 1907"/>
              <a:gd name="T42" fmla="*/ 2147483647 w 3221"/>
              <a:gd name="T43" fmla="*/ 2147483647 h 1907"/>
              <a:gd name="T44" fmla="*/ 2147483647 w 3221"/>
              <a:gd name="T45" fmla="*/ 2147483647 h 1907"/>
              <a:gd name="T46" fmla="*/ 2147483647 w 3221"/>
              <a:gd name="T47" fmla="*/ 2147483647 h 1907"/>
              <a:gd name="T48" fmla="*/ 2147483647 w 3221"/>
              <a:gd name="T49" fmla="*/ 2147483647 h 1907"/>
              <a:gd name="T50" fmla="*/ 2147483647 w 3221"/>
              <a:gd name="T51" fmla="*/ 2147483647 h 1907"/>
              <a:gd name="T52" fmla="*/ 2147483647 w 3221"/>
              <a:gd name="T53" fmla="*/ 2147483647 h 1907"/>
              <a:gd name="T54" fmla="*/ 2147483647 w 3221"/>
              <a:gd name="T55" fmla="*/ 2147483647 h 1907"/>
              <a:gd name="T56" fmla="*/ 2147483647 w 3221"/>
              <a:gd name="T57" fmla="*/ 2147483647 h 1907"/>
              <a:gd name="T58" fmla="*/ 2147483647 w 3221"/>
              <a:gd name="T59" fmla="*/ 2147483647 h 1907"/>
              <a:gd name="T60" fmla="*/ 2147483647 w 3221"/>
              <a:gd name="T61" fmla="*/ 2147483647 h 1907"/>
              <a:gd name="T62" fmla="*/ 2147483647 w 3221"/>
              <a:gd name="T63" fmla="*/ 2147483647 h 1907"/>
              <a:gd name="T64" fmla="*/ 2147483647 w 3221"/>
              <a:gd name="T65" fmla="*/ 2147483647 h 1907"/>
              <a:gd name="T66" fmla="*/ 2147483647 w 3221"/>
              <a:gd name="T67" fmla="*/ 0 h 1907"/>
              <a:gd name="T68" fmla="*/ 2147483647 w 3221"/>
              <a:gd name="T69" fmla="*/ 2147483647 h 1907"/>
              <a:gd name="T70" fmla="*/ 2147483647 w 3221"/>
              <a:gd name="T71" fmla="*/ 2147483647 h 1907"/>
              <a:gd name="T72" fmla="*/ 2147483647 w 3221"/>
              <a:gd name="T73" fmla="*/ 2147483647 h 1907"/>
              <a:gd name="T74" fmla="*/ 2147483647 w 3221"/>
              <a:gd name="T75" fmla="*/ 2147483647 h 1907"/>
              <a:gd name="T76" fmla="*/ 2147483647 w 3221"/>
              <a:gd name="T77" fmla="*/ 2147483647 h 1907"/>
              <a:gd name="T78" fmla="*/ 2147483647 w 3221"/>
              <a:gd name="T79" fmla="*/ 2147483647 h 1907"/>
              <a:gd name="T80" fmla="*/ 2147483647 w 3221"/>
              <a:gd name="T81" fmla="*/ 2147483647 h 1907"/>
              <a:gd name="T82" fmla="*/ 2147483647 w 3221"/>
              <a:gd name="T83" fmla="*/ 2147483647 h 1907"/>
              <a:gd name="T84" fmla="*/ 2147483647 w 3221"/>
              <a:gd name="T85" fmla="*/ 2147483647 h 1907"/>
              <a:gd name="T86" fmla="*/ 2147483647 w 3221"/>
              <a:gd name="T87" fmla="*/ 2147483647 h 1907"/>
              <a:gd name="T88" fmla="*/ 2147483647 w 3221"/>
              <a:gd name="T89" fmla="*/ 2147483647 h 1907"/>
              <a:gd name="T90" fmla="*/ 2147483647 w 3221"/>
              <a:gd name="T91" fmla="*/ 2147483647 h 1907"/>
              <a:gd name="T92" fmla="*/ 2147483647 w 3221"/>
              <a:gd name="T93" fmla="*/ 2147483647 h 1907"/>
              <a:gd name="T94" fmla="*/ 2147483647 w 3221"/>
              <a:gd name="T95" fmla="*/ 2147483647 h 1907"/>
              <a:gd name="T96" fmla="*/ 2147483647 w 3221"/>
              <a:gd name="T97" fmla="*/ 2147483647 h 1907"/>
              <a:gd name="T98" fmla="*/ 2147483647 w 3221"/>
              <a:gd name="T99" fmla="*/ 2147483647 h 1907"/>
              <a:gd name="T100" fmla="*/ 2147483647 w 3221"/>
              <a:gd name="T101" fmla="*/ 2147483647 h 1907"/>
              <a:gd name="T102" fmla="*/ 2147483647 w 3221"/>
              <a:gd name="T103" fmla="*/ 2147483647 h 1907"/>
              <a:gd name="T104" fmla="*/ 2147483647 w 3221"/>
              <a:gd name="T105" fmla="*/ 2147483647 h 1907"/>
              <a:gd name="T106" fmla="*/ 2147483647 w 3221"/>
              <a:gd name="T107" fmla="*/ 2147483647 h 1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21"/>
              <a:gd name="T163" fmla="*/ 0 h 1907"/>
              <a:gd name="T164" fmla="*/ 3221 w 3221"/>
              <a:gd name="T165" fmla="*/ 1907 h 19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21" h="1907">
                <a:moveTo>
                  <a:pt x="3042" y="1874"/>
                </a:moveTo>
                <a:lnTo>
                  <a:pt x="2924" y="1907"/>
                </a:lnTo>
                <a:lnTo>
                  <a:pt x="2846" y="1862"/>
                </a:lnTo>
                <a:lnTo>
                  <a:pt x="2807" y="1807"/>
                </a:lnTo>
                <a:lnTo>
                  <a:pt x="2790" y="1751"/>
                </a:lnTo>
                <a:lnTo>
                  <a:pt x="2757" y="1723"/>
                </a:lnTo>
                <a:lnTo>
                  <a:pt x="2684" y="1728"/>
                </a:lnTo>
                <a:lnTo>
                  <a:pt x="2628" y="1678"/>
                </a:lnTo>
                <a:lnTo>
                  <a:pt x="2583" y="1644"/>
                </a:lnTo>
                <a:lnTo>
                  <a:pt x="2511" y="1639"/>
                </a:lnTo>
                <a:lnTo>
                  <a:pt x="2449" y="1622"/>
                </a:lnTo>
                <a:lnTo>
                  <a:pt x="2393" y="1639"/>
                </a:lnTo>
                <a:lnTo>
                  <a:pt x="2343" y="1600"/>
                </a:lnTo>
                <a:lnTo>
                  <a:pt x="2315" y="1572"/>
                </a:lnTo>
                <a:lnTo>
                  <a:pt x="2253" y="1538"/>
                </a:lnTo>
                <a:lnTo>
                  <a:pt x="2181" y="1510"/>
                </a:lnTo>
                <a:lnTo>
                  <a:pt x="2114" y="1482"/>
                </a:lnTo>
                <a:lnTo>
                  <a:pt x="2080" y="1471"/>
                </a:lnTo>
                <a:lnTo>
                  <a:pt x="2024" y="1454"/>
                </a:lnTo>
                <a:lnTo>
                  <a:pt x="1979" y="1387"/>
                </a:lnTo>
                <a:lnTo>
                  <a:pt x="1974" y="1354"/>
                </a:lnTo>
                <a:lnTo>
                  <a:pt x="1963" y="1292"/>
                </a:lnTo>
                <a:lnTo>
                  <a:pt x="1963" y="1225"/>
                </a:lnTo>
                <a:lnTo>
                  <a:pt x="1907" y="1214"/>
                </a:lnTo>
                <a:lnTo>
                  <a:pt x="1845" y="1152"/>
                </a:lnTo>
                <a:lnTo>
                  <a:pt x="1795" y="1108"/>
                </a:lnTo>
                <a:lnTo>
                  <a:pt x="1795" y="1029"/>
                </a:lnTo>
                <a:lnTo>
                  <a:pt x="1828" y="990"/>
                </a:lnTo>
                <a:lnTo>
                  <a:pt x="1772" y="912"/>
                </a:lnTo>
                <a:lnTo>
                  <a:pt x="1744" y="867"/>
                </a:lnTo>
                <a:lnTo>
                  <a:pt x="1700" y="800"/>
                </a:lnTo>
                <a:lnTo>
                  <a:pt x="1571" y="789"/>
                </a:lnTo>
                <a:lnTo>
                  <a:pt x="1515" y="789"/>
                </a:lnTo>
                <a:lnTo>
                  <a:pt x="1487" y="744"/>
                </a:lnTo>
                <a:lnTo>
                  <a:pt x="1403" y="705"/>
                </a:lnTo>
                <a:lnTo>
                  <a:pt x="1364" y="677"/>
                </a:lnTo>
                <a:lnTo>
                  <a:pt x="1314" y="671"/>
                </a:lnTo>
                <a:lnTo>
                  <a:pt x="1241" y="666"/>
                </a:lnTo>
                <a:lnTo>
                  <a:pt x="1191" y="632"/>
                </a:lnTo>
                <a:lnTo>
                  <a:pt x="1124" y="621"/>
                </a:lnTo>
                <a:lnTo>
                  <a:pt x="1062" y="632"/>
                </a:lnTo>
                <a:lnTo>
                  <a:pt x="1006" y="671"/>
                </a:lnTo>
                <a:lnTo>
                  <a:pt x="934" y="671"/>
                </a:lnTo>
                <a:lnTo>
                  <a:pt x="878" y="666"/>
                </a:lnTo>
                <a:lnTo>
                  <a:pt x="816" y="615"/>
                </a:lnTo>
                <a:lnTo>
                  <a:pt x="755" y="582"/>
                </a:lnTo>
                <a:lnTo>
                  <a:pt x="693" y="565"/>
                </a:lnTo>
                <a:lnTo>
                  <a:pt x="615" y="565"/>
                </a:lnTo>
                <a:lnTo>
                  <a:pt x="564" y="565"/>
                </a:lnTo>
                <a:lnTo>
                  <a:pt x="475" y="504"/>
                </a:lnTo>
                <a:lnTo>
                  <a:pt x="430" y="453"/>
                </a:lnTo>
                <a:lnTo>
                  <a:pt x="380" y="436"/>
                </a:lnTo>
                <a:lnTo>
                  <a:pt x="318" y="436"/>
                </a:lnTo>
                <a:lnTo>
                  <a:pt x="285" y="425"/>
                </a:lnTo>
                <a:lnTo>
                  <a:pt x="218" y="375"/>
                </a:lnTo>
                <a:lnTo>
                  <a:pt x="162" y="336"/>
                </a:lnTo>
                <a:lnTo>
                  <a:pt x="72" y="291"/>
                </a:lnTo>
                <a:lnTo>
                  <a:pt x="39" y="263"/>
                </a:lnTo>
                <a:lnTo>
                  <a:pt x="0" y="196"/>
                </a:lnTo>
                <a:lnTo>
                  <a:pt x="72" y="162"/>
                </a:lnTo>
                <a:lnTo>
                  <a:pt x="117" y="95"/>
                </a:lnTo>
                <a:lnTo>
                  <a:pt x="207" y="79"/>
                </a:lnTo>
                <a:lnTo>
                  <a:pt x="268" y="84"/>
                </a:lnTo>
                <a:lnTo>
                  <a:pt x="380" y="84"/>
                </a:lnTo>
                <a:lnTo>
                  <a:pt x="413" y="67"/>
                </a:lnTo>
                <a:lnTo>
                  <a:pt x="475" y="17"/>
                </a:lnTo>
                <a:lnTo>
                  <a:pt x="587" y="17"/>
                </a:lnTo>
                <a:lnTo>
                  <a:pt x="699" y="0"/>
                </a:lnTo>
                <a:lnTo>
                  <a:pt x="855" y="51"/>
                </a:lnTo>
                <a:lnTo>
                  <a:pt x="956" y="73"/>
                </a:lnTo>
                <a:lnTo>
                  <a:pt x="1034" y="73"/>
                </a:lnTo>
                <a:lnTo>
                  <a:pt x="1129" y="67"/>
                </a:lnTo>
                <a:lnTo>
                  <a:pt x="1174" y="73"/>
                </a:lnTo>
                <a:lnTo>
                  <a:pt x="1286" y="84"/>
                </a:lnTo>
                <a:lnTo>
                  <a:pt x="1387" y="107"/>
                </a:lnTo>
                <a:lnTo>
                  <a:pt x="1487" y="168"/>
                </a:lnTo>
                <a:lnTo>
                  <a:pt x="1560" y="230"/>
                </a:lnTo>
                <a:lnTo>
                  <a:pt x="1677" y="207"/>
                </a:lnTo>
                <a:lnTo>
                  <a:pt x="1789" y="269"/>
                </a:lnTo>
                <a:lnTo>
                  <a:pt x="1840" y="280"/>
                </a:lnTo>
                <a:lnTo>
                  <a:pt x="1929" y="319"/>
                </a:lnTo>
                <a:lnTo>
                  <a:pt x="2024" y="347"/>
                </a:lnTo>
                <a:lnTo>
                  <a:pt x="2097" y="347"/>
                </a:lnTo>
                <a:lnTo>
                  <a:pt x="2186" y="381"/>
                </a:lnTo>
                <a:lnTo>
                  <a:pt x="2292" y="408"/>
                </a:lnTo>
                <a:lnTo>
                  <a:pt x="2371" y="448"/>
                </a:lnTo>
                <a:lnTo>
                  <a:pt x="2443" y="453"/>
                </a:lnTo>
                <a:lnTo>
                  <a:pt x="2449" y="526"/>
                </a:lnTo>
                <a:lnTo>
                  <a:pt x="2477" y="593"/>
                </a:lnTo>
                <a:lnTo>
                  <a:pt x="2516" y="632"/>
                </a:lnTo>
                <a:lnTo>
                  <a:pt x="2527" y="694"/>
                </a:lnTo>
                <a:lnTo>
                  <a:pt x="2583" y="789"/>
                </a:lnTo>
                <a:lnTo>
                  <a:pt x="2656" y="828"/>
                </a:lnTo>
                <a:lnTo>
                  <a:pt x="2751" y="945"/>
                </a:lnTo>
                <a:lnTo>
                  <a:pt x="2807" y="1024"/>
                </a:lnTo>
                <a:lnTo>
                  <a:pt x="2818" y="1091"/>
                </a:lnTo>
                <a:lnTo>
                  <a:pt x="2896" y="1214"/>
                </a:lnTo>
                <a:lnTo>
                  <a:pt x="2941" y="1197"/>
                </a:lnTo>
                <a:lnTo>
                  <a:pt x="2975" y="1275"/>
                </a:lnTo>
                <a:lnTo>
                  <a:pt x="3008" y="1342"/>
                </a:lnTo>
                <a:lnTo>
                  <a:pt x="3137" y="1421"/>
                </a:lnTo>
                <a:lnTo>
                  <a:pt x="3159" y="1454"/>
                </a:lnTo>
                <a:lnTo>
                  <a:pt x="3170" y="1577"/>
                </a:lnTo>
                <a:lnTo>
                  <a:pt x="3221" y="1667"/>
                </a:lnTo>
                <a:lnTo>
                  <a:pt x="3148" y="1711"/>
                </a:lnTo>
                <a:lnTo>
                  <a:pt x="3115" y="1779"/>
                </a:lnTo>
                <a:lnTo>
                  <a:pt x="3087" y="1846"/>
                </a:lnTo>
                <a:lnTo>
                  <a:pt x="3042" y="1874"/>
                </a:lnTo>
                <a:close/>
              </a:path>
            </a:pathLst>
          </a:custGeom>
          <a:noFill/>
          <a:ln w="76200">
            <a:solidFill>
              <a:srgbClr val="FFFF00">
                <a:alpha val="6117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1" name="Rectangle 15"/>
          <p:cNvSpPr>
            <a:spLocks noChangeArrowheads="1"/>
          </p:cNvSpPr>
          <p:nvPr/>
        </p:nvSpPr>
        <p:spPr bwMode="auto">
          <a:xfrm>
            <a:off x="4683125" y="3927475"/>
            <a:ext cx="1658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atin typeface="Arial" charset="0"/>
              </a:rPr>
              <a:t>Watershed</a:t>
            </a:r>
          </a:p>
        </p:txBody>
      </p:sp>
      <p:sp>
        <p:nvSpPr>
          <p:cNvPr id="91152" name="Line 16"/>
          <p:cNvSpPr>
            <a:spLocks noChangeShapeType="1"/>
          </p:cNvSpPr>
          <p:nvPr/>
        </p:nvSpPr>
        <p:spPr bwMode="auto">
          <a:xfrm flipV="1">
            <a:off x="5432425" y="3081338"/>
            <a:ext cx="19050" cy="868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27075" y="376238"/>
            <a:ext cx="7772400" cy="898525"/>
          </a:xfrm>
        </p:spPr>
        <p:txBody>
          <a:bodyPr/>
          <a:lstStyle/>
          <a:p>
            <a:pPr eaLnBrk="1" hangingPunct="1"/>
            <a:r>
              <a:rPr lang="en-US" sz="4000" smtClean="0">
                <a:solidFill>
                  <a:srgbClr val="0000FF"/>
                </a:solidFill>
              </a:rPr>
              <a:t>Summary of Key Processing Steps</a:t>
            </a:r>
          </a:p>
        </p:txBody>
      </p:sp>
      <p:sp>
        <p:nvSpPr>
          <p:cNvPr id="92163" name="Rectangle 3"/>
          <p:cNvSpPr>
            <a:spLocks noGrp="1" noChangeArrowheads="1"/>
          </p:cNvSpPr>
          <p:nvPr>
            <p:ph type="body" idx="1"/>
          </p:nvPr>
        </p:nvSpPr>
        <p:spPr>
          <a:xfrm>
            <a:off x="665163" y="1431925"/>
            <a:ext cx="7772400" cy="4775200"/>
          </a:xfrm>
          <a:noFill/>
        </p:spPr>
        <p:txBody>
          <a:bodyPr/>
          <a:lstStyle/>
          <a:p>
            <a:pPr eaLnBrk="1" hangingPunct="1"/>
            <a:r>
              <a:rPr lang="en-US" sz="2800" smtClean="0"/>
              <a:t>[DEM Reconditioning]</a:t>
            </a:r>
          </a:p>
          <a:p>
            <a:pPr eaLnBrk="1" hangingPunct="1"/>
            <a:r>
              <a:rPr lang="en-US" sz="2800" smtClean="0"/>
              <a:t>Pit Removal (Fill Sinks)</a:t>
            </a:r>
          </a:p>
          <a:p>
            <a:pPr eaLnBrk="1" hangingPunct="1"/>
            <a:r>
              <a:rPr lang="en-US" sz="2800" smtClean="0"/>
              <a:t>Flow Direction</a:t>
            </a:r>
          </a:p>
          <a:p>
            <a:pPr eaLnBrk="1" hangingPunct="1"/>
            <a:r>
              <a:rPr lang="en-US" sz="2800" smtClean="0"/>
              <a:t>Flow Accumulation</a:t>
            </a:r>
          </a:p>
          <a:p>
            <a:pPr eaLnBrk="1" hangingPunct="1"/>
            <a:r>
              <a:rPr lang="en-US" sz="2800" smtClean="0"/>
              <a:t>Stream Definition</a:t>
            </a:r>
          </a:p>
          <a:p>
            <a:pPr eaLnBrk="1" hangingPunct="1"/>
            <a:r>
              <a:rPr lang="en-US" sz="2800" smtClean="0"/>
              <a:t>Stream Segmentation</a:t>
            </a:r>
          </a:p>
          <a:p>
            <a:pPr eaLnBrk="1" hangingPunct="1"/>
            <a:r>
              <a:rPr lang="en-US" sz="2800" smtClean="0"/>
              <a:t>Catchment Grid Delineation</a:t>
            </a:r>
          </a:p>
          <a:p>
            <a:pPr eaLnBrk="1" hangingPunct="1"/>
            <a:r>
              <a:rPr lang="en-US" sz="2800" smtClean="0"/>
              <a:t>Raster to Vector Conversion (Catchment Polygon, Drainage Line, Catchment Outlet Points) </a:t>
            </a:r>
          </a:p>
          <a:p>
            <a:pPr eaLnBrk="1" hangingPunct="1"/>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0" y="0"/>
            <a:ext cx="9144000" cy="838200"/>
          </a:xfrm>
        </p:spPr>
        <p:txBody>
          <a:bodyPr/>
          <a:lstStyle/>
          <a:p>
            <a:pPr eaLnBrk="1" hangingPunct="1"/>
            <a:r>
              <a:rPr lang="en-US" sz="3200" smtClean="0"/>
              <a:t>Delineation of Channel Networks and Catchments</a:t>
            </a:r>
          </a:p>
        </p:txBody>
      </p:sp>
      <p:graphicFrame>
        <p:nvGraphicFramePr>
          <p:cNvPr id="8194" name="Object 3"/>
          <p:cNvGraphicFramePr>
            <a:graphicFrameLocks noChangeAspect="1"/>
          </p:cNvGraphicFramePr>
          <p:nvPr/>
        </p:nvGraphicFramePr>
        <p:xfrm>
          <a:off x="304800" y="1143000"/>
          <a:ext cx="4113213" cy="5638800"/>
        </p:xfrm>
        <a:graphic>
          <a:graphicData uri="http://schemas.openxmlformats.org/presentationml/2006/ole">
            <mc:AlternateContent xmlns:mc="http://schemas.openxmlformats.org/markup-compatibility/2006">
              <mc:Choice xmlns:v="urn:schemas-microsoft-com:vml" Requires="v">
                <p:oleObj spid="_x0000_s8199" name="Bitmap Image" r:id="rId3" imgW="5466667" imgH="7497221" progId="Paint.Picture">
                  <p:embed/>
                </p:oleObj>
              </mc:Choice>
              <mc:Fallback>
                <p:oleObj name="Bitmap Image" r:id="rId3" imgW="5466667" imgH="7497221"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411321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4"/>
          <p:cNvGraphicFramePr>
            <a:graphicFrameLocks noChangeAspect="1"/>
          </p:cNvGraphicFramePr>
          <p:nvPr/>
        </p:nvGraphicFramePr>
        <p:xfrm>
          <a:off x="4648200" y="1143000"/>
          <a:ext cx="4205288" cy="5651500"/>
        </p:xfrm>
        <a:graphic>
          <a:graphicData uri="http://schemas.openxmlformats.org/presentationml/2006/ole">
            <mc:AlternateContent xmlns:mc="http://schemas.openxmlformats.org/markup-compatibility/2006">
              <mc:Choice xmlns:v="urn:schemas-microsoft-com:vml" Requires="v">
                <p:oleObj spid="_x0000_s8200" name="Bitmap Image" r:id="rId5" imgW="5563377" imgH="7478169" progId="Paint.Picture">
                  <p:embed/>
                </p:oleObj>
              </mc:Choice>
              <mc:Fallback>
                <p:oleObj name="Bitmap Image" r:id="rId5" imgW="5563377" imgH="7478169"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143000"/>
                        <a:ext cx="4205288"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5"/>
          <p:cNvSpPr txBox="1">
            <a:spLocks noChangeArrowheads="1"/>
          </p:cNvSpPr>
          <p:nvPr/>
        </p:nvSpPr>
        <p:spPr bwMode="auto">
          <a:xfrm>
            <a:off x="3124200" y="5943600"/>
            <a:ext cx="12954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500 cell theshold</a:t>
            </a:r>
          </a:p>
        </p:txBody>
      </p:sp>
      <p:sp>
        <p:nvSpPr>
          <p:cNvPr id="8198" name="Text Box 6"/>
          <p:cNvSpPr txBox="1">
            <a:spLocks noChangeArrowheads="1"/>
          </p:cNvSpPr>
          <p:nvPr/>
        </p:nvSpPr>
        <p:spPr bwMode="auto">
          <a:xfrm>
            <a:off x="7620000" y="5943600"/>
            <a:ext cx="14478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1000 cell theshold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387475" y="0"/>
            <a:ext cx="7470775" cy="1365250"/>
          </a:xfrm>
        </p:spPr>
        <p:txBody>
          <a:bodyPr/>
          <a:lstStyle/>
          <a:p>
            <a:pPr eaLnBrk="1" hangingPunct="1">
              <a:lnSpc>
                <a:spcPct val="95000"/>
              </a:lnSpc>
            </a:pPr>
            <a:r>
              <a:rPr lang="en-US" smtClean="0">
                <a:solidFill>
                  <a:srgbClr val="003399"/>
                </a:solidFill>
              </a:rPr>
              <a:t>How to decide on stream delineation threshold ?</a:t>
            </a:r>
          </a:p>
        </p:txBody>
      </p:sp>
      <p:grpSp>
        <p:nvGrpSpPr>
          <p:cNvPr id="9221" name="Group 3"/>
          <p:cNvGrpSpPr>
            <a:grpSpLocks/>
          </p:cNvGrpSpPr>
          <p:nvPr/>
        </p:nvGrpSpPr>
        <p:grpSpPr bwMode="auto">
          <a:xfrm>
            <a:off x="0" y="1287463"/>
            <a:ext cx="3573463" cy="3286125"/>
            <a:chOff x="1659" y="1331"/>
            <a:chExt cx="2251" cy="2070"/>
          </a:xfrm>
        </p:grpSpPr>
        <p:graphicFrame>
          <p:nvGraphicFramePr>
            <p:cNvPr id="9219" name="Object 4"/>
            <p:cNvGraphicFramePr>
              <a:graphicFrameLocks noChangeAspect="1"/>
            </p:cNvGraphicFramePr>
            <p:nvPr/>
          </p:nvGraphicFramePr>
          <p:xfrm>
            <a:off x="1659" y="1331"/>
            <a:ext cx="1322" cy="1421"/>
          </p:xfrm>
          <a:graphic>
            <a:graphicData uri="http://schemas.openxmlformats.org/presentationml/2006/ole">
              <mc:AlternateContent xmlns:mc="http://schemas.openxmlformats.org/markup-compatibility/2006">
                <mc:Choice xmlns:v="urn:schemas-microsoft-com:vml" Requires="v">
                  <p:oleObj spid="_x0000_s9259" name="Clip" r:id="rId3" imgW="3025440" imgH="3252600" progId="MS_ClipArt_Gallery.2">
                    <p:embed/>
                  </p:oleObj>
                </mc:Choice>
                <mc:Fallback>
                  <p:oleObj name="Clip" r:id="rId3" imgW="3025440" imgH="32526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 y="1331"/>
                          <a:ext cx="1322" cy="1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23" name="Group 5"/>
            <p:cNvGrpSpPr>
              <a:grpSpLocks/>
            </p:cNvGrpSpPr>
            <p:nvPr/>
          </p:nvGrpSpPr>
          <p:grpSpPr bwMode="auto">
            <a:xfrm>
              <a:off x="2577" y="1740"/>
              <a:ext cx="1333" cy="1661"/>
              <a:chOff x="408" y="1056"/>
              <a:chExt cx="2297" cy="3024"/>
            </a:xfrm>
          </p:grpSpPr>
          <p:sp>
            <p:nvSpPr>
              <p:cNvPr id="612358" name="Rectangle 6"/>
              <p:cNvSpPr>
                <a:spLocks noChangeArrowheads="1"/>
              </p:cNvSpPr>
              <p:nvPr/>
            </p:nvSpPr>
            <p:spPr bwMode="auto">
              <a:xfrm>
                <a:off x="1583" y="3312"/>
                <a:ext cx="193" cy="193"/>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pPr>
                  <a:defRPr/>
                </a:pPr>
                <a:endParaRPr lang="en-US"/>
              </a:p>
            </p:txBody>
          </p:sp>
          <p:sp>
            <p:nvSpPr>
              <p:cNvPr id="9225" name="Freeform 7"/>
              <p:cNvSpPr>
                <a:spLocks/>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4"/>
                  <a:gd name="T43" fmla="*/ 0 h 904"/>
                  <a:gd name="T44" fmla="*/ 764 w 764"/>
                  <a:gd name="T45" fmla="*/ 904 h 9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26" name="Freeform 8"/>
              <p:cNvSpPr>
                <a:spLocks/>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7"/>
                  <a:gd name="T67" fmla="*/ 0 h 2107"/>
                  <a:gd name="T68" fmla="*/ 1757 w 1757"/>
                  <a:gd name="T69" fmla="*/ 2107 h 2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27" name="Freeform 9"/>
              <p:cNvSpPr>
                <a:spLocks/>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 name="T8" fmla="*/ 0 60000 65536"/>
                  <a:gd name="T9" fmla="*/ 0 60000 65536"/>
                  <a:gd name="T10" fmla="*/ 0 60000 65536"/>
                  <a:gd name="T11" fmla="*/ 0 60000 65536"/>
                  <a:gd name="T12" fmla="*/ 0 w 397"/>
                  <a:gd name="T13" fmla="*/ 0 h 347"/>
                  <a:gd name="T14" fmla="*/ 397 w 397"/>
                  <a:gd name="T15" fmla="*/ 347 h 347"/>
                </a:gdLst>
                <a:ahLst/>
                <a:cxnLst>
                  <a:cxn ang="T8">
                    <a:pos x="T0" y="T1"/>
                  </a:cxn>
                  <a:cxn ang="T9">
                    <a:pos x="T2" y="T3"/>
                  </a:cxn>
                  <a:cxn ang="T10">
                    <a:pos x="T4" y="T5"/>
                  </a:cxn>
                  <a:cxn ang="T11">
                    <a:pos x="T6" y="T7"/>
                  </a:cxn>
                </a:cxnLst>
                <a:rect l="T12" t="T13" r="T14" b="T15"/>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28" name="Freeform 10"/>
              <p:cNvSpPr>
                <a:spLocks/>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 name="T14" fmla="*/ 0 60000 65536"/>
                  <a:gd name="T15" fmla="*/ 0 60000 65536"/>
                  <a:gd name="T16" fmla="*/ 0 60000 65536"/>
                  <a:gd name="T17" fmla="*/ 0 60000 65536"/>
                  <a:gd name="T18" fmla="*/ 0 60000 65536"/>
                  <a:gd name="T19" fmla="*/ 0 60000 65536"/>
                  <a:gd name="T20" fmla="*/ 0 60000 65536"/>
                  <a:gd name="T21" fmla="*/ 0 w 826"/>
                  <a:gd name="T22" fmla="*/ 0 h 500"/>
                  <a:gd name="T23" fmla="*/ 826 w 826"/>
                  <a:gd name="T24" fmla="*/ 500 h 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29" name="Freeform 11"/>
              <p:cNvSpPr>
                <a:spLocks/>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 name="T14" fmla="*/ 0 60000 65536"/>
                  <a:gd name="T15" fmla="*/ 0 60000 65536"/>
                  <a:gd name="T16" fmla="*/ 0 60000 65536"/>
                  <a:gd name="T17" fmla="*/ 0 60000 65536"/>
                  <a:gd name="T18" fmla="*/ 0 60000 65536"/>
                  <a:gd name="T19" fmla="*/ 0 60000 65536"/>
                  <a:gd name="T20" fmla="*/ 0 60000 65536"/>
                  <a:gd name="T21" fmla="*/ 0 w 1153"/>
                  <a:gd name="T22" fmla="*/ 0 h 441"/>
                  <a:gd name="T23" fmla="*/ 1153 w 1153"/>
                  <a:gd name="T24" fmla="*/ 441 h 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30" name="Freeform 12"/>
              <p:cNvSpPr>
                <a:spLocks/>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1"/>
                  <a:gd name="T28" fmla="*/ 0 h 536"/>
                  <a:gd name="T29" fmla="*/ 1341 w 1341"/>
                  <a:gd name="T30" fmla="*/ 536 h 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31" name="Freeform 13"/>
              <p:cNvSpPr>
                <a:spLocks/>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3"/>
                  <a:gd name="T37" fmla="*/ 0 h 643"/>
                  <a:gd name="T38" fmla="*/ 1543 w 1543"/>
                  <a:gd name="T39" fmla="*/ 643 h 6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32" name="Line 14"/>
              <p:cNvSpPr>
                <a:spLocks noChangeShapeType="1"/>
              </p:cNvSpPr>
              <p:nvPr/>
            </p:nvSpPr>
            <p:spPr bwMode="auto">
              <a:xfrm>
                <a:off x="624" y="3312"/>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3" name="Line 15"/>
              <p:cNvSpPr>
                <a:spLocks noChangeShapeType="1"/>
              </p:cNvSpPr>
              <p:nvPr/>
            </p:nvSpPr>
            <p:spPr bwMode="auto">
              <a:xfrm>
                <a:off x="624" y="3504"/>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4" name="Line 16"/>
              <p:cNvSpPr>
                <a:spLocks noChangeShapeType="1"/>
              </p:cNvSpPr>
              <p:nvPr/>
            </p:nvSpPr>
            <p:spPr bwMode="auto">
              <a:xfrm>
                <a:off x="624" y="3696"/>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5" name="Line 17"/>
              <p:cNvSpPr>
                <a:spLocks noChangeShapeType="1"/>
              </p:cNvSpPr>
              <p:nvPr/>
            </p:nvSpPr>
            <p:spPr bwMode="auto">
              <a:xfrm>
                <a:off x="624" y="3888"/>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6" name="Line 18"/>
              <p:cNvSpPr>
                <a:spLocks noChangeShapeType="1"/>
              </p:cNvSpPr>
              <p:nvPr/>
            </p:nvSpPr>
            <p:spPr bwMode="auto">
              <a:xfrm>
                <a:off x="1776" y="1056"/>
                <a:ext cx="0" cy="297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7" name="Line 19"/>
              <p:cNvSpPr>
                <a:spLocks noChangeShapeType="1"/>
              </p:cNvSpPr>
              <p:nvPr/>
            </p:nvSpPr>
            <p:spPr bwMode="auto">
              <a:xfrm>
                <a:off x="1584" y="1056"/>
                <a:ext cx="0" cy="297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8" name="Line 20"/>
              <p:cNvSpPr>
                <a:spLocks noChangeShapeType="1"/>
              </p:cNvSpPr>
              <p:nvPr/>
            </p:nvSpPr>
            <p:spPr bwMode="auto">
              <a:xfrm>
                <a:off x="1968"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9" name="Line 21"/>
              <p:cNvSpPr>
                <a:spLocks noChangeShapeType="1"/>
              </p:cNvSpPr>
              <p:nvPr/>
            </p:nvSpPr>
            <p:spPr bwMode="auto">
              <a:xfrm>
                <a:off x="1392"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0" name="Line 22"/>
              <p:cNvSpPr>
                <a:spLocks noChangeShapeType="1"/>
              </p:cNvSpPr>
              <p:nvPr/>
            </p:nvSpPr>
            <p:spPr bwMode="auto">
              <a:xfrm>
                <a:off x="2160"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1" name="Line 23"/>
              <p:cNvSpPr>
                <a:spLocks noChangeShapeType="1"/>
              </p:cNvSpPr>
              <p:nvPr/>
            </p:nvSpPr>
            <p:spPr bwMode="auto">
              <a:xfrm>
                <a:off x="1200"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2" name="Line 24"/>
              <p:cNvSpPr>
                <a:spLocks noChangeShapeType="1"/>
              </p:cNvSpPr>
              <p:nvPr/>
            </p:nvSpPr>
            <p:spPr bwMode="auto">
              <a:xfrm>
                <a:off x="1008"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3" name="Line 25"/>
              <p:cNvSpPr>
                <a:spLocks noChangeShapeType="1"/>
              </p:cNvSpPr>
              <p:nvPr/>
            </p:nvSpPr>
            <p:spPr bwMode="auto">
              <a:xfrm>
                <a:off x="2352"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4" name="Line 26"/>
              <p:cNvSpPr>
                <a:spLocks noChangeShapeType="1"/>
              </p:cNvSpPr>
              <p:nvPr/>
            </p:nvSpPr>
            <p:spPr bwMode="auto">
              <a:xfrm>
                <a:off x="816" y="3072"/>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5" name="Line 27"/>
              <p:cNvSpPr>
                <a:spLocks noChangeShapeType="1"/>
              </p:cNvSpPr>
              <p:nvPr/>
            </p:nvSpPr>
            <p:spPr bwMode="auto">
              <a:xfrm>
                <a:off x="2544"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6" name="Freeform 28"/>
              <p:cNvSpPr>
                <a:spLocks/>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4"/>
                  <a:gd name="T55" fmla="*/ 0 h 784"/>
                  <a:gd name="T56" fmla="*/ 1824 w 1824"/>
                  <a:gd name="T57" fmla="*/ 784 h 7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47" name="Freeform 29"/>
              <p:cNvSpPr>
                <a:spLocks/>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2"/>
                  <a:gd name="T43" fmla="*/ 0 h 880"/>
                  <a:gd name="T44" fmla="*/ 1872 w 1872"/>
                  <a:gd name="T45" fmla="*/ 880 h 8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48" name="Freeform 30"/>
              <p:cNvSpPr>
                <a:spLocks/>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6"/>
                  <a:gd name="T55" fmla="*/ 0 h 840"/>
                  <a:gd name="T56" fmla="*/ 1896 w 1896"/>
                  <a:gd name="T57" fmla="*/ 840 h 8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49" name="Freeform 31"/>
              <p:cNvSpPr>
                <a:spLocks/>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512"/>
                  <a:gd name="T26" fmla="*/ 640 w 640"/>
                  <a:gd name="T27" fmla="*/ 512 h 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612384" name="Text Box 32"/>
              <p:cNvSpPr txBox="1">
                <a:spLocks noChangeArrowheads="1"/>
              </p:cNvSpPr>
              <p:nvPr/>
            </p:nvSpPr>
            <p:spPr bwMode="auto">
              <a:xfrm>
                <a:off x="1099" y="2420"/>
                <a:ext cx="488" cy="175"/>
              </a:xfrm>
              <a:prstGeom prst="rect">
                <a:avLst/>
              </a:prstGeom>
              <a:solidFill>
                <a:schemeClr val="bg1">
                  <a:alpha val="50000"/>
                </a:schemeClr>
              </a:solidFill>
              <a:ln w="12700">
                <a:noFill/>
                <a:miter lim="800000"/>
                <a:headEnd/>
                <a:tailEnd/>
              </a:ln>
              <a:effectLst/>
            </p:spPr>
            <p:txBody>
              <a:bodyPr wrap="none" lIns="0" tIns="0" rIns="0" bIns="0" anchor="ctr">
                <a:spAutoFit/>
              </a:bodyPr>
              <a:lstStyle/>
              <a:p>
                <a:pPr algn="ctr">
                  <a:defRPr/>
                </a:pPr>
                <a:r>
                  <a:rPr kumimoji="1" lang="en-CA" sz="1000">
                    <a:solidFill>
                      <a:schemeClr val="tx2"/>
                    </a:solidFill>
                    <a:effectLst>
                      <a:outerShdw blurRad="38100" dist="38100" dir="2700000" algn="tl">
                        <a:srgbClr val="C0C0C0"/>
                      </a:outerShdw>
                    </a:effectLst>
                    <a:latin typeface="Arial" charset="0"/>
                  </a:rPr>
                  <a:t>AREA 1</a:t>
                </a:r>
                <a:endParaRPr kumimoji="1" lang="en-CA" sz="1000">
                  <a:latin typeface="Arial" charset="0"/>
                </a:endParaRPr>
              </a:p>
            </p:txBody>
          </p:sp>
          <p:sp>
            <p:nvSpPr>
              <p:cNvPr id="612385" name="Rectangle 33"/>
              <p:cNvSpPr>
                <a:spLocks noChangeArrowheads="1"/>
              </p:cNvSpPr>
              <p:nvPr/>
            </p:nvSpPr>
            <p:spPr bwMode="auto">
              <a:xfrm>
                <a:off x="1583" y="1872"/>
                <a:ext cx="193" cy="193"/>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pPr>
                  <a:defRPr/>
                </a:pPr>
                <a:endParaRPr lang="en-US"/>
              </a:p>
            </p:txBody>
          </p:sp>
          <p:sp>
            <p:nvSpPr>
              <p:cNvPr id="9252" name="Freeform 34"/>
              <p:cNvSpPr>
                <a:spLocks/>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 name="T8" fmla="*/ 0 60000 65536"/>
                  <a:gd name="T9" fmla="*/ 0 60000 65536"/>
                  <a:gd name="T10" fmla="*/ 0 60000 65536"/>
                  <a:gd name="T11" fmla="*/ 0 60000 65536"/>
                  <a:gd name="T12" fmla="*/ 0 w 480"/>
                  <a:gd name="T13" fmla="*/ 0 h 304"/>
                  <a:gd name="T14" fmla="*/ 480 w 480"/>
                  <a:gd name="T15" fmla="*/ 304 h 304"/>
                </a:gdLst>
                <a:ahLst/>
                <a:cxnLst>
                  <a:cxn ang="T8">
                    <a:pos x="T0" y="T1"/>
                  </a:cxn>
                  <a:cxn ang="T9">
                    <a:pos x="T2" y="T3"/>
                  </a:cxn>
                  <a:cxn ang="T10">
                    <a:pos x="T4" y="T5"/>
                  </a:cxn>
                  <a:cxn ang="T11">
                    <a:pos x="T6" y="T7"/>
                  </a:cxn>
                </a:cxnLst>
                <a:rect l="T12" t="T13" r="T14" b="T15"/>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53" name="Freeform 35"/>
              <p:cNvSpPr>
                <a:spLocks/>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 name="T8" fmla="*/ 0 60000 65536"/>
                  <a:gd name="T9" fmla="*/ 0 60000 65536"/>
                  <a:gd name="T10" fmla="*/ 0 60000 65536"/>
                  <a:gd name="T11" fmla="*/ 0 60000 65536"/>
                  <a:gd name="T12" fmla="*/ 0 w 104"/>
                  <a:gd name="T13" fmla="*/ 0 h 432"/>
                  <a:gd name="T14" fmla="*/ 104 w 104"/>
                  <a:gd name="T15" fmla="*/ 432 h 432"/>
                </a:gdLst>
                <a:ahLst/>
                <a:cxnLst>
                  <a:cxn ang="T8">
                    <a:pos x="T0" y="T1"/>
                  </a:cxn>
                  <a:cxn ang="T9">
                    <a:pos x="T2" y="T3"/>
                  </a:cxn>
                  <a:cxn ang="T10">
                    <a:pos x="T4" y="T5"/>
                  </a:cxn>
                  <a:cxn ang="T11">
                    <a:pos x="T6" y="T7"/>
                  </a:cxn>
                </a:cxnLst>
                <a:rect l="T12" t="T13" r="T14" b="T15"/>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612388" name="Text Box 36"/>
              <p:cNvSpPr txBox="1">
                <a:spLocks noChangeArrowheads="1"/>
              </p:cNvSpPr>
              <p:nvPr/>
            </p:nvSpPr>
            <p:spPr bwMode="auto">
              <a:xfrm>
                <a:off x="1242" y="1642"/>
                <a:ext cx="488" cy="175"/>
              </a:xfrm>
              <a:prstGeom prst="rect">
                <a:avLst/>
              </a:prstGeom>
              <a:solidFill>
                <a:schemeClr val="bg1">
                  <a:alpha val="50000"/>
                </a:schemeClr>
              </a:solidFill>
              <a:ln w="12700">
                <a:noFill/>
                <a:miter lim="800000"/>
                <a:headEnd/>
                <a:tailEnd/>
              </a:ln>
              <a:effectLst/>
            </p:spPr>
            <p:txBody>
              <a:bodyPr wrap="none" lIns="0" tIns="0" rIns="0" bIns="0" anchor="ctr">
                <a:spAutoFit/>
              </a:bodyPr>
              <a:lstStyle/>
              <a:p>
                <a:pPr algn="ctr">
                  <a:defRPr/>
                </a:pPr>
                <a:r>
                  <a:rPr kumimoji="1" lang="en-CA" sz="1000">
                    <a:solidFill>
                      <a:schemeClr val="tx2"/>
                    </a:solidFill>
                    <a:effectLst>
                      <a:outerShdw blurRad="38100" dist="38100" dir="2700000" algn="tl">
                        <a:srgbClr val="C0C0C0"/>
                      </a:outerShdw>
                    </a:effectLst>
                    <a:latin typeface="Arial" charset="0"/>
                  </a:rPr>
                  <a:t>AREA 2</a:t>
                </a:r>
                <a:endParaRPr kumimoji="1" lang="en-CA" sz="3000">
                  <a:latin typeface="Arial" charset="0"/>
                </a:endParaRPr>
              </a:p>
            </p:txBody>
          </p:sp>
          <p:sp>
            <p:nvSpPr>
              <p:cNvPr id="9255" name="Line 37"/>
              <p:cNvSpPr>
                <a:spLocks noChangeShapeType="1"/>
              </p:cNvSpPr>
              <p:nvPr/>
            </p:nvSpPr>
            <p:spPr bwMode="auto">
              <a:xfrm>
                <a:off x="576" y="2064"/>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56" name="Line 38"/>
              <p:cNvSpPr>
                <a:spLocks noChangeShapeType="1"/>
              </p:cNvSpPr>
              <p:nvPr/>
            </p:nvSpPr>
            <p:spPr bwMode="auto">
              <a:xfrm>
                <a:off x="576" y="1872"/>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57" name="Text Box 39"/>
              <p:cNvSpPr txBox="1">
                <a:spLocks noChangeArrowheads="1"/>
              </p:cNvSpPr>
              <p:nvPr/>
            </p:nvSpPr>
            <p:spPr bwMode="auto">
              <a:xfrm>
                <a:off x="1428" y="1757"/>
                <a:ext cx="491"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Lst>
            </p:spPr>
            <p:txBody>
              <a:bodyPr wrap="none" lIns="184150" tIns="92075" rIns="184150" bIns="92075"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kumimoji="1" lang="en-CA" sz="1200" b="1">
                    <a:solidFill>
                      <a:srgbClr val="000000"/>
                    </a:solidFill>
                    <a:latin typeface="Arial" charset="0"/>
                  </a:rPr>
                  <a:t>3</a:t>
                </a:r>
                <a:endParaRPr kumimoji="1" lang="en-CA" sz="1200">
                  <a:latin typeface="Arial" charset="0"/>
                </a:endParaRPr>
              </a:p>
            </p:txBody>
          </p:sp>
          <p:sp>
            <p:nvSpPr>
              <p:cNvPr id="9258" name="Text Box 40"/>
              <p:cNvSpPr txBox="1">
                <a:spLocks noChangeArrowheads="1"/>
              </p:cNvSpPr>
              <p:nvPr/>
            </p:nvSpPr>
            <p:spPr bwMode="auto">
              <a:xfrm>
                <a:off x="1390" y="3199"/>
                <a:ext cx="583"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Lst>
            </p:spPr>
            <p:txBody>
              <a:bodyPr wrap="none" lIns="184150" tIns="92075" rIns="184150" bIns="92075"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kumimoji="1" lang="en-CA" sz="1200" b="1">
                    <a:solidFill>
                      <a:srgbClr val="000000"/>
                    </a:solidFill>
                    <a:latin typeface="Arial" charset="0"/>
                  </a:rPr>
                  <a:t>12</a:t>
                </a:r>
                <a:endParaRPr kumimoji="1" lang="en-CA" sz="2000">
                  <a:latin typeface="Arial" charset="0"/>
                </a:endParaRPr>
              </a:p>
            </p:txBody>
          </p:sp>
        </p:grpSp>
      </p:grpSp>
      <p:graphicFrame>
        <p:nvGraphicFramePr>
          <p:cNvPr id="9218" name="Object 41"/>
          <p:cNvGraphicFramePr>
            <a:graphicFrameLocks noChangeAspect="1"/>
          </p:cNvGraphicFramePr>
          <p:nvPr/>
        </p:nvGraphicFramePr>
        <p:xfrm>
          <a:off x="3530600" y="1290638"/>
          <a:ext cx="5667375" cy="4579937"/>
        </p:xfrm>
        <a:graphic>
          <a:graphicData uri="http://schemas.openxmlformats.org/presentationml/2006/ole">
            <mc:AlternateContent xmlns:mc="http://schemas.openxmlformats.org/markup-compatibility/2006">
              <mc:Choice xmlns:v="urn:schemas-microsoft-com:vml" Requires="v">
                <p:oleObj spid="_x0000_s9260" name="Picture" r:id="rId5" imgW="3772080" imgH="3048120" progId="Word.Picture.8">
                  <p:embed/>
                </p:oleObj>
              </mc:Choice>
              <mc:Fallback>
                <p:oleObj name="Picture" r:id="rId5" imgW="3772080" imgH="3048120" progId="Word.Picture.8">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0600" y="1290638"/>
                        <a:ext cx="5667375"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Text Box 42"/>
          <p:cNvSpPr txBox="1">
            <a:spLocks noChangeArrowheads="1"/>
          </p:cNvSpPr>
          <p:nvPr/>
        </p:nvSpPr>
        <p:spPr bwMode="auto">
          <a:xfrm>
            <a:off x="2063750" y="5807075"/>
            <a:ext cx="5213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800">
                <a:solidFill>
                  <a:srgbClr val="FF3300"/>
                </a:solidFill>
              </a:rPr>
              <a:t>Why is it important?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1457325"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aphicFrame>
        <p:nvGraphicFramePr>
          <p:cNvPr id="10242" name="Object 4"/>
          <p:cNvGraphicFramePr>
            <a:graphicFrameLocks noChangeAspect="1"/>
          </p:cNvGraphicFramePr>
          <p:nvPr/>
        </p:nvGraphicFramePr>
        <p:xfrm>
          <a:off x="-781050" y="1795463"/>
          <a:ext cx="7235825" cy="4348162"/>
        </p:xfrm>
        <a:graphic>
          <a:graphicData uri="http://schemas.openxmlformats.org/presentationml/2006/ole">
            <mc:AlternateContent xmlns:mc="http://schemas.openxmlformats.org/markup-compatibility/2006">
              <mc:Choice xmlns:v="urn:schemas-microsoft-com:vml" Requires="v">
                <p:oleObj spid="_x0000_s10246" name="Picture" r:id="rId3" imgW="8258040" imgH="4857840" progId="Word.Picture.8">
                  <p:embed/>
                </p:oleObj>
              </mc:Choice>
              <mc:Fallback>
                <p:oleObj name="Picture" r:id="rId3" imgW="8258040" imgH="485784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43" r="8858" b="6212"/>
                      <a:stretch>
                        <a:fillRect/>
                      </a:stretch>
                    </p:blipFill>
                    <p:spPr bwMode="auto">
                      <a:xfrm>
                        <a:off x="-781050" y="1795463"/>
                        <a:ext cx="7235825" cy="434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Rectangle 5"/>
          <p:cNvSpPr>
            <a:spLocks noChangeArrowheads="1"/>
          </p:cNvSpPr>
          <p:nvPr/>
        </p:nvSpPr>
        <p:spPr bwMode="auto">
          <a:xfrm>
            <a:off x="268288" y="333375"/>
            <a:ext cx="86169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a:solidFill>
                  <a:srgbClr val="FF0000"/>
                </a:solidFill>
              </a:rPr>
              <a:t>Hydrologic processes are different on hillslopes and in channels.  It is important to recognize this and account for this in models.</a:t>
            </a:r>
          </a:p>
        </p:txBody>
      </p:sp>
      <p:sp>
        <p:nvSpPr>
          <p:cNvPr id="10245" name="Rectangle 6"/>
          <p:cNvSpPr>
            <a:spLocks noChangeArrowheads="1"/>
          </p:cNvSpPr>
          <p:nvPr/>
        </p:nvSpPr>
        <p:spPr bwMode="auto">
          <a:xfrm>
            <a:off x="5359400" y="2927350"/>
            <a:ext cx="37846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b="1">
                <a:solidFill>
                  <a:schemeClr val="accent2"/>
                </a:solidFill>
                <a:cs typeface="Times New Roman" pitchFamily="18" charset="0"/>
              </a:rPr>
              <a:t>Drainage area can be concentrated or dispersed (specific catchment area) representing </a:t>
            </a:r>
            <a:r>
              <a:rPr lang="en-US" b="1">
                <a:solidFill>
                  <a:schemeClr val="accent2"/>
                </a:solidFill>
              </a:rPr>
              <a:t>concentrated or dispersed flow.</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314325"/>
            <a:ext cx="7772400" cy="1143000"/>
          </a:xfrm>
        </p:spPr>
        <p:txBody>
          <a:bodyPr/>
          <a:lstStyle/>
          <a:p>
            <a:r>
              <a:rPr lang="en-US" sz="2800" smtClean="0"/>
              <a:t>Examples of differently textured topography</a:t>
            </a:r>
          </a:p>
        </p:txBody>
      </p:sp>
      <p:sp>
        <p:nvSpPr>
          <p:cNvPr id="93187" name="Rectangle 3"/>
          <p:cNvSpPr>
            <a:spLocks noChangeArrowheads="1"/>
          </p:cNvSpPr>
          <p:nvPr/>
        </p:nvSpPr>
        <p:spPr bwMode="auto">
          <a:xfrm>
            <a:off x="0" y="5821363"/>
            <a:ext cx="459263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a:solidFill>
                  <a:schemeClr val="tx2"/>
                </a:solidFill>
              </a:rPr>
              <a:t>Badlands in Death Valley.</a:t>
            </a:r>
            <a:br>
              <a:rPr lang="en-US">
                <a:solidFill>
                  <a:schemeClr val="tx2"/>
                </a:solidFill>
              </a:rPr>
            </a:br>
            <a:r>
              <a:rPr lang="en-US" sz="1400">
                <a:solidFill>
                  <a:schemeClr val="tx2"/>
                </a:solidFill>
              </a:rPr>
              <a:t>from Easterbrook, 1993, p 140.</a:t>
            </a:r>
            <a:endParaRPr lang="en-US" sz="3600">
              <a:solidFill>
                <a:schemeClr val="tx2"/>
              </a:solidFill>
            </a:endParaRPr>
          </a:p>
        </p:txBody>
      </p:sp>
      <p:pic>
        <p:nvPicPr>
          <p:cNvPr id="93188" name="Picture 4" descr="tv"/>
          <p:cNvPicPr>
            <a:picLocks noChangeAspect="1" noChangeArrowheads="1"/>
          </p:cNvPicPr>
          <p:nvPr/>
        </p:nvPicPr>
        <p:blipFill>
          <a:blip r:embed="rId2">
            <a:extLst>
              <a:ext uri="{28A0092B-C50C-407E-A947-70E740481C1C}">
                <a14:useLocalDpi xmlns:a14="http://schemas.microsoft.com/office/drawing/2010/main" val="0"/>
              </a:ext>
            </a:extLst>
          </a:blip>
          <a:srcRect l="8774" r="19656"/>
          <a:stretch>
            <a:fillRect/>
          </a:stretch>
        </p:blipFill>
        <p:spPr bwMode="auto">
          <a:xfrm>
            <a:off x="4257675" y="1233488"/>
            <a:ext cx="48863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dv"/>
          <p:cNvPicPr>
            <a:picLocks noChangeAspect="1" noChangeArrowheads="1"/>
          </p:cNvPicPr>
          <p:nvPr/>
        </p:nvPicPr>
        <p:blipFill>
          <a:blip r:embed="rId3">
            <a:extLst>
              <a:ext uri="{28A0092B-C50C-407E-A947-70E740481C1C}">
                <a14:useLocalDpi xmlns:a14="http://schemas.microsoft.com/office/drawing/2010/main" val="0"/>
              </a:ext>
            </a:extLst>
          </a:blip>
          <a:srcRect l="8931" t="2499" r="5951" b="8211"/>
          <a:stretch>
            <a:fillRect/>
          </a:stretch>
        </p:blipFill>
        <p:spPr bwMode="auto">
          <a:xfrm>
            <a:off x="0" y="1204913"/>
            <a:ext cx="445928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Rectangle 6"/>
          <p:cNvSpPr>
            <a:spLocks noChangeArrowheads="1"/>
          </p:cNvSpPr>
          <p:nvPr/>
        </p:nvSpPr>
        <p:spPr bwMode="auto">
          <a:xfrm>
            <a:off x="4473575" y="5830888"/>
            <a:ext cx="46704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chemeClr val="tx2"/>
                </a:solidFill>
                <a:latin typeface="Arial Narrow" pitchFamily="34" charset="0"/>
              </a:rPr>
              <a:t>Coos Bay, Oregon Coast Range</a:t>
            </a:r>
            <a:r>
              <a:rPr lang="en-US" sz="1400" b="1">
                <a:solidFill>
                  <a:schemeClr val="tx2"/>
                </a:solidFill>
                <a:latin typeface="Arial Narrow" pitchFamily="34" charset="0"/>
              </a:rPr>
              <a:t>. </a:t>
            </a:r>
          </a:p>
          <a:p>
            <a:r>
              <a:rPr lang="en-US" sz="1400" b="1">
                <a:solidFill>
                  <a:schemeClr val="tx2"/>
                </a:solidFill>
                <a:latin typeface="Arial Narrow" pitchFamily="34" charset="0"/>
              </a:rPr>
              <a:t>from W. E. Dietrich</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210" name="Picture 3" descr="conv"/>
          <p:cNvPicPr>
            <a:picLocks noChangeAspect="1" noChangeArrowheads="1"/>
          </p:cNvPicPr>
          <p:nvPr/>
        </p:nvPicPr>
        <p:blipFill>
          <a:blip r:embed="rId2">
            <a:extLst>
              <a:ext uri="{28A0092B-C50C-407E-A947-70E740481C1C}">
                <a14:useLocalDpi xmlns:a14="http://schemas.microsoft.com/office/drawing/2010/main" val="0"/>
              </a:ext>
            </a:extLst>
          </a:blip>
          <a:srcRect l="7036" t="1608" r="1830" b="28630"/>
          <a:stretch>
            <a:fillRect/>
          </a:stretch>
        </p:blipFill>
        <p:spPr bwMode="auto">
          <a:xfrm>
            <a:off x="0" y="447675"/>
            <a:ext cx="9144000"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2"/>
          <p:cNvSpPr>
            <a:spLocks noGrp="1" noChangeArrowheads="1"/>
          </p:cNvSpPr>
          <p:nvPr>
            <p:ph type="title"/>
          </p:nvPr>
        </p:nvSpPr>
        <p:spPr>
          <a:xfrm>
            <a:off x="1836738" y="0"/>
            <a:ext cx="5248275" cy="568325"/>
          </a:xfrm>
        </p:spPr>
        <p:txBody>
          <a:bodyPr/>
          <a:lstStyle/>
          <a:p>
            <a:r>
              <a:rPr lang="en-US" sz="2400" smtClean="0"/>
              <a:t>Gently Sloping Convex Landscape</a:t>
            </a:r>
          </a:p>
        </p:txBody>
      </p:sp>
      <p:sp>
        <p:nvSpPr>
          <p:cNvPr id="94212" name="Rectangle 4"/>
          <p:cNvSpPr>
            <a:spLocks noChangeArrowheads="1"/>
          </p:cNvSpPr>
          <p:nvPr/>
        </p:nvSpPr>
        <p:spPr bwMode="auto">
          <a:xfrm>
            <a:off x="3359150" y="6578600"/>
            <a:ext cx="2128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1600">
                <a:solidFill>
                  <a:schemeClr val="tx2"/>
                </a:solidFill>
              </a:rPr>
              <a:t>From W. E. Dietrich</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5234" name="Picture 2" descr="tex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
            <a:ext cx="9040813"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3"/>
          <p:cNvSpPr>
            <a:spLocks noGrp="1" noChangeArrowheads="1"/>
          </p:cNvSpPr>
          <p:nvPr>
            <p:ph type="title"/>
          </p:nvPr>
        </p:nvSpPr>
        <p:spPr>
          <a:xfrm>
            <a:off x="663575" y="0"/>
            <a:ext cx="7908925" cy="569913"/>
          </a:xfrm>
        </p:spPr>
        <p:txBody>
          <a:bodyPr/>
          <a:lstStyle/>
          <a:p>
            <a:r>
              <a:rPr lang="en-US" sz="2800" smtClean="0"/>
              <a:t>Topographic Texture and Drainage Density</a:t>
            </a:r>
          </a:p>
        </p:txBody>
      </p:sp>
      <p:sp>
        <p:nvSpPr>
          <p:cNvPr id="95236" name="Text Box 4"/>
          <p:cNvSpPr txBox="1">
            <a:spLocks noChangeArrowheads="1"/>
          </p:cNvSpPr>
          <p:nvPr/>
        </p:nvSpPr>
        <p:spPr bwMode="auto">
          <a:xfrm>
            <a:off x="3648075" y="485775"/>
            <a:ext cx="1838325"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800"/>
              <a:t>Same scale, 20 m contour interval</a:t>
            </a:r>
          </a:p>
        </p:txBody>
      </p:sp>
      <p:sp>
        <p:nvSpPr>
          <p:cNvPr id="95237" name="Text Box 5"/>
          <p:cNvSpPr txBox="1">
            <a:spLocks noChangeArrowheads="1"/>
          </p:cNvSpPr>
          <p:nvPr/>
        </p:nvSpPr>
        <p:spPr bwMode="auto">
          <a:xfrm>
            <a:off x="5924550" y="542925"/>
            <a:ext cx="18002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Sunland, CA</a:t>
            </a:r>
          </a:p>
        </p:txBody>
      </p:sp>
      <p:sp>
        <p:nvSpPr>
          <p:cNvPr id="95238" name="Text Box 6"/>
          <p:cNvSpPr txBox="1">
            <a:spLocks noChangeArrowheads="1"/>
          </p:cNvSpPr>
          <p:nvPr/>
        </p:nvSpPr>
        <p:spPr bwMode="auto">
          <a:xfrm>
            <a:off x="1285875" y="495300"/>
            <a:ext cx="20859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Driftwood, PA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2757488" y="4854575"/>
          <a:ext cx="6286500" cy="1876425"/>
        </p:xfrm>
        <a:graphic>
          <a:graphicData uri="http://schemas.openxmlformats.org/presentationml/2006/ole">
            <mc:AlternateContent xmlns:mc="http://schemas.openxmlformats.org/markup-compatibility/2006">
              <mc:Choice xmlns:v="urn:schemas-microsoft-com:vml" Requires="v">
                <p:oleObj spid="_x0000_s1055" name="Worksheet" r:id="rId3" imgW="6286410" imgH="1876515" progId="Excel.Sheet.8">
                  <p:embed/>
                </p:oleObj>
              </mc:Choice>
              <mc:Fallback>
                <p:oleObj name="Worksheet" r:id="rId3" imgW="6286410" imgH="1876515"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488" y="4854575"/>
                        <a:ext cx="62865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165100" y="3417888"/>
          <a:ext cx="3830638" cy="1914525"/>
        </p:xfrm>
        <a:graphic>
          <a:graphicData uri="http://schemas.openxmlformats.org/presentationml/2006/ole">
            <mc:AlternateContent xmlns:mc="http://schemas.openxmlformats.org/markup-compatibility/2006">
              <mc:Choice xmlns:v="urn:schemas-microsoft-com:vml" Requires="v">
                <p:oleObj spid="_x0000_s1056" name="Worksheet" r:id="rId5" imgW="3676590" imgH="1914525" progId="Excel.Sheet.8">
                  <p:embed/>
                </p:oleObj>
              </mc:Choice>
              <mc:Fallback>
                <p:oleObj name="Worksheet" r:id="rId5" imgW="3676590" imgH="1914525"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 y="3417888"/>
                        <a:ext cx="3830638" cy="1914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itle 1"/>
          <p:cNvSpPr>
            <a:spLocks noGrp="1"/>
          </p:cNvSpPr>
          <p:nvPr>
            <p:ph type="title"/>
          </p:nvPr>
        </p:nvSpPr>
        <p:spPr>
          <a:xfrm>
            <a:off x="508000" y="0"/>
            <a:ext cx="8229600" cy="1143000"/>
          </a:xfrm>
        </p:spPr>
        <p:txBody>
          <a:bodyPr/>
          <a:lstStyle/>
          <a:p>
            <a:r>
              <a:rPr lang="en-US" smtClean="0"/>
              <a:t>Runoff Coefficients</a:t>
            </a:r>
          </a:p>
        </p:txBody>
      </p:sp>
      <p:sp>
        <p:nvSpPr>
          <p:cNvPr id="5" name="TextBox 4"/>
          <p:cNvSpPr txBox="1"/>
          <p:nvPr/>
        </p:nvSpPr>
        <p:spPr>
          <a:xfrm>
            <a:off x="6096000" y="977900"/>
            <a:ext cx="3048000" cy="2032000"/>
          </a:xfrm>
          <a:prstGeom prst="rect">
            <a:avLst/>
          </a:prstGeom>
          <a:noFill/>
        </p:spPr>
        <p:txBody>
          <a:bodyPr>
            <a:spAutoFit/>
          </a:bodyPr>
          <a:lstStyle/>
          <a:p>
            <a:pPr marL="228600" indent="-228600">
              <a:buFont typeface="Arial" pitchFamily="34" charset="0"/>
              <a:buChar char="•"/>
              <a:defRPr/>
            </a:pPr>
            <a:r>
              <a:rPr lang="en-US" sz="1800" dirty="0">
                <a:latin typeface="+mn-lt"/>
              </a:rPr>
              <a:t>Interpolated </a:t>
            </a:r>
            <a:r>
              <a:rPr lang="en-US" sz="1800" dirty="0" err="1">
                <a:latin typeface="+mn-lt"/>
              </a:rPr>
              <a:t>precip</a:t>
            </a:r>
            <a:r>
              <a:rPr lang="en-US" sz="1800" dirty="0">
                <a:latin typeface="+mn-lt"/>
              </a:rPr>
              <a:t> for each </a:t>
            </a:r>
            <a:r>
              <a:rPr lang="en-US" sz="1800" dirty="0" err="1">
                <a:latin typeface="+mn-lt"/>
              </a:rPr>
              <a:t>subwatershed</a:t>
            </a:r>
            <a:endParaRPr lang="en-US" sz="1800" dirty="0">
              <a:latin typeface="+mn-lt"/>
            </a:endParaRPr>
          </a:p>
          <a:p>
            <a:pPr marL="228600" indent="-228600">
              <a:buFont typeface="Arial" pitchFamily="34" charset="0"/>
              <a:buChar char="•"/>
              <a:defRPr/>
            </a:pPr>
            <a:r>
              <a:rPr lang="en-US" sz="1800" dirty="0">
                <a:latin typeface="+mn-lt"/>
              </a:rPr>
              <a:t>Convert to volume, P</a:t>
            </a:r>
          </a:p>
          <a:p>
            <a:pPr marL="228600" indent="-228600">
              <a:buFont typeface="Arial" pitchFamily="34" charset="0"/>
              <a:buChar char="•"/>
              <a:defRPr/>
            </a:pPr>
            <a:r>
              <a:rPr lang="en-US" sz="1800" dirty="0">
                <a:latin typeface="+mn-lt"/>
              </a:rPr>
              <a:t>Sum over upstream </a:t>
            </a:r>
            <a:r>
              <a:rPr lang="en-US" sz="1800" dirty="0" err="1">
                <a:latin typeface="+mn-lt"/>
              </a:rPr>
              <a:t>subwatersheds</a:t>
            </a:r>
            <a:endParaRPr lang="en-US" sz="1800" dirty="0">
              <a:latin typeface="+mn-lt"/>
            </a:endParaRPr>
          </a:p>
          <a:p>
            <a:pPr marL="228600" indent="-228600">
              <a:buFont typeface="Arial" pitchFamily="34" charset="0"/>
              <a:buChar char="•"/>
              <a:defRPr/>
            </a:pPr>
            <a:r>
              <a:rPr lang="en-US" sz="1800" dirty="0">
                <a:latin typeface="+mn-lt"/>
              </a:rPr>
              <a:t>Runoff volume, Q</a:t>
            </a:r>
          </a:p>
          <a:p>
            <a:pPr marL="228600" indent="-228600">
              <a:buFont typeface="Arial" pitchFamily="34" charset="0"/>
              <a:buChar char="•"/>
              <a:defRPr/>
            </a:pPr>
            <a:r>
              <a:rPr lang="en-US" sz="1800" dirty="0">
                <a:latin typeface="+mn-lt"/>
              </a:rPr>
              <a:t>Ratio of Q/P</a:t>
            </a:r>
          </a:p>
        </p:txBody>
      </p:sp>
      <p:graphicFrame>
        <p:nvGraphicFramePr>
          <p:cNvPr id="6" name="Table 5"/>
          <p:cNvGraphicFramePr>
            <a:graphicFrameLocks noGrp="1"/>
          </p:cNvGraphicFramePr>
          <p:nvPr/>
        </p:nvGraphicFramePr>
        <p:xfrm>
          <a:off x="5486400" y="3187700"/>
          <a:ext cx="3492500" cy="884239"/>
        </p:xfrm>
        <a:graphic>
          <a:graphicData uri="http://schemas.openxmlformats.org/drawingml/2006/table">
            <a:tbl>
              <a:tblPr/>
              <a:tblGrid>
                <a:gridCol w="2120651"/>
                <a:gridCol w="1371849"/>
              </a:tblGrid>
              <a:tr h="243928">
                <a:tc>
                  <a:txBody>
                    <a:bodyPr/>
                    <a:lstStyle/>
                    <a:p>
                      <a:pPr marL="0" marR="0">
                        <a:spcBef>
                          <a:spcPts val="0"/>
                        </a:spcBef>
                        <a:spcAft>
                          <a:spcPts val="0"/>
                        </a:spcAft>
                      </a:pPr>
                      <a:r>
                        <a:rPr lang="en-US" sz="1600" b="1" dirty="0" smtClean="0">
                          <a:latin typeface="Times New Roman"/>
                          <a:ea typeface="Times New Roman"/>
                          <a:cs typeface="Times New Roman"/>
                        </a:rPr>
                        <a:t>Watershed</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err="1" smtClean="0">
                          <a:latin typeface="Times New Roman"/>
                          <a:ea typeface="Times New Roman"/>
                          <a:cs typeface="Times New Roman"/>
                        </a:rPr>
                        <a:t>HydroID's</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37">
                <a:tc>
                  <a:txBody>
                    <a:bodyPr/>
                    <a:lstStyle/>
                    <a:p>
                      <a:pPr marL="0" marR="0">
                        <a:spcBef>
                          <a:spcPts val="0"/>
                        </a:spcBef>
                        <a:spcAft>
                          <a:spcPts val="0"/>
                        </a:spcAft>
                      </a:pPr>
                      <a:r>
                        <a:rPr lang="en-US" sz="1400">
                          <a:solidFill>
                            <a:srgbClr val="000000"/>
                          </a:solidFill>
                          <a:latin typeface="Calibri"/>
                          <a:ea typeface="Times New Roman"/>
                          <a:cs typeface="Times New Roman"/>
                        </a:rPr>
                        <a:t>Plum Ck at Lockhart, TX</a:t>
                      </a:r>
                      <a:endParaRPr lang="en-US" sz="160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latin typeface="Calibri"/>
                          <a:ea typeface="Times New Roman"/>
                          <a:cs typeface="Times New Roman"/>
                        </a:rPr>
                        <a:t>330</a:t>
                      </a:r>
                      <a:endParaRPr lang="en-US" sz="160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37">
                <a:tc>
                  <a:txBody>
                    <a:bodyPr/>
                    <a:lstStyle/>
                    <a:p>
                      <a:pPr marL="0" marR="0">
                        <a:spcBef>
                          <a:spcPts val="0"/>
                        </a:spcBef>
                        <a:spcAft>
                          <a:spcPts val="0"/>
                        </a:spcAft>
                      </a:pPr>
                      <a:r>
                        <a:rPr lang="en-US" sz="1400" dirty="0">
                          <a:solidFill>
                            <a:srgbClr val="000000"/>
                          </a:solidFill>
                          <a:latin typeface="Calibri"/>
                          <a:ea typeface="Times New Roman"/>
                          <a:cs typeface="Times New Roman"/>
                        </a:rPr>
                        <a:t>Blanco </a:t>
                      </a:r>
                      <a:r>
                        <a:rPr lang="en-US" sz="1400" dirty="0" err="1">
                          <a:solidFill>
                            <a:srgbClr val="000000"/>
                          </a:solidFill>
                          <a:latin typeface="Calibri"/>
                          <a:ea typeface="Times New Roman"/>
                          <a:cs typeface="Times New Roman"/>
                        </a:rPr>
                        <a:t>Rv</a:t>
                      </a:r>
                      <a:r>
                        <a:rPr lang="en-US" sz="1400" dirty="0">
                          <a:solidFill>
                            <a:srgbClr val="000000"/>
                          </a:solidFill>
                          <a:latin typeface="Calibri"/>
                          <a:ea typeface="Times New Roman"/>
                          <a:cs typeface="Times New Roman"/>
                        </a:rPr>
                        <a:t> nr Kyle, TX</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latin typeface="Calibri"/>
                          <a:ea typeface="Times New Roman"/>
                          <a:cs typeface="Times New Roman"/>
                        </a:rPr>
                        <a:t>331, 332</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37">
                <a:tc>
                  <a:txBody>
                    <a:bodyPr/>
                    <a:lstStyle/>
                    <a:p>
                      <a:pPr marL="0" marR="0">
                        <a:spcBef>
                          <a:spcPts val="0"/>
                        </a:spcBef>
                        <a:spcAft>
                          <a:spcPts val="0"/>
                        </a:spcAft>
                      </a:pPr>
                      <a:r>
                        <a:rPr lang="en-US" sz="1400">
                          <a:solidFill>
                            <a:srgbClr val="000000"/>
                          </a:solidFill>
                          <a:latin typeface="Calibri"/>
                          <a:ea typeface="Times New Roman"/>
                          <a:cs typeface="Times New Roman"/>
                        </a:rPr>
                        <a:t>San Marcos Rv at Luling, TX</a:t>
                      </a:r>
                      <a:endParaRPr lang="en-US" sz="160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latin typeface="Calibri"/>
                          <a:ea typeface="Times New Roman"/>
                          <a:cs typeface="Times New Roman"/>
                        </a:rPr>
                        <a:t>331,332,333,336</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47" name="Oval 8"/>
          <p:cNvSpPr>
            <a:spLocks noChangeArrowheads="1"/>
          </p:cNvSpPr>
          <p:nvPr/>
        </p:nvSpPr>
        <p:spPr bwMode="auto">
          <a:xfrm>
            <a:off x="3086100" y="4406900"/>
            <a:ext cx="914400" cy="1905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8" name="Oval 9"/>
          <p:cNvSpPr>
            <a:spLocks noChangeArrowheads="1"/>
          </p:cNvSpPr>
          <p:nvPr/>
        </p:nvSpPr>
        <p:spPr bwMode="auto">
          <a:xfrm>
            <a:off x="7251700" y="6064250"/>
            <a:ext cx="927100" cy="2413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49" name="Elbow Connector 10"/>
          <p:cNvCxnSpPr>
            <a:cxnSpLocks noChangeShapeType="1"/>
            <a:stCxn id="1048" idx="1"/>
            <a:endCxn id="1050" idx="6"/>
          </p:cNvCxnSpPr>
          <p:nvPr/>
        </p:nvCxnSpPr>
        <p:spPr bwMode="auto">
          <a:xfrm rot="16200000" flipV="1">
            <a:off x="5010150" y="3721100"/>
            <a:ext cx="1368425" cy="3387725"/>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50" name="Oval 15"/>
          <p:cNvSpPr>
            <a:spLocks noChangeArrowheads="1"/>
          </p:cNvSpPr>
          <p:nvPr/>
        </p:nvSpPr>
        <p:spPr bwMode="auto">
          <a:xfrm>
            <a:off x="3086100" y="4635500"/>
            <a:ext cx="914400" cy="1905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051" name="Picture 2"/>
          <p:cNvPicPr>
            <a:picLocks noChangeAspect="1" noChangeArrowheads="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0" y="527050"/>
            <a:ext cx="619918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Oval 8"/>
          <p:cNvSpPr>
            <a:spLocks noChangeArrowheads="1"/>
          </p:cNvSpPr>
          <p:nvPr/>
        </p:nvSpPr>
        <p:spPr bwMode="auto">
          <a:xfrm>
            <a:off x="3276600" y="1498600"/>
            <a:ext cx="342900" cy="254000"/>
          </a:xfrm>
          <a:prstGeom prst="ellipse">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3" name="Oval 8"/>
          <p:cNvSpPr>
            <a:spLocks noChangeArrowheads="1"/>
          </p:cNvSpPr>
          <p:nvPr/>
        </p:nvSpPr>
        <p:spPr bwMode="auto">
          <a:xfrm>
            <a:off x="7581900" y="3619500"/>
            <a:ext cx="800100" cy="254000"/>
          </a:xfrm>
          <a:prstGeom prst="ellipse">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54" name="Shape 14"/>
          <p:cNvCxnSpPr>
            <a:cxnSpLocks noChangeShapeType="1"/>
            <a:stCxn id="1052" idx="5"/>
            <a:endCxn id="1053" idx="1"/>
          </p:cNvCxnSpPr>
          <p:nvPr/>
        </p:nvCxnSpPr>
        <p:spPr bwMode="auto">
          <a:xfrm rot="16200000" flipH="1">
            <a:off x="4664075" y="620713"/>
            <a:ext cx="1939925" cy="4130675"/>
          </a:xfrm>
          <a:prstGeom prst="bentConnector3">
            <a:avLst>
              <a:gd name="adj1" fmla="val 68972"/>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1027"/>
          <p:cNvSpPr>
            <a:spLocks noGrp="1" noChangeArrowheads="1"/>
          </p:cNvSpPr>
          <p:nvPr>
            <p:ph type="body" idx="1"/>
          </p:nvPr>
        </p:nvSpPr>
        <p:spPr>
          <a:xfrm>
            <a:off x="1827213" y="3725863"/>
            <a:ext cx="5907087" cy="2755900"/>
          </a:xfrm>
        </p:spPr>
        <p:txBody>
          <a:bodyPr/>
          <a:lstStyle/>
          <a:p>
            <a:pPr algn="ctr">
              <a:buFontTx/>
              <a:buNone/>
            </a:pPr>
            <a:r>
              <a:rPr lang="en-US" sz="2800" b="1" smtClean="0">
                <a:solidFill>
                  <a:srgbClr val="FF3300"/>
                </a:solidFill>
              </a:rPr>
              <a:t>Lets look at some geomorphology.</a:t>
            </a:r>
          </a:p>
          <a:p>
            <a:pPr lvl="2"/>
            <a:r>
              <a:rPr lang="en-US" sz="2800" smtClean="0"/>
              <a:t>Drainage Density</a:t>
            </a:r>
          </a:p>
          <a:p>
            <a:pPr lvl="2"/>
            <a:r>
              <a:rPr lang="en-US" sz="2800" smtClean="0"/>
              <a:t>Horton’s Laws</a:t>
            </a:r>
          </a:p>
          <a:p>
            <a:pPr lvl="2"/>
            <a:r>
              <a:rPr lang="en-US" sz="2800" smtClean="0"/>
              <a:t>Slope – Area scaling</a:t>
            </a:r>
          </a:p>
          <a:p>
            <a:pPr lvl="2"/>
            <a:r>
              <a:rPr lang="en-US" sz="2800" smtClean="0"/>
              <a:t>Stream Drops</a:t>
            </a:r>
          </a:p>
        </p:txBody>
      </p:sp>
      <p:sp>
        <p:nvSpPr>
          <p:cNvPr id="96259" name="Text Box 1028"/>
          <p:cNvSpPr txBox="1">
            <a:spLocks noChangeArrowheads="1"/>
          </p:cNvSpPr>
          <p:nvPr/>
        </p:nvSpPr>
        <p:spPr bwMode="auto">
          <a:xfrm>
            <a:off x="498475" y="574675"/>
            <a:ext cx="8281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b="1">
                <a:solidFill>
                  <a:srgbClr val="FF3300"/>
                </a:solidFill>
              </a:rPr>
              <a:t>“landscape dissection into distinct valleys is limited by a threshold of channelization that sets a finite scale to the landscape.”  </a:t>
            </a:r>
            <a:r>
              <a:rPr lang="en-US" sz="2000" b="1">
                <a:solidFill>
                  <a:srgbClr val="FF3300"/>
                </a:solidFill>
              </a:rPr>
              <a:t>(Montgomery and Dietrich, 1992, Science, vol. 255 p. 826.)</a:t>
            </a:r>
            <a:endParaRPr lang="en-US" sz="2800" b="1">
              <a:solidFill>
                <a:srgbClr val="FF3300"/>
              </a:solidFill>
            </a:endParaRPr>
          </a:p>
        </p:txBody>
      </p:sp>
      <p:sp>
        <p:nvSpPr>
          <p:cNvPr id="96260" name="Rectangle 1029"/>
          <p:cNvSpPr>
            <a:spLocks noChangeArrowheads="1"/>
          </p:cNvSpPr>
          <p:nvPr/>
        </p:nvSpPr>
        <p:spPr bwMode="auto">
          <a:xfrm>
            <a:off x="477838" y="2449513"/>
            <a:ext cx="81756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000000"/>
                </a:solidFill>
              </a:rPr>
              <a:t>Suggestion:</a:t>
            </a:r>
            <a:r>
              <a:rPr lang="en-US">
                <a:solidFill>
                  <a:srgbClr val="000000"/>
                </a:solidFill>
              </a:rPr>
              <a:t> </a:t>
            </a:r>
            <a:r>
              <a:rPr lang="en-US" sz="2800" b="1">
                <a:solidFill>
                  <a:srgbClr val="000099"/>
                </a:solidFill>
              </a:rPr>
              <a:t>One contributing area threshold does not fit all watersheds.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a:xfrm>
            <a:off x="698500" y="206375"/>
            <a:ext cx="7772400" cy="920750"/>
          </a:xfrm>
        </p:spPr>
        <p:txBody>
          <a:bodyPr/>
          <a:lstStyle/>
          <a:p>
            <a:r>
              <a:rPr lang="en-US" smtClean="0"/>
              <a:t>Drainage Density</a:t>
            </a:r>
          </a:p>
        </p:txBody>
      </p:sp>
      <p:sp>
        <p:nvSpPr>
          <p:cNvPr id="97283" name="Rectangle 1027"/>
          <p:cNvSpPr>
            <a:spLocks noGrp="1" noChangeArrowheads="1"/>
          </p:cNvSpPr>
          <p:nvPr>
            <p:ph idx="1"/>
          </p:nvPr>
        </p:nvSpPr>
        <p:spPr>
          <a:xfrm>
            <a:off x="620713" y="1095375"/>
            <a:ext cx="7772400" cy="1203325"/>
          </a:xfrm>
        </p:spPr>
        <p:txBody>
          <a:bodyPr/>
          <a:lstStyle/>
          <a:p>
            <a:r>
              <a:rPr lang="en-US" smtClean="0"/>
              <a:t>D</a:t>
            </a:r>
            <a:r>
              <a:rPr lang="en-US" baseline="-25000" smtClean="0"/>
              <a:t>d</a:t>
            </a:r>
            <a:r>
              <a:rPr lang="en-US" smtClean="0"/>
              <a:t> = L/A</a:t>
            </a:r>
          </a:p>
          <a:p>
            <a:r>
              <a:rPr lang="en-US" smtClean="0"/>
              <a:t>Hillslope length </a:t>
            </a:r>
            <a:r>
              <a:rPr lang="en-US" smtClean="0">
                <a:sym typeface="Symbol" pitchFamily="18" charset="2"/>
              </a:rPr>
              <a:t></a:t>
            </a:r>
            <a:r>
              <a:rPr lang="en-US" smtClean="0"/>
              <a:t> 1/2D</a:t>
            </a:r>
            <a:r>
              <a:rPr lang="en-US" baseline="-25000" smtClean="0"/>
              <a:t>d</a:t>
            </a:r>
            <a:endParaRPr lang="en-US" smtClean="0"/>
          </a:p>
        </p:txBody>
      </p:sp>
      <p:sp>
        <p:nvSpPr>
          <p:cNvPr id="97284" name="Line 1030"/>
          <p:cNvSpPr>
            <a:spLocks noChangeShapeType="1"/>
          </p:cNvSpPr>
          <p:nvPr/>
        </p:nvSpPr>
        <p:spPr bwMode="auto">
          <a:xfrm flipV="1">
            <a:off x="1212850" y="2895600"/>
            <a:ext cx="1835150" cy="2112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5" name="Line 1031"/>
          <p:cNvSpPr>
            <a:spLocks noChangeShapeType="1"/>
          </p:cNvSpPr>
          <p:nvPr/>
        </p:nvSpPr>
        <p:spPr bwMode="auto">
          <a:xfrm>
            <a:off x="1212850" y="5022850"/>
            <a:ext cx="1073150" cy="387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6" name="Line 1032"/>
          <p:cNvSpPr>
            <a:spLocks noChangeShapeType="1"/>
          </p:cNvSpPr>
          <p:nvPr/>
        </p:nvSpPr>
        <p:spPr bwMode="auto">
          <a:xfrm flipV="1">
            <a:off x="2286000" y="3276600"/>
            <a:ext cx="1524000" cy="21336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7" name="Line 1033"/>
          <p:cNvSpPr>
            <a:spLocks noChangeShapeType="1"/>
          </p:cNvSpPr>
          <p:nvPr/>
        </p:nvSpPr>
        <p:spPr bwMode="auto">
          <a:xfrm>
            <a:off x="3048000" y="2895600"/>
            <a:ext cx="762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8" name="Line 1034"/>
          <p:cNvSpPr>
            <a:spLocks noChangeShapeType="1"/>
          </p:cNvSpPr>
          <p:nvPr/>
        </p:nvSpPr>
        <p:spPr bwMode="auto">
          <a:xfrm flipV="1">
            <a:off x="2286000" y="5181600"/>
            <a:ext cx="1219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9" name="Line 1035"/>
          <p:cNvSpPr>
            <a:spLocks noChangeShapeType="1"/>
          </p:cNvSpPr>
          <p:nvPr/>
        </p:nvSpPr>
        <p:spPr bwMode="auto">
          <a:xfrm flipV="1">
            <a:off x="3505200" y="3124200"/>
            <a:ext cx="1219200" cy="205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0" name="Line 1036"/>
          <p:cNvSpPr>
            <a:spLocks noChangeShapeType="1"/>
          </p:cNvSpPr>
          <p:nvPr/>
        </p:nvSpPr>
        <p:spPr bwMode="auto">
          <a:xfrm flipV="1">
            <a:off x="3810000" y="31242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1" name="Line 1040"/>
          <p:cNvSpPr>
            <a:spLocks noChangeShapeType="1"/>
          </p:cNvSpPr>
          <p:nvPr/>
        </p:nvSpPr>
        <p:spPr bwMode="auto">
          <a:xfrm>
            <a:off x="3124200" y="2743200"/>
            <a:ext cx="6858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292" name="Line 1041"/>
          <p:cNvSpPr>
            <a:spLocks noChangeShapeType="1"/>
          </p:cNvSpPr>
          <p:nvPr/>
        </p:nvSpPr>
        <p:spPr bwMode="auto">
          <a:xfrm flipV="1">
            <a:off x="3810000" y="2895600"/>
            <a:ext cx="9144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293" name="Line 1042"/>
          <p:cNvSpPr>
            <a:spLocks noChangeShapeType="1"/>
          </p:cNvSpPr>
          <p:nvPr/>
        </p:nvSpPr>
        <p:spPr bwMode="auto">
          <a:xfrm flipV="1">
            <a:off x="3733800" y="3124200"/>
            <a:ext cx="1143000" cy="2057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294" name="Text Box 1043"/>
          <p:cNvSpPr txBox="1">
            <a:spLocks noChangeArrowheads="1"/>
          </p:cNvSpPr>
          <p:nvPr/>
        </p:nvSpPr>
        <p:spPr bwMode="auto">
          <a:xfrm>
            <a:off x="4343400" y="381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L</a:t>
            </a:r>
          </a:p>
        </p:txBody>
      </p:sp>
      <p:sp>
        <p:nvSpPr>
          <p:cNvPr id="97295" name="Text Box 1044"/>
          <p:cNvSpPr txBox="1">
            <a:spLocks noChangeArrowheads="1"/>
          </p:cNvSpPr>
          <p:nvPr/>
        </p:nvSpPr>
        <p:spPr bwMode="auto">
          <a:xfrm>
            <a:off x="4114800" y="259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B</a:t>
            </a:r>
          </a:p>
        </p:txBody>
      </p:sp>
      <p:sp>
        <p:nvSpPr>
          <p:cNvPr id="97296" name="Text Box 1045"/>
          <p:cNvSpPr txBox="1">
            <a:spLocks noChangeArrowheads="1"/>
          </p:cNvSpPr>
          <p:nvPr/>
        </p:nvSpPr>
        <p:spPr bwMode="auto">
          <a:xfrm>
            <a:off x="3352800" y="251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B</a:t>
            </a:r>
          </a:p>
        </p:txBody>
      </p:sp>
      <p:sp>
        <p:nvSpPr>
          <p:cNvPr id="97297" name="Text Box 1046"/>
          <p:cNvSpPr txBox="1">
            <a:spLocks noChangeArrowheads="1"/>
          </p:cNvSpPr>
          <p:nvPr/>
        </p:nvSpPr>
        <p:spPr bwMode="auto">
          <a:xfrm>
            <a:off x="5410200" y="3048000"/>
            <a:ext cx="32004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Hillslope length = B</a:t>
            </a:r>
          </a:p>
          <a:p>
            <a:pPr>
              <a:spcBef>
                <a:spcPct val="50000"/>
              </a:spcBef>
            </a:pPr>
            <a:r>
              <a:rPr lang="en-US"/>
              <a:t>A = 2B L</a:t>
            </a:r>
          </a:p>
          <a:p>
            <a:pPr>
              <a:spcBef>
                <a:spcPct val="50000"/>
              </a:spcBef>
            </a:pPr>
            <a:r>
              <a:rPr lang="en-US"/>
              <a:t>D</a:t>
            </a:r>
            <a:r>
              <a:rPr lang="en-US" baseline="-25000"/>
              <a:t>d</a:t>
            </a:r>
            <a:r>
              <a:rPr lang="en-US"/>
              <a:t> = L/A = 1/2B</a:t>
            </a:r>
          </a:p>
          <a:p>
            <a:pPr>
              <a:spcBef>
                <a:spcPct val="50000"/>
              </a:spcBef>
            </a:pPr>
            <a:r>
              <a:rPr lang="en-US">
                <a:sym typeface="Symbol" pitchFamily="18" charset="2"/>
              </a:rPr>
              <a:t> B= 1/2D</a:t>
            </a:r>
            <a:r>
              <a:rPr lang="en-US" baseline="-25000">
                <a:sym typeface="Symbol" pitchFamily="18" charset="2"/>
              </a:rPr>
              <a:t>d</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0"/>
            <a:ext cx="9144000" cy="609600"/>
          </a:xfrm>
        </p:spPr>
        <p:txBody>
          <a:bodyPr/>
          <a:lstStyle/>
          <a:p>
            <a:r>
              <a:rPr lang="en-US" sz="2400" b="1" smtClean="0"/>
              <a:t>Drainage Density for Different Support Area Thresholds</a:t>
            </a:r>
          </a:p>
        </p:txBody>
      </p:sp>
      <p:sp>
        <p:nvSpPr>
          <p:cNvPr id="98307" name="Text Box 4"/>
          <p:cNvSpPr txBox="1">
            <a:spLocks noChangeArrowheads="1"/>
          </p:cNvSpPr>
          <p:nvPr/>
        </p:nvSpPr>
        <p:spPr bwMode="auto">
          <a:xfrm>
            <a:off x="457200" y="6858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EPA Reach Files</a:t>
            </a:r>
          </a:p>
        </p:txBody>
      </p:sp>
      <p:pic>
        <p:nvPicPr>
          <p:cNvPr id="983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28575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1143000"/>
            <a:ext cx="29337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Text Box 7"/>
          <p:cNvSpPr txBox="1">
            <a:spLocks noChangeArrowheads="1"/>
          </p:cNvSpPr>
          <p:nvPr/>
        </p:nvSpPr>
        <p:spPr bwMode="auto">
          <a:xfrm>
            <a:off x="3276600" y="6858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100 grid cell threshold</a:t>
            </a:r>
          </a:p>
        </p:txBody>
      </p:sp>
      <p:pic>
        <p:nvPicPr>
          <p:cNvPr id="983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1143000"/>
            <a:ext cx="298132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2" name="Text Box 9"/>
          <p:cNvSpPr txBox="1">
            <a:spLocks noChangeArrowheads="1"/>
          </p:cNvSpPr>
          <p:nvPr/>
        </p:nvSpPr>
        <p:spPr bwMode="auto">
          <a:xfrm>
            <a:off x="6172200" y="6858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1000 grid cell threshold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85800" y="381000"/>
            <a:ext cx="7747000" cy="1365250"/>
          </a:xfrm>
        </p:spPr>
        <p:txBody>
          <a:bodyPr/>
          <a:lstStyle/>
          <a:p>
            <a:r>
              <a:rPr lang="en-US" smtClean="0"/>
              <a:t>Drainage Density Versus Contributing Area Threshold</a:t>
            </a:r>
          </a:p>
        </p:txBody>
      </p:sp>
      <p:graphicFrame>
        <p:nvGraphicFramePr>
          <p:cNvPr id="11266" name="Object 0"/>
          <p:cNvGraphicFramePr>
            <a:graphicFrameLocks noChangeAspect="1"/>
          </p:cNvGraphicFramePr>
          <p:nvPr/>
        </p:nvGraphicFramePr>
        <p:xfrm>
          <a:off x="1295400" y="1828800"/>
          <a:ext cx="6710363" cy="5184775"/>
        </p:xfrm>
        <a:graphic>
          <a:graphicData uri="http://schemas.openxmlformats.org/presentationml/2006/ole">
            <mc:AlternateContent xmlns:mc="http://schemas.openxmlformats.org/markup-compatibility/2006">
              <mc:Choice xmlns:v="urn:schemas-microsoft-com:vml" Requires="v">
                <p:oleObj spid="_x0000_s11268" name="Graph Sheet" r:id="rId3" imgW="3352680" imgH="2590560" progId="SPLUSGraphSheetFileType">
                  <p:embed/>
                </p:oleObj>
              </mc:Choice>
              <mc:Fallback>
                <p:oleObj name="Graph Sheet" r:id="rId3" imgW="3352680" imgH="2590560" progId="SPLUSGraphSheetFileType">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28800"/>
                        <a:ext cx="6710363"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Hortons Laws: Strahler system for stream ordering</a:t>
            </a:r>
          </a:p>
        </p:txBody>
      </p:sp>
      <p:pic>
        <p:nvPicPr>
          <p:cNvPr id="993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490537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 Box 5"/>
          <p:cNvSpPr txBox="1">
            <a:spLocks noChangeArrowheads="1"/>
          </p:cNvSpPr>
          <p:nvPr/>
        </p:nvSpPr>
        <p:spPr bwMode="auto">
          <a:xfrm>
            <a:off x="2971800" y="4114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3" name="Text Box 6"/>
          <p:cNvSpPr txBox="1">
            <a:spLocks noChangeArrowheads="1"/>
          </p:cNvSpPr>
          <p:nvPr/>
        </p:nvSpPr>
        <p:spPr bwMode="auto">
          <a:xfrm>
            <a:off x="4114800" y="2971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4" name="Text Box 7"/>
          <p:cNvSpPr txBox="1">
            <a:spLocks noChangeArrowheads="1"/>
          </p:cNvSpPr>
          <p:nvPr/>
        </p:nvSpPr>
        <p:spPr bwMode="auto">
          <a:xfrm>
            <a:off x="4419600" y="2133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5" name="Text Box 8"/>
          <p:cNvSpPr txBox="1">
            <a:spLocks noChangeArrowheads="1"/>
          </p:cNvSpPr>
          <p:nvPr/>
        </p:nvSpPr>
        <p:spPr bwMode="auto">
          <a:xfrm>
            <a:off x="6019800" y="3352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6" name="Text Box 9"/>
          <p:cNvSpPr txBox="1">
            <a:spLocks noChangeArrowheads="1"/>
          </p:cNvSpPr>
          <p:nvPr/>
        </p:nvSpPr>
        <p:spPr bwMode="auto">
          <a:xfrm>
            <a:off x="59436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7" name="Text Box 10"/>
          <p:cNvSpPr txBox="1">
            <a:spLocks noChangeArrowheads="1"/>
          </p:cNvSpPr>
          <p:nvPr/>
        </p:nvSpPr>
        <p:spPr bwMode="auto">
          <a:xfrm>
            <a:off x="5410200" y="4648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8" name="Text Box 11"/>
          <p:cNvSpPr txBox="1">
            <a:spLocks noChangeArrowheads="1"/>
          </p:cNvSpPr>
          <p:nvPr/>
        </p:nvSpPr>
        <p:spPr bwMode="auto">
          <a:xfrm>
            <a:off x="5715000" y="5486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9" name="Text Box 12"/>
          <p:cNvSpPr txBox="1">
            <a:spLocks noChangeArrowheads="1"/>
          </p:cNvSpPr>
          <p:nvPr/>
        </p:nvSpPr>
        <p:spPr bwMode="auto">
          <a:xfrm>
            <a:off x="5715000" y="5943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0" name="Text Box 13"/>
          <p:cNvSpPr txBox="1">
            <a:spLocks noChangeArrowheads="1"/>
          </p:cNvSpPr>
          <p:nvPr/>
        </p:nvSpPr>
        <p:spPr bwMode="auto">
          <a:xfrm>
            <a:off x="5334000" y="609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1" name="Text Box 14"/>
          <p:cNvSpPr txBox="1">
            <a:spLocks noChangeArrowheads="1"/>
          </p:cNvSpPr>
          <p:nvPr/>
        </p:nvSpPr>
        <p:spPr bwMode="auto">
          <a:xfrm>
            <a:off x="4419600" y="5562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2" name="Text Box 15"/>
          <p:cNvSpPr txBox="1">
            <a:spLocks noChangeArrowheads="1"/>
          </p:cNvSpPr>
          <p:nvPr/>
        </p:nvSpPr>
        <p:spPr bwMode="auto">
          <a:xfrm>
            <a:off x="4038600" y="4800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3" name="Text Box 16"/>
          <p:cNvSpPr txBox="1">
            <a:spLocks noChangeArrowheads="1"/>
          </p:cNvSpPr>
          <p:nvPr/>
        </p:nvSpPr>
        <p:spPr bwMode="auto">
          <a:xfrm>
            <a:off x="4114800" y="4191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4" name="Text Box 17"/>
          <p:cNvSpPr txBox="1">
            <a:spLocks noChangeArrowheads="1"/>
          </p:cNvSpPr>
          <p:nvPr/>
        </p:nvSpPr>
        <p:spPr bwMode="auto">
          <a:xfrm>
            <a:off x="3352800" y="5638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5" name="Text Box 18"/>
          <p:cNvSpPr txBox="1">
            <a:spLocks noChangeArrowheads="1"/>
          </p:cNvSpPr>
          <p:nvPr/>
        </p:nvSpPr>
        <p:spPr bwMode="auto">
          <a:xfrm>
            <a:off x="37338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6" name="Text Box 19"/>
          <p:cNvSpPr txBox="1">
            <a:spLocks noChangeArrowheads="1"/>
          </p:cNvSpPr>
          <p:nvPr/>
        </p:nvSpPr>
        <p:spPr bwMode="auto">
          <a:xfrm>
            <a:off x="4953000" y="3276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2</a:t>
            </a:r>
          </a:p>
        </p:txBody>
      </p:sp>
      <p:sp>
        <p:nvSpPr>
          <p:cNvPr id="99347" name="Text Box 20"/>
          <p:cNvSpPr txBox="1">
            <a:spLocks noChangeArrowheads="1"/>
          </p:cNvSpPr>
          <p:nvPr/>
        </p:nvSpPr>
        <p:spPr bwMode="auto">
          <a:xfrm>
            <a:off x="4876800" y="4876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2</a:t>
            </a:r>
          </a:p>
        </p:txBody>
      </p:sp>
      <p:sp>
        <p:nvSpPr>
          <p:cNvPr id="99348" name="Text Box 21"/>
          <p:cNvSpPr txBox="1">
            <a:spLocks noChangeArrowheads="1"/>
          </p:cNvSpPr>
          <p:nvPr/>
        </p:nvSpPr>
        <p:spPr bwMode="auto">
          <a:xfrm>
            <a:off x="3810000" y="5486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2</a:t>
            </a:r>
          </a:p>
        </p:txBody>
      </p:sp>
      <p:sp>
        <p:nvSpPr>
          <p:cNvPr id="99349" name="Text Box 22"/>
          <p:cNvSpPr txBox="1">
            <a:spLocks noChangeArrowheads="1"/>
          </p:cNvSpPr>
          <p:nvPr/>
        </p:nvSpPr>
        <p:spPr bwMode="auto">
          <a:xfrm>
            <a:off x="381000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2</a:t>
            </a:r>
          </a:p>
        </p:txBody>
      </p:sp>
      <p:sp>
        <p:nvSpPr>
          <p:cNvPr id="99350" name="Text Box 23"/>
          <p:cNvSpPr txBox="1">
            <a:spLocks noChangeArrowheads="1"/>
          </p:cNvSpPr>
          <p:nvPr/>
        </p:nvSpPr>
        <p:spPr bwMode="auto">
          <a:xfrm>
            <a:off x="5181600" y="2209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3</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5800" y="419100"/>
            <a:ext cx="7772400" cy="1143000"/>
          </a:xfrm>
        </p:spPr>
        <p:txBody>
          <a:bodyPr/>
          <a:lstStyle/>
          <a:p>
            <a:r>
              <a:rPr lang="en-US" smtClean="0"/>
              <a:t>Length Ratio</a:t>
            </a:r>
          </a:p>
        </p:txBody>
      </p:sp>
      <p:graphicFrame>
        <p:nvGraphicFramePr>
          <p:cNvPr id="12290" name="Object 1024"/>
          <p:cNvGraphicFramePr>
            <a:graphicFrameLocks noChangeAspect="1"/>
          </p:cNvGraphicFramePr>
          <p:nvPr/>
        </p:nvGraphicFramePr>
        <p:xfrm>
          <a:off x="1017588" y="1558925"/>
          <a:ext cx="6710362" cy="5184775"/>
        </p:xfrm>
        <a:graphic>
          <a:graphicData uri="http://schemas.openxmlformats.org/presentationml/2006/ole">
            <mc:AlternateContent xmlns:mc="http://schemas.openxmlformats.org/markup-compatibility/2006">
              <mc:Choice xmlns:v="urn:schemas-microsoft-com:vml" Requires="v">
                <p:oleObj spid="_x0000_s12292" name="Graph Sheet" r:id="rId3" imgW="3352680" imgH="2590560" progId="SPLUSGraphSheetFileType">
                  <p:embed/>
                </p:oleObj>
              </mc:Choice>
              <mc:Fallback>
                <p:oleObj name="Graph Sheet" r:id="rId3" imgW="3352680" imgH="2590560" progId="SPLUSGraphSheetFileType">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588" y="1558925"/>
                        <a:ext cx="6710362"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711200" y="309563"/>
            <a:ext cx="7772400" cy="1143000"/>
          </a:xfrm>
        </p:spPr>
        <p:txBody>
          <a:bodyPr/>
          <a:lstStyle/>
          <a:p>
            <a:r>
              <a:rPr lang="en-US" smtClean="0"/>
              <a:t>Slope Ratio</a:t>
            </a:r>
          </a:p>
        </p:txBody>
      </p:sp>
      <p:graphicFrame>
        <p:nvGraphicFramePr>
          <p:cNvPr id="13314" name="Object 0"/>
          <p:cNvGraphicFramePr>
            <a:graphicFrameLocks noChangeAspect="1"/>
          </p:cNvGraphicFramePr>
          <p:nvPr/>
        </p:nvGraphicFramePr>
        <p:xfrm>
          <a:off x="1173163" y="1298575"/>
          <a:ext cx="6710362" cy="5184775"/>
        </p:xfrm>
        <a:graphic>
          <a:graphicData uri="http://schemas.openxmlformats.org/presentationml/2006/ole">
            <mc:AlternateContent xmlns:mc="http://schemas.openxmlformats.org/markup-compatibility/2006">
              <mc:Choice xmlns:v="urn:schemas-microsoft-com:vml" Requires="v">
                <p:oleObj spid="_x0000_s13316" name="Graph Sheet" r:id="rId3" imgW="3352680" imgH="2590560" progId="SPLUSGraphSheetFileType">
                  <p:embed/>
                </p:oleObj>
              </mc:Choice>
              <mc:Fallback>
                <p:oleObj name="Graph Sheet" r:id="rId3" imgW="3352680" imgH="2590560" progId="SPLUSGraphSheetFileType">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163" y="1298575"/>
                        <a:ext cx="6710362"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762000" y="381000"/>
            <a:ext cx="7772400" cy="1143000"/>
          </a:xfrm>
        </p:spPr>
        <p:txBody>
          <a:bodyPr/>
          <a:lstStyle/>
          <a:p>
            <a:r>
              <a:rPr lang="en-US" smtClean="0"/>
              <a:t>Constant Stream Drops Law</a:t>
            </a:r>
          </a:p>
        </p:txBody>
      </p:sp>
      <p:graphicFrame>
        <p:nvGraphicFramePr>
          <p:cNvPr id="14338" name="Object 3"/>
          <p:cNvGraphicFramePr>
            <a:graphicFrameLocks noChangeAspect="1"/>
          </p:cNvGraphicFramePr>
          <p:nvPr/>
        </p:nvGraphicFramePr>
        <p:xfrm>
          <a:off x="990600" y="1295400"/>
          <a:ext cx="6710363" cy="5184775"/>
        </p:xfrm>
        <a:graphic>
          <a:graphicData uri="http://schemas.openxmlformats.org/presentationml/2006/ole">
            <mc:AlternateContent xmlns:mc="http://schemas.openxmlformats.org/markup-compatibility/2006">
              <mc:Choice xmlns:v="urn:schemas-microsoft-com:vml" Requires="v">
                <p:oleObj spid="_x0000_s14341" name="Graph Sheet" r:id="rId3" imgW="3352680" imgH="2590560" progId="SPLUSGraphSheetFileType">
                  <p:embed/>
                </p:oleObj>
              </mc:Choice>
              <mc:Fallback>
                <p:oleObj name="Graph Sheet" r:id="rId3" imgW="3352680" imgH="2590560" progId="SPLUSGraphSheetFileTyp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95400"/>
                        <a:ext cx="6710363"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Rectangle 4"/>
          <p:cNvSpPr>
            <a:spLocks noChangeArrowheads="1"/>
          </p:cNvSpPr>
          <p:nvPr/>
        </p:nvSpPr>
        <p:spPr bwMode="auto">
          <a:xfrm>
            <a:off x="260350" y="6264275"/>
            <a:ext cx="87645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sz="1400"/>
              <a:t>Broscoe, A. J., (1959), "Quantitative analysis of longitudinal stream profiles of small watersheds," Office of Naval Research, Project NR 389-042, Technical Report No. 18, Department of Geology, Columbia University, New York.</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98500" y="177800"/>
            <a:ext cx="7772400" cy="901700"/>
          </a:xfrm>
        </p:spPr>
        <p:txBody>
          <a:bodyPr/>
          <a:lstStyle/>
          <a:p>
            <a:r>
              <a:rPr lang="en-US" sz="4000" smtClean="0"/>
              <a:t>Stream Drop</a:t>
            </a:r>
            <a:br>
              <a:rPr lang="en-US" sz="4000" smtClean="0"/>
            </a:br>
            <a:r>
              <a:rPr lang="en-US" sz="2400" smtClean="0"/>
              <a:t>Elevation difference between ends of stream</a:t>
            </a:r>
          </a:p>
        </p:txBody>
      </p:sp>
      <p:pic>
        <p:nvPicPr>
          <p:cNvPr id="100355" name="Picture 3" descr="d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198563"/>
            <a:ext cx="588327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0356" name="Group 4"/>
          <p:cNvGrpSpPr>
            <a:grpSpLocks/>
          </p:cNvGrpSpPr>
          <p:nvPr/>
        </p:nvGrpSpPr>
        <p:grpSpPr bwMode="auto">
          <a:xfrm>
            <a:off x="1155700" y="4000500"/>
            <a:ext cx="7251700" cy="2638425"/>
            <a:chOff x="728" y="2520"/>
            <a:chExt cx="4568" cy="1662"/>
          </a:xfrm>
        </p:grpSpPr>
        <p:sp>
          <p:nvSpPr>
            <p:cNvPr id="100357" name="Text Box 5"/>
            <p:cNvSpPr txBox="1">
              <a:spLocks noChangeArrowheads="1"/>
            </p:cNvSpPr>
            <p:nvPr/>
          </p:nvSpPr>
          <p:spPr bwMode="auto">
            <a:xfrm>
              <a:off x="728" y="3664"/>
              <a:ext cx="456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t>Note that a “Strahler stream” comprises a sequence of links (reaches or segments) of the same order</a:t>
              </a:r>
            </a:p>
          </p:txBody>
        </p:sp>
        <p:grpSp>
          <p:nvGrpSpPr>
            <p:cNvPr id="100358" name="Group 6"/>
            <p:cNvGrpSpPr>
              <a:grpSpLocks/>
            </p:cNvGrpSpPr>
            <p:nvPr/>
          </p:nvGrpSpPr>
          <p:grpSpPr bwMode="auto">
            <a:xfrm>
              <a:off x="1968" y="2520"/>
              <a:ext cx="1592" cy="935"/>
              <a:chOff x="1968" y="2520"/>
              <a:chExt cx="1592" cy="935"/>
            </a:xfrm>
          </p:grpSpPr>
          <p:sp>
            <p:nvSpPr>
              <p:cNvPr id="100359" name="AutoShape 7"/>
              <p:cNvSpPr>
                <a:spLocks noChangeArrowheads="1"/>
              </p:cNvSpPr>
              <p:nvPr/>
            </p:nvSpPr>
            <p:spPr bwMode="auto">
              <a:xfrm>
                <a:off x="2536" y="2744"/>
                <a:ext cx="64" cy="5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00360" name="AutoShape 8"/>
              <p:cNvSpPr>
                <a:spLocks noChangeArrowheads="1"/>
              </p:cNvSpPr>
              <p:nvPr/>
            </p:nvSpPr>
            <p:spPr bwMode="auto">
              <a:xfrm>
                <a:off x="2976" y="2880"/>
                <a:ext cx="64" cy="62"/>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00361" name="Text Box 9"/>
              <p:cNvSpPr txBox="1">
                <a:spLocks noChangeArrowheads="1"/>
              </p:cNvSpPr>
              <p:nvPr/>
            </p:nvSpPr>
            <p:spPr bwMode="auto">
              <a:xfrm>
                <a:off x="1968" y="2928"/>
                <a:ext cx="6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latin typeface="Arial" charset="0"/>
                  </a:rPr>
                  <a:t>Nodes</a:t>
                </a:r>
              </a:p>
            </p:txBody>
          </p:sp>
          <p:sp>
            <p:nvSpPr>
              <p:cNvPr id="100362" name="Text Box 10"/>
              <p:cNvSpPr txBox="1">
                <a:spLocks noChangeArrowheads="1"/>
              </p:cNvSpPr>
              <p:nvPr/>
            </p:nvSpPr>
            <p:spPr bwMode="auto">
              <a:xfrm>
                <a:off x="2728" y="3040"/>
                <a:ext cx="6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latin typeface="Arial" charset="0"/>
                  </a:rPr>
                  <a:t>Links</a:t>
                </a:r>
              </a:p>
            </p:txBody>
          </p:sp>
          <p:sp>
            <p:nvSpPr>
              <p:cNvPr id="100363" name="Text Box 11"/>
              <p:cNvSpPr txBox="1">
                <a:spLocks noChangeArrowheads="1"/>
              </p:cNvSpPr>
              <p:nvPr/>
            </p:nvSpPr>
            <p:spPr bwMode="auto">
              <a:xfrm>
                <a:off x="2328" y="3224"/>
                <a:ext cx="12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latin typeface="Arial" charset="0"/>
                  </a:rPr>
                  <a:t>Single Stream</a:t>
                </a:r>
              </a:p>
            </p:txBody>
          </p:sp>
          <p:sp>
            <p:nvSpPr>
              <p:cNvPr id="100364" name="Line 12"/>
              <p:cNvSpPr>
                <a:spLocks noChangeShapeType="1"/>
              </p:cNvSpPr>
              <p:nvPr/>
            </p:nvSpPr>
            <p:spPr bwMode="auto">
              <a:xfrm flipH="1" flipV="1">
                <a:off x="2224" y="2520"/>
                <a:ext cx="72" cy="4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65" name="Line 13"/>
              <p:cNvSpPr>
                <a:spLocks noChangeShapeType="1"/>
              </p:cNvSpPr>
              <p:nvPr/>
            </p:nvSpPr>
            <p:spPr bwMode="auto">
              <a:xfrm flipH="1" flipV="1">
                <a:off x="2416" y="2776"/>
                <a:ext cx="184" cy="4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66" name="Line 14"/>
              <p:cNvSpPr>
                <a:spLocks noChangeShapeType="1"/>
              </p:cNvSpPr>
              <p:nvPr/>
            </p:nvSpPr>
            <p:spPr bwMode="auto">
              <a:xfrm flipV="1">
                <a:off x="2984" y="2936"/>
                <a:ext cx="120" cy="1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67" name="Line 15"/>
              <p:cNvSpPr>
                <a:spLocks noChangeShapeType="1"/>
              </p:cNvSpPr>
              <p:nvPr/>
            </p:nvSpPr>
            <p:spPr bwMode="auto">
              <a:xfrm flipH="1" flipV="1">
                <a:off x="2848" y="2920"/>
                <a:ext cx="112" cy="1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68" name="Line 16"/>
              <p:cNvSpPr>
                <a:spLocks noChangeShapeType="1"/>
              </p:cNvSpPr>
              <p:nvPr/>
            </p:nvSpPr>
            <p:spPr bwMode="auto">
              <a:xfrm flipV="1">
                <a:off x="2592" y="2904"/>
                <a:ext cx="112" cy="3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69" name="Line 17"/>
              <p:cNvSpPr>
                <a:spLocks noChangeShapeType="1"/>
              </p:cNvSpPr>
              <p:nvPr/>
            </p:nvSpPr>
            <p:spPr bwMode="auto">
              <a:xfrm flipV="1">
                <a:off x="2608" y="2936"/>
                <a:ext cx="480" cy="3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70" name="Line 18"/>
              <p:cNvSpPr>
                <a:spLocks noChangeShapeType="1"/>
              </p:cNvSpPr>
              <p:nvPr/>
            </p:nvSpPr>
            <p:spPr bwMode="auto">
              <a:xfrm flipV="1">
                <a:off x="2296" y="2808"/>
                <a:ext cx="240" cy="1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95275" y="231775"/>
            <a:ext cx="8658225" cy="2185988"/>
          </a:xfrm>
        </p:spPr>
        <p:txBody>
          <a:bodyPr/>
          <a:lstStyle/>
          <a:p>
            <a:r>
              <a:rPr lang="en-US" sz="2800" b="1" smtClean="0">
                <a:solidFill>
                  <a:srgbClr val="FF3300"/>
                </a:solidFill>
              </a:rPr>
              <a:t>Suggestion:  Map channel networks from the DEM at the finest resolution consistent with observed channel network geomorphology ‘laws’.  </a:t>
            </a:r>
          </a:p>
        </p:txBody>
      </p:sp>
      <p:sp>
        <p:nvSpPr>
          <p:cNvPr id="101379" name="Rectangle 3"/>
          <p:cNvSpPr>
            <a:spLocks noGrp="1" noChangeArrowheads="1"/>
          </p:cNvSpPr>
          <p:nvPr>
            <p:ph type="body" idx="4294967295"/>
          </p:nvPr>
        </p:nvSpPr>
        <p:spPr>
          <a:xfrm>
            <a:off x="698500" y="2298700"/>
            <a:ext cx="7772400" cy="4114800"/>
          </a:xfrm>
        </p:spPr>
        <p:txBody>
          <a:bodyPr/>
          <a:lstStyle/>
          <a:p>
            <a:pPr>
              <a:lnSpc>
                <a:spcPct val="90000"/>
              </a:lnSpc>
            </a:pPr>
            <a:r>
              <a:rPr lang="en-US" smtClean="0">
                <a:solidFill>
                  <a:srgbClr val="0000FF"/>
                </a:solidFill>
              </a:rPr>
              <a:t>Look for statistically significant break in constant stream drop property as stream delineation threshold is reduced</a:t>
            </a:r>
          </a:p>
          <a:p>
            <a:pPr>
              <a:lnSpc>
                <a:spcPct val="90000"/>
              </a:lnSpc>
            </a:pPr>
            <a:r>
              <a:rPr lang="en-US" smtClean="0">
                <a:solidFill>
                  <a:schemeClr val="bg2"/>
                </a:solidFill>
              </a:rPr>
              <a:t>Break in slope versus contributing area relationship</a:t>
            </a:r>
          </a:p>
          <a:p>
            <a:pPr>
              <a:lnSpc>
                <a:spcPct val="90000"/>
              </a:lnSpc>
            </a:pPr>
            <a:r>
              <a:rPr lang="en-US" smtClean="0">
                <a:solidFill>
                  <a:schemeClr val="bg2"/>
                </a:solidFill>
              </a:rPr>
              <a:t>Physical basis in the form instability theory of Smith and Bretherton (1972), see Tarboton et al. 1992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168275"/>
            <a:ext cx="9144000" cy="1143000"/>
          </a:xfrm>
        </p:spPr>
        <p:txBody>
          <a:bodyPr/>
          <a:lstStyle/>
          <a:p>
            <a:pPr algn="r"/>
            <a:r>
              <a:rPr lang="en-US" sz="3600" b="0" smtClean="0">
                <a:latin typeface="Arial" charset="0"/>
              </a:rPr>
              <a:t>Digital Elevation Model Based Watershed and Stream Network Delineation</a:t>
            </a:r>
          </a:p>
        </p:txBody>
      </p:sp>
      <p:sp>
        <p:nvSpPr>
          <p:cNvPr id="2053" name="Rectangle 3"/>
          <p:cNvSpPr>
            <a:spLocks noGrp="1" noChangeArrowheads="1"/>
          </p:cNvSpPr>
          <p:nvPr>
            <p:ph idx="1"/>
          </p:nvPr>
        </p:nvSpPr>
        <p:spPr>
          <a:xfrm>
            <a:off x="3162300" y="1443038"/>
            <a:ext cx="5981700" cy="4899025"/>
          </a:xfrm>
        </p:spPr>
        <p:txBody>
          <a:bodyPr/>
          <a:lstStyle/>
          <a:p>
            <a:pPr>
              <a:lnSpc>
                <a:spcPct val="80000"/>
              </a:lnSpc>
              <a:spcBef>
                <a:spcPct val="50000"/>
              </a:spcBef>
            </a:pPr>
            <a:r>
              <a:rPr lang="en-US" sz="2400" smtClean="0"/>
              <a:t>Conceptual Basis</a:t>
            </a:r>
          </a:p>
          <a:p>
            <a:pPr>
              <a:lnSpc>
                <a:spcPct val="80000"/>
              </a:lnSpc>
              <a:spcBef>
                <a:spcPct val="50000"/>
              </a:spcBef>
            </a:pPr>
            <a:r>
              <a:rPr lang="en-US" sz="2400" smtClean="0"/>
              <a:t>Eight direction pour point model (D8)</a:t>
            </a:r>
          </a:p>
          <a:p>
            <a:pPr>
              <a:lnSpc>
                <a:spcPct val="80000"/>
              </a:lnSpc>
              <a:spcBef>
                <a:spcPct val="50000"/>
              </a:spcBef>
            </a:pPr>
            <a:r>
              <a:rPr lang="en-US" sz="2400" smtClean="0"/>
              <a:t>Flow accumulation </a:t>
            </a:r>
          </a:p>
          <a:p>
            <a:pPr>
              <a:lnSpc>
                <a:spcPct val="80000"/>
              </a:lnSpc>
              <a:spcBef>
                <a:spcPct val="50000"/>
              </a:spcBef>
            </a:pPr>
            <a:r>
              <a:rPr lang="en-US" sz="2400" smtClean="0"/>
              <a:t>Pit removal and DEM reconditioning</a:t>
            </a:r>
          </a:p>
          <a:p>
            <a:pPr>
              <a:lnSpc>
                <a:spcPct val="80000"/>
              </a:lnSpc>
              <a:spcBef>
                <a:spcPct val="50000"/>
              </a:spcBef>
            </a:pPr>
            <a:r>
              <a:rPr lang="en-US" sz="2400" smtClean="0"/>
              <a:t>Stream delineation</a:t>
            </a:r>
          </a:p>
          <a:p>
            <a:pPr>
              <a:lnSpc>
                <a:spcPct val="80000"/>
              </a:lnSpc>
              <a:spcBef>
                <a:spcPct val="50000"/>
              </a:spcBef>
            </a:pPr>
            <a:r>
              <a:rPr lang="en-US" sz="2400" smtClean="0"/>
              <a:t>Catchment and watershed delineation</a:t>
            </a:r>
          </a:p>
          <a:p>
            <a:pPr>
              <a:lnSpc>
                <a:spcPct val="80000"/>
              </a:lnSpc>
              <a:spcBef>
                <a:spcPct val="50000"/>
              </a:spcBef>
            </a:pPr>
            <a:r>
              <a:rPr lang="en-US" sz="2400" smtClean="0"/>
              <a:t>Geomorphology, topographic texture and drainage density</a:t>
            </a:r>
          </a:p>
          <a:p>
            <a:pPr>
              <a:lnSpc>
                <a:spcPct val="80000"/>
              </a:lnSpc>
              <a:spcBef>
                <a:spcPct val="50000"/>
              </a:spcBef>
            </a:pPr>
            <a:r>
              <a:rPr lang="en-US" sz="2400" smtClean="0"/>
              <a:t>Generalized and objective stream network delineation</a:t>
            </a:r>
          </a:p>
          <a:p>
            <a:pPr>
              <a:lnSpc>
                <a:spcPct val="80000"/>
              </a:lnSpc>
              <a:spcBef>
                <a:spcPct val="50000"/>
              </a:spcBef>
            </a:pPr>
            <a:endParaRPr lang="en-US" sz="2400" smtClean="0"/>
          </a:p>
          <a:p>
            <a:pPr>
              <a:lnSpc>
                <a:spcPct val="80000"/>
              </a:lnSpc>
              <a:spcBef>
                <a:spcPct val="50000"/>
              </a:spcBef>
              <a:buFont typeface="Monotype Sorts" pitchFamily="2" charset="2"/>
              <a:buNone/>
            </a:pPr>
            <a:endParaRPr lang="en-US" sz="2400" smtClean="0">
              <a:sym typeface="Symbol" pitchFamily="18" charset="2"/>
            </a:endParaRPr>
          </a:p>
        </p:txBody>
      </p:sp>
      <p:graphicFrame>
        <p:nvGraphicFramePr>
          <p:cNvPr id="2050" name="Object 4"/>
          <p:cNvGraphicFramePr>
            <a:graphicFrameLocks noChangeAspect="1"/>
          </p:cNvGraphicFramePr>
          <p:nvPr/>
        </p:nvGraphicFramePr>
        <p:xfrm>
          <a:off x="0" y="3176588"/>
          <a:ext cx="3151188" cy="3681412"/>
        </p:xfrm>
        <a:graphic>
          <a:graphicData uri="http://schemas.openxmlformats.org/presentationml/2006/ole">
            <mc:AlternateContent xmlns:mc="http://schemas.openxmlformats.org/markup-compatibility/2006">
              <mc:Choice xmlns:v="urn:schemas-microsoft-com:vml" Requires="v">
                <p:oleObj spid="_x0000_s2054" name="Graph Sheet" r:id="rId3" imgW="3352680" imgH="2590560" progId="SPLUSGraphSheetFileType">
                  <p:embed/>
                </p:oleObj>
              </mc:Choice>
              <mc:Fallback>
                <p:oleObj name="Graph Sheet" r:id="rId3" imgW="3352680" imgH="2590560" progId="SPLUSGraphSheetFileTyp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0" y="3176588"/>
                        <a:ext cx="3151188"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228600"/>
            <a:ext cx="8839200" cy="1295400"/>
          </a:xfrm>
        </p:spPr>
        <p:txBody>
          <a:bodyPr/>
          <a:lstStyle/>
          <a:p>
            <a:r>
              <a:rPr lang="en-US" sz="4000" smtClean="0"/>
              <a:t>Statistical Analysis of Stream Drops</a:t>
            </a:r>
            <a:endParaRPr lang="en-US" sz="2800" smtClean="0">
              <a:solidFill>
                <a:srgbClr val="FF3300"/>
              </a:solidFill>
            </a:endParaRPr>
          </a:p>
        </p:txBody>
      </p:sp>
      <p:graphicFrame>
        <p:nvGraphicFramePr>
          <p:cNvPr id="15362" name="Object 3"/>
          <p:cNvGraphicFramePr>
            <a:graphicFrameLocks noChangeAspect="1"/>
          </p:cNvGraphicFramePr>
          <p:nvPr/>
        </p:nvGraphicFramePr>
        <p:xfrm>
          <a:off x="609600" y="1752600"/>
          <a:ext cx="8340725" cy="4722813"/>
        </p:xfrm>
        <a:graphic>
          <a:graphicData uri="http://schemas.openxmlformats.org/presentationml/2006/ole">
            <mc:AlternateContent xmlns:mc="http://schemas.openxmlformats.org/markup-compatibility/2006">
              <mc:Choice xmlns:v="urn:schemas-microsoft-com:vml" Requires="v">
                <p:oleObj spid="_x0000_s15364" name="Chart" r:id="rId3" imgW="6164961" imgH="3490341" progId="Excel.Chart.8">
                  <p:embed/>
                </p:oleObj>
              </mc:Choice>
              <mc:Fallback>
                <p:oleObj name="Chart" r:id="rId3" imgW="6164961" imgH="3490341"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8340725"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z="3600" smtClean="0"/>
              <a:t>T-Test for Difference in Mean Values</a:t>
            </a:r>
          </a:p>
        </p:txBody>
      </p:sp>
      <p:sp>
        <p:nvSpPr>
          <p:cNvPr id="16388" name="Line 3"/>
          <p:cNvSpPr>
            <a:spLocks noChangeShapeType="1"/>
          </p:cNvSpPr>
          <p:nvPr/>
        </p:nvSpPr>
        <p:spPr bwMode="auto">
          <a:xfrm>
            <a:off x="304800" y="5638800"/>
            <a:ext cx="815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9" name="Line 4"/>
          <p:cNvSpPr>
            <a:spLocks noChangeShapeType="1"/>
          </p:cNvSpPr>
          <p:nvPr/>
        </p:nvSpPr>
        <p:spPr bwMode="auto">
          <a:xfrm>
            <a:off x="4191000" y="5562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Line 5"/>
          <p:cNvSpPr>
            <a:spLocks noChangeShapeType="1"/>
          </p:cNvSpPr>
          <p:nvPr/>
        </p:nvSpPr>
        <p:spPr bwMode="auto">
          <a:xfrm>
            <a:off x="6324600" y="5562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 name="Text Box 6"/>
          <p:cNvSpPr txBox="1">
            <a:spLocks noChangeArrowheads="1"/>
          </p:cNvSpPr>
          <p:nvPr/>
        </p:nvSpPr>
        <p:spPr bwMode="auto">
          <a:xfrm>
            <a:off x="3886200" y="5029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72</a:t>
            </a:r>
          </a:p>
        </p:txBody>
      </p:sp>
      <p:sp>
        <p:nvSpPr>
          <p:cNvPr id="16392" name="Text Box 7"/>
          <p:cNvSpPr txBox="1">
            <a:spLocks noChangeArrowheads="1"/>
          </p:cNvSpPr>
          <p:nvPr/>
        </p:nvSpPr>
        <p:spPr bwMode="auto">
          <a:xfrm>
            <a:off x="6019800" y="5029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130</a:t>
            </a:r>
          </a:p>
        </p:txBody>
      </p:sp>
      <p:graphicFrame>
        <p:nvGraphicFramePr>
          <p:cNvPr id="16386" name="Object 8"/>
          <p:cNvGraphicFramePr>
            <a:graphicFrameLocks noChangeAspect="1"/>
          </p:cNvGraphicFramePr>
          <p:nvPr/>
        </p:nvGraphicFramePr>
        <p:xfrm>
          <a:off x="1828800" y="1676400"/>
          <a:ext cx="5489575" cy="1898650"/>
        </p:xfrm>
        <a:graphic>
          <a:graphicData uri="http://schemas.openxmlformats.org/presentationml/2006/ole">
            <mc:AlternateContent xmlns:mc="http://schemas.openxmlformats.org/markup-compatibility/2006">
              <mc:Choice xmlns:v="urn:schemas-microsoft-com:vml" Requires="v">
                <p:oleObj spid="_x0000_s16402" name="Worksheet" r:id="rId3" imgW="2446401" imgH="846201" progId="Excel.Sheet.8">
                  <p:embed/>
                </p:oleObj>
              </mc:Choice>
              <mc:Fallback>
                <p:oleObj name="Worksheet" r:id="rId3" imgW="2446401" imgH="846201" progId="Excel.Shee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76400"/>
                        <a:ext cx="5489575"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3" name="Text Box 9"/>
          <p:cNvSpPr txBox="1">
            <a:spLocks noChangeArrowheads="1"/>
          </p:cNvSpPr>
          <p:nvPr/>
        </p:nvSpPr>
        <p:spPr bwMode="auto">
          <a:xfrm>
            <a:off x="1524000" y="510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0</a:t>
            </a:r>
          </a:p>
        </p:txBody>
      </p:sp>
      <p:sp>
        <p:nvSpPr>
          <p:cNvPr id="16394" name="Line 10"/>
          <p:cNvSpPr>
            <a:spLocks noChangeShapeType="1"/>
          </p:cNvSpPr>
          <p:nvPr/>
        </p:nvSpPr>
        <p:spPr bwMode="auto">
          <a:xfrm>
            <a:off x="1752600" y="5562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 name="Freeform 11"/>
          <p:cNvSpPr>
            <a:spLocks/>
          </p:cNvSpPr>
          <p:nvPr/>
        </p:nvSpPr>
        <p:spPr bwMode="auto">
          <a:xfrm>
            <a:off x="1524000" y="4495800"/>
            <a:ext cx="9971088" cy="1108075"/>
          </a:xfrm>
          <a:custGeom>
            <a:avLst/>
            <a:gdLst>
              <a:gd name="T0" fmla="*/ 0 w 2393"/>
              <a:gd name="T1" fmla="*/ 2147483647 h 698"/>
              <a:gd name="T2" fmla="*/ 2147483647 w 2393"/>
              <a:gd name="T3" fmla="*/ 2147483647 h 698"/>
              <a:gd name="T4" fmla="*/ 2147483647 w 2393"/>
              <a:gd name="T5" fmla="*/ 2147483647 h 698"/>
              <a:gd name="T6" fmla="*/ 2147483647 w 2393"/>
              <a:gd name="T7" fmla="*/ 2147483647 h 698"/>
              <a:gd name="T8" fmla="*/ 2147483647 w 2393"/>
              <a:gd name="T9" fmla="*/ 2147483647 h 698"/>
              <a:gd name="T10" fmla="*/ 2147483647 w 2393"/>
              <a:gd name="T11" fmla="*/ 2147483647 h 698"/>
              <a:gd name="T12" fmla="*/ 2147483647 w 2393"/>
              <a:gd name="T13" fmla="*/ 2147483647 h 698"/>
              <a:gd name="T14" fmla="*/ 2147483647 w 2393"/>
              <a:gd name="T15" fmla="*/ 2147483647 h 698"/>
              <a:gd name="T16" fmla="*/ 2147483647 w 2393"/>
              <a:gd name="T17" fmla="*/ 2147483647 h 698"/>
              <a:gd name="T18" fmla="*/ 2147483647 w 2393"/>
              <a:gd name="T19" fmla="*/ 2147483647 h 698"/>
              <a:gd name="T20" fmla="*/ 2147483647 w 2393"/>
              <a:gd name="T21" fmla="*/ 2147483647 h 698"/>
              <a:gd name="T22" fmla="*/ 2147483647 w 2393"/>
              <a:gd name="T23" fmla="*/ 2147483647 h 6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93"/>
              <a:gd name="T37" fmla="*/ 0 h 698"/>
              <a:gd name="T38" fmla="*/ 2393 w 2393"/>
              <a:gd name="T39" fmla="*/ 698 h 6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93" h="698">
                <a:moveTo>
                  <a:pt x="0" y="693"/>
                </a:moveTo>
                <a:cubicBezTo>
                  <a:pt x="140" y="695"/>
                  <a:pt x="280" y="698"/>
                  <a:pt x="384" y="691"/>
                </a:cubicBezTo>
                <a:cubicBezTo>
                  <a:pt x="488" y="684"/>
                  <a:pt x="562" y="680"/>
                  <a:pt x="626" y="652"/>
                </a:cubicBezTo>
                <a:cubicBezTo>
                  <a:pt x="690" y="624"/>
                  <a:pt x="721" y="580"/>
                  <a:pt x="770" y="521"/>
                </a:cubicBezTo>
                <a:cubicBezTo>
                  <a:pt x="819" y="462"/>
                  <a:pt x="875" y="373"/>
                  <a:pt x="921" y="298"/>
                </a:cubicBezTo>
                <a:cubicBezTo>
                  <a:pt x="967" y="223"/>
                  <a:pt x="1000" y="115"/>
                  <a:pt x="1045" y="69"/>
                </a:cubicBezTo>
                <a:cubicBezTo>
                  <a:pt x="1090" y="23"/>
                  <a:pt x="1140" y="0"/>
                  <a:pt x="1189" y="23"/>
                </a:cubicBezTo>
                <a:cubicBezTo>
                  <a:pt x="1238" y="46"/>
                  <a:pt x="1292" y="136"/>
                  <a:pt x="1340" y="206"/>
                </a:cubicBezTo>
                <a:cubicBezTo>
                  <a:pt x="1388" y="276"/>
                  <a:pt x="1419" y="367"/>
                  <a:pt x="1477" y="442"/>
                </a:cubicBezTo>
                <a:cubicBezTo>
                  <a:pt x="1535" y="517"/>
                  <a:pt x="1588" y="619"/>
                  <a:pt x="1687" y="658"/>
                </a:cubicBezTo>
                <a:cubicBezTo>
                  <a:pt x="1786" y="697"/>
                  <a:pt x="1955" y="672"/>
                  <a:pt x="2073" y="678"/>
                </a:cubicBezTo>
                <a:cubicBezTo>
                  <a:pt x="2191" y="684"/>
                  <a:pt x="2336" y="694"/>
                  <a:pt x="2393" y="697"/>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6" name="Freeform 12"/>
          <p:cNvSpPr>
            <a:spLocks/>
          </p:cNvSpPr>
          <p:nvPr/>
        </p:nvSpPr>
        <p:spPr bwMode="auto">
          <a:xfrm>
            <a:off x="685800" y="4038600"/>
            <a:ext cx="7151688" cy="1565275"/>
          </a:xfrm>
          <a:custGeom>
            <a:avLst/>
            <a:gdLst>
              <a:gd name="T0" fmla="*/ 0 w 2393"/>
              <a:gd name="T1" fmla="*/ 2147483647 h 698"/>
              <a:gd name="T2" fmla="*/ 2147483647 w 2393"/>
              <a:gd name="T3" fmla="*/ 2147483647 h 698"/>
              <a:gd name="T4" fmla="*/ 2147483647 w 2393"/>
              <a:gd name="T5" fmla="*/ 2147483647 h 698"/>
              <a:gd name="T6" fmla="*/ 2147483647 w 2393"/>
              <a:gd name="T7" fmla="*/ 2147483647 h 698"/>
              <a:gd name="T8" fmla="*/ 2147483647 w 2393"/>
              <a:gd name="T9" fmla="*/ 2147483647 h 698"/>
              <a:gd name="T10" fmla="*/ 2147483647 w 2393"/>
              <a:gd name="T11" fmla="*/ 2147483647 h 698"/>
              <a:gd name="T12" fmla="*/ 2147483647 w 2393"/>
              <a:gd name="T13" fmla="*/ 2147483647 h 698"/>
              <a:gd name="T14" fmla="*/ 2147483647 w 2393"/>
              <a:gd name="T15" fmla="*/ 2147483647 h 698"/>
              <a:gd name="T16" fmla="*/ 2147483647 w 2393"/>
              <a:gd name="T17" fmla="*/ 2147483647 h 698"/>
              <a:gd name="T18" fmla="*/ 2147483647 w 2393"/>
              <a:gd name="T19" fmla="*/ 2147483647 h 698"/>
              <a:gd name="T20" fmla="*/ 2147483647 w 2393"/>
              <a:gd name="T21" fmla="*/ 2147483647 h 698"/>
              <a:gd name="T22" fmla="*/ 2147483647 w 2393"/>
              <a:gd name="T23" fmla="*/ 2147483647 h 6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93"/>
              <a:gd name="T37" fmla="*/ 0 h 698"/>
              <a:gd name="T38" fmla="*/ 2393 w 2393"/>
              <a:gd name="T39" fmla="*/ 698 h 6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93" h="698">
                <a:moveTo>
                  <a:pt x="0" y="693"/>
                </a:moveTo>
                <a:cubicBezTo>
                  <a:pt x="140" y="695"/>
                  <a:pt x="280" y="698"/>
                  <a:pt x="384" y="691"/>
                </a:cubicBezTo>
                <a:cubicBezTo>
                  <a:pt x="488" y="684"/>
                  <a:pt x="562" y="680"/>
                  <a:pt x="626" y="652"/>
                </a:cubicBezTo>
                <a:cubicBezTo>
                  <a:pt x="690" y="624"/>
                  <a:pt x="721" y="580"/>
                  <a:pt x="770" y="521"/>
                </a:cubicBezTo>
                <a:cubicBezTo>
                  <a:pt x="819" y="462"/>
                  <a:pt x="875" y="373"/>
                  <a:pt x="921" y="298"/>
                </a:cubicBezTo>
                <a:cubicBezTo>
                  <a:pt x="967" y="223"/>
                  <a:pt x="1000" y="115"/>
                  <a:pt x="1045" y="69"/>
                </a:cubicBezTo>
                <a:cubicBezTo>
                  <a:pt x="1090" y="23"/>
                  <a:pt x="1140" y="0"/>
                  <a:pt x="1189" y="23"/>
                </a:cubicBezTo>
                <a:cubicBezTo>
                  <a:pt x="1238" y="46"/>
                  <a:pt x="1292" y="136"/>
                  <a:pt x="1340" y="206"/>
                </a:cubicBezTo>
                <a:cubicBezTo>
                  <a:pt x="1388" y="276"/>
                  <a:pt x="1419" y="367"/>
                  <a:pt x="1477" y="442"/>
                </a:cubicBezTo>
                <a:cubicBezTo>
                  <a:pt x="1535" y="517"/>
                  <a:pt x="1588" y="619"/>
                  <a:pt x="1687" y="658"/>
                </a:cubicBezTo>
                <a:cubicBezTo>
                  <a:pt x="1786" y="697"/>
                  <a:pt x="1955" y="672"/>
                  <a:pt x="2073" y="678"/>
                </a:cubicBezTo>
                <a:cubicBezTo>
                  <a:pt x="2191" y="684"/>
                  <a:pt x="2336" y="694"/>
                  <a:pt x="2393" y="697"/>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7" name="Rectangle 13"/>
          <p:cNvSpPr>
            <a:spLocks noChangeArrowheads="1"/>
          </p:cNvSpPr>
          <p:nvPr/>
        </p:nvSpPr>
        <p:spPr bwMode="auto">
          <a:xfrm>
            <a:off x="4613275" y="1676400"/>
            <a:ext cx="2701925" cy="19050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8" name="Line 14"/>
          <p:cNvSpPr>
            <a:spLocks noChangeShapeType="1"/>
          </p:cNvSpPr>
          <p:nvPr/>
        </p:nvSpPr>
        <p:spPr bwMode="auto">
          <a:xfrm>
            <a:off x="6019800" y="3657600"/>
            <a:ext cx="0" cy="838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9" name="Rectangle 15"/>
          <p:cNvSpPr>
            <a:spLocks noChangeArrowheads="1"/>
          </p:cNvSpPr>
          <p:nvPr/>
        </p:nvSpPr>
        <p:spPr bwMode="auto">
          <a:xfrm>
            <a:off x="1828800" y="1676400"/>
            <a:ext cx="2701925" cy="19050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0" name="Line 16"/>
          <p:cNvSpPr>
            <a:spLocks noChangeShapeType="1"/>
          </p:cNvSpPr>
          <p:nvPr/>
        </p:nvSpPr>
        <p:spPr bwMode="auto">
          <a:xfrm>
            <a:off x="3505200" y="3657600"/>
            <a:ext cx="0" cy="838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1" name="Text Box 17"/>
          <p:cNvSpPr txBox="1">
            <a:spLocks noChangeArrowheads="1"/>
          </p:cNvSpPr>
          <p:nvPr/>
        </p:nvSpPr>
        <p:spPr bwMode="auto">
          <a:xfrm>
            <a:off x="855663" y="5756275"/>
            <a:ext cx="8072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t>T-test checks whether difference in means is large (&gt; 2)</a:t>
            </a:r>
          </a:p>
          <a:p>
            <a:pPr algn="ctr" eaLnBrk="1" hangingPunct="1"/>
            <a:r>
              <a:rPr lang="en-US"/>
              <a:t>when compared to the spread of the data around the mean values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413" name="Arc 2"/>
          <p:cNvSpPr>
            <a:spLocks/>
          </p:cNvSpPr>
          <p:nvPr/>
        </p:nvSpPr>
        <p:spPr bwMode="auto">
          <a:xfrm>
            <a:off x="0" y="842963"/>
            <a:ext cx="2895600" cy="60182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aphicFrame>
        <p:nvGraphicFramePr>
          <p:cNvPr id="17410" name="Object 1024"/>
          <p:cNvGraphicFramePr>
            <a:graphicFrameLocks noChangeAspect="1"/>
          </p:cNvGraphicFramePr>
          <p:nvPr/>
        </p:nvGraphicFramePr>
        <p:xfrm>
          <a:off x="1657350" y="230188"/>
          <a:ext cx="7150100" cy="4838700"/>
        </p:xfrm>
        <a:graphic>
          <a:graphicData uri="http://schemas.openxmlformats.org/presentationml/2006/ole">
            <mc:AlternateContent xmlns:mc="http://schemas.openxmlformats.org/markup-compatibility/2006">
              <mc:Choice xmlns:v="urn:schemas-microsoft-com:vml" Requires="v">
                <p:oleObj spid="_x0000_s17416" name="Graph Sheet" r:id="rId4" imgW="3352680" imgH="2590560" progId="SPLUSGraphSheetFileType">
                  <p:embed/>
                </p:oleObj>
              </mc:Choice>
              <mc:Fallback>
                <p:oleObj name="Graph Sheet" r:id="rId4" imgW="3352680" imgH="2590560" progId="SPLUSGraphSheetFileType">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230188"/>
                        <a:ext cx="71501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Rectangle 3"/>
          <p:cNvSpPr>
            <a:spLocks noChangeArrowheads="1"/>
          </p:cNvSpPr>
          <p:nvPr/>
        </p:nvSpPr>
        <p:spPr bwMode="auto">
          <a:xfrm>
            <a:off x="4965700" y="5003800"/>
            <a:ext cx="571500" cy="15240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5" name="Rectangle 4"/>
          <p:cNvSpPr>
            <a:spLocks noGrp="1" noChangeArrowheads="1"/>
          </p:cNvSpPr>
          <p:nvPr>
            <p:ph type="title"/>
          </p:nvPr>
        </p:nvSpPr>
        <p:spPr>
          <a:xfrm>
            <a:off x="1428750" y="292100"/>
            <a:ext cx="6286500" cy="322263"/>
          </a:xfrm>
        </p:spPr>
        <p:txBody>
          <a:bodyPr/>
          <a:lstStyle/>
          <a:p>
            <a:pPr algn="ctr"/>
            <a:r>
              <a:rPr lang="en-US" sz="2800" smtClean="0"/>
              <a:t>Constant Support Area Threshold</a:t>
            </a:r>
          </a:p>
        </p:txBody>
      </p:sp>
      <p:graphicFrame>
        <p:nvGraphicFramePr>
          <p:cNvPr id="17411" name="Picture 1025"/>
          <p:cNvGraphicFramePr>
            <a:graphicFrameLocks noChangeAspect="1"/>
          </p:cNvGraphicFramePr>
          <p:nvPr/>
        </p:nvGraphicFramePr>
        <p:xfrm>
          <a:off x="241300" y="4902200"/>
          <a:ext cx="7594600" cy="1727200"/>
        </p:xfrm>
        <a:graphic>
          <a:graphicData uri="http://schemas.openxmlformats.org/presentationml/2006/ole">
            <mc:AlternateContent xmlns:mc="http://schemas.openxmlformats.org/markup-compatibility/2006">
              <mc:Choice xmlns:v="urn:schemas-microsoft-com:vml" Requires="v">
                <p:oleObj spid="_x0000_s17417" name="Worksheet" r:id="rId6" imgW="7591654" imgH="1724254" progId="Excel.Sheet.8">
                  <p:embed/>
                </p:oleObj>
              </mc:Choice>
              <mc:Fallback>
                <p:oleObj name="Worksheet" r:id="rId6" imgW="7591654" imgH="1724254" progId="Excel.Sheet.8">
                  <p:embed/>
                  <p:pic>
                    <p:nvPicPr>
                      <p:cNvPr id="0" name="Picture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300" y="4902200"/>
                        <a:ext cx="75946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95263" y="209550"/>
            <a:ext cx="8688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100 grid cell constant support area threshold stream delineation</a:t>
            </a:r>
          </a:p>
        </p:txBody>
      </p:sp>
      <p:pic>
        <p:nvPicPr>
          <p:cNvPr id="102403" name="Picture 3" descr="greytopsa100"/>
          <p:cNvPicPr>
            <a:picLocks noChangeAspect="1" noChangeArrowheads="1"/>
          </p:cNvPicPr>
          <p:nvPr/>
        </p:nvPicPr>
        <p:blipFill>
          <a:blip r:embed="rId2">
            <a:extLst>
              <a:ext uri="{28A0092B-C50C-407E-A947-70E740481C1C}">
                <a14:useLocalDpi xmlns:a14="http://schemas.microsoft.com/office/drawing/2010/main" val="0"/>
              </a:ext>
            </a:extLst>
          </a:blip>
          <a:srcRect b="41153"/>
          <a:stretch>
            <a:fillRect/>
          </a:stretch>
        </p:blipFill>
        <p:spPr bwMode="auto">
          <a:xfrm>
            <a:off x="742950" y="492125"/>
            <a:ext cx="7762875"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520700" y="300038"/>
            <a:ext cx="810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200 grid cell constant support area based stream delineation</a:t>
            </a:r>
          </a:p>
        </p:txBody>
      </p:sp>
      <p:pic>
        <p:nvPicPr>
          <p:cNvPr id="103427" name="Picture 3" descr="greytopsa200"/>
          <p:cNvPicPr>
            <a:picLocks noChangeAspect="1" noChangeArrowheads="1"/>
          </p:cNvPicPr>
          <p:nvPr/>
        </p:nvPicPr>
        <p:blipFill>
          <a:blip r:embed="rId2">
            <a:extLst>
              <a:ext uri="{28A0092B-C50C-407E-A947-70E740481C1C}">
                <a14:useLocalDpi xmlns:a14="http://schemas.microsoft.com/office/drawing/2010/main" val="0"/>
              </a:ext>
            </a:extLst>
          </a:blip>
          <a:srcRect b="40633"/>
          <a:stretch>
            <a:fillRect/>
          </a:stretch>
        </p:blipFill>
        <p:spPr bwMode="auto">
          <a:xfrm>
            <a:off x="677863" y="374650"/>
            <a:ext cx="7762875"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0"/>
            <a:ext cx="7772400" cy="711200"/>
          </a:xfrm>
        </p:spPr>
        <p:txBody>
          <a:bodyPr/>
          <a:lstStyle/>
          <a:p>
            <a:r>
              <a:rPr lang="en-US" sz="2400" smtClean="0"/>
              <a:t>Local Curvature Computation</a:t>
            </a:r>
            <a:br>
              <a:rPr lang="en-US" sz="2400" smtClean="0"/>
            </a:br>
            <a:r>
              <a:rPr lang="en-US" sz="1800" smtClean="0"/>
              <a:t>(Peuker and Douglas, 1975, Comput. Graphics Image Proc. 4:375)</a:t>
            </a:r>
          </a:p>
        </p:txBody>
      </p:sp>
      <p:pic>
        <p:nvPicPr>
          <p:cNvPr id="104451" name="Picture 3"/>
          <p:cNvPicPr>
            <a:picLocks noChangeAspect="1" noChangeArrowheads="1"/>
          </p:cNvPicPr>
          <p:nvPr/>
        </p:nvPicPr>
        <p:blipFill>
          <a:blip r:embed="rId3">
            <a:extLst>
              <a:ext uri="{28A0092B-C50C-407E-A947-70E740481C1C}">
                <a14:useLocalDpi xmlns:a14="http://schemas.microsoft.com/office/drawing/2010/main" val="0"/>
              </a:ext>
            </a:extLst>
          </a:blip>
          <a:srcRect r="11873" b="20804"/>
          <a:stretch>
            <a:fillRect/>
          </a:stretch>
        </p:blipFill>
        <p:spPr bwMode="auto">
          <a:xfrm>
            <a:off x="1181100" y="2603500"/>
            <a:ext cx="68580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4" descr="50%"/>
          <p:cNvSpPr>
            <a:spLocks noChangeArrowheads="1"/>
          </p:cNvSpPr>
          <p:nvPr/>
        </p:nvSpPr>
        <p:spPr bwMode="auto">
          <a:xfrm>
            <a:off x="2247900" y="8890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53" name="Rectangle 5"/>
          <p:cNvSpPr>
            <a:spLocks noChangeArrowheads="1"/>
          </p:cNvSpPr>
          <p:nvPr/>
        </p:nvSpPr>
        <p:spPr bwMode="auto">
          <a:xfrm>
            <a:off x="2857500" y="889000"/>
            <a:ext cx="609600" cy="609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4454" name="Rectangle 6" descr="50%"/>
          <p:cNvSpPr>
            <a:spLocks noChangeArrowheads="1"/>
          </p:cNvSpPr>
          <p:nvPr/>
        </p:nvSpPr>
        <p:spPr bwMode="auto">
          <a:xfrm>
            <a:off x="2247900" y="14986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55" name="Rectangle 7" descr="50%"/>
          <p:cNvSpPr>
            <a:spLocks noChangeArrowheads="1"/>
          </p:cNvSpPr>
          <p:nvPr/>
        </p:nvSpPr>
        <p:spPr bwMode="auto">
          <a:xfrm>
            <a:off x="2857500" y="14986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56" name="Rectangle 8"/>
          <p:cNvSpPr>
            <a:spLocks noChangeArrowheads="1"/>
          </p:cNvSpPr>
          <p:nvPr/>
        </p:nvSpPr>
        <p:spPr bwMode="auto">
          <a:xfrm>
            <a:off x="4381500" y="1498600"/>
            <a:ext cx="609600" cy="609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4457" name="Rectangle 9" descr="50%"/>
          <p:cNvSpPr>
            <a:spLocks noChangeArrowheads="1"/>
          </p:cNvSpPr>
          <p:nvPr/>
        </p:nvSpPr>
        <p:spPr bwMode="auto">
          <a:xfrm>
            <a:off x="4381500" y="8890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58" name="Rectangle 10"/>
          <p:cNvSpPr>
            <a:spLocks noChangeArrowheads="1"/>
          </p:cNvSpPr>
          <p:nvPr/>
        </p:nvSpPr>
        <p:spPr bwMode="auto">
          <a:xfrm>
            <a:off x="5905500" y="1498600"/>
            <a:ext cx="609600" cy="609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4459" name="Rectangle 11" descr="50%"/>
          <p:cNvSpPr>
            <a:spLocks noChangeArrowheads="1"/>
          </p:cNvSpPr>
          <p:nvPr/>
        </p:nvSpPr>
        <p:spPr bwMode="auto">
          <a:xfrm>
            <a:off x="5905500" y="8890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60" name="Text Box 12"/>
          <p:cNvSpPr txBox="1">
            <a:spLocks noChangeArrowheads="1"/>
          </p:cNvSpPr>
          <p:nvPr/>
        </p:nvSpPr>
        <p:spPr bwMode="auto">
          <a:xfrm>
            <a:off x="2247900" y="96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43</a:t>
            </a:r>
          </a:p>
        </p:txBody>
      </p:sp>
      <p:sp>
        <p:nvSpPr>
          <p:cNvPr id="104461" name="Text Box 13"/>
          <p:cNvSpPr txBox="1">
            <a:spLocks noChangeArrowheads="1"/>
          </p:cNvSpPr>
          <p:nvPr/>
        </p:nvSpPr>
        <p:spPr bwMode="auto">
          <a:xfrm>
            <a:off x="2247900" y="1574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41</a:t>
            </a:r>
          </a:p>
        </p:txBody>
      </p:sp>
      <p:sp>
        <p:nvSpPr>
          <p:cNvPr id="104462" name="Text Box 14"/>
          <p:cNvSpPr txBox="1">
            <a:spLocks noChangeArrowheads="1"/>
          </p:cNvSpPr>
          <p:nvPr/>
        </p:nvSpPr>
        <p:spPr bwMode="auto">
          <a:xfrm>
            <a:off x="2933700" y="96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rgbClr val="FF0000"/>
                </a:solidFill>
              </a:rPr>
              <a:t>48</a:t>
            </a:r>
            <a:endParaRPr lang="en-US" sz="1800"/>
          </a:p>
        </p:txBody>
      </p:sp>
      <p:sp>
        <p:nvSpPr>
          <p:cNvPr id="104463" name="Text Box 15"/>
          <p:cNvSpPr txBox="1">
            <a:spLocks noChangeArrowheads="1"/>
          </p:cNvSpPr>
          <p:nvPr/>
        </p:nvSpPr>
        <p:spPr bwMode="auto">
          <a:xfrm>
            <a:off x="2933700" y="1574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47</a:t>
            </a:r>
          </a:p>
        </p:txBody>
      </p:sp>
      <p:sp>
        <p:nvSpPr>
          <p:cNvPr id="104464" name="Rectangle 16"/>
          <p:cNvSpPr>
            <a:spLocks noChangeArrowheads="1"/>
          </p:cNvSpPr>
          <p:nvPr/>
        </p:nvSpPr>
        <p:spPr bwMode="auto">
          <a:xfrm>
            <a:off x="3771900" y="889000"/>
            <a:ext cx="609600" cy="609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4465" name="Text Box 17"/>
          <p:cNvSpPr txBox="1">
            <a:spLocks noChangeArrowheads="1"/>
          </p:cNvSpPr>
          <p:nvPr/>
        </p:nvSpPr>
        <p:spPr bwMode="auto">
          <a:xfrm>
            <a:off x="3848100" y="96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48</a:t>
            </a:r>
          </a:p>
        </p:txBody>
      </p:sp>
      <p:sp>
        <p:nvSpPr>
          <p:cNvPr id="104466" name="Rectangle 18" descr="50%"/>
          <p:cNvSpPr>
            <a:spLocks noChangeArrowheads="1"/>
          </p:cNvSpPr>
          <p:nvPr/>
        </p:nvSpPr>
        <p:spPr bwMode="auto">
          <a:xfrm>
            <a:off x="3771900" y="14986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67" name="Text Box 19"/>
          <p:cNvSpPr txBox="1">
            <a:spLocks noChangeArrowheads="1"/>
          </p:cNvSpPr>
          <p:nvPr/>
        </p:nvSpPr>
        <p:spPr bwMode="auto">
          <a:xfrm>
            <a:off x="3848100" y="1574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47</a:t>
            </a:r>
          </a:p>
        </p:txBody>
      </p:sp>
      <p:sp>
        <p:nvSpPr>
          <p:cNvPr id="104468" name="Text Box 20"/>
          <p:cNvSpPr txBox="1">
            <a:spLocks noChangeArrowheads="1"/>
          </p:cNvSpPr>
          <p:nvPr/>
        </p:nvSpPr>
        <p:spPr bwMode="auto">
          <a:xfrm>
            <a:off x="4457700" y="1574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rgbClr val="FF0000"/>
                </a:solidFill>
              </a:rPr>
              <a:t>54</a:t>
            </a:r>
            <a:endParaRPr lang="en-US" sz="1800"/>
          </a:p>
        </p:txBody>
      </p:sp>
      <p:sp>
        <p:nvSpPr>
          <p:cNvPr id="104469" name="Text Box 21"/>
          <p:cNvSpPr txBox="1">
            <a:spLocks noChangeArrowheads="1"/>
          </p:cNvSpPr>
          <p:nvPr/>
        </p:nvSpPr>
        <p:spPr bwMode="auto">
          <a:xfrm>
            <a:off x="4457700" y="96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51</a:t>
            </a:r>
          </a:p>
        </p:txBody>
      </p:sp>
      <p:sp>
        <p:nvSpPr>
          <p:cNvPr id="104470" name="Rectangle 22"/>
          <p:cNvSpPr>
            <a:spLocks noChangeArrowheads="1"/>
          </p:cNvSpPr>
          <p:nvPr/>
        </p:nvSpPr>
        <p:spPr bwMode="auto">
          <a:xfrm>
            <a:off x="5295900" y="1498600"/>
            <a:ext cx="609600" cy="609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4471" name="Rectangle 23" descr="50%"/>
          <p:cNvSpPr>
            <a:spLocks noChangeArrowheads="1"/>
          </p:cNvSpPr>
          <p:nvPr/>
        </p:nvSpPr>
        <p:spPr bwMode="auto">
          <a:xfrm>
            <a:off x="5295900" y="8890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72" name="Text Box 24"/>
          <p:cNvSpPr txBox="1">
            <a:spLocks noChangeArrowheads="1"/>
          </p:cNvSpPr>
          <p:nvPr/>
        </p:nvSpPr>
        <p:spPr bwMode="auto">
          <a:xfrm>
            <a:off x="5372100" y="1574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54</a:t>
            </a:r>
          </a:p>
        </p:txBody>
      </p:sp>
      <p:sp>
        <p:nvSpPr>
          <p:cNvPr id="104473" name="Text Box 25"/>
          <p:cNvSpPr txBox="1">
            <a:spLocks noChangeArrowheads="1"/>
          </p:cNvSpPr>
          <p:nvPr/>
        </p:nvSpPr>
        <p:spPr bwMode="auto">
          <a:xfrm>
            <a:off x="5372100" y="96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51</a:t>
            </a:r>
          </a:p>
        </p:txBody>
      </p:sp>
      <p:sp>
        <p:nvSpPr>
          <p:cNvPr id="104474" name="Text Box 26"/>
          <p:cNvSpPr txBox="1">
            <a:spLocks noChangeArrowheads="1"/>
          </p:cNvSpPr>
          <p:nvPr/>
        </p:nvSpPr>
        <p:spPr bwMode="auto">
          <a:xfrm>
            <a:off x="5981700" y="96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56</a:t>
            </a:r>
          </a:p>
        </p:txBody>
      </p:sp>
      <p:sp>
        <p:nvSpPr>
          <p:cNvPr id="104475" name="Text Box 27"/>
          <p:cNvSpPr txBox="1">
            <a:spLocks noChangeArrowheads="1"/>
          </p:cNvSpPr>
          <p:nvPr/>
        </p:nvSpPr>
        <p:spPr bwMode="auto">
          <a:xfrm>
            <a:off x="5981700" y="1574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rgbClr val="FF0000"/>
                </a:solidFill>
              </a:rPr>
              <a:t>58</a:t>
            </a:r>
            <a:endParaRPr lang="en-US" sz="1800"/>
          </a:p>
        </p:txBody>
      </p:sp>
      <p:sp>
        <p:nvSpPr>
          <p:cNvPr id="104476" name="Line 28"/>
          <p:cNvSpPr>
            <a:spLocks noChangeShapeType="1"/>
          </p:cNvSpPr>
          <p:nvPr/>
        </p:nvSpPr>
        <p:spPr bwMode="auto">
          <a:xfrm>
            <a:off x="2252663" y="2112963"/>
            <a:ext cx="2271712" cy="3081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7" name="Line 29"/>
          <p:cNvSpPr>
            <a:spLocks noChangeShapeType="1"/>
          </p:cNvSpPr>
          <p:nvPr/>
        </p:nvSpPr>
        <p:spPr bwMode="auto">
          <a:xfrm>
            <a:off x="3467100" y="2108200"/>
            <a:ext cx="1123950" cy="3033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8" name="Line 30"/>
          <p:cNvSpPr>
            <a:spLocks noChangeShapeType="1"/>
          </p:cNvSpPr>
          <p:nvPr/>
        </p:nvSpPr>
        <p:spPr bwMode="auto">
          <a:xfrm>
            <a:off x="3771900" y="2108200"/>
            <a:ext cx="804863" cy="3090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9" name="Line 31"/>
          <p:cNvSpPr>
            <a:spLocks noChangeShapeType="1"/>
          </p:cNvSpPr>
          <p:nvPr/>
        </p:nvSpPr>
        <p:spPr bwMode="auto">
          <a:xfrm flipH="1">
            <a:off x="4629150" y="2108200"/>
            <a:ext cx="361950" cy="3081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0" name="Line 32"/>
          <p:cNvSpPr>
            <a:spLocks noChangeShapeType="1"/>
          </p:cNvSpPr>
          <p:nvPr/>
        </p:nvSpPr>
        <p:spPr bwMode="auto">
          <a:xfrm flipH="1">
            <a:off x="4605338" y="2108200"/>
            <a:ext cx="690562" cy="3081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1" name="Line 33"/>
          <p:cNvSpPr>
            <a:spLocks noChangeShapeType="1"/>
          </p:cNvSpPr>
          <p:nvPr/>
        </p:nvSpPr>
        <p:spPr bwMode="auto">
          <a:xfrm flipH="1">
            <a:off x="4652963" y="2108200"/>
            <a:ext cx="1862137" cy="3081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98500" y="0"/>
            <a:ext cx="7772400" cy="457200"/>
          </a:xfrm>
        </p:spPr>
        <p:txBody>
          <a:bodyPr/>
          <a:lstStyle/>
          <a:p>
            <a:r>
              <a:rPr lang="en-US" sz="2400" smtClean="0"/>
              <a:t>Contributing area of upwards curved grid cells only</a:t>
            </a:r>
            <a:endParaRPr lang="en-US" smtClean="0"/>
          </a:p>
        </p:txBody>
      </p:sp>
      <p:pic>
        <p:nvPicPr>
          <p:cNvPr id="105475" name="Picture 3"/>
          <p:cNvPicPr>
            <a:picLocks noChangeArrowheads="1"/>
          </p:cNvPicPr>
          <p:nvPr/>
        </p:nvPicPr>
        <p:blipFill>
          <a:blip r:embed="rId3">
            <a:extLst>
              <a:ext uri="{28A0092B-C50C-407E-A947-70E740481C1C}">
                <a14:useLocalDpi xmlns:a14="http://schemas.microsoft.com/office/drawing/2010/main" val="0"/>
              </a:ext>
            </a:extLst>
          </a:blip>
          <a:srcRect t="9380"/>
          <a:stretch>
            <a:fillRect/>
          </a:stretch>
        </p:blipFill>
        <p:spPr bwMode="auto">
          <a:xfrm>
            <a:off x="1127125" y="469900"/>
            <a:ext cx="7651750" cy="846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437" name="Arc 1026"/>
          <p:cNvSpPr>
            <a:spLocks/>
          </p:cNvSpPr>
          <p:nvPr/>
        </p:nvSpPr>
        <p:spPr bwMode="auto">
          <a:xfrm>
            <a:off x="0" y="842963"/>
            <a:ext cx="2895600" cy="60182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8438" name="Rectangle 1027"/>
          <p:cNvSpPr>
            <a:spLocks noChangeArrowheads="1"/>
          </p:cNvSpPr>
          <p:nvPr/>
        </p:nvSpPr>
        <p:spPr bwMode="auto">
          <a:xfrm>
            <a:off x="5638800" y="4864100"/>
            <a:ext cx="571500" cy="15367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9" name="Rectangle 1028"/>
          <p:cNvSpPr>
            <a:spLocks noGrp="1" noChangeArrowheads="1"/>
          </p:cNvSpPr>
          <p:nvPr>
            <p:ph type="title"/>
          </p:nvPr>
        </p:nvSpPr>
        <p:spPr>
          <a:xfrm>
            <a:off x="685800" y="0"/>
            <a:ext cx="7772400" cy="520700"/>
          </a:xfrm>
        </p:spPr>
        <p:txBody>
          <a:bodyPr/>
          <a:lstStyle/>
          <a:p>
            <a:pPr algn="ctr"/>
            <a:r>
              <a:rPr lang="en-US" sz="2400" smtClean="0"/>
              <a:t>Upward Curved Contributing Area Threshold</a:t>
            </a:r>
          </a:p>
        </p:txBody>
      </p:sp>
      <p:graphicFrame>
        <p:nvGraphicFramePr>
          <p:cNvPr id="18434" name="Object 1029"/>
          <p:cNvGraphicFramePr>
            <a:graphicFrameLocks/>
          </p:cNvGraphicFramePr>
          <p:nvPr/>
        </p:nvGraphicFramePr>
        <p:xfrm>
          <a:off x="1498600" y="0"/>
          <a:ext cx="7148513" cy="4835525"/>
        </p:xfrm>
        <a:graphic>
          <a:graphicData uri="http://schemas.openxmlformats.org/presentationml/2006/ole">
            <mc:AlternateContent xmlns:mc="http://schemas.openxmlformats.org/markup-compatibility/2006">
              <mc:Choice xmlns:v="urn:schemas-microsoft-com:vml" Requires="v">
                <p:oleObj spid="_x0000_s18440" name="Graph Sheet" r:id="rId5" imgW="3352680" imgH="2590560" progId="SPLUSGraphSheetFileType">
                  <p:embed/>
                </p:oleObj>
              </mc:Choice>
              <mc:Fallback>
                <p:oleObj name="Graph Sheet" r:id="rId5" imgW="3352680" imgH="2590560" progId="SPLUSGraphSheetFileType">
                  <p:embed/>
                  <p:pic>
                    <p:nvPicPr>
                      <p:cNvPr id="0" name="Object 102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00" y="0"/>
                        <a:ext cx="7148513"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1030"/>
          <p:cNvGraphicFramePr>
            <a:graphicFrameLocks noChangeAspect="1"/>
          </p:cNvGraphicFramePr>
          <p:nvPr/>
        </p:nvGraphicFramePr>
        <p:xfrm>
          <a:off x="63500" y="4775200"/>
          <a:ext cx="7912100" cy="1727200"/>
        </p:xfrm>
        <a:graphic>
          <a:graphicData uri="http://schemas.openxmlformats.org/presentationml/2006/ole">
            <mc:AlternateContent xmlns:mc="http://schemas.openxmlformats.org/markup-compatibility/2006">
              <mc:Choice xmlns:v="urn:schemas-microsoft-com:vml" Requires="v">
                <p:oleObj spid="_x0000_s18441" name="Worksheet" r:id="rId7" imgW="8020507" imgH="1724254" progId="Excel.Sheet.8">
                  <p:embed/>
                </p:oleObj>
              </mc:Choice>
              <mc:Fallback>
                <p:oleObj name="Worksheet" r:id="rId7" imgW="8020507" imgH="1724254" progId="Excel.Sheet.8">
                  <p:embed/>
                  <p:pic>
                    <p:nvPicPr>
                      <p:cNvPr id="0" name="Object 10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 y="4775200"/>
                        <a:ext cx="79121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6498" name="Picture 2" descr="greytoppd"/>
          <p:cNvPicPr>
            <a:picLocks noChangeAspect="1" noChangeArrowheads="1"/>
          </p:cNvPicPr>
          <p:nvPr/>
        </p:nvPicPr>
        <p:blipFill>
          <a:blip r:embed="rId2">
            <a:extLst>
              <a:ext uri="{28A0092B-C50C-407E-A947-70E740481C1C}">
                <a14:useLocalDpi xmlns:a14="http://schemas.microsoft.com/office/drawing/2010/main" val="0"/>
              </a:ext>
            </a:extLst>
          </a:blip>
          <a:srcRect b="40775"/>
          <a:stretch>
            <a:fillRect/>
          </a:stretch>
        </p:blipFill>
        <p:spPr bwMode="auto">
          <a:xfrm>
            <a:off x="665163" y="423863"/>
            <a:ext cx="7762875"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 Box 3"/>
          <p:cNvSpPr txBox="1">
            <a:spLocks noChangeArrowheads="1"/>
          </p:cNvSpPr>
          <p:nvPr/>
        </p:nvSpPr>
        <p:spPr bwMode="auto">
          <a:xfrm>
            <a:off x="1525588" y="300038"/>
            <a:ext cx="5362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Curvature based stream delineation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1309688" y="195263"/>
            <a:ext cx="6361112" cy="1216025"/>
          </a:xfrm>
        </p:spPr>
        <p:txBody>
          <a:bodyPr/>
          <a:lstStyle/>
          <a:p>
            <a:r>
              <a:rPr lang="en-US" sz="3600" smtClean="0"/>
              <a:t>Channel network delineation, other options</a:t>
            </a:r>
            <a:endParaRPr lang="en-US" sz="5400" smtClean="0"/>
          </a:p>
        </p:txBody>
      </p:sp>
      <p:grpSp>
        <p:nvGrpSpPr>
          <p:cNvPr id="107523" name="Group 22"/>
          <p:cNvGrpSpPr>
            <a:grpSpLocks noChangeAspect="1"/>
          </p:cNvGrpSpPr>
          <p:nvPr/>
        </p:nvGrpSpPr>
        <p:grpSpPr bwMode="auto">
          <a:xfrm>
            <a:off x="1546225" y="4146550"/>
            <a:ext cx="2330450" cy="2249488"/>
            <a:chOff x="1632" y="1248"/>
            <a:chExt cx="2443" cy="2358"/>
          </a:xfrm>
        </p:grpSpPr>
        <p:grpSp>
          <p:nvGrpSpPr>
            <p:cNvPr id="107655" name="Group 23"/>
            <p:cNvGrpSpPr>
              <a:grpSpLocks noChangeAspect="1"/>
            </p:cNvGrpSpPr>
            <p:nvPr/>
          </p:nvGrpSpPr>
          <p:grpSpPr bwMode="auto">
            <a:xfrm>
              <a:off x="1632" y="1248"/>
              <a:ext cx="2443" cy="2358"/>
              <a:chOff x="3456" y="1536"/>
              <a:chExt cx="1963" cy="1926"/>
            </a:xfrm>
          </p:grpSpPr>
          <p:grpSp>
            <p:nvGrpSpPr>
              <p:cNvPr id="107660" name="Group 24"/>
              <p:cNvGrpSpPr>
                <a:grpSpLocks noChangeAspect="1"/>
              </p:cNvGrpSpPr>
              <p:nvPr/>
            </p:nvGrpSpPr>
            <p:grpSpPr bwMode="auto">
              <a:xfrm>
                <a:off x="3456" y="1536"/>
                <a:ext cx="1963" cy="1926"/>
                <a:chOff x="1877" y="1152"/>
                <a:chExt cx="1971" cy="1776"/>
              </a:xfrm>
            </p:grpSpPr>
            <p:sp>
              <p:nvSpPr>
                <p:cNvPr id="107686" name="Rectangle 25"/>
                <p:cNvSpPr>
                  <a:spLocks noChangeAspect="1"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87" name="Rectangle 26"/>
                <p:cNvSpPr>
                  <a:spLocks noChangeAspect="1"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88" name="Rectangle 27"/>
                <p:cNvSpPr>
                  <a:spLocks noChangeAspect="1"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89" name="Rectangle 28"/>
                <p:cNvSpPr>
                  <a:spLocks noChangeAspect="1"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0" name="Rectangle 29"/>
                <p:cNvSpPr>
                  <a:spLocks noChangeAspect="1"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1" name="Rectangle 30"/>
                <p:cNvSpPr>
                  <a:spLocks noChangeAspect="1"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2" name="Rectangle 31"/>
                <p:cNvSpPr>
                  <a:spLocks noChangeAspect="1"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3" name="Rectangle 32"/>
                <p:cNvSpPr>
                  <a:spLocks noChangeAspect="1"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4" name="Rectangle 33"/>
                <p:cNvSpPr>
                  <a:spLocks noChangeAspect="1"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5" name="Rectangle 34"/>
                <p:cNvSpPr>
                  <a:spLocks noChangeAspect="1"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6" name="Rectangle 35"/>
                <p:cNvSpPr>
                  <a:spLocks noChangeAspect="1"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7" name="Rectangle 36"/>
                <p:cNvSpPr>
                  <a:spLocks noChangeAspect="1"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8" name="Rectangle 37"/>
                <p:cNvSpPr>
                  <a:spLocks noChangeAspect="1"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9" name="Rectangle 38"/>
                <p:cNvSpPr>
                  <a:spLocks noChangeAspect="1"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0" name="Rectangle 39"/>
                <p:cNvSpPr>
                  <a:spLocks noChangeAspect="1"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1" name="Rectangle 40"/>
                <p:cNvSpPr>
                  <a:spLocks noChangeAspect="1"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2" name="Rectangle 41"/>
                <p:cNvSpPr>
                  <a:spLocks noChangeAspect="1"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3" name="Rectangle 42"/>
                <p:cNvSpPr>
                  <a:spLocks noChangeAspect="1"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4" name="Rectangle 43"/>
                <p:cNvSpPr>
                  <a:spLocks noChangeAspect="1"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5" name="Rectangle 44"/>
                <p:cNvSpPr>
                  <a:spLocks noChangeAspect="1"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6" name="Rectangle 45"/>
                <p:cNvSpPr>
                  <a:spLocks noChangeAspect="1"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7" name="Rectangle 46"/>
                <p:cNvSpPr>
                  <a:spLocks noChangeAspect="1"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8" name="Rectangle 47"/>
                <p:cNvSpPr>
                  <a:spLocks noChangeAspect="1"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9" name="Rectangle 48"/>
                <p:cNvSpPr>
                  <a:spLocks noChangeAspect="1"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10" name="Rectangle 49"/>
                <p:cNvSpPr>
                  <a:spLocks noChangeAspect="1"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grpSp>
          <p:sp>
            <p:nvSpPr>
              <p:cNvPr id="107661" name="Text Box 50"/>
              <p:cNvSpPr txBox="1">
                <a:spLocks noChangeAspect="1" noChangeArrowheads="1"/>
              </p:cNvSpPr>
              <p:nvPr/>
            </p:nvSpPr>
            <p:spPr bwMode="auto">
              <a:xfrm>
                <a:off x="3560" y="1578"/>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2" name="Text Box 51"/>
              <p:cNvSpPr txBox="1">
                <a:spLocks noChangeAspect="1" noChangeArrowheads="1"/>
              </p:cNvSpPr>
              <p:nvPr/>
            </p:nvSpPr>
            <p:spPr bwMode="auto">
              <a:xfrm>
                <a:off x="3973" y="1578"/>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3" name="Text Box 52"/>
              <p:cNvSpPr txBox="1">
                <a:spLocks noChangeAspect="1" noChangeArrowheads="1"/>
              </p:cNvSpPr>
              <p:nvPr/>
            </p:nvSpPr>
            <p:spPr bwMode="auto">
              <a:xfrm>
                <a:off x="5117" y="1592"/>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4" name="Text Box 53"/>
              <p:cNvSpPr txBox="1">
                <a:spLocks noChangeAspect="1" noChangeArrowheads="1"/>
              </p:cNvSpPr>
              <p:nvPr/>
            </p:nvSpPr>
            <p:spPr bwMode="auto">
              <a:xfrm>
                <a:off x="4338" y="1578"/>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5" name="Text Box 54"/>
              <p:cNvSpPr txBox="1">
                <a:spLocks noChangeAspect="1" noChangeArrowheads="1"/>
              </p:cNvSpPr>
              <p:nvPr/>
            </p:nvSpPr>
            <p:spPr bwMode="auto">
              <a:xfrm>
                <a:off x="4728" y="1578"/>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6" name="Text Box 55"/>
              <p:cNvSpPr txBox="1">
                <a:spLocks noChangeAspect="1" noChangeArrowheads="1"/>
              </p:cNvSpPr>
              <p:nvPr/>
            </p:nvSpPr>
            <p:spPr bwMode="auto">
              <a:xfrm>
                <a:off x="3560" y="194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7" name="Text Box 56"/>
              <p:cNvSpPr txBox="1">
                <a:spLocks noChangeAspect="1" noChangeArrowheads="1"/>
              </p:cNvSpPr>
              <p:nvPr/>
            </p:nvSpPr>
            <p:spPr bwMode="auto">
              <a:xfrm>
                <a:off x="3548" y="2331"/>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8" name="Text Box 57"/>
              <p:cNvSpPr txBox="1">
                <a:spLocks noChangeAspect="1" noChangeArrowheads="1"/>
              </p:cNvSpPr>
              <p:nvPr/>
            </p:nvSpPr>
            <p:spPr bwMode="auto">
              <a:xfrm>
                <a:off x="3548" y="2715"/>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9" name="Text Box 58"/>
              <p:cNvSpPr txBox="1">
                <a:spLocks noChangeAspect="1" noChangeArrowheads="1"/>
              </p:cNvSpPr>
              <p:nvPr/>
            </p:nvSpPr>
            <p:spPr bwMode="auto">
              <a:xfrm>
                <a:off x="3536"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70" name="Text Box 59"/>
              <p:cNvSpPr txBox="1">
                <a:spLocks noChangeAspect="1" noChangeArrowheads="1"/>
              </p:cNvSpPr>
              <p:nvPr/>
            </p:nvSpPr>
            <p:spPr bwMode="auto">
              <a:xfrm>
                <a:off x="3949" y="2331"/>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71" name="Text Box 60"/>
              <p:cNvSpPr txBox="1">
                <a:spLocks noChangeAspect="1" noChangeArrowheads="1"/>
              </p:cNvSpPr>
              <p:nvPr/>
            </p:nvSpPr>
            <p:spPr bwMode="auto">
              <a:xfrm>
                <a:off x="3937" y="2715"/>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72" name="Text Box 61"/>
              <p:cNvSpPr txBox="1">
                <a:spLocks noChangeAspect="1" noChangeArrowheads="1"/>
              </p:cNvSpPr>
              <p:nvPr/>
            </p:nvSpPr>
            <p:spPr bwMode="auto">
              <a:xfrm>
                <a:off x="5117" y="1962"/>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73" name="Text Box 62"/>
              <p:cNvSpPr txBox="1">
                <a:spLocks noChangeAspect="1" noChangeArrowheads="1"/>
              </p:cNvSpPr>
              <p:nvPr/>
            </p:nvSpPr>
            <p:spPr bwMode="auto">
              <a:xfrm>
                <a:off x="5117" y="2715"/>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74" name="Text Box 63"/>
              <p:cNvSpPr txBox="1">
                <a:spLocks noChangeAspect="1" noChangeArrowheads="1"/>
              </p:cNvSpPr>
              <p:nvPr/>
            </p:nvSpPr>
            <p:spPr bwMode="auto">
              <a:xfrm>
                <a:off x="4728" y="231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75" name="Text Box 64"/>
              <p:cNvSpPr txBox="1">
                <a:spLocks noChangeAspect="1" noChangeArrowheads="1"/>
              </p:cNvSpPr>
              <p:nvPr/>
            </p:nvSpPr>
            <p:spPr bwMode="auto">
              <a:xfrm>
                <a:off x="3937" y="194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4</a:t>
                </a:r>
              </a:p>
            </p:txBody>
          </p:sp>
          <p:sp>
            <p:nvSpPr>
              <p:cNvPr id="107676" name="Text Box 65"/>
              <p:cNvSpPr txBox="1">
                <a:spLocks noChangeAspect="1" noChangeArrowheads="1"/>
              </p:cNvSpPr>
              <p:nvPr/>
            </p:nvSpPr>
            <p:spPr bwMode="auto">
              <a:xfrm>
                <a:off x="4338" y="1949"/>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3</a:t>
                </a:r>
              </a:p>
            </p:txBody>
          </p:sp>
          <p:sp>
            <p:nvSpPr>
              <p:cNvPr id="107677" name="Text Box 66"/>
              <p:cNvSpPr txBox="1">
                <a:spLocks noChangeAspect="1" noChangeArrowheads="1"/>
              </p:cNvSpPr>
              <p:nvPr/>
            </p:nvSpPr>
            <p:spPr bwMode="auto">
              <a:xfrm>
                <a:off x="4728" y="194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3</a:t>
                </a:r>
              </a:p>
            </p:txBody>
          </p:sp>
          <p:sp>
            <p:nvSpPr>
              <p:cNvPr id="107678" name="Text Box 67"/>
              <p:cNvSpPr txBox="1">
                <a:spLocks noChangeAspect="1" noChangeArrowheads="1"/>
              </p:cNvSpPr>
              <p:nvPr/>
            </p:nvSpPr>
            <p:spPr bwMode="auto">
              <a:xfrm>
                <a:off x="4326" y="2331"/>
                <a:ext cx="37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12</a:t>
                </a:r>
              </a:p>
            </p:txBody>
          </p:sp>
          <p:sp>
            <p:nvSpPr>
              <p:cNvPr id="107679" name="Text Box 68"/>
              <p:cNvSpPr txBox="1">
                <a:spLocks noChangeAspect="1" noChangeArrowheads="1"/>
              </p:cNvSpPr>
              <p:nvPr/>
            </p:nvSpPr>
            <p:spPr bwMode="auto">
              <a:xfrm>
                <a:off x="5117" y="231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80" name="Text Box 69"/>
              <p:cNvSpPr txBox="1">
                <a:spLocks noChangeAspect="1" noChangeArrowheads="1"/>
              </p:cNvSpPr>
              <p:nvPr/>
            </p:nvSpPr>
            <p:spPr bwMode="auto">
              <a:xfrm>
                <a:off x="4338" y="2727"/>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81" name="Text Box 70"/>
              <p:cNvSpPr txBox="1">
                <a:spLocks noChangeAspect="1" noChangeArrowheads="1"/>
              </p:cNvSpPr>
              <p:nvPr/>
            </p:nvSpPr>
            <p:spPr bwMode="auto">
              <a:xfrm>
                <a:off x="5129" y="3084"/>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82" name="Text Box 71"/>
              <p:cNvSpPr txBox="1">
                <a:spLocks noChangeAspect="1" noChangeArrowheads="1"/>
              </p:cNvSpPr>
              <p:nvPr/>
            </p:nvSpPr>
            <p:spPr bwMode="auto">
              <a:xfrm>
                <a:off x="3925"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3</a:t>
                </a:r>
              </a:p>
            </p:txBody>
          </p:sp>
          <p:sp>
            <p:nvSpPr>
              <p:cNvPr id="107683" name="Text Box 72"/>
              <p:cNvSpPr txBox="1">
                <a:spLocks noChangeAspect="1" noChangeArrowheads="1"/>
              </p:cNvSpPr>
              <p:nvPr/>
            </p:nvSpPr>
            <p:spPr bwMode="auto">
              <a:xfrm>
                <a:off x="4692" y="2727"/>
                <a:ext cx="36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16</a:t>
                </a:r>
              </a:p>
            </p:txBody>
          </p:sp>
          <p:sp>
            <p:nvSpPr>
              <p:cNvPr id="107684" name="Text Box 73"/>
              <p:cNvSpPr txBox="1">
                <a:spLocks noChangeAspect="1" noChangeArrowheads="1"/>
              </p:cNvSpPr>
              <p:nvPr/>
            </p:nvSpPr>
            <p:spPr bwMode="auto">
              <a:xfrm>
                <a:off x="4692" y="3098"/>
                <a:ext cx="37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25</a:t>
                </a:r>
              </a:p>
            </p:txBody>
          </p:sp>
          <p:sp>
            <p:nvSpPr>
              <p:cNvPr id="107685" name="Text Box 74"/>
              <p:cNvSpPr txBox="1">
                <a:spLocks noChangeAspect="1" noChangeArrowheads="1"/>
              </p:cNvSpPr>
              <p:nvPr/>
            </p:nvSpPr>
            <p:spPr bwMode="auto">
              <a:xfrm>
                <a:off x="4338"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6</a:t>
                </a:r>
              </a:p>
            </p:txBody>
          </p:sp>
        </p:grpSp>
        <p:grpSp>
          <p:nvGrpSpPr>
            <p:cNvPr id="107656" name="Group 75"/>
            <p:cNvGrpSpPr>
              <a:grpSpLocks noChangeAspect="1"/>
            </p:cNvGrpSpPr>
            <p:nvPr/>
          </p:nvGrpSpPr>
          <p:grpSpPr bwMode="auto">
            <a:xfrm>
              <a:off x="2600" y="2191"/>
              <a:ext cx="975" cy="1412"/>
              <a:chOff x="2600" y="2191"/>
              <a:chExt cx="975" cy="1412"/>
            </a:xfrm>
          </p:grpSpPr>
          <p:sp>
            <p:nvSpPr>
              <p:cNvPr id="107657" name="Rectangle 76"/>
              <p:cNvSpPr>
                <a:spLocks noChangeAspect="1" noChangeArrowheads="1"/>
              </p:cNvSpPr>
              <p:nvPr/>
            </p:nvSpPr>
            <p:spPr bwMode="auto">
              <a:xfrm>
                <a:off x="2600" y="2191"/>
                <a:ext cx="492" cy="47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658" name="Rectangle 77"/>
              <p:cNvSpPr>
                <a:spLocks noChangeAspect="1" noChangeArrowheads="1"/>
              </p:cNvSpPr>
              <p:nvPr/>
            </p:nvSpPr>
            <p:spPr bwMode="auto">
              <a:xfrm>
                <a:off x="3098" y="3125"/>
                <a:ext cx="477" cy="47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659" name="Rectangle 78"/>
              <p:cNvSpPr>
                <a:spLocks noChangeAspect="1" noChangeArrowheads="1"/>
              </p:cNvSpPr>
              <p:nvPr/>
            </p:nvSpPr>
            <p:spPr bwMode="auto">
              <a:xfrm>
                <a:off x="3098" y="2663"/>
                <a:ext cx="477" cy="47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7524" name="Text Box 131"/>
          <p:cNvSpPr txBox="1">
            <a:spLocks noChangeArrowheads="1"/>
          </p:cNvSpPr>
          <p:nvPr/>
        </p:nvSpPr>
        <p:spPr bwMode="auto">
          <a:xfrm>
            <a:off x="1519238" y="3560763"/>
            <a:ext cx="287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chemeClr val="tx2"/>
                </a:solidFill>
              </a:rPr>
              <a:t>Contributing Area</a:t>
            </a:r>
          </a:p>
        </p:txBody>
      </p:sp>
      <p:grpSp>
        <p:nvGrpSpPr>
          <p:cNvPr id="107525" name="Group 132"/>
          <p:cNvGrpSpPr>
            <a:grpSpLocks/>
          </p:cNvGrpSpPr>
          <p:nvPr/>
        </p:nvGrpSpPr>
        <p:grpSpPr bwMode="auto">
          <a:xfrm>
            <a:off x="4984750" y="3556000"/>
            <a:ext cx="2330450" cy="2849563"/>
            <a:chOff x="2988" y="2240"/>
            <a:chExt cx="1468" cy="1795"/>
          </a:xfrm>
        </p:grpSpPr>
        <p:grpSp>
          <p:nvGrpSpPr>
            <p:cNvPr id="107597" name="Group 133"/>
            <p:cNvGrpSpPr>
              <a:grpSpLocks noChangeAspect="1"/>
            </p:cNvGrpSpPr>
            <p:nvPr/>
          </p:nvGrpSpPr>
          <p:grpSpPr bwMode="auto">
            <a:xfrm>
              <a:off x="2988" y="2618"/>
              <a:ext cx="1468" cy="1417"/>
              <a:chOff x="1632" y="1248"/>
              <a:chExt cx="2443" cy="2358"/>
            </a:xfrm>
          </p:grpSpPr>
          <p:grpSp>
            <p:nvGrpSpPr>
              <p:cNvPr id="107599" name="Group 134"/>
              <p:cNvGrpSpPr>
                <a:grpSpLocks noChangeAspect="1"/>
              </p:cNvGrpSpPr>
              <p:nvPr/>
            </p:nvGrpSpPr>
            <p:grpSpPr bwMode="auto">
              <a:xfrm>
                <a:off x="1632" y="1248"/>
                <a:ext cx="2443" cy="2358"/>
                <a:chOff x="3456" y="1536"/>
                <a:chExt cx="1963" cy="1926"/>
              </a:xfrm>
            </p:grpSpPr>
            <p:grpSp>
              <p:nvGrpSpPr>
                <p:cNvPr id="107604" name="Group 135"/>
                <p:cNvGrpSpPr>
                  <a:grpSpLocks noChangeAspect="1"/>
                </p:cNvGrpSpPr>
                <p:nvPr/>
              </p:nvGrpSpPr>
              <p:grpSpPr bwMode="auto">
                <a:xfrm>
                  <a:off x="3456" y="1536"/>
                  <a:ext cx="1963" cy="1926"/>
                  <a:chOff x="1877" y="1152"/>
                  <a:chExt cx="1971" cy="1776"/>
                </a:xfrm>
              </p:grpSpPr>
              <p:sp>
                <p:nvSpPr>
                  <p:cNvPr id="107630" name="Rectangle 136"/>
                  <p:cNvSpPr>
                    <a:spLocks noChangeAspect="1"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1" name="Rectangle 137"/>
                  <p:cNvSpPr>
                    <a:spLocks noChangeAspect="1"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2" name="Rectangle 138"/>
                  <p:cNvSpPr>
                    <a:spLocks noChangeAspect="1"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3" name="Rectangle 139"/>
                  <p:cNvSpPr>
                    <a:spLocks noChangeAspect="1"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4" name="Rectangle 140"/>
                  <p:cNvSpPr>
                    <a:spLocks noChangeAspect="1"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5" name="Rectangle 141"/>
                  <p:cNvSpPr>
                    <a:spLocks noChangeAspect="1"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6" name="Rectangle 142"/>
                  <p:cNvSpPr>
                    <a:spLocks noChangeAspect="1"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7" name="Rectangle 143"/>
                  <p:cNvSpPr>
                    <a:spLocks noChangeAspect="1"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8" name="Rectangle 144"/>
                  <p:cNvSpPr>
                    <a:spLocks noChangeAspect="1"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9" name="Rectangle 145"/>
                  <p:cNvSpPr>
                    <a:spLocks noChangeAspect="1"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0" name="Rectangle 146"/>
                  <p:cNvSpPr>
                    <a:spLocks noChangeAspect="1"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1" name="Rectangle 147"/>
                  <p:cNvSpPr>
                    <a:spLocks noChangeAspect="1"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2" name="Rectangle 148"/>
                  <p:cNvSpPr>
                    <a:spLocks noChangeAspect="1"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3" name="Rectangle 149"/>
                  <p:cNvSpPr>
                    <a:spLocks noChangeAspect="1"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4" name="Rectangle 150"/>
                  <p:cNvSpPr>
                    <a:spLocks noChangeAspect="1"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5" name="Rectangle 151"/>
                  <p:cNvSpPr>
                    <a:spLocks noChangeAspect="1"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6" name="Rectangle 152"/>
                  <p:cNvSpPr>
                    <a:spLocks noChangeAspect="1"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7" name="Rectangle 153"/>
                  <p:cNvSpPr>
                    <a:spLocks noChangeAspect="1"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8" name="Rectangle 154"/>
                  <p:cNvSpPr>
                    <a:spLocks noChangeAspect="1"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9" name="Rectangle 155"/>
                  <p:cNvSpPr>
                    <a:spLocks noChangeAspect="1"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50" name="Rectangle 156"/>
                  <p:cNvSpPr>
                    <a:spLocks noChangeAspect="1"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51" name="Rectangle 157"/>
                  <p:cNvSpPr>
                    <a:spLocks noChangeAspect="1"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52" name="Rectangle 158"/>
                  <p:cNvSpPr>
                    <a:spLocks noChangeAspect="1"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53" name="Rectangle 159"/>
                  <p:cNvSpPr>
                    <a:spLocks noChangeAspect="1"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54" name="Rectangle 160"/>
                  <p:cNvSpPr>
                    <a:spLocks noChangeAspect="1"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grpSp>
            <p:sp>
              <p:nvSpPr>
                <p:cNvPr id="107605" name="Text Box 161"/>
                <p:cNvSpPr txBox="1">
                  <a:spLocks noChangeAspect="1" noChangeArrowheads="1"/>
                </p:cNvSpPr>
                <p:nvPr/>
              </p:nvSpPr>
              <p:spPr bwMode="auto">
                <a:xfrm>
                  <a:off x="3560" y="1578"/>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06" name="Text Box 162"/>
                <p:cNvSpPr txBox="1">
                  <a:spLocks noChangeAspect="1" noChangeArrowheads="1"/>
                </p:cNvSpPr>
                <p:nvPr/>
              </p:nvSpPr>
              <p:spPr bwMode="auto">
                <a:xfrm>
                  <a:off x="3973" y="1578"/>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07" name="Text Box 163"/>
                <p:cNvSpPr txBox="1">
                  <a:spLocks noChangeAspect="1" noChangeArrowheads="1"/>
                </p:cNvSpPr>
                <p:nvPr/>
              </p:nvSpPr>
              <p:spPr bwMode="auto">
                <a:xfrm>
                  <a:off x="5117" y="1592"/>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08" name="Text Box 164"/>
                <p:cNvSpPr txBox="1">
                  <a:spLocks noChangeAspect="1" noChangeArrowheads="1"/>
                </p:cNvSpPr>
                <p:nvPr/>
              </p:nvSpPr>
              <p:spPr bwMode="auto">
                <a:xfrm>
                  <a:off x="4338" y="1578"/>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09" name="Text Box 165"/>
                <p:cNvSpPr txBox="1">
                  <a:spLocks noChangeAspect="1" noChangeArrowheads="1"/>
                </p:cNvSpPr>
                <p:nvPr/>
              </p:nvSpPr>
              <p:spPr bwMode="auto">
                <a:xfrm>
                  <a:off x="4728" y="1578"/>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0" name="Text Box 166"/>
                <p:cNvSpPr txBox="1">
                  <a:spLocks noChangeAspect="1" noChangeArrowheads="1"/>
                </p:cNvSpPr>
                <p:nvPr/>
              </p:nvSpPr>
              <p:spPr bwMode="auto">
                <a:xfrm>
                  <a:off x="3560" y="194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1" name="Text Box 167"/>
                <p:cNvSpPr txBox="1">
                  <a:spLocks noChangeAspect="1" noChangeArrowheads="1"/>
                </p:cNvSpPr>
                <p:nvPr/>
              </p:nvSpPr>
              <p:spPr bwMode="auto">
                <a:xfrm>
                  <a:off x="3548" y="2331"/>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2" name="Text Box 168"/>
                <p:cNvSpPr txBox="1">
                  <a:spLocks noChangeAspect="1" noChangeArrowheads="1"/>
                </p:cNvSpPr>
                <p:nvPr/>
              </p:nvSpPr>
              <p:spPr bwMode="auto">
                <a:xfrm>
                  <a:off x="3548" y="2715"/>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3" name="Text Box 169"/>
                <p:cNvSpPr txBox="1">
                  <a:spLocks noChangeAspect="1" noChangeArrowheads="1"/>
                </p:cNvSpPr>
                <p:nvPr/>
              </p:nvSpPr>
              <p:spPr bwMode="auto">
                <a:xfrm>
                  <a:off x="3536"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4" name="Text Box 170"/>
                <p:cNvSpPr txBox="1">
                  <a:spLocks noChangeAspect="1" noChangeArrowheads="1"/>
                </p:cNvSpPr>
                <p:nvPr/>
              </p:nvSpPr>
              <p:spPr bwMode="auto">
                <a:xfrm>
                  <a:off x="3949" y="2331"/>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5" name="Text Box 171"/>
                <p:cNvSpPr txBox="1">
                  <a:spLocks noChangeAspect="1" noChangeArrowheads="1"/>
                </p:cNvSpPr>
                <p:nvPr/>
              </p:nvSpPr>
              <p:spPr bwMode="auto">
                <a:xfrm>
                  <a:off x="3937" y="2715"/>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6" name="Text Box 172"/>
                <p:cNvSpPr txBox="1">
                  <a:spLocks noChangeAspect="1" noChangeArrowheads="1"/>
                </p:cNvSpPr>
                <p:nvPr/>
              </p:nvSpPr>
              <p:spPr bwMode="auto">
                <a:xfrm>
                  <a:off x="5117" y="1962"/>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7" name="Text Box 173"/>
                <p:cNvSpPr txBox="1">
                  <a:spLocks noChangeAspect="1" noChangeArrowheads="1"/>
                </p:cNvSpPr>
                <p:nvPr/>
              </p:nvSpPr>
              <p:spPr bwMode="auto">
                <a:xfrm>
                  <a:off x="5117" y="2715"/>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8" name="Text Box 174"/>
                <p:cNvSpPr txBox="1">
                  <a:spLocks noChangeAspect="1" noChangeArrowheads="1"/>
                </p:cNvSpPr>
                <p:nvPr/>
              </p:nvSpPr>
              <p:spPr bwMode="auto">
                <a:xfrm>
                  <a:off x="4728" y="231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9" name="Text Box 175"/>
                <p:cNvSpPr txBox="1">
                  <a:spLocks noChangeAspect="1" noChangeArrowheads="1"/>
                </p:cNvSpPr>
                <p:nvPr/>
              </p:nvSpPr>
              <p:spPr bwMode="auto">
                <a:xfrm>
                  <a:off x="3937" y="194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20" name="Text Box 176"/>
                <p:cNvSpPr txBox="1">
                  <a:spLocks noChangeAspect="1" noChangeArrowheads="1"/>
                </p:cNvSpPr>
                <p:nvPr/>
              </p:nvSpPr>
              <p:spPr bwMode="auto">
                <a:xfrm>
                  <a:off x="4338" y="1949"/>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21" name="Text Box 177"/>
                <p:cNvSpPr txBox="1">
                  <a:spLocks noChangeAspect="1" noChangeArrowheads="1"/>
                </p:cNvSpPr>
                <p:nvPr/>
              </p:nvSpPr>
              <p:spPr bwMode="auto">
                <a:xfrm>
                  <a:off x="4728" y="194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22" name="Text Box 178"/>
                <p:cNvSpPr txBox="1">
                  <a:spLocks noChangeAspect="1" noChangeArrowheads="1"/>
                </p:cNvSpPr>
                <p:nvPr/>
              </p:nvSpPr>
              <p:spPr bwMode="auto">
                <a:xfrm>
                  <a:off x="4326" y="2331"/>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3</a:t>
                  </a:r>
                </a:p>
              </p:txBody>
            </p:sp>
            <p:sp>
              <p:nvSpPr>
                <p:cNvPr id="107623" name="Text Box 179"/>
                <p:cNvSpPr txBox="1">
                  <a:spLocks noChangeAspect="1" noChangeArrowheads="1"/>
                </p:cNvSpPr>
                <p:nvPr/>
              </p:nvSpPr>
              <p:spPr bwMode="auto">
                <a:xfrm>
                  <a:off x="5117" y="231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24" name="Text Box 180"/>
                <p:cNvSpPr txBox="1">
                  <a:spLocks noChangeAspect="1" noChangeArrowheads="1"/>
                </p:cNvSpPr>
                <p:nvPr/>
              </p:nvSpPr>
              <p:spPr bwMode="auto">
                <a:xfrm>
                  <a:off x="4338" y="2727"/>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25" name="Text Box 181"/>
                <p:cNvSpPr txBox="1">
                  <a:spLocks noChangeAspect="1" noChangeArrowheads="1"/>
                </p:cNvSpPr>
                <p:nvPr/>
              </p:nvSpPr>
              <p:spPr bwMode="auto">
                <a:xfrm>
                  <a:off x="5129" y="3084"/>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26" name="Text Box 182"/>
                <p:cNvSpPr txBox="1">
                  <a:spLocks noChangeAspect="1" noChangeArrowheads="1"/>
                </p:cNvSpPr>
                <p:nvPr/>
              </p:nvSpPr>
              <p:spPr bwMode="auto">
                <a:xfrm>
                  <a:off x="3925"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27" name="Text Box 183"/>
                <p:cNvSpPr txBox="1">
                  <a:spLocks noChangeAspect="1" noChangeArrowheads="1"/>
                </p:cNvSpPr>
                <p:nvPr/>
              </p:nvSpPr>
              <p:spPr bwMode="auto">
                <a:xfrm>
                  <a:off x="4692" y="2727"/>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3</a:t>
                  </a:r>
                </a:p>
              </p:txBody>
            </p:sp>
            <p:sp>
              <p:nvSpPr>
                <p:cNvPr id="107628" name="Text Box 184"/>
                <p:cNvSpPr txBox="1">
                  <a:spLocks noChangeAspect="1" noChangeArrowheads="1"/>
                </p:cNvSpPr>
                <p:nvPr/>
              </p:nvSpPr>
              <p:spPr bwMode="auto">
                <a:xfrm>
                  <a:off x="4692"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3</a:t>
                  </a:r>
                </a:p>
              </p:txBody>
            </p:sp>
            <p:sp>
              <p:nvSpPr>
                <p:cNvPr id="107629" name="Text Box 185"/>
                <p:cNvSpPr txBox="1">
                  <a:spLocks noChangeAspect="1" noChangeArrowheads="1"/>
                </p:cNvSpPr>
                <p:nvPr/>
              </p:nvSpPr>
              <p:spPr bwMode="auto">
                <a:xfrm>
                  <a:off x="4338"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grpSp>
          <p:grpSp>
            <p:nvGrpSpPr>
              <p:cNvPr id="107600" name="Group 186"/>
              <p:cNvGrpSpPr>
                <a:grpSpLocks noChangeAspect="1"/>
              </p:cNvGrpSpPr>
              <p:nvPr/>
            </p:nvGrpSpPr>
            <p:grpSpPr bwMode="auto">
              <a:xfrm>
                <a:off x="2600" y="2191"/>
                <a:ext cx="975" cy="1412"/>
                <a:chOff x="2600" y="2191"/>
                <a:chExt cx="975" cy="1412"/>
              </a:xfrm>
            </p:grpSpPr>
            <p:sp>
              <p:nvSpPr>
                <p:cNvPr id="107601" name="Rectangle 187"/>
                <p:cNvSpPr>
                  <a:spLocks noChangeAspect="1" noChangeArrowheads="1"/>
                </p:cNvSpPr>
                <p:nvPr/>
              </p:nvSpPr>
              <p:spPr bwMode="auto">
                <a:xfrm>
                  <a:off x="2600" y="2191"/>
                  <a:ext cx="492" cy="47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602" name="Rectangle 188"/>
                <p:cNvSpPr>
                  <a:spLocks noChangeAspect="1" noChangeArrowheads="1"/>
                </p:cNvSpPr>
                <p:nvPr/>
              </p:nvSpPr>
              <p:spPr bwMode="auto">
                <a:xfrm>
                  <a:off x="3098" y="3125"/>
                  <a:ext cx="477" cy="47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603" name="Rectangle 189"/>
                <p:cNvSpPr>
                  <a:spLocks noChangeAspect="1" noChangeArrowheads="1"/>
                </p:cNvSpPr>
                <p:nvPr/>
              </p:nvSpPr>
              <p:spPr bwMode="auto">
                <a:xfrm>
                  <a:off x="3098" y="2663"/>
                  <a:ext cx="477" cy="47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7598" name="Text Box 190"/>
            <p:cNvSpPr txBox="1">
              <a:spLocks noChangeArrowheads="1"/>
            </p:cNvSpPr>
            <p:nvPr/>
          </p:nvSpPr>
          <p:spPr bwMode="auto">
            <a:xfrm>
              <a:off x="3087" y="2240"/>
              <a:ext cx="12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t>Grid Order</a:t>
              </a:r>
            </a:p>
          </p:txBody>
        </p:sp>
      </p:grpSp>
      <p:grpSp>
        <p:nvGrpSpPr>
          <p:cNvPr id="107526" name="Group 3"/>
          <p:cNvGrpSpPr>
            <a:grpSpLocks noChangeAspect="1"/>
          </p:cNvGrpSpPr>
          <p:nvPr/>
        </p:nvGrpSpPr>
        <p:grpSpPr bwMode="auto">
          <a:xfrm>
            <a:off x="1955800" y="1790700"/>
            <a:ext cx="1579563" cy="1527175"/>
            <a:chOff x="96" y="1432"/>
            <a:chExt cx="661" cy="639"/>
          </a:xfrm>
        </p:grpSpPr>
        <p:sp>
          <p:nvSpPr>
            <p:cNvPr id="334" name="Rectangle 4"/>
            <p:cNvSpPr>
              <a:spLocks noChangeAspect="1" noChangeArrowheads="1"/>
            </p:cNvSpPr>
            <p:nvPr/>
          </p:nvSpPr>
          <p:spPr bwMode="auto">
            <a:xfrm>
              <a:off x="96" y="1432"/>
              <a:ext cx="220" cy="213"/>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4</a:t>
              </a:r>
            </a:p>
          </p:txBody>
        </p:sp>
        <p:sp>
          <p:nvSpPr>
            <p:cNvPr id="335" name="Rectangle 5"/>
            <p:cNvSpPr>
              <a:spLocks noChangeAspect="1" noChangeArrowheads="1"/>
            </p:cNvSpPr>
            <p:nvPr/>
          </p:nvSpPr>
          <p:spPr bwMode="auto">
            <a:xfrm>
              <a:off x="96" y="1645"/>
              <a:ext cx="220" cy="213"/>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5</a:t>
              </a:r>
            </a:p>
          </p:txBody>
        </p:sp>
        <p:sp>
          <p:nvSpPr>
            <p:cNvPr id="336" name="Rectangle 6"/>
            <p:cNvSpPr>
              <a:spLocks noChangeAspect="1" noChangeArrowheads="1"/>
            </p:cNvSpPr>
            <p:nvPr/>
          </p:nvSpPr>
          <p:spPr bwMode="auto">
            <a:xfrm>
              <a:off x="96" y="1858"/>
              <a:ext cx="220" cy="213"/>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6</a:t>
              </a:r>
            </a:p>
          </p:txBody>
        </p:sp>
        <p:sp>
          <p:nvSpPr>
            <p:cNvPr id="337" name="Rectangle 7"/>
            <p:cNvSpPr>
              <a:spLocks noChangeAspect="1" noChangeArrowheads="1"/>
            </p:cNvSpPr>
            <p:nvPr/>
          </p:nvSpPr>
          <p:spPr bwMode="auto">
            <a:xfrm>
              <a:off x="316" y="1432"/>
              <a:ext cx="221" cy="213"/>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 3</a:t>
              </a:r>
            </a:p>
          </p:txBody>
        </p:sp>
        <p:sp>
          <p:nvSpPr>
            <p:cNvPr id="338" name="Rectangle 8"/>
            <p:cNvSpPr>
              <a:spLocks noChangeAspect="1" noChangeArrowheads="1"/>
            </p:cNvSpPr>
            <p:nvPr/>
          </p:nvSpPr>
          <p:spPr bwMode="auto">
            <a:xfrm>
              <a:off x="316" y="1645"/>
              <a:ext cx="221" cy="213"/>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2000" b="1" kern="0">
                <a:solidFill>
                  <a:srgbClr val="010000"/>
                </a:solidFill>
              </a:endParaRPr>
            </a:p>
          </p:txBody>
        </p:sp>
        <p:sp>
          <p:nvSpPr>
            <p:cNvPr id="339" name="Rectangle 9"/>
            <p:cNvSpPr>
              <a:spLocks noChangeAspect="1" noChangeArrowheads="1"/>
            </p:cNvSpPr>
            <p:nvPr/>
          </p:nvSpPr>
          <p:spPr bwMode="auto">
            <a:xfrm>
              <a:off x="316" y="1858"/>
              <a:ext cx="221" cy="213"/>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7</a:t>
              </a:r>
            </a:p>
          </p:txBody>
        </p:sp>
        <p:grpSp>
          <p:nvGrpSpPr>
            <p:cNvPr id="107585" name="Group 10"/>
            <p:cNvGrpSpPr>
              <a:grpSpLocks noChangeAspect="1"/>
            </p:cNvGrpSpPr>
            <p:nvPr/>
          </p:nvGrpSpPr>
          <p:grpSpPr bwMode="auto">
            <a:xfrm>
              <a:off x="537" y="1434"/>
              <a:ext cx="220" cy="640"/>
              <a:chOff x="3027" y="1517"/>
              <a:chExt cx="383" cy="1094"/>
            </a:xfrm>
          </p:grpSpPr>
          <p:sp>
            <p:nvSpPr>
              <p:cNvPr id="349" name="Rectangle 11"/>
              <p:cNvSpPr>
                <a:spLocks noChangeAspect="1" noChangeArrowheads="1"/>
              </p:cNvSpPr>
              <p:nvPr/>
            </p:nvSpPr>
            <p:spPr bwMode="auto">
              <a:xfrm>
                <a:off x="3027" y="1517"/>
                <a:ext cx="383" cy="364"/>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 2</a:t>
                </a:r>
              </a:p>
            </p:txBody>
          </p:sp>
          <p:sp>
            <p:nvSpPr>
              <p:cNvPr id="350" name="Rectangle 12"/>
              <p:cNvSpPr>
                <a:spLocks noChangeAspect="1" noChangeArrowheads="1"/>
              </p:cNvSpPr>
              <p:nvPr/>
            </p:nvSpPr>
            <p:spPr bwMode="auto">
              <a:xfrm>
                <a:off x="3027" y="1881"/>
                <a:ext cx="383" cy="366"/>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1</a:t>
                </a:r>
              </a:p>
            </p:txBody>
          </p:sp>
          <p:sp>
            <p:nvSpPr>
              <p:cNvPr id="351" name="Rectangle 13"/>
              <p:cNvSpPr>
                <a:spLocks noChangeAspect="1" noChangeArrowheads="1"/>
              </p:cNvSpPr>
              <p:nvPr/>
            </p:nvSpPr>
            <p:spPr bwMode="auto">
              <a:xfrm>
                <a:off x="3027" y="2247"/>
                <a:ext cx="383" cy="364"/>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8</a:t>
                </a:r>
              </a:p>
            </p:txBody>
          </p:sp>
        </p:grpSp>
        <p:sp>
          <p:nvSpPr>
            <p:cNvPr id="341" name="Line 14"/>
            <p:cNvSpPr>
              <a:spLocks noChangeAspect="1" noChangeShapeType="1"/>
            </p:cNvSpPr>
            <p:nvPr/>
          </p:nvSpPr>
          <p:spPr bwMode="auto">
            <a:xfrm rot="-5400000">
              <a:off x="374" y="1655"/>
              <a:ext cx="118" cy="0"/>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2" name="Line 15"/>
            <p:cNvSpPr>
              <a:spLocks noChangeAspect="1" noChangeShapeType="1"/>
            </p:cNvSpPr>
            <p:nvPr/>
          </p:nvSpPr>
          <p:spPr bwMode="auto">
            <a:xfrm rot="5400000" flipV="1">
              <a:off x="453" y="1779"/>
              <a:ext cx="113" cy="116"/>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3" name="Line 16"/>
            <p:cNvSpPr>
              <a:spLocks noChangeAspect="1" noChangeShapeType="1"/>
            </p:cNvSpPr>
            <p:nvPr/>
          </p:nvSpPr>
          <p:spPr bwMode="auto">
            <a:xfrm rot="-5400000">
              <a:off x="452" y="1604"/>
              <a:ext cx="118" cy="116"/>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4" name="Line 17"/>
            <p:cNvSpPr>
              <a:spLocks noChangeAspect="1" noChangeShapeType="1"/>
            </p:cNvSpPr>
            <p:nvPr/>
          </p:nvSpPr>
          <p:spPr bwMode="auto">
            <a:xfrm rot="-5400000" flipH="1" flipV="1">
              <a:off x="273" y="1774"/>
              <a:ext cx="124" cy="124"/>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5" name="Line 18"/>
            <p:cNvSpPr>
              <a:spLocks noChangeAspect="1" noChangeShapeType="1"/>
            </p:cNvSpPr>
            <p:nvPr/>
          </p:nvSpPr>
          <p:spPr bwMode="auto">
            <a:xfrm rot="5400000" flipV="1">
              <a:off x="371" y="1843"/>
              <a:ext cx="118" cy="0"/>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6" name="Line 19"/>
            <p:cNvSpPr>
              <a:spLocks noChangeAspect="1" noChangeShapeType="1"/>
            </p:cNvSpPr>
            <p:nvPr/>
          </p:nvSpPr>
          <p:spPr bwMode="auto">
            <a:xfrm rot="10800000">
              <a:off x="269" y="1756"/>
              <a:ext cx="116" cy="0"/>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7" name="Line 20"/>
            <p:cNvSpPr>
              <a:spLocks noChangeAspect="1" noChangeShapeType="1"/>
            </p:cNvSpPr>
            <p:nvPr/>
          </p:nvSpPr>
          <p:spPr bwMode="auto">
            <a:xfrm rot="10800000" flipH="1">
              <a:off x="468" y="1752"/>
              <a:ext cx="116" cy="0"/>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8" name="Line 21"/>
            <p:cNvSpPr>
              <a:spLocks noChangeAspect="1" noChangeShapeType="1"/>
            </p:cNvSpPr>
            <p:nvPr/>
          </p:nvSpPr>
          <p:spPr bwMode="auto">
            <a:xfrm rot="5400000" flipH="1">
              <a:off x="273" y="1609"/>
              <a:ext cx="122" cy="120"/>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grpSp>
      <p:grpSp>
        <p:nvGrpSpPr>
          <p:cNvPr id="107527" name="Group 79"/>
          <p:cNvGrpSpPr>
            <a:grpSpLocks/>
          </p:cNvGrpSpPr>
          <p:nvPr/>
        </p:nvGrpSpPr>
        <p:grpSpPr bwMode="auto">
          <a:xfrm>
            <a:off x="5232400" y="1541463"/>
            <a:ext cx="1870075" cy="1844675"/>
            <a:chOff x="826" y="1424"/>
            <a:chExt cx="1178" cy="1162"/>
          </a:xfrm>
        </p:grpSpPr>
        <p:grpSp>
          <p:nvGrpSpPr>
            <p:cNvPr id="107528" name="Group 80"/>
            <p:cNvGrpSpPr>
              <a:grpSpLocks noChangeAspect="1"/>
            </p:cNvGrpSpPr>
            <p:nvPr/>
          </p:nvGrpSpPr>
          <p:grpSpPr bwMode="auto">
            <a:xfrm>
              <a:off x="826" y="1424"/>
              <a:ext cx="1176" cy="1156"/>
              <a:chOff x="1877" y="1152"/>
              <a:chExt cx="1971" cy="1776"/>
            </a:xfrm>
          </p:grpSpPr>
          <p:sp>
            <p:nvSpPr>
              <p:cNvPr id="379" name="Rectangle 81"/>
              <p:cNvSpPr>
                <a:spLocks noChangeAspect="1" noChangeArrowheads="1"/>
              </p:cNvSpPr>
              <p:nvPr/>
            </p:nvSpPr>
            <p:spPr bwMode="auto">
              <a:xfrm>
                <a:off x="1877" y="1152"/>
                <a:ext cx="396"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0" name="Rectangle 82"/>
              <p:cNvSpPr>
                <a:spLocks noChangeAspect="1" noChangeArrowheads="1"/>
              </p:cNvSpPr>
              <p:nvPr/>
            </p:nvSpPr>
            <p:spPr bwMode="auto">
              <a:xfrm>
                <a:off x="2273" y="1152"/>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1" name="Rectangle 83"/>
              <p:cNvSpPr>
                <a:spLocks noChangeAspect="1" noChangeArrowheads="1"/>
              </p:cNvSpPr>
              <p:nvPr/>
            </p:nvSpPr>
            <p:spPr bwMode="auto">
              <a:xfrm>
                <a:off x="2666" y="1152"/>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2" name="Rectangle 84"/>
              <p:cNvSpPr>
                <a:spLocks noChangeAspect="1" noChangeArrowheads="1"/>
              </p:cNvSpPr>
              <p:nvPr/>
            </p:nvSpPr>
            <p:spPr bwMode="auto">
              <a:xfrm>
                <a:off x="3060" y="1152"/>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3" name="Rectangle 85"/>
              <p:cNvSpPr>
                <a:spLocks noChangeAspect="1" noChangeArrowheads="1"/>
              </p:cNvSpPr>
              <p:nvPr/>
            </p:nvSpPr>
            <p:spPr bwMode="auto">
              <a:xfrm>
                <a:off x="3454" y="1152"/>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4" name="Rectangle 86"/>
              <p:cNvSpPr>
                <a:spLocks noChangeAspect="1" noChangeArrowheads="1"/>
              </p:cNvSpPr>
              <p:nvPr/>
            </p:nvSpPr>
            <p:spPr bwMode="auto">
              <a:xfrm>
                <a:off x="2666" y="2573"/>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5" name="Rectangle 87"/>
              <p:cNvSpPr>
                <a:spLocks noChangeAspect="1" noChangeArrowheads="1"/>
              </p:cNvSpPr>
              <p:nvPr/>
            </p:nvSpPr>
            <p:spPr bwMode="auto">
              <a:xfrm>
                <a:off x="3060" y="2573"/>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6" name="Rectangle 88"/>
              <p:cNvSpPr>
                <a:spLocks noChangeAspect="1" noChangeArrowheads="1"/>
              </p:cNvSpPr>
              <p:nvPr/>
            </p:nvSpPr>
            <p:spPr bwMode="auto">
              <a:xfrm>
                <a:off x="3454" y="2573"/>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7" name="Rectangle 89"/>
              <p:cNvSpPr>
                <a:spLocks noChangeAspect="1" noChangeArrowheads="1"/>
              </p:cNvSpPr>
              <p:nvPr/>
            </p:nvSpPr>
            <p:spPr bwMode="auto">
              <a:xfrm>
                <a:off x="1877" y="1507"/>
                <a:ext cx="396"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8" name="Rectangle 90"/>
              <p:cNvSpPr>
                <a:spLocks noChangeAspect="1" noChangeArrowheads="1"/>
              </p:cNvSpPr>
              <p:nvPr/>
            </p:nvSpPr>
            <p:spPr bwMode="auto">
              <a:xfrm>
                <a:off x="2273" y="1507"/>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9" name="Rectangle 91"/>
              <p:cNvSpPr>
                <a:spLocks noChangeAspect="1" noChangeArrowheads="1"/>
              </p:cNvSpPr>
              <p:nvPr/>
            </p:nvSpPr>
            <p:spPr bwMode="auto">
              <a:xfrm>
                <a:off x="2666" y="1507"/>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0" name="Rectangle 92"/>
              <p:cNvSpPr>
                <a:spLocks noChangeAspect="1" noChangeArrowheads="1"/>
              </p:cNvSpPr>
              <p:nvPr/>
            </p:nvSpPr>
            <p:spPr bwMode="auto">
              <a:xfrm>
                <a:off x="3060" y="1507"/>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1" name="Rectangle 93"/>
              <p:cNvSpPr>
                <a:spLocks noChangeAspect="1" noChangeArrowheads="1"/>
              </p:cNvSpPr>
              <p:nvPr/>
            </p:nvSpPr>
            <p:spPr bwMode="auto">
              <a:xfrm>
                <a:off x="3454" y="1507"/>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2" name="Rectangle 94"/>
              <p:cNvSpPr>
                <a:spLocks noChangeAspect="1" noChangeArrowheads="1"/>
              </p:cNvSpPr>
              <p:nvPr/>
            </p:nvSpPr>
            <p:spPr bwMode="auto">
              <a:xfrm>
                <a:off x="1877" y="1862"/>
                <a:ext cx="396" cy="356"/>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3" name="Rectangle 95"/>
              <p:cNvSpPr>
                <a:spLocks noChangeAspect="1" noChangeArrowheads="1"/>
              </p:cNvSpPr>
              <p:nvPr/>
            </p:nvSpPr>
            <p:spPr bwMode="auto">
              <a:xfrm>
                <a:off x="2273" y="1862"/>
                <a:ext cx="394" cy="356"/>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4" name="Rectangle 96"/>
              <p:cNvSpPr>
                <a:spLocks noChangeAspect="1" noChangeArrowheads="1"/>
              </p:cNvSpPr>
              <p:nvPr/>
            </p:nvSpPr>
            <p:spPr bwMode="auto">
              <a:xfrm>
                <a:off x="2666" y="1862"/>
                <a:ext cx="394" cy="356"/>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5" name="Rectangle 97"/>
              <p:cNvSpPr>
                <a:spLocks noChangeAspect="1" noChangeArrowheads="1"/>
              </p:cNvSpPr>
              <p:nvPr/>
            </p:nvSpPr>
            <p:spPr bwMode="auto">
              <a:xfrm>
                <a:off x="3060" y="1862"/>
                <a:ext cx="394" cy="356"/>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6" name="Rectangle 98"/>
              <p:cNvSpPr>
                <a:spLocks noChangeAspect="1" noChangeArrowheads="1"/>
              </p:cNvSpPr>
              <p:nvPr/>
            </p:nvSpPr>
            <p:spPr bwMode="auto">
              <a:xfrm>
                <a:off x="3454" y="1862"/>
                <a:ext cx="394" cy="356"/>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7" name="Rectangle 99"/>
              <p:cNvSpPr>
                <a:spLocks noChangeAspect="1" noChangeArrowheads="1"/>
              </p:cNvSpPr>
              <p:nvPr/>
            </p:nvSpPr>
            <p:spPr bwMode="auto">
              <a:xfrm>
                <a:off x="1877" y="2218"/>
                <a:ext cx="396"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8" name="Rectangle 100"/>
              <p:cNvSpPr>
                <a:spLocks noChangeAspect="1" noChangeArrowheads="1"/>
              </p:cNvSpPr>
              <p:nvPr/>
            </p:nvSpPr>
            <p:spPr bwMode="auto">
              <a:xfrm>
                <a:off x="2273" y="2218"/>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9" name="Rectangle 101"/>
              <p:cNvSpPr>
                <a:spLocks noChangeAspect="1" noChangeArrowheads="1"/>
              </p:cNvSpPr>
              <p:nvPr/>
            </p:nvSpPr>
            <p:spPr bwMode="auto">
              <a:xfrm>
                <a:off x="2666" y="2218"/>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400" name="Rectangle 102"/>
              <p:cNvSpPr>
                <a:spLocks noChangeAspect="1" noChangeArrowheads="1"/>
              </p:cNvSpPr>
              <p:nvPr/>
            </p:nvSpPr>
            <p:spPr bwMode="auto">
              <a:xfrm>
                <a:off x="3060" y="2218"/>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401" name="Rectangle 103"/>
              <p:cNvSpPr>
                <a:spLocks noChangeAspect="1" noChangeArrowheads="1"/>
              </p:cNvSpPr>
              <p:nvPr/>
            </p:nvSpPr>
            <p:spPr bwMode="auto">
              <a:xfrm>
                <a:off x="3454" y="2218"/>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402" name="Rectangle 104"/>
              <p:cNvSpPr>
                <a:spLocks noChangeAspect="1" noChangeArrowheads="1"/>
              </p:cNvSpPr>
              <p:nvPr/>
            </p:nvSpPr>
            <p:spPr bwMode="auto">
              <a:xfrm>
                <a:off x="2273" y="2573"/>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403" name="Rectangle 105"/>
              <p:cNvSpPr>
                <a:spLocks noChangeAspect="1" noChangeArrowheads="1"/>
              </p:cNvSpPr>
              <p:nvPr/>
            </p:nvSpPr>
            <p:spPr bwMode="auto">
              <a:xfrm>
                <a:off x="1879" y="2573"/>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grpSp>
        <p:sp>
          <p:nvSpPr>
            <p:cNvPr id="354" name="Line 106"/>
            <p:cNvSpPr>
              <a:spLocks noChangeAspect="1" noChangeShapeType="1"/>
            </p:cNvSpPr>
            <p:nvPr/>
          </p:nvSpPr>
          <p:spPr bwMode="auto">
            <a:xfrm rot="-177988">
              <a:off x="961" y="1517"/>
              <a:ext cx="212" cy="239"/>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55" name="Line 107"/>
            <p:cNvSpPr>
              <a:spLocks noChangeAspect="1" noChangeShapeType="1"/>
            </p:cNvSpPr>
            <p:nvPr/>
          </p:nvSpPr>
          <p:spPr bwMode="auto">
            <a:xfrm>
              <a:off x="1186" y="1544"/>
              <a:ext cx="231" cy="237"/>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56" name="Line 108"/>
            <p:cNvSpPr>
              <a:spLocks noChangeAspect="1" noChangeShapeType="1"/>
            </p:cNvSpPr>
            <p:nvPr/>
          </p:nvSpPr>
          <p:spPr bwMode="auto">
            <a:xfrm flipV="1">
              <a:off x="945" y="1767"/>
              <a:ext cx="239" cy="237"/>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57" name="Line 109"/>
            <p:cNvSpPr>
              <a:spLocks noChangeAspect="1" noChangeShapeType="1"/>
            </p:cNvSpPr>
            <p:nvPr/>
          </p:nvSpPr>
          <p:spPr bwMode="auto">
            <a:xfrm>
              <a:off x="1640" y="2460"/>
              <a:ext cx="124" cy="126"/>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58" name="Line 110"/>
            <p:cNvSpPr>
              <a:spLocks noChangeAspect="1" noChangeShapeType="1"/>
            </p:cNvSpPr>
            <p:nvPr/>
          </p:nvSpPr>
          <p:spPr bwMode="auto">
            <a:xfrm>
              <a:off x="943" y="2228"/>
              <a:ext cx="236" cy="240"/>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59" name="Line 111"/>
            <p:cNvSpPr>
              <a:spLocks noChangeAspect="1" noChangeShapeType="1"/>
            </p:cNvSpPr>
            <p:nvPr/>
          </p:nvSpPr>
          <p:spPr bwMode="auto">
            <a:xfrm rot="2592605" flipV="1">
              <a:off x="977" y="2383"/>
              <a:ext cx="172" cy="163"/>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0" name="Line 112"/>
            <p:cNvSpPr>
              <a:spLocks noChangeAspect="1" noChangeShapeType="1"/>
            </p:cNvSpPr>
            <p:nvPr/>
          </p:nvSpPr>
          <p:spPr bwMode="auto">
            <a:xfrm rot="2592605" flipV="1">
              <a:off x="1444" y="2379"/>
              <a:ext cx="164" cy="161"/>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1" name="Line 113"/>
            <p:cNvSpPr>
              <a:spLocks noChangeAspect="1" noChangeShapeType="1"/>
            </p:cNvSpPr>
            <p:nvPr/>
          </p:nvSpPr>
          <p:spPr bwMode="auto">
            <a:xfrm rot="2592605" flipV="1">
              <a:off x="1207" y="2384"/>
              <a:ext cx="173" cy="162"/>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2" name="Line 114"/>
            <p:cNvSpPr>
              <a:spLocks noChangeAspect="1" noChangeShapeType="1"/>
            </p:cNvSpPr>
            <p:nvPr/>
          </p:nvSpPr>
          <p:spPr bwMode="auto">
            <a:xfrm rot="2592605" flipV="1">
              <a:off x="1208" y="2150"/>
              <a:ext cx="167" cy="164"/>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3" name="Line 115"/>
            <p:cNvSpPr>
              <a:spLocks noChangeAspect="1" noChangeShapeType="1"/>
            </p:cNvSpPr>
            <p:nvPr/>
          </p:nvSpPr>
          <p:spPr bwMode="auto">
            <a:xfrm rot="2592605" flipV="1">
              <a:off x="1204" y="1913"/>
              <a:ext cx="178" cy="170"/>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4" name="Line 116"/>
            <p:cNvSpPr>
              <a:spLocks noChangeAspect="1" noChangeShapeType="1"/>
            </p:cNvSpPr>
            <p:nvPr/>
          </p:nvSpPr>
          <p:spPr bwMode="auto">
            <a:xfrm rot="2592605" flipV="1">
              <a:off x="983" y="1691"/>
              <a:ext cx="173" cy="163"/>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5" name="Line 117"/>
            <p:cNvSpPr>
              <a:spLocks noChangeAspect="1" noChangeShapeType="1"/>
            </p:cNvSpPr>
            <p:nvPr/>
          </p:nvSpPr>
          <p:spPr bwMode="auto">
            <a:xfrm rot="2807395">
              <a:off x="1329" y="1585"/>
              <a:ext cx="171" cy="156"/>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6" name="Line 118"/>
            <p:cNvSpPr>
              <a:spLocks noChangeAspect="1" noChangeShapeType="1"/>
            </p:cNvSpPr>
            <p:nvPr/>
          </p:nvSpPr>
          <p:spPr bwMode="auto">
            <a:xfrm rot="2807395">
              <a:off x="1335" y="1812"/>
              <a:ext cx="161" cy="146"/>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7" name="Line 119"/>
            <p:cNvSpPr>
              <a:spLocks noChangeAspect="1" noChangeShapeType="1"/>
            </p:cNvSpPr>
            <p:nvPr/>
          </p:nvSpPr>
          <p:spPr bwMode="auto">
            <a:xfrm rot="2807395">
              <a:off x="1794" y="2262"/>
              <a:ext cx="168" cy="158"/>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8" name="Line 120"/>
            <p:cNvSpPr>
              <a:spLocks noChangeAspect="1" noChangeShapeType="1"/>
            </p:cNvSpPr>
            <p:nvPr/>
          </p:nvSpPr>
          <p:spPr bwMode="auto">
            <a:xfrm rot="2807395">
              <a:off x="1328" y="2269"/>
              <a:ext cx="171" cy="155"/>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9" name="Line 121"/>
            <p:cNvSpPr>
              <a:spLocks noChangeAspect="1" noChangeShapeType="1"/>
            </p:cNvSpPr>
            <p:nvPr/>
          </p:nvSpPr>
          <p:spPr bwMode="auto">
            <a:xfrm rot="2807395">
              <a:off x="1571" y="1583"/>
              <a:ext cx="155" cy="140"/>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0" name="Line 122"/>
            <p:cNvSpPr>
              <a:spLocks noChangeAspect="1" noChangeShapeType="1"/>
            </p:cNvSpPr>
            <p:nvPr/>
          </p:nvSpPr>
          <p:spPr bwMode="auto">
            <a:xfrm rot="2807395">
              <a:off x="1566" y="2038"/>
              <a:ext cx="165" cy="154"/>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1" name="Line 123"/>
            <p:cNvSpPr>
              <a:spLocks noChangeAspect="1" noChangeShapeType="1"/>
            </p:cNvSpPr>
            <p:nvPr/>
          </p:nvSpPr>
          <p:spPr bwMode="auto">
            <a:xfrm rot="8207395">
              <a:off x="1678" y="2380"/>
              <a:ext cx="168" cy="162"/>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2" name="Line 124"/>
            <p:cNvSpPr>
              <a:spLocks noChangeAspect="1" noChangeShapeType="1"/>
            </p:cNvSpPr>
            <p:nvPr/>
          </p:nvSpPr>
          <p:spPr bwMode="auto">
            <a:xfrm rot="2807395">
              <a:off x="1803" y="1806"/>
              <a:ext cx="173" cy="158"/>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3" name="Line 125"/>
            <p:cNvSpPr>
              <a:spLocks noChangeAspect="1" noChangeShapeType="1"/>
            </p:cNvSpPr>
            <p:nvPr/>
          </p:nvSpPr>
          <p:spPr bwMode="auto">
            <a:xfrm flipH="1">
              <a:off x="1412" y="1756"/>
              <a:ext cx="236" cy="240"/>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4" name="Line 126"/>
            <p:cNvSpPr>
              <a:spLocks noChangeAspect="1" noChangeShapeType="1"/>
            </p:cNvSpPr>
            <p:nvPr/>
          </p:nvSpPr>
          <p:spPr bwMode="auto">
            <a:xfrm flipH="1">
              <a:off x="1649" y="1531"/>
              <a:ext cx="228" cy="231"/>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5" name="Line 127"/>
            <p:cNvSpPr>
              <a:spLocks noChangeAspect="1" noChangeShapeType="1"/>
            </p:cNvSpPr>
            <p:nvPr/>
          </p:nvSpPr>
          <p:spPr bwMode="auto">
            <a:xfrm flipH="1">
              <a:off x="1655" y="1997"/>
              <a:ext cx="234" cy="234"/>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6" name="Line 128"/>
            <p:cNvSpPr>
              <a:spLocks noChangeAspect="1" noChangeShapeType="1"/>
            </p:cNvSpPr>
            <p:nvPr/>
          </p:nvSpPr>
          <p:spPr bwMode="auto">
            <a:xfrm rot="2807395">
              <a:off x="1566" y="2266"/>
              <a:ext cx="165" cy="154"/>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7" name="Line 129"/>
            <p:cNvSpPr>
              <a:spLocks noChangeAspect="1" noChangeShapeType="1"/>
            </p:cNvSpPr>
            <p:nvPr/>
          </p:nvSpPr>
          <p:spPr bwMode="auto">
            <a:xfrm rot="-177988">
              <a:off x="1201" y="1773"/>
              <a:ext cx="212" cy="239"/>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8" name="Line 130"/>
            <p:cNvSpPr>
              <a:spLocks noChangeAspect="1" noChangeShapeType="1"/>
            </p:cNvSpPr>
            <p:nvPr/>
          </p:nvSpPr>
          <p:spPr bwMode="auto">
            <a:xfrm rot="-177988">
              <a:off x="1425" y="2005"/>
              <a:ext cx="212" cy="239"/>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1511300" y="152400"/>
            <a:ext cx="6096000" cy="1143000"/>
          </a:xfrm>
        </p:spPr>
        <p:txBody>
          <a:bodyPr/>
          <a:lstStyle/>
          <a:p>
            <a:pPr algn="ctr"/>
            <a:r>
              <a:rPr lang="en-US" sz="4400" smtClean="0"/>
              <a:t>Readings</a:t>
            </a:r>
          </a:p>
        </p:txBody>
      </p:sp>
      <p:sp>
        <p:nvSpPr>
          <p:cNvPr id="60419" name="Content Placeholder 2"/>
          <p:cNvSpPr>
            <a:spLocks noGrp="1"/>
          </p:cNvSpPr>
          <p:nvPr>
            <p:ph idx="1"/>
          </p:nvPr>
        </p:nvSpPr>
        <p:spPr>
          <a:xfrm>
            <a:off x="4914900" y="2171700"/>
            <a:ext cx="4229100" cy="4114800"/>
          </a:xfrm>
        </p:spPr>
        <p:txBody>
          <a:bodyPr/>
          <a:lstStyle/>
          <a:p>
            <a:r>
              <a:rPr lang="en-US" sz="2000" smtClean="0"/>
              <a:t>Arc Hydro Chapter 4</a:t>
            </a:r>
          </a:p>
          <a:p>
            <a:pPr>
              <a:buFont typeface="Monotype Sorts" pitchFamily="2" charset="2"/>
              <a:buNone/>
            </a:pPr>
            <a:r>
              <a:rPr lang="en-US" sz="2000" smtClean="0"/>
              <a:t>	</a:t>
            </a:r>
          </a:p>
          <a:p>
            <a:r>
              <a:rPr lang="en-US" sz="2000" smtClean="0"/>
              <a:t>At </a:t>
            </a:r>
            <a:r>
              <a:rPr lang="en-US" sz="2000" smtClean="0">
                <a:hlinkClick r:id="rId2"/>
              </a:rPr>
              <a:t>http://help.arcgis.com</a:t>
            </a:r>
            <a:r>
              <a:rPr lang="en-US" sz="2000" smtClean="0"/>
              <a:t>, start from “An overview of the Hydrology tools” </a:t>
            </a:r>
            <a:r>
              <a:rPr lang="en-US" sz="2000" smtClean="0">
                <a:hlinkClick r:id="rId3" tooltip="http://help.arcgis.com/en/arcgisdesktop/10.0/help/009z/009z0000004w000000.htm&#10;CTRL + Click to follow link"/>
              </a:rPr>
              <a:t>http://help.arcgis.com/en/arcgisdesktop/10.0/help/009z/009z0000004w000000.htm</a:t>
            </a:r>
            <a:r>
              <a:rPr lang="en-US" sz="2000" smtClean="0"/>
              <a:t> to end of Hydrologic analysis sample applications</a:t>
            </a:r>
          </a:p>
          <a:p>
            <a:endParaRPr lang="en-US" sz="2000" smtClean="0"/>
          </a:p>
        </p:txBody>
      </p:sp>
      <p:pic>
        <p:nvPicPr>
          <p:cNvPr id="604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74800"/>
            <a:ext cx="48990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8546" name="Picture 2" descr="greytopgord4"/>
          <p:cNvPicPr>
            <a:picLocks noChangeAspect="1" noChangeArrowheads="1"/>
          </p:cNvPicPr>
          <p:nvPr/>
        </p:nvPicPr>
        <p:blipFill>
          <a:blip r:embed="rId2">
            <a:extLst>
              <a:ext uri="{28A0092B-C50C-407E-A947-70E740481C1C}">
                <a14:useLocalDpi xmlns:a14="http://schemas.microsoft.com/office/drawing/2010/main" val="0"/>
              </a:ext>
            </a:extLst>
          </a:blip>
          <a:srcRect b="40901"/>
          <a:stretch>
            <a:fillRect/>
          </a:stretch>
        </p:blipFill>
        <p:spPr bwMode="auto">
          <a:xfrm>
            <a:off x="573088" y="439738"/>
            <a:ext cx="7762875"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 Box 3"/>
          <p:cNvSpPr txBox="1">
            <a:spLocks noChangeArrowheads="1"/>
          </p:cNvSpPr>
          <p:nvPr/>
        </p:nvSpPr>
        <p:spPr bwMode="auto">
          <a:xfrm>
            <a:off x="520700" y="300038"/>
            <a:ext cx="810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Grid network pruned to order 4 stream delineation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27075" y="376238"/>
            <a:ext cx="7772400" cy="898525"/>
          </a:xfrm>
        </p:spPr>
        <p:txBody>
          <a:bodyPr/>
          <a:lstStyle/>
          <a:p>
            <a:pPr eaLnBrk="1" hangingPunct="1"/>
            <a:r>
              <a:rPr lang="en-US" smtClean="0"/>
              <a:t>Summary Concepts</a:t>
            </a:r>
          </a:p>
        </p:txBody>
      </p:sp>
      <p:sp>
        <p:nvSpPr>
          <p:cNvPr id="109571" name="Rectangle 3"/>
          <p:cNvSpPr>
            <a:spLocks noGrp="1" noChangeArrowheads="1"/>
          </p:cNvSpPr>
          <p:nvPr>
            <p:ph type="body" idx="1"/>
          </p:nvPr>
        </p:nvSpPr>
        <p:spPr>
          <a:xfrm>
            <a:off x="665163" y="1431925"/>
            <a:ext cx="7772400" cy="4775200"/>
          </a:xfrm>
          <a:noFill/>
        </p:spPr>
        <p:txBody>
          <a:bodyPr/>
          <a:lstStyle/>
          <a:p>
            <a:pPr eaLnBrk="1" hangingPunct="1">
              <a:lnSpc>
                <a:spcPct val="90000"/>
              </a:lnSpc>
            </a:pPr>
            <a:r>
              <a:rPr lang="en-US" sz="2800" smtClean="0"/>
              <a:t>The eight direction pour point model approximates the surface flow using eight discrete grid directions </a:t>
            </a:r>
          </a:p>
          <a:p>
            <a:pPr eaLnBrk="1" hangingPunct="1">
              <a:lnSpc>
                <a:spcPct val="90000"/>
              </a:lnSpc>
            </a:pPr>
            <a:r>
              <a:rPr lang="en-US" sz="2800" smtClean="0"/>
              <a:t>The elevation surface represented by a grid digital elevation model is used to derive surfaces representing other hydrologic variables of interest such as</a:t>
            </a:r>
          </a:p>
          <a:p>
            <a:pPr lvl="1" eaLnBrk="1" hangingPunct="1">
              <a:lnSpc>
                <a:spcPct val="90000"/>
              </a:lnSpc>
            </a:pPr>
            <a:r>
              <a:rPr lang="en-US" sz="2400" smtClean="0"/>
              <a:t>Slope</a:t>
            </a:r>
          </a:p>
          <a:p>
            <a:pPr lvl="1" eaLnBrk="1" hangingPunct="1">
              <a:lnSpc>
                <a:spcPct val="90000"/>
              </a:lnSpc>
            </a:pPr>
            <a:r>
              <a:rPr lang="en-US" sz="2400" smtClean="0"/>
              <a:t>Flow direction</a:t>
            </a:r>
          </a:p>
          <a:p>
            <a:pPr lvl="1" eaLnBrk="1" hangingPunct="1">
              <a:lnSpc>
                <a:spcPct val="90000"/>
              </a:lnSpc>
            </a:pPr>
            <a:r>
              <a:rPr lang="en-US" sz="2400" smtClean="0"/>
              <a:t>Drainage area</a:t>
            </a:r>
          </a:p>
          <a:p>
            <a:pPr lvl="1" eaLnBrk="1" hangingPunct="1">
              <a:lnSpc>
                <a:spcPct val="90000"/>
              </a:lnSpc>
            </a:pPr>
            <a:r>
              <a:rPr lang="en-US" sz="2400" smtClean="0"/>
              <a:t>Catchments, watersheds and channel networks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787400" y="131763"/>
            <a:ext cx="7772400" cy="1143000"/>
          </a:xfrm>
        </p:spPr>
        <p:txBody>
          <a:bodyPr/>
          <a:lstStyle/>
          <a:p>
            <a:pPr eaLnBrk="1" hangingPunct="1"/>
            <a:r>
              <a:rPr lang="en-US" smtClean="0"/>
              <a:t>Summary Concepts (2)</a:t>
            </a:r>
          </a:p>
        </p:txBody>
      </p:sp>
      <p:sp>
        <p:nvSpPr>
          <p:cNvPr id="110595" name="Rectangle 3"/>
          <p:cNvSpPr>
            <a:spLocks noGrp="1" noChangeArrowheads="1"/>
          </p:cNvSpPr>
          <p:nvPr>
            <p:ph type="body" idx="1"/>
          </p:nvPr>
        </p:nvSpPr>
        <p:spPr>
          <a:xfrm>
            <a:off x="685800" y="1352550"/>
            <a:ext cx="7772400" cy="4865688"/>
          </a:xfrm>
        </p:spPr>
        <p:txBody>
          <a:bodyPr/>
          <a:lstStyle/>
          <a:p>
            <a:pPr eaLnBrk="1" hangingPunct="1">
              <a:lnSpc>
                <a:spcPct val="90000"/>
              </a:lnSpc>
            </a:pPr>
            <a:r>
              <a:rPr lang="en-US" sz="2800" smtClean="0"/>
              <a:t>Hydrologic processes are different between hillslopes and channels</a:t>
            </a:r>
          </a:p>
          <a:p>
            <a:pPr eaLnBrk="1" hangingPunct="1">
              <a:lnSpc>
                <a:spcPct val="90000"/>
              </a:lnSpc>
            </a:pPr>
            <a:r>
              <a:rPr lang="en-US" sz="2800" smtClean="0"/>
              <a:t>Drainage density defines the average spacing between streams and the representative length of hillslopes</a:t>
            </a:r>
          </a:p>
          <a:p>
            <a:pPr eaLnBrk="1" hangingPunct="1">
              <a:lnSpc>
                <a:spcPct val="90000"/>
              </a:lnSpc>
            </a:pPr>
            <a:r>
              <a:rPr lang="en-US" sz="2800" smtClean="0"/>
              <a:t>The constant drop property provides a basis for selecting channel delineation criteria to preserve the natural drainage density of the topography</a:t>
            </a:r>
          </a:p>
          <a:p>
            <a:pPr eaLnBrk="1" hangingPunct="1">
              <a:lnSpc>
                <a:spcPct val="90000"/>
              </a:lnSpc>
            </a:pPr>
            <a:r>
              <a:rPr lang="en-US" sz="2800" smtClean="0">
                <a:sym typeface="Symbol" pitchFamily="18" charset="2"/>
              </a:rPr>
              <a:t>Generalized channel delineation criteria can represent spatial variability in the topographic texture and drainage density</a:t>
            </a:r>
            <a:endParaRPr lang="en-US" sz="28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2066925" y="311150"/>
            <a:ext cx="6429375" cy="1143000"/>
          </a:xfrm>
        </p:spPr>
        <p:txBody>
          <a:bodyPr/>
          <a:lstStyle/>
          <a:p>
            <a:pPr eaLnBrk="1" hangingPunct="1"/>
            <a:r>
              <a:rPr lang="en-US" smtClean="0"/>
              <a:t>Are there any questions ?</a:t>
            </a:r>
          </a:p>
        </p:txBody>
      </p:sp>
      <p:graphicFrame>
        <p:nvGraphicFramePr>
          <p:cNvPr id="19458" name="Object 3"/>
          <p:cNvGraphicFramePr>
            <a:graphicFrameLocks noChangeAspect="1"/>
          </p:cNvGraphicFramePr>
          <p:nvPr/>
        </p:nvGraphicFramePr>
        <p:xfrm>
          <a:off x="0" y="2206625"/>
          <a:ext cx="3981450" cy="4651375"/>
        </p:xfrm>
        <a:graphic>
          <a:graphicData uri="http://schemas.openxmlformats.org/presentationml/2006/ole">
            <mc:AlternateContent xmlns:mc="http://schemas.openxmlformats.org/markup-compatibility/2006">
              <mc:Choice xmlns:v="urn:schemas-microsoft-com:vml" Requires="v">
                <p:oleObj spid="_x0000_s19499" name="Graph Sheet" r:id="rId4" imgW="3352680" imgH="2590560" progId="SPLUSGraphSheetFileType">
                  <p:embed/>
                </p:oleObj>
              </mc:Choice>
              <mc:Fallback>
                <p:oleObj name="Graph Sheet" r:id="rId4" imgW="3352680" imgH="2590560" progId="SPLUSGraphSheetFileTyp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31769" t="21532" r="28743" b="15178"/>
                      <a:stretch>
                        <a:fillRect/>
                      </a:stretch>
                    </p:blipFill>
                    <p:spPr bwMode="auto">
                      <a:xfrm>
                        <a:off x="0" y="2206625"/>
                        <a:ext cx="3981450"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Rectangle 4"/>
          <p:cNvSpPr>
            <a:spLocks noChangeAspect="1" noChangeArrowheads="1"/>
          </p:cNvSpPr>
          <p:nvPr/>
        </p:nvSpPr>
        <p:spPr bwMode="auto">
          <a:xfrm>
            <a:off x="0" y="1812925"/>
            <a:ext cx="8188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70000"/>
              </a:lnSpc>
            </a:pPr>
            <a:endParaRPr kumimoji="1" lang="en-US" sz="3200" b="1">
              <a:solidFill>
                <a:schemeClr val="tx2"/>
              </a:solidFill>
              <a:latin typeface="Arial Narrow" pitchFamily="34" charset="0"/>
            </a:endParaRPr>
          </a:p>
        </p:txBody>
      </p:sp>
      <p:grpSp>
        <p:nvGrpSpPr>
          <p:cNvPr id="19462" name="Group 5"/>
          <p:cNvGrpSpPr>
            <a:grpSpLocks/>
          </p:cNvGrpSpPr>
          <p:nvPr/>
        </p:nvGrpSpPr>
        <p:grpSpPr bwMode="auto">
          <a:xfrm>
            <a:off x="3967163" y="1701800"/>
            <a:ext cx="4724400" cy="4389438"/>
            <a:chOff x="1233" y="1689"/>
            <a:chExt cx="2203" cy="2047"/>
          </a:xfrm>
        </p:grpSpPr>
        <p:graphicFrame>
          <p:nvGraphicFramePr>
            <p:cNvPr id="19459" name="Object 6"/>
            <p:cNvGraphicFramePr>
              <a:graphicFrameLocks noChangeAspect="1"/>
            </p:cNvGraphicFramePr>
            <p:nvPr/>
          </p:nvGraphicFramePr>
          <p:xfrm>
            <a:off x="1233" y="1689"/>
            <a:ext cx="1099" cy="1180"/>
          </p:xfrm>
          <a:graphic>
            <a:graphicData uri="http://schemas.openxmlformats.org/presentationml/2006/ole">
              <mc:AlternateContent xmlns:mc="http://schemas.openxmlformats.org/markup-compatibility/2006">
                <mc:Choice xmlns:v="urn:schemas-microsoft-com:vml" Requires="v">
                  <p:oleObj spid="_x0000_s19500" name="Clip" r:id="rId6" imgW="3025440" imgH="3252600" progId="MS_ClipArt_Gallery.2">
                    <p:embed/>
                  </p:oleObj>
                </mc:Choice>
                <mc:Fallback>
                  <p:oleObj name="Clip" r:id="rId6" imgW="3025440" imgH="3252600"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 y="1689"/>
                          <a:ext cx="1099" cy="1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463" name="Group 7"/>
            <p:cNvGrpSpPr>
              <a:grpSpLocks noChangeAspect="1"/>
            </p:cNvGrpSpPr>
            <p:nvPr/>
          </p:nvGrpSpPr>
          <p:grpSpPr bwMode="auto">
            <a:xfrm>
              <a:off x="1996" y="1943"/>
              <a:ext cx="1440" cy="1793"/>
              <a:chOff x="408" y="1056"/>
              <a:chExt cx="2297" cy="3024"/>
            </a:xfrm>
          </p:grpSpPr>
          <p:sp>
            <p:nvSpPr>
              <p:cNvPr id="373768" name="Rectangle 8"/>
              <p:cNvSpPr>
                <a:spLocks noChangeAspect="1" noChangeArrowheads="1"/>
              </p:cNvSpPr>
              <p:nvPr/>
            </p:nvSpPr>
            <p:spPr bwMode="auto">
              <a:xfrm>
                <a:off x="1584" y="3312"/>
                <a:ext cx="191"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pPr>
                  <a:defRPr/>
                </a:pPr>
                <a:endParaRPr lang="en-US"/>
              </a:p>
            </p:txBody>
          </p:sp>
          <p:sp>
            <p:nvSpPr>
              <p:cNvPr id="19465" name="Freeform 9"/>
              <p:cNvSpPr>
                <a:spLocks noChangeAspect="1"/>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4"/>
                  <a:gd name="T43" fmla="*/ 0 h 904"/>
                  <a:gd name="T44" fmla="*/ 764 w 764"/>
                  <a:gd name="T45" fmla="*/ 904 h 9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66" name="Freeform 10"/>
              <p:cNvSpPr>
                <a:spLocks noChangeAspect="1"/>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7"/>
                  <a:gd name="T67" fmla="*/ 0 h 2107"/>
                  <a:gd name="T68" fmla="*/ 1757 w 1757"/>
                  <a:gd name="T69" fmla="*/ 2107 h 2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67" name="Freeform 11"/>
              <p:cNvSpPr>
                <a:spLocks noChangeAspect="1"/>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 name="T8" fmla="*/ 0 60000 65536"/>
                  <a:gd name="T9" fmla="*/ 0 60000 65536"/>
                  <a:gd name="T10" fmla="*/ 0 60000 65536"/>
                  <a:gd name="T11" fmla="*/ 0 60000 65536"/>
                  <a:gd name="T12" fmla="*/ 0 w 397"/>
                  <a:gd name="T13" fmla="*/ 0 h 347"/>
                  <a:gd name="T14" fmla="*/ 397 w 397"/>
                  <a:gd name="T15" fmla="*/ 347 h 347"/>
                </a:gdLst>
                <a:ahLst/>
                <a:cxnLst>
                  <a:cxn ang="T8">
                    <a:pos x="T0" y="T1"/>
                  </a:cxn>
                  <a:cxn ang="T9">
                    <a:pos x="T2" y="T3"/>
                  </a:cxn>
                  <a:cxn ang="T10">
                    <a:pos x="T4" y="T5"/>
                  </a:cxn>
                  <a:cxn ang="T11">
                    <a:pos x="T6" y="T7"/>
                  </a:cxn>
                </a:cxnLst>
                <a:rect l="T12" t="T13" r="T14" b="T15"/>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68" name="Freeform 12"/>
              <p:cNvSpPr>
                <a:spLocks noChangeAspect="1"/>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 name="T14" fmla="*/ 0 60000 65536"/>
                  <a:gd name="T15" fmla="*/ 0 60000 65536"/>
                  <a:gd name="T16" fmla="*/ 0 60000 65536"/>
                  <a:gd name="T17" fmla="*/ 0 60000 65536"/>
                  <a:gd name="T18" fmla="*/ 0 60000 65536"/>
                  <a:gd name="T19" fmla="*/ 0 60000 65536"/>
                  <a:gd name="T20" fmla="*/ 0 60000 65536"/>
                  <a:gd name="T21" fmla="*/ 0 w 826"/>
                  <a:gd name="T22" fmla="*/ 0 h 500"/>
                  <a:gd name="T23" fmla="*/ 826 w 826"/>
                  <a:gd name="T24" fmla="*/ 500 h 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69" name="Freeform 13"/>
              <p:cNvSpPr>
                <a:spLocks noChangeAspect="1"/>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 name="T14" fmla="*/ 0 60000 65536"/>
                  <a:gd name="T15" fmla="*/ 0 60000 65536"/>
                  <a:gd name="T16" fmla="*/ 0 60000 65536"/>
                  <a:gd name="T17" fmla="*/ 0 60000 65536"/>
                  <a:gd name="T18" fmla="*/ 0 60000 65536"/>
                  <a:gd name="T19" fmla="*/ 0 60000 65536"/>
                  <a:gd name="T20" fmla="*/ 0 60000 65536"/>
                  <a:gd name="T21" fmla="*/ 0 w 1153"/>
                  <a:gd name="T22" fmla="*/ 0 h 441"/>
                  <a:gd name="T23" fmla="*/ 1153 w 1153"/>
                  <a:gd name="T24" fmla="*/ 441 h 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70" name="Freeform 14"/>
              <p:cNvSpPr>
                <a:spLocks noChangeAspect="1"/>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1"/>
                  <a:gd name="T28" fmla="*/ 0 h 536"/>
                  <a:gd name="T29" fmla="*/ 1341 w 1341"/>
                  <a:gd name="T30" fmla="*/ 536 h 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71" name="Freeform 15"/>
              <p:cNvSpPr>
                <a:spLocks noChangeAspect="1"/>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3"/>
                  <a:gd name="T37" fmla="*/ 0 h 643"/>
                  <a:gd name="T38" fmla="*/ 1543 w 1543"/>
                  <a:gd name="T39" fmla="*/ 643 h 6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72" name="Line 16"/>
              <p:cNvSpPr>
                <a:spLocks noChangeAspect="1" noChangeShapeType="1"/>
              </p:cNvSpPr>
              <p:nvPr/>
            </p:nvSpPr>
            <p:spPr bwMode="auto">
              <a:xfrm>
                <a:off x="624" y="3312"/>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3" name="Line 17"/>
              <p:cNvSpPr>
                <a:spLocks noChangeAspect="1" noChangeShapeType="1"/>
              </p:cNvSpPr>
              <p:nvPr/>
            </p:nvSpPr>
            <p:spPr bwMode="auto">
              <a:xfrm>
                <a:off x="624" y="3504"/>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4" name="Line 18"/>
              <p:cNvSpPr>
                <a:spLocks noChangeAspect="1" noChangeShapeType="1"/>
              </p:cNvSpPr>
              <p:nvPr/>
            </p:nvSpPr>
            <p:spPr bwMode="auto">
              <a:xfrm>
                <a:off x="624" y="3696"/>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5" name="Line 19"/>
              <p:cNvSpPr>
                <a:spLocks noChangeAspect="1" noChangeShapeType="1"/>
              </p:cNvSpPr>
              <p:nvPr/>
            </p:nvSpPr>
            <p:spPr bwMode="auto">
              <a:xfrm>
                <a:off x="624" y="3888"/>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6" name="Line 20"/>
              <p:cNvSpPr>
                <a:spLocks noChangeAspect="1" noChangeShapeType="1"/>
              </p:cNvSpPr>
              <p:nvPr/>
            </p:nvSpPr>
            <p:spPr bwMode="auto">
              <a:xfrm>
                <a:off x="1776" y="1056"/>
                <a:ext cx="0" cy="297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7" name="Line 21"/>
              <p:cNvSpPr>
                <a:spLocks noChangeAspect="1" noChangeShapeType="1"/>
              </p:cNvSpPr>
              <p:nvPr/>
            </p:nvSpPr>
            <p:spPr bwMode="auto">
              <a:xfrm>
                <a:off x="1584" y="1056"/>
                <a:ext cx="0" cy="297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8" name="Line 22"/>
              <p:cNvSpPr>
                <a:spLocks noChangeAspect="1" noChangeShapeType="1"/>
              </p:cNvSpPr>
              <p:nvPr/>
            </p:nvSpPr>
            <p:spPr bwMode="auto">
              <a:xfrm>
                <a:off x="1968"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9" name="Line 23"/>
              <p:cNvSpPr>
                <a:spLocks noChangeAspect="1" noChangeShapeType="1"/>
              </p:cNvSpPr>
              <p:nvPr/>
            </p:nvSpPr>
            <p:spPr bwMode="auto">
              <a:xfrm>
                <a:off x="1392"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0" name="Line 24"/>
              <p:cNvSpPr>
                <a:spLocks noChangeAspect="1" noChangeShapeType="1"/>
              </p:cNvSpPr>
              <p:nvPr/>
            </p:nvSpPr>
            <p:spPr bwMode="auto">
              <a:xfrm>
                <a:off x="2160"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1" name="Line 25"/>
              <p:cNvSpPr>
                <a:spLocks noChangeAspect="1" noChangeShapeType="1"/>
              </p:cNvSpPr>
              <p:nvPr/>
            </p:nvSpPr>
            <p:spPr bwMode="auto">
              <a:xfrm>
                <a:off x="1200"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2" name="Line 26"/>
              <p:cNvSpPr>
                <a:spLocks noChangeAspect="1" noChangeShapeType="1"/>
              </p:cNvSpPr>
              <p:nvPr/>
            </p:nvSpPr>
            <p:spPr bwMode="auto">
              <a:xfrm>
                <a:off x="1008"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3" name="Line 27"/>
              <p:cNvSpPr>
                <a:spLocks noChangeAspect="1" noChangeShapeType="1"/>
              </p:cNvSpPr>
              <p:nvPr/>
            </p:nvSpPr>
            <p:spPr bwMode="auto">
              <a:xfrm>
                <a:off x="2352"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4" name="Line 28"/>
              <p:cNvSpPr>
                <a:spLocks noChangeAspect="1" noChangeShapeType="1"/>
              </p:cNvSpPr>
              <p:nvPr/>
            </p:nvSpPr>
            <p:spPr bwMode="auto">
              <a:xfrm>
                <a:off x="816" y="3072"/>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5" name="Line 29"/>
              <p:cNvSpPr>
                <a:spLocks noChangeAspect="1" noChangeShapeType="1"/>
              </p:cNvSpPr>
              <p:nvPr/>
            </p:nvSpPr>
            <p:spPr bwMode="auto">
              <a:xfrm>
                <a:off x="2544"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6" name="Freeform 30"/>
              <p:cNvSpPr>
                <a:spLocks noChangeAspect="1"/>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4"/>
                  <a:gd name="T55" fmla="*/ 0 h 784"/>
                  <a:gd name="T56" fmla="*/ 1824 w 1824"/>
                  <a:gd name="T57" fmla="*/ 784 h 7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87" name="Freeform 31"/>
              <p:cNvSpPr>
                <a:spLocks noChangeAspect="1"/>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2"/>
                  <a:gd name="T43" fmla="*/ 0 h 880"/>
                  <a:gd name="T44" fmla="*/ 1872 w 1872"/>
                  <a:gd name="T45" fmla="*/ 880 h 8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88" name="Freeform 32"/>
              <p:cNvSpPr>
                <a:spLocks noChangeAspect="1"/>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6"/>
                  <a:gd name="T55" fmla="*/ 0 h 840"/>
                  <a:gd name="T56" fmla="*/ 1896 w 1896"/>
                  <a:gd name="T57" fmla="*/ 840 h 8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89" name="Freeform 33"/>
              <p:cNvSpPr>
                <a:spLocks noChangeAspect="1"/>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512"/>
                  <a:gd name="T26" fmla="*/ 640 w 640"/>
                  <a:gd name="T27" fmla="*/ 512 h 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373794" name="Text Box 34"/>
              <p:cNvSpPr txBox="1">
                <a:spLocks noChangeAspect="1" noChangeArrowheads="1"/>
              </p:cNvSpPr>
              <p:nvPr/>
            </p:nvSpPr>
            <p:spPr bwMode="auto">
              <a:xfrm>
                <a:off x="1178" y="2446"/>
                <a:ext cx="334" cy="120"/>
              </a:xfrm>
              <a:prstGeom prst="rect">
                <a:avLst/>
              </a:prstGeom>
              <a:solidFill>
                <a:schemeClr val="bg1">
                  <a:alpha val="50000"/>
                </a:schemeClr>
              </a:solidFill>
              <a:ln w="12700">
                <a:noFill/>
                <a:miter lim="800000"/>
                <a:headEnd/>
                <a:tailEnd/>
              </a:ln>
              <a:effectLst/>
            </p:spPr>
            <p:txBody>
              <a:bodyPr wrap="none" lIns="0" tIns="0" rIns="0" bIns="0" anchor="ctr">
                <a:spAutoFit/>
              </a:bodyPr>
              <a:lstStyle/>
              <a:p>
                <a:pPr algn="ctr">
                  <a:defRPr/>
                </a:pPr>
                <a:r>
                  <a:rPr lang="en-CA" sz="1000">
                    <a:solidFill>
                      <a:schemeClr val="tx2"/>
                    </a:solidFill>
                    <a:effectLst>
                      <a:outerShdw blurRad="38100" dist="38100" dir="2700000" algn="tl">
                        <a:srgbClr val="C0C0C0"/>
                      </a:outerShdw>
                    </a:effectLst>
                    <a:latin typeface="Arial" charset="0"/>
                  </a:rPr>
                  <a:t>AREA 1</a:t>
                </a:r>
                <a:endParaRPr lang="en-CA" sz="1000">
                  <a:latin typeface="Arial" charset="0"/>
                </a:endParaRPr>
              </a:p>
            </p:txBody>
          </p:sp>
          <p:sp>
            <p:nvSpPr>
              <p:cNvPr id="373795" name="Rectangle 35"/>
              <p:cNvSpPr>
                <a:spLocks noChangeAspect="1" noChangeArrowheads="1"/>
              </p:cNvSpPr>
              <p:nvPr/>
            </p:nvSpPr>
            <p:spPr bwMode="auto">
              <a:xfrm>
                <a:off x="1584" y="1872"/>
                <a:ext cx="191" cy="191"/>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pPr>
                  <a:defRPr/>
                </a:pPr>
                <a:endParaRPr lang="en-US"/>
              </a:p>
            </p:txBody>
          </p:sp>
          <p:sp>
            <p:nvSpPr>
              <p:cNvPr id="19492" name="Freeform 36"/>
              <p:cNvSpPr>
                <a:spLocks noChangeAspect="1"/>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 name="T8" fmla="*/ 0 60000 65536"/>
                  <a:gd name="T9" fmla="*/ 0 60000 65536"/>
                  <a:gd name="T10" fmla="*/ 0 60000 65536"/>
                  <a:gd name="T11" fmla="*/ 0 60000 65536"/>
                  <a:gd name="T12" fmla="*/ 0 w 480"/>
                  <a:gd name="T13" fmla="*/ 0 h 304"/>
                  <a:gd name="T14" fmla="*/ 480 w 480"/>
                  <a:gd name="T15" fmla="*/ 304 h 304"/>
                </a:gdLst>
                <a:ahLst/>
                <a:cxnLst>
                  <a:cxn ang="T8">
                    <a:pos x="T0" y="T1"/>
                  </a:cxn>
                  <a:cxn ang="T9">
                    <a:pos x="T2" y="T3"/>
                  </a:cxn>
                  <a:cxn ang="T10">
                    <a:pos x="T4" y="T5"/>
                  </a:cxn>
                  <a:cxn ang="T11">
                    <a:pos x="T6" y="T7"/>
                  </a:cxn>
                </a:cxnLst>
                <a:rect l="T12" t="T13" r="T14" b="T15"/>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93" name="Freeform 37"/>
              <p:cNvSpPr>
                <a:spLocks noChangeAspect="1"/>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 name="T8" fmla="*/ 0 60000 65536"/>
                  <a:gd name="T9" fmla="*/ 0 60000 65536"/>
                  <a:gd name="T10" fmla="*/ 0 60000 65536"/>
                  <a:gd name="T11" fmla="*/ 0 60000 65536"/>
                  <a:gd name="T12" fmla="*/ 0 w 104"/>
                  <a:gd name="T13" fmla="*/ 0 h 432"/>
                  <a:gd name="T14" fmla="*/ 104 w 104"/>
                  <a:gd name="T15" fmla="*/ 432 h 432"/>
                </a:gdLst>
                <a:ahLst/>
                <a:cxnLst>
                  <a:cxn ang="T8">
                    <a:pos x="T0" y="T1"/>
                  </a:cxn>
                  <a:cxn ang="T9">
                    <a:pos x="T2" y="T3"/>
                  </a:cxn>
                  <a:cxn ang="T10">
                    <a:pos x="T4" y="T5"/>
                  </a:cxn>
                  <a:cxn ang="T11">
                    <a:pos x="T6" y="T7"/>
                  </a:cxn>
                </a:cxnLst>
                <a:rect l="T12" t="T13" r="T14" b="T15"/>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373798" name="Text Box 38"/>
              <p:cNvSpPr txBox="1">
                <a:spLocks noChangeAspect="1" noChangeArrowheads="1"/>
              </p:cNvSpPr>
              <p:nvPr/>
            </p:nvSpPr>
            <p:spPr bwMode="auto">
              <a:xfrm>
                <a:off x="1319" y="1665"/>
                <a:ext cx="333" cy="120"/>
              </a:xfrm>
              <a:prstGeom prst="rect">
                <a:avLst/>
              </a:prstGeom>
              <a:solidFill>
                <a:schemeClr val="bg1">
                  <a:alpha val="50000"/>
                </a:schemeClr>
              </a:solidFill>
              <a:ln w="12700">
                <a:noFill/>
                <a:miter lim="800000"/>
                <a:headEnd/>
                <a:tailEnd/>
              </a:ln>
              <a:effectLst/>
            </p:spPr>
            <p:txBody>
              <a:bodyPr wrap="none" lIns="0" tIns="0" rIns="0" bIns="0" anchor="ctr">
                <a:spAutoFit/>
              </a:bodyPr>
              <a:lstStyle/>
              <a:p>
                <a:pPr algn="ctr">
                  <a:defRPr/>
                </a:pPr>
                <a:r>
                  <a:rPr lang="en-CA" sz="1000">
                    <a:solidFill>
                      <a:schemeClr val="tx2"/>
                    </a:solidFill>
                    <a:effectLst>
                      <a:outerShdw blurRad="38100" dist="38100" dir="2700000" algn="tl">
                        <a:srgbClr val="C0C0C0"/>
                      </a:outerShdw>
                    </a:effectLst>
                    <a:latin typeface="Arial" charset="0"/>
                  </a:rPr>
                  <a:t>AREA 2</a:t>
                </a:r>
                <a:endParaRPr lang="en-CA" sz="3000">
                  <a:latin typeface="Arial" charset="0"/>
                </a:endParaRPr>
              </a:p>
            </p:txBody>
          </p:sp>
          <p:sp>
            <p:nvSpPr>
              <p:cNvPr id="19495" name="Line 39"/>
              <p:cNvSpPr>
                <a:spLocks noChangeAspect="1" noChangeShapeType="1"/>
              </p:cNvSpPr>
              <p:nvPr/>
            </p:nvSpPr>
            <p:spPr bwMode="auto">
              <a:xfrm>
                <a:off x="576" y="2064"/>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96" name="Line 40"/>
              <p:cNvSpPr>
                <a:spLocks noChangeAspect="1" noChangeShapeType="1"/>
              </p:cNvSpPr>
              <p:nvPr/>
            </p:nvSpPr>
            <p:spPr bwMode="auto">
              <a:xfrm>
                <a:off x="576" y="1872"/>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97" name="Text Box 41"/>
              <p:cNvSpPr txBox="1">
                <a:spLocks noChangeAspect="1" noChangeArrowheads="1"/>
              </p:cNvSpPr>
              <p:nvPr/>
            </p:nvSpPr>
            <p:spPr bwMode="auto">
              <a:xfrm>
                <a:off x="1507" y="1821"/>
                <a:ext cx="33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Lst>
            </p:spPr>
            <p:txBody>
              <a:bodyPr wrap="none" lIns="184150" tIns="92075" rIns="184150" bIns="92075"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CA" sz="1200" b="1">
                    <a:solidFill>
                      <a:srgbClr val="000000"/>
                    </a:solidFill>
                    <a:latin typeface="Arial" charset="0"/>
                  </a:rPr>
                  <a:t>3</a:t>
                </a:r>
                <a:endParaRPr lang="en-CA" sz="1200">
                  <a:latin typeface="Arial" charset="0"/>
                </a:endParaRPr>
              </a:p>
            </p:txBody>
          </p:sp>
          <p:sp>
            <p:nvSpPr>
              <p:cNvPr id="19498" name="Text Box 42"/>
              <p:cNvSpPr txBox="1">
                <a:spLocks noChangeAspect="1" noChangeArrowheads="1"/>
              </p:cNvSpPr>
              <p:nvPr/>
            </p:nvSpPr>
            <p:spPr bwMode="auto">
              <a:xfrm>
                <a:off x="1479" y="3263"/>
                <a:ext cx="39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Lst>
            </p:spPr>
            <p:txBody>
              <a:bodyPr wrap="none" lIns="184150" tIns="92075" rIns="184150" bIns="92075"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CA" sz="1200" b="1">
                    <a:solidFill>
                      <a:srgbClr val="000000"/>
                    </a:solidFill>
                    <a:latin typeface="Arial" charset="0"/>
                  </a:rPr>
                  <a:t>12</a:t>
                </a:r>
                <a:endParaRPr lang="en-CA" sz="2000">
                  <a:latin typeface="Arial" charset="0"/>
                </a:endParaRPr>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Title 1"/>
          <p:cNvSpPr>
            <a:spLocks noGrp="1"/>
          </p:cNvSpPr>
          <p:nvPr>
            <p:ph type="title"/>
          </p:nvPr>
        </p:nvSpPr>
        <p:spPr>
          <a:xfrm>
            <a:off x="1981200" y="376238"/>
            <a:ext cx="6934200" cy="1143000"/>
          </a:xfrm>
        </p:spPr>
        <p:txBody>
          <a:bodyPr/>
          <a:lstStyle/>
          <a:p>
            <a:r>
              <a:rPr lang="en-US" smtClean="0"/>
              <a:t>Conceptual Basis</a:t>
            </a:r>
          </a:p>
        </p:txBody>
      </p:sp>
      <p:sp>
        <p:nvSpPr>
          <p:cNvPr id="3077" name="Content Placeholder 2"/>
          <p:cNvSpPr>
            <a:spLocks noGrp="1"/>
          </p:cNvSpPr>
          <p:nvPr>
            <p:ph idx="1"/>
          </p:nvPr>
        </p:nvSpPr>
        <p:spPr>
          <a:xfrm>
            <a:off x="2819400" y="1828800"/>
            <a:ext cx="6096000" cy="4559300"/>
          </a:xfrm>
        </p:spPr>
        <p:txBody>
          <a:bodyPr/>
          <a:lstStyle/>
          <a:p>
            <a:r>
              <a:rPr lang="en-US" sz="2400" smtClean="0"/>
              <a:t>Based on an information model for the topographic representation of downslope flow derived from a DEM</a:t>
            </a:r>
          </a:p>
          <a:p>
            <a:r>
              <a:rPr lang="en-US" sz="2400" smtClean="0"/>
              <a:t>Enriches the information content of digital elevation data.  </a:t>
            </a:r>
          </a:p>
          <a:p>
            <a:pPr lvl="1"/>
            <a:r>
              <a:rPr lang="en-US" sz="2400" smtClean="0"/>
              <a:t>Sink removal</a:t>
            </a:r>
          </a:p>
          <a:p>
            <a:pPr lvl="1"/>
            <a:r>
              <a:rPr lang="en-US" sz="2400" smtClean="0"/>
              <a:t>Flow field derivation</a:t>
            </a:r>
          </a:p>
          <a:p>
            <a:pPr lvl="1"/>
            <a:r>
              <a:rPr lang="en-US" sz="2400" smtClean="0"/>
              <a:t>Calculating of flow based derivative surfaces</a:t>
            </a:r>
          </a:p>
          <a:p>
            <a:pPr lvl="1"/>
            <a:r>
              <a:rPr lang="en-US" sz="2400" smtClean="0"/>
              <a:t>Delineation of channels and subwatersheds</a:t>
            </a:r>
          </a:p>
          <a:p>
            <a:endParaRPr lang="en-US" sz="2400" smtClean="0"/>
          </a:p>
        </p:txBody>
      </p:sp>
      <p:graphicFrame>
        <p:nvGraphicFramePr>
          <p:cNvPr id="3074" name="Object 4"/>
          <p:cNvGraphicFramePr>
            <a:graphicFrameLocks noChangeAspect="1"/>
          </p:cNvGraphicFramePr>
          <p:nvPr/>
        </p:nvGraphicFramePr>
        <p:xfrm>
          <a:off x="0" y="4022725"/>
          <a:ext cx="2425700" cy="2835275"/>
        </p:xfrm>
        <a:graphic>
          <a:graphicData uri="http://schemas.openxmlformats.org/presentationml/2006/ole">
            <mc:AlternateContent xmlns:mc="http://schemas.openxmlformats.org/markup-compatibility/2006">
              <mc:Choice xmlns:v="urn:schemas-microsoft-com:vml" Requires="v">
                <p:oleObj spid="_x0000_s3078" name="Graph Sheet" r:id="rId3" imgW="3352680" imgH="2590560" progId="SPLUSGraphSheetFileType">
                  <p:embed/>
                </p:oleObj>
              </mc:Choice>
              <mc:Fallback>
                <p:oleObj name="Graph Sheet" r:id="rId3" imgW="3352680" imgH="2590560" progId="SPLUSGraphSheetFileTyp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0" y="4022725"/>
                        <a:ext cx="24257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4000" smtClean="0"/>
              <a:t>Duality between Terrain and Drainage Network</a:t>
            </a:r>
          </a:p>
        </p:txBody>
      </p:sp>
      <p:sp>
        <p:nvSpPr>
          <p:cNvPr id="61443" name="Rectangle 3"/>
          <p:cNvSpPr>
            <a:spLocks noGrp="1" noChangeArrowheads="1"/>
          </p:cNvSpPr>
          <p:nvPr>
            <p:ph type="body" sz="half" idx="1"/>
          </p:nvPr>
        </p:nvSpPr>
        <p:spPr/>
        <p:txBody>
          <a:bodyPr/>
          <a:lstStyle/>
          <a:p>
            <a:pPr eaLnBrk="1" hangingPunct="1"/>
            <a:r>
              <a:rPr lang="en-US" sz="2400" smtClean="0"/>
              <a:t>Flowing </a:t>
            </a:r>
            <a:r>
              <a:rPr lang="en-US" sz="2400" smtClean="0">
                <a:solidFill>
                  <a:srgbClr val="FF3300"/>
                </a:solidFill>
              </a:rPr>
              <a:t>water erodes landscape</a:t>
            </a:r>
            <a:r>
              <a:rPr lang="en-US" sz="2400" smtClean="0"/>
              <a:t> and carries away sediment sculpting the topography</a:t>
            </a:r>
          </a:p>
          <a:p>
            <a:pPr eaLnBrk="1" hangingPunct="1"/>
            <a:r>
              <a:rPr lang="en-US" sz="2400" smtClean="0"/>
              <a:t>Topography defines </a:t>
            </a:r>
            <a:r>
              <a:rPr lang="en-US" sz="2400" smtClean="0">
                <a:solidFill>
                  <a:srgbClr val="FF3300"/>
                </a:solidFill>
              </a:rPr>
              <a:t>drainage direction</a:t>
            </a:r>
            <a:r>
              <a:rPr lang="en-US" sz="2400" smtClean="0"/>
              <a:t> on the landscape and resultant runoff and streamflow accumulation processes</a:t>
            </a:r>
          </a:p>
        </p:txBody>
      </p:sp>
      <p:pic>
        <p:nvPicPr>
          <p:cNvPr id="61444" name="Picture 4" descr="ex4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524000"/>
            <a:ext cx="2624138" cy="4662488"/>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Generic (Online)">
  <a:themeElements>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1_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1_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1_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ide Bar">
  <a:themeElements>
    <a:clrScheme name="">
      <a:dk1>
        <a:srgbClr val="000000"/>
      </a:dk1>
      <a:lt1>
        <a:srgbClr val="FFFFFF"/>
      </a:lt1>
      <a:dk2>
        <a:srgbClr val="FF0033"/>
      </a:dk2>
      <a:lt2>
        <a:srgbClr val="393939"/>
      </a:lt2>
      <a:accent1>
        <a:srgbClr val="B2B2B2"/>
      </a:accent1>
      <a:accent2>
        <a:srgbClr val="000000"/>
      </a:accent2>
      <a:accent3>
        <a:srgbClr val="FFFFFF"/>
      </a:accent3>
      <a:accent4>
        <a:srgbClr val="000000"/>
      </a:accent4>
      <a:accent5>
        <a:srgbClr val="D5D5D5"/>
      </a:accent5>
      <a:accent6>
        <a:srgbClr val="000000"/>
      </a:accent6>
      <a:hlink>
        <a:srgbClr val="5F5F5F"/>
      </a:hlink>
      <a:folHlink>
        <a:srgbClr val="DDDDDD"/>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00"/>
        </a:dk1>
        <a:lt1>
          <a:srgbClr val="FFFFFF"/>
        </a:lt1>
        <a:dk2>
          <a:srgbClr val="FF0033"/>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2">
        <a:dk1>
          <a:srgbClr val="FF0033"/>
        </a:dk1>
        <a:lt1>
          <a:srgbClr val="FFFFFF"/>
        </a:lt1>
        <a:dk2>
          <a:srgbClr val="FF0033"/>
        </a:dk2>
        <a:lt2>
          <a:srgbClr val="393939"/>
        </a:lt2>
        <a:accent1>
          <a:srgbClr val="B2B2B2"/>
        </a:accent1>
        <a:accent2>
          <a:srgbClr val="868686"/>
        </a:accent2>
        <a:accent3>
          <a:srgbClr val="FFFFFF"/>
        </a:accent3>
        <a:accent4>
          <a:srgbClr val="DA002A"/>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3">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4">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Generic (Online)">
  <a:themeElements>
    <a:clrScheme name="Custom 3">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70C0"/>
      </a:hlink>
      <a:folHlink>
        <a:srgbClr val="0070C0"/>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8.xml><?xml version="1.0" encoding="utf-8"?>
<a:themeOverride xmlns:a="http://schemas.openxmlformats.org/drawingml/2006/main">
  <a:clrScheme name="Custom 3">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70C0"/>
    </a:hlink>
    <a:folHlink>
      <a:srgbClr val="0070C0"/>
    </a:folHlink>
  </a:clrScheme>
</a:themeOverride>
</file>

<file path=ppt/theme/themeOverride9.xml><?xml version="1.0" encoding="utf-8"?>
<a:themeOverride xmlns:a="http://schemas.openxmlformats.org/drawingml/2006/main">
  <a:clrScheme name="Custom 3">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70C0"/>
    </a:hlink>
    <a:folHlink>
      <a:srgbClr val="0070C0"/>
    </a:folHlink>
  </a:clrScheme>
</a:themeOverride>
</file>

<file path=docProps/app.xml><?xml version="1.0" encoding="utf-8"?>
<Properties xmlns="http://schemas.openxmlformats.org/officeDocument/2006/extended-properties" xmlns:vt="http://schemas.openxmlformats.org/officeDocument/2006/docPropsVTypes">
  <Template/>
  <TotalTime>3460</TotalTime>
  <Words>2120</Words>
  <Application>Microsoft Office PowerPoint</Application>
  <PresentationFormat>On-screen Show (4:3)</PresentationFormat>
  <Paragraphs>658</Paragraphs>
  <Slides>73</Slides>
  <Notes>12</Notes>
  <HiddenSlides>0</HiddenSlides>
  <MMClips>0</MMClips>
  <ScaleCrop>false</ScaleCrop>
  <HeadingPairs>
    <vt:vector size="8" baseType="variant">
      <vt:variant>
        <vt:lpstr>Fonts Used</vt:lpstr>
      </vt:variant>
      <vt:variant>
        <vt:i4>7</vt:i4>
      </vt:variant>
      <vt:variant>
        <vt:lpstr>Theme</vt:lpstr>
      </vt:variant>
      <vt:variant>
        <vt:i4>10</vt:i4>
      </vt:variant>
      <vt:variant>
        <vt:lpstr>Embedded OLE Servers</vt:lpstr>
      </vt:variant>
      <vt:variant>
        <vt:i4>9</vt:i4>
      </vt:variant>
      <vt:variant>
        <vt:lpstr>Slide Titles</vt:lpstr>
      </vt:variant>
      <vt:variant>
        <vt:i4>73</vt:i4>
      </vt:variant>
    </vt:vector>
  </HeadingPairs>
  <TitlesOfParts>
    <vt:vector size="99" baseType="lpstr">
      <vt:lpstr>Times New Roman</vt:lpstr>
      <vt:lpstr>Arial</vt:lpstr>
      <vt:lpstr>Arial Narrow</vt:lpstr>
      <vt:lpstr>Monotype Sorts</vt:lpstr>
      <vt:lpstr>Calibri</vt:lpstr>
      <vt:lpstr>Symbol</vt:lpstr>
      <vt:lpstr>Wingdings</vt:lpstr>
      <vt:lpstr>1_Generic (Online)</vt:lpstr>
      <vt:lpstr>1_Blank Presentation</vt:lpstr>
      <vt:lpstr>2_Blank Presentation</vt:lpstr>
      <vt:lpstr>2_Default Design</vt:lpstr>
      <vt:lpstr>3_Default Design</vt:lpstr>
      <vt:lpstr>Side Bar</vt:lpstr>
      <vt:lpstr>3_Blank Presentation</vt:lpstr>
      <vt:lpstr>6_Generic (Online)</vt:lpstr>
      <vt:lpstr>Office Theme</vt:lpstr>
      <vt:lpstr>Blank Presentation</vt:lpstr>
      <vt:lpstr>Microsoft Office Excel 97-2003 Worksheet</vt:lpstr>
      <vt:lpstr>SPLUS GraphSheet</vt:lpstr>
      <vt:lpstr>Microsoft Equation 3.0</vt:lpstr>
      <vt:lpstr>Bitmap Image</vt:lpstr>
      <vt:lpstr>Equation</vt:lpstr>
      <vt:lpstr>Microsoft Word Picture</vt:lpstr>
      <vt:lpstr>Microsoft Clip Gallery</vt:lpstr>
      <vt:lpstr>Microsoft Excel Chart</vt:lpstr>
      <vt:lpstr>Microsoft Excel Worksheet</vt:lpstr>
      <vt:lpstr>Key Spatial Analysis Concepts from Exercise 3 </vt:lpstr>
      <vt:lpstr>Zonal Average of Raster over Subwatershed</vt:lpstr>
      <vt:lpstr>Subwatershed Precipitation by Thiessen Polygons</vt:lpstr>
      <vt:lpstr>Subwatershed Precipitation by Interpolation</vt:lpstr>
      <vt:lpstr>Runoff Coefficients</vt:lpstr>
      <vt:lpstr>Digital Elevation Model Based Watershed and Stream Network Delineation</vt:lpstr>
      <vt:lpstr>Readings</vt:lpstr>
      <vt:lpstr>Conceptual Basis</vt:lpstr>
      <vt:lpstr>Duality between Terrain and Drainage Network</vt:lpstr>
      <vt:lpstr>The terrain flow information model for deriving channels, watersheds, and flow related terrain information.  Watersheds are the most basic hydrologic landscape elements</vt:lpstr>
      <vt:lpstr>DEM Elevations</vt:lpstr>
      <vt:lpstr>PowerPoint Presentation</vt:lpstr>
      <vt:lpstr>PowerPoint Presentation</vt:lpstr>
      <vt:lpstr>PowerPoint Presentation</vt:lpstr>
      <vt:lpstr>Flow Direction Grid</vt:lpstr>
      <vt:lpstr>PowerPoint Presentation</vt:lpstr>
      <vt:lpstr>PowerPoint Presentation</vt:lpstr>
      <vt:lpstr>PowerPoint Presentation</vt:lpstr>
      <vt:lpstr>PowerPoint Presentation</vt:lpstr>
      <vt:lpstr>Streams with 200 cell Threshold (&gt;18 hectares or 13.5 acres drainage area) </vt:lpstr>
      <vt:lpstr>PowerPoint Presentation</vt:lpstr>
      <vt:lpstr>Watershed  and Drainage Paths Delineated from 30m DEM</vt:lpstr>
      <vt:lpstr>The Pit Removal Problem</vt:lpstr>
      <vt:lpstr>Pit Filling</vt:lpstr>
      <vt:lpstr>PowerPoint Presentation</vt:lpstr>
      <vt:lpstr>Parallel Approach</vt:lpstr>
      <vt:lpstr>Pit Removal: Planchon Fill Algorithm</vt:lpstr>
      <vt:lpstr>Parallel Scheme</vt:lpstr>
      <vt:lpstr>Improved runtime efficiency </vt:lpstr>
      <vt:lpstr>The challenge of increasing Digital Elevation Model (DEM) resolution</vt:lpstr>
      <vt:lpstr>Capabilities Summary</vt:lpstr>
      <vt:lpstr>Carving</vt:lpstr>
      <vt:lpstr>PowerPoint Presentation</vt:lpstr>
      <vt:lpstr>PowerPoint Presentation</vt:lpstr>
      <vt:lpstr>PowerPoint Presentation</vt:lpstr>
      <vt:lpstr>PowerPoint Presentation</vt:lpstr>
      <vt:lpstr>PowerPoint Presentation</vt:lpstr>
      <vt:lpstr>PowerPoint Presentation</vt:lpstr>
      <vt:lpstr>Catchments</vt:lpstr>
      <vt:lpstr>Raster Zones and Vector Polygons</vt:lpstr>
      <vt:lpstr>PowerPoint Presentation</vt:lpstr>
      <vt:lpstr>PowerPoint Presentation</vt:lpstr>
      <vt:lpstr>Summary of Key Processing Steps</vt:lpstr>
      <vt:lpstr>Delineation of Channel Networks and Catchments</vt:lpstr>
      <vt:lpstr>How to decide on stream delineation threshold ?</vt:lpstr>
      <vt:lpstr>PowerPoint Presentation</vt:lpstr>
      <vt:lpstr>Examples of differently textured topography</vt:lpstr>
      <vt:lpstr>Gently Sloping Convex Landscape</vt:lpstr>
      <vt:lpstr>Topographic Texture and Drainage Density</vt:lpstr>
      <vt:lpstr>PowerPoint Presentation</vt:lpstr>
      <vt:lpstr>Drainage Density</vt:lpstr>
      <vt:lpstr>Drainage Density for Different Support Area Thresholds</vt:lpstr>
      <vt:lpstr>Drainage Density Versus Contributing Area Threshold</vt:lpstr>
      <vt:lpstr>Hortons Laws: Strahler system for stream ordering</vt:lpstr>
      <vt:lpstr>Length Ratio</vt:lpstr>
      <vt:lpstr>Slope Ratio</vt:lpstr>
      <vt:lpstr>Constant Stream Drops Law</vt:lpstr>
      <vt:lpstr>Stream Drop Elevation difference between ends of stream</vt:lpstr>
      <vt:lpstr>Suggestion:  Map channel networks from the DEM at the finest resolution consistent with observed channel network geomorphology ‘laws’.  </vt:lpstr>
      <vt:lpstr>Statistical Analysis of Stream Drops</vt:lpstr>
      <vt:lpstr>T-Test for Difference in Mean Values</vt:lpstr>
      <vt:lpstr>Constant Support Area Threshold</vt:lpstr>
      <vt:lpstr>PowerPoint Presentation</vt:lpstr>
      <vt:lpstr>PowerPoint Presentation</vt:lpstr>
      <vt:lpstr>Local Curvature Computation (Peuker and Douglas, 1975, Comput. Graphics Image Proc. 4:375)</vt:lpstr>
      <vt:lpstr>Contributing area of upwards curved grid cells only</vt:lpstr>
      <vt:lpstr>Upward Curved Contributing Area Threshold</vt:lpstr>
      <vt:lpstr>PowerPoint Presentation</vt:lpstr>
      <vt:lpstr>Channel network delineation, other options</vt:lpstr>
      <vt:lpstr>PowerPoint Presentation</vt:lpstr>
      <vt:lpstr>Summary Concepts</vt:lpstr>
      <vt:lpstr>Summary Concepts (2)</vt:lpstr>
      <vt:lpstr>Are there any questions ?</vt:lpstr>
    </vt:vector>
  </TitlesOfParts>
  <Company>Utah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in Hydrology short course</dc:title>
  <dc:creator>David Tarboton</dc:creator>
  <cp:lastModifiedBy>David Tarboton</cp:lastModifiedBy>
  <cp:revision>172</cp:revision>
  <cp:lastPrinted>2000-04-29T04:10:54Z</cp:lastPrinted>
  <dcterms:created xsi:type="dcterms:W3CDTF">1998-06-30T21:37:06Z</dcterms:created>
  <dcterms:modified xsi:type="dcterms:W3CDTF">2011-09-20T05:23:43Z</dcterms:modified>
</cp:coreProperties>
</file>