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93" r:id="rId2"/>
    <p:sldId id="406" r:id="rId3"/>
    <p:sldId id="404" r:id="rId4"/>
    <p:sldId id="405" r:id="rId5"/>
    <p:sldId id="410" r:id="rId6"/>
    <p:sldId id="411" r:id="rId7"/>
    <p:sldId id="412" r:id="rId8"/>
    <p:sldId id="413" r:id="rId9"/>
    <p:sldId id="394" r:id="rId10"/>
    <p:sldId id="415" r:id="rId11"/>
    <p:sldId id="414" r:id="rId12"/>
    <p:sldId id="409" r:id="rId13"/>
    <p:sldId id="408" r:id="rId14"/>
    <p:sldId id="407" r:id="rId15"/>
    <p:sldId id="318" r:id="rId16"/>
    <p:sldId id="340" r:id="rId17"/>
    <p:sldId id="341" r:id="rId18"/>
    <p:sldId id="294" r:id="rId19"/>
    <p:sldId id="342" r:id="rId20"/>
    <p:sldId id="368" r:id="rId21"/>
    <p:sldId id="339" r:id="rId22"/>
    <p:sldId id="296" r:id="rId23"/>
    <p:sldId id="416" r:id="rId24"/>
    <p:sldId id="297" r:id="rId25"/>
    <p:sldId id="298" r:id="rId26"/>
    <p:sldId id="299" r:id="rId27"/>
    <p:sldId id="343" r:id="rId28"/>
    <p:sldId id="344" r:id="rId29"/>
    <p:sldId id="319" r:id="rId30"/>
    <p:sldId id="335" r:id="rId31"/>
    <p:sldId id="334" r:id="rId32"/>
    <p:sldId id="338" r:id="rId33"/>
    <p:sldId id="336" r:id="rId34"/>
    <p:sldId id="320" r:id="rId35"/>
    <p:sldId id="321" r:id="rId36"/>
    <p:sldId id="322" r:id="rId37"/>
    <p:sldId id="323" r:id="rId38"/>
    <p:sldId id="348" r:id="rId39"/>
    <p:sldId id="349" r:id="rId40"/>
    <p:sldId id="327" r:id="rId41"/>
    <p:sldId id="328" r:id="rId42"/>
    <p:sldId id="346" r:id="rId43"/>
    <p:sldId id="347" r:id="rId44"/>
    <p:sldId id="376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17" r:id="rId53"/>
    <p:sldId id="418" r:id="rId54"/>
    <p:sldId id="419" r:id="rId55"/>
    <p:sldId id="420" r:id="rId56"/>
    <p:sldId id="421" r:id="rId57"/>
    <p:sldId id="422" r:id="rId58"/>
    <p:sldId id="423" r:id="rId59"/>
    <p:sldId id="424" r:id="rId60"/>
    <p:sldId id="281" r:id="rId61"/>
    <p:sldId id="270" r:id="rId62"/>
    <p:sldId id="282" r:id="rId63"/>
    <p:sldId id="283" r:id="rId64"/>
    <p:sldId id="284" r:id="rId65"/>
    <p:sldId id="285" r:id="rId66"/>
    <p:sldId id="286" r:id="rId67"/>
    <p:sldId id="267" r:id="rId68"/>
    <p:sldId id="396" r:id="rId69"/>
    <p:sldId id="393" r:id="rId70"/>
    <p:sldId id="397" r:id="rId7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5E3E3A-0713-4FDB-9705-453C7469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1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EC52A-B9CC-4AE5-8458-E45748F2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B1F40-48C4-484A-B554-5299205A6CE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8D7F6-13A3-4451-8F07-2A815DC0BD9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A46-291E-4993-A67E-F1D4307C1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5431-499C-4834-BB41-53D0DA337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DF0B-E569-45E9-BB7A-A6BE1E81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616E-5F57-421B-AC69-7074B993F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6BD7-8B25-401D-91B8-F26D17ED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1BBC-3159-403E-BF08-ACD1565A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D1A5-511F-45A0-8646-25AA2C8F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FD16-D211-4FC7-8A2D-CA7AE636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16F-864F-4D4B-8AE3-9CC28BA6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6BA0-3E0E-4677-A52A-6F69BD7B1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5728-4574-4703-B662-41F014D1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96717D-3673-4181-94C2-AF5B96185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#/What_are_geometric_networks/002r0000000100000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#/What_is_linear_referencing/00390000000100000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Hydro Networks in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model</a:t>
            </a:r>
          </a:p>
          <a:p>
            <a:pPr eaLnBrk="1" hangingPunct="1"/>
            <a:r>
              <a:rPr lang="en-US" smtClean="0"/>
              <a:t>Flow on Networks</a:t>
            </a:r>
          </a:p>
          <a:p>
            <a:pPr eaLnBrk="1" hangingPunct="1"/>
            <a:r>
              <a:rPr lang="en-US" smtClean="0"/>
              <a:t>Hydrologic networks</a:t>
            </a:r>
          </a:p>
          <a:p>
            <a:pPr eaLnBrk="1" hangingPunct="1"/>
            <a:r>
              <a:rPr lang="en-US" smtClean="0"/>
              <a:t>Linear referencing on networks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74725" y="5070475"/>
            <a:ext cx="6307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Some slides in this presentation were prepared by </a:t>
            </a:r>
          </a:p>
          <a:p>
            <a:r>
              <a:rPr lang="en-US"/>
              <a:t>Dr Francisco Olivera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Four Key Concepts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0" y="2061130"/>
            <a:ext cx="3810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(Watershed delineation from designated points)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5575" y="2826566"/>
            <a:ext cx="2543175" cy="1495425"/>
            <a:chOff x="6505575" y="2826566"/>
            <a:chExt cx="2543175" cy="14954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2826566"/>
              <a:ext cx="2543175" cy="14954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" name="Right Arrow 2"/>
            <p:cNvSpPr/>
            <p:nvPr/>
          </p:nvSpPr>
          <p:spPr>
            <a:xfrm>
              <a:off x="6781800" y="3352800"/>
              <a:ext cx="381000" cy="202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5575" y="4990242"/>
            <a:ext cx="2543175" cy="1520096"/>
            <a:chOff x="6505575" y="4990242"/>
            <a:chExt cx="2543175" cy="152009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4990242"/>
              <a:ext cx="2543175" cy="1520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6743700" y="5525251"/>
              <a:ext cx="381000" cy="202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9030" y="3574278"/>
            <a:ext cx="3038570" cy="1547855"/>
            <a:chOff x="619030" y="3574278"/>
            <a:chExt cx="3038570" cy="154785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30" y="3574278"/>
              <a:ext cx="2462213" cy="1547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>
              <a:off x="3276600" y="4246991"/>
              <a:ext cx="381000" cy="202428"/>
            </a:xfrm>
            <a:prstGeom prst="rightArrow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2004224"/>
            <a:ext cx="3148012" cy="1551004"/>
            <a:chOff x="533400" y="2004224"/>
            <a:chExt cx="3148012" cy="155100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04224"/>
              <a:ext cx="2547843" cy="155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3300412" y="2779726"/>
              <a:ext cx="381000" cy="202428"/>
            </a:xfrm>
            <a:prstGeom prst="rightArrow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7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Flows to a Cell</a:t>
            </a:r>
            <a:endParaRPr lang="en-US" dirty="0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4800600" y="2057400"/>
            <a:ext cx="3429000" cy="3505200"/>
            <a:chOff x="4800604" y="2133601"/>
            <a:chExt cx="3429002" cy="350519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800604" y="2133601"/>
              <a:ext cx="3429002" cy="3185086"/>
              <a:chOff x="1877" y="1152"/>
              <a:chExt cx="1971" cy="1776"/>
            </a:xfrm>
          </p:grpSpPr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2" name="Rectangle 28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5" name="Line 29"/>
            <p:cNvSpPr>
              <a:spLocks noChangeShapeType="1"/>
            </p:cNvSpPr>
            <p:nvPr/>
          </p:nvSpPr>
          <p:spPr bwMode="auto">
            <a:xfrm rot="-177988">
              <a:off x="5230885" y="2360742"/>
              <a:ext cx="1915034" cy="20417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5849752" y="2462828"/>
              <a:ext cx="671988" cy="653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 flipH="1">
              <a:off x="5143501" y="3731247"/>
              <a:ext cx="2390" cy="6248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7169824" y="4986907"/>
              <a:ext cx="18376" cy="6518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5140578" y="4348869"/>
              <a:ext cx="687925" cy="66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rot="2592605" flipV="1">
              <a:off x="5241509" y="4775078"/>
              <a:ext cx="499343" cy="449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rot="2592605" flipV="1">
              <a:off x="6598767" y="4764870"/>
              <a:ext cx="478095" cy="441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rot="2592605">
              <a:off x="5700667" y="5284215"/>
              <a:ext cx="863571" cy="24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rot="2592605">
              <a:off x="5612306" y="4441960"/>
              <a:ext cx="429439" cy="450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rot="2592605" flipV="1">
              <a:off x="5900217" y="3481137"/>
              <a:ext cx="517936" cy="467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rot="2592605" flipV="1">
              <a:off x="5270037" y="2836826"/>
              <a:ext cx="499420" cy="4838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rot="2807395">
              <a:off x="6276370" y="2566237"/>
              <a:ext cx="472148" cy="454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rot="2807395">
              <a:off x="6294391" y="3192086"/>
              <a:ext cx="444075" cy="4249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rot="2807395">
              <a:off x="7630763" y="4429153"/>
              <a:ext cx="461940" cy="462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rot="2807395">
              <a:off x="6273714" y="4449778"/>
              <a:ext cx="472148" cy="451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rot="2807395">
              <a:off x="6979296" y="2562016"/>
              <a:ext cx="426210" cy="4090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 rot="2807395">
              <a:off x="6966587" y="3811791"/>
              <a:ext cx="454283" cy="4488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 rot="8207395">
              <a:off x="7281379" y="4767422"/>
              <a:ext cx="488719" cy="4466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 rot="2807395">
              <a:off x="7657584" y="3173493"/>
              <a:ext cx="474700" cy="462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 flipH="1">
              <a:off x="6505804" y="3047271"/>
              <a:ext cx="687925" cy="66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H="1">
              <a:off x="7196385" y="2427098"/>
              <a:ext cx="664020" cy="638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7214977" y="3710831"/>
              <a:ext cx="679957" cy="6456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 rot="2807395">
              <a:off x="6966587" y="4439621"/>
              <a:ext cx="454283" cy="4488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111"/>
          <p:cNvGrpSpPr>
            <a:grpSpLocks/>
          </p:cNvGrpSpPr>
          <p:nvPr/>
        </p:nvGrpSpPr>
        <p:grpSpPr bwMode="auto">
          <a:xfrm>
            <a:off x="838200" y="2057400"/>
            <a:ext cx="3352800" cy="3200400"/>
            <a:chOff x="838200" y="2133600"/>
            <a:chExt cx="3352800" cy="3200400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838200" y="2133600"/>
              <a:ext cx="3352800" cy="3200400"/>
              <a:chOff x="1877" y="1152"/>
              <a:chExt cx="1971" cy="1776"/>
            </a:xfrm>
          </p:grpSpPr>
          <p:sp>
            <p:nvSpPr>
              <p:cNvPr id="80" name="Rectangle 55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1" name="Rectangle 56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2" name="Rectangle 57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3" name="Rectangle 58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4" name="Rectangle 59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5" name="Rectangle 60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6" name="Rectangle 61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7" name="Rectangle 62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8" name="Rectangle 63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9" name="Rectangle 64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0" name="Rectangle 65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1" name="Rectangle 66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2" name="Rectangle 67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4" name="Rectangle 69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5" name="Rectangle 70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6" name="Rectangle 71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7" name="Rectangle 72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8" name="Rectangle 73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9" name="Rectangle 74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0" name="Rectangle 75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1" name="Rectangle 76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2" name="Rectangle 77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3" name="Rectangle 78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4" name="Rectangle 79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</p:grp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1012203" y="2277208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>
              <a:off x="1677049" y="225669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84"/>
            <p:cNvSpPr>
              <a:spLocks noChangeShapeType="1"/>
            </p:cNvSpPr>
            <p:nvPr/>
          </p:nvSpPr>
          <p:spPr bwMode="auto">
            <a:xfrm>
              <a:off x="2341896" y="354916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5"/>
            <p:cNvSpPr>
              <a:spLocks noChangeShapeType="1"/>
            </p:cNvSpPr>
            <p:nvPr/>
          </p:nvSpPr>
          <p:spPr bwMode="auto">
            <a:xfrm>
              <a:off x="991426" y="4205654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86"/>
            <p:cNvSpPr>
              <a:spLocks noChangeShapeType="1"/>
            </p:cNvSpPr>
            <p:nvPr/>
          </p:nvSpPr>
          <p:spPr bwMode="auto">
            <a:xfrm>
              <a:off x="1697826" y="2913185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7"/>
            <p:cNvSpPr>
              <a:spLocks noChangeShapeType="1"/>
            </p:cNvSpPr>
            <p:nvPr/>
          </p:nvSpPr>
          <p:spPr bwMode="auto">
            <a:xfrm rot="2592605" flipV="1">
              <a:off x="1022591" y="4854453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8"/>
            <p:cNvSpPr>
              <a:spLocks noChangeShapeType="1"/>
            </p:cNvSpPr>
            <p:nvPr/>
          </p:nvSpPr>
          <p:spPr bwMode="auto">
            <a:xfrm rot="2592605" flipV="1">
              <a:off x="2373060" y="4833938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1"/>
            <p:cNvSpPr>
              <a:spLocks noChangeShapeType="1"/>
            </p:cNvSpPr>
            <p:nvPr/>
          </p:nvSpPr>
          <p:spPr bwMode="auto">
            <a:xfrm rot="2592605" flipV="1">
              <a:off x="1708214" y="3582499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2"/>
            <p:cNvSpPr>
              <a:spLocks noChangeShapeType="1"/>
            </p:cNvSpPr>
            <p:nvPr/>
          </p:nvSpPr>
          <p:spPr bwMode="auto">
            <a:xfrm rot="2592605" flipV="1">
              <a:off x="1022591" y="2926007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 rot="2807395">
              <a:off x="2367129" y="2321507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rot="2807395">
              <a:off x="2367129" y="2978000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 rot="2807395">
              <a:off x="3696822" y="4229438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6"/>
            <p:cNvSpPr>
              <a:spLocks noChangeShapeType="1"/>
            </p:cNvSpPr>
            <p:nvPr/>
          </p:nvSpPr>
          <p:spPr bwMode="auto">
            <a:xfrm rot="2807395">
              <a:off x="3073529" y="42089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7"/>
            <p:cNvSpPr>
              <a:spLocks noChangeShapeType="1"/>
            </p:cNvSpPr>
            <p:nvPr/>
          </p:nvSpPr>
          <p:spPr bwMode="auto">
            <a:xfrm rot="2807395">
              <a:off x="2346353" y="42089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98"/>
            <p:cNvSpPr>
              <a:spLocks noChangeShapeType="1"/>
            </p:cNvSpPr>
            <p:nvPr/>
          </p:nvSpPr>
          <p:spPr bwMode="auto">
            <a:xfrm rot="2807395">
              <a:off x="3052752" y="2300992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 rot="2807395">
              <a:off x="3052752" y="3572946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0"/>
            <p:cNvSpPr>
              <a:spLocks noChangeShapeType="1"/>
            </p:cNvSpPr>
            <p:nvPr/>
          </p:nvSpPr>
          <p:spPr bwMode="auto">
            <a:xfrm rot="8207395">
              <a:off x="3715739" y="4887790"/>
              <a:ext cx="296064" cy="292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 rot="2807395">
              <a:off x="3717599" y="2957484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 flipH="1">
              <a:off x="3027519" y="2913185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 flipH="1">
              <a:off x="3671589" y="2297723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4"/>
            <p:cNvSpPr>
              <a:spLocks noChangeShapeType="1"/>
            </p:cNvSpPr>
            <p:nvPr/>
          </p:nvSpPr>
          <p:spPr bwMode="auto">
            <a:xfrm flipH="1">
              <a:off x="3713142" y="354916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85"/>
            <p:cNvSpPr>
              <a:spLocks noChangeShapeType="1"/>
            </p:cNvSpPr>
            <p:nvPr/>
          </p:nvSpPr>
          <p:spPr bwMode="auto">
            <a:xfrm>
              <a:off x="1677226" y="4853354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 rot="2807395">
              <a:off x="1013183" y="3631039"/>
              <a:ext cx="304069" cy="2769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 rot="2807395">
              <a:off x="1711684" y="4227939"/>
              <a:ext cx="304069" cy="2769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96"/>
            <p:cNvSpPr>
              <a:spLocks noChangeShapeType="1"/>
            </p:cNvSpPr>
            <p:nvPr/>
          </p:nvSpPr>
          <p:spPr bwMode="auto">
            <a:xfrm rot="2807395">
              <a:off x="3048129" y="48820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041177" y="5788967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concept of flow on digital elevation models</a:t>
            </a:r>
            <a:endParaRPr lang="en-US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08" y="533400"/>
            <a:ext cx="2047146" cy="12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Flows to a 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29350" cy="456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" y="1719943"/>
            <a:ext cx="278874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861" y="5867400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Geometric Network of </a:t>
            </a:r>
            <a:r>
              <a:rPr lang="en-US" dirty="0" err="1" smtClean="0"/>
              <a:t>NHDFlowlines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1665196"/>
            <a:ext cx="2543175" cy="14954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95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26" y="228748"/>
            <a:ext cx="2462213" cy="154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Area Flows to a Line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058388"/>
            <a:ext cx="5791201" cy="44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45771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Catchments from </a:t>
            </a:r>
            <a:r>
              <a:rPr lang="en-US" dirty="0" err="1" smtClean="0"/>
              <a:t>NHDPlus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71492"/>
            <a:ext cx="612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Flowline</a:t>
            </a:r>
            <a:r>
              <a:rPr lang="en-US" dirty="0" smtClean="0"/>
              <a:t> and Catchment have the same COMID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Area Flows to a Point on a 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815" y="4876800"/>
            <a:ext cx="374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Watersheds for USGS Gages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009775"/>
            <a:ext cx="803594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7" y="1371600"/>
            <a:ext cx="286045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8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Definition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5807075" cy="1068388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A </a:t>
            </a:r>
            <a:r>
              <a:rPr lang="en-US" sz="2400" b="1" smtClean="0">
                <a:solidFill>
                  <a:srgbClr val="FF0000"/>
                </a:solidFill>
              </a:rPr>
              <a:t>network</a:t>
            </a:r>
            <a:r>
              <a:rPr lang="en-US" sz="2400" smtClean="0"/>
              <a:t> is a </a:t>
            </a:r>
            <a:r>
              <a:rPr lang="en-US" sz="2400" smtClean="0">
                <a:cs typeface="Times New Roman" pitchFamily="18" charset="0"/>
              </a:rPr>
              <a:t>set of edges and junctions that are topologically connected to each other.</a:t>
            </a:r>
            <a:r>
              <a:rPr lang="en-US" sz="2000" smtClean="0"/>
              <a:t> </a:t>
            </a:r>
          </a:p>
        </p:txBody>
      </p:sp>
      <p:pic>
        <p:nvPicPr>
          <p:cNvPr id="13316" name="Picture 4" descr="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65563"/>
            <a:ext cx="39830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Model in GIS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components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Geometric model:</a:t>
            </a:r>
            <a:r>
              <a:rPr lang="en-US" smtClean="0"/>
              <a:t> (x,y,z,m) coordinates of edges and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Logical model:</a:t>
            </a:r>
            <a:r>
              <a:rPr lang="en-US" smtClean="0"/>
              <a:t> which edges are connected to what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Addressing model:</a:t>
            </a:r>
            <a:r>
              <a:rPr lang="en-US" smtClean="0"/>
              <a:t> location on the network using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Edges and Junctions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Simple feature</a:t>
            </a:r>
            <a:r>
              <a:rPr lang="en-US" sz="2800" smtClean="0"/>
              <a:t> classes: points and lines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Network feature</a:t>
            </a:r>
            <a:r>
              <a:rPr lang="en-US" sz="2800" smtClean="0"/>
              <a:t> classes: junctions and edges</a:t>
            </a:r>
          </a:p>
          <a:p>
            <a:pPr eaLnBrk="1" hangingPunct="1"/>
            <a:r>
              <a:rPr lang="en-US" sz="2800" smtClean="0"/>
              <a:t>Edges can be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Simple:</a:t>
            </a:r>
            <a:r>
              <a:rPr lang="en-US" sz="2400" smtClean="0"/>
              <a:t> one attribute record for a single edge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Complex:</a:t>
            </a:r>
            <a:r>
              <a:rPr lang="en-US" sz="2400" smtClean="0"/>
              <a:t> one attribute record for several edges in a linear sequence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800" smtClean="0"/>
              <a:t>A single edge cannot be branched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5029200" y="4267200"/>
            <a:ext cx="3352800" cy="838200"/>
            <a:chOff x="1776" y="3552"/>
            <a:chExt cx="2112" cy="528"/>
          </a:xfrm>
        </p:grpSpPr>
        <p:sp>
          <p:nvSpPr>
            <p:cNvPr id="15374" name="Line 4"/>
            <p:cNvSpPr>
              <a:spLocks noChangeShapeType="1"/>
            </p:cNvSpPr>
            <p:nvPr/>
          </p:nvSpPr>
          <p:spPr bwMode="auto">
            <a:xfrm flipV="1">
              <a:off x="1776" y="3792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"/>
            <p:cNvSpPr>
              <a:spLocks noChangeShapeType="1"/>
            </p:cNvSpPr>
            <p:nvPr/>
          </p:nvSpPr>
          <p:spPr bwMode="auto">
            <a:xfrm>
              <a:off x="2400" y="3792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 flipV="1">
              <a:off x="3264" y="3600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>
              <a:off x="1776" y="39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8"/>
            <p:cNvSpPr>
              <a:spLocks noChangeArrowheads="1"/>
            </p:cNvSpPr>
            <p:nvPr/>
          </p:nvSpPr>
          <p:spPr bwMode="auto">
            <a:xfrm>
              <a:off x="23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9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5867400" y="2971800"/>
            <a:ext cx="2438400" cy="609600"/>
            <a:chOff x="2448" y="3648"/>
            <a:chExt cx="1536" cy="384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496" y="3888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3360" y="36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244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3888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Line 16"/>
          <p:cNvSpPr>
            <a:spLocks noChangeShapeType="1"/>
          </p:cNvSpPr>
          <p:nvPr/>
        </p:nvSpPr>
        <p:spPr bwMode="auto">
          <a:xfrm>
            <a:off x="41148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7"/>
          <p:cNvSpPr>
            <a:spLocks noChangeShapeType="1"/>
          </p:cNvSpPr>
          <p:nvPr/>
        </p:nvSpPr>
        <p:spPr bwMode="auto">
          <a:xfrm flipH="1">
            <a:off x="4038600" y="6248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8"/>
          <p:cNvSpPr>
            <a:spLocks noChangeShapeType="1"/>
          </p:cNvSpPr>
          <p:nvPr/>
        </p:nvSpPr>
        <p:spPr bwMode="auto">
          <a:xfrm>
            <a:off x="4800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5927725" y="59848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Polylines and Edges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0496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netconv"/>
          <p:cNvPicPr>
            <a:picLocks noChangeAspect="1" noChangeArrowheads="1"/>
          </p:cNvPicPr>
          <p:nvPr/>
        </p:nvPicPr>
        <p:blipFill>
          <a:blip r:embed="rId2" cstate="print"/>
          <a:srcRect b="55882"/>
          <a:stretch>
            <a:fillRect/>
          </a:stretch>
        </p:blipFill>
        <p:spPr bwMode="auto">
          <a:xfrm>
            <a:off x="309563" y="2743200"/>
            <a:ext cx="8834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Junctions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Junctions exist at all points where edges join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necessary they are added during network building (</a:t>
            </a:r>
            <a:r>
              <a:rPr lang="en-US" smtClean="0">
                <a:solidFill>
                  <a:srgbClr val="FF3300"/>
                </a:solidFill>
              </a:rPr>
              <a:t>generic junctions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Junctions can be placed on the </a:t>
            </a:r>
            <a:r>
              <a:rPr lang="en-US" smtClean="0">
                <a:solidFill>
                  <a:srgbClr val="FF3300"/>
                </a:solidFill>
              </a:rPr>
              <a:t>interior</a:t>
            </a:r>
            <a:r>
              <a:rPr lang="en-US" smtClean="0"/>
              <a:t> of an edge e.g. stream gage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Any number of point feature classes</a:t>
            </a:r>
            <a:r>
              <a:rPr lang="en-US" smtClean="0"/>
              <a:t> can be built into junctions on a single network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ArcGIS Resource Centers</a:t>
            </a:r>
            <a:br>
              <a:rPr lang="en-US" dirty="0" smtClean="0"/>
            </a:br>
            <a:r>
              <a:rPr lang="en-US" sz="3200" dirty="0" smtClean="0"/>
              <a:t>http://resources.arcgis/com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2" y="1524000"/>
            <a:ext cx="4533900" cy="2956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2485" y="3679371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363" y="348119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Desktop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766458" cy="2805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94857" y="5867400"/>
            <a:ext cx="381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73036" y="571053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4746284"/>
            <a:ext cx="4786313" cy="192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>
          <a:xfrm>
            <a:off x="533991" y="4095260"/>
            <a:ext cx="521329" cy="19245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5788965"/>
            <a:ext cx="922564" cy="304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1844513"/>
            <a:ext cx="3429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Getting to Readings in ArcGIS Resource Center Help for Desktop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6934200" y="2438400"/>
            <a:ext cx="609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5715000" y="3657600"/>
            <a:ext cx="1219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934200" y="3657600"/>
            <a:ext cx="11430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Connectivity Table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391400" y="2286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924800" y="4724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019800" y="31242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J124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467600" y="1828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J125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0" y="4800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J123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153400" y="5105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J126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248400" y="4038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E1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467600" y="3962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E3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239000" y="2971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E2</a:t>
            </a:r>
          </a:p>
        </p:txBody>
      </p:sp>
      <p:graphicFrame>
        <p:nvGraphicFramePr>
          <p:cNvPr id="136209" name="Group 17"/>
          <p:cNvGraphicFramePr>
            <a:graphicFrameLocks noGrp="1"/>
          </p:cNvGraphicFramePr>
          <p:nvPr/>
        </p:nvGraphicFramePr>
        <p:xfrm>
          <a:off x="533400" y="2819400"/>
          <a:ext cx="4495800" cy="3048000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1123950"/>
                <a:gridCol w="11239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57200" y="22860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Junction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1752600" y="22860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Adjacent Junction and Edge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895600" y="6019800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is the “Logical Network”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 Network Tables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81600" y="1752600"/>
            <a:ext cx="2895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Establishes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connectivity</a:t>
            </a:r>
            <a:r>
              <a:rPr lang="en-US" b="1">
                <a:latin typeface="Arial" charset="0"/>
              </a:rPr>
              <a:t> of Edge and Junction features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Enables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tracing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Generates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Generic Junctions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b="1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943600"/>
            <a:ext cx="537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Geometric Network Wizard in ArcCatalog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1529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Snapping Features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19500" y="244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4" name="Picture 4" descr="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8401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43250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7628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Sources and Sinks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4325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98688" y="182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08725" y="2403475"/>
            <a:ext cx="2366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junction</a:t>
            </a:r>
          </a:p>
          <a:p>
            <a:r>
              <a:rPr lang="en-US"/>
              <a:t>feature class</a:t>
            </a:r>
          </a:p>
          <a:p>
            <a:r>
              <a:rPr lang="en-US"/>
              <a:t>in a network can </a:t>
            </a:r>
          </a:p>
          <a:p>
            <a:r>
              <a:rPr lang="en-US"/>
              <a:t>have junctions</a:t>
            </a:r>
          </a:p>
          <a:p>
            <a:r>
              <a:rPr lang="en-US"/>
              <a:t>which are sources</a:t>
            </a:r>
          </a:p>
          <a:p>
            <a:r>
              <a:rPr lang="en-US"/>
              <a:t>or sinks for flow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8" y="15240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5410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complex edge so that junction can be interior to edge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10200"/>
            <a:ext cx="3324225" cy="12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to a sink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500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6" name="Picture 4" descr="in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340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Flags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90800" y="84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0" name="Picture 4" descr="flags"/>
          <p:cNvPicPr>
            <a:picLocks noChangeAspect="1" noChangeArrowheads="1"/>
          </p:cNvPicPr>
          <p:nvPr/>
        </p:nvPicPr>
        <p:blipFill>
          <a:blip r:embed="rId2" cstate="print"/>
          <a:srcRect r="65033" b="43224"/>
          <a:stretch>
            <a:fillRect/>
          </a:stretch>
        </p:blipFill>
        <p:spPr bwMode="auto">
          <a:xfrm>
            <a:off x="2590800" y="228600"/>
            <a:ext cx="50911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8920"/>
            <a:ext cx="79445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0668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43250" y="157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3" name="Picture 3" descr="sol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47450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5246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Trace 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Upstream Trace Solvers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8" name="Picture 4" descr="sel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0" name="Picture 6" descr="grp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12825"/>
          </a:xfrm>
        </p:spPr>
        <p:txBody>
          <a:bodyPr/>
          <a:lstStyle/>
          <a:p>
            <a:pPr algn="r" eaLnBrk="1" hangingPunct="1"/>
            <a:r>
              <a:rPr lang="en-US" b="1" smtClean="0"/>
              <a:t>Hydrologic Networks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41148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Hydrologic data includes: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Single-line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Double-line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Braided streams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Manmade channel systems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smtClean="0"/>
              <a:t>Waterbodies </a:t>
            </a:r>
          </a:p>
        </p:txBody>
      </p:sp>
      <p:pic>
        <p:nvPicPr>
          <p:cNvPr id="27652" name="Picture 4" descr="Hydr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2106613"/>
            <a:ext cx="319087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0" y="10886"/>
            <a:ext cx="7772400" cy="1143000"/>
          </a:xfrm>
        </p:spPr>
        <p:txBody>
          <a:bodyPr/>
          <a:lstStyle/>
          <a:p>
            <a:r>
              <a:rPr lang="en-US" dirty="0" smtClean="0"/>
              <a:t>Reading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764" y="1136455"/>
            <a:ext cx="836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ArcGIS Resource Center/Desktop 10/Help/Professional Library/Data Management/Geographic Data Types/Geometric Networks – </a:t>
            </a:r>
            <a:r>
              <a:rPr lang="en-US" sz="1800" dirty="0" smtClean="0">
                <a:solidFill>
                  <a:srgbClr val="00B0F0"/>
                </a:solidFill>
              </a:rPr>
              <a:t>What are geometric networks, A quick tour of geometric networks, Essential geometric networks</a:t>
            </a:r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18657"/>
            <a:ext cx="6921720" cy="42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74" y="2059785"/>
            <a:ext cx="8604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http://help.arcgis.com/en/arcgisdesktop/10.0/help/index.html#/What_are_geometric_networks/002r00000001000000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11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066800"/>
          </a:xfrm>
        </p:spPr>
        <p:txBody>
          <a:bodyPr/>
          <a:lstStyle/>
          <a:p>
            <a:pPr eaLnBrk="1" hangingPunct="1"/>
            <a:r>
              <a:rPr lang="en-US" smtClean="0"/>
              <a:t>Flow Line</a:t>
            </a:r>
          </a:p>
        </p:txBody>
      </p:sp>
      <p:pic>
        <p:nvPicPr>
          <p:cNvPr id="28675" name="Picture 3" descr="flow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73310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762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" pitchFamily="18" charset="0"/>
              </a:rPr>
              <a:t>Traces movement of water in a one-dimensional flow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of the Flowline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90788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0" name="Picture 4" descr="flow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762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Introduction to the </a:t>
            </a:r>
            <a:r>
              <a:rPr lang="en-US" sz="3600" smtClean="0">
                <a:solidFill>
                  <a:srgbClr val="FF0000"/>
                </a:solidFill>
              </a:rPr>
              <a:t>Hydro Network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2971800" cy="34290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Hydro Edge</a:t>
            </a:r>
            <a:r>
              <a:rPr lang="en-US" sz="2800" smtClean="0">
                <a:cs typeface="Times New Roman" pitchFamily="18" charset="0"/>
              </a:rPr>
              <a:t> – think of Arc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Hydro</a:t>
            </a:r>
            <a:r>
              <a:rPr lang="en-US" sz="2800" smtClean="0"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Junction</a:t>
            </a:r>
            <a:r>
              <a:rPr lang="en-US" sz="2800" smtClean="0"/>
              <a:t> – think of Node</a:t>
            </a:r>
          </a:p>
          <a:p>
            <a:pPr eaLnBrk="1" hangingPunct="1"/>
            <a:r>
              <a:rPr lang="en-US" sz="2800" smtClean="0">
                <a:solidFill>
                  <a:schemeClr val="accent2"/>
                </a:solidFill>
                <a:cs typeface="Times New Roman" pitchFamily="18" charset="0"/>
              </a:rPr>
              <a:t>Waterbody</a:t>
            </a:r>
            <a:r>
              <a:rPr lang="en-US" sz="2800" smtClean="0">
                <a:cs typeface="Times New Roman" pitchFamily="18" charset="0"/>
              </a:rPr>
              <a:t> – think of Polygon</a:t>
            </a:r>
          </a:p>
        </p:txBody>
      </p:sp>
      <p:pic>
        <p:nvPicPr>
          <p:cNvPr id="30724" name="Picture 4" descr="flow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45497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066800"/>
          </a:xfrm>
        </p:spPr>
        <p:txBody>
          <a:bodyPr/>
          <a:lstStyle/>
          <a:p>
            <a:pPr algn="l" eaLnBrk="1" hangingPunct="1"/>
            <a:r>
              <a:rPr lang="en-US" smtClean="0"/>
              <a:t>Flow Network</a:t>
            </a:r>
          </a:p>
        </p:txBody>
      </p:sp>
      <p:pic>
        <p:nvPicPr>
          <p:cNvPr id="31747" name="Picture 3" descr="flown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6629400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" pitchFamily="18" charset="0"/>
              </a:rPr>
              <a:t>A connected set of flow 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edges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5791200" y="533400"/>
            <a:ext cx="2663825" cy="1762125"/>
            <a:chOff x="3456" y="432"/>
            <a:chExt cx="1678" cy="1110"/>
          </a:xfrm>
        </p:grpSpPr>
        <p:pic>
          <p:nvPicPr>
            <p:cNvPr id="31750" name="Picture 6" descr="ed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432"/>
              <a:ext cx="1653" cy="11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4384" y="103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3600" y="672"/>
              <a:ext cx="5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Edge</a:t>
              </a: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368" y="960"/>
              <a:ext cx="7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imes" pitchFamily="18" charset="0"/>
                </a:rPr>
                <a:t>Junction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Building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3886200" cy="38100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Define flow-paths within double-line streams and waterbodies.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Define network sinks and sources.</a:t>
            </a:r>
          </a:p>
        </p:txBody>
      </p:sp>
      <p:pic>
        <p:nvPicPr>
          <p:cNvPr id="33796" name="Picture 4" descr="ShoresDisa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88" y="2087563"/>
            <a:ext cx="3327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ndL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2130425"/>
            <a:ext cx="3281363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FindConne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76450"/>
            <a:ext cx="33274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190500"/>
            <a:ext cx="7772400" cy="1082675"/>
          </a:xfrm>
        </p:spPr>
        <p:txBody>
          <a:bodyPr/>
          <a:lstStyle/>
          <a:p>
            <a:pPr algn="r" eaLnBrk="1" hangingPunct="1"/>
            <a:r>
              <a:rPr lang="en-US" b="1" smtClean="0"/>
              <a:t>Network Connectivity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87638" y="5462588"/>
            <a:ext cx="197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Find connected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403975" y="5462588"/>
            <a:ext cx="1365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Find loops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Flow Direction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2724150"/>
            <a:ext cx="3403600" cy="1141413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smtClean="0"/>
              <a:t>Enable flow in flow-paths.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/>
              <a:t>Disable flow in shorelines</a:t>
            </a:r>
          </a:p>
        </p:txBody>
      </p:sp>
      <p:pic>
        <p:nvPicPr>
          <p:cNvPr id="35844" name="Picture 4" descr="FlowDirectionWithBraidedChann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0238" y="2117725"/>
            <a:ext cx="33178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589338" y="505777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Sink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4275138" y="5332413"/>
            <a:ext cx="1081087" cy="59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Oval 7"/>
          <p:cNvSpPr>
            <a:spLocks noChangeAspect="1" noChangeArrowheads="1"/>
          </p:cNvSpPr>
          <p:nvPr/>
        </p:nvSpPr>
        <p:spPr bwMode="auto">
          <a:xfrm>
            <a:off x="5961063" y="4252913"/>
            <a:ext cx="1033462" cy="11350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261100" y="5746750"/>
            <a:ext cx="211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Flow direction is unknown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6840538" y="5248275"/>
            <a:ext cx="273050" cy="463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BraidDisabledWithFlowDir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113" y="1627188"/>
            <a:ext cx="379412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b="1" smtClean="0"/>
              <a:t>Network Flow Direction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2038" y="2724150"/>
            <a:ext cx="4043362" cy="161925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Enable flow in flow-paths.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smtClean="0"/>
              <a:t>Disable flow in shorelines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589338" y="505777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Sink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275138" y="5332413"/>
            <a:ext cx="1081087" cy="593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Oval 7"/>
          <p:cNvSpPr>
            <a:spLocks noChangeAspect="1" noChangeArrowheads="1"/>
          </p:cNvSpPr>
          <p:nvPr/>
        </p:nvSpPr>
        <p:spPr bwMode="auto">
          <a:xfrm>
            <a:off x="6019800" y="4110038"/>
            <a:ext cx="1092200" cy="12001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261100" y="5746750"/>
            <a:ext cx="193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Flow direction is known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 flipV="1">
            <a:off x="6877050" y="5189538"/>
            <a:ext cx="403225" cy="522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Uninitialized Flow Direction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424113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892" name="Picture 4" descr="AssignFDBef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325" y="2057400"/>
            <a:ext cx="83216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Assigned Flow Direction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416175" y="235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6" name="Picture 4" descr="AssignFDAf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872413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49" y="76200"/>
            <a:ext cx="7772400" cy="1143000"/>
          </a:xfrm>
        </p:spPr>
        <p:txBody>
          <a:bodyPr/>
          <a:lstStyle/>
          <a:p>
            <a:r>
              <a:rPr lang="en-US" dirty="0" smtClean="0"/>
              <a:t>Reading (2)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99178"/>
            <a:ext cx="5206550" cy="420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343" y="1143000"/>
            <a:ext cx="9232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ArcGIS Resource Center/ Desktop 10/Help/Professional Library/Guide books/Linear Referencing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- What is linear referencing; Essential linear referencing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99158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http://help.arcgis.com/en/arcgisdesktop/10.0/help/index.html#/What_is_linear_referencing/003900000001000000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61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Tracing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382963" y="199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0" name="Picture 4" descr="TraceUpstr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908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43000" y="6019800"/>
            <a:ext cx="213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Trace Upstream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425825" y="201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9943" name="Picture 7" descr="TraceDownst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1448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410200" y="6019800"/>
            <a:ext cx="250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Trace Downstream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 Path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368675" y="199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64" name="Picture 4" descr="FindP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700463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69925" y="3089275"/>
            <a:ext cx="3009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Find the shortest path</a:t>
            </a:r>
          </a:p>
          <a:p>
            <a:r>
              <a:rPr lang="en-US"/>
              <a:t>between two points on </a:t>
            </a:r>
          </a:p>
          <a:p>
            <a:r>
              <a:rPr lang="en-US"/>
              <a:t>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 Network for Holland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11375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988" name="Picture 5" descr="Hol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443865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 Network for Colorado River Basin around Lake Travis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01930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3012" name="Picture 4" descr="AT_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05000"/>
            <a:ext cx="3870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760538" y="168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59" name="Picture 3" descr="tra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92626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866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Network Tracing on the Guadalupe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terminology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Hydrography</a:t>
            </a:r>
            <a:r>
              <a:rPr lang="en-US" sz="2800" smtClean="0"/>
              <a:t> – the mapping of water features</a:t>
            </a:r>
          </a:p>
          <a:p>
            <a:pPr lvl="2" eaLnBrk="1" hangingPunct="1"/>
            <a:r>
              <a:rPr lang="en-US" sz="2000" smtClean="0"/>
              <a:t>Blue line features on topographic maps (streams, rivers, lakes,…)</a:t>
            </a:r>
          </a:p>
          <a:p>
            <a:pPr lvl="2" eaLnBrk="1" hangingPunct="1"/>
            <a:r>
              <a:rPr lang="en-US" sz="2000" smtClean="0"/>
              <a:t>More generally, hydrography also includes the mapping of bathymetry and extent of estuaries and coastal waters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National Hydrography Dataset (NHD)</a:t>
            </a:r>
            <a:r>
              <a:rPr lang="en-US" sz="2800" smtClean="0"/>
              <a:t> – a data model for storing topographic map hydrography</a:t>
            </a:r>
          </a:p>
          <a:p>
            <a:pPr lvl="1" eaLnBrk="1" hangingPunct="1"/>
            <a:r>
              <a:rPr lang="en-US" sz="2400" smtClean="0"/>
              <a:t>Medium resolution (1:100K) is complete for US</a:t>
            </a:r>
          </a:p>
          <a:p>
            <a:pPr lvl="1" eaLnBrk="1" hangingPunct="1"/>
            <a:r>
              <a:rPr lang="en-US" sz="2400" smtClean="0"/>
              <a:t>High resolution (1:24K) is complete for most of the US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NHDPlus </a:t>
            </a:r>
            <a:r>
              <a:rPr lang="en-US" sz="2800" smtClean="0"/>
              <a:t>– a new data model integrating 1:100K resolution </a:t>
            </a:r>
            <a:r>
              <a:rPr lang="en-US" sz="2800" smtClean="0">
                <a:solidFill>
                  <a:srgbClr val="FF3300"/>
                </a:solidFill>
              </a:rPr>
              <a:t>NHD with catchments</a:t>
            </a:r>
            <a:r>
              <a:rPr lang="en-US" sz="2800" smtClean="0"/>
              <a:t> and derived attributes from the National Elevation Dataset</a:t>
            </a:r>
          </a:p>
        </p:txBody>
      </p:sp>
    </p:spTree>
    <p:extLst>
      <p:ext uri="{BB962C8B-B14F-4D97-AF65-F5344CB8AC3E}">
        <p14:creationId xmlns:p14="http://schemas.microsoft.com/office/powerpoint/2010/main" val="3772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Hydrography Dataset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057400"/>
          <a:ext cx="41481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Bitmap Image" r:id="rId3" imgW="1819529" imgH="1838095" progId="PBrush">
                  <p:embed/>
                </p:oleObj>
              </mc:Choice>
              <mc:Fallback>
                <p:oleObj name="Bitmap Image" r:id="rId3" imgW="1819529" imgH="18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41481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4876800" y="3352800"/>
            <a:ext cx="3222625" cy="11969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Five feature classes with</a:t>
            </a:r>
          </a:p>
          <a:p>
            <a:r>
              <a:rPr lang="en-US">
                <a:solidFill>
                  <a:srgbClr val="FF3300"/>
                </a:solidFill>
              </a:rPr>
              <a:t>NHDFLowline</a:t>
            </a:r>
            <a:r>
              <a:rPr lang="en-US"/>
              <a:t> built into</a:t>
            </a:r>
          </a:p>
          <a:p>
            <a:r>
              <a:rPr lang="en-US"/>
              <a:t>A geometric network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4991100" y="4757738"/>
            <a:ext cx="3651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NHDPoint, NHDLine,</a:t>
            </a:r>
          </a:p>
          <a:p>
            <a:r>
              <a:rPr lang="en-US">
                <a:solidFill>
                  <a:srgbClr val="FF3300"/>
                </a:solidFill>
              </a:rPr>
              <a:t>NHDArea</a:t>
            </a:r>
            <a:r>
              <a:rPr lang="en-US"/>
              <a:t> are point, line</a:t>
            </a:r>
          </a:p>
          <a:p>
            <a:r>
              <a:rPr lang="en-US"/>
              <a:t>and area water features </a:t>
            </a:r>
          </a:p>
          <a:p>
            <a:r>
              <a:rPr lang="en-US"/>
              <a:t>on map apart from flowlines</a:t>
            </a:r>
          </a:p>
          <a:p>
            <a:r>
              <a:rPr lang="en-US"/>
              <a:t>and waterbodies</a:t>
            </a: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1066800" y="4800600"/>
            <a:ext cx="2362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1066800" y="3733800"/>
            <a:ext cx="2362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5013325" y="2479675"/>
            <a:ext cx="253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Key feature classes</a:t>
            </a:r>
          </a:p>
        </p:txBody>
      </p:sp>
      <p:sp>
        <p:nvSpPr>
          <p:cNvPr id="1033" name="Line 14"/>
          <p:cNvSpPr>
            <a:spLocks noChangeShapeType="1"/>
          </p:cNvSpPr>
          <p:nvPr/>
        </p:nvSpPr>
        <p:spPr bwMode="auto">
          <a:xfrm flipH="1">
            <a:off x="3429000" y="2743200"/>
            <a:ext cx="16002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15"/>
          <p:cNvSpPr>
            <a:spLocks noChangeShapeType="1"/>
          </p:cNvSpPr>
          <p:nvPr/>
        </p:nvSpPr>
        <p:spPr bwMode="auto">
          <a:xfrm flipH="1">
            <a:off x="3429000" y="2743200"/>
            <a:ext cx="1600200" cy="2286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28600" y="1527175"/>
          <a:ext cx="8915400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Bitmap Image" r:id="rId3" imgW="5125165" imgH="2962689" progId="PBrush">
                  <p:embed/>
                </p:oleObj>
              </mc:Choice>
              <mc:Fallback>
                <p:oleObj name="Bitmap Image" r:id="rId3" imgW="5125165" imgH="296268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7175"/>
                        <a:ext cx="8915400" cy="515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Hydrography Dataset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457200" y="3276600"/>
          <a:ext cx="3429000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Bitmap Image" r:id="rId5" imgW="1590897" imgH="1533739" progId="PBrush">
                  <p:embed/>
                </p:oleObj>
              </mc:Choice>
              <mc:Fallback>
                <p:oleObj name="Bitmap Image" r:id="rId5" imgW="1590897" imgH="15337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3429000" cy="330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7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 Waterbody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1676400" y="1828800"/>
          <a:ext cx="7467600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Bitmap Image" r:id="rId3" imgW="5447619" imgH="3333333" progId="PBrush">
                  <p:embed/>
                </p:oleObj>
              </mc:Choice>
              <mc:Fallback>
                <p:oleObj name="Bitmap Image" r:id="rId3" imgW="5447619" imgH="3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7467600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/>
        </p:nvGraphicFramePr>
        <p:xfrm>
          <a:off x="228600" y="2743200"/>
          <a:ext cx="38862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Bitmap Image" r:id="rId5" imgW="1571844" imgH="1523810" progId="PBrush">
                  <p:embed/>
                </p:oleObj>
              </mc:Choice>
              <mc:Fallback>
                <p:oleObj name="Bitmap Image" r:id="rId5" imgW="1571844" imgH="1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38862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8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NHD Geometric Network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85800" y="1828800"/>
          <a:ext cx="8001000" cy="48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Bitmap Image" r:id="rId3" imgW="5504762" imgH="3352381" progId="PBrush">
                  <p:embed/>
                </p:oleObj>
              </mc:Choice>
              <mc:Fallback>
                <p:oleObj name="Bitmap Image" r:id="rId3" imgW="5504762" imgH="3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8001000" cy="487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4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z="4000" dirty="0" smtClean="0"/>
              <a:t>Key Concepts from Exercise 4</a:t>
            </a:r>
            <a:endParaRPr lang="en-US" sz="40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609600" y="3678860"/>
            <a:ext cx="8122683" cy="2907142"/>
            <a:chOff x="609600" y="3456731"/>
            <a:chExt cx="8122683" cy="3193683"/>
          </a:xfrm>
        </p:grpSpPr>
        <p:sp>
          <p:nvSpPr>
            <p:cNvPr id="52" name="Title 1"/>
            <p:cNvSpPr txBox="1">
              <a:spLocks/>
            </p:cNvSpPr>
            <p:nvPr/>
          </p:nvSpPr>
          <p:spPr>
            <a:xfrm>
              <a:off x="609600" y="3808274"/>
              <a:ext cx="77724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"smdem" - 10 * “flowLineReclas" - 0.02 * (500 - "distance") *  ("distance" &lt; 500)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3" name="Left Brace 52"/>
            <p:cNvSpPr/>
            <p:nvPr/>
          </p:nvSpPr>
          <p:spPr>
            <a:xfrm rot="5400000">
              <a:off x="2662362" y="3288036"/>
              <a:ext cx="231102" cy="1861152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21466" y="3456731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10 at all stream grid cells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Left Brace 54"/>
            <p:cNvSpPr/>
            <p:nvPr/>
          </p:nvSpPr>
          <p:spPr>
            <a:xfrm rot="16200000">
              <a:off x="5027889" y="3710179"/>
              <a:ext cx="209982" cy="2249994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0000" y="5027474"/>
              <a:ext cx="2590800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Subtract an amount that tapers from 0.02*500=10 when distance is 0, to 0 when distance is 500 from stream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eft Brace 56"/>
            <p:cNvSpPr/>
            <p:nvPr/>
          </p:nvSpPr>
          <p:spPr>
            <a:xfrm rot="16200000">
              <a:off x="7255692" y="3996976"/>
              <a:ext cx="209982" cy="1676400"/>
            </a:xfrm>
            <a:prstGeom prst="leftBrac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4600" y="5027474"/>
              <a:ext cx="2407683" cy="1622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Only do taper when distance is less than 500, otherwise this is 0 and nothing is subtracted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21343" y="5328620"/>
              <a:ext cx="23622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12737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 flipV="1">
              <a:off x="2340543" y="5328620"/>
              <a:ext cx="990600" cy="5334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rot="5400000">
              <a:off x="19976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rot="5400000">
              <a:off x="2073843" y="6128720"/>
              <a:ext cx="5334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>
              <a:off x="2264343" y="6395420"/>
              <a:ext cx="7620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1273743" y="5176220"/>
              <a:ext cx="1028358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>
            <a:xfrm>
              <a:off x="2302101" y="5177808"/>
              <a:ext cx="102904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15023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69143" y="48219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500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931637" y="55953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rot="5400000">
              <a:off x="931637" y="6128720"/>
              <a:ext cx="532606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rot="10800000">
              <a:off x="1045143" y="5862020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rot="10800000">
              <a:off x="1045143" y="6395419"/>
              <a:ext cx="1143000" cy="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121343" y="54810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21343" y="593822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</a:rPr>
                <a:t>10</a:t>
              </a:r>
              <a:endParaRPr lang="en-US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00195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14400"/>
            <a:ext cx="4572000" cy="4114800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DEM Reconditioning as an example of quantitative raster analysis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Vector to Raster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Distance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Raster Calculation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Volume removed analysis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NHDPlus Reach Catchments  ~ 3km</a:t>
            </a:r>
            <a:r>
              <a:rPr lang="en-US" sz="3600" baseline="30000" smtClean="0"/>
              <a:t>2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0386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910013" cy="3763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324600" y="3505200"/>
            <a:ext cx="609600" cy="609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267200" y="1905000"/>
            <a:ext cx="2590800" cy="1524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 flipV="1">
            <a:off x="4343400" y="4038600"/>
            <a:ext cx="2590800" cy="1676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60525" y="5980113"/>
            <a:ext cx="526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About 1000 reach catchments in each 8-digit HUC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050925" y="1331913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Average reach length = 2km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2133600" y="1676400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876800" y="1371600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  <a:latin typeface="Arial" charset="0"/>
              </a:rPr>
              <a:t>2.3 million reaches</a:t>
            </a:r>
            <a:r>
              <a:rPr lang="en-US" sz="1800">
                <a:latin typeface="Arial" charset="0"/>
              </a:rPr>
              <a:t> for continental US</a:t>
            </a:r>
          </a:p>
        </p:txBody>
      </p:sp>
    </p:spTree>
    <p:extLst>
      <p:ext uri="{BB962C8B-B14F-4D97-AF65-F5344CB8AC3E}">
        <p14:creationId xmlns:p14="http://schemas.microsoft.com/office/powerpoint/2010/main" val="22674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Reach Attributes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/>
            <a:r>
              <a:rPr lang="en-US" smtClean="0"/>
              <a:t>Slope</a:t>
            </a:r>
          </a:p>
          <a:p>
            <a:pPr eaLnBrk="1" hangingPunct="1"/>
            <a:r>
              <a:rPr lang="en-US" smtClean="0"/>
              <a:t>Elevation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Mean annual flow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Corresponding velocity</a:t>
            </a:r>
          </a:p>
          <a:p>
            <a:pPr eaLnBrk="1" hangingPunct="1"/>
            <a:r>
              <a:rPr lang="en-US" smtClean="0"/>
              <a:t>Drainage area</a:t>
            </a:r>
          </a:p>
          <a:p>
            <a:pPr eaLnBrk="1" hangingPunct="1"/>
            <a:r>
              <a:rPr lang="en-US" smtClean="0"/>
              <a:t>% of upstream drainage area in different land uses</a:t>
            </a:r>
          </a:p>
          <a:p>
            <a:pPr eaLnBrk="1" hangingPunct="1"/>
            <a:r>
              <a:rPr lang="en-US" smtClean="0"/>
              <a:t>Stream order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168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0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199"/>
            <a:ext cx="8839200" cy="52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0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United States Experience with DEM Improvement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09800" y="1905000"/>
            <a:ext cx="0" cy="3505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09800" y="5410200"/>
            <a:ext cx="464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819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724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48000" y="5029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15000" y="5029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1" y="2812143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Error in delineated watershed area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86400" y="2583543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3394" y="2527012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5%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52072" y="4444425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0.5%</a:t>
            </a:r>
            <a:endParaRPr lang="en-US" sz="3200" dirty="0"/>
          </a:p>
        </p:txBody>
      </p:sp>
      <p:sp>
        <p:nvSpPr>
          <p:cNvPr id="20" name="Oval 19"/>
          <p:cNvSpPr/>
          <p:nvPr/>
        </p:nvSpPr>
        <p:spPr>
          <a:xfrm>
            <a:off x="2819400" y="4495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5508170"/>
            <a:ext cx="196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 </a:t>
            </a:r>
            <a:r>
              <a:rPr lang="en-US" sz="2400" dirty="0" err="1" smtClean="0"/>
              <a:t>arcsec</a:t>
            </a:r>
            <a:r>
              <a:rPr lang="en-US" sz="2400" dirty="0" smtClean="0"/>
              <a:t>: 90 m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28372" y="5508170"/>
            <a:ext cx="196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dirty="0" err="1" smtClean="0"/>
              <a:t>arcsec</a:t>
            </a:r>
            <a:r>
              <a:rPr lang="en-US" sz="2400" dirty="0" smtClean="0"/>
              <a:t>: 30 m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9518" y="6051502"/>
            <a:ext cx="186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DEM Cell Size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29000" y="3040743"/>
            <a:ext cx="1994618" cy="134106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71887" y="2342346"/>
            <a:ext cx="98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1990’s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3857" y="4521200"/>
            <a:ext cx="98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2000’s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0743"/>
            <a:ext cx="256675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5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2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National Elevation Dataset for Australia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628774"/>
            <a:ext cx="362229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7799" y="1628774"/>
            <a:ext cx="457201" cy="58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1539205"/>
            <a:ext cx="3581400" cy="4954808"/>
            <a:chOff x="1143000" y="1539205"/>
            <a:chExt cx="3505200" cy="495480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539205"/>
              <a:ext cx="3505200" cy="4954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43000" y="1539205"/>
              <a:ext cx="381000" cy="670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987214"/>
            <a:ext cx="1905001" cy="41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599" y="1734621"/>
            <a:ext cx="24708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9 Arc Second – 250 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705984"/>
            <a:ext cx="23425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Arc Second – 30 m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906320"/>
            <a:ext cx="8338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cell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912762"/>
            <a:ext cx="11095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81 cells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1034534"/>
            <a:ext cx="11349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Existing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3340" y="1034534"/>
            <a:ext cx="7554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4311813" y="1734621"/>
            <a:ext cx="990599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698" y="4563421"/>
            <a:ext cx="80283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Two orders of magnitude improvement!  Wow!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52133" y="6457890"/>
            <a:ext cx="324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Images: John Gallant, CSIRO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73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eelHarvey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83878"/>
            <a:ext cx="813752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River Network for Australia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81800" y="3505200"/>
            <a:ext cx="914400" cy="5278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438400" y="2007828"/>
            <a:ext cx="3885101" cy="2000250"/>
            <a:chOff x="2438400" y="2965018"/>
            <a:chExt cx="3885101" cy="200025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965018"/>
              <a:ext cx="3885101" cy="2000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114800" y="4556501"/>
              <a:ext cx="2084225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Line flows to Line</a:t>
              </a:r>
              <a:endParaRPr lang="en-US" sz="2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4182" y="4107597"/>
            <a:ext cx="7929707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Geometric Network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Geometry model: </a:t>
            </a:r>
            <a:r>
              <a:rPr lang="en-US" dirty="0" smtClean="0"/>
              <a:t>Where am I? (</a:t>
            </a:r>
            <a:r>
              <a:rPr lang="en-US" dirty="0" err="1" smtClean="0"/>
              <a:t>x,y</a:t>
            </a:r>
            <a:r>
              <a:rPr lang="en-US" dirty="0" smtClean="0"/>
              <a:t> coordinates)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Logical model: </a:t>
            </a:r>
            <a:r>
              <a:rPr lang="en-US" dirty="0" smtClean="0"/>
              <a:t>Who am I connected to? (topology)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Addressing model: </a:t>
            </a:r>
            <a:r>
              <a:rPr lang="en-US" dirty="0" smtClean="0"/>
              <a:t>Where are things on me? (linear referencing)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599" y="6375148"/>
            <a:ext cx="374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Image: Elizabeth McDonald, BoM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8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ward_sou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295400"/>
            <a:ext cx="764780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challenge: those messy Aussie rivers have lots of loops and branches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19632" y="6216134"/>
            <a:ext cx="371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Image: Michael Hutchinson, ANU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68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9490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fundamental innovation: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Connecting the </a:t>
            </a:r>
            <a:r>
              <a:rPr lang="en-US" sz="2800" dirty="0" smtClean="0">
                <a:solidFill>
                  <a:srgbClr val="FF0000"/>
                </a:solidFill>
              </a:rPr>
              <a:t>Cell to Cell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Line to Line </a:t>
            </a:r>
            <a:r>
              <a:rPr lang="en-US" sz="2800" dirty="0" smtClean="0"/>
              <a:t>Models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09" y="1803323"/>
            <a:ext cx="5640399" cy="44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95393" y="4184072"/>
            <a:ext cx="638608" cy="6927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996" y="1572489"/>
            <a:ext cx="858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Flow divergences have multiple flow directions on a single DEM cell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6129" y="6211576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and Research: Janet Stein, ANU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8039" y="4930632"/>
            <a:ext cx="1997663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flows to Cell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56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1447800"/>
            <a:ext cx="7480455" cy="4800600"/>
            <a:chOff x="1447800" y="1752600"/>
            <a:chExt cx="6947055" cy="4495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752600"/>
              <a:ext cx="6947055" cy="449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362200" y="3278387"/>
              <a:ext cx="1498401" cy="9888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04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Reach Catchments </a:t>
            </a:r>
            <a:br>
              <a:rPr lang="en-US" dirty="0" smtClean="0"/>
            </a:br>
            <a:r>
              <a:rPr lang="en-US" sz="3600" dirty="0" smtClean="0"/>
              <a:t>Every stream reach has a local drainage area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943350" y="3000374"/>
            <a:ext cx="3981450" cy="2714625"/>
            <a:chOff x="3943350" y="3000374"/>
            <a:chExt cx="3981450" cy="27146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350" y="3000374"/>
              <a:ext cx="3981450" cy="27146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121143" y="3077030"/>
              <a:ext cx="2113079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Area flows to Line</a:t>
              </a:r>
              <a:endParaRPr lang="en-US" sz="20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6248400"/>
            <a:ext cx="8333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Fundamental connection between the water </a:t>
            </a:r>
            <a:r>
              <a:rPr lang="en-US" sz="2400" i="1" dirty="0" smtClean="0">
                <a:solidFill>
                  <a:srgbClr val="FF0000"/>
                </a:solidFill>
              </a:rPr>
              <a:t>and land </a:t>
            </a:r>
            <a:r>
              <a:rPr lang="en-US" sz="2400" i="1" dirty="0">
                <a:solidFill>
                  <a:srgbClr val="FF0000"/>
                </a:solidFill>
              </a:rPr>
              <a:t>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745" y="5834821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Elizabeth McDonald, BoM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2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89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Contracted Nodes and Catchments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6666"/>
            <a:ext cx="4159159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6666"/>
            <a:ext cx="4037531" cy="3314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3782" y="1905001"/>
            <a:ext cx="2430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Contracted Nodes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905000"/>
            <a:ext cx="3113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Contracted Catchments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1298" y="5865167"/>
            <a:ext cx="893270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Contracted nodes persist through successive versions of the </a:t>
            </a:r>
            <a:r>
              <a:rPr lang="en-US" sz="2400" dirty="0" err="1" smtClean="0"/>
              <a:t>geofabric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459995" y="5109866"/>
            <a:ext cx="3292889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/>
              <a:t>Area flows to a point on a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090695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standardized </a:t>
            </a:r>
            <a:r>
              <a:rPr lang="en-US" sz="2400" dirty="0" smtClean="0">
                <a:solidFill>
                  <a:srgbClr val="FF0000"/>
                </a:solidFill>
              </a:rPr>
              <a:t>tessellation of the landscape </a:t>
            </a:r>
            <a:r>
              <a:rPr lang="en-US" sz="2400" dirty="0" smtClean="0"/>
              <a:t>– one chosen among the infinite number of tessellations possible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1042" y="6333485"/>
            <a:ext cx="3841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Images: Elizabeth McDonald, BoM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6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89625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5029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smdem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5626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smrecon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5410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diff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3D Analyst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Referencing</a:t>
            </a:r>
            <a:br>
              <a:rPr lang="en-US" smtClean="0"/>
            </a:br>
            <a:endParaRPr lang="en-US" smtClean="0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57175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348" name="Picture 4" descr="rea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057400"/>
            <a:ext cx="4000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46125" y="2860675"/>
            <a:ext cx="313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we on a line?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16063" y="275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59063" y="2370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1965325"/>
          <a:ext cx="8839200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3" imgW="3825240" imgH="2119884" progId="Word.Picture.8">
                  <p:embed/>
                </p:oleObj>
              </mc:Choice>
              <mc:Fallback>
                <p:oleObj r:id="rId3" imgW="3825240" imgH="211988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65325"/>
                        <a:ext cx="8839200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</a:t>
            </a:r>
          </a:p>
        </p:txBody>
      </p:sp>
      <p:pic>
        <p:nvPicPr>
          <p:cNvPr id="59395" name="Picture 3" descr="pol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47846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4435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 M</a:t>
            </a:r>
          </a:p>
        </p:txBody>
      </p:sp>
      <p:pic>
        <p:nvPicPr>
          <p:cNvPr id="60419" name="Picture 3" descr="polyli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478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m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40163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19800" y="4876800"/>
            <a:ext cx="762000" cy="1828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Line Measure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966913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4" name="Picture 4" descr="edi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52117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59075" y="168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446" name="Picture 6" descr="cal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627438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Proportional Aliasing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981200" y="112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2468" name="Picture 4" descr="rea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81200"/>
            <a:ext cx="51816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74725" y="2555875"/>
            <a:ext cx="3352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Distance is measured </a:t>
            </a:r>
          </a:p>
          <a:p>
            <a:r>
              <a:rPr lang="en-US"/>
              <a:t>Relative to the length </a:t>
            </a:r>
          </a:p>
          <a:p>
            <a:r>
              <a:rPr lang="en-US"/>
              <a:t>of the line as a percentage</a:t>
            </a:r>
          </a:p>
          <a:p>
            <a:r>
              <a:rPr lang="en-US"/>
              <a:t>0% –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Percent Measure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628900" y="235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2" name="Picture 4" descr="meas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862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" y="4419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0, 100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95563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5" name="Picture 7" descr="meas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95446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343400" y="44958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100, 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279525" y="5299075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upstream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410200" y="5257800"/>
            <a:ext cx="343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downstream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and Line Events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582863" y="182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588" name="Picture 3" descr="HydroEv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87533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Concepts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(Watershed delineation from designated points)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Summary </a:t>
            </a:r>
            <a:r>
              <a:rPr lang="en-US" dirty="0"/>
              <a:t>Concepts  (2)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 network is a connected set of points (junctions) and lines (edges) that supports tracing functions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</a:rPr>
              <a:t>Three data model components</a:t>
            </a:r>
          </a:p>
          <a:p>
            <a:pPr lvl="2" eaLnBrk="1" hangingPunct="1"/>
            <a:r>
              <a:rPr lang="en-US" dirty="0" smtClean="0"/>
              <a:t>Geographic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Logical (point-line topology connections)</a:t>
            </a:r>
          </a:p>
          <a:p>
            <a:pPr lvl="2" eaLnBrk="1" hangingPunct="1"/>
            <a:r>
              <a:rPr lang="en-US" dirty="0" smtClean="0"/>
              <a:t>Addressing (position m along the line)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Construct the Analysis Layer</a:t>
            </a:r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317" y="4267200"/>
            <a:ext cx="30838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219200"/>
            <a:ext cx="3117165" cy="25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98836" y="1219200"/>
            <a:ext cx="31403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 b="9386"/>
          <a:stretch>
            <a:fillRect/>
          </a:stretch>
        </p:blipFill>
        <p:spPr bwMode="auto">
          <a:xfrm>
            <a:off x="457200" y="4267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2743200"/>
            <a:ext cx="304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Fill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Direction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Accumulation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Definition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Links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Catchments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2619304">
            <a:off x="2743200" y="2590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564007">
            <a:off x="5526052" y="294232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260659">
            <a:off x="2700100" y="387364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83142">
            <a:off x="5519419" y="448336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 (3)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3300"/>
                </a:solidFill>
              </a:rPr>
              <a:t>Linear referencing</a:t>
            </a:r>
            <a:r>
              <a:rPr lang="en-US" dirty="0" smtClean="0"/>
              <a:t> can be used to locate point and line “events” on a network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is like </a:t>
            </a:r>
            <a:r>
              <a:rPr lang="en-US" dirty="0" smtClean="0">
                <a:solidFill>
                  <a:srgbClr val="FF3300"/>
                </a:solidFill>
              </a:rPr>
              <a:t>(</a:t>
            </a:r>
            <a:r>
              <a:rPr lang="en-US" dirty="0" err="1" smtClean="0">
                <a:solidFill>
                  <a:srgbClr val="FF3300"/>
                </a:solidFill>
              </a:rPr>
              <a:t>x,y</a:t>
            </a:r>
            <a:r>
              <a:rPr lang="en-US" dirty="0" smtClean="0">
                <a:solidFill>
                  <a:srgbClr val="FF3300"/>
                </a:solidFill>
              </a:rPr>
              <a:t>) event themes</a:t>
            </a:r>
            <a:r>
              <a:rPr lang="en-US" dirty="0" smtClean="0"/>
              <a:t> that you used earlier to map stream gage locations in geographic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Convert to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14800" cy="4114800"/>
          </a:xfrm>
        </p:spPr>
        <p:txBody>
          <a:bodyPr/>
          <a:lstStyle/>
          <a:p>
            <a:r>
              <a:rPr lang="en-US" dirty="0" smtClean="0"/>
              <a:t>Vector streams</a:t>
            </a:r>
          </a:p>
          <a:p>
            <a:r>
              <a:rPr lang="en-US" dirty="0" smtClean="0"/>
              <a:t>Vector catchments</a:t>
            </a:r>
          </a:p>
          <a:p>
            <a:r>
              <a:rPr lang="en-US" dirty="0" smtClean="0"/>
              <a:t>Attribute feature with raster zonal statistics</a:t>
            </a:r>
          </a:p>
          <a:p>
            <a:r>
              <a:rPr lang="en-US" dirty="0" smtClean="0"/>
              <a:t>Geometric Network</a:t>
            </a:r>
          </a:p>
          <a:p>
            <a:r>
              <a:rPr lang="en-US" dirty="0" smtClean="0"/>
              <a:t>Tracing </a:t>
            </a:r>
          </a:p>
          <a:p>
            <a:r>
              <a:rPr lang="en-US" dirty="0" smtClean="0"/>
              <a:t>Selection statistics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3438" r="8377"/>
          <a:stretch>
            <a:fillRect/>
          </a:stretch>
        </p:blipFill>
        <p:spPr bwMode="auto">
          <a:xfrm>
            <a:off x="4572000" y="1524000"/>
            <a:ext cx="4267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4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Raster to Vector Transition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During the last week, you have been dealing with the flow of water through the landscape based on the </a:t>
            </a:r>
            <a:r>
              <a:rPr lang="en-US" sz="2800" smtClean="0">
                <a:solidFill>
                  <a:srgbClr val="FF3300"/>
                </a:solidFill>
              </a:rPr>
              <a:t>raster data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Today we are making a transition in which we are going to use </a:t>
            </a:r>
            <a:r>
              <a:rPr lang="en-US" sz="2800" smtClean="0">
                <a:solidFill>
                  <a:srgbClr val="FF3300"/>
                </a:solidFill>
              </a:rPr>
              <a:t>vector network data</a:t>
            </a:r>
            <a:r>
              <a:rPr lang="en-US" sz="2800" smtClean="0"/>
              <a:t> to describe water pathways.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 will connect the </a:t>
            </a:r>
            <a:r>
              <a:rPr lang="en-US" sz="2800" smtClean="0">
                <a:solidFill>
                  <a:srgbClr val="FF3300"/>
                </a:solidFill>
              </a:rPr>
              <a:t>land and water flow systems</a:t>
            </a:r>
            <a:r>
              <a:rPr lang="en-US" sz="2800" smtClean="0"/>
              <a:t> by attaching the catchments and watersheds derived from raster data processing to our vector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1460</Words>
  <Application>Microsoft Office PowerPoint</Application>
  <PresentationFormat>On-screen Show (4:3)</PresentationFormat>
  <Paragraphs>287</Paragraphs>
  <Slides>70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Default Design</vt:lpstr>
      <vt:lpstr>Bitmap Image</vt:lpstr>
      <vt:lpstr>Microsoft Word Picture</vt:lpstr>
      <vt:lpstr>Hydro Networks in GIS</vt:lpstr>
      <vt:lpstr>ArcGIS Resource Centers http://resources.arcgis/com</vt:lpstr>
      <vt:lpstr>Reading (1)</vt:lpstr>
      <vt:lpstr>Reading (2) </vt:lpstr>
      <vt:lpstr>Key Concepts from Exercise 4</vt:lpstr>
      <vt:lpstr>3D Analyst Profiles</vt:lpstr>
      <vt:lpstr>Construct the Analysis Layer</vt:lpstr>
      <vt:lpstr>Convert to Vector</vt:lpstr>
      <vt:lpstr>Raster to Vector Transition</vt:lpstr>
      <vt:lpstr>Four Key Concepts</vt:lpstr>
      <vt:lpstr>Cell Flows to a Cell</vt:lpstr>
      <vt:lpstr>Line Flows to a Line</vt:lpstr>
      <vt:lpstr>Area Flows to a Line</vt:lpstr>
      <vt:lpstr>Area Flows to a Point on a Line</vt:lpstr>
      <vt:lpstr>Network Definition</vt:lpstr>
      <vt:lpstr>Network Model in GIS</vt:lpstr>
      <vt:lpstr>Edges and Junctions</vt:lpstr>
      <vt:lpstr>Polylines and Edges</vt:lpstr>
      <vt:lpstr>Junctions</vt:lpstr>
      <vt:lpstr>Connectivity Table</vt:lpstr>
      <vt:lpstr>Build Network Tables</vt:lpstr>
      <vt:lpstr>Snapping Features</vt:lpstr>
      <vt:lpstr>PowerPoint Presentation</vt:lpstr>
      <vt:lpstr>Network Sources and Sinks</vt:lpstr>
      <vt:lpstr>Flow to a sink</vt:lpstr>
      <vt:lpstr>Flags</vt:lpstr>
      <vt:lpstr>Trace Solvers</vt:lpstr>
      <vt:lpstr>Upstream Trace Solvers</vt:lpstr>
      <vt:lpstr>Hydrologic Networks</vt:lpstr>
      <vt:lpstr>Flow Line</vt:lpstr>
      <vt:lpstr>Location of the Flowline</vt:lpstr>
      <vt:lpstr>Introduction to the Hydro Network</vt:lpstr>
      <vt:lpstr>Flow Network</vt:lpstr>
      <vt:lpstr>Network Building</vt:lpstr>
      <vt:lpstr>Network Connectivity</vt:lpstr>
      <vt:lpstr>Network Flow Direction</vt:lpstr>
      <vt:lpstr>Network Flow Direction</vt:lpstr>
      <vt:lpstr>Uninitialized Flow Direction</vt:lpstr>
      <vt:lpstr>Assigned Flow Direction</vt:lpstr>
      <vt:lpstr>Network Tracing</vt:lpstr>
      <vt:lpstr>Trace Path</vt:lpstr>
      <vt:lpstr>Hydro Network for Holland</vt:lpstr>
      <vt:lpstr>Hydro Network for Colorado River Basin around Lake Travis</vt:lpstr>
      <vt:lpstr>PowerPoint Presentation</vt:lpstr>
      <vt:lpstr>Some terminology</vt:lpstr>
      <vt:lpstr>National Hydrography Dataset</vt:lpstr>
      <vt:lpstr>National Hydrography Dataset</vt:lpstr>
      <vt:lpstr>NHD Waterbody</vt:lpstr>
      <vt:lpstr>NHD Geometric Network</vt:lpstr>
      <vt:lpstr>NHDPlus Reach Catchments  ~ 3km2</vt:lpstr>
      <vt:lpstr>Reach Attributes</vt:lpstr>
      <vt:lpstr>PowerPoint Presentation</vt:lpstr>
      <vt:lpstr>United States Experience with DEM Improvement</vt:lpstr>
      <vt:lpstr>National Elevation Dataset for Australia</vt:lpstr>
      <vt:lpstr>National River Network for Australia</vt:lpstr>
      <vt:lpstr>A challenge: those messy Aussie rivers have lots of loops and branches</vt:lpstr>
      <vt:lpstr>A fundamental innovation:  Connecting the Cell to Cell and Line to Line Models</vt:lpstr>
      <vt:lpstr>Reach Catchments  Every stream reach has a local drainage area</vt:lpstr>
      <vt:lpstr>Contracted Nodes and Catchments</vt:lpstr>
      <vt:lpstr>Linear Referencing </vt:lpstr>
      <vt:lpstr>Addressing</vt:lpstr>
      <vt:lpstr>Coordinates of a 2-D Polyline</vt:lpstr>
      <vt:lpstr>Coordinates of a 2-D Polyline M</vt:lpstr>
      <vt:lpstr>Setting Line Measure</vt:lpstr>
      <vt:lpstr>Proportional Aliasing</vt:lpstr>
      <vt:lpstr>Setting Percent Measure</vt:lpstr>
      <vt:lpstr>Point and Line Events</vt:lpstr>
      <vt:lpstr>Summary Concepts</vt:lpstr>
      <vt:lpstr>Summary Concepts  (2)</vt:lpstr>
      <vt:lpstr>Summary Concepts (3)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Hydrographic Network</dc:title>
  <dc:creator>maidment</dc:creator>
  <cp:lastModifiedBy>Maidment</cp:lastModifiedBy>
  <cp:revision>66</cp:revision>
  <cp:lastPrinted>2011-09-28T13:37:23Z</cp:lastPrinted>
  <dcterms:created xsi:type="dcterms:W3CDTF">2001-09-25T16:03:17Z</dcterms:created>
  <dcterms:modified xsi:type="dcterms:W3CDTF">2011-09-29T13:45:37Z</dcterms:modified>
</cp:coreProperties>
</file>