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344" r:id="rId2"/>
    <p:sldId id="296" r:id="rId3"/>
    <p:sldId id="29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36" r:id="rId48"/>
    <p:sldId id="337" r:id="rId49"/>
    <p:sldId id="338" r:id="rId50"/>
    <p:sldId id="339" r:id="rId51"/>
    <p:sldId id="340" r:id="rId52"/>
    <p:sldId id="341" r:id="rId53"/>
    <p:sldId id="342" r:id="rId54"/>
    <p:sldId id="343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334" r:id="rId63"/>
    <p:sldId id="335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6A306-70EE-473A-99A7-32207B502515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F31AA-EC8E-42B2-BEA4-B7B8DFA73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93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8B1F40-48C4-484A-B554-5299205A6CE4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8D7F6-13A3-4451-8F07-2A815DC0BD9D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83628-EFEA-4E2D-B692-9EBA7AE0EB79}" type="slidenum">
              <a:rPr lang="en-US"/>
              <a:pPr/>
              <a:t>38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41025-20AB-4361-BFB7-0FF6F1AE986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07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648991B0-9E68-4CDE-B65E-6FDFB78690E6}" type="slidenum">
              <a:rPr lang="en-US" sz="1200">
                <a:solidFill>
                  <a:srgbClr val="000000"/>
                </a:solidFill>
              </a:rPr>
              <a:pPr/>
              <a:t>41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/>
            <a:fld id="{09EA5E6F-5147-4836-90FD-CCA23A7982BB}" type="slidenum">
              <a:rPr lang="en-US" sz="1200">
                <a:solidFill>
                  <a:srgbClr val="000000"/>
                </a:solidFill>
              </a:rPr>
              <a:pPr algn="r"/>
              <a:t>41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921125" y="8704263"/>
            <a:ext cx="2921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/>
            <a:fld id="{2361955B-9A60-4AB6-A86A-1A8E236F3A7F}" type="slidenum">
              <a:rPr lang="en-US" sz="1200">
                <a:solidFill>
                  <a:srgbClr val="000000"/>
                </a:solidFill>
              </a:rPr>
              <a:pPr algn="r"/>
              <a:t>41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701675"/>
            <a:ext cx="4586287" cy="3440113"/>
          </a:xfrm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AU" smtClean="0">
                <a:latin typeface="Times" pitchFamily="18" charset="0"/>
                <a:ea typeface="ＭＳ Ｐゴシック" pitchFamily="34" charset="-128"/>
              </a:rPr>
              <a:t>AWRIS on a page.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E10-7A28-44A6-9465-5289AF2E753F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938C5-4E92-4AA2-9B7C-2FEB7FB58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4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E10-7A28-44A6-9465-5289AF2E753F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938C5-4E92-4AA2-9B7C-2FEB7FB58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7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E10-7A28-44A6-9465-5289AF2E753F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938C5-4E92-4AA2-9B7C-2FEB7FB58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5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E10-7A28-44A6-9465-5289AF2E753F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938C5-4E92-4AA2-9B7C-2FEB7FB58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E10-7A28-44A6-9465-5289AF2E753F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938C5-4E92-4AA2-9B7C-2FEB7FB58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60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E10-7A28-44A6-9465-5289AF2E753F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938C5-4E92-4AA2-9B7C-2FEB7FB58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8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E10-7A28-44A6-9465-5289AF2E753F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938C5-4E92-4AA2-9B7C-2FEB7FB58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9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E10-7A28-44A6-9465-5289AF2E753F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938C5-4E92-4AA2-9B7C-2FEB7FB58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0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E10-7A28-44A6-9465-5289AF2E753F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938C5-4E92-4AA2-9B7C-2FEB7FB58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E10-7A28-44A6-9465-5289AF2E753F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938C5-4E92-4AA2-9B7C-2FEB7FB58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4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E10-7A28-44A6-9465-5289AF2E753F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938C5-4E92-4AA2-9B7C-2FEB7FB58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9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4AE10-7A28-44A6-9465-5289AF2E753F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938C5-4E92-4AA2-9B7C-2FEB7FB58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9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hyperlink" Target="http://www.nalwt.gov.au/files/national_plan_for_water_security.pdf" TargetMode="External"/><Relationship Id="rId9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hyperlink" Target="http://gewex-srb.larc.nasa.gov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HydroNetwork</a:t>
            </a:r>
            <a:r>
              <a:rPr lang="en-US" dirty="0" smtClean="0"/>
              <a:t>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lecture continues on from the slides we began on the last class</a:t>
            </a:r>
          </a:p>
          <a:p>
            <a:r>
              <a:rPr lang="en-US" dirty="0" smtClean="0"/>
              <a:t>In this class, we talk about </a:t>
            </a:r>
          </a:p>
          <a:p>
            <a:pPr lvl="1"/>
            <a:r>
              <a:rPr lang="en-US" dirty="0" smtClean="0"/>
              <a:t>how to create </a:t>
            </a:r>
            <a:r>
              <a:rPr lang="en-US" dirty="0" err="1" smtClean="0"/>
              <a:t>HydroNetworks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Linear referencing on networks</a:t>
            </a:r>
          </a:p>
          <a:p>
            <a:pPr lvl="1"/>
            <a:r>
              <a:rPr lang="en-US" dirty="0" err="1" smtClean="0"/>
              <a:t>NHDPlus</a:t>
            </a:r>
            <a:r>
              <a:rPr lang="en-US" dirty="0" smtClean="0"/>
              <a:t> in the United States</a:t>
            </a:r>
          </a:p>
          <a:p>
            <a:pPr lvl="1"/>
            <a:r>
              <a:rPr lang="en-US" dirty="0" smtClean="0"/>
              <a:t>AWRIS project in Australia</a:t>
            </a:r>
          </a:p>
          <a:p>
            <a:r>
              <a:rPr lang="en-US" dirty="0" smtClean="0"/>
              <a:t>There are no new additional readings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0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ndLoo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2975" y="2130425"/>
            <a:ext cx="3281363" cy="39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FindConnec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076450"/>
            <a:ext cx="3327400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406400" y="190500"/>
            <a:ext cx="7772400" cy="1082675"/>
          </a:xfrm>
        </p:spPr>
        <p:txBody>
          <a:bodyPr/>
          <a:lstStyle/>
          <a:p>
            <a:pPr algn="r" eaLnBrk="1" hangingPunct="1"/>
            <a:r>
              <a:rPr lang="en-US" b="1" smtClean="0"/>
              <a:t>Network Connectivity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687638" y="5462588"/>
            <a:ext cx="1976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Comic Sans MS" pitchFamily="66" charset="0"/>
              </a:rPr>
              <a:t>Find connected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403975" y="5462588"/>
            <a:ext cx="1365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Comic Sans MS" pitchFamily="66" charset="0"/>
              </a:rPr>
              <a:t>Find loops</a:t>
            </a:r>
          </a:p>
        </p:txBody>
      </p:sp>
    </p:spTree>
    <p:extLst>
      <p:ext uri="{BB962C8B-B14F-4D97-AF65-F5344CB8AC3E}">
        <p14:creationId xmlns:p14="http://schemas.microsoft.com/office/powerpoint/2010/main" val="37815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b="1" smtClean="0"/>
              <a:t>Network Flow Direction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2724150"/>
            <a:ext cx="3403600" cy="1141413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smtClean="0"/>
              <a:t>Enable flow in flow-paths.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smtClean="0"/>
              <a:t>Disable flow in shorelines</a:t>
            </a:r>
          </a:p>
        </p:txBody>
      </p:sp>
      <p:pic>
        <p:nvPicPr>
          <p:cNvPr id="35844" name="Picture 4" descr="FlowDirectionWithBraidedChann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0238" y="2117725"/>
            <a:ext cx="3317875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589338" y="5057775"/>
            <a:ext cx="701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Comic Sans MS" pitchFamily="66" charset="0"/>
              </a:rPr>
              <a:t>Sink</a:t>
            </a: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4275138" y="5332413"/>
            <a:ext cx="1081087" cy="593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Oval 7"/>
          <p:cNvSpPr>
            <a:spLocks noChangeAspect="1" noChangeArrowheads="1"/>
          </p:cNvSpPr>
          <p:nvPr/>
        </p:nvSpPr>
        <p:spPr bwMode="auto">
          <a:xfrm>
            <a:off x="5961063" y="4252913"/>
            <a:ext cx="1033462" cy="11350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261100" y="5746750"/>
            <a:ext cx="2112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omic Sans MS" pitchFamily="66" charset="0"/>
              </a:rPr>
              <a:t>Flow direction is unknown</a:t>
            </a: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 flipV="1">
            <a:off x="6840538" y="5248275"/>
            <a:ext cx="273050" cy="4635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8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BraidDisabledWithFlowDir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2113" y="1627188"/>
            <a:ext cx="3794125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b="1" smtClean="0"/>
              <a:t>Network Flow Direction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62038" y="2724150"/>
            <a:ext cx="4043362" cy="1619250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smtClean="0"/>
              <a:t>Enable flow in flow-paths.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smtClean="0"/>
              <a:t>Disable flow in shorelines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589338" y="5057775"/>
            <a:ext cx="701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Comic Sans MS" pitchFamily="66" charset="0"/>
              </a:rPr>
              <a:t>Sink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4275138" y="5332413"/>
            <a:ext cx="1081087" cy="593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1" name="Oval 7"/>
          <p:cNvSpPr>
            <a:spLocks noChangeAspect="1" noChangeArrowheads="1"/>
          </p:cNvSpPr>
          <p:nvPr/>
        </p:nvSpPr>
        <p:spPr bwMode="auto">
          <a:xfrm>
            <a:off x="6019800" y="4110038"/>
            <a:ext cx="1092200" cy="12001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6261100" y="5746750"/>
            <a:ext cx="193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omic Sans MS" pitchFamily="66" charset="0"/>
              </a:rPr>
              <a:t>Flow direction is known</a:t>
            </a: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 flipV="1">
            <a:off x="6877050" y="5189538"/>
            <a:ext cx="403225" cy="5222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1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Uninitialized Flow Direction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424113" y="2347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7892" name="Picture 4" descr="AssignFDBef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325" y="2057400"/>
            <a:ext cx="83216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739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Assigned Flow Direction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416175" y="2359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8916" name="Picture 4" descr="AssignFDAf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7872413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065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Tracing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382963" y="1997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9940" name="Picture 4" descr="TraceUpstre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57400"/>
            <a:ext cx="29083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143000" y="6019800"/>
            <a:ext cx="213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Trace Upstream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425825" y="2011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9943" name="Picture 7" descr="TraceDownstre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28800"/>
            <a:ext cx="31448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410200" y="6019800"/>
            <a:ext cx="250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Trace Downstream</a:t>
            </a:r>
          </a:p>
        </p:txBody>
      </p:sp>
    </p:spTree>
    <p:extLst>
      <p:ext uri="{BB962C8B-B14F-4D97-AF65-F5344CB8AC3E}">
        <p14:creationId xmlns:p14="http://schemas.microsoft.com/office/powerpoint/2010/main" val="255233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Trace Path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368675" y="1997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0964" name="Picture 4" descr="FindP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981200"/>
            <a:ext cx="3700463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69925" y="3089275"/>
            <a:ext cx="30099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Find the shortest path</a:t>
            </a:r>
          </a:p>
          <a:p>
            <a:r>
              <a:rPr lang="en-US"/>
              <a:t>between two points on </a:t>
            </a:r>
          </a:p>
          <a:p>
            <a:r>
              <a:rPr lang="en-US"/>
              <a:t>the network</a:t>
            </a:r>
          </a:p>
        </p:txBody>
      </p:sp>
    </p:spTree>
    <p:extLst>
      <p:ext uri="{BB962C8B-B14F-4D97-AF65-F5344CB8AC3E}">
        <p14:creationId xmlns:p14="http://schemas.microsoft.com/office/powerpoint/2010/main" val="249589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Hydro Network for Holland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111375" y="495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1988" name="Picture 5" descr="Hol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76400"/>
            <a:ext cx="443865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567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Hydro Network for Colorado River Basin around Lake Travis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019300" y="47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3012" name="Picture 4" descr="AT_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905000"/>
            <a:ext cx="38703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014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760538" y="1687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5059" name="Picture 3" descr="tra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6926263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52400" y="609600"/>
            <a:ext cx="8662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accent2"/>
                </a:solidFill>
              </a:rPr>
              <a:t>Network Tracing on the Guadalupe Basin</a:t>
            </a:r>
          </a:p>
        </p:txBody>
      </p:sp>
    </p:spTree>
    <p:extLst>
      <p:ext uri="{BB962C8B-B14F-4D97-AF65-F5344CB8AC3E}">
        <p14:creationId xmlns:p14="http://schemas.microsoft.com/office/powerpoint/2010/main" val="225412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Summary Concepts from Last Lecture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key constructs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Cell to cell </a:t>
            </a:r>
            <a:r>
              <a:rPr lang="en-US" dirty="0" smtClean="0"/>
              <a:t>water movement on DEMs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Line to Line </a:t>
            </a:r>
            <a:r>
              <a:rPr lang="en-US" dirty="0" smtClean="0"/>
              <a:t>water movement on networks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Area flows to line </a:t>
            </a:r>
            <a:r>
              <a:rPr lang="en-US" dirty="0" smtClean="0"/>
              <a:t>(connect land and water systems – Reach Catchments)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Area flows to point on line </a:t>
            </a:r>
            <a:r>
              <a:rPr lang="en-US" dirty="0" smtClean="0"/>
              <a:t>(Watershed delineation from designated points)</a:t>
            </a:r>
          </a:p>
        </p:txBody>
      </p:sp>
    </p:spTree>
    <p:extLst>
      <p:ext uri="{BB962C8B-B14F-4D97-AF65-F5344CB8AC3E}">
        <p14:creationId xmlns:p14="http://schemas.microsoft.com/office/powerpoint/2010/main" val="7337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Linear Referencing</a:t>
            </a:r>
            <a:br>
              <a:rPr lang="en-US" smtClean="0"/>
            </a:br>
            <a:endParaRPr lang="en-US" smtClean="0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57175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7348" name="Picture 4" descr="rea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057400"/>
            <a:ext cx="40005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746125" y="2860675"/>
            <a:ext cx="313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Where are we on a line?</a:t>
            </a:r>
          </a:p>
        </p:txBody>
      </p:sp>
    </p:spTree>
    <p:extLst>
      <p:ext uri="{BB962C8B-B14F-4D97-AF65-F5344CB8AC3E}">
        <p14:creationId xmlns:p14="http://schemas.microsoft.com/office/powerpoint/2010/main" val="36910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Addressing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516063" y="2751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2659063" y="2370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304800" y="1965325"/>
          <a:ext cx="8839200" cy="489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3" imgW="3825240" imgH="2119884" progId="Word.Picture.8">
                  <p:embed/>
                </p:oleObj>
              </mc:Choice>
              <mc:Fallback>
                <p:oleObj r:id="rId3" imgW="3825240" imgH="211988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65325"/>
                        <a:ext cx="8839200" cy="489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608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Coordinates of a 2-D Polyline</a:t>
            </a:r>
          </a:p>
        </p:txBody>
      </p:sp>
      <p:pic>
        <p:nvPicPr>
          <p:cNvPr id="59395" name="Picture 3" descr="poly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5478463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sket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572000"/>
            <a:ext cx="44354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51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Coordinates of a 2-D Polyline M</a:t>
            </a:r>
          </a:p>
        </p:txBody>
      </p:sp>
      <p:pic>
        <p:nvPicPr>
          <p:cNvPr id="60419" name="Picture 3" descr="polylin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00200"/>
            <a:ext cx="547846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 descr="msket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724400"/>
            <a:ext cx="4016375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6019800" y="4876800"/>
            <a:ext cx="762000" cy="1828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4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Setting Line Measure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966913" y="2290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1444" name="Picture 4" descr="edi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19400"/>
            <a:ext cx="5211763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2759075" y="1681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1446" name="Picture 6" descr="cal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667000"/>
            <a:ext cx="3627438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358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Proportional Aliasing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981200" y="1120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2468" name="Picture 4" descr="reach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981200"/>
            <a:ext cx="5181600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974725" y="2555875"/>
            <a:ext cx="3352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Distance is measured </a:t>
            </a:r>
          </a:p>
          <a:p>
            <a:r>
              <a:rPr lang="en-US"/>
              <a:t>Relative to the length </a:t>
            </a:r>
          </a:p>
          <a:p>
            <a:r>
              <a:rPr lang="en-US"/>
              <a:t>of the line as a percentage</a:t>
            </a:r>
          </a:p>
          <a:p>
            <a:r>
              <a:rPr lang="en-US"/>
              <a:t>0% – 100%</a:t>
            </a:r>
          </a:p>
        </p:txBody>
      </p:sp>
    </p:spTree>
    <p:extLst>
      <p:ext uri="{BB962C8B-B14F-4D97-AF65-F5344CB8AC3E}">
        <p14:creationId xmlns:p14="http://schemas.microsoft.com/office/powerpoint/2010/main" val="278923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Setting Percent Measure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628900" y="2359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3492" name="Picture 4" descr="meas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388620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57200" y="441960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cs typeface="Times New Roman" pitchFamily="18" charset="0"/>
              </a:rPr>
              <a:t>pMSeg.SetAndInterpolate</a:t>
            </a:r>
          </a:p>
          <a:p>
            <a:pPr algn="ctr"/>
            <a:r>
              <a:rPr lang="en-US" sz="1800" b="1">
                <a:cs typeface="Times New Roman" pitchFamily="18" charset="0"/>
              </a:rPr>
              <a:t>MsBetween 0, 100</a:t>
            </a:r>
            <a:r>
              <a:rPr lang="en-US" sz="700"/>
              <a:t> </a:t>
            </a:r>
            <a:endParaRPr lang="en-US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2595563" y="2328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3495" name="Picture 7" descr="measu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09800"/>
            <a:ext cx="3954463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4343400" y="449580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cs typeface="Times New Roman" pitchFamily="18" charset="0"/>
              </a:rPr>
              <a:t>pMSeg.SetAndInterpolate</a:t>
            </a:r>
          </a:p>
          <a:p>
            <a:pPr algn="ctr"/>
            <a:r>
              <a:rPr lang="en-US" sz="1800" b="1">
                <a:cs typeface="Times New Roman" pitchFamily="18" charset="0"/>
              </a:rPr>
              <a:t>MsBetween 100, 0</a:t>
            </a:r>
            <a:r>
              <a:rPr lang="en-US" sz="700"/>
              <a:t> </a:t>
            </a:r>
            <a:endParaRPr lang="en-US"/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279525" y="5299075"/>
            <a:ext cx="306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 – 100 going upstream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5410200" y="5257800"/>
            <a:ext cx="3433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 – 100 going downstream</a:t>
            </a:r>
          </a:p>
        </p:txBody>
      </p:sp>
    </p:spTree>
    <p:extLst>
      <p:ext uri="{BB962C8B-B14F-4D97-AF65-F5344CB8AC3E}">
        <p14:creationId xmlns:p14="http://schemas.microsoft.com/office/powerpoint/2010/main" val="411677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Point and Line Events</a:t>
            </a: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2582863" y="182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7588" name="Picture 3" descr="HydroEv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28800"/>
            <a:ext cx="5875338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11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terminology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153400" cy="4876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3300"/>
                </a:solidFill>
              </a:rPr>
              <a:t>Hydrography</a:t>
            </a:r>
            <a:r>
              <a:rPr lang="en-US" sz="2800" smtClean="0"/>
              <a:t> – the mapping of water features</a:t>
            </a:r>
          </a:p>
          <a:p>
            <a:pPr lvl="2" eaLnBrk="1" hangingPunct="1"/>
            <a:r>
              <a:rPr lang="en-US" sz="2000" smtClean="0"/>
              <a:t>Blue line features on topographic maps (streams, rivers, lakes,…)</a:t>
            </a:r>
          </a:p>
          <a:p>
            <a:pPr lvl="2" eaLnBrk="1" hangingPunct="1"/>
            <a:r>
              <a:rPr lang="en-US" sz="2000" smtClean="0"/>
              <a:t>More generally, hydrography also includes the mapping of bathymetry and extent of estuaries and coastal waters</a:t>
            </a:r>
          </a:p>
          <a:p>
            <a:pPr eaLnBrk="1" hangingPunct="1"/>
            <a:r>
              <a:rPr lang="en-US" sz="2800" smtClean="0">
                <a:solidFill>
                  <a:srgbClr val="FF3300"/>
                </a:solidFill>
              </a:rPr>
              <a:t>National Hydrography Dataset (NHD)</a:t>
            </a:r>
            <a:r>
              <a:rPr lang="en-US" sz="2800" smtClean="0"/>
              <a:t> – a data model for storing topographic map hydrography</a:t>
            </a:r>
          </a:p>
          <a:p>
            <a:pPr lvl="1" eaLnBrk="1" hangingPunct="1"/>
            <a:r>
              <a:rPr lang="en-US" sz="2400" smtClean="0"/>
              <a:t>Medium resolution (1:100K) is complete for US</a:t>
            </a:r>
          </a:p>
          <a:p>
            <a:pPr lvl="1" eaLnBrk="1" hangingPunct="1"/>
            <a:r>
              <a:rPr lang="en-US" sz="2400" smtClean="0"/>
              <a:t>High resolution (1:24K) is complete for most of the US</a:t>
            </a:r>
          </a:p>
          <a:p>
            <a:pPr eaLnBrk="1" hangingPunct="1"/>
            <a:r>
              <a:rPr lang="en-US" sz="2800" smtClean="0">
                <a:solidFill>
                  <a:srgbClr val="FF3300"/>
                </a:solidFill>
              </a:rPr>
              <a:t>NHDPlus </a:t>
            </a:r>
            <a:r>
              <a:rPr lang="en-US" sz="2800" smtClean="0"/>
              <a:t>– a new data model integrating 1:100K resolution </a:t>
            </a:r>
            <a:r>
              <a:rPr lang="en-US" sz="2800" smtClean="0">
                <a:solidFill>
                  <a:srgbClr val="FF3300"/>
                </a:solidFill>
              </a:rPr>
              <a:t>NHD with catchments</a:t>
            </a:r>
            <a:r>
              <a:rPr lang="en-US" sz="2800" smtClean="0"/>
              <a:t> and derived attributes from the National Elevation Dataset</a:t>
            </a:r>
          </a:p>
        </p:txBody>
      </p:sp>
    </p:spTree>
    <p:extLst>
      <p:ext uri="{BB962C8B-B14F-4D97-AF65-F5344CB8AC3E}">
        <p14:creationId xmlns:p14="http://schemas.microsoft.com/office/powerpoint/2010/main" val="26229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National Hydrography Dataset</a:t>
            </a:r>
          </a:p>
        </p:txBody>
      </p:sp>
      <p:graphicFrame>
        <p:nvGraphicFramePr>
          <p:cNvPr id="1026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2057400"/>
          <a:ext cx="4148138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Bitmap Image" r:id="rId3" imgW="1819529" imgH="1838095" progId="PBrush">
                  <p:embed/>
                </p:oleObj>
              </mc:Choice>
              <mc:Fallback>
                <p:oleObj name="Bitmap Image" r:id="rId3" imgW="1819529" imgH="183809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57400"/>
                        <a:ext cx="4148138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9"/>
          <p:cNvSpPr txBox="1">
            <a:spLocks noChangeArrowheads="1"/>
          </p:cNvSpPr>
          <p:nvPr/>
        </p:nvSpPr>
        <p:spPr bwMode="auto">
          <a:xfrm>
            <a:off x="4876800" y="3352800"/>
            <a:ext cx="3222625" cy="11969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Five feature classes with</a:t>
            </a:r>
          </a:p>
          <a:p>
            <a:r>
              <a:rPr lang="en-US">
                <a:solidFill>
                  <a:srgbClr val="FF3300"/>
                </a:solidFill>
              </a:rPr>
              <a:t>NHDFLowline</a:t>
            </a:r>
            <a:r>
              <a:rPr lang="en-US"/>
              <a:t> built into</a:t>
            </a:r>
          </a:p>
          <a:p>
            <a:r>
              <a:rPr lang="en-US"/>
              <a:t>A geometric network</a:t>
            </a:r>
          </a:p>
        </p:txBody>
      </p:sp>
      <p:sp>
        <p:nvSpPr>
          <p:cNvPr id="1029" name="Text Box 10"/>
          <p:cNvSpPr txBox="1">
            <a:spLocks noChangeArrowheads="1"/>
          </p:cNvSpPr>
          <p:nvPr/>
        </p:nvSpPr>
        <p:spPr bwMode="auto">
          <a:xfrm>
            <a:off x="4991100" y="4757738"/>
            <a:ext cx="36512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NHDPoint, NHDLine,</a:t>
            </a:r>
          </a:p>
          <a:p>
            <a:r>
              <a:rPr lang="en-US">
                <a:solidFill>
                  <a:srgbClr val="FF3300"/>
                </a:solidFill>
              </a:rPr>
              <a:t>NHDArea</a:t>
            </a:r>
            <a:r>
              <a:rPr lang="en-US"/>
              <a:t> are point, line</a:t>
            </a:r>
          </a:p>
          <a:p>
            <a:r>
              <a:rPr lang="en-US"/>
              <a:t>and area water features </a:t>
            </a:r>
          </a:p>
          <a:p>
            <a:r>
              <a:rPr lang="en-US"/>
              <a:t>on map apart from flowlines</a:t>
            </a:r>
          </a:p>
          <a:p>
            <a:r>
              <a:rPr lang="en-US"/>
              <a:t>and waterbodies</a:t>
            </a:r>
          </a:p>
        </p:txBody>
      </p:sp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1066800" y="4800600"/>
            <a:ext cx="2362200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1066800" y="3733800"/>
            <a:ext cx="2362200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Text Box 13"/>
          <p:cNvSpPr txBox="1">
            <a:spLocks noChangeArrowheads="1"/>
          </p:cNvSpPr>
          <p:nvPr/>
        </p:nvSpPr>
        <p:spPr bwMode="auto">
          <a:xfrm>
            <a:off x="5013325" y="2479675"/>
            <a:ext cx="2535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Key feature classes</a:t>
            </a:r>
          </a:p>
        </p:txBody>
      </p:sp>
      <p:sp>
        <p:nvSpPr>
          <p:cNvPr id="1033" name="Line 14"/>
          <p:cNvSpPr>
            <a:spLocks noChangeShapeType="1"/>
          </p:cNvSpPr>
          <p:nvPr/>
        </p:nvSpPr>
        <p:spPr bwMode="auto">
          <a:xfrm flipH="1">
            <a:off x="3429000" y="2743200"/>
            <a:ext cx="1600200" cy="1143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4" name="Line 15"/>
          <p:cNvSpPr>
            <a:spLocks noChangeShapeType="1"/>
          </p:cNvSpPr>
          <p:nvPr/>
        </p:nvSpPr>
        <p:spPr bwMode="auto">
          <a:xfrm flipH="1">
            <a:off x="3429000" y="2743200"/>
            <a:ext cx="1600200" cy="2286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Summary </a:t>
            </a:r>
            <a:r>
              <a:rPr lang="en-US" dirty="0"/>
              <a:t>Concepts  (2)</a:t>
            </a:r>
            <a:endParaRPr lang="en-US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4582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A network is a connected set of points (junctions) and lines (edges) that supports tracing functions</a:t>
            </a:r>
          </a:p>
          <a:p>
            <a:pPr lvl="1" eaLnBrk="1" hangingPunct="1"/>
            <a:r>
              <a:rPr lang="en-US" dirty="0" smtClean="0">
                <a:solidFill>
                  <a:srgbClr val="FF3300"/>
                </a:solidFill>
              </a:rPr>
              <a:t>Three data model components</a:t>
            </a:r>
          </a:p>
          <a:p>
            <a:pPr lvl="2" eaLnBrk="1" hangingPunct="1"/>
            <a:r>
              <a:rPr lang="en-US" dirty="0" smtClean="0"/>
              <a:t>Geographic (</a:t>
            </a:r>
            <a:r>
              <a:rPr lang="en-US" dirty="0" err="1" smtClean="0"/>
              <a:t>x,y,z</a:t>
            </a:r>
            <a:r>
              <a:rPr lang="en-US" dirty="0" smtClean="0"/>
              <a:t>)</a:t>
            </a:r>
          </a:p>
          <a:p>
            <a:pPr lvl="2" eaLnBrk="1" hangingPunct="1"/>
            <a:r>
              <a:rPr lang="en-US" dirty="0" smtClean="0"/>
              <a:t>Logical (point-line topology connections)</a:t>
            </a:r>
          </a:p>
          <a:p>
            <a:pPr lvl="2" eaLnBrk="1" hangingPunct="1"/>
            <a:r>
              <a:rPr lang="en-US" dirty="0" smtClean="0"/>
              <a:t>Addressing (position m along the line)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39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228600" y="1527175"/>
          <a:ext cx="8915400" cy="515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Bitmap Image" r:id="rId3" imgW="5125165" imgH="2962689" progId="PBrush">
                  <p:embed/>
                </p:oleObj>
              </mc:Choice>
              <mc:Fallback>
                <p:oleObj name="Bitmap Image" r:id="rId3" imgW="5125165" imgH="296268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7175"/>
                        <a:ext cx="8915400" cy="5154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National Hydrography Dataset</a:t>
            </a:r>
          </a:p>
        </p:txBody>
      </p:sp>
      <p:graphicFrame>
        <p:nvGraphicFramePr>
          <p:cNvPr id="2051" name="Object 12"/>
          <p:cNvGraphicFramePr>
            <a:graphicFrameLocks noChangeAspect="1"/>
          </p:cNvGraphicFramePr>
          <p:nvPr/>
        </p:nvGraphicFramePr>
        <p:xfrm>
          <a:off x="457200" y="3276600"/>
          <a:ext cx="3429000" cy="330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Bitmap Image" r:id="rId5" imgW="1590897" imgH="1533739" progId="PBrush">
                  <p:embed/>
                </p:oleObj>
              </mc:Choice>
              <mc:Fallback>
                <p:oleObj name="Bitmap Image" r:id="rId5" imgW="1590897" imgH="153373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76600"/>
                        <a:ext cx="3429000" cy="330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182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NHD Waterbody</a:t>
            </a:r>
          </a:p>
        </p:txBody>
      </p:sp>
      <p:graphicFrame>
        <p:nvGraphicFramePr>
          <p:cNvPr id="3074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1676400" y="1828800"/>
          <a:ext cx="7467600" cy="456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Bitmap Image" r:id="rId3" imgW="5447619" imgH="3333333" progId="PBrush">
                  <p:embed/>
                </p:oleObj>
              </mc:Choice>
              <mc:Fallback>
                <p:oleObj name="Bitmap Image" r:id="rId3" imgW="5447619" imgH="33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828800"/>
                        <a:ext cx="7467600" cy="456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0"/>
          <p:cNvGraphicFramePr>
            <a:graphicFrameLocks noChangeAspect="1"/>
          </p:cNvGraphicFramePr>
          <p:nvPr/>
        </p:nvGraphicFramePr>
        <p:xfrm>
          <a:off x="228600" y="2743200"/>
          <a:ext cx="3886200" cy="376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Bitmap Image" r:id="rId5" imgW="1571844" imgH="1523810" progId="PBrush">
                  <p:embed/>
                </p:oleObj>
              </mc:Choice>
              <mc:Fallback>
                <p:oleObj name="Bitmap Image" r:id="rId5" imgW="1571844" imgH="1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743200"/>
                        <a:ext cx="3886200" cy="376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81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NHD Geometric Network</a:t>
            </a:r>
          </a:p>
        </p:txBody>
      </p:sp>
      <p:graphicFrame>
        <p:nvGraphicFramePr>
          <p:cNvPr id="4098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685800" y="1828800"/>
          <a:ext cx="8001000" cy="487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Bitmap Image" r:id="rId3" imgW="5504762" imgH="3352381" progId="PBrush">
                  <p:embed/>
                </p:oleObj>
              </mc:Choice>
              <mc:Fallback>
                <p:oleObj name="Bitmap Image" r:id="rId3" imgW="5504762" imgH="335238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28800"/>
                        <a:ext cx="8001000" cy="487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8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NHDPlus Reach Catchments  ~ 3km</a:t>
            </a:r>
            <a:r>
              <a:rPr lang="en-US" sz="3600" baseline="30000" smtClean="0"/>
              <a:t>2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3600"/>
            <a:ext cx="4038600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905000"/>
            <a:ext cx="3910013" cy="376396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6324600" y="3505200"/>
            <a:ext cx="609600" cy="6096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4267200" y="1905000"/>
            <a:ext cx="2590800" cy="1524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 flipV="1">
            <a:off x="4343400" y="4038600"/>
            <a:ext cx="2590800" cy="1676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1660525" y="5980113"/>
            <a:ext cx="526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About 1000 reach catchments in each 8-digit HUC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1050925" y="1331913"/>
            <a:ext cx="304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Average reach length = 2km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flipH="1">
            <a:off x="2133600" y="1676400"/>
            <a:ext cx="76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4876800" y="1371600"/>
            <a:ext cx="396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3300"/>
                </a:solidFill>
                <a:latin typeface="Arial" charset="0"/>
              </a:rPr>
              <a:t>2.3 million reaches</a:t>
            </a:r>
            <a:r>
              <a:rPr lang="en-US" sz="1800">
                <a:latin typeface="Arial" charset="0"/>
              </a:rPr>
              <a:t> for continental US</a:t>
            </a:r>
          </a:p>
        </p:txBody>
      </p:sp>
    </p:spTree>
    <p:extLst>
      <p:ext uri="{BB962C8B-B14F-4D97-AF65-F5344CB8AC3E}">
        <p14:creationId xmlns:p14="http://schemas.microsoft.com/office/powerpoint/2010/main" val="367863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Reach Attributes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Slope</a:t>
            </a:r>
          </a:p>
          <a:p>
            <a:pPr eaLnBrk="1" hangingPunct="1"/>
            <a:r>
              <a:rPr lang="en-US" smtClean="0"/>
              <a:t>Elevation</a:t>
            </a:r>
          </a:p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Mean annual flow</a:t>
            </a:r>
          </a:p>
          <a:p>
            <a:pPr lvl="1" eaLnBrk="1" hangingPunct="1"/>
            <a:r>
              <a:rPr lang="en-US" smtClean="0">
                <a:solidFill>
                  <a:srgbClr val="FF3300"/>
                </a:solidFill>
              </a:rPr>
              <a:t>Corresponding velocity</a:t>
            </a:r>
          </a:p>
          <a:p>
            <a:pPr eaLnBrk="1" hangingPunct="1"/>
            <a:r>
              <a:rPr lang="en-US" smtClean="0"/>
              <a:t>Drainage area</a:t>
            </a:r>
          </a:p>
          <a:p>
            <a:pPr eaLnBrk="1" hangingPunct="1"/>
            <a:r>
              <a:rPr lang="en-US" smtClean="0"/>
              <a:t>% of upstream drainage area in different land uses</a:t>
            </a:r>
          </a:p>
          <a:p>
            <a:pPr eaLnBrk="1" hangingPunct="1"/>
            <a:r>
              <a:rPr lang="en-US" smtClean="0"/>
              <a:t>Stream order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828800"/>
            <a:ext cx="41687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616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US" dirty="0" smtClean="0"/>
              <a:t>Delivering on National Water Information Needs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667000"/>
            <a:ext cx="7162800" cy="3429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David R. </a:t>
            </a:r>
            <a:r>
              <a:rPr lang="en-US" dirty="0" err="1" smtClean="0">
                <a:solidFill>
                  <a:schemeClr val="tx2"/>
                </a:solidFill>
              </a:rPr>
              <a:t>Maidment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Director, Center for Research in Water Resources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University of Texas at Austin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WIRADA Science Symposium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Melbourne, Australia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4 August 2011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84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Journey Begins…..</a:t>
            </a:r>
            <a:br>
              <a:rPr lang="en-US" dirty="0" smtClean="0"/>
            </a:br>
            <a:r>
              <a:rPr lang="en-US" dirty="0" smtClean="0"/>
              <a:t>Melbourne Cup Day, November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was in Canberra doing a seminar jointly with Rob </a:t>
            </a:r>
            <a:r>
              <a:rPr lang="en-US" dirty="0" err="1" smtClean="0"/>
              <a:t>Vertessy</a:t>
            </a:r>
            <a:r>
              <a:rPr lang="en-US" dirty="0" smtClean="0"/>
              <a:t> about geospatial data for water</a:t>
            </a:r>
          </a:p>
          <a:p>
            <a:r>
              <a:rPr lang="en-US" dirty="0" smtClean="0"/>
              <a:t>The Prime Minister met on this day in Canberra with the Premiers of all the States to confront the drought</a:t>
            </a:r>
          </a:p>
          <a:p>
            <a:r>
              <a:rPr lang="en-US" dirty="0" smtClean="0"/>
              <a:t>The country was in crisis</a:t>
            </a:r>
          </a:p>
          <a:p>
            <a:r>
              <a:rPr lang="en-US" dirty="0" smtClean="0"/>
              <a:t>The </a:t>
            </a:r>
            <a:r>
              <a:rPr lang="en-US" dirty="0"/>
              <a:t>d</a:t>
            </a:r>
            <a:r>
              <a:rPr lang="en-US" dirty="0" smtClean="0"/>
              <a:t>rought was already severe and its ultimate magnitude and duration were unknown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5897955"/>
            <a:ext cx="3802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Action was needed!!!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8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was the state of water knowledge in Australia at that 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Science – Rich </a:t>
            </a:r>
            <a:r>
              <a:rPr lang="en-US" dirty="0" smtClean="0"/>
              <a:t>– a real legacy of historical investment in CSIRO, ANU and elsewhere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Modeling – Rich </a:t>
            </a:r>
            <a:r>
              <a:rPr lang="en-US" dirty="0" smtClean="0"/>
              <a:t>– CRC’s for Catchment Hydrology and </a:t>
            </a:r>
            <a:r>
              <a:rPr lang="en-US" dirty="0" err="1" smtClean="0"/>
              <a:t>eWater</a:t>
            </a:r>
            <a:r>
              <a:rPr lang="en-US" dirty="0" smtClean="0"/>
              <a:t>, and elsewhere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Information – Limited </a:t>
            </a:r>
          </a:p>
          <a:p>
            <a:pPr lvl="1"/>
            <a:r>
              <a:rPr lang="en-US" dirty="0" smtClean="0"/>
              <a:t>250m DEM</a:t>
            </a:r>
          </a:p>
          <a:p>
            <a:pPr lvl="1"/>
            <a:r>
              <a:rPr lang="en-US" dirty="0" smtClean="0"/>
              <a:t>No consistent digital blue line stream hydrography  (ouch!!)</a:t>
            </a:r>
          </a:p>
          <a:p>
            <a:pPr lvl="1"/>
            <a:r>
              <a:rPr lang="en-US" dirty="0" smtClean="0"/>
              <a:t>37 separate stream gaging networks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7561" y="5942263"/>
            <a:ext cx="8210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</a:rPr>
              <a:t>AWRIS and WIRADA were prompted by these and other deficiencies in information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3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River Gage Networks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6400800" cy="529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438400" y="5462409"/>
            <a:ext cx="39628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9079 gages in 37 networks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Average = 245 gages/network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10922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3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4" y="477187"/>
            <a:ext cx="1416276" cy="104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3600" dirty="0" smtClean="0"/>
              <a:t>Some months pass…. then comes (Jan 2007)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139371" y="6084332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www.nalwt.gov.au/files/national_plan_for_water_security.pdf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8200"/>
            <a:ext cx="66151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113" y="3656920"/>
            <a:ext cx="15335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836" y="1339967"/>
            <a:ext cx="7326164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4" y="5382214"/>
            <a:ext cx="8991600" cy="6244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2" y="1752600"/>
            <a:ext cx="1802708" cy="2904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95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12825"/>
          </a:xfrm>
        </p:spPr>
        <p:txBody>
          <a:bodyPr/>
          <a:lstStyle/>
          <a:p>
            <a:pPr algn="r" eaLnBrk="1" hangingPunct="1"/>
            <a:r>
              <a:rPr lang="en-US" b="1" smtClean="0"/>
              <a:t>Hydrologic Networks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4419600" cy="4114800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smtClean="0"/>
              <a:t>Hydrologic data includes: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smtClean="0"/>
              <a:t>Single-line streams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smtClean="0"/>
              <a:t>Double-line streams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smtClean="0"/>
              <a:t>Braided streams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smtClean="0"/>
              <a:t>Manmade channel systems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smtClean="0"/>
              <a:t>Waterbodies </a:t>
            </a:r>
          </a:p>
        </p:txBody>
      </p:sp>
      <p:pic>
        <p:nvPicPr>
          <p:cNvPr id="27652" name="Picture 4" descr="Hydrograp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9800" y="2106613"/>
            <a:ext cx="3190875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19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69620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6197084"/>
            <a:ext cx="3321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Slide: Rob </a:t>
            </a:r>
            <a:r>
              <a:rPr lang="en-US" sz="3200" dirty="0" err="1" smtClean="0"/>
              <a:t>Vertessy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1447860"/>
            <a:ext cx="605172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Australian Water Resources Information System (AWRIS)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01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563100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6293792"/>
            <a:ext cx="3250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Slide: Rob Vertessy, BoM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77136" y="38100"/>
            <a:ext cx="394313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Components of AWRIS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7199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WIRADA (2008-2013)</a:t>
            </a:r>
            <a:br>
              <a:rPr lang="en-US" dirty="0" smtClean="0"/>
            </a:br>
            <a:r>
              <a:rPr lang="en-US" sz="3100" dirty="0" smtClean="0"/>
              <a:t>Water Information Research and Development Alliance</a:t>
            </a:r>
            <a:endParaRPr lang="en-US" sz="31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524000"/>
            <a:ext cx="817979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0" y="6172200"/>
            <a:ext cx="3250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Slide: Rob Vertessy, BoM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18195" y="5044517"/>
            <a:ext cx="5562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CSIRO research program to support the AWRIS development being done by the Bureau of Meteorology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7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Three years in …..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What is the state of Water Information now?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Progress has been made in each of these four components</a:t>
            </a:r>
          </a:p>
          <a:p>
            <a:r>
              <a:rPr lang="en-US" sz="3200" dirty="0" smtClean="0"/>
              <a:t>They are very different to one another</a:t>
            </a:r>
          </a:p>
          <a:p>
            <a:r>
              <a:rPr lang="en-US" sz="3200" dirty="0" smtClean="0"/>
              <a:t>The challenge now is how to link them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91174"/>
            <a:ext cx="2362200" cy="542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77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Australian National Climate Database</a:t>
            </a:r>
            <a:endParaRPr 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91174"/>
            <a:ext cx="2362200" cy="542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828800"/>
            <a:ext cx="2362200" cy="1371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242218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This is a </a:t>
            </a:r>
            <a:r>
              <a:rPr lang="en-US" dirty="0" smtClean="0">
                <a:solidFill>
                  <a:srgbClr val="FF0000"/>
                </a:solidFill>
              </a:rPr>
              <a:t>core competency of the BoM</a:t>
            </a:r>
          </a:p>
          <a:p>
            <a:r>
              <a:rPr lang="en-US" dirty="0" smtClean="0"/>
              <a:t>Augment with </a:t>
            </a:r>
            <a:r>
              <a:rPr lang="en-US" dirty="0" smtClean="0">
                <a:solidFill>
                  <a:srgbClr val="FF0000"/>
                </a:solidFill>
              </a:rPr>
              <a:t>evaporation derived from remote sensing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28479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14500" y="3574473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2899" y="4126319"/>
            <a:ext cx="1371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Std</a:t>
            </a:r>
            <a:r>
              <a:rPr lang="en-US" dirty="0" smtClean="0"/>
              <a:t> </a:t>
            </a:r>
            <a:r>
              <a:rPr lang="en-US" dirty="0" err="1" smtClean="0"/>
              <a:t>Dev</a:t>
            </a:r>
            <a:r>
              <a:rPr lang="en-US" dirty="0" smtClean="0"/>
              <a:t> of 8 methods of estimating evaporation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01091" y="6229989"/>
            <a:ext cx="292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Image: Albert van </a:t>
            </a:r>
            <a:r>
              <a:rPr lang="en-US" dirty="0" err="1" smtClean="0"/>
              <a:t>Dijk</a:t>
            </a:r>
            <a:r>
              <a:rPr lang="en-US" dirty="0" smtClean="0"/>
              <a:t>, CSIRO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1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Lake Argyll – </a:t>
            </a:r>
            <a:r>
              <a:rPr lang="en-US" sz="3200" dirty="0" smtClean="0">
                <a:solidFill>
                  <a:srgbClr val="FF0000"/>
                </a:solidFill>
              </a:rPr>
              <a:t>Remote Sensing as Time Series!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0" y="1219200"/>
            <a:ext cx="2450123" cy="8683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Lake </a:t>
            </a:r>
            <a:r>
              <a:rPr lang="en-US" dirty="0" err="1" smtClean="0"/>
              <a:t>timeseries</a:t>
            </a:r>
            <a:r>
              <a:rPr lang="en-US" dirty="0" smtClean="0"/>
              <a:t> plus statistics and curve-</a:t>
            </a:r>
            <a:r>
              <a:rPr lang="en-US" dirty="0" err="1" smtClean="0"/>
              <a:t>fiting</a:t>
            </a:r>
            <a:r>
              <a:rPr lang="en-US" dirty="0" smtClean="0"/>
              <a:t> analysis.</a:t>
            </a:r>
            <a:endParaRPr lang="en-US" dirty="0"/>
          </a:p>
        </p:txBody>
      </p:sp>
      <p:pic>
        <p:nvPicPr>
          <p:cNvPr id="4" name="Picture 3" descr="Lake_Argy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978" y="563562"/>
            <a:ext cx="4263828" cy="2511678"/>
          </a:xfrm>
          <a:prstGeom prst="rect">
            <a:avLst/>
          </a:prstGeom>
        </p:spPr>
      </p:pic>
      <p:pic>
        <p:nvPicPr>
          <p:cNvPr id="10" name="Picture 9" descr="ALT_16258S_128803E_20080623_00534_01_L3_PH.RLH_rm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308" y="5894640"/>
            <a:ext cx="2891692" cy="946970"/>
          </a:xfrm>
          <a:prstGeom prst="rect">
            <a:avLst/>
          </a:prstGeom>
        </p:spPr>
      </p:pic>
      <p:pic>
        <p:nvPicPr>
          <p:cNvPr id="11" name="Picture 10" descr="ALT_16382S_128694E_20080218_00304_01_L3_PH.RLH_rm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94642"/>
            <a:ext cx="2891692" cy="96335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5029200" y="1752600"/>
            <a:ext cx="1981200" cy="11450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443892" y="2057400"/>
            <a:ext cx="2975311" cy="10178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342607" y="2214265"/>
            <a:ext cx="153193" cy="6834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LT_16382S_128695E_20080623_00605_00_L3_PH.RLH_rm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984" y="5894642"/>
            <a:ext cx="2945816" cy="946968"/>
          </a:xfrm>
          <a:prstGeom prst="rect">
            <a:avLst/>
          </a:prstGeom>
        </p:spPr>
      </p:pic>
      <p:pic>
        <p:nvPicPr>
          <p:cNvPr id="14" name="Picture 13" descr="cALT_16258S_128803E_20080623_00534_01_L3_P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2308" y="3075240"/>
            <a:ext cx="2891692" cy="2819400"/>
          </a:xfrm>
          <a:prstGeom prst="rect">
            <a:avLst/>
          </a:prstGeom>
        </p:spPr>
      </p:pic>
      <p:pic>
        <p:nvPicPr>
          <p:cNvPr id="16" name="Picture 15" descr="cALT_16382S_128694E_20080218_00304_01_L3_PH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075240"/>
            <a:ext cx="2891692" cy="2819400"/>
          </a:xfrm>
          <a:prstGeom prst="rect">
            <a:avLst/>
          </a:prstGeom>
        </p:spPr>
      </p:pic>
      <p:pic>
        <p:nvPicPr>
          <p:cNvPr id="18" name="Picture 17" descr="cALT_16382S_128695E_20080623_00605_00_L3_PH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8109" y="3075243"/>
            <a:ext cx="2891691" cy="2819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14" y="1567934"/>
            <a:ext cx="233408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Slide: </a:t>
            </a:r>
            <a:r>
              <a:rPr lang="en-US" dirty="0" err="1" smtClean="0"/>
              <a:t>Philippa</a:t>
            </a:r>
            <a:r>
              <a:rPr lang="en-US" dirty="0" smtClean="0"/>
              <a:t> Berry, </a:t>
            </a:r>
            <a:r>
              <a:rPr lang="en-US" dirty="0" err="1" smtClean="0"/>
              <a:t>DeMontfort</a:t>
            </a:r>
            <a:r>
              <a:rPr lang="en-US" dirty="0" smtClean="0"/>
              <a:t>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66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Australian Hydrological Geospatial Fabric</a:t>
            </a:r>
            <a:endParaRPr 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91174"/>
            <a:ext cx="2362200" cy="542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2971800"/>
            <a:ext cx="2362200" cy="1371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Four key constructs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Cell to cell </a:t>
            </a:r>
            <a:r>
              <a:rPr lang="en-US" dirty="0" smtClean="0"/>
              <a:t>water movement on DEMs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Line to Line </a:t>
            </a:r>
            <a:r>
              <a:rPr lang="en-US" dirty="0" smtClean="0"/>
              <a:t>water movement on networks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Area flows to line </a:t>
            </a:r>
            <a:r>
              <a:rPr lang="en-US" dirty="0" smtClean="0"/>
              <a:t>(connect land and water systems – Reach Catchments)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Area flows to point on line </a:t>
            </a:r>
            <a:r>
              <a:rPr lang="en-US" dirty="0" smtClean="0"/>
              <a:t>(Contracted Nodes and Catchments)</a:t>
            </a:r>
          </a:p>
        </p:txBody>
      </p:sp>
    </p:spTree>
    <p:extLst>
      <p:ext uri="{BB962C8B-B14F-4D97-AF65-F5344CB8AC3E}">
        <p14:creationId xmlns:p14="http://schemas.microsoft.com/office/powerpoint/2010/main" val="241863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199"/>
            <a:ext cx="8839200" cy="52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0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United States Experience with DEM Improvement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209800" y="1905000"/>
            <a:ext cx="0" cy="3505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209800" y="5410200"/>
            <a:ext cx="4648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28194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09800" y="47244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048000" y="50292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715000" y="50292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1" y="2812143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Error in delineated watershed area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86400" y="258354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23394" y="2527012"/>
            <a:ext cx="686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5%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152072" y="4444425"/>
            <a:ext cx="998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0.5%</a:t>
            </a:r>
            <a:endParaRPr lang="en-US" sz="3200" dirty="0"/>
          </a:p>
        </p:txBody>
      </p:sp>
      <p:sp>
        <p:nvSpPr>
          <p:cNvPr id="20" name="Oval 19"/>
          <p:cNvSpPr/>
          <p:nvPr/>
        </p:nvSpPr>
        <p:spPr>
          <a:xfrm>
            <a:off x="2819400" y="4495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876800" y="5508170"/>
            <a:ext cx="1969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 </a:t>
            </a:r>
            <a:r>
              <a:rPr lang="en-US" sz="2400" dirty="0" err="1" smtClean="0"/>
              <a:t>arcsec</a:t>
            </a:r>
            <a:r>
              <a:rPr lang="en-US" sz="2400" dirty="0" smtClean="0"/>
              <a:t>: 90 m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028372" y="5508170"/>
            <a:ext cx="1969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</a:t>
            </a:r>
            <a:r>
              <a:rPr lang="en-US" sz="2400" dirty="0" err="1" smtClean="0"/>
              <a:t>arcsec</a:t>
            </a:r>
            <a:r>
              <a:rPr lang="en-US" sz="2400" dirty="0" smtClean="0"/>
              <a:t>: 30 m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559518" y="6051502"/>
            <a:ext cx="1864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DEM Cell Size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429000" y="3040743"/>
            <a:ext cx="1994618" cy="134106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71887" y="2342346"/>
            <a:ext cx="985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1990’s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283857" y="4521200"/>
            <a:ext cx="985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2000’s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0743"/>
            <a:ext cx="2566758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57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2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National Elevation Dataset for Australia</a:t>
            </a:r>
            <a:endParaRPr lang="en-US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1628774"/>
            <a:ext cx="3622293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57799" y="1628774"/>
            <a:ext cx="457201" cy="5810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43000" y="1539205"/>
            <a:ext cx="3581400" cy="4954808"/>
            <a:chOff x="1143000" y="1539205"/>
            <a:chExt cx="3505200" cy="4954808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539205"/>
              <a:ext cx="3505200" cy="4954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143000" y="1539205"/>
              <a:ext cx="381000" cy="6705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5987214"/>
            <a:ext cx="1905001" cy="41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52599" y="1734621"/>
            <a:ext cx="247080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9 Arc Second – 250 m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1705984"/>
            <a:ext cx="234256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1 Arc Second – 30 m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906320"/>
            <a:ext cx="83388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cell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3912762"/>
            <a:ext cx="110959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81 cells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1034534"/>
            <a:ext cx="113499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Existing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83340" y="1034534"/>
            <a:ext cx="75546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New</a:t>
            </a:r>
            <a:endParaRPr lang="en-US" sz="2400" dirty="0"/>
          </a:p>
        </p:txBody>
      </p:sp>
      <p:sp>
        <p:nvSpPr>
          <p:cNvPr id="9" name="Right Arrow 8"/>
          <p:cNvSpPr/>
          <p:nvPr/>
        </p:nvSpPr>
        <p:spPr>
          <a:xfrm>
            <a:off x="4311813" y="1734621"/>
            <a:ext cx="990599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5698" y="4563421"/>
            <a:ext cx="802835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Two orders of magnitude improvement!  Wow!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552133" y="6457890"/>
            <a:ext cx="3244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Images: John Gallant, CSIRO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04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848600" cy="1066800"/>
          </a:xfrm>
        </p:spPr>
        <p:txBody>
          <a:bodyPr/>
          <a:lstStyle/>
          <a:p>
            <a:pPr eaLnBrk="1" hangingPunct="1"/>
            <a:r>
              <a:rPr lang="en-US" smtClean="0"/>
              <a:t>Flow Line</a:t>
            </a:r>
          </a:p>
        </p:txBody>
      </p:sp>
      <p:pic>
        <p:nvPicPr>
          <p:cNvPr id="28675" name="Picture 3" descr="flow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09800"/>
            <a:ext cx="7331075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143000" y="1295400"/>
            <a:ext cx="7621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Times" pitchFamily="18" charset="0"/>
              </a:rPr>
              <a:t>Traces movement of water in a one-dimensional flow system</a:t>
            </a:r>
          </a:p>
        </p:txBody>
      </p:sp>
    </p:spTree>
    <p:extLst>
      <p:ext uri="{BB962C8B-B14F-4D97-AF65-F5344CB8AC3E}">
        <p14:creationId xmlns:p14="http://schemas.microsoft.com/office/powerpoint/2010/main" val="277858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eelHarveyF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83878"/>
            <a:ext cx="8137525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 River Network for Australia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81800" y="3505200"/>
            <a:ext cx="914400" cy="5278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438400" y="2007828"/>
            <a:ext cx="3885101" cy="2000250"/>
            <a:chOff x="2438400" y="2965018"/>
            <a:chExt cx="3885101" cy="200025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965018"/>
              <a:ext cx="3885101" cy="20002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114800" y="4556501"/>
              <a:ext cx="2084225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Line flows to Line</a:t>
              </a:r>
              <a:endParaRPr lang="en-US" sz="20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54182" y="4107597"/>
            <a:ext cx="7929707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Geometric Network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Geometry model: </a:t>
            </a:r>
            <a:r>
              <a:rPr lang="en-US" dirty="0" smtClean="0"/>
              <a:t>Where am I? (</a:t>
            </a:r>
            <a:r>
              <a:rPr lang="en-US" dirty="0" err="1" smtClean="0"/>
              <a:t>x,y</a:t>
            </a:r>
            <a:r>
              <a:rPr lang="en-US" dirty="0" smtClean="0"/>
              <a:t> coordinates)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Logical model: </a:t>
            </a:r>
            <a:r>
              <a:rPr lang="en-US" dirty="0" smtClean="0"/>
              <a:t>Who am I connected to? (topology)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Addressing model: </a:t>
            </a:r>
            <a:r>
              <a:rPr lang="en-US" dirty="0" smtClean="0"/>
              <a:t>Where are things on me? (linear referencing)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599" y="6375148"/>
            <a:ext cx="3741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Image: Elizabeth McDonald, BoM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799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dward_sour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51" y="1295400"/>
            <a:ext cx="764780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 challenge: those messy Aussie rivers have lots of loops and branches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019632" y="6216134"/>
            <a:ext cx="371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Image: Michael Hutchinson, ANU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6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9490"/>
            <a:ext cx="77724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 fundamental innovation: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2800" dirty="0" smtClean="0"/>
              <a:t>Connecting the </a:t>
            </a:r>
            <a:r>
              <a:rPr lang="en-US" sz="2800" dirty="0" smtClean="0">
                <a:solidFill>
                  <a:srgbClr val="FF0000"/>
                </a:solidFill>
              </a:rPr>
              <a:t>Cell to Cell </a:t>
            </a:r>
            <a:r>
              <a:rPr lang="en-US" sz="2800" dirty="0" smtClean="0"/>
              <a:t>and</a:t>
            </a:r>
            <a:r>
              <a:rPr lang="en-US" sz="2800" dirty="0" smtClean="0">
                <a:solidFill>
                  <a:srgbClr val="FF0000"/>
                </a:solidFill>
              </a:rPr>
              <a:t> Line to Line </a:t>
            </a:r>
            <a:r>
              <a:rPr lang="en-US" sz="2800" dirty="0" smtClean="0"/>
              <a:t>Models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409" y="1803323"/>
            <a:ext cx="5640399" cy="448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95393" y="4184072"/>
            <a:ext cx="638608" cy="6927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0996" y="1572489"/>
            <a:ext cx="8587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Flow divergences have multiple flow directions on a single DEM cell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36129" y="6211576"/>
            <a:ext cx="4918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Image and Research: Janet Stein, ANU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8039" y="4930632"/>
            <a:ext cx="1997663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Cell flows to Cell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927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00" y="1447800"/>
            <a:ext cx="7480455" cy="4800600"/>
            <a:chOff x="1447800" y="1752600"/>
            <a:chExt cx="6947055" cy="4495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752600"/>
              <a:ext cx="6947055" cy="449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362200" y="3278387"/>
              <a:ext cx="1498401" cy="98881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04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Reach Catchments </a:t>
            </a:r>
            <a:br>
              <a:rPr lang="en-US" dirty="0" smtClean="0"/>
            </a:br>
            <a:r>
              <a:rPr lang="en-US" sz="3600" dirty="0" smtClean="0"/>
              <a:t>Every stream reach has a local drainage area</a:t>
            </a:r>
            <a:endParaRPr 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3943350" y="3000374"/>
            <a:ext cx="3981450" cy="2714625"/>
            <a:chOff x="3943350" y="3000374"/>
            <a:chExt cx="3981450" cy="27146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3350" y="3000374"/>
              <a:ext cx="3981450" cy="271462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121143" y="3077030"/>
              <a:ext cx="2113079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Area flows to Line</a:t>
              </a:r>
              <a:endParaRPr lang="en-US" sz="2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381000" y="6248400"/>
            <a:ext cx="8333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Fundamental connection between the water </a:t>
            </a:r>
            <a:r>
              <a:rPr lang="en-US" sz="2400" i="1" dirty="0" smtClean="0">
                <a:solidFill>
                  <a:srgbClr val="FF0000"/>
                </a:solidFill>
              </a:rPr>
              <a:t>and land </a:t>
            </a:r>
            <a:r>
              <a:rPr lang="en-US" sz="2400" i="1" dirty="0">
                <a:solidFill>
                  <a:srgbClr val="FF0000"/>
                </a:solidFill>
              </a:rPr>
              <a:t>systems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0745" y="5834821"/>
            <a:ext cx="3300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Image: Elizabeth McDonald, BoM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16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089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Contracted Nodes and Catchments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6666"/>
            <a:ext cx="4159159" cy="3314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6666"/>
            <a:ext cx="4037531" cy="33146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3782" y="1905001"/>
            <a:ext cx="2430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Contracted Nodes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1905000"/>
            <a:ext cx="3113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Contracted Catchments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1298" y="5865167"/>
            <a:ext cx="893270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Contracted nodes persist through successive versions of the </a:t>
            </a:r>
            <a:r>
              <a:rPr lang="en-US" sz="2400" dirty="0" err="1" smtClean="0"/>
              <a:t>geofabric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459995" y="5109866"/>
            <a:ext cx="3292889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Area flows to a point on a 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1090695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standardized </a:t>
            </a:r>
            <a:r>
              <a:rPr lang="en-US" sz="2400" dirty="0" smtClean="0">
                <a:solidFill>
                  <a:srgbClr val="FF0000"/>
                </a:solidFill>
              </a:rPr>
              <a:t>tessellation of the landscape </a:t>
            </a:r>
            <a:r>
              <a:rPr lang="en-US" sz="2400" dirty="0" smtClean="0"/>
              <a:t>– one chosen among the infinite number of tessellations possible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111042" y="6333485"/>
            <a:ext cx="3841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Images: Elizabeth McDonald, BoM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444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Geofabric</a:t>
            </a:r>
            <a:r>
              <a:rPr lang="en-US" dirty="0" smtClean="0"/>
              <a:t> Summary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91174"/>
            <a:ext cx="2362200" cy="542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2971800"/>
            <a:ext cx="2362200" cy="1371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I’ve used test versions of these data – </a:t>
            </a:r>
            <a:r>
              <a:rPr lang="en-US" dirty="0" smtClean="0">
                <a:solidFill>
                  <a:srgbClr val="FF0000"/>
                </a:solidFill>
              </a:rPr>
              <a:t>they work!</a:t>
            </a:r>
          </a:p>
          <a:p>
            <a:r>
              <a:rPr lang="en-US" dirty="0" smtClean="0"/>
              <a:t>This enables </a:t>
            </a:r>
            <a:r>
              <a:rPr lang="en-US" dirty="0" smtClean="0">
                <a:solidFill>
                  <a:srgbClr val="FF0000"/>
                </a:solidFill>
              </a:rPr>
              <a:t>water management to be built on a digital landscape </a:t>
            </a:r>
            <a:r>
              <a:rPr lang="en-US" dirty="0" smtClean="0"/>
              <a:t>rather than paper maps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Huge implications </a:t>
            </a:r>
            <a:r>
              <a:rPr lang="en-US" dirty="0" smtClean="0"/>
              <a:t>for all forms of water management in Australia</a:t>
            </a:r>
          </a:p>
          <a:p>
            <a:r>
              <a:rPr lang="en-US" dirty="0" smtClean="0"/>
              <a:t>Large </a:t>
            </a:r>
            <a:r>
              <a:rPr lang="en-US" dirty="0" smtClean="0">
                <a:solidFill>
                  <a:srgbClr val="FF0000"/>
                </a:solidFill>
              </a:rPr>
              <a:t>institutional and cultural change required </a:t>
            </a:r>
            <a:r>
              <a:rPr lang="en-US" dirty="0" smtClean="0"/>
              <a:t>to fully achieve benefits</a:t>
            </a:r>
          </a:p>
        </p:txBody>
      </p:sp>
    </p:spTree>
    <p:extLst>
      <p:ext uri="{BB962C8B-B14F-4D97-AF65-F5344CB8AC3E}">
        <p14:creationId xmlns:p14="http://schemas.microsoft.com/office/powerpoint/2010/main" val="382197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Hydrologic Models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91174"/>
            <a:ext cx="2362200" cy="542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4191000"/>
            <a:ext cx="2362200" cy="1371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Long historical experience with </a:t>
            </a:r>
            <a:r>
              <a:rPr lang="en-US" dirty="0" smtClean="0">
                <a:solidFill>
                  <a:srgbClr val="FF0000"/>
                </a:solidFill>
              </a:rPr>
              <a:t>catchment hydrology modeling </a:t>
            </a:r>
            <a:r>
              <a:rPr lang="en-US" dirty="0" smtClean="0"/>
              <a:t>in Australia (CRC for Catchment Hydrology)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AWRIS requires a transition to </a:t>
            </a:r>
            <a:r>
              <a:rPr lang="en-US" dirty="0" smtClean="0">
                <a:solidFill>
                  <a:srgbClr val="FF0000"/>
                </a:solidFill>
              </a:rPr>
              <a:t>landscape hydrology modeling</a:t>
            </a:r>
          </a:p>
          <a:p>
            <a:pPr lvl="1"/>
            <a:r>
              <a:rPr lang="en-US" dirty="0" smtClean="0"/>
              <a:t>AWRA-L; AWRA-R, AWRA-G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8999"/>
            <a:ext cx="1790700" cy="1133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6482" y="1129564"/>
            <a:ext cx="453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“I’m in hydrology heaven ……”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2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5262"/>
            <a:ext cx="8443386" cy="636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2948" y="6329224"/>
            <a:ext cx="3067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Slide: Neil </a:t>
            </a:r>
            <a:r>
              <a:rPr lang="en-US" sz="2400" dirty="0" err="1" smtClean="0"/>
              <a:t>Viney</a:t>
            </a:r>
            <a:r>
              <a:rPr lang="en-US" sz="2400" dirty="0" smtClean="0"/>
              <a:t>, CSIRO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995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 was thinking about on the plane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was asked to address “</a:t>
            </a:r>
            <a:r>
              <a:rPr lang="en-US" dirty="0"/>
              <a:t>Delivering on </a:t>
            </a:r>
            <a:r>
              <a:rPr lang="en-US" dirty="0">
                <a:solidFill>
                  <a:srgbClr val="FF0000"/>
                </a:solidFill>
              </a:rPr>
              <a:t>National</a:t>
            </a:r>
            <a:r>
              <a:rPr lang="en-US" dirty="0"/>
              <a:t> Water Information </a:t>
            </a:r>
            <a:r>
              <a:rPr lang="en-US" dirty="0" smtClean="0"/>
              <a:t>Needs”</a:t>
            </a:r>
          </a:p>
          <a:p>
            <a:r>
              <a:rPr lang="en-US" dirty="0" smtClean="0"/>
              <a:t>In hydrology, we’ve always thought of </a:t>
            </a:r>
            <a:r>
              <a:rPr lang="en-US" dirty="0" smtClean="0">
                <a:solidFill>
                  <a:srgbClr val="FF0000"/>
                </a:solidFill>
              </a:rPr>
              <a:t>national information</a:t>
            </a:r>
            <a:r>
              <a:rPr lang="en-US" dirty="0" smtClean="0"/>
              <a:t> as being built up from </a:t>
            </a:r>
            <a:r>
              <a:rPr lang="en-US" dirty="0" smtClean="0">
                <a:solidFill>
                  <a:srgbClr val="FF0000"/>
                </a:solidFill>
              </a:rPr>
              <a:t>state and local information</a:t>
            </a:r>
          </a:p>
          <a:p>
            <a:r>
              <a:rPr lang="en-US" dirty="0" smtClean="0"/>
              <a:t>Question: to what degree is </a:t>
            </a:r>
            <a:r>
              <a:rPr lang="en-US" dirty="0" smtClean="0">
                <a:solidFill>
                  <a:srgbClr val="FF0000"/>
                </a:solidFill>
              </a:rPr>
              <a:t>national hydrologic modeling </a:t>
            </a:r>
            <a:r>
              <a:rPr lang="en-US" dirty="0" smtClean="0"/>
              <a:t>informed by </a:t>
            </a:r>
            <a:r>
              <a:rPr lang="en-US" dirty="0" smtClean="0">
                <a:solidFill>
                  <a:srgbClr val="FF0000"/>
                </a:solidFill>
              </a:rPr>
              <a:t>global </a:t>
            </a:r>
            <a:r>
              <a:rPr lang="en-US" dirty="0" smtClean="0"/>
              <a:t>information?</a:t>
            </a:r>
          </a:p>
          <a:p>
            <a:r>
              <a:rPr lang="en-US" dirty="0" smtClean="0"/>
              <a:t>Answer: Yes, for </a:t>
            </a:r>
            <a:r>
              <a:rPr lang="en-US" dirty="0" smtClean="0">
                <a:solidFill>
                  <a:srgbClr val="FF0000"/>
                </a:solidFill>
              </a:rPr>
              <a:t>climate drivers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24200" y="6204466"/>
            <a:ext cx="3194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http://gewex-srb.larc.nasa.gov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27" y="533400"/>
            <a:ext cx="6696075" cy="116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84218"/>
            <a:ext cx="8271164" cy="4135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4910" y="5523407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W/m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20940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Location of the Flowline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490788" y="2695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9700" name="Picture 4" descr="flowcen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667000"/>
            <a:ext cx="76200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356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11" y="1618751"/>
            <a:ext cx="2347166" cy="194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Assembly of lots and lots of time series from more than 200 organizations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2271247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15000" y="5181600"/>
            <a:ext cx="2362200" cy="1371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2133600" cy="182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7976" y="3207997"/>
            <a:ext cx="11755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Rain gages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3207997"/>
            <a:ext cx="12405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River gages</a:t>
            </a:r>
            <a:endParaRPr 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23014"/>
            <a:ext cx="1828800" cy="139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8200" y="5237289"/>
            <a:ext cx="18844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Evaporation gages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92582" y="4043795"/>
            <a:ext cx="16455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Reservoir levels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58011" y="4722484"/>
            <a:ext cx="20154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Groundwater levels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97106" y="5401444"/>
            <a:ext cx="16929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Water </a:t>
            </a:r>
            <a:r>
              <a:rPr lang="en-US" dirty="0" err="1" smtClean="0"/>
              <a:t>Pumpage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04207" y="6019800"/>
            <a:ext cx="11498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Diversions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58934" y="3442615"/>
            <a:ext cx="441050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A</a:t>
            </a:r>
            <a:r>
              <a:rPr lang="en-US" sz="3600" dirty="0" smtClean="0"/>
              <a:t> </a:t>
            </a:r>
            <a:r>
              <a:rPr lang="en-US" sz="3600" i="1" dirty="0" smtClean="0">
                <a:solidFill>
                  <a:srgbClr val="FF0000"/>
                </a:solidFill>
              </a:rPr>
              <a:t>network of networks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4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716"/>
            <a:ext cx="8708863" cy="620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20446" y="6412057"/>
            <a:ext cx="2725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Brett Anderson, BoM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678442" cy="618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20446" y="6412057"/>
            <a:ext cx="2725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Brett Anderson, BoM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"/>
            <a:ext cx="869171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20446" y="6412057"/>
            <a:ext cx="2725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Brett Anderson, BoM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Introduction to the </a:t>
            </a:r>
            <a:r>
              <a:rPr lang="en-US" sz="3600" smtClean="0">
                <a:solidFill>
                  <a:srgbClr val="FF0000"/>
                </a:solidFill>
              </a:rPr>
              <a:t>Hydro Network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09800"/>
            <a:ext cx="2971800" cy="3429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accent2"/>
                </a:solidFill>
                <a:cs typeface="Times New Roman" pitchFamily="18" charset="0"/>
              </a:rPr>
              <a:t>Hydro Edge</a:t>
            </a:r>
            <a:r>
              <a:rPr lang="en-US" sz="2800" smtClean="0">
                <a:cs typeface="Times New Roman" pitchFamily="18" charset="0"/>
              </a:rPr>
              <a:t> – think of Arc</a:t>
            </a:r>
          </a:p>
          <a:p>
            <a:pPr eaLnBrk="1" hangingPunct="1"/>
            <a:r>
              <a:rPr lang="en-US" sz="2800" smtClean="0">
                <a:solidFill>
                  <a:schemeClr val="accent2"/>
                </a:solidFill>
                <a:cs typeface="Times New Roman" pitchFamily="18" charset="0"/>
              </a:rPr>
              <a:t>Hydro</a:t>
            </a:r>
            <a:r>
              <a:rPr lang="en-US" sz="2800" smtClean="0">
                <a:cs typeface="Times New Roman" pitchFamily="18" charset="0"/>
              </a:rPr>
              <a:t> </a:t>
            </a:r>
            <a:r>
              <a:rPr lang="en-US" sz="2800" smtClean="0">
                <a:solidFill>
                  <a:schemeClr val="accent2"/>
                </a:solidFill>
                <a:cs typeface="Times New Roman" pitchFamily="18" charset="0"/>
              </a:rPr>
              <a:t>Junction</a:t>
            </a:r>
            <a:r>
              <a:rPr lang="en-US" sz="2800" smtClean="0"/>
              <a:t> – think of Node</a:t>
            </a:r>
          </a:p>
          <a:p>
            <a:pPr eaLnBrk="1" hangingPunct="1"/>
            <a:r>
              <a:rPr lang="en-US" sz="2800" smtClean="0">
                <a:solidFill>
                  <a:schemeClr val="accent2"/>
                </a:solidFill>
                <a:cs typeface="Times New Roman" pitchFamily="18" charset="0"/>
              </a:rPr>
              <a:t>Waterbody</a:t>
            </a:r>
            <a:r>
              <a:rPr lang="en-US" sz="2800" smtClean="0">
                <a:cs typeface="Times New Roman" pitchFamily="18" charset="0"/>
              </a:rPr>
              <a:t> – think of Polygon</a:t>
            </a:r>
          </a:p>
        </p:txBody>
      </p:sp>
      <p:pic>
        <p:nvPicPr>
          <p:cNvPr id="30724" name="Picture 4" descr="flow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209800"/>
            <a:ext cx="4549775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61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848600" cy="1066800"/>
          </a:xfrm>
        </p:spPr>
        <p:txBody>
          <a:bodyPr/>
          <a:lstStyle/>
          <a:p>
            <a:pPr algn="l" eaLnBrk="1" hangingPunct="1"/>
            <a:r>
              <a:rPr lang="en-US" smtClean="0"/>
              <a:t>Flow Network</a:t>
            </a:r>
          </a:p>
        </p:txBody>
      </p:sp>
      <p:pic>
        <p:nvPicPr>
          <p:cNvPr id="31747" name="Picture 3" descr="flowne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09800"/>
            <a:ext cx="6629400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295400" y="13716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Times" pitchFamily="18" charset="0"/>
              </a:rPr>
              <a:t>A connected set of flow </a:t>
            </a:r>
            <a:r>
              <a:rPr lang="en-US" b="1" i="1">
                <a:solidFill>
                  <a:schemeClr val="accent2"/>
                </a:solidFill>
                <a:latin typeface="Times" pitchFamily="18" charset="0"/>
              </a:rPr>
              <a:t>edges</a:t>
            </a:r>
          </a:p>
        </p:txBody>
      </p:sp>
      <p:grpSp>
        <p:nvGrpSpPr>
          <p:cNvPr id="31749" name="Group 5"/>
          <p:cNvGrpSpPr>
            <a:grpSpLocks/>
          </p:cNvGrpSpPr>
          <p:nvPr/>
        </p:nvGrpSpPr>
        <p:grpSpPr bwMode="auto">
          <a:xfrm>
            <a:off x="5791200" y="533400"/>
            <a:ext cx="2663825" cy="1762125"/>
            <a:chOff x="3456" y="432"/>
            <a:chExt cx="1678" cy="1110"/>
          </a:xfrm>
        </p:grpSpPr>
        <p:pic>
          <p:nvPicPr>
            <p:cNvPr id="31750" name="Picture 6" descr="ed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56" y="432"/>
              <a:ext cx="1653" cy="11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1751" name="Oval 7"/>
            <p:cNvSpPr>
              <a:spLocks noChangeArrowheads="1"/>
            </p:cNvSpPr>
            <p:nvPr/>
          </p:nvSpPr>
          <p:spPr bwMode="auto">
            <a:xfrm>
              <a:off x="4384" y="103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2" name="Text Box 8"/>
            <p:cNvSpPr txBox="1">
              <a:spLocks noChangeArrowheads="1"/>
            </p:cNvSpPr>
            <p:nvPr/>
          </p:nvSpPr>
          <p:spPr bwMode="auto">
            <a:xfrm>
              <a:off x="3600" y="672"/>
              <a:ext cx="5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imes" pitchFamily="18" charset="0"/>
                </a:rPr>
                <a:t>Edge</a:t>
              </a:r>
            </a:p>
          </p:txBody>
        </p:sp>
        <p:sp>
          <p:nvSpPr>
            <p:cNvPr id="31753" name="Text Box 9"/>
            <p:cNvSpPr txBox="1">
              <a:spLocks noChangeArrowheads="1"/>
            </p:cNvSpPr>
            <p:nvPr/>
          </p:nvSpPr>
          <p:spPr bwMode="auto">
            <a:xfrm>
              <a:off x="4368" y="960"/>
              <a:ext cx="7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imes" pitchFamily="18" charset="0"/>
                </a:rPr>
                <a:t>Junction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863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b="1" smtClean="0"/>
              <a:t>Network Building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3886200" cy="3810000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smtClean="0"/>
              <a:t>Define flow-paths within double-line streams and waterbodies.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smtClean="0"/>
              <a:t>Define network sinks and sources.</a:t>
            </a:r>
          </a:p>
        </p:txBody>
      </p:sp>
      <p:pic>
        <p:nvPicPr>
          <p:cNvPr id="33796" name="Picture 4" descr="ShoresDisab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4388" y="2087563"/>
            <a:ext cx="3327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36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1381</Words>
  <Application>Microsoft Office PowerPoint</Application>
  <PresentationFormat>On-screen Show (4:3)</PresentationFormat>
  <Paragraphs>254</Paragraphs>
  <Slides>63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Office Theme</vt:lpstr>
      <vt:lpstr>Microsoft Word Picture</vt:lpstr>
      <vt:lpstr>Bitmap Image</vt:lpstr>
      <vt:lpstr>HydroNetwork Applications</vt:lpstr>
      <vt:lpstr>Summary Concepts from Last Lecture</vt:lpstr>
      <vt:lpstr>Summary Concepts  (2)</vt:lpstr>
      <vt:lpstr>Hydrologic Networks</vt:lpstr>
      <vt:lpstr>Flow Line</vt:lpstr>
      <vt:lpstr>Location of the Flowline</vt:lpstr>
      <vt:lpstr>Introduction to the Hydro Network</vt:lpstr>
      <vt:lpstr>Flow Network</vt:lpstr>
      <vt:lpstr>Network Building</vt:lpstr>
      <vt:lpstr>Network Connectivity</vt:lpstr>
      <vt:lpstr>Network Flow Direction</vt:lpstr>
      <vt:lpstr>Network Flow Direction</vt:lpstr>
      <vt:lpstr>Uninitialized Flow Direction</vt:lpstr>
      <vt:lpstr>Assigned Flow Direction</vt:lpstr>
      <vt:lpstr>Network Tracing</vt:lpstr>
      <vt:lpstr>Trace Path</vt:lpstr>
      <vt:lpstr>Hydro Network for Holland</vt:lpstr>
      <vt:lpstr>Hydro Network for Colorado River Basin around Lake Travis</vt:lpstr>
      <vt:lpstr>PowerPoint Presentation</vt:lpstr>
      <vt:lpstr>Linear Referencing </vt:lpstr>
      <vt:lpstr>Addressing</vt:lpstr>
      <vt:lpstr>Coordinates of a 2-D Polyline</vt:lpstr>
      <vt:lpstr>Coordinates of a 2-D Polyline M</vt:lpstr>
      <vt:lpstr>Setting Line Measure</vt:lpstr>
      <vt:lpstr>Proportional Aliasing</vt:lpstr>
      <vt:lpstr>Setting Percent Measure</vt:lpstr>
      <vt:lpstr>Point and Line Events</vt:lpstr>
      <vt:lpstr>Some terminology</vt:lpstr>
      <vt:lpstr>National Hydrography Dataset</vt:lpstr>
      <vt:lpstr>National Hydrography Dataset</vt:lpstr>
      <vt:lpstr>NHD Waterbody</vt:lpstr>
      <vt:lpstr>NHD Geometric Network</vt:lpstr>
      <vt:lpstr>NHDPlus Reach Catchments  ~ 3km2</vt:lpstr>
      <vt:lpstr>Reach Attributes</vt:lpstr>
      <vt:lpstr>Delivering on National Water Information Needs</vt:lpstr>
      <vt:lpstr>Our Journey Begins….. Melbourne Cup Day, November 2006</vt:lpstr>
      <vt:lpstr>What was the state of water knowledge in Australia at that time?</vt:lpstr>
      <vt:lpstr>River Gage Networks</vt:lpstr>
      <vt:lpstr>Some months pass…. then comes (Jan 2007) </vt:lpstr>
      <vt:lpstr>PowerPoint Presentation</vt:lpstr>
      <vt:lpstr>PowerPoint Presentation</vt:lpstr>
      <vt:lpstr>WIRADA (2008-2013) Water Information Research and Development Alliance</vt:lpstr>
      <vt:lpstr>Three years in ….. What is the state of Water Information now?</vt:lpstr>
      <vt:lpstr>Australian National Climate Database</vt:lpstr>
      <vt:lpstr>Lake Argyll – Remote Sensing as Time Series!</vt:lpstr>
      <vt:lpstr>Australian Hydrological Geospatial Fabric</vt:lpstr>
      <vt:lpstr>PowerPoint Presentation</vt:lpstr>
      <vt:lpstr>United States Experience with DEM Improvement</vt:lpstr>
      <vt:lpstr>National Elevation Dataset for Australia</vt:lpstr>
      <vt:lpstr>National River Network for Australia</vt:lpstr>
      <vt:lpstr>A challenge: those messy Aussie rivers have lots of loops and branches</vt:lpstr>
      <vt:lpstr>A fundamental innovation:  Connecting the Cell to Cell and Line to Line Models</vt:lpstr>
      <vt:lpstr>Reach Catchments  Every stream reach has a local drainage area</vt:lpstr>
      <vt:lpstr>Contracted Nodes and Catchments</vt:lpstr>
      <vt:lpstr>Geofabric Summary</vt:lpstr>
      <vt:lpstr>Hydrologic Models</vt:lpstr>
      <vt:lpstr>PowerPoint Presentation</vt:lpstr>
      <vt:lpstr>What I was thinking about on the plane</vt:lpstr>
      <vt:lpstr>PowerPoint Presentation</vt:lpstr>
      <vt:lpstr>Assembly of lots and lots of time series from more than 200 organizations</vt:lpstr>
      <vt:lpstr>PowerPoint Presentation</vt:lpstr>
      <vt:lpstr>PowerPoint Presentation</vt:lpstr>
      <vt:lpstr>PowerPoint Presentation</vt:lpstr>
    </vt:vector>
  </TitlesOfParts>
  <Company>The 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Concepts from Last Lecture</dc:title>
  <dc:creator>Maidment, David R</dc:creator>
  <cp:lastModifiedBy>Maidment, David R</cp:lastModifiedBy>
  <cp:revision>4</cp:revision>
  <dcterms:created xsi:type="dcterms:W3CDTF">2011-10-03T22:09:28Z</dcterms:created>
  <dcterms:modified xsi:type="dcterms:W3CDTF">2011-10-03T22:41:15Z</dcterms:modified>
</cp:coreProperties>
</file>