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3" r:id="rId2"/>
    <p:sldId id="406" r:id="rId3"/>
    <p:sldId id="404" r:id="rId4"/>
    <p:sldId id="405" r:id="rId5"/>
    <p:sldId id="410" r:id="rId6"/>
    <p:sldId id="411" r:id="rId7"/>
    <p:sldId id="412" r:id="rId8"/>
    <p:sldId id="413" r:id="rId9"/>
    <p:sldId id="394" r:id="rId10"/>
    <p:sldId id="415" r:id="rId11"/>
    <p:sldId id="414" r:id="rId12"/>
    <p:sldId id="409" r:id="rId13"/>
    <p:sldId id="408" r:id="rId14"/>
    <p:sldId id="407" r:id="rId15"/>
    <p:sldId id="318" r:id="rId16"/>
    <p:sldId id="340" r:id="rId17"/>
    <p:sldId id="341" r:id="rId18"/>
    <p:sldId id="294" r:id="rId19"/>
    <p:sldId id="342" r:id="rId20"/>
    <p:sldId id="368" r:id="rId21"/>
    <p:sldId id="339" r:id="rId22"/>
    <p:sldId id="296" r:id="rId23"/>
    <p:sldId id="416" r:id="rId24"/>
    <p:sldId id="297" r:id="rId25"/>
    <p:sldId id="298" r:id="rId26"/>
    <p:sldId id="299" r:id="rId27"/>
    <p:sldId id="343" r:id="rId28"/>
    <p:sldId id="344" r:id="rId29"/>
    <p:sldId id="417" r:id="rId30"/>
    <p:sldId id="418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09" d="100"/>
          <a:sy n="109" d="100"/>
        </p:scale>
        <p:origin x="-18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E3E3A-0713-4FDB-9705-453C7469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EC52A-B9CC-4AE5-8458-E45748F2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A46-291E-4993-A67E-F1D4307C1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5431-499C-4834-BB41-53D0DA337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F0B-E569-45E9-BB7A-A6BE1E81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616E-5F57-421B-AC69-7074B993F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6BD7-8B25-401D-91B8-F26D17ED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1BBC-3159-403E-BF08-ACD1565A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1A5-511F-45A0-8646-25AA2C8F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FD16-D211-4FC7-8A2D-CA7AE636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16F-864F-4D4B-8AE3-9CC28BA6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6BA0-3E0E-4677-A52A-6F69BD7B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5728-4574-4703-B662-41F014D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96717D-3673-4181-94C2-AF5B96185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What_are_geometric_networks/002r0000000100000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What_is_linear_referencing/00390000000100000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Hydro Networks in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</a:t>
            </a:r>
          </a:p>
          <a:p>
            <a:pPr eaLnBrk="1" hangingPunct="1"/>
            <a:r>
              <a:rPr lang="en-US" smtClean="0"/>
              <a:t>Flow on Networks</a:t>
            </a:r>
          </a:p>
          <a:p>
            <a:pPr eaLnBrk="1" hangingPunct="1"/>
            <a:r>
              <a:rPr lang="en-US" smtClean="0"/>
              <a:t>Hydrologic networks</a:t>
            </a:r>
          </a:p>
          <a:p>
            <a:pPr eaLnBrk="1" hangingPunct="1"/>
            <a:r>
              <a:rPr lang="en-US" smtClean="0"/>
              <a:t>Linear referencing on networks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4725" y="5070475"/>
            <a:ext cx="6307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Some slides in this presentation were prepared by </a:t>
            </a:r>
          </a:p>
          <a:p>
            <a:r>
              <a:rPr lang="en-US"/>
              <a:t>Dr Francisco Olivera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Four Key Concepts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0" y="2061130"/>
            <a:ext cx="3810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5575" y="2826566"/>
            <a:ext cx="2543175" cy="1495425"/>
            <a:chOff x="6505575" y="2826566"/>
            <a:chExt cx="2543175" cy="14954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2826566"/>
              <a:ext cx="2543175" cy="14954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" name="Right Arrow 2"/>
            <p:cNvSpPr/>
            <p:nvPr/>
          </p:nvSpPr>
          <p:spPr>
            <a:xfrm>
              <a:off x="6781800" y="3352800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5575" y="4990242"/>
            <a:ext cx="2543175" cy="1520096"/>
            <a:chOff x="6505575" y="4990242"/>
            <a:chExt cx="2543175" cy="15200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4990242"/>
              <a:ext cx="2543175" cy="1520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6743700" y="5525251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9030" y="3574278"/>
            <a:ext cx="3038570" cy="1547855"/>
            <a:chOff x="619030" y="3574278"/>
            <a:chExt cx="3038570" cy="154785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30" y="3574278"/>
              <a:ext cx="2462213" cy="1547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>
              <a:off x="3276600" y="4246991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2004224"/>
            <a:ext cx="3148012" cy="1551004"/>
            <a:chOff x="533400" y="2004224"/>
            <a:chExt cx="3148012" cy="15510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04224"/>
              <a:ext cx="2547843" cy="155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3300412" y="2779726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7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Flows to a Cell</a:t>
            </a:r>
            <a:endParaRPr lang="en-US" dirty="0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800600" y="2057400"/>
            <a:ext cx="3429000" cy="3505200"/>
            <a:chOff x="4800604" y="2133601"/>
            <a:chExt cx="3429002" cy="350519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800604" y="2133601"/>
              <a:ext cx="3429002" cy="3185086"/>
              <a:chOff x="1877" y="1152"/>
              <a:chExt cx="1971" cy="1776"/>
            </a:xfrm>
          </p:grpSpPr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5" name="Line 29"/>
            <p:cNvSpPr>
              <a:spLocks noChangeShapeType="1"/>
            </p:cNvSpPr>
            <p:nvPr/>
          </p:nvSpPr>
          <p:spPr bwMode="auto">
            <a:xfrm rot="-177988">
              <a:off x="5230885" y="2360742"/>
              <a:ext cx="1915034" cy="2041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5849752" y="2462828"/>
              <a:ext cx="671988" cy="653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H="1">
              <a:off x="5143501" y="3731247"/>
              <a:ext cx="2390" cy="6248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7169824" y="4986907"/>
              <a:ext cx="18376" cy="6518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5140578" y="4348869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rot="2592605" flipV="1">
              <a:off x="5241509" y="4775078"/>
              <a:ext cx="499343" cy="449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rot="2592605" flipV="1">
              <a:off x="6598767" y="4764870"/>
              <a:ext cx="478095" cy="441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rot="2592605">
              <a:off x="5700667" y="5284215"/>
              <a:ext cx="863571" cy="24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rot="2592605">
              <a:off x="5612306" y="4441960"/>
              <a:ext cx="429439" cy="450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rot="2592605" flipV="1">
              <a:off x="5900217" y="3481137"/>
              <a:ext cx="517936" cy="467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rot="2592605" flipV="1">
              <a:off x="5270037" y="2836826"/>
              <a:ext cx="499420" cy="4838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rot="2807395">
              <a:off x="6276370" y="2566237"/>
              <a:ext cx="472148" cy="454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rot="2807395">
              <a:off x="6294391" y="3192086"/>
              <a:ext cx="444075" cy="4249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rot="2807395">
              <a:off x="7630763" y="4429153"/>
              <a:ext cx="46194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rot="2807395">
              <a:off x="6273714" y="4449778"/>
              <a:ext cx="472148" cy="451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rot="2807395">
              <a:off x="6979296" y="2562016"/>
              <a:ext cx="426210" cy="4090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rot="2807395">
              <a:off x="6966587" y="381179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rot="8207395">
              <a:off x="7281379" y="4767422"/>
              <a:ext cx="488719" cy="4466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rot="2807395">
              <a:off x="7657584" y="3173493"/>
              <a:ext cx="47470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H="1">
              <a:off x="6505804" y="3047271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7196385" y="2427098"/>
              <a:ext cx="664020" cy="638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7214977" y="3710831"/>
              <a:ext cx="679957" cy="6456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 rot="2807395">
              <a:off x="6966587" y="443962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111"/>
          <p:cNvGrpSpPr>
            <a:grpSpLocks/>
          </p:cNvGrpSpPr>
          <p:nvPr/>
        </p:nvGrpSpPr>
        <p:grpSpPr bwMode="auto">
          <a:xfrm>
            <a:off x="838200" y="2057400"/>
            <a:ext cx="3352800" cy="3200400"/>
            <a:chOff x="838200" y="2133600"/>
            <a:chExt cx="3352800" cy="3200400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838200" y="2133600"/>
              <a:ext cx="3352800" cy="3200400"/>
              <a:chOff x="1877" y="1152"/>
              <a:chExt cx="1971" cy="1776"/>
            </a:xfrm>
          </p:grpSpPr>
          <p:sp>
            <p:nvSpPr>
              <p:cNvPr id="80" name="Rectangle 55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1" name="Rectangle 56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2" name="Rectangle 57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3" name="Rectangle 58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4" name="Rectangle 59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5" name="Rectangle 60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6" name="Rectangle 61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7" name="Rectangle 62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8" name="Rectangle 63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9" name="Rectangle 64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0" name="Rectangle 65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1" name="Rectangle 66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2" name="Rectangle 67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4" name="Rectangle 69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5" name="Rectangle 70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6" name="Rectangle 71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7" name="Rectangle 72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8" name="Rectangle 73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9" name="Rectangle 74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0" name="Rectangle 75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1" name="Rectangle 76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2" name="Rectangle 77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3" name="Rectangle 78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4" name="Rectangle 79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</p:grp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1012203" y="2277208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1677049" y="225669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84"/>
            <p:cNvSpPr>
              <a:spLocks noChangeShapeType="1"/>
            </p:cNvSpPr>
            <p:nvPr/>
          </p:nvSpPr>
          <p:spPr bwMode="auto">
            <a:xfrm>
              <a:off x="2341896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5"/>
            <p:cNvSpPr>
              <a:spLocks noChangeShapeType="1"/>
            </p:cNvSpPr>
            <p:nvPr/>
          </p:nvSpPr>
          <p:spPr bwMode="auto">
            <a:xfrm>
              <a:off x="991426" y="42056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86"/>
            <p:cNvSpPr>
              <a:spLocks noChangeShapeType="1"/>
            </p:cNvSpPr>
            <p:nvPr/>
          </p:nvSpPr>
          <p:spPr bwMode="auto">
            <a:xfrm>
              <a:off x="1697826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7"/>
            <p:cNvSpPr>
              <a:spLocks noChangeShapeType="1"/>
            </p:cNvSpPr>
            <p:nvPr/>
          </p:nvSpPr>
          <p:spPr bwMode="auto">
            <a:xfrm rot="2592605" flipV="1">
              <a:off x="1022591" y="4854453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8"/>
            <p:cNvSpPr>
              <a:spLocks noChangeShapeType="1"/>
            </p:cNvSpPr>
            <p:nvPr/>
          </p:nvSpPr>
          <p:spPr bwMode="auto">
            <a:xfrm rot="2592605" flipV="1">
              <a:off x="2373060" y="4833938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 rot="2592605" flipV="1">
              <a:off x="1708214" y="3582499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 rot="2592605" flipV="1">
              <a:off x="1022591" y="2926007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 rot="2807395">
              <a:off x="2367129" y="2321507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rot="2807395">
              <a:off x="2367129" y="2978000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rot="2807395">
              <a:off x="3696822" y="4229438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 rot="2807395">
              <a:off x="3073529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 rot="2807395">
              <a:off x="2346353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rot="2807395">
              <a:off x="3052752" y="2300992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rot="2807395">
              <a:off x="3052752" y="3572946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 rot="8207395">
              <a:off x="3715739" y="4887790"/>
              <a:ext cx="296064" cy="292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 rot="2807395">
              <a:off x="3717599" y="2957484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 flipH="1">
              <a:off x="3027519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flipH="1">
              <a:off x="3671589" y="2297723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 flipH="1">
              <a:off x="3713142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85"/>
            <p:cNvSpPr>
              <a:spLocks noChangeShapeType="1"/>
            </p:cNvSpPr>
            <p:nvPr/>
          </p:nvSpPr>
          <p:spPr bwMode="auto">
            <a:xfrm>
              <a:off x="1677226" y="48533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 rot="2807395">
              <a:off x="1013183" y="36310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 rot="2807395">
              <a:off x="1711684" y="42279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96"/>
            <p:cNvSpPr>
              <a:spLocks noChangeShapeType="1"/>
            </p:cNvSpPr>
            <p:nvPr/>
          </p:nvSpPr>
          <p:spPr bwMode="auto">
            <a:xfrm rot="2807395">
              <a:off x="3048129" y="48820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041177" y="5788967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concept of flow on digital elevation models</a:t>
            </a:r>
            <a:endParaRPr lang="en-US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08" y="533400"/>
            <a:ext cx="2047146" cy="12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Flows to a 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29350" cy="45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1719943"/>
            <a:ext cx="278874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861" y="5867400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 Network of </a:t>
            </a:r>
            <a:r>
              <a:rPr lang="en-US" dirty="0" err="1" smtClean="0"/>
              <a:t>NHDFlowlines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1665196"/>
            <a:ext cx="2543175" cy="14954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9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26" y="228748"/>
            <a:ext cx="2462213" cy="15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Line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058388"/>
            <a:ext cx="5791201" cy="44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45771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Catchments from </a:t>
            </a:r>
            <a:r>
              <a:rPr lang="en-US" dirty="0" err="1" smtClean="0"/>
              <a:t>NHDPlus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492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Flowline</a:t>
            </a:r>
            <a:r>
              <a:rPr lang="en-US" dirty="0" smtClean="0"/>
              <a:t> and Catchment have the same COMID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Point on a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815" y="4876800"/>
            <a:ext cx="374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Watersheds for USGS Gages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09775"/>
            <a:ext cx="80359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7" y="1371600"/>
            <a:ext cx="286045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Definition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5807075" cy="10683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is a </a:t>
            </a:r>
            <a:r>
              <a:rPr lang="en-US" sz="2400" smtClean="0">
                <a:cs typeface="Times New Roman" pitchFamily="18" charset="0"/>
              </a:rPr>
              <a:t>set of edges and junctions that are topologically connected to each other.</a:t>
            </a:r>
            <a:r>
              <a:rPr lang="en-US" sz="2000" smtClean="0"/>
              <a:t> </a:t>
            </a:r>
          </a:p>
        </p:txBody>
      </p:sp>
      <p:pic>
        <p:nvPicPr>
          <p:cNvPr id="13316" name="Picture 4" descr="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65563"/>
            <a:ext cx="39830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 in GIS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components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Geometric model:</a:t>
            </a:r>
            <a:r>
              <a:rPr lang="en-US" smtClean="0"/>
              <a:t> (x,y,z,m) coordinates of edges and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Logical model:</a:t>
            </a:r>
            <a:r>
              <a:rPr lang="en-US" smtClean="0"/>
              <a:t> which edges are connected to what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Addressing model:</a:t>
            </a:r>
            <a:r>
              <a:rPr lang="en-US" smtClean="0"/>
              <a:t> location on the network using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Edges and Junctions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Simple feature</a:t>
            </a:r>
            <a:r>
              <a:rPr lang="en-US" sz="2800" smtClean="0"/>
              <a:t> classes: points and lines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Network feature</a:t>
            </a:r>
            <a:r>
              <a:rPr lang="en-US" sz="2800" smtClean="0"/>
              <a:t> classes: junctions and edges</a:t>
            </a:r>
          </a:p>
          <a:p>
            <a:pPr eaLnBrk="1" hangingPunct="1"/>
            <a:r>
              <a:rPr lang="en-US" sz="2800" smtClean="0"/>
              <a:t>Edges can be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Simple:</a:t>
            </a:r>
            <a:r>
              <a:rPr lang="en-US" sz="2400" smtClean="0"/>
              <a:t> one attribute record for a single edge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Complex:</a:t>
            </a:r>
            <a:r>
              <a:rPr lang="en-US" sz="2400" smtClean="0"/>
              <a:t> one attribute record for several edges in a linear sequence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smtClean="0"/>
              <a:t>A single edge cannot be branched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029200" y="4267200"/>
            <a:ext cx="3352800" cy="838200"/>
            <a:chOff x="1776" y="3552"/>
            <a:chExt cx="2112" cy="528"/>
          </a:xfrm>
        </p:grpSpPr>
        <p:sp>
          <p:nvSpPr>
            <p:cNvPr id="15374" name="Line 4"/>
            <p:cNvSpPr>
              <a:spLocks noChangeShapeType="1"/>
            </p:cNvSpPr>
            <p:nvPr/>
          </p:nvSpPr>
          <p:spPr bwMode="auto">
            <a:xfrm flipV="1">
              <a:off x="1776" y="3792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"/>
            <p:cNvSpPr>
              <a:spLocks noChangeShapeType="1"/>
            </p:cNvSpPr>
            <p:nvPr/>
          </p:nvSpPr>
          <p:spPr bwMode="auto">
            <a:xfrm>
              <a:off x="2400" y="3792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 flipV="1">
              <a:off x="3264" y="360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8"/>
            <p:cNvSpPr>
              <a:spLocks noChangeArrowheads="1"/>
            </p:cNvSpPr>
            <p:nvPr/>
          </p:nvSpPr>
          <p:spPr bwMode="auto">
            <a:xfrm>
              <a:off x="23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5867400" y="2971800"/>
            <a:ext cx="2438400" cy="609600"/>
            <a:chOff x="2448" y="3648"/>
            <a:chExt cx="1536" cy="384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496" y="388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360" y="36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4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41148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 flipH="1">
            <a:off x="4038600" y="6248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8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5927725" y="5984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Polylines and Edges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netconv"/>
          <p:cNvPicPr>
            <a:picLocks noChangeAspect="1" noChangeArrowheads="1"/>
          </p:cNvPicPr>
          <p:nvPr/>
        </p:nvPicPr>
        <p:blipFill>
          <a:blip r:embed="rId2" cstate="print"/>
          <a:srcRect b="55882"/>
          <a:stretch>
            <a:fillRect/>
          </a:stretch>
        </p:blipFill>
        <p:spPr bwMode="auto">
          <a:xfrm>
            <a:off x="309563" y="2743200"/>
            <a:ext cx="8834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Junctions exist at all points where edges join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necessary they are added during network building (</a:t>
            </a:r>
            <a:r>
              <a:rPr lang="en-US" smtClean="0">
                <a:solidFill>
                  <a:srgbClr val="FF3300"/>
                </a:solidFill>
              </a:rPr>
              <a:t>generic junctions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Junctions can be placed on the </a:t>
            </a:r>
            <a:r>
              <a:rPr lang="en-US" smtClean="0">
                <a:solidFill>
                  <a:srgbClr val="FF3300"/>
                </a:solidFill>
              </a:rPr>
              <a:t>interior</a:t>
            </a:r>
            <a:r>
              <a:rPr lang="en-US" smtClean="0"/>
              <a:t> of an edge e.g. stream gage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Any number of point feature classes</a:t>
            </a:r>
            <a:r>
              <a:rPr lang="en-US" smtClean="0"/>
              <a:t> can be built into junctions on a single network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ArcGIS Resource Centers</a:t>
            </a:r>
            <a:br>
              <a:rPr lang="en-US" dirty="0" smtClean="0"/>
            </a:br>
            <a:r>
              <a:rPr lang="en-US" sz="3200" dirty="0" smtClean="0"/>
              <a:t>http://resources.arcgis/com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1524000"/>
            <a:ext cx="4533900" cy="295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2485" y="3679371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363" y="34811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766458" cy="280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94857" y="5867400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3036" y="571053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746284"/>
            <a:ext cx="4786313" cy="192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533991" y="4095260"/>
            <a:ext cx="521329" cy="19245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788965"/>
            <a:ext cx="922564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1844513"/>
            <a:ext cx="342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Getting to Readings in ArcGIS Resource Center Help for Desktop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6934200" y="2438400"/>
            <a:ext cx="609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715000" y="3657600"/>
            <a:ext cx="1219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934200" y="3657600"/>
            <a:ext cx="1143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Connectivity Table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3914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J124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67600" y="1828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J125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0" y="4800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J123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153400" y="5105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J126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467600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E3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2390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E2</a:t>
            </a:r>
          </a:p>
        </p:txBody>
      </p:sp>
      <p:graphicFrame>
        <p:nvGraphicFramePr>
          <p:cNvPr id="136209" name="Group 17"/>
          <p:cNvGraphicFramePr>
            <a:graphicFrameLocks noGrp="1"/>
          </p:cNvGraphicFramePr>
          <p:nvPr/>
        </p:nvGraphicFramePr>
        <p:xfrm>
          <a:off x="533400" y="2819400"/>
          <a:ext cx="4495800" cy="30480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572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Junction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1752600" y="22860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Adjacent Junction and Edge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is the “Logical Network”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Network Tables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2895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Establishes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connectivity</a:t>
            </a:r>
            <a:r>
              <a:rPr lang="en-US" b="1">
                <a:latin typeface="Arial" charset="0"/>
              </a:rPr>
              <a:t> of Edge and Junction features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Enables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tracing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Generates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Generic Junctions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b="1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537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Geometric Network Wizard in ArcCatalog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529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Snapping Features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1950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4" name="Picture 4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401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325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7628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Sources and Sinks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4325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98688" y="182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08725" y="2403475"/>
            <a:ext cx="2366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junction</a:t>
            </a:r>
          </a:p>
          <a:p>
            <a:r>
              <a:rPr lang="en-US"/>
              <a:t>feature class</a:t>
            </a:r>
          </a:p>
          <a:p>
            <a:r>
              <a:rPr lang="en-US"/>
              <a:t>in a network can </a:t>
            </a:r>
          </a:p>
          <a:p>
            <a:r>
              <a:rPr lang="en-US"/>
              <a:t>have junctions</a:t>
            </a:r>
          </a:p>
          <a:p>
            <a:r>
              <a:rPr lang="en-US"/>
              <a:t>which are sources</a:t>
            </a:r>
          </a:p>
          <a:p>
            <a:r>
              <a:rPr lang="en-US"/>
              <a:t>or sinks for flow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8" y="1524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410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complex edge so that junction can be interior to edge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3324225" cy="12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to a sink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4" descr="in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34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Flags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84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 descr="flags"/>
          <p:cNvPicPr>
            <a:picLocks noChangeAspect="1" noChangeArrowheads="1"/>
          </p:cNvPicPr>
          <p:nvPr/>
        </p:nvPicPr>
        <p:blipFill>
          <a:blip r:embed="rId2" cstate="print"/>
          <a:srcRect r="65033" b="43224"/>
          <a:stretch>
            <a:fillRect/>
          </a:stretch>
        </p:blipFill>
        <p:spPr bwMode="auto">
          <a:xfrm>
            <a:off x="2590800" y="228600"/>
            <a:ext cx="50911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8920"/>
            <a:ext cx="79445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668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43250" y="157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3" name="Picture 3" descr="sol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47450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5246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Trace 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Upstream Trace Solvers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8" name="Picture 4" descr="sel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0" name="Picture 6" descr="grp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Concepts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</p:spTree>
    <p:extLst>
      <p:ext uri="{BB962C8B-B14F-4D97-AF65-F5344CB8AC3E}">
        <p14:creationId xmlns:p14="http://schemas.microsoft.com/office/powerpoint/2010/main" val="7337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0" y="10886"/>
            <a:ext cx="7772400" cy="1143000"/>
          </a:xfrm>
        </p:spPr>
        <p:txBody>
          <a:bodyPr/>
          <a:lstStyle/>
          <a:p>
            <a:r>
              <a:rPr lang="en-US" dirty="0" smtClean="0"/>
              <a:t>Reading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764" y="1136455"/>
            <a:ext cx="836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ArcGIS Resource Center/Desktop 10/Help/Professional Library/Data Management/Geographic Data Types/Geometric Networks – </a:t>
            </a:r>
            <a:r>
              <a:rPr lang="en-US" sz="1800" dirty="0" smtClean="0">
                <a:solidFill>
                  <a:srgbClr val="00B0F0"/>
                </a:solidFill>
              </a:rPr>
              <a:t>What are geometric networks, A quick tour of geometric networks, Essential geometric networks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8657"/>
            <a:ext cx="6921720" cy="42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74" y="2059785"/>
            <a:ext cx="8604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http://help.arcgis.com/en/arcgisdesktop/10.0/help/index.html#/What_are_geometric_networks/002r00000001000000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1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Summary </a:t>
            </a:r>
            <a:r>
              <a:rPr lang="en-US" dirty="0"/>
              <a:t>Concepts  (2)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network is a connected set of points (junctions) and lines (edges) that supports tracing functions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Three data model components</a:t>
            </a:r>
          </a:p>
          <a:p>
            <a:pPr lvl="2" eaLnBrk="1" hangingPunct="1"/>
            <a:r>
              <a:rPr lang="en-US" dirty="0" smtClean="0"/>
              <a:t>Geographic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Logical (point-line topology connections)</a:t>
            </a:r>
          </a:p>
          <a:p>
            <a:pPr lvl="2" eaLnBrk="1" hangingPunct="1"/>
            <a:r>
              <a:rPr lang="en-US" dirty="0" smtClean="0"/>
              <a:t>Addressing (position m along the line)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9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49" y="76200"/>
            <a:ext cx="7772400" cy="1143000"/>
          </a:xfrm>
        </p:spPr>
        <p:txBody>
          <a:bodyPr/>
          <a:lstStyle/>
          <a:p>
            <a:r>
              <a:rPr lang="en-US" dirty="0" smtClean="0"/>
              <a:t>Reading (2)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99178"/>
            <a:ext cx="5206550" cy="42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43" y="1143000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ArcGIS Resource Center/ Desktop 10/Help/Professional Library/Guide books/Linear Referencing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- What is linear referencing; Essential linear referencing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99158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http://help.arcgis.com/en/arcgisdesktop/10.0/help/index.html#/What_is_linear_referencing/003900000001000000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Key Concepts from Exercise 4</a:t>
            </a:r>
            <a:endParaRPr lang="en-US" sz="4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609600" y="3678860"/>
            <a:ext cx="8122683" cy="2907142"/>
            <a:chOff x="609600" y="3456731"/>
            <a:chExt cx="8122683" cy="3193683"/>
          </a:xfrm>
        </p:grpSpPr>
        <p:sp>
          <p:nvSpPr>
            <p:cNvPr id="52" name="Title 1"/>
            <p:cNvSpPr txBox="1">
              <a:spLocks/>
            </p:cNvSpPr>
            <p:nvPr/>
          </p:nvSpPr>
          <p:spPr>
            <a:xfrm>
              <a:off x="609600" y="3808274"/>
              <a:ext cx="7772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"smdem" - 10 * “flowLineReclas" - 0.02 * (500 - "distance") *  ("distance" &lt; 500)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5400000">
              <a:off x="2662362" y="3288036"/>
              <a:ext cx="231102" cy="1861152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21466" y="3456731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10 at all stream grid cells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 rot="16200000">
              <a:off x="5027889" y="3710179"/>
              <a:ext cx="209982" cy="224999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0000" y="5027474"/>
              <a:ext cx="2590800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an amount that tapers from 0.02*500=10 when distance is 0, to 0 when distance is 500 from stream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eft Brace 56"/>
            <p:cNvSpPr/>
            <p:nvPr/>
          </p:nvSpPr>
          <p:spPr>
            <a:xfrm rot="16200000">
              <a:off x="7255692" y="3996976"/>
              <a:ext cx="209982" cy="16764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4600" y="5027474"/>
              <a:ext cx="2407683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Only do taper when distance is less than 500, otherwise this is 0 and nothing is subtracted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21343" y="5328620"/>
              <a:ext cx="23622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12737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23405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rot="5400000">
              <a:off x="19976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20738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264343" y="6395420"/>
              <a:ext cx="762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1273743" y="5176220"/>
              <a:ext cx="1028358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2302101" y="5177808"/>
              <a:ext cx="102904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5023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91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931637" y="55953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931637" y="61287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rot="10800000">
              <a:off x="1045143" y="5862020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rot="10800000">
              <a:off x="1045143" y="6395419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121343" y="54810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21343" y="5938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019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4572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DEM Reconditioning as an example of quantitative raster analysis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Vector to Raster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Distance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Raster Calculation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Volume removed analysis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625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02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smdem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smrecon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410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diff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3D Analyst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Construct the Analysis Layer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17" y="4267200"/>
            <a:ext cx="30838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117165" cy="2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98836" y="1219200"/>
            <a:ext cx="3140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b="9386"/>
          <a:stretch>
            <a:fillRect/>
          </a:stretch>
        </p:blipFill>
        <p:spPr bwMode="auto">
          <a:xfrm>
            <a:off x="4572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743200"/>
            <a:ext cx="304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Fill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Definition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Links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Catchments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619304">
            <a:off x="2743200" y="2590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4007">
            <a:off x="5526052" y="2942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60659">
            <a:off x="2700100" y="387364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3142">
            <a:off x="5519419" y="448336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Convert to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114800"/>
          </a:xfrm>
        </p:spPr>
        <p:txBody>
          <a:bodyPr/>
          <a:lstStyle/>
          <a:p>
            <a:r>
              <a:rPr lang="en-US" dirty="0" smtClean="0"/>
              <a:t>Vector streams</a:t>
            </a:r>
          </a:p>
          <a:p>
            <a:r>
              <a:rPr lang="en-US" dirty="0" smtClean="0"/>
              <a:t>Vector catchments</a:t>
            </a:r>
          </a:p>
          <a:p>
            <a:r>
              <a:rPr lang="en-US" dirty="0" smtClean="0"/>
              <a:t>Attribute feature with raster zonal statistics</a:t>
            </a:r>
          </a:p>
          <a:p>
            <a:r>
              <a:rPr lang="en-US" dirty="0" smtClean="0"/>
              <a:t>Geometric Network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smtClean="0"/>
              <a:t>Selection statistics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3438" r="8377"/>
          <a:stretch>
            <a:fillRect/>
          </a:stretch>
        </p:blipFill>
        <p:spPr bwMode="auto">
          <a:xfrm>
            <a:off x="4572000" y="1524000"/>
            <a:ext cx="4267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to Vector Transition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During the last week, you have been dealing with the flow of water through the landscape based on the </a:t>
            </a:r>
            <a:r>
              <a:rPr lang="en-US" sz="2800" smtClean="0">
                <a:solidFill>
                  <a:srgbClr val="FF3300"/>
                </a:solidFill>
              </a:rPr>
              <a:t>raster data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Today we are making a transition in which we are going to use </a:t>
            </a:r>
            <a:r>
              <a:rPr lang="en-US" sz="2800" smtClean="0">
                <a:solidFill>
                  <a:srgbClr val="FF3300"/>
                </a:solidFill>
              </a:rPr>
              <a:t>vector network data</a:t>
            </a:r>
            <a:r>
              <a:rPr lang="en-US" sz="2800" smtClean="0"/>
              <a:t> to describe water pathways.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will connect the </a:t>
            </a:r>
            <a:r>
              <a:rPr lang="en-US" sz="2800" smtClean="0">
                <a:solidFill>
                  <a:srgbClr val="FF3300"/>
                </a:solidFill>
              </a:rPr>
              <a:t>land and water flow systems</a:t>
            </a:r>
            <a:r>
              <a:rPr lang="en-US" sz="2800" smtClean="0"/>
              <a:t> by attaching the catchments and watersheds derived from raster data processing to our vector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766</Words>
  <Application>Microsoft Office PowerPoint</Application>
  <PresentationFormat>On-screen Show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Hydro Networks in GIS</vt:lpstr>
      <vt:lpstr>ArcGIS Resource Centers http://resources.arcgis/com</vt:lpstr>
      <vt:lpstr>Reading (1)</vt:lpstr>
      <vt:lpstr>Reading (2) </vt:lpstr>
      <vt:lpstr>Key Concepts from Exercise 4</vt:lpstr>
      <vt:lpstr>3D Analyst Profiles</vt:lpstr>
      <vt:lpstr>Construct the Analysis Layer</vt:lpstr>
      <vt:lpstr>Convert to Vector</vt:lpstr>
      <vt:lpstr>Raster to Vector Transition</vt:lpstr>
      <vt:lpstr>Four Key Concepts</vt:lpstr>
      <vt:lpstr>Cell Flows to a Cell</vt:lpstr>
      <vt:lpstr>Line Flows to a Line</vt:lpstr>
      <vt:lpstr>Area Flows to a Line</vt:lpstr>
      <vt:lpstr>Area Flows to a Point on a Line</vt:lpstr>
      <vt:lpstr>Network Definition</vt:lpstr>
      <vt:lpstr>Network Model in GIS</vt:lpstr>
      <vt:lpstr>Edges and Junctions</vt:lpstr>
      <vt:lpstr>Polylines and Edges</vt:lpstr>
      <vt:lpstr>Junctions</vt:lpstr>
      <vt:lpstr>Connectivity Table</vt:lpstr>
      <vt:lpstr>Build Network Tables</vt:lpstr>
      <vt:lpstr>Snapping Features</vt:lpstr>
      <vt:lpstr>PowerPoint Presentation</vt:lpstr>
      <vt:lpstr>Network Sources and Sinks</vt:lpstr>
      <vt:lpstr>Flow to a sink</vt:lpstr>
      <vt:lpstr>Flags</vt:lpstr>
      <vt:lpstr>Trace Solvers</vt:lpstr>
      <vt:lpstr>Upstream Trace Solvers</vt:lpstr>
      <vt:lpstr>Summary Concepts</vt:lpstr>
      <vt:lpstr>Summary Concepts  (2)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Network</dc:title>
  <dc:creator>maidment</dc:creator>
  <cp:lastModifiedBy>Maidment, David R</cp:lastModifiedBy>
  <cp:revision>67</cp:revision>
  <cp:lastPrinted>2011-09-28T13:37:23Z</cp:lastPrinted>
  <dcterms:created xsi:type="dcterms:W3CDTF">2001-09-25T16:03:17Z</dcterms:created>
  <dcterms:modified xsi:type="dcterms:W3CDTF">2011-10-03T22:12:18Z</dcterms:modified>
</cp:coreProperties>
</file>