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8"/>
  </p:notesMasterIdLst>
  <p:handoutMasterIdLst>
    <p:handoutMasterId r:id="rId59"/>
  </p:handoutMasterIdLst>
  <p:sldIdLst>
    <p:sldId id="319" r:id="rId2"/>
    <p:sldId id="320" r:id="rId3"/>
    <p:sldId id="392" r:id="rId4"/>
    <p:sldId id="480" r:id="rId5"/>
    <p:sldId id="484" r:id="rId6"/>
    <p:sldId id="478" r:id="rId7"/>
    <p:sldId id="322" r:id="rId8"/>
    <p:sldId id="321" r:id="rId9"/>
    <p:sldId id="337" r:id="rId10"/>
    <p:sldId id="384" r:id="rId11"/>
    <p:sldId id="383" r:id="rId12"/>
    <p:sldId id="262" r:id="rId13"/>
    <p:sldId id="269" r:id="rId14"/>
    <p:sldId id="387" r:id="rId15"/>
    <p:sldId id="388" r:id="rId16"/>
    <p:sldId id="261" r:id="rId17"/>
    <p:sldId id="389" r:id="rId18"/>
    <p:sldId id="474" r:id="rId19"/>
    <p:sldId id="349" r:id="rId20"/>
    <p:sldId id="350" r:id="rId21"/>
    <p:sldId id="476" r:id="rId22"/>
    <p:sldId id="477" r:id="rId23"/>
    <p:sldId id="454" r:id="rId24"/>
    <p:sldId id="338" r:id="rId25"/>
    <p:sldId id="413" r:id="rId26"/>
    <p:sldId id="466" r:id="rId27"/>
    <p:sldId id="455" r:id="rId28"/>
    <p:sldId id="459" r:id="rId29"/>
    <p:sldId id="456" r:id="rId30"/>
    <p:sldId id="457" r:id="rId31"/>
    <p:sldId id="460" r:id="rId32"/>
    <p:sldId id="462" r:id="rId33"/>
    <p:sldId id="464" r:id="rId34"/>
    <p:sldId id="465" r:id="rId35"/>
    <p:sldId id="472" r:id="rId36"/>
    <p:sldId id="427" r:id="rId37"/>
    <p:sldId id="428" r:id="rId38"/>
    <p:sldId id="481" r:id="rId39"/>
    <p:sldId id="482" r:id="rId40"/>
    <p:sldId id="483" r:id="rId41"/>
    <p:sldId id="470" r:id="rId42"/>
    <p:sldId id="469" r:id="rId43"/>
    <p:sldId id="441" r:id="rId44"/>
    <p:sldId id="442" r:id="rId45"/>
    <p:sldId id="443" r:id="rId46"/>
    <p:sldId id="471" r:id="rId47"/>
    <p:sldId id="339" r:id="rId48"/>
    <p:sldId id="281" r:id="rId49"/>
    <p:sldId id="279" r:id="rId50"/>
    <p:sldId id="282" r:id="rId51"/>
    <p:sldId id="260" r:id="rId52"/>
    <p:sldId id="317" r:id="rId53"/>
    <p:sldId id="318" r:id="rId54"/>
    <p:sldId id="417" r:id="rId55"/>
    <p:sldId id="418" r:id="rId56"/>
    <p:sldId id="419" r:id="rId57"/>
  </p:sldIdLst>
  <p:sldSz cx="9144000" cy="6858000" type="screen4x3"/>
  <p:notesSz cx="6858000" cy="9199563"/>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64" autoAdjust="0"/>
  </p:normalViewPr>
  <p:slideViewPr>
    <p:cSldViewPr snapToGrid="0">
      <p:cViewPr>
        <p:scale>
          <a:sx n="75" d="100"/>
          <a:sy n="75" d="100"/>
        </p:scale>
        <p:origin x="-270"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6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defTabSz="912813">
              <a:defRPr sz="1200"/>
            </a:lvl1pPr>
          </a:lstStyle>
          <a:p>
            <a:pPr>
              <a:defRPr/>
            </a:pPr>
            <a:endParaRPr lang="en-US"/>
          </a:p>
        </p:txBody>
      </p:sp>
      <p:sp>
        <p:nvSpPr>
          <p:cNvPr id="46083" name="Rectangle 3"/>
          <p:cNvSpPr>
            <a:spLocks noGrp="1" noChangeArrowheads="1"/>
          </p:cNvSpPr>
          <p:nvPr>
            <p:ph type="dt" sz="quarter" idx="1"/>
          </p:nvPr>
        </p:nvSpPr>
        <p:spPr bwMode="auto">
          <a:xfrm>
            <a:off x="3886200" y="0"/>
            <a:ext cx="2971800" cy="455613"/>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algn="r" defTabSz="912813">
              <a:defRPr sz="1200"/>
            </a:lvl1pPr>
          </a:lstStyle>
          <a:p>
            <a:pPr>
              <a:defRPr/>
            </a:pPr>
            <a:endParaRPr lang="en-US"/>
          </a:p>
        </p:txBody>
      </p:sp>
      <p:sp>
        <p:nvSpPr>
          <p:cNvPr id="46084" name="Rectangle 4"/>
          <p:cNvSpPr>
            <a:spLocks noGrp="1" noChangeArrowheads="1"/>
          </p:cNvSpPr>
          <p:nvPr>
            <p:ph type="ftr" sz="quarter" idx="2"/>
          </p:nvPr>
        </p:nvSpPr>
        <p:spPr bwMode="auto">
          <a:xfrm>
            <a:off x="0" y="8728075"/>
            <a:ext cx="2971800" cy="455613"/>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defTabSz="912813">
              <a:defRPr sz="1200"/>
            </a:lvl1pPr>
          </a:lstStyle>
          <a:p>
            <a:pPr>
              <a:defRPr/>
            </a:pPr>
            <a:endParaRPr lang="en-US"/>
          </a:p>
        </p:txBody>
      </p:sp>
      <p:sp>
        <p:nvSpPr>
          <p:cNvPr id="46085" name="Rectangle 5"/>
          <p:cNvSpPr>
            <a:spLocks noGrp="1" noChangeArrowheads="1"/>
          </p:cNvSpPr>
          <p:nvPr>
            <p:ph type="sldNum" sz="quarter" idx="3"/>
          </p:nvPr>
        </p:nvSpPr>
        <p:spPr bwMode="auto">
          <a:xfrm>
            <a:off x="3886200" y="8728075"/>
            <a:ext cx="2971800" cy="455613"/>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algn="r" defTabSz="912813">
              <a:defRPr sz="1200"/>
            </a:lvl1pPr>
          </a:lstStyle>
          <a:p>
            <a:pPr>
              <a:defRPr/>
            </a:pPr>
            <a:fld id="{77532FDE-B1A2-410F-AB0C-4F63EC86BEDB}" type="slidenum">
              <a:rPr lang="en-US"/>
              <a:pPr>
                <a:defRPr/>
              </a:pPr>
              <a:t>‹#›</a:t>
            </a:fld>
            <a:endParaRPr lang="en-US"/>
          </a:p>
        </p:txBody>
      </p:sp>
    </p:spTree>
    <p:extLst>
      <p:ext uri="{BB962C8B-B14F-4D97-AF65-F5344CB8AC3E}">
        <p14:creationId xmlns:p14="http://schemas.microsoft.com/office/powerpoint/2010/main" val="44819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defTabSz="912813">
              <a:defRPr sz="1200"/>
            </a:lvl1pPr>
          </a:lstStyle>
          <a:p>
            <a:pPr>
              <a:defRPr/>
            </a:pPr>
            <a:endParaRPr lang="en-US"/>
          </a:p>
        </p:txBody>
      </p:sp>
      <p:sp>
        <p:nvSpPr>
          <p:cNvPr id="8195" name="Rectangle 3"/>
          <p:cNvSpPr>
            <a:spLocks noGrp="1" noChangeArrowheads="1"/>
          </p:cNvSpPr>
          <p:nvPr>
            <p:ph type="dt" idx="1"/>
          </p:nvPr>
        </p:nvSpPr>
        <p:spPr bwMode="auto">
          <a:xfrm>
            <a:off x="3886200" y="0"/>
            <a:ext cx="2971800" cy="460375"/>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algn="r" defTabSz="912813">
              <a:defRPr sz="1200"/>
            </a:lvl1pPr>
          </a:lstStyle>
          <a:p>
            <a:pPr>
              <a:defRPr/>
            </a:pPr>
            <a:endParaRPr lang="en-US"/>
          </a:p>
        </p:txBody>
      </p:sp>
      <p:sp>
        <p:nvSpPr>
          <p:cNvPr id="50180" name="Rectangle 4"/>
          <p:cNvSpPr>
            <a:spLocks noGrp="1" noRot="1" noChangeAspect="1" noChangeArrowheads="1" noTextEdit="1"/>
          </p:cNvSpPr>
          <p:nvPr>
            <p:ph type="sldImg" idx="2"/>
          </p:nvPr>
        </p:nvSpPr>
        <p:spPr bwMode="auto">
          <a:xfrm>
            <a:off x="1130300" y="690563"/>
            <a:ext cx="4598988" cy="3449637"/>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70388"/>
            <a:ext cx="5029200" cy="4138612"/>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739188"/>
            <a:ext cx="2971800" cy="460375"/>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defTabSz="912813">
              <a:defRPr sz="1200"/>
            </a:lvl1pPr>
          </a:lstStyle>
          <a:p>
            <a:pPr>
              <a:defRPr/>
            </a:pPr>
            <a:endParaRPr lang="en-US"/>
          </a:p>
        </p:txBody>
      </p:sp>
      <p:sp>
        <p:nvSpPr>
          <p:cNvPr id="8199" name="Rectangle 7"/>
          <p:cNvSpPr>
            <a:spLocks noGrp="1" noChangeArrowheads="1"/>
          </p:cNvSpPr>
          <p:nvPr>
            <p:ph type="sldNum" sz="quarter" idx="5"/>
          </p:nvPr>
        </p:nvSpPr>
        <p:spPr bwMode="auto">
          <a:xfrm>
            <a:off x="3886200" y="8739188"/>
            <a:ext cx="2971800" cy="460375"/>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algn="r" defTabSz="912813">
              <a:defRPr sz="1200"/>
            </a:lvl1pPr>
          </a:lstStyle>
          <a:p>
            <a:pPr>
              <a:defRPr/>
            </a:pPr>
            <a:fld id="{C332E6C0-DAC4-4EF3-B31F-C28A9C5598C0}" type="slidenum">
              <a:rPr lang="en-US"/>
              <a:pPr>
                <a:defRPr/>
              </a:pPr>
              <a:t>‹#›</a:t>
            </a:fld>
            <a:endParaRPr lang="en-US"/>
          </a:p>
        </p:txBody>
      </p:sp>
    </p:spTree>
    <p:extLst>
      <p:ext uri="{BB962C8B-B14F-4D97-AF65-F5344CB8AC3E}">
        <p14:creationId xmlns:p14="http://schemas.microsoft.com/office/powerpoint/2010/main" val="8300884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FDBF2BA-DACE-45E6-9620-A1886C9D7594}" type="slidenum">
              <a:rPr lang="en-US" smtClean="0"/>
              <a:pPr/>
              <a:t>1</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A242E9AD-F464-446F-A845-6E7E3C660450}" type="slidenum">
              <a:rPr lang="en-US" smtClean="0"/>
              <a:pPr/>
              <a:t>14</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97F074C-2A22-401A-B972-BC393D81A11B}" type="slidenum">
              <a:rPr lang="en-US" smtClean="0"/>
              <a:pPr/>
              <a:t>15</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CA06F185-D4F7-449F-8946-C6B2A0C6B9EC}" type="slidenum">
              <a:rPr lang="en-US" smtClean="0"/>
              <a:pPr/>
              <a:t>16</a:t>
            </a:fld>
            <a:endParaRPr lang="en-US" smtClean="0"/>
          </a:p>
        </p:txBody>
      </p:sp>
      <p:sp>
        <p:nvSpPr>
          <p:cNvPr id="62467" name="Rectangle 2"/>
          <p:cNvSpPr>
            <a:spLocks noGrp="1" noRot="1" noChangeAspect="1" noChangeArrowheads="1" noTextEdit="1"/>
          </p:cNvSpPr>
          <p:nvPr>
            <p:ph type="sldImg"/>
          </p:nvPr>
        </p:nvSpPr>
        <p:spPr>
          <a:ln w="12700" cap="flat"/>
        </p:spPr>
      </p:sp>
      <p:sp>
        <p:nvSpPr>
          <p:cNvPr id="62468" name="Rectangle 3"/>
          <p:cNvSpPr>
            <a:spLocks noGrp="1" noChangeArrowheads="1"/>
          </p:cNvSpPr>
          <p:nvPr>
            <p:ph type="body" idx="1"/>
          </p:nvPr>
        </p:nvSpPr>
        <p:spPr>
          <a:noFill/>
          <a:ln/>
        </p:spPr>
        <p:txBody>
          <a:bodyPr lIns="91852" tIns="45926" rIns="91852" bIns="45926"/>
          <a:lstStyle/>
          <a:p>
            <a:r>
              <a:rPr lang="en-US" smtClean="0"/>
              <a:t>DRM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A29D493-C76D-43CE-8E21-1ACC571DA1B7}" type="slidenum">
              <a:rPr lang="en-US" smtClean="0"/>
              <a:pPr/>
              <a:t>17</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latin typeface="Arial" pitchFamily="34" charset="0"/>
            </a:endParaRPr>
          </a:p>
        </p:txBody>
      </p:sp>
      <p:sp>
        <p:nvSpPr>
          <p:cNvPr id="41988" name="Slide Number Placeholder 3"/>
          <p:cNvSpPr>
            <a:spLocks noGrp="1"/>
          </p:cNvSpPr>
          <p:nvPr>
            <p:ph type="sldNum" sz="quarter" idx="5"/>
          </p:nvPr>
        </p:nvSpPr>
        <p:spPr>
          <a:noFill/>
        </p:spPr>
        <p:txBody>
          <a:bodyPr/>
          <a:lstStyle/>
          <a:p>
            <a:fld id="{B8FEFD80-0EE2-4385-BECA-D723EEA8759D}" type="slidenum">
              <a:rPr lang="en-US">
                <a:solidFill>
                  <a:srgbClr val="000000"/>
                </a:solidFill>
              </a:rPr>
              <a:pPr/>
              <a:t>18</a:t>
            </a:fld>
            <a:endParaRPr 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E2DADA5-516B-4D34-BDAE-AD4F0FD03CCF}" type="slidenum">
              <a:rPr lang="en-US" smtClean="0"/>
              <a:pPr/>
              <a:t>19</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B64B458E-A02A-4BFB-A3EC-6851B63689E0}" type="slidenum">
              <a:rPr lang="en-US" smtClean="0"/>
              <a:pPr/>
              <a:t>20</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154265EE-D32C-4051-8FA5-D1075337E97B}" type="slidenum">
              <a:rPr lang="en-US" smtClean="0"/>
              <a:pPr/>
              <a:t>24</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45D70069-8288-44D1-A28D-BDCD0D675545}" type="slidenum">
              <a:rPr lang="en-US" smtClean="0">
                <a:ea typeface="ＭＳ Ｐゴシック" pitchFamily="1" charset="-128"/>
              </a:rPr>
              <a:pPr/>
              <a:t>25</a:t>
            </a:fld>
            <a:endParaRPr lang="en-US" smtClean="0">
              <a:ea typeface="ＭＳ Ｐゴシック" pitchFamily="1" charset="-128"/>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spcBef>
                <a:spcPct val="0"/>
              </a:spcBef>
            </a:pPr>
            <a:endParaRPr lang="en-US" smtClean="0">
              <a:ea typeface="ＭＳ Ｐゴシック" pitchFamily="1"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wrap="square"/>
          <a:lstStyle/>
          <a:p>
            <a:fld id="{4C791B83-2AA0-4481-B313-A33236716E03}" type="slidenum">
              <a:rPr lang="en-US" smtClean="0">
                <a:latin typeface="Arial" pitchFamily="34" charset="0"/>
                <a:ea typeface="ＭＳ Ｐゴシック"/>
                <a:cs typeface="ＭＳ Ｐゴシック"/>
              </a:rPr>
              <a:pPr/>
              <a:t>26</a:t>
            </a:fld>
            <a:endParaRPr lang="en-US" smtClean="0">
              <a:latin typeface="Arial" pitchFamily="34" charset="0"/>
              <a:ea typeface="ＭＳ Ｐゴシック"/>
              <a:cs typeface="ＭＳ Ｐゴシック"/>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w="9525"/>
        </p:spPr>
        <p:txBody>
          <a:bodyPr anchor="t"/>
          <a:lstStyle/>
          <a:p>
            <a:pPr eaLnBrk="1" hangingPunct="1">
              <a:spcBef>
                <a:spcPct val="0"/>
              </a:spcBef>
            </a:pPr>
            <a:endParaRPr lang="en-US" dirty="0" smtClean="0">
              <a:latin typeface="Arial" pitchFamily="34" charset="0"/>
              <a:ea typeface="ＭＳ Ｐゴシック"/>
              <a:cs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29599CBA-9CC5-47E3-90DA-0CF03BAE07CA}" type="slidenum">
              <a:rPr lang="en-US" smtClean="0"/>
              <a:pPr/>
              <a:t>2</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data are recorded over time to monitor a hydrologic process or property.</a:t>
            </a:r>
            <a:endParaRPr lang="en-US" dirty="0" smtClean="0"/>
          </a:p>
        </p:txBody>
      </p:sp>
      <p:sp>
        <p:nvSpPr>
          <p:cNvPr id="4" name="Slide Number Placeholder 3"/>
          <p:cNvSpPr>
            <a:spLocks noGrp="1"/>
          </p:cNvSpPr>
          <p:nvPr>
            <p:ph type="sldNum" sz="quarter" idx="10"/>
          </p:nvPr>
        </p:nvSpPr>
        <p:spPr/>
        <p:txBody>
          <a:bodyPr/>
          <a:lstStyle/>
          <a:p>
            <a:fld id="{75A08714-0123-4697-BB9E-E797D37FF921}" type="slidenum">
              <a:rPr lang="en-US" smtClean="0"/>
              <a:pPr/>
              <a:t>30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w="9525"/>
        </p:spPr>
        <p:txBody>
          <a:bodyPr/>
          <a:lstStyle/>
          <a:p>
            <a:endParaRPr lang="en-US" dirty="0" smtClean="0">
              <a:latin typeface="Arial" pitchFamily="34" charset="0"/>
              <a:ea typeface="ＭＳ Ｐゴシック"/>
              <a:cs typeface="ＭＳ Ｐゴシック"/>
            </a:endParaRPr>
          </a:p>
        </p:txBody>
      </p:sp>
      <p:sp>
        <p:nvSpPr>
          <p:cNvPr id="83972" name="Slide Number Placeholder 3"/>
          <p:cNvSpPr>
            <a:spLocks noGrp="1"/>
          </p:cNvSpPr>
          <p:nvPr>
            <p:ph type="sldNum" sz="quarter" idx="5"/>
          </p:nvPr>
        </p:nvSpPr>
        <p:spPr>
          <a:noFill/>
        </p:spPr>
        <p:txBody>
          <a:bodyPr/>
          <a:lstStyle/>
          <a:p>
            <a:fld id="{4A51B8D1-4508-4080-A134-5CD5D288BF77}" type="slidenum">
              <a:rPr lang="en-US" smtClean="0">
                <a:latin typeface="Times New Roman" pitchFamily="18" charset="0"/>
                <a:ea typeface="ＭＳ Ｐゴシック"/>
                <a:cs typeface="ＭＳ Ｐゴシック"/>
              </a:rPr>
              <a:pPr/>
              <a:t>36</a:t>
            </a:fld>
            <a:endParaRPr lang="en-US" smtClean="0">
              <a:latin typeface="Times New Roman" pitchFamily="18" charset="0"/>
              <a:ea typeface="ＭＳ Ｐゴシック"/>
              <a:cs typeface="ＭＳ Ｐゴシック"/>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DEC73C-1164-CA43-9CA2-E40A5599B5A3}" type="slidenum">
              <a:rPr lang="en-US" smtClean="0"/>
              <a:pPr>
                <a:defRPr/>
              </a:pPr>
              <a:t>37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1871BC6F-A21B-49CB-AB5F-A29C935AC05D}" type="slidenum">
              <a:rPr lang="en-US" smtClean="0"/>
              <a:pPr/>
              <a:t>46</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C095DBA8-116D-4884-BB97-E980DF68FAF2}" type="slidenum">
              <a:rPr lang="en-US" smtClean="0"/>
              <a:pPr/>
              <a:t>47</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5D0A7EE4-6405-498D-A6BB-E5B63B52B8D1}" type="slidenum">
              <a:rPr lang="en-US" smtClean="0"/>
              <a:pPr/>
              <a:t>48</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51388C9-C193-455D-B6DF-408C883E09FD}" type="slidenum">
              <a:rPr lang="en-US" smtClean="0"/>
              <a:pPr/>
              <a:t>49</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D2F223AB-62CE-4FE0-B0BE-9D6DE7696282}" type="slidenum">
              <a:rPr lang="en-US" smtClean="0"/>
              <a:pPr/>
              <a:t>50</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5F00D46A-8A93-49E7-A4BC-44D257A3BD07}" type="slidenum">
              <a:rPr lang="en-US" smtClean="0"/>
              <a:pPr/>
              <a:t>51</a:t>
            </a:fld>
            <a:endParaRPr lang="en-US" smtClean="0"/>
          </a:p>
        </p:txBody>
      </p:sp>
      <p:sp>
        <p:nvSpPr>
          <p:cNvPr id="84995" name="Rectangle 2"/>
          <p:cNvSpPr>
            <a:spLocks noGrp="1" noRot="1" noChangeAspect="1" noChangeArrowheads="1" noTextEdit="1"/>
          </p:cNvSpPr>
          <p:nvPr>
            <p:ph type="sldImg"/>
          </p:nvPr>
        </p:nvSpPr>
        <p:spPr>
          <a:ln w="12700" cap="flat"/>
        </p:spPr>
      </p:sp>
      <p:sp>
        <p:nvSpPr>
          <p:cNvPr id="84996" name="Rectangle 3"/>
          <p:cNvSpPr>
            <a:spLocks noGrp="1" noChangeArrowheads="1"/>
          </p:cNvSpPr>
          <p:nvPr>
            <p:ph type="body" idx="1"/>
          </p:nvPr>
        </p:nvSpPr>
        <p:spPr>
          <a:noFill/>
          <a:ln/>
        </p:spPr>
        <p:txBody>
          <a:bodyPr lIns="91852" tIns="45926" rIns="91852" bIns="45926"/>
          <a:lstStyle/>
          <a:p>
            <a:r>
              <a:rPr lang="en-US" smtClean="0"/>
              <a:t>DRM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C93995B-1B1F-46F9-BA78-4D7B4CB16DFF}" type="slidenum">
              <a:rPr lang="en-US" smtClean="0"/>
              <a:pPr/>
              <a:t>52</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F95EA189-DA96-46BA-B15A-156757700C09}" type="slidenum">
              <a:rPr lang="en-US" smtClean="0"/>
              <a:pPr/>
              <a:t>7</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D63C797-4E38-402C-B40D-D84A1B41FD2F}" type="slidenum">
              <a:rPr lang="en-US" smtClean="0"/>
              <a:pPr/>
              <a:t>53</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64ED6BA6-BB26-4A7D-9A09-9A9A08E3CD7A}" type="slidenum">
              <a:rPr lang="en-US" smtClean="0"/>
              <a:pPr/>
              <a:t>8</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EAF54D0-BC78-4BCC-A764-41569810997F}" type="slidenum">
              <a:rPr lang="en-US" smtClean="0"/>
              <a:pPr/>
              <a:t>9</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70948AC-CB73-47F5-9F6D-812C94797087}" type="slidenum">
              <a:rPr lang="en-US" smtClean="0"/>
              <a:pPr/>
              <a:t>10</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14592B9-53F5-462F-887B-C4CDC503A874}" type="slidenum">
              <a:rPr lang="en-US" smtClean="0"/>
              <a:pPr/>
              <a:t>11</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F8B58E1-48CC-495B-AC77-4E55EE4C209A}" type="slidenum">
              <a:rPr lang="en-US" smtClean="0"/>
              <a:pPr/>
              <a:t>12</a:t>
            </a:fld>
            <a:endParaRPr lang="en-US" smtClean="0"/>
          </a:p>
        </p:txBody>
      </p:sp>
      <p:sp>
        <p:nvSpPr>
          <p:cNvPr id="58371" name="Rectangle 2"/>
          <p:cNvSpPr>
            <a:spLocks noGrp="1" noRot="1" noChangeAspect="1" noChangeArrowheads="1" noTextEdit="1"/>
          </p:cNvSpPr>
          <p:nvPr>
            <p:ph type="sldImg"/>
          </p:nvPr>
        </p:nvSpPr>
        <p:spPr>
          <a:ln w="12700" cap="flat"/>
        </p:spPr>
      </p:sp>
      <p:sp>
        <p:nvSpPr>
          <p:cNvPr id="58372" name="Rectangle 3"/>
          <p:cNvSpPr>
            <a:spLocks noGrp="1" noChangeArrowheads="1"/>
          </p:cNvSpPr>
          <p:nvPr>
            <p:ph type="body" idx="1"/>
          </p:nvPr>
        </p:nvSpPr>
        <p:spPr>
          <a:noFill/>
          <a:ln/>
        </p:spPr>
        <p:txBody>
          <a:bodyPr lIns="91852" tIns="45926" rIns="91852" bIns="45926"/>
          <a:lstStyle/>
          <a:p>
            <a:r>
              <a:rPr lang="en-US" smtClean="0"/>
              <a:t>DRM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79C1419A-E5D1-4FBB-B93E-ED14351C7B26}" type="slidenum">
              <a:rPr lang="en-US" smtClean="0"/>
              <a:pPr/>
              <a:t>13</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F673C9-DFA1-4F7D-92D4-32EF467DB03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91C62F-3B17-4014-A02E-2E7D374C93E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D210C9-B346-44D5-8A81-06DC74C18A9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16976681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ADB331-9C08-4D46-906E-C0EA45AA288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860D24-19E1-406C-8342-050049B799F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4A7320-9A07-4E15-BFFD-89EEE6500EE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D6669A-09AB-4F85-B94B-EFA0216E92C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D42C7-E0FF-49F8-B5D5-E6B212C9630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4F2BB7B-DB4D-430A-8EEE-53D1F56247F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870E9-3794-4BFE-BF63-E9322C98937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05EF64-0280-40B3-BCA8-16A34E6F897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EEBF58B-64A0-4905-AA83-3581935C1E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6" r:id="rId13"/>
    <p:sldLayoutId id="214748366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9.wmf"/><Relationship Id="rId5" Type="http://schemas.openxmlformats.org/officeDocument/2006/relationships/oleObject" Target="../embeddings/Microsoft_Word_97_-_2003_Document1.doc"/><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hyperlink" Target="http://www.cuahsi.org/" TargetMode="External"/><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aterservices.usgs.gov/nwis/iv?sites=08158000&amp;period=P7D&amp;parameterCd=00060" TargetMode="External"/><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www.arcgis.com/" TargetMode="External"/><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67.wmf"/><Relationship Id="rId5" Type="http://schemas.openxmlformats.org/officeDocument/2006/relationships/oleObject" Target="../embeddings/Microsoft_Word_97_-_2003_Document2.doc"/><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70.wmf"/></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5123" name="Rectangle 3"/>
          <p:cNvSpPr>
            <a:spLocks noGrp="1" noChangeArrowheads="1"/>
          </p:cNvSpPr>
          <p:nvPr>
            <p:ph type="body" idx="1"/>
          </p:nvPr>
        </p:nvSpPr>
        <p:spPr>
          <a:xfrm>
            <a:off x="685800" y="1981200"/>
            <a:ext cx="7772400" cy="2590800"/>
          </a:xfrm>
        </p:spPr>
        <p:txBody>
          <a:bodyPr/>
          <a:lstStyle/>
          <a:p>
            <a:r>
              <a:rPr lang="en-US" i="1" smtClean="0">
                <a:solidFill>
                  <a:srgbClr val="FF3300"/>
                </a:solidFill>
              </a:rPr>
              <a:t>In-class and distance learning</a:t>
            </a:r>
            <a:endParaRPr lang="en-US" smtClean="0"/>
          </a:p>
          <a:p>
            <a:r>
              <a:rPr lang="en-US" smtClean="0"/>
              <a:t>Geospatial database of hydrologic features </a:t>
            </a:r>
          </a:p>
          <a:p>
            <a:r>
              <a:rPr lang="en-US" smtClean="0"/>
              <a:t>GIS and HIS</a:t>
            </a:r>
          </a:p>
          <a:p>
            <a:r>
              <a:rPr lang="en-US" smtClean="0"/>
              <a:t>Curved earth and a flat map</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Geographic Data Model</a:t>
            </a:r>
          </a:p>
        </p:txBody>
      </p:sp>
      <p:sp>
        <p:nvSpPr>
          <p:cNvPr id="11267" name="Rectangle 3"/>
          <p:cNvSpPr>
            <a:spLocks noGrp="1" noChangeArrowheads="1"/>
          </p:cNvSpPr>
          <p:nvPr>
            <p:ph type="body" idx="1"/>
          </p:nvPr>
        </p:nvSpPr>
        <p:spPr/>
        <p:txBody>
          <a:bodyPr/>
          <a:lstStyle/>
          <a:p>
            <a:pPr>
              <a:lnSpc>
                <a:spcPct val="90000"/>
              </a:lnSpc>
            </a:pPr>
            <a:r>
              <a:rPr lang="en-US" sz="2800" smtClean="0">
                <a:solidFill>
                  <a:srgbClr val="FF0000"/>
                </a:solidFill>
              </a:rPr>
              <a:t>Conceptual Model</a:t>
            </a:r>
            <a:r>
              <a:rPr lang="en-US" sz="2800" smtClean="0"/>
              <a:t> – a set of concepts that describe a subject and allow reasoning about it</a:t>
            </a:r>
          </a:p>
          <a:p>
            <a:pPr>
              <a:lnSpc>
                <a:spcPct val="90000"/>
              </a:lnSpc>
            </a:pPr>
            <a:r>
              <a:rPr lang="en-US" sz="2800" smtClean="0">
                <a:solidFill>
                  <a:srgbClr val="FF0000"/>
                </a:solidFill>
              </a:rPr>
              <a:t>Mathematical Model</a:t>
            </a:r>
            <a:r>
              <a:rPr lang="en-US" sz="2800" smtClean="0"/>
              <a:t> – a conceptual model expressed in symbols and equations</a:t>
            </a:r>
          </a:p>
          <a:p>
            <a:pPr>
              <a:lnSpc>
                <a:spcPct val="90000"/>
              </a:lnSpc>
            </a:pPr>
            <a:r>
              <a:rPr lang="en-US" sz="2800" smtClean="0">
                <a:solidFill>
                  <a:srgbClr val="FF0000"/>
                </a:solidFill>
              </a:rPr>
              <a:t>Data Model</a:t>
            </a:r>
            <a:r>
              <a:rPr lang="en-US" sz="2800" smtClean="0"/>
              <a:t> – a conceptual model expressed in a data structure (e.g. ascii files, Excel tables, …..)</a:t>
            </a:r>
          </a:p>
          <a:p>
            <a:pPr>
              <a:lnSpc>
                <a:spcPct val="90000"/>
              </a:lnSpc>
            </a:pPr>
            <a:r>
              <a:rPr lang="en-US" sz="2800" smtClean="0">
                <a:solidFill>
                  <a:srgbClr val="FF0000"/>
                </a:solidFill>
              </a:rPr>
              <a:t>Geographic Data Model</a:t>
            </a:r>
            <a:r>
              <a:rPr lang="en-US" sz="2800" smtClean="0"/>
              <a:t> – a conceptual model for describing and reasoning about the world expressed in a GIS database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22263" y="522288"/>
            <a:ext cx="1919287" cy="457200"/>
          </a:xfrm>
          <a:prstGeom prst="rect">
            <a:avLst/>
          </a:prstGeom>
          <a:noFill/>
          <a:ln w="9525">
            <a:noFill/>
            <a:miter lim="800000"/>
            <a:headEnd/>
            <a:tailEnd/>
          </a:ln>
        </p:spPr>
        <p:txBody>
          <a:bodyPr>
            <a:spAutoFit/>
          </a:bodyPr>
          <a:lstStyle/>
          <a:p>
            <a:endParaRPr lang="en-US">
              <a:latin typeface="Times" pitchFamily="18" charset="0"/>
            </a:endParaRPr>
          </a:p>
        </p:txBody>
      </p:sp>
      <p:sp>
        <p:nvSpPr>
          <p:cNvPr id="209923" name="Text Box 3"/>
          <p:cNvSpPr txBox="1">
            <a:spLocks noChangeArrowheads="1"/>
          </p:cNvSpPr>
          <p:nvPr/>
        </p:nvSpPr>
        <p:spPr bwMode="auto">
          <a:xfrm>
            <a:off x="339725" y="268288"/>
            <a:ext cx="2506663" cy="2041525"/>
          </a:xfrm>
          <a:prstGeom prst="rect">
            <a:avLst/>
          </a:prstGeom>
          <a:noFill/>
          <a:ln w="9525">
            <a:noFill/>
            <a:miter lim="800000"/>
            <a:headEnd/>
            <a:tailEnd/>
          </a:ln>
          <a:effectLst/>
        </p:spPr>
        <p:txBody>
          <a:bodyPr>
            <a:spAutoFit/>
          </a:bodyPr>
          <a:lstStyle/>
          <a:p>
            <a:pPr>
              <a:defRPr/>
            </a:pPr>
            <a:r>
              <a:rPr lang="en-US" sz="3200">
                <a:solidFill>
                  <a:schemeClr val="accent2"/>
                </a:solidFill>
                <a:effectLst>
                  <a:outerShdw blurRad="38100" dist="38100" dir="2700000" algn="tl">
                    <a:srgbClr val="C0C0C0"/>
                  </a:outerShdw>
                </a:effectLst>
                <a:latin typeface="Arial" charset="0"/>
              </a:rPr>
              <a:t>Data Model based on Inventory of data layers</a:t>
            </a:r>
          </a:p>
        </p:txBody>
      </p:sp>
      <p:pic>
        <p:nvPicPr>
          <p:cNvPr id="12292" name="Picture 4"/>
          <p:cNvPicPr>
            <a:picLocks noChangeAspect="1" noChangeArrowheads="1"/>
          </p:cNvPicPr>
          <p:nvPr/>
        </p:nvPicPr>
        <p:blipFill>
          <a:blip r:embed="rId3" cstate="print"/>
          <a:srcRect/>
          <a:stretch>
            <a:fillRect/>
          </a:stretch>
        </p:blipFill>
        <p:spPr bwMode="auto">
          <a:xfrm>
            <a:off x="2817813" y="252413"/>
            <a:ext cx="5091112" cy="6211887"/>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2"/>
          <p:cNvSpPr>
            <a:spLocks noChangeShapeType="1"/>
          </p:cNvSpPr>
          <p:nvPr/>
        </p:nvSpPr>
        <p:spPr bwMode="auto">
          <a:xfrm flipV="1">
            <a:off x="6973888" y="3938588"/>
            <a:ext cx="557212" cy="379412"/>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13315" name="Line 3"/>
          <p:cNvSpPr>
            <a:spLocks noChangeShapeType="1"/>
          </p:cNvSpPr>
          <p:nvPr/>
        </p:nvSpPr>
        <p:spPr bwMode="auto">
          <a:xfrm>
            <a:off x="6453188" y="3963988"/>
            <a:ext cx="519112" cy="35401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316" name="Line 4"/>
          <p:cNvSpPr>
            <a:spLocks noChangeShapeType="1"/>
          </p:cNvSpPr>
          <p:nvPr/>
        </p:nvSpPr>
        <p:spPr bwMode="auto">
          <a:xfrm flipV="1">
            <a:off x="5691188" y="3951288"/>
            <a:ext cx="773112" cy="36671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317" name="Rectangle 5"/>
          <p:cNvSpPr>
            <a:spLocks noGrp="1" noChangeArrowheads="1"/>
          </p:cNvSpPr>
          <p:nvPr>
            <p:ph type="title"/>
          </p:nvPr>
        </p:nvSpPr>
        <p:spPr>
          <a:noFill/>
        </p:spPr>
        <p:txBody>
          <a:bodyPr lIns="92075" tIns="46038" rIns="92075" bIns="46038"/>
          <a:lstStyle/>
          <a:p>
            <a:r>
              <a:rPr lang="en-US" smtClean="0"/>
              <a:t>Spatial Data: Vector format</a:t>
            </a:r>
          </a:p>
        </p:txBody>
      </p:sp>
      <p:sp>
        <p:nvSpPr>
          <p:cNvPr id="11270" name="Rectangle 6"/>
          <p:cNvSpPr>
            <a:spLocks noChangeArrowheads="1"/>
          </p:cNvSpPr>
          <p:nvPr/>
        </p:nvSpPr>
        <p:spPr bwMode="auto">
          <a:xfrm>
            <a:off x="898525" y="2479675"/>
            <a:ext cx="4564063" cy="822325"/>
          </a:xfrm>
          <a:prstGeom prst="rect">
            <a:avLst/>
          </a:prstGeom>
          <a:noFill/>
          <a:ln w="9525">
            <a:noFill/>
            <a:miter lim="800000"/>
            <a:headEnd/>
            <a:tailEnd/>
          </a:ln>
          <a:effectLst/>
        </p:spPr>
        <p:txBody>
          <a:bodyPr wrap="none" lIns="92075" tIns="46038" rIns="92075" bIns="46038">
            <a:spAutoFit/>
          </a:bodyPr>
          <a:lstStyle/>
          <a:p>
            <a:pPr>
              <a:defRPr/>
            </a:pPr>
            <a:r>
              <a:rPr lang="en-US" i="1">
                <a:solidFill>
                  <a:schemeClr val="accent2"/>
                </a:solidFill>
                <a:effectLst>
                  <a:outerShdw blurRad="38100" dist="38100" dir="2700000" algn="tl">
                    <a:srgbClr val="C0C0C0"/>
                  </a:outerShdw>
                </a:effectLst>
              </a:rPr>
              <a:t>Point</a:t>
            </a:r>
            <a:r>
              <a:rPr lang="en-US"/>
              <a:t> - a pair of x and y coordinates</a:t>
            </a:r>
          </a:p>
          <a:p>
            <a:pPr>
              <a:defRPr/>
            </a:pPr>
            <a:endParaRPr lang="en-US"/>
          </a:p>
        </p:txBody>
      </p:sp>
      <p:sp>
        <p:nvSpPr>
          <p:cNvPr id="13319" name="Oval 7"/>
          <p:cNvSpPr>
            <a:spLocks noChangeArrowheads="1"/>
          </p:cNvSpPr>
          <p:nvPr/>
        </p:nvSpPr>
        <p:spPr bwMode="auto">
          <a:xfrm>
            <a:off x="6402388" y="2668588"/>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0" name="Rectangle 8"/>
          <p:cNvSpPr>
            <a:spLocks noChangeArrowheads="1"/>
          </p:cNvSpPr>
          <p:nvPr/>
        </p:nvSpPr>
        <p:spPr bwMode="auto">
          <a:xfrm>
            <a:off x="6429375" y="2251075"/>
            <a:ext cx="971550" cy="457200"/>
          </a:xfrm>
          <a:prstGeom prst="rect">
            <a:avLst/>
          </a:prstGeom>
          <a:noFill/>
          <a:ln w="9525">
            <a:noFill/>
            <a:miter lim="800000"/>
            <a:headEnd/>
            <a:tailEnd/>
          </a:ln>
        </p:spPr>
        <p:txBody>
          <a:bodyPr wrap="none" lIns="92075" tIns="46038" rIns="92075" bIns="46038">
            <a:spAutoFit/>
          </a:bodyPr>
          <a:lstStyle/>
          <a:p>
            <a:r>
              <a:rPr lang="en-US"/>
              <a:t>(x</a:t>
            </a:r>
            <a:r>
              <a:rPr lang="en-US" baseline="-25000"/>
              <a:t>1</a:t>
            </a:r>
            <a:r>
              <a:rPr lang="en-US"/>
              <a:t>,y</a:t>
            </a:r>
            <a:r>
              <a:rPr lang="en-US" baseline="-25000"/>
              <a:t>1</a:t>
            </a:r>
            <a:r>
              <a:rPr lang="en-US"/>
              <a:t>)</a:t>
            </a:r>
          </a:p>
        </p:txBody>
      </p:sp>
      <p:sp>
        <p:nvSpPr>
          <p:cNvPr id="11273" name="Rectangle 9"/>
          <p:cNvSpPr>
            <a:spLocks noChangeArrowheads="1"/>
          </p:cNvSpPr>
          <p:nvPr/>
        </p:nvSpPr>
        <p:spPr bwMode="auto">
          <a:xfrm>
            <a:off x="898525" y="3851275"/>
            <a:ext cx="3457575" cy="457200"/>
          </a:xfrm>
          <a:prstGeom prst="rect">
            <a:avLst/>
          </a:prstGeom>
          <a:noFill/>
          <a:ln w="9525">
            <a:noFill/>
            <a:miter lim="800000"/>
            <a:headEnd/>
            <a:tailEnd/>
          </a:ln>
          <a:effectLst/>
        </p:spPr>
        <p:txBody>
          <a:bodyPr wrap="none" lIns="92075" tIns="46038" rIns="92075" bIns="46038">
            <a:spAutoFit/>
          </a:bodyPr>
          <a:lstStyle/>
          <a:p>
            <a:pPr>
              <a:defRPr/>
            </a:pPr>
            <a:r>
              <a:rPr lang="en-US" i="1">
                <a:solidFill>
                  <a:schemeClr val="accent2"/>
                </a:solidFill>
                <a:effectLst>
                  <a:outerShdw blurRad="38100" dist="38100" dir="2700000" algn="tl">
                    <a:srgbClr val="C0C0C0"/>
                  </a:outerShdw>
                </a:effectLst>
              </a:rPr>
              <a:t>Line</a:t>
            </a:r>
            <a:r>
              <a:rPr lang="en-US"/>
              <a:t> - a sequence of points</a:t>
            </a:r>
          </a:p>
        </p:txBody>
      </p:sp>
      <p:sp>
        <p:nvSpPr>
          <p:cNvPr id="13322" name="Oval 10"/>
          <p:cNvSpPr>
            <a:spLocks noChangeArrowheads="1"/>
          </p:cNvSpPr>
          <p:nvPr/>
        </p:nvSpPr>
        <p:spPr bwMode="auto">
          <a:xfrm>
            <a:off x="6935788" y="4284663"/>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3" name="Oval 11"/>
          <p:cNvSpPr>
            <a:spLocks noChangeArrowheads="1"/>
          </p:cNvSpPr>
          <p:nvPr/>
        </p:nvSpPr>
        <p:spPr bwMode="auto">
          <a:xfrm>
            <a:off x="6427788" y="3929063"/>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4" name="Oval 12"/>
          <p:cNvSpPr>
            <a:spLocks noChangeArrowheads="1"/>
          </p:cNvSpPr>
          <p:nvPr/>
        </p:nvSpPr>
        <p:spPr bwMode="auto">
          <a:xfrm>
            <a:off x="5665788" y="4281488"/>
            <a:ext cx="73025" cy="73025"/>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13325" name="Oval 13"/>
          <p:cNvSpPr>
            <a:spLocks noChangeArrowheads="1"/>
          </p:cNvSpPr>
          <p:nvPr/>
        </p:nvSpPr>
        <p:spPr bwMode="auto">
          <a:xfrm>
            <a:off x="7491413" y="3903663"/>
            <a:ext cx="73025" cy="73025"/>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13326" name="Line 14"/>
          <p:cNvSpPr>
            <a:spLocks noChangeShapeType="1"/>
          </p:cNvSpPr>
          <p:nvPr/>
        </p:nvSpPr>
        <p:spPr bwMode="auto">
          <a:xfrm>
            <a:off x="5715000" y="4384675"/>
            <a:ext cx="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279" name="Rectangle 15"/>
          <p:cNvSpPr>
            <a:spLocks noChangeArrowheads="1"/>
          </p:cNvSpPr>
          <p:nvPr/>
        </p:nvSpPr>
        <p:spPr bwMode="auto">
          <a:xfrm>
            <a:off x="949325" y="5159375"/>
            <a:ext cx="3836988" cy="457200"/>
          </a:xfrm>
          <a:prstGeom prst="rect">
            <a:avLst/>
          </a:prstGeom>
          <a:noFill/>
          <a:ln w="9525">
            <a:noFill/>
            <a:miter lim="800000"/>
            <a:headEnd/>
            <a:tailEnd/>
          </a:ln>
          <a:effectLst/>
        </p:spPr>
        <p:txBody>
          <a:bodyPr wrap="none" lIns="92075" tIns="46038" rIns="92075" bIns="46038">
            <a:spAutoFit/>
          </a:bodyPr>
          <a:lstStyle/>
          <a:p>
            <a:pPr>
              <a:defRPr/>
            </a:pPr>
            <a:r>
              <a:rPr lang="en-US" i="1">
                <a:solidFill>
                  <a:schemeClr val="accent2"/>
                </a:solidFill>
                <a:effectLst>
                  <a:outerShdw blurRad="38100" dist="38100" dir="2700000" algn="tl">
                    <a:srgbClr val="C0C0C0"/>
                  </a:outerShdw>
                </a:effectLst>
              </a:rPr>
              <a:t>Polygon</a:t>
            </a:r>
            <a:r>
              <a:rPr lang="en-US"/>
              <a:t> - a closed set of lines</a:t>
            </a:r>
          </a:p>
        </p:txBody>
      </p:sp>
      <p:sp>
        <p:nvSpPr>
          <p:cNvPr id="13328" name="Line 16"/>
          <p:cNvSpPr>
            <a:spLocks noChangeShapeType="1"/>
          </p:cNvSpPr>
          <p:nvPr/>
        </p:nvSpPr>
        <p:spPr bwMode="auto">
          <a:xfrm>
            <a:off x="5588000" y="5081588"/>
            <a:ext cx="0" cy="836612"/>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13329" name="Line 17"/>
          <p:cNvSpPr>
            <a:spLocks noChangeShapeType="1"/>
          </p:cNvSpPr>
          <p:nvPr/>
        </p:nvSpPr>
        <p:spPr bwMode="auto">
          <a:xfrm>
            <a:off x="5589588" y="5918200"/>
            <a:ext cx="823912" cy="0"/>
          </a:xfrm>
          <a:prstGeom prst="line">
            <a:avLst/>
          </a:prstGeom>
          <a:noFill/>
          <a:ln w="12700">
            <a:solidFill>
              <a:schemeClr val="tx2"/>
            </a:solidFill>
            <a:round/>
            <a:headEnd type="none" w="sm" len="sm"/>
            <a:tailEnd type="triangle" w="med" len="med"/>
          </a:ln>
        </p:spPr>
        <p:txBody>
          <a:bodyPr wrap="none" anchor="ctr"/>
          <a:lstStyle/>
          <a:p>
            <a:endParaRPr lang="en-US"/>
          </a:p>
        </p:txBody>
      </p:sp>
      <p:sp>
        <p:nvSpPr>
          <p:cNvPr id="13330" name="Line 18"/>
          <p:cNvSpPr>
            <a:spLocks noChangeShapeType="1"/>
          </p:cNvSpPr>
          <p:nvPr/>
        </p:nvSpPr>
        <p:spPr bwMode="auto">
          <a:xfrm>
            <a:off x="5589588" y="5080000"/>
            <a:ext cx="798512" cy="0"/>
          </a:xfrm>
          <a:prstGeom prst="line">
            <a:avLst/>
          </a:prstGeom>
          <a:noFill/>
          <a:ln w="12700">
            <a:solidFill>
              <a:srgbClr val="008000"/>
            </a:solidFill>
            <a:round/>
            <a:headEnd type="none" w="sm" len="sm"/>
            <a:tailEnd type="none" w="sm" len="sm"/>
          </a:ln>
        </p:spPr>
        <p:txBody>
          <a:bodyPr wrap="none" anchor="ctr"/>
          <a:lstStyle/>
          <a:p>
            <a:endParaRPr lang="en-US"/>
          </a:p>
        </p:txBody>
      </p:sp>
      <p:sp>
        <p:nvSpPr>
          <p:cNvPr id="13331" name="Line 19"/>
          <p:cNvSpPr>
            <a:spLocks noChangeShapeType="1"/>
          </p:cNvSpPr>
          <p:nvPr/>
        </p:nvSpPr>
        <p:spPr bwMode="auto">
          <a:xfrm>
            <a:off x="6391275" y="5076825"/>
            <a:ext cx="747713" cy="392113"/>
          </a:xfrm>
          <a:prstGeom prst="line">
            <a:avLst/>
          </a:prstGeom>
          <a:noFill/>
          <a:ln w="12700">
            <a:solidFill>
              <a:srgbClr val="008000"/>
            </a:solidFill>
            <a:round/>
            <a:headEnd type="none" w="sm" len="sm"/>
            <a:tailEnd type="triangle" w="med" len="med"/>
          </a:ln>
        </p:spPr>
        <p:txBody>
          <a:bodyPr wrap="none" anchor="ctr"/>
          <a:lstStyle/>
          <a:p>
            <a:endParaRPr lang="en-US"/>
          </a:p>
        </p:txBody>
      </p:sp>
      <p:sp>
        <p:nvSpPr>
          <p:cNvPr id="13332" name="Line 20"/>
          <p:cNvSpPr>
            <a:spLocks noChangeShapeType="1"/>
          </p:cNvSpPr>
          <p:nvPr/>
        </p:nvSpPr>
        <p:spPr bwMode="auto">
          <a:xfrm flipV="1">
            <a:off x="6397625" y="5472113"/>
            <a:ext cx="722313" cy="442912"/>
          </a:xfrm>
          <a:prstGeom prst="line">
            <a:avLst/>
          </a:prstGeom>
          <a:noFill/>
          <a:ln w="12700">
            <a:solidFill>
              <a:schemeClr val="accent2"/>
            </a:solidFill>
            <a:round/>
            <a:headEnd type="triangle" w="med" len="med"/>
            <a:tailEnd type="none" w="sm" len="sm"/>
          </a:ln>
        </p:spPr>
        <p:txBody>
          <a:bodyPr wrap="none" anchor="ctr"/>
          <a:lstStyle/>
          <a:p>
            <a:endParaRPr lang="en-US"/>
          </a:p>
        </p:txBody>
      </p:sp>
      <p:sp>
        <p:nvSpPr>
          <p:cNvPr id="13333" name="Text Box 21"/>
          <p:cNvSpPr txBox="1">
            <a:spLocks noChangeArrowheads="1"/>
          </p:cNvSpPr>
          <p:nvPr/>
        </p:nvSpPr>
        <p:spPr bwMode="auto">
          <a:xfrm>
            <a:off x="5318125" y="4202113"/>
            <a:ext cx="844550" cy="457200"/>
          </a:xfrm>
          <a:prstGeom prst="rect">
            <a:avLst/>
          </a:prstGeom>
          <a:noFill/>
          <a:ln w="12700">
            <a:noFill/>
            <a:miter lim="800000"/>
            <a:headEnd type="none" w="sm" len="sm"/>
            <a:tailEnd type="none" w="sm" len="sm"/>
          </a:ln>
        </p:spPr>
        <p:txBody>
          <a:bodyPr wrap="none">
            <a:spAutoFit/>
          </a:bodyPr>
          <a:lstStyle/>
          <a:p>
            <a:pPr eaLnBrk="1" hangingPunct="1"/>
            <a:r>
              <a:rPr lang="en-US"/>
              <a:t>Node</a:t>
            </a:r>
          </a:p>
        </p:txBody>
      </p:sp>
      <p:sp>
        <p:nvSpPr>
          <p:cNvPr id="13334" name="Text Box 22"/>
          <p:cNvSpPr txBox="1">
            <a:spLocks noChangeArrowheads="1"/>
          </p:cNvSpPr>
          <p:nvPr/>
        </p:nvSpPr>
        <p:spPr bwMode="auto">
          <a:xfrm>
            <a:off x="6118225" y="3478213"/>
            <a:ext cx="944563" cy="457200"/>
          </a:xfrm>
          <a:prstGeom prst="rect">
            <a:avLst/>
          </a:prstGeom>
          <a:noFill/>
          <a:ln w="12700">
            <a:noFill/>
            <a:miter lim="800000"/>
            <a:headEnd type="none" w="sm" len="sm"/>
            <a:tailEnd type="none" w="sm" len="sm"/>
          </a:ln>
        </p:spPr>
        <p:txBody>
          <a:bodyPr wrap="none">
            <a:spAutoFit/>
          </a:bodyPr>
          <a:lstStyle/>
          <a:p>
            <a:pPr eaLnBrk="1" hangingPunct="1"/>
            <a:r>
              <a:rPr lang="en-US"/>
              <a:t>vertex</a:t>
            </a:r>
          </a:p>
        </p:txBody>
      </p:sp>
      <p:sp>
        <p:nvSpPr>
          <p:cNvPr id="13335" name="Text Box 23"/>
          <p:cNvSpPr txBox="1">
            <a:spLocks noChangeArrowheads="1"/>
          </p:cNvSpPr>
          <p:nvPr/>
        </p:nvSpPr>
        <p:spPr bwMode="auto">
          <a:xfrm>
            <a:off x="868363" y="1854200"/>
            <a:ext cx="4298950" cy="457200"/>
          </a:xfrm>
          <a:prstGeom prst="rect">
            <a:avLst/>
          </a:prstGeom>
          <a:noFill/>
          <a:ln w="12700">
            <a:noFill/>
            <a:miter lim="800000"/>
            <a:headEnd type="none" w="sm" len="sm"/>
            <a:tailEnd type="none" w="sm" len="sm"/>
          </a:ln>
        </p:spPr>
        <p:txBody>
          <a:bodyPr wrap="none">
            <a:spAutoFit/>
          </a:bodyPr>
          <a:lstStyle/>
          <a:p>
            <a:pPr eaLnBrk="1" hangingPunct="1"/>
            <a:r>
              <a:rPr lang="en-US">
                <a:solidFill>
                  <a:schemeClr val="accent2"/>
                </a:solidFill>
              </a:rPr>
              <a:t>Vector</a:t>
            </a:r>
            <a:r>
              <a:rPr lang="en-US"/>
              <a:t> data are defined spatially: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Themes or Data Layers</a:t>
            </a:r>
          </a:p>
        </p:txBody>
      </p:sp>
      <p:graphicFrame>
        <p:nvGraphicFramePr>
          <p:cNvPr id="1026" name="Object 4"/>
          <p:cNvGraphicFramePr>
            <a:graphicFrameLocks noChangeAspect="1"/>
          </p:cNvGraphicFramePr>
          <p:nvPr/>
        </p:nvGraphicFramePr>
        <p:xfrm>
          <a:off x="2286000" y="2111375"/>
          <a:ext cx="4953000" cy="3268663"/>
        </p:xfrm>
        <a:graphic>
          <a:graphicData uri="http://schemas.openxmlformats.org/presentationml/2006/ole">
            <mc:AlternateContent xmlns:mc="http://schemas.openxmlformats.org/markup-compatibility/2006">
              <mc:Choice xmlns:v="urn:schemas-microsoft-com:vml" Requires="v">
                <p:oleObj spid="_x0000_s1047" name="Document" r:id="rId5" imgW="2423880" imgH="1600200" progId="Word.Document.8">
                  <p:embed/>
                </p:oleObj>
              </mc:Choice>
              <mc:Fallback>
                <p:oleObj name="Document" r:id="rId5" imgW="2423880" imgH="1600200"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111375"/>
                        <a:ext cx="4953000" cy="326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 Box 5"/>
          <p:cNvSpPr txBox="1">
            <a:spLocks noChangeArrowheads="1"/>
          </p:cNvSpPr>
          <p:nvPr/>
        </p:nvSpPr>
        <p:spPr bwMode="auto">
          <a:xfrm>
            <a:off x="1524000" y="5562600"/>
            <a:ext cx="5434013" cy="457200"/>
          </a:xfrm>
          <a:prstGeom prst="rect">
            <a:avLst/>
          </a:prstGeom>
          <a:noFill/>
          <a:ln w="9525">
            <a:noFill/>
            <a:miter lim="800000"/>
            <a:headEnd/>
            <a:tailEnd/>
          </a:ln>
        </p:spPr>
        <p:txBody>
          <a:bodyPr wrap="none">
            <a:spAutoFit/>
          </a:bodyPr>
          <a:lstStyle/>
          <a:p>
            <a:r>
              <a:rPr lang="en-US"/>
              <a:t>Vector data: point, line or polygon features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title"/>
          </p:nvPr>
        </p:nvSpPr>
        <p:spPr/>
        <p:txBody>
          <a:bodyPr/>
          <a:lstStyle/>
          <a:p>
            <a:r>
              <a:rPr lang="en-US" smtClean="0"/>
              <a:t>Kissimmee watershed, Florida</a:t>
            </a:r>
          </a:p>
        </p:txBody>
      </p:sp>
      <p:pic>
        <p:nvPicPr>
          <p:cNvPr id="14339" name="Picture 5" descr="kissimmee"/>
          <p:cNvPicPr>
            <a:picLocks noGrp="1" noChangeAspect="1" noChangeArrowheads="1"/>
          </p:cNvPicPr>
          <p:nvPr>
            <p:ph idx="4294967295"/>
          </p:nvPr>
        </p:nvPicPr>
        <p:blipFill>
          <a:blip r:embed="rId3" cstate="print"/>
          <a:srcRect/>
          <a:stretch>
            <a:fillRect/>
          </a:stretch>
        </p:blipFill>
        <p:spPr>
          <a:xfrm>
            <a:off x="685800" y="2014538"/>
            <a:ext cx="7772400" cy="4046537"/>
          </a:xfrm>
          <a:noFill/>
        </p:spPr>
      </p:pic>
      <p:sp>
        <p:nvSpPr>
          <p:cNvPr id="14340" name="Text Box 8"/>
          <p:cNvSpPr txBox="1">
            <a:spLocks noChangeArrowheads="1"/>
          </p:cNvSpPr>
          <p:nvPr/>
        </p:nvSpPr>
        <p:spPr bwMode="auto">
          <a:xfrm>
            <a:off x="914400" y="5105400"/>
            <a:ext cx="1147763" cy="457200"/>
          </a:xfrm>
          <a:prstGeom prst="rect">
            <a:avLst/>
          </a:prstGeom>
          <a:noFill/>
          <a:ln w="9525">
            <a:noFill/>
            <a:miter lim="800000"/>
            <a:headEnd/>
            <a:tailEnd/>
          </a:ln>
        </p:spPr>
        <p:txBody>
          <a:bodyPr wrap="none">
            <a:spAutoFit/>
          </a:bodyPr>
          <a:lstStyle/>
          <a:p>
            <a:r>
              <a:rPr lang="en-US">
                <a:solidFill>
                  <a:srgbClr val="FF3300"/>
                </a:solidFill>
              </a:rPr>
              <a:t>Themes</a:t>
            </a:r>
          </a:p>
        </p:txBody>
      </p:sp>
      <p:sp>
        <p:nvSpPr>
          <p:cNvPr id="14341" name="Line 9"/>
          <p:cNvSpPr>
            <a:spLocks noChangeShapeType="1"/>
          </p:cNvSpPr>
          <p:nvPr/>
        </p:nvSpPr>
        <p:spPr bwMode="auto">
          <a:xfrm flipV="1">
            <a:off x="1447800" y="4724400"/>
            <a:ext cx="0" cy="457200"/>
          </a:xfrm>
          <a:prstGeom prst="line">
            <a:avLst/>
          </a:prstGeom>
          <a:noFill/>
          <a:ln w="9525">
            <a:solidFill>
              <a:srgbClr val="FF3300"/>
            </a:solidFill>
            <a:round/>
            <a:headEnd/>
            <a:tailEnd type="triangle" w="med" len="med"/>
          </a:ln>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r>
              <a:rPr lang="en-US" smtClean="0"/>
              <a:t>Attributes of a Selected Feature</a:t>
            </a:r>
          </a:p>
        </p:txBody>
      </p:sp>
      <p:pic>
        <p:nvPicPr>
          <p:cNvPr id="15363" name="Picture 3" descr="s65-A"/>
          <p:cNvPicPr>
            <a:picLocks noGrp="1" noChangeAspect="1" noChangeArrowheads="1"/>
          </p:cNvPicPr>
          <p:nvPr>
            <p:ph idx="1"/>
          </p:nvPr>
        </p:nvPicPr>
        <p:blipFill>
          <a:blip r:embed="rId3" cstate="print"/>
          <a:srcRect/>
          <a:stretch>
            <a:fillRect/>
          </a:stretch>
        </p:blipFill>
        <p:spPr>
          <a:xfrm>
            <a:off x="685800" y="2092325"/>
            <a:ext cx="7772400" cy="3890963"/>
          </a:xfrm>
          <a:noFill/>
        </p:spPr>
      </p:pic>
      <p:sp>
        <p:nvSpPr>
          <p:cNvPr id="15364" name="Line 6"/>
          <p:cNvSpPr>
            <a:spLocks noChangeShapeType="1"/>
          </p:cNvSpPr>
          <p:nvPr/>
        </p:nvSpPr>
        <p:spPr bwMode="auto">
          <a:xfrm flipH="1">
            <a:off x="3657600" y="3352800"/>
            <a:ext cx="1371600" cy="2057400"/>
          </a:xfrm>
          <a:prstGeom prst="line">
            <a:avLst/>
          </a:prstGeom>
          <a:noFill/>
          <a:ln w="9525">
            <a:solidFill>
              <a:srgbClr val="FF3300"/>
            </a:solidFill>
            <a:round/>
            <a:headEnd type="triangle" w="med" len="med"/>
            <a:tailEnd type="triangle" w="med" len="med"/>
          </a:ln>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71513" y="350838"/>
            <a:ext cx="7772400" cy="1143000"/>
          </a:xfrm>
          <a:noFill/>
        </p:spPr>
        <p:txBody>
          <a:bodyPr lIns="92075" tIns="46038" rIns="92075" bIns="46038"/>
          <a:lstStyle/>
          <a:p>
            <a:r>
              <a:rPr lang="en-US" smtClean="0"/>
              <a:t>Raster and Vector Data</a:t>
            </a:r>
          </a:p>
        </p:txBody>
      </p:sp>
      <p:sp>
        <p:nvSpPr>
          <p:cNvPr id="9219" name="Rectangle 3"/>
          <p:cNvSpPr>
            <a:spLocks noChangeArrowheads="1"/>
          </p:cNvSpPr>
          <p:nvPr/>
        </p:nvSpPr>
        <p:spPr bwMode="auto">
          <a:xfrm>
            <a:off x="1235075" y="3006725"/>
            <a:ext cx="1279525" cy="519113"/>
          </a:xfrm>
          <a:prstGeom prst="rect">
            <a:avLst/>
          </a:prstGeom>
          <a:noFill/>
          <a:ln w="9525">
            <a:noFill/>
            <a:miter lim="800000"/>
            <a:headEnd/>
            <a:tailEnd/>
          </a:ln>
          <a:effectLst/>
        </p:spPr>
        <p:txBody>
          <a:bodyPr lIns="92075" tIns="46038" rIns="92075" bIns="46038">
            <a:spAutoFit/>
          </a:bodyPr>
          <a:lstStyle/>
          <a:p>
            <a:pPr>
              <a:spcBef>
                <a:spcPct val="50000"/>
              </a:spcBef>
              <a:defRPr/>
            </a:pPr>
            <a:r>
              <a:rPr lang="en-US" sz="2800" i="1">
                <a:effectLst>
                  <a:outerShdw blurRad="38100" dist="38100" dir="2700000" algn="tl">
                    <a:srgbClr val="C0C0C0"/>
                  </a:outerShdw>
                </a:effectLst>
              </a:rPr>
              <a:t>Point</a:t>
            </a:r>
          </a:p>
        </p:txBody>
      </p:sp>
      <p:sp>
        <p:nvSpPr>
          <p:cNvPr id="9220" name="Rectangle 4"/>
          <p:cNvSpPr>
            <a:spLocks noChangeArrowheads="1"/>
          </p:cNvSpPr>
          <p:nvPr/>
        </p:nvSpPr>
        <p:spPr bwMode="auto">
          <a:xfrm>
            <a:off x="1219200" y="4038600"/>
            <a:ext cx="815975"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Line</a:t>
            </a:r>
          </a:p>
        </p:txBody>
      </p:sp>
      <p:sp>
        <p:nvSpPr>
          <p:cNvPr id="9221" name="Rectangle 5"/>
          <p:cNvSpPr>
            <a:spLocks noChangeArrowheads="1"/>
          </p:cNvSpPr>
          <p:nvPr/>
        </p:nvSpPr>
        <p:spPr bwMode="auto">
          <a:xfrm>
            <a:off x="1143000" y="4953000"/>
            <a:ext cx="1368425"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Polygon</a:t>
            </a:r>
          </a:p>
        </p:txBody>
      </p:sp>
      <p:sp>
        <p:nvSpPr>
          <p:cNvPr id="9222" name="Rectangle 6"/>
          <p:cNvSpPr>
            <a:spLocks noChangeArrowheads="1"/>
          </p:cNvSpPr>
          <p:nvPr/>
        </p:nvSpPr>
        <p:spPr bwMode="auto">
          <a:xfrm>
            <a:off x="4038600" y="2057400"/>
            <a:ext cx="1130300"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Vector</a:t>
            </a:r>
          </a:p>
        </p:txBody>
      </p:sp>
      <p:sp>
        <p:nvSpPr>
          <p:cNvPr id="9223" name="Rectangle 7"/>
          <p:cNvSpPr>
            <a:spLocks noChangeArrowheads="1"/>
          </p:cNvSpPr>
          <p:nvPr/>
        </p:nvSpPr>
        <p:spPr bwMode="auto">
          <a:xfrm>
            <a:off x="6934200" y="2057400"/>
            <a:ext cx="1111250"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Raster</a:t>
            </a:r>
          </a:p>
        </p:txBody>
      </p:sp>
      <p:sp>
        <p:nvSpPr>
          <p:cNvPr id="16392" name="Freeform 8"/>
          <p:cNvSpPr>
            <a:spLocks/>
          </p:cNvSpPr>
          <p:nvPr/>
        </p:nvSpPr>
        <p:spPr bwMode="auto">
          <a:xfrm>
            <a:off x="4054475" y="4302125"/>
            <a:ext cx="1449388" cy="1588"/>
          </a:xfrm>
          <a:custGeom>
            <a:avLst/>
            <a:gdLst>
              <a:gd name="T0" fmla="*/ 0 w 913"/>
              <a:gd name="T1" fmla="*/ 0 h 1"/>
              <a:gd name="T2" fmla="*/ 1447800 w 913"/>
              <a:gd name="T3" fmla="*/ 0 h 1"/>
              <a:gd name="T4" fmla="*/ 0 60000 65536"/>
              <a:gd name="T5" fmla="*/ 0 60000 65536"/>
              <a:gd name="T6" fmla="*/ 0 w 913"/>
              <a:gd name="T7" fmla="*/ 0 h 1"/>
              <a:gd name="T8" fmla="*/ 913 w 913"/>
              <a:gd name="T9" fmla="*/ 1 h 1"/>
            </a:gdLst>
            <a:ahLst/>
            <a:cxnLst>
              <a:cxn ang="T4">
                <a:pos x="T0" y="T1"/>
              </a:cxn>
              <a:cxn ang="T5">
                <a:pos x="T2" y="T3"/>
              </a:cxn>
            </a:cxnLst>
            <a:rect l="T6" t="T7" r="T8" b="T9"/>
            <a:pathLst>
              <a:path w="913" h="1">
                <a:moveTo>
                  <a:pt x="0" y="0"/>
                </a:moveTo>
                <a:lnTo>
                  <a:pt x="912" y="0"/>
                </a:lnTo>
              </a:path>
            </a:pathLst>
          </a:custGeom>
          <a:noFill/>
          <a:ln w="12700" cap="rnd">
            <a:solidFill>
              <a:schemeClr val="tx1"/>
            </a:solidFill>
            <a:round/>
            <a:headEnd type="none" w="sm" len="sm"/>
            <a:tailEnd type="none" w="sm" len="sm"/>
          </a:ln>
        </p:spPr>
        <p:txBody>
          <a:bodyPr/>
          <a:lstStyle/>
          <a:p>
            <a:endParaRPr lang="en-US"/>
          </a:p>
        </p:txBody>
      </p:sp>
      <p:sp>
        <p:nvSpPr>
          <p:cNvPr id="16393" name="Oval 9"/>
          <p:cNvSpPr>
            <a:spLocks noChangeArrowheads="1"/>
          </p:cNvSpPr>
          <p:nvPr/>
        </p:nvSpPr>
        <p:spPr bwMode="auto">
          <a:xfrm>
            <a:off x="4511675" y="3082925"/>
            <a:ext cx="76200" cy="7620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394" name="Rectangle 10"/>
          <p:cNvSpPr>
            <a:spLocks noChangeArrowheads="1"/>
          </p:cNvSpPr>
          <p:nvPr/>
        </p:nvSpPr>
        <p:spPr bwMode="auto">
          <a:xfrm>
            <a:off x="7331075" y="3006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5" name="Rectangle 11"/>
          <p:cNvSpPr>
            <a:spLocks noChangeArrowheads="1"/>
          </p:cNvSpPr>
          <p:nvPr/>
        </p:nvSpPr>
        <p:spPr bwMode="auto">
          <a:xfrm>
            <a:off x="68738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6" name="Rectangle 12"/>
          <p:cNvSpPr>
            <a:spLocks noChangeArrowheads="1"/>
          </p:cNvSpPr>
          <p:nvPr/>
        </p:nvSpPr>
        <p:spPr bwMode="auto">
          <a:xfrm>
            <a:off x="75596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7" name="Rectangle 13"/>
          <p:cNvSpPr>
            <a:spLocks noChangeArrowheads="1"/>
          </p:cNvSpPr>
          <p:nvPr/>
        </p:nvSpPr>
        <p:spPr bwMode="auto">
          <a:xfrm>
            <a:off x="73310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8" name="Rectangle 14"/>
          <p:cNvSpPr>
            <a:spLocks noChangeArrowheads="1"/>
          </p:cNvSpPr>
          <p:nvPr/>
        </p:nvSpPr>
        <p:spPr bwMode="auto">
          <a:xfrm>
            <a:off x="71024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9" name="Rectangle 15"/>
          <p:cNvSpPr>
            <a:spLocks noChangeArrowheads="1"/>
          </p:cNvSpPr>
          <p:nvPr/>
        </p:nvSpPr>
        <p:spPr bwMode="auto">
          <a:xfrm>
            <a:off x="75596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0" name="Rectangle 16"/>
          <p:cNvSpPr>
            <a:spLocks noChangeArrowheads="1"/>
          </p:cNvSpPr>
          <p:nvPr/>
        </p:nvSpPr>
        <p:spPr bwMode="auto">
          <a:xfrm>
            <a:off x="73310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1" name="Rectangle 17"/>
          <p:cNvSpPr>
            <a:spLocks noChangeArrowheads="1"/>
          </p:cNvSpPr>
          <p:nvPr/>
        </p:nvSpPr>
        <p:spPr bwMode="auto">
          <a:xfrm>
            <a:off x="71024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2" name="Rectangle 18"/>
          <p:cNvSpPr>
            <a:spLocks noChangeArrowheads="1"/>
          </p:cNvSpPr>
          <p:nvPr/>
        </p:nvSpPr>
        <p:spPr bwMode="auto">
          <a:xfrm>
            <a:off x="75596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3" name="Rectangle 19"/>
          <p:cNvSpPr>
            <a:spLocks noChangeArrowheads="1"/>
          </p:cNvSpPr>
          <p:nvPr/>
        </p:nvSpPr>
        <p:spPr bwMode="auto">
          <a:xfrm>
            <a:off x="73310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4" name="Rectangle 20"/>
          <p:cNvSpPr>
            <a:spLocks noChangeArrowheads="1"/>
          </p:cNvSpPr>
          <p:nvPr/>
        </p:nvSpPr>
        <p:spPr bwMode="auto">
          <a:xfrm>
            <a:off x="71024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5" name="Rectangle 21"/>
          <p:cNvSpPr>
            <a:spLocks noChangeArrowheads="1"/>
          </p:cNvSpPr>
          <p:nvPr/>
        </p:nvSpPr>
        <p:spPr bwMode="auto">
          <a:xfrm>
            <a:off x="75596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6" name="Rectangle 22"/>
          <p:cNvSpPr>
            <a:spLocks noChangeArrowheads="1"/>
          </p:cNvSpPr>
          <p:nvPr/>
        </p:nvSpPr>
        <p:spPr bwMode="auto">
          <a:xfrm>
            <a:off x="73310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7" name="Rectangle 23"/>
          <p:cNvSpPr>
            <a:spLocks noChangeArrowheads="1"/>
          </p:cNvSpPr>
          <p:nvPr/>
        </p:nvSpPr>
        <p:spPr bwMode="auto">
          <a:xfrm>
            <a:off x="71024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8" name="Rectangle 24"/>
          <p:cNvSpPr>
            <a:spLocks noChangeArrowheads="1"/>
          </p:cNvSpPr>
          <p:nvPr/>
        </p:nvSpPr>
        <p:spPr bwMode="auto">
          <a:xfrm>
            <a:off x="4283075" y="5140325"/>
            <a:ext cx="838200" cy="762000"/>
          </a:xfrm>
          <a:prstGeom prst="rect">
            <a:avLst/>
          </a:prstGeom>
          <a:noFill/>
          <a:ln w="12700">
            <a:solidFill>
              <a:schemeClr val="tx1"/>
            </a:solidFill>
            <a:miter lim="800000"/>
            <a:headEnd/>
            <a:tailEnd/>
          </a:ln>
        </p:spPr>
        <p:txBody>
          <a:bodyPr wrap="none" anchor="ctr"/>
          <a:lstStyle/>
          <a:p>
            <a:endParaRPr lang="en-US"/>
          </a:p>
        </p:txBody>
      </p:sp>
      <p:sp>
        <p:nvSpPr>
          <p:cNvPr id="16409" name="Rectangle 25"/>
          <p:cNvSpPr>
            <a:spLocks noChangeArrowheads="1"/>
          </p:cNvSpPr>
          <p:nvPr/>
        </p:nvSpPr>
        <p:spPr bwMode="auto">
          <a:xfrm>
            <a:off x="77882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10" name="Text Box 26"/>
          <p:cNvSpPr txBox="1">
            <a:spLocks noChangeArrowheads="1"/>
          </p:cNvSpPr>
          <p:nvPr/>
        </p:nvSpPr>
        <p:spPr bwMode="auto">
          <a:xfrm>
            <a:off x="762000" y="1503363"/>
            <a:ext cx="7215188" cy="457200"/>
          </a:xfrm>
          <a:prstGeom prst="rect">
            <a:avLst/>
          </a:prstGeom>
          <a:noFill/>
          <a:ln w="12700">
            <a:noFill/>
            <a:miter lim="800000"/>
            <a:headEnd type="none" w="sm" len="sm"/>
            <a:tailEnd type="none" w="sm" len="sm"/>
          </a:ln>
        </p:spPr>
        <p:txBody>
          <a:bodyPr wrap="none">
            <a:spAutoFit/>
          </a:bodyPr>
          <a:lstStyle/>
          <a:p>
            <a:pPr eaLnBrk="1" hangingPunct="1"/>
            <a:r>
              <a:rPr lang="en-US">
                <a:solidFill>
                  <a:schemeClr val="accent2"/>
                </a:solidFill>
              </a:rPr>
              <a:t>Raster</a:t>
            </a:r>
            <a:r>
              <a:rPr lang="en-US"/>
              <a:t> data are described by a cell grid, one value per cell</a:t>
            </a:r>
          </a:p>
        </p:txBody>
      </p:sp>
      <p:sp>
        <p:nvSpPr>
          <p:cNvPr id="16411" name="Text Box 27"/>
          <p:cNvSpPr txBox="1">
            <a:spLocks noChangeArrowheads="1"/>
          </p:cNvSpPr>
          <p:nvPr/>
        </p:nvSpPr>
        <p:spPr bwMode="auto">
          <a:xfrm>
            <a:off x="6521450" y="4505325"/>
            <a:ext cx="1773238" cy="457200"/>
          </a:xfrm>
          <a:prstGeom prst="rect">
            <a:avLst/>
          </a:prstGeom>
          <a:noFill/>
          <a:ln w="12700">
            <a:noFill/>
            <a:miter lim="800000"/>
            <a:headEnd type="none" w="sm" len="sm"/>
            <a:tailEnd type="none" w="sm" len="sm"/>
          </a:ln>
        </p:spPr>
        <p:txBody>
          <a:bodyPr wrap="none">
            <a:spAutoFit/>
          </a:bodyPr>
          <a:lstStyle/>
          <a:p>
            <a:pPr eaLnBrk="1" hangingPunct="1"/>
            <a:r>
              <a:rPr lang="en-US">
                <a:solidFill>
                  <a:schemeClr val="accent2"/>
                </a:solidFill>
              </a:rPr>
              <a:t>Zone</a:t>
            </a:r>
            <a:r>
              <a:rPr lang="en-US"/>
              <a:t> of cells</a:t>
            </a:r>
          </a:p>
        </p:txBody>
      </p:sp>
      <p:sp>
        <p:nvSpPr>
          <p:cNvPr id="16412" name="Line 28"/>
          <p:cNvSpPr>
            <a:spLocks noChangeShapeType="1"/>
          </p:cNvSpPr>
          <p:nvPr/>
        </p:nvSpPr>
        <p:spPr bwMode="auto">
          <a:xfrm>
            <a:off x="5546725" y="2362200"/>
            <a:ext cx="1158875" cy="0"/>
          </a:xfrm>
          <a:prstGeom prst="line">
            <a:avLst/>
          </a:prstGeom>
          <a:noFill/>
          <a:ln w="28575">
            <a:solidFill>
              <a:schemeClr val="accent2"/>
            </a:solidFill>
            <a:round/>
            <a:headEnd type="triangle" w="med" len="med"/>
            <a:tailEnd type="triangle" w="med" len="med"/>
          </a:ln>
        </p:spPr>
        <p:txBody>
          <a:bodyPr wrap="none" anchor="ct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slavista"/>
          <p:cNvPicPr>
            <a:picLocks noChangeAspect="1" noChangeArrowheads="1"/>
          </p:cNvPicPr>
          <p:nvPr/>
        </p:nvPicPr>
        <p:blipFill>
          <a:blip r:embed="rId3" cstate="print"/>
          <a:srcRect/>
          <a:stretch>
            <a:fillRect/>
          </a:stretch>
        </p:blipFill>
        <p:spPr bwMode="auto">
          <a:xfrm>
            <a:off x="1295400" y="1066800"/>
            <a:ext cx="6781800" cy="5119688"/>
          </a:xfrm>
          <a:prstGeom prst="rect">
            <a:avLst/>
          </a:prstGeom>
          <a:noFill/>
          <a:ln w="9525">
            <a:noFill/>
            <a:miter lim="800000"/>
            <a:headEnd/>
            <a:tailEnd/>
          </a:ln>
        </p:spPr>
      </p:pic>
      <p:pic>
        <p:nvPicPr>
          <p:cNvPr id="17411" name="Picture 3" descr="srtm"/>
          <p:cNvPicPr>
            <a:picLocks noChangeAspect="1" noChangeArrowheads="1"/>
          </p:cNvPicPr>
          <p:nvPr/>
        </p:nvPicPr>
        <p:blipFill>
          <a:blip r:embed="rId4" cstate="print"/>
          <a:srcRect/>
          <a:stretch>
            <a:fillRect/>
          </a:stretch>
        </p:blipFill>
        <p:spPr bwMode="auto">
          <a:xfrm>
            <a:off x="1981200" y="228600"/>
            <a:ext cx="5934075" cy="1438275"/>
          </a:xfrm>
          <a:prstGeom prst="rect">
            <a:avLst/>
          </a:prstGeom>
          <a:noFill/>
          <a:ln w="9525">
            <a:noFill/>
            <a:miter lim="800000"/>
            <a:headEnd/>
            <a:tailEnd/>
          </a:ln>
        </p:spPr>
      </p:pic>
      <p:sp>
        <p:nvSpPr>
          <p:cNvPr id="17412" name="Rectangle 4"/>
          <p:cNvSpPr>
            <a:spLocks noChangeArrowheads="1"/>
          </p:cNvSpPr>
          <p:nvPr/>
        </p:nvSpPr>
        <p:spPr bwMode="auto">
          <a:xfrm>
            <a:off x="1524000" y="6172200"/>
            <a:ext cx="6210300" cy="457200"/>
          </a:xfrm>
          <a:prstGeom prst="rect">
            <a:avLst/>
          </a:prstGeom>
          <a:noFill/>
          <a:ln w="9525">
            <a:noFill/>
            <a:miter lim="800000"/>
            <a:headEnd/>
            <a:tailEnd/>
          </a:ln>
        </p:spPr>
        <p:txBody>
          <a:bodyPr wrap="none">
            <a:spAutoFit/>
          </a:bodyPr>
          <a:lstStyle/>
          <a:p>
            <a:pPr eaLnBrk="1" hangingPunct="1"/>
            <a:r>
              <a:rPr lang="en-US">
                <a:solidFill>
                  <a:schemeClr val="accent2"/>
                </a:solidFill>
              </a:rPr>
              <a:t>http://srtm.usgs.gov/srtmimagegallery/index.html</a:t>
            </a:r>
          </a:p>
        </p:txBody>
      </p:sp>
      <p:sp>
        <p:nvSpPr>
          <p:cNvPr id="17413" name="Text Box 5"/>
          <p:cNvSpPr txBox="1">
            <a:spLocks noChangeArrowheads="1"/>
          </p:cNvSpPr>
          <p:nvPr/>
        </p:nvSpPr>
        <p:spPr bwMode="auto">
          <a:xfrm>
            <a:off x="1355725" y="1717675"/>
            <a:ext cx="3286125" cy="457200"/>
          </a:xfrm>
          <a:prstGeom prst="rect">
            <a:avLst/>
          </a:prstGeom>
          <a:noFill/>
          <a:ln w="9525">
            <a:noFill/>
            <a:miter lim="800000"/>
            <a:headEnd/>
            <a:tailEnd/>
          </a:ln>
        </p:spPr>
        <p:txBody>
          <a:bodyPr wrap="none">
            <a:spAutoFit/>
          </a:bodyPr>
          <a:lstStyle/>
          <a:p>
            <a:pPr eaLnBrk="1" hangingPunct="1"/>
            <a:r>
              <a:rPr lang="en-US">
                <a:solidFill>
                  <a:schemeClr val="bg1"/>
                </a:solidFill>
              </a:rPr>
              <a:t>Santa Barbara, California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995363"/>
          </a:xfrm>
        </p:spPr>
        <p:txBody>
          <a:bodyPr/>
          <a:lstStyle/>
          <a:p>
            <a:r>
              <a:rPr lang="en-US" sz="3200" dirty="0" smtClean="0"/>
              <a:t>The challenge of increasing Digital Elevation Model (DEM) resolution (Dr </a:t>
            </a:r>
            <a:r>
              <a:rPr lang="en-US" sz="3200" dirty="0" err="1" smtClean="0"/>
              <a:t>Tarboton’s</a:t>
            </a:r>
            <a:r>
              <a:rPr lang="en-US" sz="3200" dirty="0" smtClean="0"/>
              <a:t> research)</a:t>
            </a:r>
          </a:p>
        </p:txBody>
      </p:sp>
      <p:sp>
        <p:nvSpPr>
          <p:cNvPr id="28675" name="Rectangle 38"/>
          <p:cNvSpPr>
            <a:spLocks noChangeArrowheads="1"/>
          </p:cNvSpPr>
          <p:nvPr/>
        </p:nvSpPr>
        <p:spPr bwMode="auto">
          <a:xfrm>
            <a:off x="1041400" y="1398588"/>
            <a:ext cx="2387600" cy="846386"/>
          </a:xfrm>
          <a:prstGeom prst="rect">
            <a:avLst/>
          </a:prstGeom>
          <a:noFill/>
          <a:ln w="9525">
            <a:noFill/>
            <a:miter lim="800000"/>
            <a:headEnd/>
            <a:tailEnd/>
          </a:ln>
        </p:spPr>
        <p:txBody>
          <a:bodyPr>
            <a:spAutoFit/>
          </a:bodyPr>
          <a:lstStyle/>
          <a:p>
            <a:pPr fontAlgn="base">
              <a:spcBef>
                <a:spcPct val="45000"/>
              </a:spcBef>
              <a:spcAft>
                <a:spcPct val="0"/>
              </a:spcAft>
            </a:pPr>
            <a:r>
              <a:rPr lang="en-US" sz="2000" b="1" dirty="0">
                <a:solidFill>
                  <a:srgbClr val="0070C0"/>
                </a:solidFill>
                <a:latin typeface="Arial" pitchFamily="34" charset="0"/>
              </a:rPr>
              <a:t>1980’s  DMA  90 m</a:t>
            </a:r>
          </a:p>
          <a:p>
            <a:pPr fontAlgn="base">
              <a:spcBef>
                <a:spcPct val="45000"/>
              </a:spcBef>
              <a:spcAft>
                <a:spcPct val="0"/>
              </a:spcAft>
            </a:pPr>
            <a:r>
              <a:rPr lang="en-US" sz="2000" b="1" dirty="0">
                <a:solidFill>
                  <a:srgbClr val="0070C0"/>
                </a:solidFill>
                <a:latin typeface="Arial" pitchFamily="34" charset="0"/>
              </a:rPr>
              <a:t>10</a:t>
            </a:r>
            <a:r>
              <a:rPr lang="en-US" sz="2000" b="1" baseline="30000" dirty="0">
                <a:solidFill>
                  <a:srgbClr val="0070C0"/>
                </a:solidFill>
                <a:latin typeface="Arial" pitchFamily="34" charset="0"/>
              </a:rPr>
              <a:t>2</a:t>
            </a:r>
            <a:r>
              <a:rPr lang="en-US" sz="2000" b="1" dirty="0">
                <a:solidFill>
                  <a:srgbClr val="0070C0"/>
                </a:solidFill>
                <a:latin typeface="Arial" pitchFamily="34" charset="0"/>
              </a:rPr>
              <a:t> cells/km</a:t>
            </a:r>
            <a:r>
              <a:rPr lang="en-US" sz="2000" b="1" baseline="30000" dirty="0">
                <a:solidFill>
                  <a:srgbClr val="0070C0"/>
                </a:solidFill>
                <a:latin typeface="Arial" pitchFamily="34" charset="0"/>
              </a:rPr>
              <a:t>2</a:t>
            </a:r>
            <a:endParaRPr lang="en-US" sz="2000" b="1" dirty="0">
              <a:solidFill>
                <a:srgbClr val="0070C0"/>
              </a:solidFill>
              <a:latin typeface="Arial" pitchFamily="34" charset="0"/>
            </a:endParaRPr>
          </a:p>
        </p:txBody>
      </p:sp>
      <p:sp>
        <p:nvSpPr>
          <p:cNvPr id="28676" name="Rectangle 39"/>
          <p:cNvSpPr>
            <a:spLocks noChangeArrowheads="1"/>
          </p:cNvSpPr>
          <p:nvPr/>
        </p:nvSpPr>
        <p:spPr bwMode="auto">
          <a:xfrm>
            <a:off x="1041400" y="2827338"/>
            <a:ext cx="3123099"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b="1">
                <a:solidFill>
                  <a:srgbClr val="0070C0"/>
                </a:solidFill>
                <a:latin typeface="Arial" pitchFamily="34" charset="0"/>
              </a:rPr>
              <a:t>1990’s USGS DEM  30 m</a:t>
            </a:r>
          </a:p>
          <a:p>
            <a:pPr fontAlgn="base">
              <a:spcBef>
                <a:spcPct val="45000"/>
              </a:spcBef>
              <a:spcAft>
                <a:spcPct val="0"/>
              </a:spcAft>
            </a:pPr>
            <a:r>
              <a:rPr lang="en-US" sz="2000" b="1">
                <a:solidFill>
                  <a:srgbClr val="0070C0"/>
                </a:solidFill>
                <a:latin typeface="Arial" pitchFamily="34" charset="0"/>
              </a:rPr>
              <a:t>10</a:t>
            </a:r>
            <a:r>
              <a:rPr lang="en-US" sz="2000" b="1" baseline="30000">
                <a:solidFill>
                  <a:srgbClr val="0070C0"/>
                </a:solidFill>
                <a:latin typeface="Arial" pitchFamily="34" charset="0"/>
              </a:rPr>
              <a:t>3</a:t>
            </a:r>
            <a:r>
              <a:rPr lang="en-US" sz="2000" b="1">
                <a:solidFill>
                  <a:srgbClr val="0070C0"/>
                </a:solidFill>
                <a:latin typeface="Arial" pitchFamily="34" charset="0"/>
              </a:rPr>
              <a:t> cells/km</a:t>
            </a:r>
            <a:r>
              <a:rPr lang="en-US" sz="2000" b="1" baseline="30000">
                <a:solidFill>
                  <a:srgbClr val="0070C0"/>
                </a:solidFill>
                <a:latin typeface="Arial" pitchFamily="34" charset="0"/>
              </a:rPr>
              <a:t>2</a:t>
            </a:r>
            <a:endParaRPr lang="en-US" sz="2000" b="1">
              <a:solidFill>
                <a:srgbClr val="0070C0"/>
              </a:solidFill>
              <a:latin typeface="Arial" pitchFamily="34" charset="0"/>
            </a:endParaRPr>
          </a:p>
        </p:txBody>
      </p:sp>
      <p:sp>
        <p:nvSpPr>
          <p:cNvPr id="28677" name="Rectangle 39"/>
          <p:cNvSpPr>
            <a:spLocks noChangeArrowheads="1"/>
          </p:cNvSpPr>
          <p:nvPr/>
        </p:nvSpPr>
        <p:spPr bwMode="auto">
          <a:xfrm>
            <a:off x="1041400" y="4254500"/>
            <a:ext cx="2597314"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b="1">
                <a:solidFill>
                  <a:srgbClr val="0070C0"/>
                </a:solidFill>
                <a:latin typeface="Arial" pitchFamily="34" charset="0"/>
              </a:rPr>
              <a:t>2000’s NED 10-30 m</a:t>
            </a:r>
          </a:p>
          <a:p>
            <a:pPr fontAlgn="base">
              <a:spcBef>
                <a:spcPct val="45000"/>
              </a:spcBef>
              <a:spcAft>
                <a:spcPct val="0"/>
              </a:spcAft>
            </a:pPr>
            <a:r>
              <a:rPr lang="en-US" sz="2000" b="1">
                <a:solidFill>
                  <a:srgbClr val="0070C0"/>
                </a:solidFill>
                <a:latin typeface="Arial" pitchFamily="34" charset="0"/>
              </a:rPr>
              <a:t>10</a:t>
            </a:r>
            <a:r>
              <a:rPr lang="en-US" sz="2000" b="1" baseline="30000">
                <a:solidFill>
                  <a:srgbClr val="0070C0"/>
                </a:solidFill>
                <a:latin typeface="Arial" pitchFamily="34" charset="0"/>
              </a:rPr>
              <a:t>4</a:t>
            </a:r>
            <a:r>
              <a:rPr lang="en-US" sz="2000" b="1">
                <a:solidFill>
                  <a:srgbClr val="0070C0"/>
                </a:solidFill>
                <a:latin typeface="Arial" pitchFamily="34" charset="0"/>
              </a:rPr>
              <a:t> cells/km</a:t>
            </a:r>
            <a:r>
              <a:rPr lang="en-US" sz="2000" b="1" baseline="30000">
                <a:solidFill>
                  <a:srgbClr val="0070C0"/>
                </a:solidFill>
                <a:latin typeface="Arial" pitchFamily="34" charset="0"/>
              </a:rPr>
              <a:t>2</a:t>
            </a:r>
            <a:endParaRPr lang="en-US" sz="2000" b="1">
              <a:solidFill>
                <a:srgbClr val="0070C0"/>
              </a:solidFill>
              <a:latin typeface="Arial" pitchFamily="34" charset="0"/>
            </a:endParaRPr>
          </a:p>
        </p:txBody>
      </p:sp>
      <p:sp>
        <p:nvSpPr>
          <p:cNvPr id="28678" name="Rectangle 39"/>
          <p:cNvSpPr>
            <a:spLocks noChangeArrowheads="1"/>
          </p:cNvSpPr>
          <p:nvPr/>
        </p:nvSpPr>
        <p:spPr bwMode="auto">
          <a:xfrm>
            <a:off x="1041400" y="5683250"/>
            <a:ext cx="2475486"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b="1">
                <a:solidFill>
                  <a:srgbClr val="0070C0"/>
                </a:solidFill>
                <a:latin typeface="Arial" pitchFamily="34" charset="0"/>
              </a:rPr>
              <a:t>2010’s LIDAR ~1 m</a:t>
            </a:r>
          </a:p>
          <a:p>
            <a:pPr fontAlgn="base">
              <a:spcBef>
                <a:spcPct val="45000"/>
              </a:spcBef>
              <a:spcAft>
                <a:spcPct val="0"/>
              </a:spcAft>
            </a:pPr>
            <a:r>
              <a:rPr lang="en-US" sz="2000" b="1">
                <a:solidFill>
                  <a:srgbClr val="0070C0"/>
                </a:solidFill>
                <a:latin typeface="Arial" pitchFamily="34" charset="0"/>
              </a:rPr>
              <a:t>10</a:t>
            </a:r>
            <a:r>
              <a:rPr lang="en-US" sz="2000" b="1" baseline="30000">
                <a:solidFill>
                  <a:srgbClr val="0070C0"/>
                </a:solidFill>
                <a:latin typeface="Arial" pitchFamily="34" charset="0"/>
              </a:rPr>
              <a:t>6</a:t>
            </a:r>
            <a:r>
              <a:rPr lang="en-US" sz="2000" b="1">
                <a:solidFill>
                  <a:srgbClr val="0070C0"/>
                </a:solidFill>
                <a:latin typeface="Arial" pitchFamily="34" charset="0"/>
              </a:rPr>
              <a:t> cells/km</a:t>
            </a:r>
            <a:r>
              <a:rPr lang="en-US" sz="2000" b="1" baseline="30000">
                <a:solidFill>
                  <a:srgbClr val="0070C0"/>
                </a:solidFill>
                <a:latin typeface="Arial" pitchFamily="34" charset="0"/>
              </a:rPr>
              <a:t>2</a:t>
            </a:r>
            <a:endParaRPr lang="en-US" sz="2000" b="1">
              <a:solidFill>
                <a:srgbClr val="0070C0"/>
              </a:solidFill>
              <a:latin typeface="Arial" pitchFamily="34" charset="0"/>
            </a:endParaRPr>
          </a:p>
        </p:txBody>
      </p:sp>
      <p:grpSp>
        <p:nvGrpSpPr>
          <p:cNvPr id="2" name="Group 50"/>
          <p:cNvGrpSpPr>
            <a:grpSpLocks/>
          </p:cNvGrpSpPr>
          <p:nvPr/>
        </p:nvGrpSpPr>
        <p:grpSpPr bwMode="auto">
          <a:xfrm>
            <a:off x="4156075" y="1058863"/>
            <a:ext cx="4476750" cy="5629275"/>
            <a:chOff x="2677646" y="695045"/>
            <a:chExt cx="4476189" cy="5629275"/>
          </a:xfrm>
        </p:grpSpPr>
        <p:pic>
          <p:nvPicPr>
            <p:cNvPr id="28680" name="Picture 2"/>
            <p:cNvPicPr>
              <a:picLocks noChangeAspect="1" noChangeArrowheads="1"/>
            </p:cNvPicPr>
            <p:nvPr/>
          </p:nvPicPr>
          <p:blipFill>
            <a:blip r:embed="rId3" cstate="print"/>
            <a:srcRect r="29588"/>
            <a:stretch>
              <a:fillRect/>
            </a:stretch>
          </p:blipFill>
          <p:spPr bwMode="auto">
            <a:xfrm>
              <a:off x="2700616" y="695045"/>
              <a:ext cx="4453219" cy="5629275"/>
            </a:xfrm>
            <a:prstGeom prst="rect">
              <a:avLst/>
            </a:prstGeom>
            <a:noFill/>
            <a:ln w="9525">
              <a:noFill/>
              <a:miter lim="800000"/>
              <a:headEnd/>
              <a:tailEnd/>
            </a:ln>
          </p:spPr>
        </p:pic>
        <p:pic>
          <p:nvPicPr>
            <p:cNvPr id="28681" name="Picture 3"/>
            <p:cNvPicPr>
              <a:picLocks noChangeAspect="1" noChangeArrowheads="1"/>
            </p:cNvPicPr>
            <p:nvPr/>
          </p:nvPicPr>
          <p:blipFill>
            <a:blip r:embed="rId4" cstate="print"/>
            <a:srcRect t="45656" r="29558" b="25626"/>
            <a:stretch>
              <a:fillRect/>
            </a:stretch>
          </p:blipFill>
          <p:spPr bwMode="auto">
            <a:xfrm>
              <a:off x="2705381" y="3254188"/>
              <a:ext cx="4448454" cy="1600200"/>
            </a:xfrm>
            <a:prstGeom prst="rect">
              <a:avLst/>
            </a:prstGeom>
            <a:noFill/>
            <a:ln w="9525">
              <a:noFill/>
              <a:miter lim="800000"/>
              <a:headEnd/>
              <a:tailEnd/>
            </a:ln>
          </p:spPr>
        </p:pic>
        <p:pic>
          <p:nvPicPr>
            <p:cNvPr id="28682" name="Picture 4"/>
            <p:cNvPicPr>
              <a:picLocks noChangeAspect="1" noChangeArrowheads="1"/>
            </p:cNvPicPr>
            <p:nvPr/>
          </p:nvPicPr>
          <p:blipFill>
            <a:blip r:embed="rId5" cstate="print"/>
            <a:srcRect t="21861" r="29588" b="51202"/>
            <a:stretch>
              <a:fillRect/>
            </a:stretch>
          </p:blipFill>
          <p:spPr bwMode="auto">
            <a:xfrm>
              <a:off x="2687171" y="1922929"/>
              <a:ext cx="4453217" cy="1506071"/>
            </a:xfrm>
            <a:prstGeom prst="rect">
              <a:avLst/>
            </a:prstGeom>
            <a:noFill/>
            <a:ln w="9525">
              <a:noFill/>
              <a:miter lim="800000"/>
              <a:headEnd/>
              <a:tailEnd/>
            </a:ln>
          </p:spPr>
        </p:pic>
        <p:pic>
          <p:nvPicPr>
            <p:cNvPr id="28683" name="Picture 5"/>
            <p:cNvPicPr>
              <a:picLocks noChangeAspect="1" noChangeArrowheads="1"/>
            </p:cNvPicPr>
            <p:nvPr/>
          </p:nvPicPr>
          <p:blipFill>
            <a:blip r:embed="rId6" cstate="print"/>
            <a:srcRect r="29437" b="77223"/>
            <a:stretch>
              <a:fillRect/>
            </a:stretch>
          </p:blipFill>
          <p:spPr bwMode="auto">
            <a:xfrm>
              <a:off x="2677646" y="705411"/>
              <a:ext cx="4476189" cy="1271307"/>
            </a:xfrm>
            <a:prstGeom prst="rect">
              <a:avLst/>
            </a:prstGeom>
            <a:noFill/>
            <a:ln w="9525">
              <a:noFill/>
              <a:miter lim="800000"/>
              <a:headEnd/>
              <a:tailEnd/>
            </a:ln>
          </p:spPr>
        </p:pic>
      </p:grpSp>
    </p:spTree>
    <p:extLst>
      <p:ext uri="{BB962C8B-B14F-4D97-AF65-F5344CB8AC3E}">
        <p14:creationId xmlns:p14="http://schemas.microsoft.com/office/powerpoint/2010/main" val="30877119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How do we combine these data?</a:t>
            </a:r>
          </a:p>
        </p:txBody>
      </p:sp>
      <p:pic>
        <p:nvPicPr>
          <p:cNvPr id="18435" name="Picture 3" descr="four1"/>
          <p:cNvPicPr>
            <a:picLocks noChangeAspect="1" noChangeArrowheads="1"/>
          </p:cNvPicPr>
          <p:nvPr/>
        </p:nvPicPr>
        <p:blipFill>
          <a:blip r:embed="rId3" cstate="print"/>
          <a:srcRect/>
          <a:stretch>
            <a:fillRect/>
          </a:stretch>
        </p:blipFill>
        <p:spPr bwMode="auto">
          <a:xfrm>
            <a:off x="1489075" y="2468563"/>
            <a:ext cx="1608138" cy="2790825"/>
          </a:xfrm>
          <a:prstGeom prst="rect">
            <a:avLst/>
          </a:prstGeom>
          <a:noFill/>
          <a:ln w="9525">
            <a:noFill/>
            <a:miter lim="800000"/>
            <a:headEnd/>
            <a:tailEnd/>
          </a:ln>
        </p:spPr>
      </p:pic>
      <p:pic>
        <p:nvPicPr>
          <p:cNvPr id="18436" name="Picture 4" descr="four2"/>
          <p:cNvPicPr>
            <a:picLocks noChangeAspect="1" noChangeArrowheads="1"/>
          </p:cNvPicPr>
          <p:nvPr/>
        </p:nvPicPr>
        <p:blipFill>
          <a:blip r:embed="rId4" cstate="print"/>
          <a:srcRect/>
          <a:stretch>
            <a:fillRect/>
          </a:stretch>
        </p:blipFill>
        <p:spPr bwMode="auto">
          <a:xfrm>
            <a:off x="3563938" y="2438400"/>
            <a:ext cx="1884362" cy="2940050"/>
          </a:xfrm>
          <a:prstGeom prst="rect">
            <a:avLst/>
          </a:prstGeom>
          <a:noFill/>
          <a:ln w="9525">
            <a:noFill/>
            <a:miter lim="800000"/>
            <a:headEnd/>
            <a:tailEnd/>
          </a:ln>
        </p:spPr>
      </p:pic>
      <p:pic>
        <p:nvPicPr>
          <p:cNvPr id="18437" name="Picture 5" descr="four3"/>
          <p:cNvPicPr>
            <a:picLocks noChangeAspect="1" noChangeArrowheads="1"/>
          </p:cNvPicPr>
          <p:nvPr/>
        </p:nvPicPr>
        <p:blipFill>
          <a:blip r:embed="rId5" cstate="print"/>
          <a:srcRect/>
          <a:stretch>
            <a:fillRect/>
          </a:stretch>
        </p:blipFill>
        <p:spPr bwMode="auto">
          <a:xfrm>
            <a:off x="5673725" y="2525713"/>
            <a:ext cx="1708150" cy="2733675"/>
          </a:xfrm>
          <a:prstGeom prst="rect">
            <a:avLst/>
          </a:prstGeom>
          <a:noFill/>
          <a:ln w="9525">
            <a:noFill/>
            <a:miter lim="800000"/>
            <a:headEnd/>
            <a:tailEnd/>
          </a:ln>
        </p:spPr>
      </p:pic>
      <p:pic>
        <p:nvPicPr>
          <p:cNvPr id="18438" name="Picture 6" descr="Four4"/>
          <p:cNvPicPr>
            <a:picLocks noChangeAspect="1" noChangeArrowheads="1"/>
          </p:cNvPicPr>
          <p:nvPr/>
        </p:nvPicPr>
        <p:blipFill>
          <a:blip r:embed="rId6" cstate="print"/>
          <a:srcRect/>
          <a:stretch>
            <a:fillRect/>
          </a:stretch>
        </p:blipFill>
        <p:spPr bwMode="auto">
          <a:xfrm>
            <a:off x="7415213" y="3048000"/>
            <a:ext cx="1511300" cy="1636713"/>
          </a:xfrm>
          <a:prstGeom prst="rect">
            <a:avLst/>
          </a:prstGeom>
          <a:noFill/>
          <a:ln w="9525">
            <a:noFill/>
            <a:miter lim="800000"/>
            <a:headEnd/>
            <a:tailEnd/>
          </a:ln>
        </p:spPr>
      </p:pic>
      <p:sp>
        <p:nvSpPr>
          <p:cNvPr id="18439" name="Text Box 7"/>
          <p:cNvSpPr txBox="1">
            <a:spLocks noChangeArrowheads="1"/>
          </p:cNvSpPr>
          <p:nvPr/>
        </p:nvSpPr>
        <p:spPr bwMode="auto">
          <a:xfrm>
            <a:off x="1292225" y="5310188"/>
            <a:ext cx="2270125" cy="822325"/>
          </a:xfrm>
          <a:prstGeom prst="rect">
            <a:avLst/>
          </a:prstGeom>
          <a:noFill/>
          <a:ln w="9525">
            <a:noFill/>
            <a:miter lim="800000"/>
            <a:headEnd/>
            <a:tailEnd/>
          </a:ln>
        </p:spPr>
        <p:txBody>
          <a:bodyPr wrap="none">
            <a:spAutoFit/>
          </a:bodyPr>
          <a:lstStyle/>
          <a:p>
            <a:pPr eaLnBrk="1" hangingPunct="1"/>
            <a:r>
              <a:rPr lang="en-US"/>
              <a:t>Digital Elevation</a:t>
            </a:r>
          </a:p>
          <a:p>
            <a:pPr eaLnBrk="1" hangingPunct="1"/>
            <a:r>
              <a:rPr lang="en-US"/>
              <a:t>Models</a:t>
            </a:r>
          </a:p>
        </p:txBody>
      </p:sp>
      <p:sp>
        <p:nvSpPr>
          <p:cNvPr id="18440" name="Text Box 8"/>
          <p:cNvSpPr txBox="1">
            <a:spLocks noChangeArrowheads="1"/>
          </p:cNvSpPr>
          <p:nvPr/>
        </p:nvSpPr>
        <p:spPr bwMode="auto">
          <a:xfrm>
            <a:off x="3709988" y="5468938"/>
            <a:ext cx="1604962" cy="457200"/>
          </a:xfrm>
          <a:prstGeom prst="rect">
            <a:avLst/>
          </a:prstGeom>
          <a:noFill/>
          <a:ln w="9525">
            <a:noFill/>
            <a:miter lim="800000"/>
            <a:headEnd/>
            <a:tailEnd/>
          </a:ln>
        </p:spPr>
        <p:txBody>
          <a:bodyPr wrap="none">
            <a:spAutoFit/>
          </a:bodyPr>
          <a:lstStyle/>
          <a:p>
            <a:pPr eaLnBrk="1" hangingPunct="1"/>
            <a:r>
              <a:rPr lang="en-US"/>
              <a:t>Watersheds</a:t>
            </a:r>
          </a:p>
        </p:txBody>
      </p:sp>
      <p:sp>
        <p:nvSpPr>
          <p:cNvPr id="18441" name="Text Box 9"/>
          <p:cNvSpPr txBox="1">
            <a:spLocks noChangeArrowheads="1"/>
          </p:cNvSpPr>
          <p:nvPr/>
        </p:nvSpPr>
        <p:spPr bwMode="auto">
          <a:xfrm>
            <a:off x="5837238" y="5449888"/>
            <a:ext cx="1165225" cy="457200"/>
          </a:xfrm>
          <a:prstGeom prst="rect">
            <a:avLst/>
          </a:prstGeom>
          <a:noFill/>
          <a:ln w="9525">
            <a:noFill/>
            <a:miter lim="800000"/>
            <a:headEnd/>
            <a:tailEnd/>
          </a:ln>
        </p:spPr>
        <p:txBody>
          <a:bodyPr wrap="none">
            <a:spAutoFit/>
          </a:bodyPr>
          <a:lstStyle/>
          <a:p>
            <a:pPr eaLnBrk="1" hangingPunct="1"/>
            <a:r>
              <a:rPr lang="en-US"/>
              <a:t>Streams</a:t>
            </a:r>
          </a:p>
        </p:txBody>
      </p:sp>
      <p:sp>
        <p:nvSpPr>
          <p:cNvPr id="18442" name="Text Box 10"/>
          <p:cNvSpPr txBox="1">
            <a:spLocks noChangeArrowheads="1"/>
          </p:cNvSpPr>
          <p:nvPr/>
        </p:nvSpPr>
        <p:spPr bwMode="auto">
          <a:xfrm>
            <a:off x="7421563" y="5486400"/>
            <a:ext cx="1722437" cy="457200"/>
          </a:xfrm>
          <a:prstGeom prst="rect">
            <a:avLst/>
          </a:prstGeom>
          <a:noFill/>
          <a:ln w="9525">
            <a:noFill/>
            <a:miter lim="800000"/>
            <a:headEnd/>
            <a:tailEnd/>
          </a:ln>
        </p:spPr>
        <p:txBody>
          <a:bodyPr wrap="none">
            <a:spAutoFit/>
          </a:bodyPr>
          <a:lstStyle/>
          <a:p>
            <a:pPr eaLnBrk="1" hangingPunct="1"/>
            <a:r>
              <a:rPr lang="en-US"/>
              <a:t>Waterbodies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mtClean="0">
                <a:solidFill>
                  <a:schemeClr val="accent2"/>
                </a:solidFill>
              </a:rPr>
              <a:t>Six Basic Course Elements</a:t>
            </a:r>
          </a:p>
        </p:txBody>
      </p:sp>
      <p:sp>
        <p:nvSpPr>
          <p:cNvPr id="6147" name="Rectangle 3"/>
          <p:cNvSpPr>
            <a:spLocks noGrp="1" noChangeArrowheads="1"/>
          </p:cNvSpPr>
          <p:nvPr>
            <p:ph type="body" sz="half" idx="1"/>
          </p:nvPr>
        </p:nvSpPr>
        <p:spPr/>
        <p:txBody>
          <a:bodyPr/>
          <a:lstStyle/>
          <a:p>
            <a:r>
              <a:rPr lang="en-US" dirty="0" smtClean="0">
                <a:solidFill>
                  <a:srgbClr val="FF3300"/>
                </a:solidFill>
              </a:rPr>
              <a:t>Lectures</a:t>
            </a:r>
          </a:p>
          <a:p>
            <a:pPr lvl="1"/>
            <a:r>
              <a:rPr lang="en-US" dirty="0" err="1" smtClean="0"/>
              <a:t>Powerpoint</a:t>
            </a:r>
            <a:r>
              <a:rPr lang="en-US" dirty="0" smtClean="0"/>
              <a:t> slides</a:t>
            </a:r>
          </a:p>
          <a:p>
            <a:pPr lvl="1"/>
            <a:r>
              <a:rPr lang="en-US" dirty="0" smtClean="0"/>
              <a:t>Video streaming</a:t>
            </a:r>
          </a:p>
          <a:p>
            <a:r>
              <a:rPr lang="en-US" dirty="0" smtClean="0">
                <a:solidFill>
                  <a:srgbClr val="FF3300"/>
                </a:solidFill>
              </a:rPr>
              <a:t>Readings</a:t>
            </a:r>
          </a:p>
          <a:p>
            <a:pPr lvl="1"/>
            <a:r>
              <a:rPr lang="en-US" dirty="0" smtClean="0"/>
              <a:t>Handouts and lecture synopses</a:t>
            </a:r>
          </a:p>
          <a:p>
            <a:r>
              <a:rPr lang="en-US" dirty="0" smtClean="0">
                <a:solidFill>
                  <a:srgbClr val="FF3300"/>
                </a:solidFill>
              </a:rPr>
              <a:t>Homework</a:t>
            </a:r>
          </a:p>
          <a:p>
            <a:pPr lvl="1"/>
            <a:r>
              <a:rPr lang="en-US" dirty="0" smtClean="0"/>
              <a:t>Computer exercises</a:t>
            </a:r>
          </a:p>
          <a:p>
            <a:pPr lvl="1"/>
            <a:r>
              <a:rPr lang="en-US" dirty="0" smtClean="0"/>
              <a:t>Hand exercises</a:t>
            </a:r>
          </a:p>
        </p:txBody>
      </p:sp>
      <p:sp>
        <p:nvSpPr>
          <p:cNvPr id="6148" name="Rectangle 4"/>
          <p:cNvSpPr>
            <a:spLocks noGrp="1" noChangeArrowheads="1"/>
          </p:cNvSpPr>
          <p:nvPr>
            <p:ph type="body" sz="half" idx="2"/>
          </p:nvPr>
        </p:nvSpPr>
        <p:spPr/>
        <p:txBody>
          <a:bodyPr/>
          <a:lstStyle/>
          <a:p>
            <a:r>
              <a:rPr lang="en-US" smtClean="0">
                <a:solidFill>
                  <a:srgbClr val="FF3300"/>
                </a:solidFill>
              </a:rPr>
              <a:t>Term Project</a:t>
            </a:r>
          </a:p>
          <a:p>
            <a:pPr lvl="1"/>
            <a:r>
              <a:rPr lang="en-US" smtClean="0"/>
              <a:t>Oral presentation</a:t>
            </a:r>
          </a:p>
          <a:p>
            <a:pPr lvl="1"/>
            <a:r>
              <a:rPr lang="en-US" smtClean="0"/>
              <a:t>HTML report</a:t>
            </a:r>
          </a:p>
          <a:p>
            <a:r>
              <a:rPr lang="en-US" smtClean="0">
                <a:solidFill>
                  <a:srgbClr val="FF3300"/>
                </a:solidFill>
              </a:rPr>
              <a:t>Class Interaction</a:t>
            </a:r>
          </a:p>
          <a:p>
            <a:pPr lvl="1"/>
            <a:r>
              <a:rPr lang="en-US" smtClean="0"/>
              <a:t>Email</a:t>
            </a:r>
          </a:p>
          <a:p>
            <a:pPr lvl="1"/>
            <a:r>
              <a:rPr lang="en-US" smtClean="0"/>
              <a:t>Discussion</a:t>
            </a:r>
          </a:p>
          <a:p>
            <a:r>
              <a:rPr lang="en-US" smtClean="0">
                <a:solidFill>
                  <a:srgbClr val="FF3300"/>
                </a:solidFill>
              </a:rPr>
              <a:t>Examinations</a:t>
            </a:r>
          </a:p>
          <a:p>
            <a:pPr lvl="1"/>
            <a:r>
              <a:rPr lang="en-US" smtClean="0"/>
              <a:t>Midterm, final</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087938" y="1497013"/>
            <a:ext cx="3810000" cy="1736725"/>
          </a:xfrm>
        </p:spPr>
        <p:txBody>
          <a:bodyPr/>
          <a:lstStyle/>
          <a:p>
            <a:pPr algn="r"/>
            <a:r>
              <a:rPr lang="en-US" smtClean="0"/>
              <a:t>An integrated </a:t>
            </a:r>
            <a:br>
              <a:rPr lang="en-US" smtClean="0"/>
            </a:br>
            <a:r>
              <a:rPr lang="en-US" smtClean="0"/>
              <a:t>raster-vector </a:t>
            </a:r>
            <a:br>
              <a:rPr lang="en-US" smtClean="0"/>
            </a:br>
            <a:r>
              <a:rPr lang="en-US" smtClean="0"/>
              <a:t>database</a:t>
            </a:r>
          </a:p>
        </p:txBody>
      </p:sp>
      <p:pic>
        <p:nvPicPr>
          <p:cNvPr id="19459" name="Picture 3" descr="combine"/>
          <p:cNvPicPr>
            <a:picLocks noChangeAspect="1" noChangeArrowheads="1"/>
          </p:cNvPicPr>
          <p:nvPr/>
        </p:nvPicPr>
        <p:blipFill>
          <a:blip r:embed="rId3" cstate="print"/>
          <a:srcRect/>
          <a:stretch>
            <a:fillRect/>
          </a:stretch>
        </p:blipFill>
        <p:spPr bwMode="auto">
          <a:xfrm>
            <a:off x="1841500" y="304800"/>
            <a:ext cx="3957638" cy="561022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Poster_L5_mosaic_c"/>
          <p:cNvPicPr>
            <a:picLocks noChangeAspect="1" noChangeArrowheads="1"/>
          </p:cNvPicPr>
          <p:nvPr/>
        </p:nvPicPr>
        <p:blipFill>
          <a:blip r:embed="rId2" cstate="print"/>
          <a:srcRect l="9354" t="17218" r="12883" b="17912"/>
          <a:stretch>
            <a:fillRect/>
          </a:stretch>
        </p:blipFill>
        <p:spPr bwMode="auto">
          <a:xfrm>
            <a:off x="55880" y="1162050"/>
            <a:ext cx="9067800" cy="5118100"/>
          </a:xfrm>
          <a:prstGeom prst="rect">
            <a:avLst/>
          </a:prstGeom>
          <a:noFill/>
        </p:spPr>
      </p:pic>
      <p:sp>
        <p:nvSpPr>
          <p:cNvPr id="210947" name="Text Box 3"/>
          <p:cNvSpPr txBox="1">
            <a:spLocks noChangeArrowheads="1"/>
          </p:cNvSpPr>
          <p:nvPr/>
        </p:nvSpPr>
        <p:spPr bwMode="auto">
          <a:xfrm>
            <a:off x="1295400" y="17700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P33R30</a:t>
            </a:r>
          </a:p>
          <a:p>
            <a:pPr algn="ctr"/>
            <a:r>
              <a:rPr lang="en-US" sz="1200">
                <a:solidFill>
                  <a:schemeClr val="bg1"/>
                </a:solidFill>
              </a:rPr>
              <a:t>10</a:t>
            </a:r>
          </a:p>
        </p:txBody>
      </p:sp>
      <p:sp>
        <p:nvSpPr>
          <p:cNvPr id="210948" name="Text Box 4"/>
          <p:cNvSpPr txBox="1">
            <a:spLocks noChangeArrowheads="1"/>
          </p:cNvSpPr>
          <p:nvPr/>
        </p:nvSpPr>
        <p:spPr bwMode="auto">
          <a:xfrm>
            <a:off x="2438400" y="17700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P32R30</a:t>
            </a:r>
          </a:p>
          <a:p>
            <a:pPr algn="ctr"/>
            <a:r>
              <a:rPr lang="en-US" sz="1200">
                <a:solidFill>
                  <a:schemeClr val="bg1"/>
                </a:solidFill>
              </a:rPr>
              <a:t>9</a:t>
            </a:r>
          </a:p>
        </p:txBody>
      </p:sp>
      <p:sp>
        <p:nvSpPr>
          <p:cNvPr id="210949" name="Text Box 5"/>
          <p:cNvSpPr txBox="1">
            <a:spLocks noChangeArrowheads="1"/>
          </p:cNvSpPr>
          <p:nvPr/>
        </p:nvSpPr>
        <p:spPr bwMode="auto">
          <a:xfrm>
            <a:off x="3581400" y="17700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P31R30</a:t>
            </a:r>
          </a:p>
          <a:p>
            <a:pPr algn="ctr"/>
            <a:r>
              <a:rPr lang="en-US" sz="1200">
                <a:solidFill>
                  <a:schemeClr val="bg1"/>
                </a:solidFill>
              </a:rPr>
              <a:t>10</a:t>
            </a:r>
          </a:p>
        </p:txBody>
      </p:sp>
      <p:sp>
        <p:nvSpPr>
          <p:cNvPr id="210950" name="Text Box 6"/>
          <p:cNvSpPr txBox="1">
            <a:spLocks noChangeArrowheads="1"/>
          </p:cNvSpPr>
          <p:nvPr/>
        </p:nvSpPr>
        <p:spPr bwMode="auto">
          <a:xfrm>
            <a:off x="4648200" y="17700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P30R30</a:t>
            </a:r>
          </a:p>
          <a:p>
            <a:pPr algn="ctr"/>
            <a:r>
              <a:rPr lang="en-US" sz="1200">
                <a:solidFill>
                  <a:schemeClr val="bg1"/>
                </a:solidFill>
              </a:rPr>
              <a:t>9</a:t>
            </a:r>
          </a:p>
        </p:txBody>
      </p:sp>
      <p:sp>
        <p:nvSpPr>
          <p:cNvPr id="210951" name="Text Box 7"/>
          <p:cNvSpPr txBox="1">
            <a:spLocks noChangeArrowheads="1"/>
          </p:cNvSpPr>
          <p:nvPr/>
        </p:nvSpPr>
        <p:spPr bwMode="auto">
          <a:xfrm>
            <a:off x="5867400" y="17700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P29R30</a:t>
            </a:r>
          </a:p>
          <a:p>
            <a:pPr algn="ctr"/>
            <a:r>
              <a:rPr lang="en-US" sz="1200">
                <a:solidFill>
                  <a:schemeClr val="bg1"/>
                </a:solidFill>
              </a:rPr>
              <a:t>10</a:t>
            </a:r>
          </a:p>
        </p:txBody>
      </p:sp>
      <p:sp>
        <p:nvSpPr>
          <p:cNvPr id="210952" name="Text Box 8"/>
          <p:cNvSpPr txBox="1">
            <a:spLocks noChangeArrowheads="1"/>
          </p:cNvSpPr>
          <p:nvPr/>
        </p:nvSpPr>
        <p:spPr bwMode="auto">
          <a:xfrm>
            <a:off x="914400" y="32639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P33R31</a:t>
            </a:r>
          </a:p>
          <a:p>
            <a:pPr algn="ctr"/>
            <a:r>
              <a:rPr lang="en-US" sz="1200">
                <a:solidFill>
                  <a:schemeClr val="bg1"/>
                </a:solidFill>
              </a:rPr>
              <a:t>11</a:t>
            </a:r>
          </a:p>
        </p:txBody>
      </p:sp>
      <p:sp>
        <p:nvSpPr>
          <p:cNvPr id="210953" name="Text Box 9"/>
          <p:cNvSpPr txBox="1">
            <a:spLocks noChangeArrowheads="1"/>
          </p:cNvSpPr>
          <p:nvPr/>
        </p:nvSpPr>
        <p:spPr bwMode="auto">
          <a:xfrm>
            <a:off x="1981200" y="32639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P32R31</a:t>
            </a:r>
          </a:p>
          <a:p>
            <a:pPr algn="ctr"/>
            <a:r>
              <a:rPr lang="en-US" sz="1200">
                <a:solidFill>
                  <a:schemeClr val="bg1"/>
                </a:solidFill>
              </a:rPr>
              <a:t>10</a:t>
            </a:r>
          </a:p>
        </p:txBody>
      </p:sp>
      <p:sp>
        <p:nvSpPr>
          <p:cNvPr id="210954" name="Text Box 10"/>
          <p:cNvSpPr txBox="1">
            <a:spLocks noChangeArrowheads="1"/>
          </p:cNvSpPr>
          <p:nvPr/>
        </p:nvSpPr>
        <p:spPr bwMode="auto">
          <a:xfrm>
            <a:off x="3124200" y="32639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P31R31</a:t>
            </a:r>
          </a:p>
          <a:p>
            <a:pPr algn="ctr"/>
            <a:r>
              <a:rPr lang="en-US" sz="1200">
                <a:solidFill>
                  <a:schemeClr val="bg1"/>
                </a:solidFill>
              </a:rPr>
              <a:t>12</a:t>
            </a:r>
          </a:p>
        </p:txBody>
      </p:sp>
      <p:sp>
        <p:nvSpPr>
          <p:cNvPr id="210955" name="Text Box 11"/>
          <p:cNvSpPr txBox="1">
            <a:spLocks noChangeArrowheads="1"/>
          </p:cNvSpPr>
          <p:nvPr/>
        </p:nvSpPr>
        <p:spPr bwMode="auto">
          <a:xfrm>
            <a:off x="4297363" y="3263900"/>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P30R31</a:t>
            </a:r>
          </a:p>
          <a:p>
            <a:pPr algn="ctr"/>
            <a:r>
              <a:rPr lang="en-US" sz="1200">
                <a:solidFill>
                  <a:schemeClr val="bg1"/>
                </a:solidFill>
              </a:rPr>
              <a:t>9</a:t>
            </a:r>
          </a:p>
        </p:txBody>
      </p:sp>
      <p:sp>
        <p:nvSpPr>
          <p:cNvPr id="210956" name="Text Box 12"/>
          <p:cNvSpPr txBox="1">
            <a:spLocks noChangeArrowheads="1"/>
          </p:cNvSpPr>
          <p:nvPr/>
        </p:nvSpPr>
        <p:spPr bwMode="auto">
          <a:xfrm>
            <a:off x="5516563" y="3263900"/>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P29R31</a:t>
            </a:r>
          </a:p>
          <a:p>
            <a:pPr algn="ctr"/>
            <a:r>
              <a:rPr lang="en-US" sz="1200">
                <a:solidFill>
                  <a:schemeClr val="bg1"/>
                </a:solidFill>
              </a:rPr>
              <a:t>11</a:t>
            </a:r>
          </a:p>
        </p:txBody>
      </p:sp>
      <p:sp>
        <p:nvSpPr>
          <p:cNvPr id="210957" name="Text Box 13"/>
          <p:cNvSpPr txBox="1">
            <a:spLocks noChangeArrowheads="1"/>
          </p:cNvSpPr>
          <p:nvPr/>
        </p:nvSpPr>
        <p:spPr bwMode="auto">
          <a:xfrm>
            <a:off x="6781800" y="32639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P28R31</a:t>
            </a:r>
          </a:p>
          <a:p>
            <a:pPr algn="ctr"/>
            <a:r>
              <a:rPr lang="en-US" sz="1200">
                <a:solidFill>
                  <a:schemeClr val="bg1"/>
                </a:solidFill>
              </a:rPr>
              <a:t>8</a:t>
            </a:r>
          </a:p>
        </p:txBody>
      </p:sp>
      <p:sp>
        <p:nvSpPr>
          <p:cNvPr id="210958" name="Text Box 14"/>
          <p:cNvSpPr txBox="1">
            <a:spLocks noChangeArrowheads="1"/>
          </p:cNvSpPr>
          <p:nvPr/>
        </p:nvSpPr>
        <p:spPr bwMode="auto">
          <a:xfrm>
            <a:off x="563563" y="4665663"/>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P33R32</a:t>
            </a:r>
          </a:p>
          <a:p>
            <a:pPr algn="ctr"/>
            <a:r>
              <a:rPr lang="en-US" sz="1200">
                <a:solidFill>
                  <a:schemeClr val="bg1"/>
                </a:solidFill>
              </a:rPr>
              <a:t>15</a:t>
            </a:r>
          </a:p>
        </p:txBody>
      </p:sp>
      <p:sp>
        <p:nvSpPr>
          <p:cNvPr id="210959" name="Text Box 15"/>
          <p:cNvSpPr txBox="1">
            <a:spLocks noChangeArrowheads="1"/>
          </p:cNvSpPr>
          <p:nvPr/>
        </p:nvSpPr>
        <p:spPr bwMode="auto">
          <a:xfrm>
            <a:off x="1752600" y="46656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P32R32</a:t>
            </a:r>
          </a:p>
          <a:p>
            <a:pPr algn="ctr"/>
            <a:r>
              <a:rPr lang="en-US" sz="1200">
                <a:solidFill>
                  <a:schemeClr val="bg1"/>
                </a:solidFill>
              </a:rPr>
              <a:t>8</a:t>
            </a:r>
          </a:p>
        </p:txBody>
      </p:sp>
      <p:sp>
        <p:nvSpPr>
          <p:cNvPr id="210960" name="Text Box 16"/>
          <p:cNvSpPr txBox="1">
            <a:spLocks noChangeArrowheads="1"/>
          </p:cNvSpPr>
          <p:nvPr/>
        </p:nvSpPr>
        <p:spPr bwMode="auto">
          <a:xfrm>
            <a:off x="2925763" y="4665663"/>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P31R32</a:t>
            </a:r>
          </a:p>
          <a:p>
            <a:pPr algn="ctr"/>
            <a:r>
              <a:rPr lang="en-US" sz="1200">
                <a:solidFill>
                  <a:schemeClr val="bg1"/>
                </a:solidFill>
              </a:rPr>
              <a:t>12</a:t>
            </a:r>
          </a:p>
        </p:txBody>
      </p:sp>
      <p:sp>
        <p:nvSpPr>
          <p:cNvPr id="210961" name="Text Box 17"/>
          <p:cNvSpPr txBox="1">
            <a:spLocks noChangeArrowheads="1"/>
          </p:cNvSpPr>
          <p:nvPr/>
        </p:nvSpPr>
        <p:spPr bwMode="auto">
          <a:xfrm>
            <a:off x="4114800" y="46656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P30R32</a:t>
            </a:r>
          </a:p>
          <a:p>
            <a:pPr algn="ctr"/>
            <a:r>
              <a:rPr lang="en-US" sz="1200">
                <a:solidFill>
                  <a:schemeClr val="bg1"/>
                </a:solidFill>
              </a:rPr>
              <a:t>10</a:t>
            </a:r>
          </a:p>
        </p:txBody>
      </p:sp>
      <p:sp>
        <p:nvSpPr>
          <p:cNvPr id="210962" name="Text Box 18"/>
          <p:cNvSpPr txBox="1">
            <a:spLocks noChangeArrowheads="1"/>
          </p:cNvSpPr>
          <p:nvPr/>
        </p:nvSpPr>
        <p:spPr bwMode="auto">
          <a:xfrm>
            <a:off x="5257800" y="46355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P29R32</a:t>
            </a:r>
          </a:p>
          <a:p>
            <a:pPr algn="ctr"/>
            <a:r>
              <a:rPr lang="en-US" sz="1200">
                <a:solidFill>
                  <a:schemeClr val="bg1"/>
                </a:solidFill>
              </a:rPr>
              <a:t>12</a:t>
            </a:r>
          </a:p>
        </p:txBody>
      </p:sp>
      <p:sp>
        <p:nvSpPr>
          <p:cNvPr id="210963" name="Text Box 19"/>
          <p:cNvSpPr txBox="1">
            <a:spLocks noChangeArrowheads="1"/>
          </p:cNvSpPr>
          <p:nvPr/>
        </p:nvSpPr>
        <p:spPr bwMode="auto">
          <a:xfrm>
            <a:off x="6400800" y="46355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P28R32</a:t>
            </a:r>
          </a:p>
          <a:p>
            <a:pPr algn="ctr"/>
            <a:r>
              <a:rPr lang="en-US" sz="1200">
                <a:solidFill>
                  <a:schemeClr val="bg1"/>
                </a:solidFill>
              </a:rPr>
              <a:t>10</a:t>
            </a:r>
          </a:p>
        </p:txBody>
      </p:sp>
      <p:sp>
        <p:nvSpPr>
          <p:cNvPr id="210964" name="Text Box 20"/>
          <p:cNvSpPr txBox="1">
            <a:spLocks noChangeArrowheads="1"/>
          </p:cNvSpPr>
          <p:nvPr/>
        </p:nvSpPr>
        <p:spPr bwMode="auto">
          <a:xfrm>
            <a:off x="7772400" y="46355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P27R32</a:t>
            </a:r>
          </a:p>
          <a:p>
            <a:pPr algn="ctr"/>
            <a:r>
              <a:rPr lang="en-US" sz="1200">
                <a:solidFill>
                  <a:schemeClr val="bg1"/>
                </a:solidFill>
              </a:rPr>
              <a:t>8</a:t>
            </a:r>
          </a:p>
        </p:txBody>
      </p:sp>
      <p:sp>
        <p:nvSpPr>
          <p:cNvPr id="210966" name="Rectangle 22"/>
          <p:cNvSpPr>
            <a:spLocks noGrp="1" noChangeArrowheads="1"/>
          </p:cNvSpPr>
          <p:nvPr>
            <p:ph type="title"/>
          </p:nvPr>
        </p:nvSpPr>
        <p:spPr>
          <a:xfrm>
            <a:off x="703580" y="267970"/>
            <a:ext cx="7772400" cy="914400"/>
          </a:xfrm>
          <a:noFill/>
          <a:ln/>
        </p:spPr>
        <p:txBody>
          <a:bodyPr/>
          <a:lstStyle/>
          <a:p>
            <a:r>
              <a:rPr lang="en-US" sz="3200" b="1" i="1" dirty="0" smtClean="0"/>
              <a:t>Remote Sensing Coverage of Nebraska</a:t>
            </a:r>
            <a:endParaRPr lang="en-US" sz="3200" b="1" i="1" dirty="0"/>
          </a:p>
        </p:txBody>
      </p:sp>
    </p:spTree>
    <p:extLst>
      <p:ext uri="{BB962C8B-B14F-4D97-AF65-F5344CB8AC3E}">
        <p14:creationId xmlns:p14="http://schemas.microsoft.com/office/powerpoint/2010/main" val="27431994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Evaporation from Remote Sensing (Dr Irmak)</a:t>
            </a:r>
            <a:endParaRPr lang="en-US" sz="4000" dirty="0"/>
          </a:p>
        </p:txBody>
      </p:sp>
      <p:pic>
        <p:nvPicPr>
          <p:cNvPr id="890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3748" y="1930400"/>
            <a:ext cx="3861274" cy="3338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5487192"/>
            <a:ext cx="79057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930400"/>
            <a:ext cx="3790950" cy="3338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024" y="5487192"/>
            <a:ext cx="1682587" cy="109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8087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noAutofit/>
          </a:bodyPr>
          <a:lstStyle/>
          <a:p>
            <a:r>
              <a:rPr lang="en-US" sz="3200" dirty="0" smtClean="0">
                <a:solidFill>
                  <a:srgbClr val="FF0000"/>
                </a:solidFill>
              </a:rPr>
              <a:t>Data </a:t>
            </a:r>
            <a:r>
              <a:rPr lang="en-US" sz="3200" dirty="0">
                <a:solidFill>
                  <a:srgbClr val="FF0000"/>
                </a:solidFill>
              </a:rPr>
              <a:t>intensive science </a:t>
            </a:r>
            <a:r>
              <a:rPr lang="en-US" sz="3200" dirty="0"/>
              <a:t>synthesizes large quantities of information (Hey et al., 2009</a:t>
            </a:r>
            <a:r>
              <a:rPr lang="en-US" sz="3200" dirty="0" smtClean="0"/>
              <a:t>).</a:t>
            </a:r>
            <a:endParaRPr lang="en-US" sz="3200" dirty="0"/>
          </a:p>
        </p:txBody>
      </p:sp>
      <p:sp>
        <p:nvSpPr>
          <p:cNvPr id="3" name="Content Placeholder 2"/>
          <p:cNvSpPr>
            <a:spLocks noGrp="1"/>
          </p:cNvSpPr>
          <p:nvPr>
            <p:ph idx="1"/>
          </p:nvPr>
        </p:nvSpPr>
        <p:spPr>
          <a:xfrm>
            <a:off x="4114800" y="1600200"/>
            <a:ext cx="4572000" cy="4525963"/>
          </a:xfrm>
        </p:spPr>
        <p:txBody>
          <a:bodyPr>
            <a:noAutofit/>
          </a:bodyPr>
          <a:lstStyle/>
          <a:p>
            <a:r>
              <a:rPr lang="en-US" sz="2000" dirty="0"/>
              <a:t>exploiting advanced computational capability for the </a:t>
            </a:r>
            <a:r>
              <a:rPr lang="en-US" sz="2000" dirty="0">
                <a:solidFill>
                  <a:srgbClr val="FF0000"/>
                </a:solidFill>
              </a:rPr>
              <a:t>analysis</a:t>
            </a:r>
            <a:r>
              <a:rPr lang="en-US" sz="2000" dirty="0"/>
              <a:t> and </a:t>
            </a:r>
            <a:r>
              <a:rPr lang="en-US" sz="2000" dirty="0">
                <a:solidFill>
                  <a:srgbClr val="FF0000"/>
                </a:solidFill>
              </a:rPr>
              <a:t>integration</a:t>
            </a:r>
            <a:r>
              <a:rPr lang="en-US" sz="2000" dirty="0"/>
              <a:t> of large new datasets to elucidate complex and emergent behavior</a:t>
            </a:r>
          </a:p>
          <a:p>
            <a:r>
              <a:rPr lang="en-US" sz="2000" dirty="0"/>
              <a:t>In hydrology, the image at left  (Ralph et al., 2006) illustrates </a:t>
            </a:r>
            <a:r>
              <a:rPr lang="en-US" sz="2000" dirty="0">
                <a:solidFill>
                  <a:srgbClr val="0070C0"/>
                </a:solidFill>
              </a:rPr>
              <a:t>connection between extreme floods</a:t>
            </a:r>
            <a:r>
              <a:rPr lang="en-US" sz="2000" dirty="0"/>
              <a:t> recorded in USGS stream gages and </a:t>
            </a:r>
            <a:r>
              <a:rPr lang="en-US" sz="2000" dirty="0">
                <a:solidFill>
                  <a:srgbClr val="0070C0"/>
                </a:solidFill>
              </a:rPr>
              <a:t>atmospheric water vapor </a:t>
            </a:r>
            <a:r>
              <a:rPr lang="en-US" sz="2000" dirty="0"/>
              <a:t>from space based sensors</a:t>
            </a:r>
          </a:p>
          <a:p>
            <a:r>
              <a:rPr lang="en-US" sz="2000" dirty="0"/>
              <a:t>Satellite remote sensing and massive datasets enhance understanding of multi-scale complexity in processes such as rainfall and river networks</a:t>
            </a:r>
          </a:p>
          <a:p>
            <a:endParaRPr lang="en-US" sz="2000" dirty="0"/>
          </a:p>
        </p:txBody>
      </p:sp>
      <p:pic>
        <p:nvPicPr>
          <p:cNvPr id="4" name="Picture 1"/>
          <p:cNvPicPr>
            <a:picLocks noChangeAspect="1" noChangeArrowheads="1"/>
          </p:cNvPicPr>
          <p:nvPr/>
        </p:nvPicPr>
        <p:blipFill>
          <a:blip r:embed="rId2" cstate="print"/>
          <a:srcRect/>
          <a:stretch>
            <a:fillRect/>
          </a:stretch>
        </p:blipFill>
        <p:spPr bwMode="auto">
          <a:xfrm>
            <a:off x="685800" y="1447800"/>
            <a:ext cx="3115241" cy="2895600"/>
          </a:xfrm>
          <a:prstGeom prst="rect">
            <a:avLst/>
          </a:prstGeom>
          <a:noFill/>
          <a:ln w="9525">
            <a:noFill/>
            <a:miter lim="800000"/>
            <a:headEnd/>
            <a:tailEnd/>
          </a:ln>
          <a:effectLst/>
        </p:spPr>
      </p:pic>
      <p:pic>
        <p:nvPicPr>
          <p:cNvPr id="5" name="Picture 6" descr="fig4"/>
          <p:cNvPicPr>
            <a:picLocks noChangeAspect="1" noChangeArrowheads="1"/>
          </p:cNvPicPr>
          <p:nvPr/>
        </p:nvPicPr>
        <p:blipFill>
          <a:blip r:embed="rId3" cstate="print"/>
          <a:srcRect l="3819" t="4570" r="13171" b="13354"/>
          <a:stretch>
            <a:fillRect/>
          </a:stretch>
        </p:blipFill>
        <p:spPr bwMode="auto">
          <a:xfrm>
            <a:off x="685800" y="4419600"/>
            <a:ext cx="3095297" cy="2362200"/>
          </a:xfrm>
          <a:prstGeom prst="rect">
            <a:avLst/>
          </a:prstGeom>
          <a:noFill/>
          <a:ln w="9525">
            <a:noFill/>
            <a:miter lim="800000"/>
            <a:headEnd/>
            <a:tailEnd/>
          </a:ln>
        </p:spPr>
      </p:pic>
    </p:spTree>
    <p:extLst>
      <p:ext uri="{BB962C8B-B14F-4D97-AF65-F5344CB8AC3E}">
        <p14:creationId xmlns:p14="http://schemas.microsoft.com/office/powerpoint/2010/main" val="24380613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23555" name="Rectangle 3"/>
          <p:cNvSpPr>
            <a:spLocks noGrp="1" noChangeArrowheads="1"/>
          </p:cNvSpPr>
          <p:nvPr>
            <p:ph type="body" idx="1"/>
          </p:nvPr>
        </p:nvSpPr>
        <p:spPr>
          <a:xfrm>
            <a:off x="685800" y="1981200"/>
            <a:ext cx="7772400" cy="2590800"/>
          </a:xfrm>
        </p:spPr>
        <p:txBody>
          <a:bodyPr/>
          <a:lstStyle/>
          <a:p>
            <a:r>
              <a:rPr lang="en-US" smtClean="0"/>
              <a:t>In-class and distance learning</a:t>
            </a:r>
          </a:p>
          <a:p>
            <a:r>
              <a:rPr lang="en-US" smtClean="0"/>
              <a:t>Geospatial database of hydrologic features </a:t>
            </a:r>
          </a:p>
          <a:p>
            <a:r>
              <a:rPr lang="en-US" i="1" smtClean="0">
                <a:solidFill>
                  <a:srgbClr val="FF3300"/>
                </a:solidFill>
              </a:rPr>
              <a:t>GIS and HIS</a:t>
            </a:r>
          </a:p>
          <a:p>
            <a:r>
              <a:rPr lang="en-US" smtClean="0"/>
              <a:t>Curved earth and a flat map</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3200" smtClean="0"/>
              <a:t>Linking Geographic Information Systems and Water Resources</a:t>
            </a:r>
          </a:p>
        </p:txBody>
      </p:sp>
      <p:sp>
        <p:nvSpPr>
          <p:cNvPr id="21507" name="Oval 3"/>
          <p:cNvSpPr>
            <a:spLocks noChangeArrowheads="1"/>
          </p:cNvSpPr>
          <p:nvPr/>
        </p:nvSpPr>
        <p:spPr bwMode="auto">
          <a:xfrm>
            <a:off x="609600" y="2133600"/>
            <a:ext cx="4800600" cy="3276600"/>
          </a:xfrm>
          <a:prstGeom prst="ellipse">
            <a:avLst/>
          </a:prstGeom>
          <a:noFill/>
          <a:ln w="38100" algn="ctr">
            <a:solidFill>
              <a:srgbClr val="33CC33"/>
            </a:solidFill>
            <a:round/>
            <a:headEnd/>
            <a:tailEnd/>
          </a:ln>
        </p:spPr>
        <p:txBody>
          <a:bodyPr wrap="none" anchor="ctr"/>
          <a:lstStyle/>
          <a:p>
            <a:endParaRPr lang="en-US">
              <a:latin typeface="Calibri" pitchFamily="34" charset="0"/>
            </a:endParaRPr>
          </a:p>
        </p:txBody>
      </p:sp>
      <p:sp>
        <p:nvSpPr>
          <p:cNvPr id="502788" name="Oval 4"/>
          <p:cNvSpPr>
            <a:spLocks noChangeArrowheads="1"/>
          </p:cNvSpPr>
          <p:nvPr/>
        </p:nvSpPr>
        <p:spPr bwMode="auto">
          <a:xfrm>
            <a:off x="3505200" y="2133600"/>
            <a:ext cx="4800600" cy="3276600"/>
          </a:xfrm>
          <a:prstGeom prst="ellipse">
            <a:avLst/>
          </a:prstGeom>
          <a:noFill/>
          <a:ln w="38100" algn="ctr">
            <a:solidFill>
              <a:srgbClr val="66CCFF"/>
            </a:solidFill>
            <a:round/>
            <a:headEnd/>
            <a:tailEnd/>
          </a:ln>
          <a:effectLst/>
        </p:spPr>
        <p:txBody>
          <a:bodyPr wrap="none" anchor="ctr"/>
          <a:lstStyle/>
          <a:p>
            <a:pPr fontAlgn="auto">
              <a:spcBef>
                <a:spcPts val="0"/>
              </a:spcBef>
              <a:spcAft>
                <a:spcPts val="0"/>
              </a:spcAft>
              <a:defRPr/>
            </a:pPr>
            <a:endParaRPr lang="en-US">
              <a:solidFill>
                <a:srgbClr val="66CCFF"/>
              </a:solidFill>
              <a:effectLst>
                <a:outerShdw blurRad="38100" dist="38100" dir="2700000" algn="tl">
                  <a:srgbClr val="000000"/>
                </a:outerShdw>
              </a:effectLst>
              <a:latin typeface="+mn-lt"/>
            </a:endParaRPr>
          </a:p>
        </p:txBody>
      </p:sp>
      <p:sp>
        <p:nvSpPr>
          <p:cNvPr id="21509" name="Text Box 5"/>
          <p:cNvSpPr txBox="1">
            <a:spLocks noChangeArrowheads="1"/>
          </p:cNvSpPr>
          <p:nvPr/>
        </p:nvSpPr>
        <p:spPr bwMode="auto">
          <a:xfrm>
            <a:off x="2133600" y="3352800"/>
            <a:ext cx="1058863" cy="708025"/>
          </a:xfrm>
          <a:prstGeom prst="rect">
            <a:avLst/>
          </a:prstGeom>
          <a:noFill/>
          <a:ln w="9525" algn="ctr">
            <a:noFill/>
            <a:miter lim="800000"/>
            <a:headEnd/>
            <a:tailEnd/>
          </a:ln>
        </p:spPr>
        <p:txBody>
          <a:bodyPr>
            <a:spAutoFit/>
          </a:bodyPr>
          <a:lstStyle/>
          <a:p>
            <a:r>
              <a:rPr lang="en-US" sz="4000">
                <a:solidFill>
                  <a:srgbClr val="33CC33"/>
                </a:solidFill>
                <a:latin typeface="Calibri" pitchFamily="34" charset="0"/>
              </a:rPr>
              <a:t>GIS</a:t>
            </a:r>
          </a:p>
        </p:txBody>
      </p:sp>
      <p:sp>
        <p:nvSpPr>
          <p:cNvPr id="21510" name="Text Box 6"/>
          <p:cNvSpPr txBox="1">
            <a:spLocks noChangeArrowheads="1"/>
          </p:cNvSpPr>
          <p:nvPr/>
        </p:nvSpPr>
        <p:spPr bwMode="auto">
          <a:xfrm>
            <a:off x="5562600" y="3048000"/>
            <a:ext cx="2613025" cy="1920875"/>
          </a:xfrm>
          <a:prstGeom prst="rect">
            <a:avLst/>
          </a:prstGeom>
          <a:noFill/>
          <a:ln w="9525" algn="ctr">
            <a:noFill/>
            <a:miter lim="800000"/>
            <a:headEnd/>
            <a:tailEnd/>
          </a:ln>
        </p:spPr>
        <p:txBody>
          <a:bodyPr wrap="none">
            <a:spAutoFit/>
          </a:bodyPr>
          <a:lstStyle/>
          <a:p>
            <a:r>
              <a:rPr lang="en-US" sz="4000">
                <a:solidFill>
                  <a:srgbClr val="66CCFF"/>
                </a:solidFill>
                <a:latin typeface="Calibri" pitchFamily="34" charset="0"/>
              </a:rPr>
              <a:t>Water</a:t>
            </a:r>
          </a:p>
          <a:p>
            <a:r>
              <a:rPr lang="en-US" sz="4000">
                <a:solidFill>
                  <a:srgbClr val="66CCFF"/>
                </a:solidFill>
                <a:latin typeface="Calibri" pitchFamily="34" charset="0"/>
              </a:rPr>
              <a:t>Resources</a:t>
            </a:r>
          </a:p>
          <a:p>
            <a:endParaRPr lang="en-US" sz="4000">
              <a:solidFill>
                <a:srgbClr val="0066FF"/>
              </a:solidFill>
              <a:latin typeface="Calibri" pitchFamily="34"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watershed.png"/>
          <p:cNvPicPr>
            <a:picLocks noChangeAspect="1"/>
          </p:cNvPicPr>
          <p:nvPr/>
        </p:nvPicPr>
        <p:blipFill>
          <a:blip r:embed="rId3" cstate="print"/>
          <a:stretch>
            <a:fillRect/>
          </a:stretch>
        </p:blipFill>
        <p:spPr>
          <a:xfrm>
            <a:off x="912813" y="2259013"/>
            <a:ext cx="1838325" cy="2408237"/>
          </a:xfrm>
          <a:prstGeom prst="rect">
            <a:avLst/>
          </a:prstGeom>
          <a:effectLst>
            <a:outerShdw blurRad="190500" dist="63500" dir="2700000">
              <a:srgbClr val="000000">
                <a:alpha val="50000"/>
              </a:srgbClr>
            </a:outerShdw>
          </a:effectLst>
        </p:spPr>
      </p:pic>
      <p:sp>
        <p:nvSpPr>
          <p:cNvPr id="18434" name="Rectangle 2"/>
          <p:cNvSpPr>
            <a:spLocks noGrp="1" noChangeArrowheads="1"/>
          </p:cNvSpPr>
          <p:nvPr>
            <p:ph type="title"/>
          </p:nvPr>
        </p:nvSpPr>
        <p:spPr>
          <a:xfrm>
            <a:off x="912813" y="687388"/>
            <a:ext cx="7313612" cy="365125"/>
          </a:xfrm>
        </p:spPr>
        <p:txBody>
          <a:bodyPr/>
          <a:lstStyle/>
          <a:p>
            <a:pPr>
              <a:defRPr/>
            </a:pPr>
            <a:r>
              <a:rPr lang="en-US" dirty="0" smtClean="0"/>
              <a:t>A Key Challenge</a:t>
            </a:r>
          </a:p>
        </p:txBody>
      </p:sp>
      <p:sp>
        <p:nvSpPr>
          <p:cNvPr id="502791" name="Text Box 7"/>
          <p:cNvSpPr txBox="1">
            <a:spLocks noChangeArrowheads="1"/>
          </p:cNvSpPr>
          <p:nvPr/>
        </p:nvSpPr>
        <p:spPr bwMode="auto">
          <a:xfrm>
            <a:off x="1141413" y="4557713"/>
            <a:ext cx="2239962" cy="1106487"/>
          </a:xfrm>
          <a:prstGeom prst="rect">
            <a:avLst/>
          </a:prstGeom>
          <a:noFill/>
          <a:ln w="3175">
            <a:noFill/>
            <a:miter lim="800000"/>
            <a:headEnd/>
            <a:tailEnd/>
          </a:ln>
          <a:effectLst/>
        </p:spPr>
        <p:txBody>
          <a:bodyPr wrap="none">
            <a:spAutoFit/>
          </a:bodyPr>
          <a:lstStyle/>
          <a:p>
            <a:pPr eaLnBrk="0" fontAlgn="auto" hangingPunct="0">
              <a:spcBef>
                <a:spcPts val="0"/>
              </a:spcBef>
              <a:spcAft>
                <a:spcPts val="0"/>
              </a:spcAft>
              <a:defRPr/>
            </a:pPr>
            <a:r>
              <a:rPr lang="en-US" sz="2400" dirty="0">
                <a:solidFill>
                  <a:schemeClr val="bg2"/>
                </a:solidFill>
                <a:effectLst>
                  <a:outerShdw blurRad="38100" dist="38100" dir="2700000" algn="tl">
                    <a:srgbClr val="000000">
                      <a:alpha val="43137"/>
                    </a:srgbClr>
                  </a:outerShdw>
                </a:effectLst>
                <a:latin typeface="Arial"/>
                <a:ea typeface="ＭＳ Ｐゴシック" pitchFamily="-109" charset="-128"/>
                <a:cs typeface="Arial"/>
              </a:rPr>
              <a:t>GIS</a:t>
            </a:r>
          </a:p>
          <a:p>
            <a:pPr eaLnBrk="0" fontAlgn="auto" hangingPunct="0">
              <a:spcBef>
                <a:spcPts val="0"/>
              </a:spcBef>
              <a:spcAft>
                <a:spcPts val="0"/>
              </a:spcAft>
              <a:defRPr/>
            </a:pPr>
            <a:r>
              <a:rPr lang="en-US" dirty="0">
                <a:solidFill>
                  <a:schemeClr val="accent1"/>
                </a:solidFill>
                <a:effectLst>
                  <a:outerShdw blurRad="38100" dist="38100" dir="2700000" algn="tl">
                    <a:srgbClr val="000000">
                      <a:alpha val="43137"/>
                    </a:srgbClr>
                  </a:outerShdw>
                </a:effectLst>
                <a:latin typeface="Arial"/>
                <a:ea typeface="ＭＳ Ｐゴシック" pitchFamily="-109" charset="-128"/>
                <a:cs typeface="Arial"/>
              </a:rPr>
              <a:t>Water Environment</a:t>
            </a:r>
          </a:p>
          <a:p>
            <a:pPr eaLnBrk="0" fontAlgn="auto" hangingPunct="0">
              <a:spcBef>
                <a:spcPts val="0"/>
              </a:spcBef>
              <a:spcAft>
                <a:spcPts val="0"/>
              </a:spcAft>
              <a:defRPr/>
            </a:pPr>
            <a:r>
              <a:rPr lang="en-US" dirty="0">
                <a:effectLst>
                  <a:outerShdw blurRad="38100" dist="38100" dir="2700000" algn="tl">
                    <a:srgbClr val="000000">
                      <a:alpha val="43137"/>
                    </a:srgbClr>
                  </a:outerShdw>
                </a:effectLst>
                <a:latin typeface="Arial"/>
                <a:ea typeface="ＭＳ Ｐゴシック" pitchFamily="-109" charset="-128"/>
                <a:cs typeface="Arial"/>
              </a:rPr>
              <a:t>(Watersheds, streams,</a:t>
            </a:r>
            <a:br>
              <a:rPr lang="en-US" dirty="0">
                <a:effectLst>
                  <a:outerShdw blurRad="38100" dist="38100" dir="2700000" algn="tl">
                    <a:srgbClr val="000000">
                      <a:alpha val="43137"/>
                    </a:srgbClr>
                  </a:outerShdw>
                </a:effectLst>
                <a:latin typeface="Arial"/>
                <a:ea typeface="ＭＳ Ｐゴシック" pitchFamily="-109" charset="-128"/>
                <a:cs typeface="Arial"/>
              </a:rPr>
            </a:br>
            <a:r>
              <a:rPr lang="en-US" dirty="0">
                <a:effectLst>
                  <a:outerShdw blurRad="38100" dist="38100" dir="2700000" algn="tl">
                    <a:srgbClr val="000000">
                      <a:alpha val="43137"/>
                    </a:srgbClr>
                  </a:outerShdw>
                </a:effectLst>
                <a:latin typeface="Arial"/>
                <a:ea typeface="ＭＳ Ｐゴシック" pitchFamily="-109" charset="-128"/>
                <a:cs typeface="Arial"/>
              </a:rPr>
              <a:t>gages, sampling points)</a:t>
            </a:r>
          </a:p>
        </p:txBody>
      </p:sp>
      <p:sp>
        <p:nvSpPr>
          <p:cNvPr id="65550" name="TextBox 16"/>
          <p:cNvSpPr txBox="1">
            <a:spLocks noChangeArrowheads="1"/>
          </p:cNvSpPr>
          <p:nvPr/>
        </p:nvSpPr>
        <p:spPr bwMode="auto">
          <a:xfrm>
            <a:off x="343441" y="1250950"/>
            <a:ext cx="8230138" cy="461665"/>
          </a:xfrm>
          <a:prstGeom prst="rect">
            <a:avLst/>
          </a:prstGeom>
          <a:noFill/>
          <a:ln w="9525">
            <a:noFill/>
            <a:miter lim="800000"/>
            <a:headEnd/>
            <a:tailEnd/>
          </a:ln>
        </p:spPr>
        <p:txBody>
          <a:bodyPr wrap="none">
            <a:spAutoFit/>
          </a:bodyPr>
          <a:lstStyle/>
          <a:p>
            <a:pPr algn="ctr" eaLnBrk="0" hangingPunct="0">
              <a:defRPr/>
            </a:pPr>
            <a:r>
              <a:rPr lang="en-US" dirty="0" smtClean="0">
                <a:solidFill>
                  <a:schemeClr val="accent1"/>
                </a:solidFill>
                <a:effectLst>
                  <a:outerShdw blurRad="38100" dist="38100" dir="2700000" algn="tl">
                    <a:srgbClr val="000000">
                      <a:alpha val="43137"/>
                    </a:srgbClr>
                  </a:outerShdw>
                </a:effectLst>
                <a:latin typeface="Arial"/>
                <a:ea typeface="ＭＳ Ｐゴシック" pitchFamily="-112" charset="-128"/>
                <a:cs typeface="Arial"/>
              </a:rPr>
              <a:t>How to connect water environment with water observations</a:t>
            </a:r>
            <a:endParaRPr lang="en-US" dirty="0">
              <a:solidFill>
                <a:schemeClr val="accent2"/>
              </a:solidFill>
              <a:effectLst>
                <a:outerShdw blurRad="38100" dist="38100" dir="2700000" algn="tl">
                  <a:srgbClr val="000000">
                    <a:alpha val="43137"/>
                  </a:srgbClr>
                </a:outerShdw>
              </a:effectLst>
              <a:latin typeface="Arial"/>
              <a:ea typeface="ＭＳ Ｐゴシック" pitchFamily="-112" charset="-128"/>
              <a:cs typeface="Arial"/>
            </a:endParaRPr>
          </a:p>
        </p:txBody>
      </p:sp>
      <p:sp>
        <p:nvSpPr>
          <p:cNvPr id="19" name="Text Box 6"/>
          <p:cNvSpPr txBox="1">
            <a:spLocks noChangeArrowheads="1"/>
          </p:cNvSpPr>
          <p:nvPr/>
        </p:nvSpPr>
        <p:spPr bwMode="auto">
          <a:xfrm>
            <a:off x="5507038" y="4456113"/>
            <a:ext cx="1633537" cy="307975"/>
          </a:xfrm>
          <a:prstGeom prst="rect">
            <a:avLst/>
          </a:prstGeom>
          <a:noFill/>
          <a:ln w="9525">
            <a:noFill/>
            <a:miter lim="800000"/>
            <a:headEnd/>
            <a:tailEnd/>
          </a:ln>
        </p:spPr>
        <p:txBody>
          <a:bodyPr wrap="none">
            <a:spAutoFit/>
          </a:bodyPr>
          <a:lstStyle/>
          <a:p>
            <a:pPr algn="ctr" eaLnBrk="0" hangingPunct="0">
              <a:defRPr/>
            </a:pPr>
            <a:r>
              <a:rPr lang="en-US" dirty="0">
                <a:solidFill>
                  <a:schemeClr val="bg2"/>
                </a:solidFill>
                <a:effectLst>
                  <a:outerShdw blurRad="38100" dist="38100" dir="2700000" algn="tl">
                    <a:srgbClr val="000000">
                      <a:alpha val="43137"/>
                    </a:srgbClr>
                  </a:outerShdw>
                </a:effectLst>
                <a:latin typeface="Arial"/>
                <a:ea typeface="ＭＳ Ｐゴシック" pitchFamily="-112" charset="-128"/>
                <a:cs typeface="Arial"/>
              </a:rPr>
              <a:t>Time Series Data</a:t>
            </a:r>
          </a:p>
        </p:txBody>
      </p:sp>
      <p:cxnSp>
        <p:nvCxnSpPr>
          <p:cNvPr id="24" name="Straight Connector 8"/>
          <p:cNvCxnSpPr>
            <a:cxnSpLocks noChangeShapeType="1"/>
          </p:cNvCxnSpPr>
          <p:nvPr/>
        </p:nvCxnSpPr>
        <p:spPr bwMode="auto">
          <a:xfrm>
            <a:off x="2043113" y="3978275"/>
            <a:ext cx="2749550" cy="79375"/>
          </a:xfrm>
          <a:prstGeom prst="line">
            <a:avLst/>
          </a:prstGeom>
          <a:noFill/>
          <a:ln w="25400">
            <a:solidFill>
              <a:srgbClr val="FFFF66"/>
            </a:solidFill>
            <a:round/>
            <a:headEnd/>
            <a:tailEnd/>
          </a:ln>
          <a:effectLst>
            <a:outerShdw blurRad="50800" dist="38100" dir="2700000">
              <a:srgbClr val="000000">
                <a:alpha val="43000"/>
              </a:srgbClr>
            </a:outerShdw>
          </a:effectLst>
        </p:spPr>
      </p:cxnSp>
      <p:cxnSp>
        <p:nvCxnSpPr>
          <p:cNvPr id="23" name="Straight Connector 6"/>
          <p:cNvCxnSpPr>
            <a:cxnSpLocks noChangeShapeType="1"/>
          </p:cNvCxnSpPr>
          <p:nvPr/>
        </p:nvCxnSpPr>
        <p:spPr bwMode="auto">
          <a:xfrm flipV="1">
            <a:off x="2044700" y="2332038"/>
            <a:ext cx="2757488" cy="1651000"/>
          </a:xfrm>
          <a:prstGeom prst="line">
            <a:avLst/>
          </a:prstGeom>
          <a:noFill/>
          <a:ln w="25400">
            <a:solidFill>
              <a:srgbClr val="FFFF66"/>
            </a:solidFill>
            <a:round/>
            <a:headEnd type="oval" w="lg" len="lg"/>
            <a:tailEnd/>
          </a:ln>
          <a:effectLst>
            <a:outerShdw blurRad="50800" dist="38100" dir="2700000">
              <a:srgbClr val="000000">
                <a:alpha val="43000"/>
              </a:srgbClr>
            </a:outerShdw>
          </a:effectLst>
        </p:spPr>
      </p:cxnSp>
      <p:pic>
        <p:nvPicPr>
          <p:cNvPr id="21" name="Picture 2"/>
          <p:cNvPicPr>
            <a:picLocks noChangeAspect="1" noChangeArrowheads="1"/>
          </p:cNvPicPr>
          <p:nvPr/>
        </p:nvPicPr>
        <p:blipFill>
          <a:blip r:embed="rId4" cstate="print"/>
          <a:srcRect/>
          <a:stretch>
            <a:fillRect/>
          </a:stretch>
        </p:blipFill>
        <p:spPr bwMode="auto">
          <a:xfrm>
            <a:off x="4784725" y="2306638"/>
            <a:ext cx="2892425" cy="1778000"/>
          </a:xfrm>
          <a:prstGeom prst="rect">
            <a:avLst/>
          </a:prstGeom>
          <a:effectLst>
            <a:outerShdw blurRad="190500" dist="63500" dir="2700000">
              <a:srgbClr val="000000">
                <a:alpha val="50000"/>
              </a:srgbClr>
            </a:outerShdw>
          </a:effectLst>
        </p:spPr>
      </p:pic>
      <p:grpSp>
        <p:nvGrpSpPr>
          <p:cNvPr id="2" name="Group 36"/>
          <p:cNvGrpSpPr>
            <a:grpSpLocks/>
          </p:cNvGrpSpPr>
          <p:nvPr/>
        </p:nvGrpSpPr>
        <p:grpSpPr bwMode="auto">
          <a:xfrm>
            <a:off x="7016750" y="1989138"/>
            <a:ext cx="971550" cy="1077912"/>
            <a:chOff x="7092566" y="1522743"/>
            <a:chExt cx="1295400" cy="1435100"/>
          </a:xfrm>
        </p:grpSpPr>
        <p:pic>
          <p:nvPicPr>
            <p:cNvPr id="33807" name="Picture 65" descr="calendar.png"/>
            <p:cNvPicPr>
              <a:picLocks noChangeAspect="1"/>
            </p:cNvPicPr>
            <p:nvPr/>
          </p:nvPicPr>
          <p:blipFill>
            <a:blip r:embed="rId5" cstate="print"/>
            <a:srcRect/>
            <a:stretch>
              <a:fillRect/>
            </a:stretch>
          </p:blipFill>
          <p:spPr bwMode="auto">
            <a:xfrm>
              <a:off x="7587866" y="2137106"/>
              <a:ext cx="800100" cy="820737"/>
            </a:xfrm>
            <a:prstGeom prst="rect">
              <a:avLst/>
            </a:prstGeom>
            <a:noFill/>
            <a:ln w="9525">
              <a:noFill/>
              <a:miter lim="800000"/>
              <a:headEnd/>
              <a:tailEnd/>
            </a:ln>
          </p:spPr>
        </p:pic>
        <p:pic>
          <p:nvPicPr>
            <p:cNvPr id="33808" name="Picture 66" descr="clock.png"/>
            <p:cNvPicPr>
              <a:picLocks noChangeAspect="1"/>
            </p:cNvPicPr>
            <p:nvPr/>
          </p:nvPicPr>
          <p:blipFill>
            <a:blip r:embed="rId6" cstate="print"/>
            <a:srcRect/>
            <a:stretch>
              <a:fillRect/>
            </a:stretch>
          </p:blipFill>
          <p:spPr bwMode="auto">
            <a:xfrm>
              <a:off x="7092566" y="1522743"/>
              <a:ext cx="908050" cy="930275"/>
            </a:xfrm>
            <a:prstGeom prst="rect">
              <a:avLst/>
            </a:prstGeom>
            <a:noFill/>
            <a:ln w="9525">
              <a:noFill/>
              <a:miter lim="800000"/>
              <a:headEnd/>
              <a:tailEnd/>
            </a:ln>
          </p:spPr>
        </p:pic>
      </p:grpSp>
      <p:sp>
        <p:nvSpPr>
          <p:cNvPr id="41" name="Text Box 7"/>
          <p:cNvSpPr txBox="1">
            <a:spLocks noChangeArrowheads="1"/>
          </p:cNvSpPr>
          <p:nvPr/>
        </p:nvSpPr>
        <p:spPr bwMode="auto">
          <a:xfrm>
            <a:off x="5297488" y="4964113"/>
            <a:ext cx="2893549" cy="1200329"/>
          </a:xfrm>
          <a:prstGeom prst="rect">
            <a:avLst/>
          </a:prstGeom>
          <a:noFill/>
          <a:ln w="3175">
            <a:noFill/>
            <a:miter lim="800000"/>
            <a:headEnd/>
            <a:tailEnd/>
          </a:ln>
          <a:effectLst/>
        </p:spPr>
        <p:txBody>
          <a:bodyPr wrap="none">
            <a:spAutoFit/>
          </a:bodyPr>
          <a:lstStyle/>
          <a:p>
            <a:pPr eaLnBrk="0" fontAlgn="auto" hangingPunct="0">
              <a:spcBef>
                <a:spcPts val="0"/>
              </a:spcBef>
              <a:spcAft>
                <a:spcPts val="0"/>
              </a:spcAft>
              <a:defRPr/>
            </a:pPr>
            <a:r>
              <a:rPr lang="en-US" dirty="0" smtClean="0">
                <a:solidFill>
                  <a:schemeClr val="accent1"/>
                </a:solidFill>
                <a:effectLst>
                  <a:outerShdw blurRad="38100" dist="38100" dir="2700000" algn="tl">
                    <a:srgbClr val="000000">
                      <a:alpha val="43137"/>
                    </a:srgbClr>
                  </a:outerShdw>
                </a:effectLst>
                <a:latin typeface="Arial"/>
                <a:ea typeface="ＭＳ Ｐゴシック" pitchFamily="-109" charset="-128"/>
                <a:cs typeface="Arial"/>
              </a:rPr>
              <a:t>Water Observations</a:t>
            </a:r>
            <a:endParaRPr lang="en-US" dirty="0">
              <a:solidFill>
                <a:schemeClr val="accent1"/>
              </a:solidFill>
              <a:effectLst>
                <a:outerShdw blurRad="38100" dist="38100" dir="2700000" algn="tl">
                  <a:srgbClr val="000000">
                    <a:alpha val="43137"/>
                  </a:srgbClr>
                </a:outerShdw>
              </a:effectLst>
              <a:latin typeface="Arial"/>
              <a:ea typeface="ＭＳ Ｐゴシック" pitchFamily="-109" charset="-128"/>
              <a:cs typeface="Arial"/>
            </a:endParaRPr>
          </a:p>
          <a:p>
            <a:pPr eaLnBrk="0" fontAlgn="auto" hangingPunct="0">
              <a:spcBef>
                <a:spcPts val="0"/>
              </a:spcBef>
              <a:spcAft>
                <a:spcPts val="0"/>
              </a:spcAft>
              <a:defRPr/>
            </a:pPr>
            <a:r>
              <a:rPr lang="en-US" dirty="0">
                <a:effectLst>
                  <a:outerShdw blurRad="38100" dist="38100" dir="2700000" algn="tl">
                    <a:srgbClr val="000000">
                      <a:alpha val="43137"/>
                    </a:srgbClr>
                  </a:outerShdw>
                </a:effectLst>
                <a:latin typeface="Arial"/>
                <a:ea typeface="ＭＳ Ｐゴシック" pitchFamily="-109" charset="-128"/>
                <a:cs typeface="Arial"/>
              </a:rPr>
              <a:t>(Flow, water level</a:t>
            </a:r>
            <a:br>
              <a:rPr lang="en-US" dirty="0">
                <a:effectLst>
                  <a:outerShdw blurRad="38100" dist="38100" dir="2700000" algn="tl">
                    <a:srgbClr val="000000">
                      <a:alpha val="43137"/>
                    </a:srgbClr>
                  </a:outerShdw>
                </a:effectLst>
                <a:latin typeface="Arial"/>
                <a:ea typeface="ＭＳ Ｐゴシック" pitchFamily="-109" charset="-128"/>
                <a:cs typeface="Arial"/>
              </a:rPr>
            </a:br>
            <a:r>
              <a:rPr lang="en-US" dirty="0" smtClean="0">
                <a:effectLst>
                  <a:outerShdw blurRad="38100" dist="38100" dir="2700000" algn="tl">
                    <a:srgbClr val="000000">
                      <a:alpha val="43137"/>
                    </a:srgbClr>
                  </a:outerShdw>
                </a:effectLst>
                <a:latin typeface="Arial"/>
                <a:ea typeface="ＭＳ Ｐゴシック" pitchFamily="-109" charset="-128"/>
                <a:cs typeface="Arial"/>
              </a:rPr>
              <a:t>concentration</a:t>
            </a:r>
            <a:r>
              <a:rPr lang="en-US" dirty="0">
                <a:effectLst>
                  <a:outerShdw blurRad="38100" dist="38100" dir="2700000" algn="tl">
                    <a:srgbClr val="000000">
                      <a:alpha val="43137"/>
                    </a:srgbClr>
                  </a:outerShdw>
                </a:effectLst>
                <a:latin typeface="Arial"/>
                <a:ea typeface="ＭＳ Ｐゴシック" pitchFamily="-109" charset="-128"/>
                <a:cs typeface="Arial"/>
              </a:rPr>
              <a:t>)</a:t>
            </a:r>
          </a:p>
        </p:txBody>
      </p:sp>
      <p:sp>
        <p:nvSpPr>
          <p:cNvPr id="42" name="Left-Right Arrow 41"/>
          <p:cNvSpPr/>
          <p:nvPr/>
        </p:nvSpPr>
        <p:spPr bwMode="auto">
          <a:xfrm rot="10800000" flipV="1">
            <a:off x="4079875" y="5137150"/>
            <a:ext cx="1147763" cy="311150"/>
          </a:xfrm>
          <a:prstGeom prst="leftRightArrow">
            <a:avLst>
              <a:gd name="adj1" fmla="val 42475"/>
              <a:gd name="adj2" fmla="val 78573"/>
            </a:avLst>
          </a:prstGeom>
          <a:solidFill>
            <a:srgbClr val="9AE1F7"/>
          </a:solidFill>
          <a:ln w="25400" cap="flat" cmpd="sng" algn="ctr">
            <a:solidFill>
              <a:srgbClr val="5EB4E6"/>
            </a:solidFill>
            <a:prstDash val="solid"/>
            <a:round/>
            <a:headEnd type="none" w="med" len="med"/>
            <a:tailEnd type="none" w="med" len="med"/>
          </a:ln>
          <a:effectLst>
            <a:outerShdw dist="25400" dir="5400000">
              <a:srgbClr val="000000">
                <a:alpha val="20000"/>
              </a:srgbClr>
            </a:outerShdw>
          </a:effectLst>
        </p:spPr>
        <p:txBody>
          <a:bodyPr wrap="none" anchor="ctr"/>
          <a:lstStyle/>
          <a:p>
            <a:pPr algn="ctr" eaLnBrk="0" hangingPunct="0">
              <a:defRPr/>
            </a:pPr>
            <a:endParaRPr>
              <a:latin typeface="Arial" pitchFamily="-106"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004374797"/>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114800" cy="4724400"/>
          </a:xfrm>
        </p:spPr>
        <p:txBody>
          <a:bodyPr>
            <a:normAutofit fontScale="92500" lnSpcReduction="10000"/>
          </a:bodyPr>
          <a:lstStyle/>
          <a:p>
            <a:r>
              <a:rPr lang="en-US" dirty="0" smtClean="0">
                <a:solidFill>
                  <a:srgbClr val="FF0000"/>
                </a:solidFill>
              </a:rPr>
              <a:t>CUAHSI</a:t>
            </a:r>
            <a:r>
              <a:rPr lang="en-US" dirty="0" smtClean="0"/>
              <a:t> is a consortium representing 125 US universities</a:t>
            </a:r>
          </a:p>
          <a:p>
            <a:r>
              <a:rPr lang="en-US" dirty="0" smtClean="0"/>
              <a:t>Supported by the </a:t>
            </a:r>
            <a:r>
              <a:rPr lang="en-US" dirty="0" smtClean="0">
                <a:solidFill>
                  <a:srgbClr val="FF0000"/>
                </a:solidFill>
              </a:rPr>
              <a:t>National Science Foundation </a:t>
            </a:r>
            <a:r>
              <a:rPr lang="en-US" dirty="0" smtClean="0"/>
              <a:t>Earth Science Division</a:t>
            </a:r>
          </a:p>
          <a:p>
            <a:r>
              <a:rPr lang="en-US" dirty="0" smtClean="0"/>
              <a:t>Advances </a:t>
            </a:r>
            <a:r>
              <a:rPr lang="en-US" dirty="0" smtClean="0">
                <a:solidFill>
                  <a:srgbClr val="FF0000"/>
                </a:solidFill>
              </a:rPr>
              <a:t>hydrologic science</a:t>
            </a:r>
            <a:r>
              <a:rPr lang="en-US" dirty="0" smtClean="0"/>
              <a:t> in nation’s universities</a:t>
            </a:r>
          </a:p>
          <a:p>
            <a:r>
              <a:rPr lang="en-US" dirty="0" smtClean="0"/>
              <a:t>Includes a </a:t>
            </a:r>
            <a:r>
              <a:rPr lang="en-US" dirty="0" smtClean="0">
                <a:solidFill>
                  <a:srgbClr val="FF0000"/>
                </a:solidFill>
              </a:rPr>
              <a:t>Hydrologic Information System </a:t>
            </a:r>
            <a:r>
              <a:rPr lang="en-US" dirty="0" smtClean="0"/>
              <a:t>project</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8600"/>
            <a:ext cx="8610600" cy="127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00400" y="624396"/>
            <a:ext cx="2372124" cy="369332"/>
          </a:xfrm>
          <a:prstGeom prst="rect">
            <a:avLst/>
          </a:prstGeom>
          <a:noFill/>
        </p:spPr>
        <p:txBody>
          <a:bodyPr wrap="none" rtlCol="0">
            <a:spAutoFit/>
          </a:bodyPr>
          <a:lstStyle/>
          <a:p>
            <a:r>
              <a:rPr lang="en-US" dirty="0" smtClean="0">
                <a:hlinkClick r:id="rId3"/>
              </a:rPr>
              <a:t>http://www.cuahsi.org</a:t>
            </a:r>
            <a:r>
              <a:rPr lang="en-US" dirty="0" smtClean="0"/>
              <a:t> </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3366" y="1507301"/>
            <a:ext cx="4191000" cy="240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Figure 5.1.  Conceptualization of the Water Cycle (Schematic view)"/>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a:xfrm>
            <a:off x="5410200" y="4038600"/>
            <a:ext cx="3102349" cy="243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F82B15EE-1347-4E13-A70E-917AFD644764}" type="slidenum">
              <a:rPr lang="en-US" smtClean="0"/>
              <a:pPr/>
              <a:t>27</a:t>
            </a:fld>
            <a:endParaRPr lang="en-US"/>
          </a:p>
        </p:txBody>
      </p:sp>
    </p:spTree>
    <p:extLst>
      <p:ext uri="{BB962C8B-B14F-4D97-AF65-F5344CB8AC3E}">
        <p14:creationId xmlns:p14="http://schemas.microsoft.com/office/powerpoint/2010/main" val="17241437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288" y="19812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Catalog</a:t>
            </a:r>
            <a:br>
              <a:rPr lang="en-US" sz="2600" dirty="0" smtClean="0">
                <a:solidFill>
                  <a:schemeClr val="accent2">
                    <a:lumMod val="75000"/>
                  </a:schemeClr>
                </a:solidFill>
              </a:rPr>
            </a:br>
            <a:r>
              <a:rPr lang="en-US" sz="2600" dirty="0" smtClean="0">
                <a:solidFill>
                  <a:schemeClr val="accent2">
                    <a:lumMod val="75000"/>
                  </a:schemeClr>
                </a:solidFill>
              </a:rPr>
              <a:t>(Google)</a:t>
            </a:r>
            <a:endParaRPr lang="en-US" sz="2600" dirty="0">
              <a:solidFill>
                <a:schemeClr val="accent2">
                  <a:lumMod val="75000"/>
                </a:schemeClr>
              </a:solidFill>
            </a:endParaRPr>
          </a:p>
        </p:txBody>
      </p:sp>
      <p:sp>
        <p:nvSpPr>
          <p:cNvPr id="6" name="Rectangle 5"/>
          <p:cNvSpPr/>
          <p:nvPr/>
        </p:nvSpPr>
        <p:spPr>
          <a:xfrm>
            <a:off x="1195388" y="45720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Web Server</a:t>
            </a:r>
          </a:p>
          <a:p>
            <a:pPr algn="ctr">
              <a:defRPr/>
            </a:pPr>
            <a:r>
              <a:rPr lang="en-US" sz="2600" dirty="0" smtClean="0">
                <a:solidFill>
                  <a:schemeClr val="accent2">
                    <a:lumMod val="75000"/>
                  </a:schemeClr>
                </a:solidFill>
              </a:rPr>
              <a:t>(CNN.com)</a:t>
            </a:r>
            <a:endParaRPr lang="en-US" sz="2600" dirty="0">
              <a:solidFill>
                <a:schemeClr val="accent2">
                  <a:lumMod val="75000"/>
                </a:schemeClr>
              </a:solidFill>
            </a:endParaRPr>
          </a:p>
        </p:txBody>
      </p:sp>
      <p:sp>
        <p:nvSpPr>
          <p:cNvPr id="7" name="Rectangle 6"/>
          <p:cNvSpPr/>
          <p:nvPr/>
        </p:nvSpPr>
        <p:spPr>
          <a:xfrm>
            <a:off x="5538788" y="4572000"/>
            <a:ext cx="2309812"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Browser</a:t>
            </a:r>
          </a:p>
          <a:p>
            <a:pPr algn="ctr">
              <a:defRPr/>
            </a:pPr>
            <a:r>
              <a:rPr lang="en-US" sz="2600" dirty="0" smtClean="0">
                <a:solidFill>
                  <a:schemeClr val="accent2">
                    <a:lumMod val="75000"/>
                  </a:schemeClr>
                </a:solidFill>
              </a:rPr>
              <a:t>(Firefox)</a:t>
            </a:r>
            <a:endParaRPr lang="en-US" sz="2600" dirty="0">
              <a:solidFill>
                <a:schemeClr val="accent2">
                  <a:lumMod val="75000"/>
                </a:schemeClr>
              </a:solidFill>
            </a:endParaRPr>
          </a:p>
        </p:txBody>
      </p:sp>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7" idx="0"/>
          </p:cNvCxnSpPr>
          <p:nvPr/>
        </p:nvCxnSpPr>
        <p:spPr>
          <a:xfrm>
            <a:off x="4471988" y="2771775"/>
            <a:ext cx="2221706" cy="18002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3506788" y="4967288"/>
            <a:ext cx="20320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4090988" y="4648200"/>
            <a:ext cx="889987" cy="400110"/>
          </a:xfrm>
          <a:prstGeom prst="rect">
            <a:avLst/>
          </a:prstGeom>
          <a:noFill/>
          <a:ln w="9525">
            <a:noFill/>
            <a:miter lim="800000"/>
            <a:headEnd/>
            <a:tailEnd/>
          </a:ln>
        </p:spPr>
        <p:txBody>
          <a:bodyPr wrap="none">
            <a:spAutoFit/>
          </a:bodyPr>
          <a:lstStyle/>
          <a:p>
            <a:r>
              <a:rPr lang="en-US" sz="2000" b="1" dirty="0" smtClean="0"/>
              <a:t>Access</a:t>
            </a:r>
            <a:endParaRPr lang="en-US" sz="2000" b="1" dirty="0"/>
          </a:p>
        </p:txBody>
      </p:sp>
      <p:sp>
        <p:nvSpPr>
          <p:cNvPr id="4107" name="TextBox 16"/>
          <p:cNvSpPr txBox="1">
            <a:spLocks noChangeArrowheads="1"/>
          </p:cNvSpPr>
          <p:nvPr/>
        </p:nvSpPr>
        <p:spPr bwMode="auto">
          <a:xfrm rot="19137784">
            <a:off x="2270949" y="3436852"/>
            <a:ext cx="1832681" cy="400110"/>
          </a:xfrm>
          <a:prstGeom prst="rect">
            <a:avLst/>
          </a:prstGeom>
          <a:noFill/>
          <a:ln w="9525">
            <a:noFill/>
            <a:miter lim="800000"/>
            <a:headEnd/>
            <a:tailEnd/>
          </a:ln>
        </p:spPr>
        <p:txBody>
          <a:bodyPr wrap="none">
            <a:spAutoFit/>
          </a:bodyPr>
          <a:lstStyle/>
          <a:p>
            <a:r>
              <a:rPr lang="en-US" sz="2000" b="1" dirty="0" smtClean="0"/>
              <a:t>Catalog harvest</a:t>
            </a:r>
            <a:endParaRPr lang="en-US" sz="2000" b="1" dirty="0"/>
          </a:p>
        </p:txBody>
      </p:sp>
      <p:sp>
        <p:nvSpPr>
          <p:cNvPr id="4108" name="TextBox 17"/>
          <p:cNvSpPr txBox="1">
            <a:spLocks noChangeArrowheads="1"/>
          </p:cNvSpPr>
          <p:nvPr/>
        </p:nvSpPr>
        <p:spPr bwMode="auto">
          <a:xfrm rot="2301016">
            <a:off x="5339120" y="3443231"/>
            <a:ext cx="895951" cy="400110"/>
          </a:xfrm>
          <a:prstGeom prst="rect">
            <a:avLst/>
          </a:prstGeom>
          <a:noFill/>
          <a:ln w="9525">
            <a:noFill/>
            <a:miter lim="800000"/>
            <a:headEnd/>
            <a:tailEnd/>
          </a:ln>
        </p:spPr>
        <p:txBody>
          <a:bodyPr wrap="none">
            <a:spAutoFit/>
          </a:bodyPr>
          <a:lstStyle/>
          <a:p>
            <a:r>
              <a:rPr lang="en-US" sz="2000" b="1" dirty="0" smtClean="0"/>
              <a:t>Search</a:t>
            </a:r>
            <a:endParaRPr lang="en-US" sz="2000" b="1" dirty="0"/>
          </a:p>
        </p:txBody>
      </p:sp>
      <p:sp>
        <p:nvSpPr>
          <p:cNvPr id="20" name="Title 19"/>
          <p:cNvSpPr>
            <a:spLocks noGrp="1"/>
          </p:cNvSpPr>
          <p:nvPr>
            <p:ph type="title"/>
          </p:nvPr>
        </p:nvSpPr>
        <p:spPr/>
        <p:txBody>
          <a:bodyPr>
            <a:normAutofit/>
          </a:bodyPr>
          <a:lstStyle/>
          <a:p>
            <a:r>
              <a:rPr lang="en-US" dirty="0" smtClean="0"/>
              <a:t>How the web works</a:t>
            </a:r>
            <a:endParaRPr lang="en-US" dirty="0"/>
          </a:p>
        </p:txBody>
      </p:sp>
      <p:sp>
        <p:nvSpPr>
          <p:cNvPr id="2" name="TextBox 1"/>
          <p:cNvSpPr txBox="1"/>
          <p:nvPr/>
        </p:nvSpPr>
        <p:spPr>
          <a:xfrm>
            <a:off x="1524000" y="5712767"/>
            <a:ext cx="6324600" cy="461665"/>
          </a:xfrm>
          <a:prstGeom prst="rect">
            <a:avLst/>
          </a:prstGeom>
          <a:noFill/>
          <a:ln>
            <a:solidFill>
              <a:srgbClr val="0070C0"/>
            </a:solidFill>
          </a:ln>
        </p:spPr>
        <p:txBody>
          <a:bodyPr wrap="square" rtlCol="0">
            <a:spAutoFit/>
          </a:bodyPr>
          <a:lstStyle/>
          <a:p>
            <a:r>
              <a:rPr lang="en-US" sz="2400" dirty="0" smtClean="0"/>
              <a:t>HTML – web language for text and pictures</a:t>
            </a:r>
            <a:endParaRPr lang="en-US" sz="2400" dirty="0"/>
          </a:p>
        </p:txBody>
      </p:sp>
    </p:spTree>
    <p:extLst>
      <p:ext uri="{BB962C8B-B14F-4D97-AF65-F5344CB8AC3E}">
        <p14:creationId xmlns:p14="http://schemas.microsoft.com/office/powerpoint/2010/main" val="1709048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3108325" y="1290638"/>
            <a:ext cx="2922588" cy="2325687"/>
            <a:chOff x="3108865" y="1290638"/>
            <a:chExt cx="2921508" cy="2326124"/>
          </a:xfrm>
        </p:grpSpPr>
        <p:pic>
          <p:nvPicPr>
            <p:cNvPr id="3" name="Picture 2" descr="rain-gauge-platform-400"/>
            <p:cNvPicPr>
              <a:picLocks noChangeAspect="1" noChangeArrowheads="1"/>
            </p:cNvPicPr>
            <p:nvPr/>
          </p:nvPicPr>
          <p:blipFill>
            <a:blip r:embed="rId2" cstate="print"/>
            <a:srcRect l="6047" r="9295"/>
            <a:stretch>
              <a:fillRect/>
            </a:stretch>
          </p:blipFill>
          <p:spPr bwMode="auto">
            <a:xfrm>
              <a:off x="3108865" y="1668534"/>
              <a:ext cx="2921508" cy="1948228"/>
            </a:xfrm>
            <a:prstGeom prst="rect">
              <a:avLst/>
            </a:prstGeom>
            <a:noFill/>
            <a:ln w="9525">
              <a:noFill/>
              <a:miter lim="800000"/>
              <a:headEnd/>
              <a:tailEnd/>
            </a:ln>
            <a:effectLst>
              <a:outerShdw blurRad="127000" dist="63500" dir="2700000">
                <a:srgbClr val="000000">
                  <a:alpha val="40000"/>
                </a:srgbClr>
              </a:outerShdw>
            </a:effectLst>
          </p:spPr>
        </p:pic>
        <p:sp>
          <p:nvSpPr>
            <p:cNvPr id="4" name="Text Box 4"/>
            <p:cNvSpPr txBox="1">
              <a:spLocks noChangeArrowheads="1"/>
            </p:cNvSpPr>
            <p:nvPr/>
          </p:nvSpPr>
          <p:spPr bwMode="auto">
            <a:xfrm>
              <a:off x="3837259" y="1290638"/>
              <a:ext cx="1599609" cy="369401"/>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Rainfall</a:t>
              </a:r>
            </a:p>
          </p:txBody>
        </p:sp>
      </p:grpSp>
      <p:grpSp>
        <p:nvGrpSpPr>
          <p:cNvPr id="5" name="Group 17"/>
          <p:cNvGrpSpPr>
            <a:grpSpLocks/>
          </p:cNvGrpSpPr>
          <p:nvPr/>
        </p:nvGrpSpPr>
        <p:grpSpPr bwMode="auto">
          <a:xfrm>
            <a:off x="912813" y="1290638"/>
            <a:ext cx="1600200" cy="2327275"/>
            <a:chOff x="912813" y="1290638"/>
            <a:chExt cx="1600200" cy="2326941"/>
          </a:xfrm>
        </p:grpSpPr>
        <p:pic>
          <p:nvPicPr>
            <p:cNvPr id="6" name="Picture 5" descr="stream3"/>
            <p:cNvPicPr>
              <a:picLocks noChangeAspect="1" noChangeArrowheads="1"/>
            </p:cNvPicPr>
            <p:nvPr/>
          </p:nvPicPr>
          <p:blipFill>
            <a:blip r:embed="rId3" cstate="print"/>
            <a:srcRect r="3028" b="6181"/>
            <a:stretch>
              <a:fillRect/>
            </a:stretch>
          </p:blipFill>
          <p:spPr bwMode="auto">
            <a:xfrm>
              <a:off x="912813" y="1662060"/>
              <a:ext cx="1600200" cy="1955519"/>
            </a:xfrm>
            <a:prstGeom prst="rect">
              <a:avLst/>
            </a:prstGeom>
            <a:noFill/>
            <a:ln w="9525">
              <a:noFill/>
              <a:miter lim="800000"/>
              <a:headEnd/>
              <a:tailEnd/>
            </a:ln>
            <a:effectLst>
              <a:outerShdw blurRad="127000" dist="63500" dir="2700000">
                <a:srgbClr val="000000">
                  <a:alpha val="40000"/>
                </a:srgbClr>
              </a:outerShdw>
            </a:effectLst>
          </p:spPr>
        </p:pic>
        <p:sp>
          <p:nvSpPr>
            <p:cNvPr id="7" name="Text Box 7"/>
            <p:cNvSpPr txBox="1">
              <a:spLocks noChangeArrowheads="1"/>
            </p:cNvSpPr>
            <p:nvPr/>
          </p:nvSpPr>
          <p:spPr bwMode="auto">
            <a:xfrm>
              <a:off x="912813" y="1290638"/>
              <a:ext cx="1600200" cy="369279"/>
            </a:xfrm>
            <a:prstGeom prst="rect">
              <a:avLst/>
            </a:prstGeom>
            <a:noFill/>
            <a:ln w="9525">
              <a:noFill/>
              <a:miter lim="800000"/>
              <a:headEnd/>
              <a:tailEnd/>
            </a:ln>
          </p:spPr>
          <p:txBody>
            <a:bodyPr>
              <a:spAutoFit/>
            </a:bodyPr>
            <a:lstStyle/>
            <a:p>
              <a:pPr algn="ctr" eaLnBrk="0" hangingPunct="0">
                <a:spcBef>
                  <a:spcPct val="50000"/>
                </a:spcBef>
                <a:defRPr/>
              </a:pPr>
              <a:r>
                <a:rPr lang="en-US" dirty="0"/>
                <a:t>Water quantity</a:t>
              </a:r>
            </a:p>
          </p:txBody>
        </p:sp>
      </p:grpSp>
      <p:grpSp>
        <p:nvGrpSpPr>
          <p:cNvPr id="8" name="Group 19"/>
          <p:cNvGrpSpPr>
            <a:grpSpLocks/>
          </p:cNvGrpSpPr>
          <p:nvPr/>
        </p:nvGrpSpPr>
        <p:grpSpPr bwMode="auto">
          <a:xfrm>
            <a:off x="3141663" y="3835400"/>
            <a:ext cx="2855912" cy="2335213"/>
            <a:chOff x="3142143" y="3835400"/>
            <a:chExt cx="2854951" cy="2335891"/>
          </a:xfrm>
        </p:grpSpPr>
        <p:pic>
          <p:nvPicPr>
            <p:cNvPr id="9" name="Picture 15" descr="VAIRA3"/>
            <p:cNvPicPr>
              <a:picLocks noChangeAspect="1" noChangeArrowheads="1"/>
            </p:cNvPicPr>
            <p:nvPr/>
          </p:nvPicPr>
          <p:blipFill>
            <a:blip r:embed="rId4" cstate="print"/>
            <a:srcRect t="16559" b="5535"/>
            <a:stretch>
              <a:fillRect/>
            </a:stretch>
          </p:blipFill>
          <p:spPr bwMode="auto">
            <a:xfrm>
              <a:off x="3142143" y="4222862"/>
              <a:ext cx="2854951" cy="1948429"/>
            </a:xfrm>
            <a:prstGeom prst="rect">
              <a:avLst/>
            </a:prstGeom>
            <a:noFill/>
            <a:ln w="9525">
              <a:noFill/>
              <a:miter lim="800000"/>
              <a:headEnd/>
              <a:tailEnd/>
            </a:ln>
            <a:effectLst>
              <a:outerShdw blurRad="127000" dist="63500" dir="2700000">
                <a:srgbClr val="000000">
                  <a:alpha val="40000"/>
                </a:srgbClr>
              </a:outerShdw>
            </a:effectLst>
          </p:spPr>
        </p:pic>
        <p:sp>
          <p:nvSpPr>
            <p:cNvPr id="10" name="Text Box 17"/>
            <p:cNvSpPr txBox="1">
              <a:spLocks noChangeArrowheads="1"/>
            </p:cNvSpPr>
            <p:nvPr/>
          </p:nvSpPr>
          <p:spPr bwMode="auto">
            <a:xfrm>
              <a:off x="3472232" y="3835400"/>
              <a:ext cx="2194773" cy="369439"/>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Meteorology</a:t>
              </a:r>
            </a:p>
          </p:txBody>
        </p:sp>
      </p:grpSp>
      <p:grpSp>
        <p:nvGrpSpPr>
          <p:cNvPr id="11" name="Group 20"/>
          <p:cNvGrpSpPr>
            <a:grpSpLocks/>
          </p:cNvGrpSpPr>
          <p:nvPr/>
        </p:nvGrpSpPr>
        <p:grpSpPr bwMode="auto">
          <a:xfrm>
            <a:off x="6626225" y="1290638"/>
            <a:ext cx="1600200" cy="2319337"/>
            <a:chOff x="6626225" y="1290638"/>
            <a:chExt cx="1600200" cy="2319631"/>
          </a:xfrm>
        </p:grpSpPr>
        <p:pic>
          <p:nvPicPr>
            <p:cNvPr id="12" name="Picture 6" descr="tdr"/>
            <p:cNvPicPr>
              <a:picLocks noChangeAspect="1" noChangeArrowheads="1"/>
            </p:cNvPicPr>
            <p:nvPr/>
          </p:nvPicPr>
          <p:blipFill>
            <a:blip r:embed="rId5" cstate="print"/>
            <a:srcRect t="15483"/>
            <a:stretch>
              <a:fillRect/>
            </a:stretch>
          </p:blipFill>
          <p:spPr bwMode="auto">
            <a:xfrm>
              <a:off x="6626225" y="1668511"/>
              <a:ext cx="1600200" cy="1941758"/>
            </a:xfrm>
            <a:prstGeom prst="rect">
              <a:avLst/>
            </a:prstGeom>
            <a:noFill/>
            <a:ln w="9525">
              <a:noFill/>
              <a:miter lim="800000"/>
              <a:headEnd/>
              <a:tailEnd/>
            </a:ln>
            <a:effectLst>
              <a:outerShdw blurRad="127000" dist="63500" dir="2700000">
                <a:srgbClr val="000000">
                  <a:alpha val="40000"/>
                </a:srgbClr>
              </a:outerShdw>
            </a:effectLst>
          </p:spPr>
        </p:pic>
        <p:sp>
          <p:nvSpPr>
            <p:cNvPr id="13" name="Text Box 18"/>
            <p:cNvSpPr txBox="1">
              <a:spLocks noChangeArrowheads="1"/>
            </p:cNvSpPr>
            <p:nvPr/>
          </p:nvSpPr>
          <p:spPr bwMode="auto">
            <a:xfrm>
              <a:off x="6761163" y="1290638"/>
              <a:ext cx="1465262" cy="369379"/>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Soil water </a:t>
              </a:r>
            </a:p>
          </p:txBody>
        </p:sp>
      </p:grpSp>
      <p:grpSp>
        <p:nvGrpSpPr>
          <p:cNvPr id="14" name="Group 21"/>
          <p:cNvGrpSpPr>
            <a:grpSpLocks/>
          </p:cNvGrpSpPr>
          <p:nvPr/>
        </p:nvGrpSpPr>
        <p:grpSpPr bwMode="auto">
          <a:xfrm>
            <a:off x="6626225" y="3835400"/>
            <a:ext cx="1600200" cy="2322513"/>
            <a:chOff x="6626225" y="3835400"/>
            <a:chExt cx="1600200" cy="2321794"/>
          </a:xfrm>
        </p:grpSpPr>
        <p:sp>
          <p:nvSpPr>
            <p:cNvPr id="15" name="Text Box 10"/>
            <p:cNvSpPr txBox="1">
              <a:spLocks noChangeArrowheads="1"/>
            </p:cNvSpPr>
            <p:nvPr/>
          </p:nvSpPr>
          <p:spPr bwMode="auto">
            <a:xfrm>
              <a:off x="6626225" y="3835400"/>
              <a:ext cx="1600200" cy="369218"/>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Groundwater</a:t>
              </a:r>
            </a:p>
          </p:txBody>
        </p:sp>
        <p:pic>
          <p:nvPicPr>
            <p:cNvPr id="16" name="Picture 2"/>
            <p:cNvPicPr>
              <a:picLocks noChangeAspect="1" noChangeArrowheads="1"/>
            </p:cNvPicPr>
            <p:nvPr/>
          </p:nvPicPr>
          <p:blipFill>
            <a:blip r:embed="rId6" cstate="print"/>
            <a:srcRect b="3039"/>
            <a:stretch>
              <a:fillRect/>
            </a:stretch>
          </p:blipFill>
          <p:spPr bwMode="auto">
            <a:xfrm>
              <a:off x="6626225" y="4224218"/>
              <a:ext cx="1600200" cy="1932976"/>
            </a:xfrm>
            <a:prstGeom prst="rect">
              <a:avLst/>
            </a:prstGeom>
            <a:noFill/>
            <a:ln w="9525">
              <a:noFill/>
              <a:miter lim="800000"/>
              <a:headEnd/>
              <a:tailEnd/>
            </a:ln>
            <a:effectLst>
              <a:outerShdw blurRad="127000" dist="63500" dir="2700000">
                <a:srgbClr val="000000">
                  <a:alpha val="40000"/>
                </a:srgbClr>
              </a:outerShdw>
            </a:effectLst>
          </p:spPr>
        </p:pic>
      </p:grpSp>
      <p:sp>
        <p:nvSpPr>
          <p:cNvPr id="17" name="Title 15"/>
          <p:cNvSpPr txBox="1">
            <a:spLocks/>
          </p:cNvSpPr>
          <p:nvPr/>
        </p:nvSpPr>
        <p:spPr>
          <a:xfrm>
            <a:off x="912813" y="322263"/>
            <a:ext cx="7313612"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effectLst/>
                <a:uLnTx/>
                <a:uFillTx/>
                <a:latin typeface="Calibri" charset="0"/>
                <a:ea typeface="+mj-ea"/>
                <a:cs typeface="+mj-cs"/>
              </a:rPr>
              <a:t>We Collect Lots of Water Data</a:t>
            </a:r>
            <a:r>
              <a:rPr kumimoji="0" lang="en-US" sz="4000" b="1" i="0" u="none" strike="noStrike" kern="0" cap="none" spc="0" normalizeH="0" noProof="0" dirty="0" smtClean="0">
                <a:ln>
                  <a:noFill/>
                </a:ln>
                <a:effectLst/>
                <a:uLnTx/>
                <a:uFillTx/>
                <a:latin typeface="Calibri" charset="0"/>
                <a:ea typeface="+mj-ea"/>
                <a:cs typeface="+mj-cs"/>
              </a:rPr>
              <a:t> </a:t>
            </a:r>
            <a:endParaRPr kumimoji="0" lang="en-US" sz="4000" b="1" i="0" u="none" strike="noStrike" kern="0" cap="none" spc="0" normalizeH="0" baseline="0" noProof="0" dirty="0">
              <a:ln>
                <a:noFill/>
              </a:ln>
              <a:effectLst/>
              <a:uLnTx/>
              <a:uFillTx/>
              <a:latin typeface="+mj-lt"/>
              <a:ea typeface="+mj-ea"/>
              <a:cs typeface="+mj-cs"/>
            </a:endParaRPr>
          </a:p>
        </p:txBody>
      </p:sp>
      <p:sp>
        <p:nvSpPr>
          <p:cNvPr id="18" name="Text Box 7"/>
          <p:cNvSpPr txBox="1">
            <a:spLocks noChangeArrowheads="1"/>
          </p:cNvSpPr>
          <p:nvPr/>
        </p:nvSpPr>
        <p:spPr bwMode="auto">
          <a:xfrm>
            <a:off x="912813" y="3835400"/>
            <a:ext cx="1600200" cy="369332"/>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Water quality </a:t>
            </a:r>
          </a:p>
        </p:txBody>
      </p:sp>
      <p:pic>
        <p:nvPicPr>
          <p:cNvPr id="19" name="Picture 5" descr="Contaminants biologists monitoring water quality"/>
          <p:cNvPicPr>
            <a:picLocks noChangeAspect="1" noChangeArrowheads="1"/>
          </p:cNvPicPr>
          <p:nvPr/>
        </p:nvPicPr>
        <p:blipFill>
          <a:blip r:embed="rId7" cstate="print"/>
          <a:srcRect b="22210"/>
          <a:stretch>
            <a:fillRect/>
          </a:stretch>
        </p:blipFill>
        <p:spPr bwMode="auto">
          <a:xfrm>
            <a:off x="912813" y="4211638"/>
            <a:ext cx="1600200" cy="1957387"/>
          </a:xfrm>
          <a:prstGeom prst="rect">
            <a:avLst/>
          </a:prstGeom>
          <a:noFill/>
          <a:ln w="9525">
            <a:noFill/>
            <a:miter lim="800000"/>
            <a:headEnd/>
            <a:tailEnd/>
          </a:ln>
          <a:effectLst>
            <a:outerShdw blurRad="127000" dist="63500" dir="2700000">
              <a:srgbClr val="000000">
                <a:alpha val="40000"/>
              </a:srgbClr>
            </a:outerShdw>
          </a:effectLst>
        </p:spPr>
      </p:pic>
    </p:spTree>
    <p:extLst>
      <p:ext uri="{BB962C8B-B14F-4D97-AF65-F5344CB8AC3E}">
        <p14:creationId xmlns:p14="http://schemas.microsoft.com/office/powerpoint/2010/main" val="278056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620713" y="1052513"/>
            <a:ext cx="7902575" cy="5440362"/>
          </a:xfrm>
          <a:prstGeom prst="rect">
            <a:avLst/>
          </a:prstGeom>
          <a:noFill/>
          <a:ln w="9525">
            <a:noFill/>
            <a:miter lim="800000"/>
            <a:headEnd/>
            <a:tailEnd/>
          </a:ln>
        </p:spPr>
      </p:pic>
      <p:sp>
        <p:nvSpPr>
          <p:cNvPr id="7171" name="Rectangle 3"/>
          <p:cNvSpPr>
            <a:spLocks noGrp="1" noChangeArrowheads="1"/>
          </p:cNvSpPr>
          <p:nvPr>
            <p:ph type="ctrTitle"/>
          </p:nvPr>
        </p:nvSpPr>
        <p:spPr>
          <a:xfrm>
            <a:off x="685800" y="293688"/>
            <a:ext cx="7772400" cy="838200"/>
          </a:xfrm>
        </p:spPr>
        <p:txBody>
          <a:bodyPr/>
          <a:lstStyle/>
          <a:p>
            <a:r>
              <a:rPr lang="en-US" smtClean="0"/>
              <a:t>Our Classroom</a:t>
            </a:r>
          </a:p>
        </p:txBody>
      </p:sp>
      <p:sp>
        <p:nvSpPr>
          <p:cNvPr id="7172" name="Text Box 4"/>
          <p:cNvSpPr txBox="1">
            <a:spLocks noChangeArrowheads="1"/>
          </p:cNvSpPr>
          <p:nvPr/>
        </p:nvSpPr>
        <p:spPr bwMode="auto">
          <a:xfrm>
            <a:off x="1123950" y="1455738"/>
            <a:ext cx="3060700" cy="1187450"/>
          </a:xfrm>
          <a:prstGeom prst="rect">
            <a:avLst/>
          </a:prstGeom>
          <a:solidFill>
            <a:schemeClr val="bg1">
              <a:alpha val="79999"/>
            </a:schemeClr>
          </a:solidFill>
          <a:ln w="9525">
            <a:noFill/>
            <a:miter lim="800000"/>
            <a:headEnd/>
            <a:tailEnd/>
          </a:ln>
        </p:spPr>
        <p:txBody>
          <a:bodyPr>
            <a:spAutoFit/>
          </a:bodyPr>
          <a:lstStyle/>
          <a:p>
            <a:pPr algn="ctr"/>
            <a:r>
              <a:rPr lang="en-US"/>
              <a:t>Dr David Tarboton</a:t>
            </a:r>
          </a:p>
          <a:p>
            <a:pPr algn="ctr"/>
            <a:r>
              <a:rPr lang="en-US"/>
              <a:t>Students at Utah State University</a:t>
            </a:r>
          </a:p>
        </p:txBody>
      </p:sp>
      <p:sp>
        <p:nvSpPr>
          <p:cNvPr id="7173" name="Text Box 5"/>
          <p:cNvSpPr txBox="1">
            <a:spLocks noChangeArrowheads="1"/>
          </p:cNvSpPr>
          <p:nvPr/>
        </p:nvSpPr>
        <p:spPr bwMode="auto">
          <a:xfrm>
            <a:off x="3048000" y="5524500"/>
            <a:ext cx="3019425" cy="1200329"/>
          </a:xfrm>
          <a:prstGeom prst="rect">
            <a:avLst/>
          </a:prstGeom>
          <a:solidFill>
            <a:schemeClr val="bg1">
              <a:alpha val="79999"/>
            </a:schemeClr>
          </a:solidFill>
          <a:ln w="9525">
            <a:noFill/>
            <a:miter lim="800000"/>
            <a:headEnd/>
            <a:tailEnd/>
          </a:ln>
        </p:spPr>
        <p:txBody>
          <a:bodyPr>
            <a:spAutoFit/>
          </a:bodyPr>
          <a:lstStyle/>
          <a:p>
            <a:pPr algn="ctr"/>
            <a:r>
              <a:rPr lang="en-US" dirty="0"/>
              <a:t>Dr David Maidment Students at </a:t>
            </a:r>
            <a:r>
              <a:rPr lang="en-US" dirty="0" smtClean="0"/>
              <a:t>University of Texas at </a:t>
            </a:r>
            <a:r>
              <a:rPr lang="en-US" dirty="0"/>
              <a:t>Austin</a:t>
            </a:r>
          </a:p>
        </p:txBody>
      </p:sp>
      <p:sp>
        <p:nvSpPr>
          <p:cNvPr id="7174" name="Line 10"/>
          <p:cNvSpPr>
            <a:spLocks noChangeShapeType="1"/>
          </p:cNvSpPr>
          <p:nvPr/>
        </p:nvSpPr>
        <p:spPr bwMode="auto">
          <a:xfrm>
            <a:off x="2794000" y="3095625"/>
            <a:ext cx="1554163" cy="2174875"/>
          </a:xfrm>
          <a:prstGeom prst="line">
            <a:avLst/>
          </a:prstGeom>
          <a:noFill/>
          <a:ln w="76200">
            <a:solidFill>
              <a:srgbClr val="FF3300"/>
            </a:solidFill>
            <a:round/>
            <a:headEnd type="triangle" w="med" len="med"/>
            <a:tailEnd type="triangle" w="med" len="med"/>
          </a:ln>
        </p:spPr>
        <p:txBody>
          <a:bodyPr/>
          <a:lstStyle/>
          <a:p>
            <a:endParaRPr lang="en-US"/>
          </a:p>
        </p:txBody>
      </p:sp>
      <p:sp>
        <p:nvSpPr>
          <p:cNvPr id="7175" name="Line 11"/>
          <p:cNvSpPr>
            <a:spLocks noChangeShapeType="1"/>
          </p:cNvSpPr>
          <p:nvPr/>
        </p:nvSpPr>
        <p:spPr bwMode="auto">
          <a:xfrm>
            <a:off x="2874963" y="3005138"/>
            <a:ext cx="1574800" cy="295275"/>
          </a:xfrm>
          <a:prstGeom prst="line">
            <a:avLst/>
          </a:prstGeom>
          <a:noFill/>
          <a:ln w="76200">
            <a:solidFill>
              <a:srgbClr val="FF3300"/>
            </a:solidFill>
            <a:round/>
            <a:headEnd type="triangle" w="med" len="med"/>
            <a:tailEnd type="triangle" w="med" len="med"/>
          </a:ln>
        </p:spPr>
        <p:txBody>
          <a:bodyPr/>
          <a:lstStyle/>
          <a:p>
            <a:endParaRPr lang="en-US"/>
          </a:p>
        </p:txBody>
      </p:sp>
      <p:sp>
        <p:nvSpPr>
          <p:cNvPr id="7176" name="Line 12"/>
          <p:cNvSpPr>
            <a:spLocks noChangeShapeType="1"/>
          </p:cNvSpPr>
          <p:nvPr/>
        </p:nvSpPr>
        <p:spPr bwMode="auto">
          <a:xfrm flipH="1">
            <a:off x="4489450" y="3482975"/>
            <a:ext cx="163513" cy="1757363"/>
          </a:xfrm>
          <a:prstGeom prst="line">
            <a:avLst/>
          </a:prstGeom>
          <a:noFill/>
          <a:ln w="76200">
            <a:solidFill>
              <a:srgbClr val="FF3300"/>
            </a:solidFill>
            <a:round/>
            <a:headEnd type="triangle" w="med" len="med"/>
            <a:tailEnd type="triangle" w="med" len="med"/>
          </a:ln>
        </p:spPr>
        <p:txBody>
          <a:bodyPr/>
          <a:lstStyle/>
          <a:p>
            <a:endParaRPr lang="en-US"/>
          </a:p>
        </p:txBody>
      </p:sp>
      <p:sp>
        <p:nvSpPr>
          <p:cNvPr id="7177" name="Text Box 13"/>
          <p:cNvSpPr txBox="1">
            <a:spLocks noChangeArrowheads="1"/>
          </p:cNvSpPr>
          <p:nvPr/>
        </p:nvSpPr>
        <p:spPr bwMode="auto">
          <a:xfrm>
            <a:off x="4613275" y="1665288"/>
            <a:ext cx="3019425" cy="1200150"/>
          </a:xfrm>
          <a:prstGeom prst="rect">
            <a:avLst/>
          </a:prstGeom>
          <a:solidFill>
            <a:schemeClr val="bg1">
              <a:alpha val="79999"/>
            </a:schemeClr>
          </a:solidFill>
          <a:ln w="9525">
            <a:noFill/>
            <a:miter lim="800000"/>
            <a:headEnd/>
            <a:tailEnd/>
          </a:ln>
        </p:spPr>
        <p:txBody>
          <a:bodyPr>
            <a:spAutoFit/>
          </a:bodyPr>
          <a:lstStyle/>
          <a:p>
            <a:pPr algn="ctr"/>
            <a:r>
              <a:rPr lang="en-US"/>
              <a:t>Dr Ayse Irmak Students at University of Nebraska - Lincoln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rtlCol="0">
            <a:normAutofit fontScale="90000"/>
          </a:bodyPr>
          <a:lstStyle/>
          <a:p>
            <a:pPr eaLnBrk="1" fontAlgn="auto" hangingPunct="1">
              <a:spcAft>
                <a:spcPts val="0"/>
              </a:spcAft>
              <a:defRPr/>
            </a:pPr>
            <a:r>
              <a:rPr lang="en-US" dirty="0" smtClean="0"/>
              <a:t>The Data have a Common Structure</a:t>
            </a:r>
          </a:p>
        </p:txBody>
      </p:sp>
      <p:pic>
        <p:nvPicPr>
          <p:cNvPr id="14339" name="Picture 2"/>
          <p:cNvPicPr>
            <a:picLocks noChangeAspect="1" noChangeArrowheads="1"/>
          </p:cNvPicPr>
          <p:nvPr/>
        </p:nvPicPr>
        <p:blipFill>
          <a:blip r:embed="rId3" cstate="print"/>
          <a:srcRect/>
          <a:stretch>
            <a:fillRect/>
          </a:stretch>
        </p:blipFill>
        <p:spPr bwMode="auto">
          <a:xfrm>
            <a:off x="3962400" y="2133600"/>
            <a:ext cx="4419600" cy="2657475"/>
          </a:xfrm>
          <a:prstGeom prst="rect">
            <a:avLst/>
          </a:prstGeom>
          <a:noFill/>
          <a:ln w="9525">
            <a:noFill/>
            <a:miter lim="800000"/>
            <a:headEnd/>
            <a:tailEnd/>
          </a:ln>
        </p:spPr>
      </p:pic>
      <p:pic>
        <p:nvPicPr>
          <p:cNvPr id="14340" name="Picture 5" descr="stream3"/>
          <p:cNvPicPr>
            <a:picLocks noChangeAspect="1" noChangeArrowheads="1"/>
          </p:cNvPicPr>
          <p:nvPr/>
        </p:nvPicPr>
        <p:blipFill>
          <a:blip r:embed="rId4" cstate="print"/>
          <a:srcRect/>
          <a:stretch>
            <a:fillRect/>
          </a:stretch>
        </p:blipFill>
        <p:spPr bwMode="auto">
          <a:xfrm>
            <a:off x="1066800" y="2209800"/>
            <a:ext cx="2290763" cy="2895600"/>
          </a:xfrm>
          <a:prstGeom prst="rect">
            <a:avLst/>
          </a:prstGeom>
          <a:noFill/>
          <a:ln w="9525">
            <a:noFill/>
            <a:miter lim="800000"/>
            <a:headEnd/>
            <a:tailEnd/>
          </a:ln>
        </p:spPr>
      </p:pic>
      <p:sp>
        <p:nvSpPr>
          <p:cNvPr id="14341" name="TextBox 4"/>
          <p:cNvSpPr txBox="1">
            <a:spLocks noChangeArrowheads="1"/>
          </p:cNvSpPr>
          <p:nvPr/>
        </p:nvSpPr>
        <p:spPr bwMode="auto">
          <a:xfrm>
            <a:off x="685800" y="5219700"/>
            <a:ext cx="3241675" cy="461963"/>
          </a:xfrm>
          <a:prstGeom prst="rect">
            <a:avLst/>
          </a:prstGeom>
          <a:noFill/>
          <a:ln w="9525">
            <a:noFill/>
            <a:miter lim="800000"/>
            <a:headEnd/>
            <a:tailEnd/>
          </a:ln>
        </p:spPr>
        <p:txBody>
          <a:bodyPr wrap="none">
            <a:spAutoFit/>
          </a:bodyPr>
          <a:lstStyle/>
          <a:p>
            <a:r>
              <a:rPr lang="en-US" sz="2400" dirty="0">
                <a:latin typeface="Calibri" pitchFamily="34" charset="0"/>
              </a:rPr>
              <a:t>A </a:t>
            </a:r>
            <a:r>
              <a:rPr lang="en-US" sz="2400" b="1" dirty="0">
                <a:solidFill>
                  <a:schemeClr val="tx2"/>
                </a:solidFill>
                <a:latin typeface="Calibri" pitchFamily="34" charset="0"/>
              </a:rPr>
              <a:t>point</a:t>
            </a:r>
            <a:r>
              <a:rPr lang="en-US" sz="2400" dirty="0">
                <a:latin typeface="Calibri" pitchFamily="34" charset="0"/>
              </a:rPr>
              <a:t> location in </a:t>
            </a:r>
            <a:r>
              <a:rPr lang="en-US" sz="2400" b="1" dirty="0">
                <a:solidFill>
                  <a:schemeClr val="tx2"/>
                </a:solidFill>
                <a:latin typeface="Calibri" pitchFamily="34" charset="0"/>
              </a:rPr>
              <a:t>space</a:t>
            </a:r>
          </a:p>
        </p:txBody>
      </p:sp>
      <p:sp>
        <p:nvSpPr>
          <p:cNvPr id="14342" name="TextBox 5"/>
          <p:cNvSpPr txBox="1">
            <a:spLocks noChangeArrowheads="1"/>
          </p:cNvSpPr>
          <p:nvPr/>
        </p:nvSpPr>
        <p:spPr bwMode="auto">
          <a:xfrm>
            <a:off x="4800600" y="5219700"/>
            <a:ext cx="3315651" cy="461665"/>
          </a:xfrm>
          <a:prstGeom prst="rect">
            <a:avLst/>
          </a:prstGeom>
          <a:noFill/>
          <a:ln w="9525">
            <a:noFill/>
            <a:miter lim="800000"/>
            <a:headEnd/>
            <a:tailEnd/>
          </a:ln>
        </p:spPr>
        <p:txBody>
          <a:bodyPr wrap="none">
            <a:spAutoFit/>
          </a:bodyPr>
          <a:lstStyle/>
          <a:p>
            <a:r>
              <a:rPr lang="en-US" sz="2400" dirty="0">
                <a:latin typeface="Calibri" pitchFamily="34" charset="0"/>
              </a:rPr>
              <a:t>A </a:t>
            </a:r>
            <a:r>
              <a:rPr lang="en-US" sz="2400" b="1" dirty="0">
                <a:solidFill>
                  <a:schemeClr val="tx2"/>
                </a:solidFill>
                <a:latin typeface="Calibri" pitchFamily="34" charset="0"/>
              </a:rPr>
              <a:t>series</a:t>
            </a:r>
            <a:r>
              <a:rPr lang="en-US" sz="2400" dirty="0">
                <a:latin typeface="Calibri" pitchFamily="34" charset="0"/>
              </a:rPr>
              <a:t> of values in </a:t>
            </a:r>
            <a:r>
              <a:rPr lang="en-US" sz="2400" b="1" dirty="0">
                <a:solidFill>
                  <a:schemeClr val="tx2"/>
                </a:solidFill>
                <a:latin typeface="Calibri" pitchFamily="34" charset="0"/>
              </a:rPr>
              <a:t>time</a:t>
            </a:r>
          </a:p>
        </p:txBody>
      </p:sp>
      <p:sp>
        <p:nvSpPr>
          <p:cNvPr id="3" name="TextBox 2"/>
          <p:cNvSpPr txBox="1"/>
          <p:nvPr/>
        </p:nvSpPr>
        <p:spPr>
          <a:xfrm>
            <a:off x="4800600" y="5912020"/>
            <a:ext cx="3144002" cy="646331"/>
          </a:xfrm>
          <a:prstGeom prst="rect">
            <a:avLst/>
          </a:prstGeom>
          <a:noFill/>
        </p:spPr>
        <p:txBody>
          <a:bodyPr wrap="none" rtlCol="0">
            <a:spAutoFit/>
          </a:bodyPr>
          <a:lstStyle/>
          <a:p>
            <a:r>
              <a:rPr lang="en-US" dirty="0" smtClean="0"/>
              <a:t>Gaging – regular time series</a:t>
            </a:r>
          </a:p>
          <a:p>
            <a:r>
              <a:rPr lang="en-US" dirty="0" smtClean="0"/>
              <a:t>Sampling – irregular time series</a:t>
            </a:r>
            <a:endParaRPr lang="en-US" dirty="0"/>
          </a:p>
        </p:txBody>
      </p:sp>
    </p:spTree>
    <p:extLst>
      <p:ext uri="{BB962C8B-B14F-4D97-AF65-F5344CB8AC3E}">
        <p14:creationId xmlns:p14="http://schemas.microsoft.com/office/powerpoint/2010/main" val="211008812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288" y="19812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Catalog</a:t>
            </a:r>
            <a:endParaRPr lang="en-US" sz="2600" dirty="0">
              <a:solidFill>
                <a:schemeClr val="accent2">
                  <a:lumMod val="75000"/>
                </a:schemeClr>
              </a:solidFill>
            </a:endParaRPr>
          </a:p>
        </p:txBody>
      </p:sp>
      <p:sp>
        <p:nvSpPr>
          <p:cNvPr id="6" name="Rectangle 5"/>
          <p:cNvSpPr/>
          <p:nvPr/>
        </p:nvSpPr>
        <p:spPr>
          <a:xfrm>
            <a:off x="1195388" y="45720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Server</a:t>
            </a:r>
            <a:endParaRPr lang="en-US" sz="2600" dirty="0">
              <a:solidFill>
                <a:schemeClr val="accent2">
                  <a:lumMod val="75000"/>
                </a:schemeClr>
              </a:solidFill>
            </a:endParaRPr>
          </a:p>
        </p:txBody>
      </p:sp>
      <p:sp>
        <p:nvSpPr>
          <p:cNvPr id="7" name="Rectangle 6"/>
          <p:cNvSpPr/>
          <p:nvPr/>
        </p:nvSpPr>
        <p:spPr>
          <a:xfrm>
            <a:off x="5538788" y="4572000"/>
            <a:ext cx="2309812"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User</a:t>
            </a:r>
            <a:endParaRPr lang="en-US" sz="2600" dirty="0">
              <a:solidFill>
                <a:schemeClr val="accent2">
                  <a:lumMod val="75000"/>
                </a:schemeClr>
              </a:solidFill>
            </a:endParaRPr>
          </a:p>
        </p:txBody>
      </p:sp>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7" idx="0"/>
          </p:cNvCxnSpPr>
          <p:nvPr/>
        </p:nvCxnSpPr>
        <p:spPr>
          <a:xfrm>
            <a:off x="4471988" y="2771775"/>
            <a:ext cx="2221706" cy="18002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3506788" y="4967288"/>
            <a:ext cx="20320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3763332" y="4581987"/>
            <a:ext cx="1417311" cy="400110"/>
          </a:xfrm>
          <a:prstGeom prst="rect">
            <a:avLst/>
          </a:prstGeom>
          <a:noFill/>
          <a:ln w="9525">
            <a:noFill/>
            <a:miter lim="800000"/>
            <a:headEnd/>
            <a:tailEnd/>
          </a:ln>
        </p:spPr>
        <p:txBody>
          <a:bodyPr wrap="none">
            <a:spAutoFit/>
          </a:bodyPr>
          <a:lstStyle/>
          <a:p>
            <a:r>
              <a:rPr lang="en-US" sz="2000" b="1" dirty="0" smtClean="0"/>
              <a:t>Data access</a:t>
            </a:r>
            <a:endParaRPr lang="en-US" sz="2000" b="1" dirty="0"/>
          </a:p>
        </p:txBody>
      </p:sp>
      <p:sp>
        <p:nvSpPr>
          <p:cNvPr id="4107" name="TextBox 16"/>
          <p:cNvSpPr txBox="1">
            <a:spLocks noChangeArrowheads="1"/>
          </p:cNvSpPr>
          <p:nvPr/>
        </p:nvSpPr>
        <p:spPr bwMode="auto">
          <a:xfrm rot="19189103">
            <a:off x="1922611" y="3443230"/>
            <a:ext cx="2236190" cy="400110"/>
          </a:xfrm>
          <a:prstGeom prst="rect">
            <a:avLst/>
          </a:prstGeom>
          <a:noFill/>
          <a:ln w="9525">
            <a:noFill/>
            <a:miter lim="800000"/>
            <a:headEnd/>
            <a:tailEnd/>
          </a:ln>
        </p:spPr>
        <p:txBody>
          <a:bodyPr wrap="none">
            <a:spAutoFit/>
          </a:bodyPr>
          <a:lstStyle/>
          <a:p>
            <a:r>
              <a:rPr lang="en-US" sz="2000" b="1" dirty="0"/>
              <a:t>Service registration</a:t>
            </a:r>
          </a:p>
        </p:txBody>
      </p:sp>
      <p:sp>
        <p:nvSpPr>
          <p:cNvPr id="4108" name="TextBox 17"/>
          <p:cNvSpPr txBox="1">
            <a:spLocks noChangeArrowheads="1"/>
          </p:cNvSpPr>
          <p:nvPr/>
        </p:nvSpPr>
        <p:spPr bwMode="auto">
          <a:xfrm rot="2301016">
            <a:off x="5339120" y="3443231"/>
            <a:ext cx="895951" cy="400110"/>
          </a:xfrm>
          <a:prstGeom prst="rect">
            <a:avLst/>
          </a:prstGeom>
          <a:noFill/>
          <a:ln w="9525">
            <a:noFill/>
            <a:miter lim="800000"/>
            <a:headEnd/>
            <a:tailEnd/>
          </a:ln>
        </p:spPr>
        <p:txBody>
          <a:bodyPr wrap="none">
            <a:spAutoFit/>
          </a:bodyPr>
          <a:lstStyle/>
          <a:p>
            <a:r>
              <a:rPr lang="en-US" sz="2000" b="1" dirty="0" smtClean="0"/>
              <a:t>Search</a:t>
            </a:r>
            <a:endParaRPr lang="en-US" sz="2000" b="1" dirty="0"/>
          </a:p>
        </p:txBody>
      </p:sp>
      <p:sp>
        <p:nvSpPr>
          <p:cNvPr id="20" name="Title 19"/>
          <p:cNvSpPr>
            <a:spLocks noGrp="1"/>
          </p:cNvSpPr>
          <p:nvPr>
            <p:ph type="title"/>
          </p:nvPr>
        </p:nvSpPr>
        <p:spPr>
          <a:xfrm>
            <a:off x="457200" y="533400"/>
            <a:ext cx="8229600" cy="1143000"/>
          </a:xfrm>
        </p:spPr>
        <p:txBody>
          <a:bodyPr>
            <a:normAutofit fontScale="90000"/>
          </a:bodyPr>
          <a:lstStyle/>
          <a:p>
            <a:r>
              <a:rPr lang="en-US" dirty="0" smtClean="0"/>
              <a:t>Services-Oriented Architecture for Water Data</a:t>
            </a:r>
            <a:endParaRPr lang="en-US" dirty="0"/>
          </a:p>
        </p:txBody>
      </p:sp>
      <p:sp>
        <p:nvSpPr>
          <p:cNvPr id="25" name="TextBox 16"/>
          <p:cNvSpPr txBox="1">
            <a:spLocks noChangeArrowheads="1"/>
          </p:cNvSpPr>
          <p:nvPr/>
        </p:nvSpPr>
        <p:spPr bwMode="auto">
          <a:xfrm rot="19189103">
            <a:off x="2567709" y="3605533"/>
            <a:ext cx="1832681" cy="400110"/>
          </a:xfrm>
          <a:prstGeom prst="rect">
            <a:avLst/>
          </a:prstGeom>
          <a:noFill/>
          <a:ln w="9525">
            <a:noFill/>
            <a:miter lim="800000"/>
            <a:headEnd/>
            <a:tailEnd/>
          </a:ln>
        </p:spPr>
        <p:txBody>
          <a:bodyPr wrap="none">
            <a:spAutoFit/>
          </a:bodyPr>
          <a:lstStyle/>
          <a:p>
            <a:r>
              <a:rPr lang="en-US" sz="2000" b="1" dirty="0" smtClean="0"/>
              <a:t>Catalog harvest</a:t>
            </a:r>
            <a:endParaRPr lang="en-US" sz="2000" b="1" dirty="0"/>
          </a:p>
        </p:txBody>
      </p:sp>
      <p:sp>
        <p:nvSpPr>
          <p:cNvPr id="14" name="TextBox 13"/>
          <p:cNvSpPr txBox="1"/>
          <p:nvPr/>
        </p:nvSpPr>
        <p:spPr>
          <a:xfrm>
            <a:off x="1652587" y="5634334"/>
            <a:ext cx="5638800" cy="461665"/>
          </a:xfrm>
          <a:prstGeom prst="rect">
            <a:avLst/>
          </a:prstGeom>
          <a:noFill/>
          <a:ln>
            <a:solidFill>
              <a:srgbClr val="0070C0"/>
            </a:solidFill>
          </a:ln>
        </p:spPr>
        <p:txBody>
          <a:bodyPr wrap="square" rtlCol="0">
            <a:spAutoFit/>
          </a:bodyPr>
          <a:lstStyle/>
          <a:p>
            <a:r>
              <a:rPr lang="en-US" sz="2400" dirty="0" err="1" smtClean="0"/>
              <a:t>WaterML</a:t>
            </a:r>
            <a:r>
              <a:rPr lang="en-US" sz="2400" dirty="0" smtClean="0"/>
              <a:t> – web language for water data</a:t>
            </a:r>
            <a:endParaRPr lang="en-US" sz="2400" dirty="0"/>
          </a:p>
        </p:txBody>
      </p:sp>
    </p:spTree>
    <p:extLst>
      <p:ext uri="{BB962C8B-B14F-4D97-AF65-F5344CB8AC3E}">
        <p14:creationId xmlns:p14="http://schemas.microsoft.com/office/powerpoint/2010/main" val="2579540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52400" y="304800"/>
            <a:ext cx="8991600" cy="1143000"/>
          </a:xfrm>
        </p:spPr>
        <p:txBody>
          <a:bodyPr>
            <a:normAutofit/>
          </a:bodyPr>
          <a:lstStyle/>
          <a:p>
            <a:r>
              <a:rPr lang="en-US" sz="4000" dirty="0" smtClean="0"/>
              <a:t>What is a “services-oriented architecture”?</a:t>
            </a:r>
            <a:r>
              <a:rPr lang="en-US" dirty="0" smtClean="0"/>
              <a:t/>
            </a:r>
            <a:br>
              <a:rPr lang="en-US" dirty="0" smtClean="0"/>
            </a:br>
            <a:r>
              <a:rPr lang="en-US" sz="2400" i="1" u="sng" dirty="0" smtClean="0">
                <a:solidFill>
                  <a:schemeClr val="tx2"/>
                </a:solidFill>
              </a:rPr>
              <a:t>Networks</a:t>
            </a:r>
            <a:r>
              <a:rPr lang="en-US" sz="2400" i="1" dirty="0" smtClean="0">
                <a:solidFill>
                  <a:schemeClr val="tx2"/>
                </a:solidFill>
              </a:rPr>
              <a:t> of computers connected through the web ……. </a:t>
            </a:r>
          </a:p>
        </p:txBody>
      </p:sp>
      <p:sp>
        <p:nvSpPr>
          <p:cNvPr id="7171" name="Content Placeholder 2"/>
          <p:cNvSpPr>
            <a:spLocks noGrp="1"/>
          </p:cNvSpPr>
          <p:nvPr>
            <p:ph idx="1"/>
          </p:nvPr>
        </p:nvSpPr>
        <p:spPr>
          <a:xfrm>
            <a:off x="457200" y="1524000"/>
            <a:ext cx="8229600" cy="4525963"/>
          </a:xfrm>
        </p:spPr>
        <p:txBody>
          <a:bodyPr>
            <a:normAutofit lnSpcReduction="10000"/>
          </a:bodyPr>
          <a:lstStyle/>
          <a:p>
            <a:r>
              <a:rPr lang="en-US" dirty="0" smtClean="0"/>
              <a:t>Everything is a </a:t>
            </a:r>
            <a:r>
              <a:rPr lang="en-US" dirty="0" smtClean="0">
                <a:solidFill>
                  <a:srgbClr val="FF0000"/>
                </a:solidFill>
              </a:rPr>
              <a:t>service</a:t>
            </a:r>
          </a:p>
          <a:p>
            <a:pPr lvl="1"/>
            <a:r>
              <a:rPr lang="en-US" dirty="0" smtClean="0"/>
              <a:t>Data, models, visualization, ……</a:t>
            </a:r>
          </a:p>
          <a:p>
            <a:r>
              <a:rPr lang="en-US" dirty="0" smtClean="0"/>
              <a:t>A service receives </a:t>
            </a:r>
            <a:r>
              <a:rPr lang="en-US" dirty="0" smtClean="0">
                <a:solidFill>
                  <a:srgbClr val="FF0000"/>
                </a:solidFill>
              </a:rPr>
              <a:t>requests</a:t>
            </a:r>
            <a:r>
              <a:rPr lang="en-US" dirty="0" smtClean="0"/>
              <a:t> and provides</a:t>
            </a:r>
            <a:r>
              <a:rPr lang="en-US" dirty="0" smtClean="0">
                <a:solidFill>
                  <a:srgbClr val="FF0000"/>
                </a:solidFill>
              </a:rPr>
              <a:t> responses</a:t>
            </a:r>
            <a:r>
              <a:rPr lang="en-US" dirty="0" smtClean="0"/>
              <a:t> using web standards (WSDL)</a:t>
            </a:r>
          </a:p>
          <a:p>
            <a:r>
              <a:rPr lang="en-US" dirty="0" smtClean="0"/>
              <a:t>It uses customized </a:t>
            </a:r>
            <a:r>
              <a:rPr lang="en-US" dirty="0" smtClean="0">
                <a:solidFill>
                  <a:srgbClr val="FF0000"/>
                </a:solidFill>
              </a:rPr>
              <a:t>web languages</a:t>
            </a:r>
          </a:p>
          <a:p>
            <a:pPr lvl="1"/>
            <a:r>
              <a:rPr lang="en-US" dirty="0" smtClean="0">
                <a:solidFill>
                  <a:srgbClr val="FF0000"/>
                </a:solidFill>
              </a:rPr>
              <a:t>HTML </a:t>
            </a:r>
            <a:r>
              <a:rPr lang="en-US" dirty="0" smtClean="0"/>
              <a:t>(</a:t>
            </a:r>
            <a:r>
              <a:rPr lang="en-US" dirty="0" err="1" smtClean="0"/>
              <a:t>HyperText</a:t>
            </a:r>
            <a:r>
              <a:rPr lang="en-US" dirty="0" smtClean="0"/>
              <a:t> Markup Language) for text and pictures</a:t>
            </a:r>
          </a:p>
          <a:p>
            <a:pPr lvl="1"/>
            <a:r>
              <a:rPr lang="en-US" dirty="0" err="1" smtClean="0">
                <a:solidFill>
                  <a:srgbClr val="FF0000"/>
                </a:solidFill>
              </a:rPr>
              <a:t>WaterML</a:t>
            </a:r>
            <a:r>
              <a:rPr lang="en-US" dirty="0" smtClean="0"/>
              <a:t> for water time series  (CUAHSI/OGC)</a:t>
            </a:r>
          </a:p>
          <a:p>
            <a:pPr lvl="1"/>
            <a:r>
              <a:rPr lang="en-US" dirty="0" smtClean="0">
                <a:solidFill>
                  <a:srgbClr val="FF0000"/>
                </a:solidFill>
              </a:rPr>
              <a:t>GML</a:t>
            </a:r>
            <a:r>
              <a:rPr lang="en-US" dirty="0" smtClean="0"/>
              <a:t> for geospatial </a:t>
            </a:r>
            <a:r>
              <a:rPr lang="en-US" dirty="0" err="1" smtClean="0"/>
              <a:t>coverages</a:t>
            </a:r>
            <a:r>
              <a:rPr lang="en-US" dirty="0" smtClean="0"/>
              <a:t>  (OGC)</a:t>
            </a:r>
          </a:p>
        </p:txBody>
      </p:sp>
      <p:sp>
        <p:nvSpPr>
          <p:cNvPr id="4" name="Rectangle 3"/>
          <p:cNvSpPr/>
          <p:nvPr/>
        </p:nvSpPr>
        <p:spPr>
          <a:xfrm>
            <a:off x="3505200" y="6248400"/>
            <a:ext cx="5410200" cy="461963"/>
          </a:xfrm>
          <a:prstGeom prst="rect">
            <a:avLst/>
          </a:prstGeom>
        </p:spPr>
        <p:txBody>
          <a:bodyPr>
            <a:spAutoFit/>
          </a:bodyPr>
          <a:lstStyle/>
          <a:p>
            <a:pPr>
              <a:defRPr/>
            </a:pPr>
            <a:r>
              <a:rPr lang="en-US" sz="2400" i="1" dirty="0">
                <a:solidFill>
                  <a:schemeClr val="tx2"/>
                </a:solidFill>
                <a:latin typeface="+mn-lt"/>
              </a:rPr>
              <a:t>….. supporting a wide range of users</a:t>
            </a:r>
            <a:endParaRPr lang="en-US" sz="2400" dirty="0">
              <a:solidFill>
                <a:schemeClr val="tx2"/>
              </a:solidFill>
              <a:latin typeface="+mn-lt"/>
            </a:endParaRPr>
          </a:p>
        </p:txBody>
      </p:sp>
    </p:spTree>
    <p:extLst>
      <p:ext uri="{BB962C8B-B14F-4D97-AF65-F5344CB8AC3E}">
        <p14:creationId xmlns:p14="http://schemas.microsoft.com/office/powerpoint/2010/main" val="41244578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088" y="378767"/>
            <a:ext cx="7772400" cy="1143000"/>
          </a:xfrm>
        </p:spPr>
        <p:txBody>
          <a:bodyPr/>
          <a:lstStyle/>
          <a:p>
            <a:r>
              <a:rPr lang="en-US" dirty="0" err="1"/>
              <a:t>WaterML</a:t>
            </a:r>
            <a:r>
              <a:rPr lang="en-US" dirty="0"/>
              <a:t> as a Web </a:t>
            </a:r>
            <a:r>
              <a:rPr lang="en-US" dirty="0" smtClean="0"/>
              <a:t>Language</a:t>
            </a:r>
            <a:br>
              <a:rPr lang="en-US" dirty="0" smtClean="0"/>
            </a:br>
            <a:r>
              <a:rPr lang="en-US" sz="2400" dirty="0" smtClean="0"/>
              <a:t>for Colorado River at Austin</a:t>
            </a:r>
            <a:endParaRPr lang="en-US" sz="2400" dirty="0"/>
          </a:p>
        </p:txBody>
      </p:sp>
      <p:sp>
        <p:nvSpPr>
          <p:cNvPr id="3" name="Slide Number Placeholder 2"/>
          <p:cNvSpPr>
            <a:spLocks noGrp="1"/>
          </p:cNvSpPr>
          <p:nvPr>
            <p:ph type="sldNum" sz="quarter" idx="12"/>
          </p:nvPr>
        </p:nvSpPr>
        <p:spPr/>
        <p:txBody>
          <a:bodyPr/>
          <a:lstStyle/>
          <a:p>
            <a:fld id="{F82B15EE-1347-4E13-A70E-917AFD644764}" type="slidenum">
              <a:rPr lang="en-US" smtClean="0"/>
              <a:pPr/>
              <a:t>33</a:t>
            </a:fld>
            <a:endParaRPr lang="en-US"/>
          </a:p>
        </p:txBody>
      </p:sp>
      <p:sp>
        <p:nvSpPr>
          <p:cNvPr id="4" name="Rectangle 3"/>
          <p:cNvSpPr/>
          <p:nvPr/>
        </p:nvSpPr>
        <p:spPr>
          <a:xfrm>
            <a:off x="228600" y="2362200"/>
            <a:ext cx="8915400" cy="369332"/>
          </a:xfrm>
          <a:prstGeom prst="rect">
            <a:avLst/>
          </a:prstGeom>
        </p:spPr>
        <p:txBody>
          <a:bodyPr wrap="square">
            <a:spAutoFit/>
          </a:bodyPr>
          <a:lstStyle/>
          <a:p>
            <a:r>
              <a:rPr lang="en-US" sz="1800" dirty="0">
                <a:solidFill>
                  <a:schemeClr val="accent2">
                    <a:lumMod val="75000"/>
                  </a:schemeClr>
                </a:solidFill>
              </a:rPr>
              <a:t>http://</a:t>
            </a:r>
            <a:r>
              <a:rPr lang="en-US" sz="1800" dirty="0" smtClean="0">
                <a:solidFill>
                  <a:schemeClr val="accent2">
                    <a:lumMod val="75000"/>
                  </a:schemeClr>
                </a:solidFill>
              </a:rPr>
              <a:t>waterservices.usgs.gov/nwis/iv?sites=08158000&amp;period=P7D&amp;parameterCd=00060 </a:t>
            </a:r>
            <a:endParaRPr lang="en-US" sz="1800" dirty="0">
              <a:solidFill>
                <a:schemeClr val="accent2">
                  <a:lumMod val="75000"/>
                </a:schemeClr>
              </a:solidFill>
            </a:endParaRPr>
          </a:p>
        </p:txBody>
      </p:sp>
      <p:sp>
        <p:nvSpPr>
          <p:cNvPr id="5" name="TextBox 4"/>
          <p:cNvSpPr txBox="1"/>
          <p:nvPr/>
        </p:nvSpPr>
        <p:spPr>
          <a:xfrm>
            <a:off x="1004793" y="1521767"/>
            <a:ext cx="7256987" cy="461665"/>
          </a:xfrm>
          <a:prstGeom prst="rect">
            <a:avLst/>
          </a:prstGeom>
          <a:noFill/>
        </p:spPr>
        <p:txBody>
          <a:bodyPr wrap="none" rtlCol="0">
            <a:spAutoFit/>
          </a:bodyPr>
          <a:lstStyle/>
          <a:p>
            <a:r>
              <a:rPr lang="en-US" dirty="0" smtClean="0"/>
              <a:t>I accessed this </a:t>
            </a:r>
            <a:r>
              <a:rPr lang="en-US" dirty="0" err="1" smtClean="0"/>
              <a:t>WaterML</a:t>
            </a:r>
            <a:r>
              <a:rPr lang="en-US" dirty="0" smtClean="0"/>
              <a:t> service from USGS at 11:22AM</a:t>
            </a:r>
            <a:endParaRPr lang="en-US" dirty="0"/>
          </a:p>
        </p:txBody>
      </p:sp>
      <p:sp>
        <p:nvSpPr>
          <p:cNvPr id="7" name="TextBox 6"/>
          <p:cNvSpPr txBox="1"/>
          <p:nvPr/>
        </p:nvSpPr>
        <p:spPr>
          <a:xfrm>
            <a:off x="505469" y="2823011"/>
            <a:ext cx="7175362" cy="400110"/>
          </a:xfrm>
          <a:prstGeom prst="rect">
            <a:avLst/>
          </a:prstGeom>
          <a:noFill/>
        </p:spPr>
        <p:txBody>
          <a:bodyPr wrap="none" rtlCol="0">
            <a:spAutoFit/>
          </a:bodyPr>
          <a:lstStyle/>
          <a:p>
            <a:r>
              <a:rPr lang="en-US" sz="2000" dirty="0" smtClean="0"/>
              <a:t>and got back these flow data from USGS which are up to 10:45AM</a:t>
            </a:r>
            <a:endParaRPr lang="en-US" sz="2000" dirty="0"/>
          </a:p>
        </p:txBody>
      </p:sp>
      <p:sp>
        <p:nvSpPr>
          <p:cNvPr id="6" name="TextBox 5"/>
          <p:cNvSpPr txBox="1"/>
          <p:nvPr/>
        </p:nvSpPr>
        <p:spPr>
          <a:xfrm>
            <a:off x="505469" y="5606533"/>
            <a:ext cx="8405506" cy="400110"/>
          </a:xfrm>
          <a:prstGeom prst="rect">
            <a:avLst/>
          </a:prstGeom>
          <a:noFill/>
        </p:spPr>
        <p:txBody>
          <a:bodyPr wrap="none" rtlCol="0">
            <a:spAutoFit/>
          </a:bodyPr>
          <a:lstStyle/>
          <a:p>
            <a:r>
              <a:rPr lang="en-US" sz="2000" dirty="0" smtClean="0"/>
              <a:t>USGS has real-time </a:t>
            </a:r>
            <a:r>
              <a:rPr lang="en-US" sz="2000" dirty="0" err="1" smtClean="0"/>
              <a:t>WaterML</a:t>
            </a:r>
            <a:r>
              <a:rPr lang="en-US" sz="2000" dirty="0" smtClean="0"/>
              <a:t> services for about 22,000 sites available 24/7/365</a:t>
            </a:r>
            <a:endParaRPr lang="en-US" sz="2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88" y="3517900"/>
            <a:ext cx="824642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28600" y="6030614"/>
            <a:ext cx="8809375" cy="369332"/>
          </a:xfrm>
          <a:prstGeom prst="rect">
            <a:avLst/>
          </a:prstGeom>
        </p:spPr>
        <p:txBody>
          <a:bodyPr wrap="square">
            <a:spAutoFit/>
          </a:bodyPr>
          <a:lstStyle/>
          <a:p>
            <a:r>
              <a:rPr lang="en-US" sz="1800" dirty="0">
                <a:solidFill>
                  <a:schemeClr val="accent2">
                    <a:lumMod val="75000"/>
                  </a:schemeClr>
                </a:solidFill>
                <a:hlinkClick r:id="rId3"/>
              </a:rPr>
              <a:t>http://waterservices.usgs.gov/nwis/iv?sites=08158000&amp;period=P7D&amp;parameterCd=00060</a:t>
            </a:r>
            <a:r>
              <a:rPr lang="en-US" sz="1800" dirty="0">
                <a:solidFill>
                  <a:schemeClr val="accent2">
                    <a:lumMod val="75000"/>
                  </a:schemeClr>
                </a:solidFill>
              </a:rPr>
              <a:t> </a:t>
            </a:r>
          </a:p>
        </p:txBody>
      </p:sp>
    </p:spTree>
    <p:extLst>
      <p:ext uri="{BB962C8B-B14F-4D97-AF65-F5344CB8AC3E}">
        <p14:creationId xmlns:p14="http://schemas.microsoft.com/office/powerpoint/2010/main" val="28714082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274437"/>
            <a:ext cx="9144000" cy="1142757"/>
          </a:xfrm>
        </p:spPr>
        <p:txBody>
          <a:bodyPr/>
          <a:lstStyle/>
          <a:p>
            <a:pPr eaLnBrk="1" hangingPunct="1"/>
            <a:r>
              <a:rPr lang="en-US" sz="4000" dirty="0" smtClean="0"/>
              <a:t>CUAHSI Water Data Services Catalog</a:t>
            </a:r>
          </a:p>
        </p:txBody>
      </p:sp>
      <p:sp>
        <p:nvSpPr>
          <p:cNvPr id="13315"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4BE5A4D4-6644-4310-BFB3-98D8F59A8C92}" type="slidenum">
              <a:rPr lang="en-US" smtClean="0">
                <a:solidFill>
                  <a:srgbClr val="898989"/>
                </a:solidFill>
              </a:rPr>
              <a:pPr/>
              <a:t>34</a:t>
            </a:fld>
            <a:endParaRPr lang="en-US" smtClean="0">
              <a:solidFill>
                <a:srgbClr val="898989"/>
              </a:solidFill>
            </a:endParaRPr>
          </a:p>
        </p:txBody>
      </p:sp>
      <p:pic>
        <p:nvPicPr>
          <p:cNvPr id="13319" name="Picture 2"/>
          <p:cNvPicPr>
            <a:picLocks noChangeAspect="1" noChangeArrowheads="1"/>
          </p:cNvPicPr>
          <p:nvPr/>
        </p:nvPicPr>
        <p:blipFill>
          <a:blip r:embed="rId2" cstate="print"/>
          <a:srcRect/>
          <a:stretch>
            <a:fillRect/>
          </a:stretch>
        </p:blipFill>
        <p:spPr bwMode="auto">
          <a:xfrm>
            <a:off x="871628" y="1067252"/>
            <a:ext cx="7586647" cy="4290787"/>
          </a:xfrm>
          <a:prstGeom prst="rect">
            <a:avLst/>
          </a:prstGeom>
          <a:noFill/>
          <a:ln w="9525">
            <a:noFill/>
            <a:miter lim="800000"/>
            <a:headEnd/>
            <a:tailEnd/>
          </a:ln>
        </p:spPr>
      </p:pic>
      <p:sp>
        <p:nvSpPr>
          <p:cNvPr id="44037" name="TextBox 7"/>
          <p:cNvSpPr txBox="1">
            <a:spLocks noChangeArrowheads="1"/>
          </p:cNvSpPr>
          <p:nvPr/>
        </p:nvSpPr>
        <p:spPr bwMode="auto">
          <a:xfrm>
            <a:off x="0" y="4190596"/>
            <a:ext cx="4114139" cy="2616089"/>
          </a:xfrm>
          <a:prstGeom prst="rect">
            <a:avLst/>
          </a:prstGeom>
          <a:noFill/>
          <a:ln w="9525">
            <a:noFill/>
            <a:miter lim="800000"/>
            <a:headEnd/>
            <a:tailEnd/>
          </a:ln>
        </p:spPr>
        <p:txBody>
          <a:bodyPr lIns="91427" tIns="45714" rIns="91427" bIns="45714">
            <a:spAutoFit/>
          </a:bodyPr>
          <a:lstStyle/>
          <a:p>
            <a:pPr algn="ctr" eaLnBrk="1" hangingPunct="1">
              <a:defRPr/>
            </a:pPr>
            <a:r>
              <a:rPr lang="en-US" sz="2800" dirty="0" smtClean="0">
                <a:solidFill>
                  <a:prstClr val="black"/>
                </a:solidFill>
                <a:latin typeface="Arial" pitchFamily="34" charset="0"/>
              </a:rPr>
              <a:t>69 </a:t>
            </a:r>
            <a:r>
              <a:rPr lang="en-US" sz="2800" dirty="0">
                <a:solidFill>
                  <a:prstClr val="black"/>
                </a:solidFill>
                <a:latin typeface="Arial" pitchFamily="34" charset="0"/>
              </a:rPr>
              <a:t>public services</a:t>
            </a:r>
          </a:p>
          <a:p>
            <a:pPr algn="ctr" eaLnBrk="1" hangingPunct="1">
              <a:defRPr/>
            </a:pPr>
            <a:r>
              <a:rPr lang="en-US" sz="2800" dirty="0" smtClean="0">
                <a:solidFill>
                  <a:prstClr val="black"/>
                </a:solidFill>
                <a:latin typeface="Arial" pitchFamily="34" charset="0"/>
              </a:rPr>
              <a:t>18,000 variables</a:t>
            </a:r>
            <a:endParaRPr lang="en-US" sz="2800" dirty="0">
              <a:solidFill>
                <a:prstClr val="black"/>
              </a:solidFill>
              <a:latin typeface="Arial" pitchFamily="34" charset="0"/>
            </a:endParaRPr>
          </a:p>
          <a:p>
            <a:pPr algn="ctr" eaLnBrk="1" hangingPunct="1">
              <a:defRPr/>
            </a:pPr>
            <a:r>
              <a:rPr lang="en-US" sz="2800" dirty="0" smtClean="0">
                <a:solidFill>
                  <a:prstClr val="black"/>
                </a:solidFill>
                <a:latin typeface="Arial" pitchFamily="34" charset="0"/>
              </a:rPr>
              <a:t>1.9 million </a:t>
            </a:r>
            <a:r>
              <a:rPr lang="en-US" sz="2800" dirty="0">
                <a:solidFill>
                  <a:prstClr val="black"/>
                </a:solidFill>
                <a:latin typeface="Arial" pitchFamily="34" charset="0"/>
              </a:rPr>
              <a:t>sites</a:t>
            </a:r>
          </a:p>
          <a:p>
            <a:pPr algn="ctr" eaLnBrk="1" hangingPunct="1">
              <a:defRPr/>
            </a:pPr>
            <a:r>
              <a:rPr lang="en-US" sz="2800" dirty="0" smtClean="0">
                <a:solidFill>
                  <a:prstClr val="black"/>
                </a:solidFill>
                <a:latin typeface="Arial" pitchFamily="34" charset="0"/>
              </a:rPr>
              <a:t>23 </a:t>
            </a:r>
            <a:r>
              <a:rPr lang="en-US" sz="2800" dirty="0">
                <a:solidFill>
                  <a:prstClr val="black"/>
                </a:solidFill>
                <a:latin typeface="Arial" pitchFamily="34" charset="0"/>
              </a:rPr>
              <a:t>million series</a:t>
            </a:r>
          </a:p>
          <a:p>
            <a:pPr algn="ctr" eaLnBrk="1" hangingPunct="1">
              <a:defRPr/>
            </a:pPr>
            <a:r>
              <a:rPr lang="en-US" sz="2800" dirty="0" smtClean="0">
                <a:solidFill>
                  <a:prstClr val="black"/>
                </a:solidFill>
                <a:latin typeface="Arial" pitchFamily="34" charset="0"/>
              </a:rPr>
              <a:t>5.1 </a:t>
            </a:r>
            <a:r>
              <a:rPr lang="en-US" sz="2800" dirty="0">
                <a:solidFill>
                  <a:prstClr val="black"/>
                </a:solidFill>
                <a:latin typeface="Arial" pitchFamily="34" charset="0"/>
              </a:rPr>
              <a:t>billion data values</a:t>
            </a:r>
          </a:p>
          <a:p>
            <a:pPr algn="ctr" eaLnBrk="1" hangingPunct="1">
              <a:defRPr/>
            </a:pPr>
            <a:r>
              <a:rPr lang="en-US" sz="2000" i="1" dirty="0">
                <a:solidFill>
                  <a:prstClr val="black"/>
                </a:solidFill>
                <a:latin typeface="Arial" pitchFamily="34" charset="0"/>
              </a:rPr>
              <a:t>And growing</a:t>
            </a:r>
            <a:endParaRPr lang="en-US" sz="2800" i="1" dirty="0">
              <a:solidFill>
                <a:prstClr val="black"/>
              </a:solidFill>
              <a:latin typeface="Arial" pitchFamily="34" charset="0"/>
            </a:endParaRPr>
          </a:p>
        </p:txBody>
      </p:sp>
      <p:sp>
        <p:nvSpPr>
          <p:cNvPr id="9" name="TextBox 8"/>
          <p:cNvSpPr txBox="1"/>
          <p:nvPr/>
        </p:nvSpPr>
        <p:spPr>
          <a:xfrm>
            <a:off x="4800600" y="4919020"/>
            <a:ext cx="4038600" cy="1938980"/>
          </a:xfrm>
          <a:prstGeom prst="rect">
            <a:avLst/>
          </a:prstGeom>
          <a:noFill/>
        </p:spPr>
        <p:txBody>
          <a:bodyPr wrap="square" lIns="91427" tIns="45714" rIns="91427" bIns="45714">
            <a:spAutoFit/>
          </a:bodyPr>
          <a:lstStyle/>
          <a:p>
            <a:pPr eaLnBrk="1" hangingPunct="1">
              <a:defRPr/>
            </a:pPr>
            <a:r>
              <a:rPr lang="en-US" sz="2400" i="1" dirty="0">
                <a:solidFill>
                  <a:srgbClr val="FF0000"/>
                </a:solidFill>
                <a:latin typeface="Arial" pitchFamily="34" charset="0"/>
              </a:rPr>
              <a:t>The largest water data</a:t>
            </a:r>
            <a:br>
              <a:rPr lang="en-US" sz="2400" i="1" dirty="0">
                <a:solidFill>
                  <a:srgbClr val="FF0000"/>
                </a:solidFill>
                <a:latin typeface="Arial" pitchFamily="34" charset="0"/>
              </a:rPr>
            </a:br>
            <a:r>
              <a:rPr lang="en-US" sz="2400" i="1" dirty="0">
                <a:solidFill>
                  <a:srgbClr val="FF0000"/>
                </a:solidFill>
                <a:latin typeface="Arial" pitchFamily="34" charset="0"/>
              </a:rPr>
              <a:t>catalog in the </a:t>
            </a:r>
            <a:r>
              <a:rPr lang="en-US" sz="2400" i="1" dirty="0" smtClean="0">
                <a:solidFill>
                  <a:srgbClr val="FF0000"/>
                </a:solidFill>
                <a:latin typeface="Arial" pitchFamily="34" charset="0"/>
              </a:rPr>
              <a:t>world</a:t>
            </a:r>
          </a:p>
          <a:p>
            <a:pPr eaLnBrk="1" hangingPunct="1">
              <a:defRPr/>
            </a:pPr>
            <a:endParaRPr lang="en-US" sz="2400" i="1" dirty="0" smtClean="0">
              <a:solidFill>
                <a:srgbClr val="FF0000"/>
              </a:solidFill>
              <a:latin typeface="Arial" pitchFamily="34" charset="0"/>
            </a:endParaRPr>
          </a:p>
          <a:p>
            <a:pPr eaLnBrk="1" hangingPunct="1">
              <a:defRPr/>
            </a:pPr>
            <a:r>
              <a:rPr lang="en-US" sz="2400" i="1" dirty="0" smtClean="0">
                <a:solidFill>
                  <a:srgbClr val="FF0000"/>
                </a:solidFill>
                <a:latin typeface="Arial" pitchFamily="34" charset="0"/>
              </a:rPr>
              <a:t>maintained at the San Diego Supercomputer Center</a:t>
            </a:r>
            <a:endParaRPr lang="en-US" sz="2400" i="1" dirty="0">
              <a:solidFill>
                <a:srgbClr val="FF0000"/>
              </a:solidFill>
              <a:latin typeface="Arial" pitchFamily="34" charset="0"/>
            </a:endParaRPr>
          </a:p>
        </p:txBody>
      </p:sp>
      <p:sp>
        <p:nvSpPr>
          <p:cNvPr id="7" name="TextBox 6"/>
          <p:cNvSpPr txBox="1"/>
          <p:nvPr/>
        </p:nvSpPr>
        <p:spPr>
          <a:xfrm>
            <a:off x="1625600" y="2667000"/>
            <a:ext cx="6670737" cy="646331"/>
          </a:xfrm>
          <a:prstGeom prst="rect">
            <a:avLst/>
          </a:prstGeom>
          <a:solidFill>
            <a:schemeClr val="bg1"/>
          </a:solidFill>
          <a:ln>
            <a:solidFill>
              <a:schemeClr val="tx1"/>
            </a:solidFill>
          </a:ln>
        </p:spPr>
        <p:txBody>
          <a:bodyPr wrap="none" rtlCol="0">
            <a:spAutoFit/>
          </a:bodyPr>
          <a:lstStyle/>
          <a:p>
            <a:r>
              <a:rPr lang="en-US" sz="3600" i="1" dirty="0" smtClean="0">
                <a:solidFill>
                  <a:srgbClr val="FF0000"/>
                </a:solidFill>
              </a:rPr>
              <a:t>All the data comes out in </a:t>
            </a:r>
            <a:r>
              <a:rPr lang="en-US" sz="3600" i="1" dirty="0" err="1" smtClean="0">
                <a:solidFill>
                  <a:srgbClr val="FF0000"/>
                </a:solidFill>
              </a:rPr>
              <a:t>WaterML</a:t>
            </a:r>
            <a:endParaRPr lang="en-US" sz="3600" i="1" dirty="0">
              <a:solidFill>
                <a:srgbClr val="FF0000"/>
              </a:solidFill>
            </a:endParaRPr>
          </a:p>
        </p:txBody>
      </p:sp>
    </p:spTree>
    <p:extLst>
      <p:ext uri="{BB962C8B-B14F-4D97-AF65-F5344CB8AC3E}">
        <p14:creationId xmlns:p14="http://schemas.microsoft.com/office/powerpoint/2010/main" val="426302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cstate="print"/>
          <a:srcRect l="56538" t="36714" r="121" b="12970"/>
          <a:stretch/>
        </p:blipFill>
        <p:spPr>
          <a:xfrm>
            <a:off x="0" y="1505696"/>
            <a:ext cx="3897086" cy="2913904"/>
          </a:xfrm>
          <a:prstGeom prst="rect">
            <a:avLst/>
          </a:prstGeom>
        </p:spPr>
      </p:pic>
      <p:pic>
        <p:nvPicPr>
          <p:cNvPr id="29"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2771978"/>
            <a:ext cx="6553201" cy="4086022"/>
          </a:xfrm>
        </p:spPr>
      </p:pic>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467679"/>
            <a:ext cx="5181600" cy="379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5105399" y="1558233"/>
            <a:ext cx="3124201" cy="369332"/>
          </a:xfrm>
          <a:prstGeom prst="rect">
            <a:avLst/>
          </a:prstGeom>
          <a:solidFill>
            <a:srgbClr val="FFFF00"/>
          </a:solidFill>
        </p:spPr>
        <p:txBody>
          <a:bodyPr wrap="square" rtlCol="0">
            <a:spAutoFit/>
          </a:bodyPr>
          <a:lstStyle/>
          <a:p>
            <a:r>
              <a:rPr lang="en-US" sz="1800" dirty="0" err="1" smtClean="0"/>
              <a:t>HydroServer</a:t>
            </a:r>
            <a:r>
              <a:rPr lang="en-US" sz="1800" dirty="0" smtClean="0"/>
              <a:t> – Data Publication</a:t>
            </a:r>
            <a:endParaRPr lang="en-US" sz="1800" dirty="0"/>
          </a:p>
        </p:txBody>
      </p:sp>
      <p:pic>
        <p:nvPicPr>
          <p:cNvPr id="33" name="Picture 2"/>
          <p:cNvPicPr>
            <a:picLocks noChangeAspect="1" noChangeArrowheads="1"/>
          </p:cNvPicPr>
          <p:nvPr/>
        </p:nvPicPr>
        <p:blipFill>
          <a:blip r:embed="rId5" cstate="print"/>
          <a:srcRect/>
          <a:stretch>
            <a:fillRect/>
          </a:stretch>
        </p:blipFill>
        <p:spPr bwMode="auto">
          <a:xfrm>
            <a:off x="4724400" y="3919227"/>
            <a:ext cx="4437926" cy="2938773"/>
          </a:xfrm>
          <a:prstGeom prst="rect">
            <a:avLst/>
          </a:prstGeom>
          <a:noFill/>
          <a:ln w="9525">
            <a:noFill/>
            <a:miter lim="800000"/>
            <a:headEnd/>
            <a:tailEnd/>
          </a:ln>
        </p:spPr>
      </p:pic>
      <p:sp>
        <p:nvSpPr>
          <p:cNvPr id="34" name="TextBox 33"/>
          <p:cNvSpPr txBox="1"/>
          <p:nvPr/>
        </p:nvSpPr>
        <p:spPr>
          <a:xfrm>
            <a:off x="5720442" y="4081046"/>
            <a:ext cx="2850365" cy="338554"/>
          </a:xfrm>
          <a:prstGeom prst="rect">
            <a:avLst/>
          </a:prstGeom>
          <a:solidFill>
            <a:schemeClr val="bg1"/>
          </a:solidFill>
        </p:spPr>
        <p:txBody>
          <a:bodyPr wrap="square" rtlCol="0">
            <a:spAutoFit/>
          </a:bodyPr>
          <a:lstStyle/>
          <a:p>
            <a:r>
              <a:rPr lang="en-US" sz="1600" dirty="0" smtClean="0"/>
              <a:t>Lake Powell Inflow and Storage</a:t>
            </a:r>
            <a:endParaRPr lang="en-US" sz="1600" dirty="0"/>
          </a:p>
        </p:txBody>
      </p:sp>
      <p:sp>
        <p:nvSpPr>
          <p:cNvPr id="32" name="TextBox 31"/>
          <p:cNvSpPr txBox="1"/>
          <p:nvPr/>
        </p:nvSpPr>
        <p:spPr>
          <a:xfrm>
            <a:off x="12538" y="6488668"/>
            <a:ext cx="4140362" cy="369332"/>
          </a:xfrm>
          <a:prstGeom prst="rect">
            <a:avLst/>
          </a:prstGeom>
          <a:solidFill>
            <a:srgbClr val="FFFF00"/>
          </a:solidFill>
        </p:spPr>
        <p:txBody>
          <a:bodyPr wrap="square" rtlCol="0">
            <a:spAutoFit/>
          </a:bodyPr>
          <a:lstStyle/>
          <a:p>
            <a:r>
              <a:rPr lang="en-US" sz="1800" dirty="0" err="1" smtClean="0"/>
              <a:t>HydroDesktop</a:t>
            </a:r>
            <a:r>
              <a:rPr lang="en-US" sz="1800" dirty="0" smtClean="0"/>
              <a:t> – Data Access and Analysis</a:t>
            </a:r>
            <a:endParaRPr lang="en-US" sz="1800" dirty="0"/>
          </a:p>
        </p:txBody>
      </p:sp>
      <p:sp>
        <p:nvSpPr>
          <p:cNvPr id="10" name="TextBox 9"/>
          <p:cNvSpPr txBox="1"/>
          <p:nvPr/>
        </p:nvSpPr>
        <p:spPr>
          <a:xfrm>
            <a:off x="4267200" y="6456402"/>
            <a:ext cx="4876800" cy="369332"/>
          </a:xfrm>
          <a:prstGeom prst="rect">
            <a:avLst/>
          </a:prstGeom>
          <a:solidFill>
            <a:srgbClr val="FFFF00"/>
          </a:solidFill>
        </p:spPr>
        <p:txBody>
          <a:bodyPr wrap="square" rtlCol="0">
            <a:spAutoFit/>
          </a:bodyPr>
          <a:lstStyle/>
          <a:p>
            <a:r>
              <a:rPr lang="en-US" sz="1800" dirty="0" err="1" smtClean="0"/>
              <a:t>HydroDesktop</a:t>
            </a:r>
            <a:r>
              <a:rPr lang="en-US" sz="1800" dirty="0" smtClean="0"/>
              <a:t> – Combining multiple data sources</a:t>
            </a:r>
            <a:endParaRPr lang="en-US" sz="1800" dirty="0"/>
          </a:p>
        </p:txBody>
      </p:sp>
      <p:sp>
        <p:nvSpPr>
          <p:cNvPr id="12" name="TextBox 11"/>
          <p:cNvSpPr txBox="1"/>
          <p:nvPr/>
        </p:nvSpPr>
        <p:spPr>
          <a:xfrm>
            <a:off x="152400" y="1993574"/>
            <a:ext cx="1600200" cy="923330"/>
          </a:xfrm>
          <a:prstGeom prst="rect">
            <a:avLst/>
          </a:prstGeom>
          <a:solidFill>
            <a:srgbClr val="FFFF00"/>
          </a:solidFill>
        </p:spPr>
        <p:txBody>
          <a:bodyPr wrap="square" rtlCol="0">
            <a:spAutoFit/>
          </a:bodyPr>
          <a:lstStyle/>
          <a:p>
            <a:r>
              <a:rPr lang="en-US" sz="1800" dirty="0" err="1" smtClean="0"/>
              <a:t>HydroCatalog</a:t>
            </a:r>
            <a:endParaRPr lang="en-US" sz="1800" dirty="0"/>
          </a:p>
          <a:p>
            <a:r>
              <a:rPr lang="en-US" sz="1800" dirty="0" smtClean="0"/>
              <a:t>Data Discovery</a:t>
            </a:r>
            <a:endParaRPr lang="en-US" sz="1800" dirty="0"/>
          </a:p>
        </p:txBody>
      </p:sp>
      <p:sp>
        <p:nvSpPr>
          <p:cNvPr id="2" name="Title 1"/>
          <p:cNvSpPr>
            <a:spLocks noGrp="1"/>
          </p:cNvSpPr>
          <p:nvPr>
            <p:ph type="title"/>
          </p:nvPr>
        </p:nvSpPr>
        <p:spPr>
          <a:xfrm>
            <a:off x="444653" y="0"/>
            <a:ext cx="8229600" cy="563562"/>
          </a:xfrm>
        </p:spPr>
        <p:txBody>
          <a:bodyPr>
            <a:normAutofit fontScale="90000"/>
          </a:bodyPr>
          <a:lstStyle/>
          <a:p>
            <a:r>
              <a:rPr lang="en-US" dirty="0" smtClean="0"/>
              <a:t>CUAHSI HIS</a:t>
            </a:r>
            <a:endParaRPr lang="en-US" dirty="0"/>
          </a:p>
        </p:txBody>
      </p:sp>
      <p:sp>
        <p:nvSpPr>
          <p:cNvPr id="14" name="TextBox 13"/>
          <p:cNvSpPr txBox="1"/>
          <p:nvPr/>
        </p:nvSpPr>
        <p:spPr>
          <a:xfrm>
            <a:off x="228600" y="540603"/>
            <a:ext cx="8686800" cy="830997"/>
          </a:xfrm>
          <a:prstGeom prst="rect">
            <a:avLst/>
          </a:prstGeom>
          <a:noFill/>
        </p:spPr>
        <p:txBody>
          <a:bodyPr wrap="square">
            <a:spAutoFit/>
          </a:bodyPr>
          <a:lstStyle/>
          <a:p>
            <a:pPr fontAlgn="auto">
              <a:spcBef>
                <a:spcPts val="0"/>
              </a:spcBef>
              <a:spcAft>
                <a:spcPts val="0"/>
              </a:spcAft>
              <a:defRPr/>
            </a:pPr>
            <a:r>
              <a:rPr lang="en-US" sz="1600" kern="0" dirty="0">
                <a:solidFill>
                  <a:sysClr val="windowText" lastClr="000000"/>
                </a:solidFill>
                <a:latin typeface="Arial" pitchFamily="34" charset="0"/>
              </a:rPr>
              <a:t>The CUAHSI Hydrologic Information System (HIS) is an internet based system to support the sharing of hydrologic data. It is comprised of hydrologic databases and servers connected through web services as well as software for data publication, discovery and access. </a:t>
            </a:r>
          </a:p>
        </p:txBody>
      </p:sp>
    </p:spTree>
    <p:extLst>
      <p:ext uri="{BB962C8B-B14F-4D97-AF65-F5344CB8AC3E}">
        <p14:creationId xmlns:p14="http://schemas.microsoft.com/office/powerpoint/2010/main" val="9694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125"/>
          </a:xfrm>
        </p:spPr>
        <p:txBody>
          <a:bodyPr/>
          <a:lstStyle/>
          <a:p>
            <a:pPr>
              <a:defRPr/>
            </a:pPr>
            <a:r>
              <a:rPr lang="en-US" sz="3600" dirty="0" smtClean="0"/>
              <a:t>Organize Water Data Into “Themes” </a:t>
            </a:r>
            <a:r>
              <a:rPr lang="en-US" dirty="0" smtClean="0"/>
              <a:t/>
            </a:r>
            <a:br>
              <a:rPr lang="en-US" dirty="0" smtClean="0"/>
            </a:br>
            <a:endParaRPr lang="en-US" dirty="0"/>
          </a:p>
        </p:txBody>
      </p:sp>
      <p:sp>
        <p:nvSpPr>
          <p:cNvPr id="26" name="Text Placeholder 25"/>
          <p:cNvSpPr>
            <a:spLocks noGrp="1"/>
          </p:cNvSpPr>
          <p:nvPr>
            <p:ph type="body" sz="quarter" idx="10"/>
          </p:nvPr>
        </p:nvSpPr>
        <p:spPr>
          <a:xfrm>
            <a:off x="912812" y="1079500"/>
            <a:ext cx="7964487" cy="342900"/>
          </a:xfrm>
        </p:spPr>
        <p:txBody>
          <a:bodyPr/>
          <a:lstStyle/>
          <a:p>
            <a:pPr>
              <a:defRPr/>
            </a:pPr>
            <a:r>
              <a:rPr sz="2400" dirty="0" smtClean="0">
                <a:effectLst/>
              </a:rPr>
              <a:t>Integrating Water Data Services From Multiple Agencies</a:t>
            </a:r>
            <a:endParaRPr sz="2400" dirty="0">
              <a:effectLst/>
            </a:endParaRPr>
          </a:p>
        </p:txBody>
      </p:sp>
      <p:sp>
        <p:nvSpPr>
          <p:cNvPr id="27" name="Text Placeholder 26"/>
          <p:cNvSpPr>
            <a:spLocks noGrp="1"/>
          </p:cNvSpPr>
          <p:nvPr>
            <p:ph type="body" sz="quarter" idx="11"/>
          </p:nvPr>
        </p:nvSpPr>
        <p:spPr/>
        <p:txBody>
          <a:bodyPr/>
          <a:lstStyle/>
          <a:p>
            <a:pPr>
              <a:defRPr/>
            </a:pPr>
            <a:r>
              <a:rPr lang="en-US" dirty="0" smtClean="0"/>
              <a:t>			</a:t>
            </a:r>
            <a:r>
              <a:rPr lang="en-US" sz="2400" dirty="0" smtClean="0"/>
              <a:t>. . . Across Groups of Organizations</a:t>
            </a:r>
          </a:p>
        </p:txBody>
      </p:sp>
      <p:pic>
        <p:nvPicPr>
          <p:cNvPr id="45061" name="Picture 24" descr="Figure10_noText.png"/>
          <p:cNvPicPr>
            <a:picLocks noChangeAspect="1"/>
          </p:cNvPicPr>
          <p:nvPr/>
        </p:nvPicPr>
        <p:blipFill>
          <a:blip r:embed="rId3" cstate="print"/>
          <a:srcRect/>
          <a:stretch>
            <a:fillRect/>
          </a:stretch>
        </p:blipFill>
        <p:spPr bwMode="auto">
          <a:xfrm>
            <a:off x="595313" y="1955801"/>
            <a:ext cx="8072848" cy="31178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1600200" y="3151753"/>
            <a:ext cx="4648200" cy="3706247"/>
          </a:xfrm>
          <a:prstGeom prst="rect">
            <a:avLst/>
          </a:prstGeom>
          <a:solidFill>
            <a:schemeClr val="bg1"/>
          </a:solidFill>
          <a:ln w="38100">
            <a:solidFill>
              <a:schemeClr val="tx2"/>
            </a:solidFill>
            <a:miter lim="800000"/>
            <a:headEnd/>
            <a:tailEnd/>
          </a:ln>
          <a:scene3d>
            <a:camera prst="isometricTopUp"/>
            <a:lightRig rig="threePt" dir="t"/>
          </a:scene3d>
        </p:spPr>
      </p:pic>
      <p:pic>
        <p:nvPicPr>
          <p:cNvPr id="2" name="Picture 8"/>
          <p:cNvPicPr>
            <a:picLocks noChangeAspect="1" noChangeArrowheads="1"/>
          </p:cNvPicPr>
          <p:nvPr/>
        </p:nvPicPr>
        <p:blipFill>
          <a:blip r:embed="rId4" cstate="print"/>
          <a:srcRect/>
          <a:stretch>
            <a:fillRect/>
          </a:stretch>
        </p:blipFill>
        <p:spPr bwMode="auto">
          <a:xfrm>
            <a:off x="1447800" y="2286000"/>
            <a:ext cx="4876800" cy="3789254"/>
          </a:xfrm>
          <a:prstGeom prst="rect">
            <a:avLst/>
          </a:prstGeom>
          <a:noFill/>
          <a:ln w="38100">
            <a:solidFill>
              <a:schemeClr val="tx2"/>
            </a:solidFill>
            <a:miter lim="800000"/>
            <a:headEnd/>
            <a:tailEnd/>
          </a:ln>
          <a:scene3d>
            <a:camera prst="isometricTopUp"/>
            <a:lightRig rig="threePt" dir="t"/>
          </a:scene3d>
        </p:spPr>
      </p:pic>
      <p:sp>
        <p:nvSpPr>
          <p:cNvPr id="3" name="Title 1"/>
          <p:cNvSpPr txBox="1">
            <a:spLocks/>
          </p:cNvSpPr>
          <p:nvPr/>
        </p:nvSpPr>
        <p:spPr>
          <a:xfrm>
            <a:off x="538619" y="678731"/>
            <a:ext cx="8325981" cy="1006863"/>
          </a:xfrm>
          <a:prstGeom prst="rect">
            <a:avLst/>
          </a:prstGeom>
        </p:spPr>
        <p:txBody>
          <a:bodyPr rtlCol="0">
            <a:normAutofit fontScale="77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0" cap="none" spc="0" normalizeH="0" baseline="0" noProof="0" dirty="0" smtClean="0">
                <a:ln>
                  <a:noFill/>
                </a:ln>
                <a:solidFill>
                  <a:srgbClr val="FFFFFF"/>
                </a:solidFill>
                <a:effectLst/>
                <a:uLnTx/>
                <a:uFillTx/>
                <a:latin typeface="+mj-lt"/>
                <a:ea typeface="+mj-ea"/>
                <a:cs typeface="+mj-cs"/>
              </a:rPr>
              <a:t>Bringing Water Into GIS</a:t>
            </a:r>
            <a:br>
              <a:rPr kumimoji="0" lang="en-US" sz="2400" b="1" i="0" u="none" strike="noStrike" kern="0" cap="none" spc="0" normalizeH="0" baseline="0" noProof="0" dirty="0" smtClean="0">
                <a:ln>
                  <a:noFill/>
                </a:ln>
                <a:solidFill>
                  <a:srgbClr val="FFFFFF"/>
                </a:solidFill>
                <a:effectLst/>
                <a:uLnTx/>
                <a:uFillTx/>
                <a:latin typeface="+mj-lt"/>
                <a:ea typeface="+mj-ea"/>
                <a:cs typeface="+mj-cs"/>
              </a:rPr>
            </a:br>
            <a:r>
              <a:rPr kumimoji="0" lang="en-US" sz="3600" b="1" i="1" u="none" strike="noStrike" kern="0" cap="none" spc="0" normalizeH="0" baseline="0" noProof="0" dirty="0" smtClean="0">
                <a:ln>
                  <a:noFill/>
                </a:ln>
                <a:solidFill>
                  <a:schemeClr val="accent2"/>
                </a:solidFill>
                <a:effectLst/>
                <a:uLnTx/>
                <a:uFillTx/>
                <a:latin typeface="+mj-lt"/>
                <a:ea typeface="+mj-ea"/>
                <a:cs typeface="+mj-cs"/>
              </a:rPr>
              <a:t>Thematic Maps of Water Observations as GIS Layers</a:t>
            </a:r>
          </a:p>
        </p:txBody>
      </p:sp>
      <p:pic>
        <p:nvPicPr>
          <p:cNvPr id="4" name="Picture 3"/>
          <p:cNvPicPr>
            <a:picLocks noChangeAspect="1" noChangeArrowheads="1"/>
          </p:cNvPicPr>
          <p:nvPr/>
        </p:nvPicPr>
        <p:blipFill>
          <a:blip r:embed="rId5" cstate="print"/>
          <a:srcRect/>
          <a:stretch>
            <a:fillRect/>
          </a:stretch>
        </p:blipFill>
        <p:spPr bwMode="auto">
          <a:xfrm>
            <a:off x="1524000" y="1447801"/>
            <a:ext cx="4785968" cy="3733800"/>
          </a:xfrm>
          <a:prstGeom prst="rect">
            <a:avLst/>
          </a:prstGeom>
          <a:noFill/>
          <a:ln w="38100">
            <a:solidFill>
              <a:schemeClr val="tx2"/>
            </a:solidFill>
            <a:miter lim="800000"/>
            <a:headEnd/>
            <a:tailEnd/>
          </a:ln>
          <a:scene3d>
            <a:camera prst="isometricTopUp"/>
            <a:lightRig rig="threePt" dir="t"/>
          </a:scene3d>
        </p:spPr>
      </p:pic>
      <p:sp>
        <p:nvSpPr>
          <p:cNvPr id="5" name="TextBox 4"/>
          <p:cNvSpPr txBox="1">
            <a:spLocks noChangeArrowheads="1"/>
          </p:cNvSpPr>
          <p:nvPr/>
        </p:nvSpPr>
        <p:spPr bwMode="auto">
          <a:xfrm>
            <a:off x="6477000" y="2590800"/>
            <a:ext cx="2057400" cy="461963"/>
          </a:xfrm>
          <a:prstGeom prst="rect">
            <a:avLst/>
          </a:prstGeom>
          <a:noFill/>
          <a:ln w="9525">
            <a:noFill/>
            <a:miter lim="800000"/>
            <a:headEnd/>
            <a:tailEnd/>
          </a:ln>
        </p:spPr>
        <p:txBody>
          <a:bodyPr>
            <a:spAutoFit/>
          </a:bodyPr>
          <a:lstStyle/>
          <a:p>
            <a:pPr algn="ctr"/>
            <a:r>
              <a:rPr lang="en-US" sz="2400">
                <a:latin typeface="Calibri" pitchFamily="34" charset="0"/>
              </a:rPr>
              <a:t>Groundwater</a:t>
            </a:r>
          </a:p>
        </p:txBody>
      </p:sp>
      <p:sp>
        <p:nvSpPr>
          <p:cNvPr id="6" name="TextBox 5"/>
          <p:cNvSpPr txBox="1">
            <a:spLocks noChangeArrowheads="1"/>
          </p:cNvSpPr>
          <p:nvPr/>
        </p:nvSpPr>
        <p:spPr bwMode="auto">
          <a:xfrm>
            <a:off x="7010400" y="4495800"/>
            <a:ext cx="1089025" cy="461963"/>
          </a:xfrm>
          <a:prstGeom prst="rect">
            <a:avLst/>
          </a:prstGeom>
          <a:noFill/>
          <a:ln w="9525">
            <a:noFill/>
            <a:miter lim="800000"/>
            <a:headEnd/>
            <a:tailEnd/>
          </a:ln>
        </p:spPr>
        <p:txBody>
          <a:bodyPr wrap="none">
            <a:spAutoFit/>
          </a:bodyPr>
          <a:lstStyle/>
          <a:p>
            <a:r>
              <a:rPr lang="en-US" sz="2400">
                <a:latin typeface="Calibri" pitchFamily="34" charset="0"/>
              </a:rPr>
              <a:t>Salinity</a:t>
            </a:r>
          </a:p>
        </p:txBody>
      </p:sp>
      <p:sp>
        <p:nvSpPr>
          <p:cNvPr id="7" name="TextBox 4"/>
          <p:cNvSpPr txBox="1">
            <a:spLocks noChangeArrowheads="1"/>
          </p:cNvSpPr>
          <p:nvPr/>
        </p:nvSpPr>
        <p:spPr bwMode="auto">
          <a:xfrm>
            <a:off x="6858000" y="3657600"/>
            <a:ext cx="2057400" cy="461963"/>
          </a:xfrm>
          <a:prstGeom prst="rect">
            <a:avLst/>
          </a:prstGeom>
          <a:noFill/>
          <a:ln w="9525">
            <a:noFill/>
            <a:miter lim="800000"/>
            <a:headEnd/>
            <a:tailEnd/>
          </a:ln>
        </p:spPr>
        <p:txBody>
          <a:bodyPr>
            <a:spAutoFit/>
          </a:bodyPr>
          <a:lstStyle/>
          <a:p>
            <a:pPr algn="ctr"/>
            <a:r>
              <a:rPr lang="en-US" sz="2400">
                <a:latin typeface="Calibri" pitchFamily="34" charset="0"/>
              </a:rPr>
              <a:t>Streamflow</a:t>
            </a:r>
          </a:p>
        </p:txBody>
      </p:sp>
      <p:sp>
        <p:nvSpPr>
          <p:cNvPr id="8" name="TextBox 9"/>
          <p:cNvSpPr txBox="1">
            <a:spLocks noChangeArrowheads="1"/>
          </p:cNvSpPr>
          <p:nvPr/>
        </p:nvSpPr>
        <p:spPr bwMode="auto">
          <a:xfrm>
            <a:off x="4107553" y="6337300"/>
            <a:ext cx="5213863" cy="461665"/>
          </a:xfrm>
          <a:prstGeom prst="rect">
            <a:avLst/>
          </a:prstGeom>
          <a:noFill/>
          <a:ln w="9525">
            <a:noFill/>
            <a:miter lim="800000"/>
            <a:headEnd/>
            <a:tailEnd/>
          </a:ln>
        </p:spPr>
        <p:txBody>
          <a:bodyPr wrap="none">
            <a:spAutoFit/>
          </a:bodyPr>
          <a:lstStyle/>
          <a:p>
            <a:r>
              <a:rPr lang="en-US" i="1" dirty="0">
                <a:solidFill>
                  <a:schemeClr val="accent2"/>
                </a:solidFill>
              </a:rPr>
              <a:t>Unified access to water data in Texas ….</a:t>
            </a:r>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288" y="19812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ArcGIS Online</a:t>
            </a:r>
            <a:endParaRPr lang="en-US" sz="2600" dirty="0">
              <a:solidFill>
                <a:schemeClr val="accent2">
                  <a:lumMod val="75000"/>
                </a:schemeClr>
              </a:solidFill>
            </a:endParaRPr>
          </a:p>
        </p:txBody>
      </p:sp>
      <p:sp>
        <p:nvSpPr>
          <p:cNvPr id="6" name="Rectangle 5"/>
          <p:cNvSpPr/>
          <p:nvPr/>
        </p:nvSpPr>
        <p:spPr>
          <a:xfrm>
            <a:off x="1195388" y="45720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ArcGIS Server</a:t>
            </a:r>
            <a:endParaRPr lang="en-US" sz="2600" dirty="0">
              <a:solidFill>
                <a:schemeClr val="accent2">
                  <a:lumMod val="75000"/>
                </a:schemeClr>
              </a:solidFill>
            </a:endParaRPr>
          </a:p>
        </p:txBody>
      </p:sp>
      <p:sp>
        <p:nvSpPr>
          <p:cNvPr id="7" name="Rectangle 6"/>
          <p:cNvSpPr/>
          <p:nvPr/>
        </p:nvSpPr>
        <p:spPr>
          <a:xfrm>
            <a:off x="5538788" y="4572000"/>
            <a:ext cx="2309812"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ArcGIS Desktop</a:t>
            </a:r>
            <a:endParaRPr lang="en-US" sz="2600" dirty="0">
              <a:solidFill>
                <a:schemeClr val="accent2">
                  <a:lumMod val="75000"/>
                </a:schemeClr>
              </a:solidFill>
            </a:endParaRPr>
          </a:p>
        </p:txBody>
      </p:sp>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7" idx="0"/>
          </p:cNvCxnSpPr>
          <p:nvPr/>
        </p:nvCxnSpPr>
        <p:spPr>
          <a:xfrm>
            <a:off x="4471988" y="2771775"/>
            <a:ext cx="2221706" cy="18002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3506788" y="4967288"/>
            <a:ext cx="20320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3763332" y="4581987"/>
            <a:ext cx="1417311" cy="400110"/>
          </a:xfrm>
          <a:prstGeom prst="rect">
            <a:avLst/>
          </a:prstGeom>
          <a:noFill/>
          <a:ln w="9525">
            <a:noFill/>
            <a:miter lim="800000"/>
            <a:headEnd/>
            <a:tailEnd/>
          </a:ln>
        </p:spPr>
        <p:txBody>
          <a:bodyPr wrap="none">
            <a:spAutoFit/>
          </a:bodyPr>
          <a:lstStyle/>
          <a:p>
            <a:r>
              <a:rPr lang="en-US" sz="2000" b="1" dirty="0" smtClean="0"/>
              <a:t>Data access</a:t>
            </a:r>
            <a:endParaRPr lang="en-US" sz="2000" b="1" dirty="0"/>
          </a:p>
        </p:txBody>
      </p:sp>
      <p:sp>
        <p:nvSpPr>
          <p:cNvPr id="4107" name="TextBox 16"/>
          <p:cNvSpPr txBox="1">
            <a:spLocks noChangeArrowheads="1"/>
          </p:cNvSpPr>
          <p:nvPr/>
        </p:nvSpPr>
        <p:spPr bwMode="auto">
          <a:xfrm rot="19189103">
            <a:off x="1922611" y="3443230"/>
            <a:ext cx="2236190" cy="400110"/>
          </a:xfrm>
          <a:prstGeom prst="rect">
            <a:avLst/>
          </a:prstGeom>
          <a:noFill/>
          <a:ln w="9525">
            <a:noFill/>
            <a:miter lim="800000"/>
            <a:headEnd/>
            <a:tailEnd/>
          </a:ln>
        </p:spPr>
        <p:txBody>
          <a:bodyPr wrap="none">
            <a:spAutoFit/>
          </a:bodyPr>
          <a:lstStyle/>
          <a:p>
            <a:r>
              <a:rPr lang="en-US" sz="2000" b="1" dirty="0"/>
              <a:t>Service registration</a:t>
            </a:r>
          </a:p>
        </p:txBody>
      </p:sp>
      <p:sp>
        <p:nvSpPr>
          <p:cNvPr id="4108" name="TextBox 17"/>
          <p:cNvSpPr txBox="1">
            <a:spLocks noChangeArrowheads="1"/>
          </p:cNvSpPr>
          <p:nvPr/>
        </p:nvSpPr>
        <p:spPr bwMode="auto">
          <a:xfrm rot="2301016">
            <a:off x="5339120" y="3443231"/>
            <a:ext cx="895951" cy="400110"/>
          </a:xfrm>
          <a:prstGeom prst="rect">
            <a:avLst/>
          </a:prstGeom>
          <a:noFill/>
          <a:ln w="9525">
            <a:noFill/>
            <a:miter lim="800000"/>
            <a:headEnd/>
            <a:tailEnd/>
          </a:ln>
        </p:spPr>
        <p:txBody>
          <a:bodyPr wrap="none">
            <a:spAutoFit/>
          </a:bodyPr>
          <a:lstStyle/>
          <a:p>
            <a:r>
              <a:rPr lang="en-US" sz="2000" b="1" dirty="0" smtClean="0"/>
              <a:t>Search</a:t>
            </a:r>
            <a:endParaRPr lang="en-US" sz="2000" b="1" dirty="0"/>
          </a:p>
        </p:txBody>
      </p:sp>
      <p:sp>
        <p:nvSpPr>
          <p:cNvPr id="20" name="Title 19"/>
          <p:cNvSpPr>
            <a:spLocks noGrp="1"/>
          </p:cNvSpPr>
          <p:nvPr>
            <p:ph type="title"/>
          </p:nvPr>
        </p:nvSpPr>
        <p:spPr>
          <a:xfrm>
            <a:off x="457200" y="533400"/>
            <a:ext cx="8229600" cy="1143000"/>
          </a:xfrm>
        </p:spPr>
        <p:txBody>
          <a:bodyPr>
            <a:normAutofit/>
          </a:bodyPr>
          <a:lstStyle/>
          <a:p>
            <a:r>
              <a:rPr lang="en-US" dirty="0" smtClean="0"/>
              <a:t>Geospatial Data Services</a:t>
            </a:r>
            <a:endParaRPr lang="en-US" dirty="0"/>
          </a:p>
        </p:txBody>
      </p:sp>
      <p:sp>
        <p:nvSpPr>
          <p:cNvPr id="25" name="TextBox 16"/>
          <p:cNvSpPr txBox="1">
            <a:spLocks noChangeArrowheads="1"/>
          </p:cNvSpPr>
          <p:nvPr/>
        </p:nvSpPr>
        <p:spPr bwMode="auto">
          <a:xfrm rot="19189103">
            <a:off x="2567709" y="3605533"/>
            <a:ext cx="1832681" cy="400110"/>
          </a:xfrm>
          <a:prstGeom prst="rect">
            <a:avLst/>
          </a:prstGeom>
          <a:noFill/>
          <a:ln w="9525">
            <a:noFill/>
            <a:miter lim="800000"/>
            <a:headEnd/>
            <a:tailEnd/>
          </a:ln>
        </p:spPr>
        <p:txBody>
          <a:bodyPr wrap="none">
            <a:spAutoFit/>
          </a:bodyPr>
          <a:lstStyle/>
          <a:p>
            <a:r>
              <a:rPr lang="en-US" sz="2000" b="1" dirty="0" smtClean="0"/>
              <a:t>Catalog harvest</a:t>
            </a:r>
            <a:endParaRPr lang="en-US" sz="2000" b="1" dirty="0"/>
          </a:p>
        </p:txBody>
      </p:sp>
      <p:sp>
        <p:nvSpPr>
          <p:cNvPr id="14" name="TextBox 13"/>
          <p:cNvSpPr txBox="1"/>
          <p:nvPr/>
        </p:nvSpPr>
        <p:spPr>
          <a:xfrm>
            <a:off x="1423986" y="5634334"/>
            <a:ext cx="6691313" cy="461665"/>
          </a:xfrm>
          <a:prstGeom prst="rect">
            <a:avLst/>
          </a:prstGeom>
          <a:noFill/>
          <a:ln>
            <a:solidFill>
              <a:srgbClr val="0070C0"/>
            </a:solidFill>
          </a:ln>
        </p:spPr>
        <p:txBody>
          <a:bodyPr wrap="square" rtlCol="0">
            <a:spAutoFit/>
          </a:bodyPr>
          <a:lstStyle/>
          <a:p>
            <a:r>
              <a:rPr lang="en-US" sz="2400" dirty="0" smtClean="0"/>
              <a:t>Map services – web language for geospatial data</a:t>
            </a:r>
            <a:endParaRPr lang="en-US" sz="2400" dirty="0"/>
          </a:p>
        </p:txBody>
      </p:sp>
    </p:spTree>
    <p:extLst>
      <p:ext uri="{BB962C8B-B14F-4D97-AF65-F5344CB8AC3E}">
        <p14:creationId xmlns:p14="http://schemas.microsoft.com/office/powerpoint/2010/main" val="2858668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129" y="190500"/>
            <a:ext cx="7772400" cy="1143000"/>
          </a:xfrm>
        </p:spPr>
        <p:txBody>
          <a:bodyPr/>
          <a:lstStyle/>
          <a:p>
            <a:r>
              <a:rPr lang="en-US" dirty="0" smtClean="0"/>
              <a:t>ArcGIS Online</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1704032"/>
            <a:ext cx="9220200"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74795" y="1227853"/>
            <a:ext cx="4841582" cy="461665"/>
          </a:xfrm>
          <a:prstGeom prst="rect">
            <a:avLst/>
          </a:prstGeom>
          <a:noFill/>
        </p:spPr>
        <p:txBody>
          <a:bodyPr wrap="none" rtlCol="0">
            <a:spAutoFit/>
          </a:bodyPr>
          <a:lstStyle/>
          <a:p>
            <a:r>
              <a:rPr lang="en-US" sz="2400" dirty="0" smtClean="0"/>
              <a:t>GIS on the web – online map services</a:t>
            </a:r>
            <a:endParaRPr lang="en-US" sz="2400" dirty="0"/>
          </a:p>
        </p:txBody>
      </p:sp>
      <p:sp>
        <p:nvSpPr>
          <p:cNvPr id="4" name="Rectangle 3"/>
          <p:cNvSpPr/>
          <p:nvPr/>
        </p:nvSpPr>
        <p:spPr>
          <a:xfrm>
            <a:off x="3276600" y="6235211"/>
            <a:ext cx="3139514" cy="461665"/>
          </a:xfrm>
          <a:prstGeom prst="rect">
            <a:avLst/>
          </a:prstGeom>
        </p:spPr>
        <p:txBody>
          <a:bodyPr wrap="none">
            <a:spAutoFit/>
          </a:bodyPr>
          <a:lstStyle/>
          <a:p>
            <a:r>
              <a:rPr lang="en-US" sz="2400" dirty="0">
                <a:hlinkClick r:id="rId3"/>
              </a:rPr>
              <a:t>http://</a:t>
            </a:r>
            <a:r>
              <a:rPr lang="en-US" sz="2400" dirty="0" smtClean="0">
                <a:hlinkClick r:id="rId3"/>
              </a:rPr>
              <a:t>www.arcgis.com</a:t>
            </a:r>
            <a:r>
              <a:rPr lang="en-US" sz="2400" dirty="0" smtClean="0"/>
              <a:t> </a:t>
            </a:r>
            <a:endParaRPr lang="en-US" sz="2400" dirty="0"/>
          </a:p>
        </p:txBody>
      </p:sp>
    </p:spTree>
    <p:extLst>
      <p:ext uri="{BB962C8B-B14F-4D97-AF65-F5344CB8AC3E}">
        <p14:creationId xmlns:p14="http://schemas.microsoft.com/office/powerpoint/2010/main" val="41358881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71800" y="857984"/>
            <a:ext cx="6172200" cy="5181600"/>
          </a:xfrm>
        </p:spPr>
        <p:txBody>
          <a:bodyPr>
            <a:noAutofit/>
          </a:bodyPr>
          <a:lstStyle/>
          <a:p>
            <a:pPr marL="285750" lvl="0" indent="-285750" algn="l">
              <a:buFont typeface="Arial" pitchFamily="34" charset="0"/>
              <a:buChar char="•"/>
            </a:pPr>
            <a:r>
              <a:rPr lang="en-US" sz="2000" dirty="0" smtClean="0">
                <a:solidFill>
                  <a:schemeClr val="tx1"/>
                </a:solidFill>
              </a:rPr>
              <a:t>B.E. in Agricultural Engineering (with First Class Honors) from University of Canterbury, Christchurch, New Zealand, 1972</a:t>
            </a:r>
          </a:p>
          <a:p>
            <a:pPr marL="285750" lvl="0" indent="-285750" algn="l">
              <a:buFont typeface="Arial" pitchFamily="34" charset="0"/>
              <a:buChar char="•"/>
            </a:pPr>
            <a:r>
              <a:rPr lang="en-US" sz="2000" dirty="0" smtClean="0"/>
              <a:t>MS, PhD in Civil Engineering from University of Illinois, 1974 and 1976, respectively</a:t>
            </a:r>
            <a:endParaRPr lang="en-US" sz="2000" dirty="0" smtClean="0">
              <a:solidFill>
                <a:schemeClr val="tx1"/>
              </a:solidFill>
            </a:endParaRPr>
          </a:p>
          <a:p>
            <a:pPr marL="285750" indent="-285750" algn="l">
              <a:buFont typeface="Arial" pitchFamily="34" charset="0"/>
              <a:buChar char="•"/>
            </a:pPr>
            <a:r>
              <a:rPr lang="en-US" sz="2000" dirty="0" smtClean="0">
                <a:solidFill>
                  <a:schemeClr val="tx1"/>
                </a:solidFill>
              </a:rPr>
              <a:t>1981 – joined University of Texas at Austin as an Assistant Professor, and have been on the faculty ever since.  Now Hussein M. </a:t>
            </a:r>
            <a:r>
              <a:rPr lang="en-US" sz="2000" dirty="0" err="1" smtClean="0">
                <a:solidFill>
                  <a:schemeClr val="tx1"/>
                </a:solidFill>
              </a:rPr>
              <a:t>AlHarthy</a:t>
            </a:r>
            <a:r>
              <a:rPr lang="en-US" sz="2000" dirty="0" smtClean="0">
                <a:solidFill>
                  <a:schemeClr val="tx1"/>
                </a:solidFill>
              </a:rPr>
              <a:t> Centennial Chair in Civil Engineering</a:t>
            </a:r>
          </a:p>
          <a:p>
            <a:pPr marL="285750" indent="-285750" algn="l">
              <a:buFont typeface="Arial" pitchFamily="34" charset="0"/>
              <a:buChar char="•"/>
            </a:pPr>
            <a:r>
              <a:rPr lang="en-US" sz="2000" dirty="0" smtClean="0">
                <a:solidFill>
                  <a:schemeClr val="tx1"/>
                </a:solidFill>
              </a:rPr>
              <a:t>Initiated the GIS in Water Resources course in 1991 – this is the 20</a:t>
            </a:r>
            <a:r>
              <a:rPr lang="en-US" sz="2000" baseline="30000" dirty="0" smtClean="0">
                <a:solidFill>
                  <a:schemeClr val="tx1"/>
                </a:solidFill>
              </a:rPr>
              <a:t>th</a:t>
            </a:r>
            <a:r>
              <a:rPr lang="en-US" sz="2000" dirty="0" smtClean="0">
                <a:solidFill>
                  <a:schemeClr val="tx1"/>
                </a:solidFill>
              </a:rPr>
              <a:t> anniversary!</a:t>
            </a:r>
          </a:p>
          <a:p>
            <a:pPr marL="285750" indent="-285750" algn="l">
              <a:buFont typeface="Arial" pitchFamily="34" charset="0"/>
              <a:buChar char="•"/>
            </a:pPr>
            <a:r>
              <a:rPr lang="en-US" sz="2000" dirty="0" smtClean="0"/>
              <a:t>Worked with ESRI since 1994 on a GIS Hydro Preconference seminar for the ESRI Users Conference</a:t>
            </a:r>
          </a:p>
          <a:p>
            <a:pPr marL="285750" indent="-285750" algn="l">
              <a:buFont typeface="Arial" pitchFamily="34" charset="0"/>
              <a:buChar char="•"/>
            </a:pPr>
            <a:r>
              <a:rPr lang="en-US" sz="2000" dirty="0" smtClean="0">
                <a:solidFill>
                  <a:schemeClr val="tx1"/>
                </a:solidFill>
              </a:rPr>
              <a:t>Leader of the CUAHSI Hydrologic Information System project since 2004</a:t>
            </a:r>
          </a:p>
          <a:p>
            <a:pPr lvl="0" algn="l"/>
            <a:r>
              <a:rPr lang="en-US" sz="1600" b="1" dirty="0" smtClean="0">
                <a:solidFill>
                  <a:schemeClr val="tx1"/>
                </a:solidFill>
              </a:rPr>
              <a:t> </a:t>
            </a:r>
            <a:endParaRPr lang="tr-TR" sz="1600" dirty="0">
              <a:solidFill>
                <a:schemeClr val="tx1"/>
              </a:solidFill>
            </a:endParaRPr>
          </a:p>
          <a:p>
            <a:pPr lvl="0" algn="l"/>
            <a:endParaRPr lang="tr-TR" sz="1600" dirty="0">
              <a:solidFill>
                <a:schemeClr val="tx1"/>
              </a:solidFill>
            </a:endParaRPr>
          </a:p>
          <a:p>
            <a:pPr algn="l"/>
            <a:endParaRPr lang="en-US" sz="1600" dirty="0">
              <a:solidFill>
                <a:schemeClr val="tx1"/>
              </a:solidFill>
            </a:endParaRPr>
          </a:p>
        </p:txBody>
      </p:sp>
      <p:sp>
        <p:nvSpPr>
          <p:cNvPr id="6" name="Title 3"/>
          <p:cNvSpPr txBox="1">
            <a:spLocks/>
          </p:cNvSpPr>
          <p:nvPr/>
        </p:nvSpPr>
        <p:spPr>
          <a:xfrm>
            <a:off x="2971800" y="33867"/>
            <a:ext cx="54864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David R. Maidment</a:t>
            </a:r>
            <a:endParaRPr lang="en-US" sz="36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61" y="3448784"/>
            <a:ext cx="2224439" cy="3206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18" y="261772"/>
            <a:ext cx="2162074" cy="3065628"/>
          </a:xfrm>
          <a:prstGeom prst="rect">
            <a:avLst/>
          </a:prstGeom>
        </p:spPr>
      </p:pic>
    </p:spTree>
    <p:extLst>
      <p:ext uri="{BB962C8B-B14F-4D97-AF65-F5344CB8AC3E}">
        <p14:creationId xmlns:p14="http://schemas.microsoft.com/office/powerpoint/2010/main" val="25371365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15400" cy="1143000"/>
          </a:xfrm>
        </p:spPr>
        <p:txBody>
          <a:bodyPr>
            <a:normAutofit fontScale="90000"/>
          </a:bodyPr>
          <a:lstStyle/>
          <a:p>
            <a:r>
              <a:rPr lang="en-US" dirty="0" smtClean="0"/>
              <a:t>Topographic Base Map in ArcGIS Online</a:t>
            </a:r>
            <a:endParaRPr lang="en-US" dirty="0"/>
          </a:p>
        </p:txBody>
      </p:sp>
      <p:grpSp>
        <p:nvGrpSpPr>
          <p:cNvPr id="3" name="Group 14"/>
          <p:cNvGrpSpPr/>
          <p:nvPr/>
        </p:nvGrpSpPr>
        <p:grpSpPr>
          <a:xfrm>
            <a:off x="981442" y="1772530"/>
            <a:ext cx="5309159" cy="2096085"/>
            <a:chOff x="981442" y="1772530"/>
            <a:chExt cx="5309159" cy="2096085"/>
          </a:xfrm>
        </p:grpSpPr>
        <p:pic>
          <p:nvPicPr>
            <p:cNvPr id="4" name="Picture 3"/>
            <p:cNvPicPr>
              <a:picLocks noChangeAspect="1" noChangeArrowheads="1"/>
            </p:cNvPicPr>
            <p:nvPr/>
          </p:nvPicPr>
          <p:blipFill>
            <a:blip r:embed="rId2"/>
            <a:srcRect/>
            <a:stretch>
              <a:fillRect/>
            </a:stretch>
          </p:blipFill>
          <p:spPr bwMode="auto">
            <a:xfrm>
              <a:off x="981442" y="1785938"/>
              <a:ext cx="3748819" cy="2082677"/>
            </a:xfrm>
            <a:prstGeom prst="rect">
              <a:avLst/>
            </a:prstGeom>
            <a:noFill/>
            <a:ln w="9525" cap="flat" cmpd="sng" algn="ctr">
              <a:solidFill>
                <a:schemeClr val="accent1"/>
              </a:solidFill>
              <a:prstDash val="solid"/>
              <a:miter lim="800000"/>
              <a:headEnd/>
              <a:tailEnd/>
            </a:ln>
          </p:spPr>
        </p:pic>
        <p:sp>
          <p:nvSpPr>
            <p:cNvPr id="5" name="TextBox 4"/>
            <p:cNvSpPr txBox="1"/>
            <p:nvPr/>
          </p:nvSpPr>
          <p:spPr>
            <a:xfrm>
              <a:off x="5554630" y="1772530"/>
              <a:ext cx="735971" cy="307777"/>
            </a:xfrm>
            <a:prstGeom prst="rect">
              <a:avLst/>
            </a:prstGeom>
            <a:noFill/>
          </p:spPr>
          <p:txBody>
            <a:bodyPr wrap="none" lIns="0" tIns="0" rIns="0" bIns="0" rtlCol="0">
              <a:spAutoFit/>
            </a:bodyPr>
            <a:lstStyle/>
            <a:p>
              <a:r>
                <a:rPr lang="en-US" sz="2000" dirty="0" smtClean="0">
                  <a:latin typeface="Arial" charset="0"/>
                  <a:ea typeface="ＭＳ Ｐゴシック" pitchFamily="34" charset="-128"/>
                  <a:cs typeface="Arial" pitchFamily="34" charset="0"/>
                  <a:sym typeface="Arial" pitchFamily="26" charset="0"/>
                </a:rPr>
                <a:t>World </a:t>
              </a:r>
              <a:endParaRPr lang="en-US" sz="2000" dirty="0">
                <a:latin typeface="Arial" charset="0"/>
                <a:ea typeface="ＭＳ Ｐゴシック" pitchFamily="34" charset="-128"/>
                <a:cs typeface="Arial" pitchFamily="34" charset="0"/>
                <a:sym typeface="Arial" pitchFamily="26" charset="0"/>
              </a:endParaRPr>
            </a:p>
          </p:txBody>
        </p:sp>
      </p:grpSp>
      <p:grpSp>
        <p:nvGrpSpPr>
          <p:cNvPr id="6" name="Group 15"/>
          <p:cNvGrpSpPr/>
          <p:nvPr/>
        </p:nvGrpSpPr>
        <p:grpSpPr>
          <a:xfrm>
            <a:off x="1792480" y="2222693"/>
            <a:ext cx="5726791" cy="2082020"/>
            <a:chOff x="1792480" y="2222693"/>
            <a:chExt cx="5726791" cy="2082020"/>
          </a:xfrm>
        </p:grpSpPr>
        <p:pic>
          <p:nvPicPr>
            <p:cNvPr id="7" name="Picture 2"/>
            <p:cNvPicPr>
              <a:picLocks noChangeAspect="1" noChangeArrowheads="1"/>
            </p:cNvPicPr>
            <p:nvPr/>
          </p:nvPicPr>
          <p:blipFill>
            <a:blip r:embed="rId3"/>
            <a:srcRect/>
            <a:stretch>
              <a:fillRect/>
            </a:stretch>
          </p:blipFill>
          <p:spPr bwMode="auto">
            <a:xfrm>
              <a:off x="1792480" y="2222693"/>
              <a:ext cx="3713762" cy="2082020"/>
            </a:xfrm>
            <a:prstGeom prst="rect">
              <a:avLst/>
            </a:prstGeom>
            <a:noFill/>
            <a:ln w="9525" cap="flat" cmpd="sng" algn="ctr">
              <a:solidFill>
                <a:schemeClr val="accent1"/>
              </a:solidFill>
              <a:prstDash val="solid"/>
              <a:miter lim="800000"/>
              <a:headEnd/>
              <a:tailEnd/>
            </a:ln>
          </p:spPr>
        </p:pic>
        <p:sp>
          <p:nvSpPr>
            <p:cNvPr id="8" name="TextBox 7"/>
            <p:cNvSpPr txBox="1"/>
            <p:nvPr/>
          </p:nvSpPr>
          <p:spPr>
            <a:xfrm>
              <a:off x="5909856" y="2262555"/>
              <a:ext cx="1609415" cy="307777"/>
            </a:xfrm>
            <a:prstGeom prst="rect">
              <a:avLst/>
            </a:prstGeom>
            <a:noFill/>
          </p:spPr>
          <p:txBody>
            <a:bodyPr wrap="none" lIns="0" tIns="0" rIns="0" bIns="0" rtlCol="0">
              <a:spAutoFit/>
            </a:bodyPr>
            <a:lstStyle/>
            <a:p>
              <a:r>
                <a:rPr lang="en-US" sz="2000" dirty="0" smtClean="0">
                  <a:latin typeface="Arial" charset="0"/>
                  <a:ea typeface="ＭＳ Ｐゴシック" pitchFamily="34" charset="-128"/>
                  <a:cs typeface="Arial" pitchFamily="34" charset="0"/>
                  <a:sym typeface="Arial" pitchFamily="26" charset="0"/>
                </a:rPr>
                <a:t>United States </a:t>
              </a:r>
              <a:endParaRPr lang="en-US" sz="2000" dirty="0">
                <a:latin typeface="Arial" charset="0"/>
                <a:ea typeface="ＭＳ Ｐゴシック" pitchFamily="34" charset="-128"/>
                <a:cs typeface="Arial" pitchFamily="34" charset="0"/>
                <a:sym typeface="Arial" pitchFamily="26" charset="0"/>
              </a:endParaRPr>
            </a:p>
          </p:txBody>
        </p:sp>
      </p:grpSp>
      <p:grpSp>
        <p:nvGrpSpPr>
          <p:cNvPr id="9" name="Group 16"/>
          <p:cNvGrpSpPr/>
          <p:nvPr/>
        </p:nvGrpSpPr>
        <p:grpSpPr>
          <a:xfrm>
            <a:off x="2729133" y="2710378"/>
            <a:ext cx="4609275" cy="2338604"/>
            <a:chOff x="2729133" y="2710378"/>
            <a:chExt cx="4609275" cy="2338604"/>
          </a:xfrm>
        </p:grpSpPr>
        <p:pic>
          <p:nvPicPr>
            <p:cNvPr id="10" name="Picture 4"/>
            <p:cNvPicPr>
              <a:picLocks noChangeAspect="1" noChangeArrowheads="1"/>
            </p:cNvPicPr>
            <p:nvPr/>
          </p:nvPicPr>
          <p:blipFill>
            <a:blip r:embed="rId4"/>
            <a:srcRect/>
            <a:stretch>
              <a:fillRect/>
            </a:stretch>
          </p:blipFill>
          <p:spPr bwMode="auto">
            <a:xfrm>
              <a:off x="2729133" y="2721800"/>
              <a:ext cx="3108960" cy="2327182"/>
            </a:xfrm>
            <a:prstGeom prst="rect">
              <a:avLst/>
            </a:prstGeom>
            <a:noFill/>
            <a:ln w="9525" cap="flat" cmpd="sng" algn="ctr">
              <a:solidFill>
                <a:schemeClr val="accent1"/>
              </a:solidFill>
              <a:prstDash val="solid"/>
              <a:miter lim="800000"/>
              <a:headEnd/>
              <a:tailEnd/>
            </a:ln>
          </p:spPr>
        </p:pic>
        <p:sp>
          <p:nvSpPr>
            <p:cNvPr id="11" name="TextBox 10"/>
            <p:cNvSpPr txBox="1"/>
            <p:nvPr/>
          </p:nvSpPr>
          <p:spPr>
            <a:xfrm>
              <a:off x="6597371" y="2710378"/>
              <a:ext cx="741037" cy="307777"/>
            </a:xfrm>
            <a:prstGeom prst="rect">
              <a:avLst/>
            </a:prstGeom>
            <a:noFill/>
          </p:spPr>
          <p:txBody>
            <a:bodyPr wrap="none" lIns="0" tIns="0" rIns="0" bIns="0" rtlCol="0">
              <a:spAutoFit/>
            </a:bodyPr>
            <a:lstStyle/>
            <a:p>
              <a:r>
                <a:rPr lang="en-US" sz="2000" dirty="0" smtClean="0">
                  <a:latin typeface="Arial" charset="0"/>
                  <a:ea typeface="ＭＳ Ｐゴシック" pitchFamily="34" charset="-128"/>
                  <a:cs typeface="Arial" pitchFamily="34" charset="0"/>
                  <a:sym typeface="Arial" pitchFamily="26" charset="0"/>
                </a:rPr>
                <a:t>Texas </a:t>
              </a:r>
              <a:endParaRPr lang="en-US" sz="2000" dirty="0">
                <a:latin typeface="Arial" charset="0"/>
                <a:ea typeface="ＭＳ Ｐゴシック" pitchFamily="34" charset="-128"/>
                <a:cs typeface="Arial" pitchFamily="34" charset="0"/>
                <a:sym typeface="Arial" pitchFamily="26" charset="0"/>
              </a:endParaRPr>
            </a:p>
          </p:txBody>
        </p:sp>
      </p:grpSp>
      <p:grpSp>
        <p:nvGrpSpPr>
          <p:cNvPr id="12" name="Group 17"/>
          <p:cNvGrpSpPr/>
          <p:nvPr/>
        </p:nvGrpSpPr>
        <p:grpSpPr>
          <a:xfrm>
            <a:off x="3727938" y="3172267"/>
            <a:ext cx="4063274" cy="2365055"/>
            <a:chOff x="3727938" y="3172267"/>
            <a:chExt cx="4063274" cy="2365055"/>
          </a:xfrm>
        </p:grpSpPr>
        <p:pic>
          <p:nvPicPr>
            <p:cNvPr id="13" name="Picture 6"/>
            <p:cNvPicPr>
              <a:picLocks noChangeAspect="1" noChangeArrowheads="1"/>
            </p:cNvPicPr>
            <p:nvPr/>
          </p:nvPicPr>
          <p:blipFill>
            <a:blip r:embed="rId5"/>
            <a:srcRect/>
            <a:stretch>
              <a:fillRect/>
            </a:stretch>
          </p:blipFill>
          <p:spPr bwMode="auto">
            <a:xfrm>
              <a:off x="3727938" y="3184401"/>
              <a:ext cx="2956853" cy="2352921"/>
            </a:xfrm>
            <a:prstGeom prst="rect">
              <a:avLst/>
            </a:prstGeom>
            <a:noFill/>
            <a:ln w="9525" cap="flat" cmpd="sng" algn="ctr">
              <a:solidFill>
                <a:schemeClr val="accent1"/>
              </a:solidFill>
              <a:prstDash val="solid"/>
              <a:miter lim="800000"/>
              <a:headEnd/>
              <a:tailEnd/>
            </a:ln>
          </p:spPr>
        </p:pic>
        <p:sp>
          <p:nvSpPr>
            <p:cNvPr id="14" name="TextBox 13"/>
            <p:cNvSpPr txBox="1"/>
            <p:nvPr/>
          </p:nvSpPr>
          <p:spPr>
            <a:xfrm>
              <a:off x="7077875" y="3172267"/>
              <a:ext cx="713337" cy="307777"/>
            </a:xfrm>
            <a:prstGeom prst="rect">
              <a:avLst/>
            </a:prstGeom>
            <a:noFill/>
          </p:spPr>
          <p:txBody>
            <a:bodyPr wrap="none" lIns="0" tIns="0" rIns="0" bIns="0" rtlCol="0">
              <a:spAutoFit/>
            </a:bodyPr>
            <a:lstStyle/>
            <a:p>
              <a:r>
                <a:rPr lang="en-US" sz="2000" dirty="0" smtClean="0">
                  <a:latin typeface="Arial" charset="0"/>
                  <a:ea typeface="ＭＳ Ｐゴシック" pitchFamily="34" charset="-128"/>
                  <a:cs typeface="Arial" pitchFamily="34" charset="0"/>
                  <a:sym typeface="Arial" pitchFamily="26" charset="0"/>
                </a:rPr>
                <a:t>Austin</a:t>
              </a:r>
              <a:endParaRPr lang="en-US" sz="2000" dirty="0">
                <a:latin typeface="Arial" charset="0"/>
                <a:ea typeface="ＭＳ Ｐゴシック" pitchFamily="34" charset="-128"/>
                <a:cs typeface="Arial" pitchFamily="34" charset="0"/>
                <a:sym typeface="Arial" pitchFamily="26" charset="0"/>
              </a:endParaRPr>
            </a:p>
          </p:txBody>
        </p:sp>
      </p:grpSp>
      <p:grpSp>
        <p:nvGrpSpPr>
          <p:cNvPr id="15" name="Group 18"/>
          <p:cNvGrpSpPr/>
          <p:nvPr/>
        </p:nvGrpSpPr>
        <p:grpSpPr>
          <a:xfrm>
            <a:off x="4571999" y="3591954"/>
            <a:ext cx="3652528" cy="2611898"/>
            <a:chOff x="4571999" y="3591954"/>
            <a:chExt cx="3652528" cy="2611898"/>
          </a:xfrm>
        </p:grpSpPr>
        <p:pic>
          <p:nvPicPr>
            <p:cNvPr id="16" name="Picture 5"/>
            <p:cNvPicPr>
              <a:picLocks noChangeAspect="1" noChangeArrowheads="1"/>
            </p:cNvPicPr>
            <p:nvPr/>
          </p:nvPicPr>
          <p:blipFill>
            <a:blip r:embed="rId6"/>
            <a:srcRect/>
            <a:stretch>
              <a:fillRect/>
            </a:stretch>
          </p:blipFill>
          <p:spPr bwMode="auto">
            <a:xfrm>
              <a:off x="4571999" y="3923816"/>
              <a:ext cx="3277551" cy="2280036"/>
            </a:xfrm>
            <a:prstGeom prst="rect">
              <a:avLst/>
            </a:prstGeom>
            <a:noFill/>
            <a:ln w="9525" cap="flat" cmpd="sng" algn="ctr">
              <a:solidFill>
                <a:schemeClr val="accent1"/>
              </a:solidFill>
              <a:prstDash val="solid"/>
              <a:miter lim="800000"/>
              <a:headEnd/>
              <a:tailEnd/>
            </a:ln>
            <a:effectLst>
              <a:outerShdw blurRad="50800" dist="38100" dir="2700000" algn="tl" rotWithShape="0">
                <a:prstClr val="black">
                  <a:alpha val="40000"/>
                </a:prstClr>
              </a:outerShdw>
            </a:effectLst>
          </p:spPr>
        </p:pic>
        <p:sp>
          <p:nvSpPr>
            <p:cNvPr id="17" name="TextBox 16"/>
            <p:cNvSpPr txBox="1"/>
            <p:nvPr/>
          </p:nvSpPr>
          <p:spPr>
            <a:xfrm>
              <a:off x="7540044" y="3591954"/>
              <a:ext cx="684483" cy="307777"/>
            </a:xfrm>
            <a:prstGeom prst="rect">
              <a:avLst/>
            </a:prstGeom>
            <a:noFill/>
          </p:spPr>
          <p:txBody>
            <a:bodyPr wrap="none" lIns="0" tIns="0" rIns="0" bIns="0" rtlCol="0">
              <a:spAutoFit/>
            </a:bodyPr>
            <a:lstStyle/>
            <a:p>
              <a:r>
                <a:rPr lang="en-US" sz="2000" dirty="0" smtClean="0">
                  <a:latin typeface="Arial" charset="0"/>
                  <a:ea typeface="ＭＳ Ｐゴシック" pitchFamily="34" charset="-128"/>
                  <a:cs typeface="Arial" pitchFamily="34" charset="0"/>
                  <a:sym typeface="Arial" pitchFamily="26" charset="0"/>
                </a:rPr>
                <a:t>Home</a:t>
              </a:r>
              <a:endParaRPr lang="en-US" sz="2000" dirty="0">
                <a:latin typeface="Arial" charset="0"/>
                <a:ea typeface="ＭＳ Ｐゴシック" pitchFamily="34" charset="-128"/>
                <a:cs typeface="Arial" pitchFamily="34" charset="0"/>
                <a:sym typeface="Arial" pitchFamily="26" charset="0"/>
              </a:endParaRPr>
            </a:p>
          </p:txBody>
        </p:sp>
      </p:grpSp>
    </p:spTree>
    <p:extLst>
      <p:ext uri="{BB962C8B-B14F-4D97-AF65-F5344CB8AC3E}">
        <p14:creationId xmlns:p14="http://schemas.microsoft.com/office/powerpoint/2010/main" val="321390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723900"/>
            <a:ext cx="7315200" cy="482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200" smtClean="0"/>
              <a:t>Arc Hydro: GIS for Water Resources</a:t>
            </a:r>
            <a:endParaRPr lang="en-US" sz="3200" dirty="0"/>
          </a:p>
        </p:txBody>
      </p:sp>
      <p:sp>
        <p:nvSpPr>
          <p:cNvPr id="3" name="Rectangle 3"/>
          <p:cNvSpPr txBox="1">
            <a:spLocks noChangeArrowheads="1"/>
          </p:cNvSpPr>
          <p:nvPr/>
        </p:nvSpPr>
        <p:spPr>
          <a:xfrm>
            <a:off x="735611" y="2044817"/>
            <a:ext cx="4833916" cy="246368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defRPr/>
            </a:pPr>
            <a:r>
              <a:rPr lang="en-US" sz="2000" dirty="0" smtClean="0">
                <a:solidFill>
                  <a:schemeClr val="accent4"/>
                </a:solidFill>
              </a:rPr>
              <a:t>Arc</a:t>
            </a:r>
            <a:r>
              <a:rPr lang="en-US" sz="2000" dirty="0" smtClean="0">
                <a:solidFill>
                  <a:schemeClr val="accent2"/>
                </a:solidFill>
              </a:rPr>
              <a:t> </a:t>
            </a:r>
            <a:r>
              <a:rPr lang="en-US" sz="2000" dirty="0" smtClean="0">
                <a:solidFill>
                  <a:schemeClr val="accent4"/>
                </a:solidFill>
              </a:rPr>
              <a:t>Hydro</a:t>
            </a:r>
          </a:p>
          <a:p>
            <a:pPr lvl="1">
              <a:spcBef>
                <a:spcPts val="600"/>
              </a:spcBef>
              <a:defRPr/>
            </a:pPr>
            <a:r>
              <a:rPr lang="en-US" sz="2000" dirty="0" smtClean="0"/>
              <a:t>An ArcGIS </a:t>
            </a:r>
            <a:r>
              <a:rPr lang="en-US" sz="2000" dirty="0" smtClean="0">
                <a:solidFill>
                  <a:schemeClr val="accent4"/>
                </a:solidFill>
                <a:cs typeface="+mn-cs"/>
              </a:rPr>
              <a:t>data</a:t>
            </a:r>
            <a:r>
              <a:rPr lang="en-US" sz="2000" dirty="0" smtClean="0">
                <a:solidFill>
                  <a:schemeClr val="accent2"/>
                </a:solidFill>
              </a:rPr>
              <a:t> </a:t>
            </a:r>
            <a:r>
              <a:rPr lang="en-US" sz="2000" dirty="0" smtClean="0">
                <a:solidFill>
                  <a:schemeClr val="accent4"/>
                </a:solidFill>
                <a:cs typeface="+mn-cs"/>
              </a:rPr>
              <a:t>model</a:t>
            </a:r>
            <a:r>
              <a:rPr lang="en-US" sz="2000" dirty="0" smtClean="0">
                <a:solidFill>
                  <a:schemeClr val="accent2"/>
                </a:solidFill>
              </a:rPr>
              <a:t> </a:t>
            </a:r>
            <a:r>
              <a:rPr lang="en-US" sz="2000" dirty="0" smtClean="0"/>
              <a:t>for water resources</a:t>
            </a:r>
          </a:p>
          <a:p>
            <a:pPr lvl="1">
              <a:spcBef>
                <a:spcPts val="600"/>
              </a:spcBef>
              <a:defRPr/>
            </a:pPr>
            <a:r>
              <a:rPr lang="en-US" sz="2000" dirty="0" smtClean="0"/>
              <a:t>Arc Hydro </a:t>
            </a:r>
            <a:r>
              <a:rPr lang="en-US" sz="2000" dirty="0" smtClean="0">
                <a:solidFill>
                  <a:schemeClr val="accent4"/>
                </a:solidFill>
                <a:cs typeface="+mn-cs"/>
              </a:rPr>
              <a:t>toolset</a:t>
            </a:r>
            <a:r>
              <a:rPr lang="en-US" sz="2000" dirty="0" smtClean="0"/>
              <a:t> for implementation</a:t>
            </a:r>
          </a:p>
          <a:p>
            <a:pPr lvl="1">
              <a:spcBef>
                <a:spcPts val="600"/>
              </a:spcBef>
              <a:defRPr/>
            </a:pPr>
            <a:r>
              <a:rPr lang="en-US" sz="2000" dirty="0" smtClean="0"/>
              <a:t>Framework for linking </a:t>
            </a:r>
            <a:r>
              <a:rPr lang="en-US" sz="2000" dirty="0" smtClean="0">
                <a:solidFill>
                  <a:schemeClr val="accent4"/>
                </a:solidFill>
                <a:cs typeface="+mn-cs"/>
              </a:rPr>
              <a:t>hydrologic</a:t>
            </a:r>
            <a:r>
              <a:rPr lang="en-US" sz="2000" dirty="0" smtClean="0">
                <a:solidFill>
                  <a:schemeClr val="accent2"/>
                </a:solidFill>
              </a:rPr>
              <a:t> </a:t>
            </a:r>
            <a:r>
              <a:rPr lang="en-US" sz="2000" dirty="0" smtClean="0">
                <a:solidFill>
                  <a:schemeClr val="accent4"/>
                </a:solidFill>
                <a:cs typeface="+mn-cs"/>
              </a:rPr>
              <a:t>simulation</a:t>
            </a:r>
            <a:r>
              <a:rPr lang="en-US" sz="2000" dirty="0" smtClean="0">
                <a:solidFill>
                  <a:schemeClr val="accent2"/>
                </a:solidFill>
              </a:rPr>
              <a:t> </a:t>
            </a:r>
            <a:r>
              <a:rPr lang="en-US" sz="2000" dirty="0" smtClean="0"/>
              <a:t>models</a:t>
            </a:r>
            <a:endParaRPr lang="en-US" sz="2000" dirty="0"/>
          </a:p>
        </p:txBody>
      </p:sp>
      <p:pic>
        <p:nvPicPr>
          <p:cNvPr id="4" name="Picture 4" descr="ArcHydro_frnt"/>
          <p:cNvPicPr>
            <a:picLocks noChangeAspect="1" noChangeArrowheads="1"/>
          </p:cNvPicPr>
          <p:nvPr/>
        </p:nvPicPr>
        <p:blipFill>
          <a:blip r:embed="rId2" cstate="print"/>
          <a:srcRect/>
          <a:stretch>
            <a:fillRect/>
          </a:stretch>
        </p:blipFill>
        <p:spPr bwMode="auto">
          <a:xfrm>
            <a:off x="5665537" y="1911920"/>
            <a:ext cx="2876471" cy="3431968"/>
          </a:xfrm>
          <a:prstGeom prst="rect">
            <a:avLst/>
          </a:prstGeom>
          <a:ln>
            <a:noFill/>
          </a:ln>
          <a:effectLst>
            <a:reflection blurRad="6350" stA="50000" endA="275" endPos="40000" dist="1016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Text Box 5"/>
          <p:cNvSpPr txBox="1">
            <a:spLocks noChangeArrowheads="1"/>
          </p:cNvSpPr>
          <p:nvPr/>
        </p:nvSpPr>
        <p:spPr bwMode="auto">
          <a:xfrm>
            <a:off x="268262" y="4658523"/>
            <a:ext cx="5260341" cy="1631216"/>
          </a:xfrm>
          <a:prstGeom prst="rect">
            <a:avLst/>
          </a:prstGeom>
          <a:noFill/>
          <a:ln w="9525">
            <a:solidFill>
              <a:srgbClr val="FF3300"/>
            </a:solidFill>
            <a:miter lim="800000"/>
            <a:headEnd/>
            <a:tailEnd/>
          </a:ln>
        </p:spPr>
        <p:txBody>
          <a:bodyPr wrap="square">
            <a:spAutoFit/>
          </a:bodyPr>
          <a:lstStyle/>
          <a:p>
            <a:pPr>
              <a:defRPr/>
            </a:pPr>
            <a:r>
              <a:rPr lang="en-US" sz="2000" dirty="0" smtClean="0">
                <a:cs typeface="+mn-cs"/>
              </a:rPr>
              <a:t>The most comprehensive terrain analysis and watershed toolset available</a:t>
            </a:r>
          </a:p>
          <a:p>
            <a:pPr>
              <a:defRPr/>
            </a:pPr>
            <a:endParaRPr lang="en-US" sz="2000" dirty="0" smtClean="0">
              <a:cs typeface="+mn-cs"/>
            </a:endParaRPr>
          </a:p>
          <a:p>
            <a:pPr>
              <a:defRPr/>
            </a:pPr>
            <a:r>
              <a:rPr lang="en-US" sz="2000" dirty="0" smtClean="0">
                <a:cs typeface="+mn-cs"/>
              </a:rPr>
              <a:t>Work of Dean Djokic and his team at ESRI Water Resources Applications</a:t>
            </a:r>
            <a:endParaRPr lang="en-US" sz="2000" dirty="0">
              <a:cs typeface="+mn-cs"/>
            </a:endParaRPr>
          </a:p>
        </p:txBody>
      </p:sp>
      <p:sp>
        <p:nvSpPr>
          <p:cNvPr id="6" name="Text Box 6"/>
          <p:cNvSpPr txBox="1">
            <a:spLocks noChangeArrowheads="1"/>
          </p:cNvSpPr>
          <p:nvPr/>
        </p:nvSpPr>
        <p:spPr bwMode="auto">
          <a:xfrm>
            <a:off x="761773" y="1477251"/>
            <a:ext cx="2034531" cy="400110"/>
          </a:xfrm>
          <a:prstGeom prst="rect">
            <a:avLst/>
          </a:prstGeom>
          <a:noFill/>
          <a:ln w="3175">
            <a:noFill/>
            <a:miter lim="800000"/>
            <a:headEnd/>
            <a:tailEnd/>
          </a:ln>
          <a:effectLst/>
        </p:spPr>
        <p:txBody>
          <a:bodyPr wrap="none">
            <a:spAutoFit/>
          </a:bodyPr>
          <a:lstStyle/>
          <a:p>
            <a:pPr>
              <a:defRPr/>
            </a:pPr>
            <a:r>
              <a:rPr lang="en-US" sz="2000" dirty="0">
                <a:cs typeface="+mn-cs"/>
              </a:rPr>
              <a:t>Published in </a:t>
            </a:r>
            <a:r>
              <a:rPr lang="en-US" sz="2000" dirty="0" smtClean="0">
                <a:cs typeface="+mn-cs"/>
              </a:rPr>
              <a:t>2002</a:t>
            </a:r>
            <a:endParaRPr lang="en-US" sz="2000" dirty="0">
              <a:cs typeface="+mn-cs"/>
            </a:endParaRPr>
          </a:p>
        </p:txBody>
      </p:sp>
    </p:spTree>
    <p:extLst>
      <p:ext uri="{BB962C8B-B14F-4D97-AF65-F5344CB8AC3E}">
        <p14:creationId xmlns:p14="http://schemas.microsoft.com/office/powerpoint/2010/main" val="42737307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723900"/>
            <a:ext cx="7552706" cy="482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2800" dirty="0" smtClean="0">
                <a:solidFill>
                  <a:schemeClr val="tx1"/>
                </a:solidFill>
              </a:rPr>
              <a:t>Arc Hydro Groundwater: GIS For Hydrogeology</a:t>
            </a:r>
            <a:endParaRPr lang="en-US" sz="2800" dirty="0">
              <a:solidFill>
                <a:schemeClr val="tx1"/>
              </a:solidFill>
            </a:endParaRPr>
          </a:p>
        </p:txBody>
      </p:sp>
      <p:sp>
        <p:nvSpPr>
          <p:cNvPr id="3" name="Text Placeholder 4"/>
          <p:cNvSpPr txBox="1">
            <a:spLocks/>
          </p:cNvSpPr>
          <p:nvPr/>
        </p:nvSpPr>
        <p:spPr>
          <a:xfrm>
            <a:off x="640607" y="2125798"/>
            <a:ext cx="4572000" cy="224432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spcBef>
                <a:spcPts val="600"/>
              </a:spcBef>
              <a:spcAft>
                <a:spcPts val="1200"/>
              </a:spcAft>
            </a:pPr>
            <a:r>
              <a:rPr lang="en-US" sz="2400" dirty="0" smtClean="0"/>
              <a:t>Describes the data model – public domain</a:t>
            </a:r>
          </a:p>
          <a:p>
            <a:pPr>
              <a:spcBef>
                <a:spcPts val="600"/>
              </a:spcBef>
              <a:spcAft>
                <a:spcPts val="1200"/>
              </a:spcAft>
            </a:pPr>
            <a:r>
              <a:rPr lang="en-US" sz="2400" dirty="0" smtClean="0"/>
              <a:t>Toolset and data model available now from </a:t>
            </a:r>
            <a:r>
              <a:rPr lang="en-US" sz="2400" dirty="0" err="1" smtClean="0"/>
              <a:t>Aquaveo</a:t>
            </a:r>
            <a:endParaRPr lang="en-US" sz="2400" dirty="0" smtClean="0"/>
          </a:p>
          <a:p>
            <a:pPr>
              <a:spcBef>
                <a:spcPts val="600"/>
              </a:spcBef>
              <a:spcAft>
                <a:spcPts val="1200"/>
              </a:spcAft>
            </a:pPr>
            <a:r>
              <a:rPr lang="en-US" sz="2400" dirty="0" smtClean="0"/>
              <a:t>Book from ESRI Press, published in Spring 2011</a:t>
            </a:r>
          </a:p>
          <a:p>
            <a:pPr>
              <a:spcBef>
                <a:spcPts val="600"/>
              </a:spcBef>
              <a:spcAft>
                <a:spcPts val="1200"/>
              </a:spcAft>
            </a:pPr>
            <a:r>
              <a:rPr lang="en-US" sz="2400" dirty="0" smtClean="0"/>
              <a:t>Adapted for a National Groundwater Information System for Australia</a:t>
            </a:r>
          </a:p>
        </p:txBody>
      </p:sp>
      <p:pic>
        <p:nvPicPr>
          <p:cNvPr id="4" name="Picture 2"/>
          <p:cNvPicPr>
            <a:picLocks noChangeAspect="1" noChangeArrowheads="1"/>
          </p:cNvPicPr>
          <p:nvPr/>
        </p:nvPicPr>
        <p:blipFill>
          <a:blip r:embed="rId2" cstate="print"/>
          <a:srcRect/>
          <a:stretch>
            <a:fillRect/>
          </a:stretch>
        </p:blipFill>
        <p:spPr bwMode="auto">
          <a:xfrm>
            <a:off x="5268387" y="2078177"/>
            <a:ext cx="3172367" cy="3786374"/>
          </a:xfrm>
          <a:prstGeom prst="rect">
            <a:avLst/>
          </a:prstGeom>
          <a:ln>
            <a:noFill/>
          </a:ln>
          <a:effectLst>
            <a:reflection blurRad="6350" stA="50000" endA="275" endPos="40000" dist="1016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9269955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0" y="0"/>
            <a:ext cx="9144000" cy="688036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0" y="0"/>
            <a:ext cx="9167782"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1" y="0"/>
            <a:ext cx="9143999" cy="68291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3"/>
          <p:cNvSpPr txBox="1">
            <a:spLocks noChangeArrowheads="1"/>
          </p:cNvSpPr>
          <p:nvPr/>
        </p:nvSpPr>
        <p:spPr bwMode="auto">
          <a:xfrm>
            <a:off x="1143000" y="114300"/>
            <a:ext cx="7323138" cy="762000"/>
          </a:xfrm>
          <a:prstGeom prst="rect">
            <a:avLst/>
          </a:prstGeom>
          <a:noFill/>
          <a:ln w="9525">
            <a:noFill/>
            <a:miter lim="800000"/>
            <a:headEnd/>
            <a:tailEnd/>
          </a:ln>
        </p:spPr>
        <p:txBody>
          <a:bodyPr wrap="none">
            <a:spAutoFit/>
          </a:bodyPr>
          <a:lstStyle/>
          <a:p>
            <a:pPr eaLnBrk="1" hangingPunct="1"/>
            <a:r>
              <a:rPr lang="en-US" sz="4400">
                <a:solidFill>
                  <a:schemeClr val="accent2"/>
                </a:solidFill>
              </a:rPr>
              <a:t>Hydrologic Information System</a:t>
            </a:r>
          </a:p>
        </p:txBody>
      </p:sp>
      <p:grpSp>
        <p:nvGrpSpPr>
          <p:cNvPr id="2" name="Group 35"/>
          <p:cNvGrpSpPr>
            <a:grpSpLocks/>
          </p:cNvGrpSpPr>
          <p:nvPr/>
        </p:nvGrpSpPr>
        <p:grpSpPr bwMode="auto">
          <a:xfrm>
            <a:off x="1200150" y="1028700"/>
            <a:ext cx="10653713" cy="4832350"/>
            <a:chOff x="480" y="648"/>
            <a:chExt cx="6987" cy="3312"/>
          </a:xfrm>
        </p:grpSpPr>
        <p:sp>
          <p:nvSpPr>
            <p:cNvPr id="39941" name="Rectangle 2"/>
            <p:cNvSpPr>
              <a:spLocks noChangeArrowheads="1"/>
            </p:cNvSpPr>
            <p:nvPr/>
          </p:nvSpPr>
          <p:spPr bwMode="auto">
            <a:xfrm>
              <a:off x="1707" y="1104"/>
              <a:ext cx="5760" cy="0"/>
            </a:xfrm>
            <a:prstGeom prst="rect">
              <a:avLst/>
            </a:prstGeom>
            <a:noFill/>
            <a:ln w="9525">
              <a:noFill/>
              <a:miter lim="800000"/>
              <a:headEnd/>
              <a:tailEnd/>
            </a:ln>
          </p:spPr>
          <p:txBody>
            <a:bodyPr>
              <a:spAutoFit/>
            </a:bodyPr>
            <a:lstStyle/>
            <a:p>
              <a:endParaRPr lang="en-US"/>
            </a:p>
          </p:txBody>
        </p:sp>
        <p:pic>
          <p:nvPicPr>
            <p:cNvPr id="39942" name="Picture 4" descr="melbourne1"/>
            <p:cNvPicPr>
              <a:picLocks noChangeAspect="1" noChangeArrowheads="1"/>
            </p:cNvPicPr>
            <p:nvPr/>
          </p:nvPicPr>
          <p:blipFill>
            <a:blip r:embed="rId3" cstate="print"/>
            <a:srcRect/>
            <a:stretch>
              <a:fillRect/>
            </a:stretch>
          </p:blipFill>
          <p:spPr bwMode="auto">
            <a:xfrm>
              <a:off x="672" y="1272"/>
              <a:ext cx="1169" cy="1872"/>
            </a:xfrm>
            <a:prstGeom prst="rect">
              <a:avLst/>
            </a:prstGeom>
            <a:noFill/>
            <a:ln w="9525">
              <a:noFill/>
              <a:miter lim="800000"/>
              <a:headEnd/>
              <a:tailEnd/>
            </a:ln>
          </p:spPr>
        </p:pic>
        <p:pic>
          <p:nvPicPr>
            <p:cNvPr id="39943" name="Picture 5" descr="melbourne2"/>
            <p:cNvPicPr>
              <a:picLocks noChangeAspect="1" noChangeArrowheads="1"/>
            </p:cNvPicPr>
            <p:nvPr/>
          </p:nvPicPr>
          <p:blipFill>
            <a:blip r:embed="rId4" cstate="print"/>
            <a:srcRect/>
            <a:stretch>
              <a:fillRect/>
            </a:stretch>
          </p:blipFill>
          <p:spPr bwMode="auto">
            <a:xfrm>
              <a:off x="2496" y="2760"/>
              <a:ext cx="1488" cy="1140"/>
            </a:xfrm>
            <a:prstGeom prst="rect">
              <a:avLst/>
            </a:prstGeom>
            <a:noFill/>
            <a:ln w="9525">
              <a:noFill/>
              <a:miter lim="800000"/>
              <a:headEnd/>
              <a:tailEnd/>
            </a:ln>
          </p:spPr>
        </p:pic>
        <p:sp>
          <p:nvSpPr>
            <p:cNvPr id="39944" name="Rectangle 6"/>
            <p:cNvSpPr>
              <a:spLocks noChangeArrowheads="1"/>
            </p:cNvSpPr>
            <p:nvPr/>
          </p:nvSpPr>
          <p:spPr bwMode="auto">
            <a:xfrm>
              <a:off x="3050" y="648"/>
              <a:ext cx="1222" cy="1039"/>
            </a:xfrm>
            <a:prstGeom prst="rect">
              <a:avLst/>
            </a:prstGeom>
            <a:noFill/>
            <a:ln w="28575">
              <a:solidFill>
                <a:schemeClr val="accent2"/>
              </a:solidFill>
              <a:miter lim="800000"/>
              <a:headEnd/>
              <a:tailEnd/>
            </a:ln>
          </p:spPr>
          <p:txBody>
            <a:bodyPr wrap="none" anchor="ctr"/>
            <a:lstStyle/>
            <a:p>
              <a:endParaRPr lang="en-US"/>
            </a:p>
          </p:txBody>
        </p:sp>
        <p:sp>
          <p:nvSpPr>
            <p:cNvPr id="39945" name="Line 7"/>
            <p:cNvSpPr>
              <a:spLocks noChangeShapeType="1"/>
            </p:cNvSpPr>
            <p:nvPr/>
          </p:nvSpPr>
          <p:spPr bwMode="auto">
            <a:xfrm>
              <a:off x="2256" y="1207"/>
              <a:ext cx="794" cy="0"/>
            </a:xfrm>
            <a:prstGeom prst="line">
              <a:avLst/>
            </a:prstGeom>
            <a:noFill/>
            <a:ln w="28575">
              <a:solidFill>
                <a:schemeClr val="accent2"/>
              </a:solidFill>
              <a:round/>
              <a:headEnd/>
              <a:tailEnd type="triangle" w="med" len="med"/>
            </a:ln>
          </p:spPr>
          <p:txBody>
            <a:bodyPr/>
            <a:lstStyle/>
            <a:p>
              <a:endParaRPr lang="en-US"/>
            </a:p>
          </p:txBody>
        </p:sp>
        <p:sp>
          <p:nvSpPr>
            <p:cNvPr id="39946" name="Line 8"/>
            <p:cNvSpPr>
              <a:spLocks noChangeShapeType="1"/>
            </p:cNvSpPr>
            <p:nvPr/>
          </p:nvSpPr>
          <p:spPr bwMode="auto">
            <a:xfrm>
              <a:off x="4272" y="1207"/>
              <a:ext cx="672" cy="0"/>
            </a:xfrm>
            <a:prstGeom prst="line">
              <a:avLst/>
            </a:prstGeom>
            <a:noFill/>
            <a:ln w="28575">
              <a:solidFill>
                <a:schemeClr val="accent2"/>
              </a:solidFill>
              <a:round/>
              <a:headEnd/>
              <a:tailEnd type="triangle" w="med" len="med"/>
            </a:ln>
          </p:spPr>
          <p:txBody>
            <a:bodyPr/>
            <a:lstStyle/>
            <a:p>
              <a:endParaRPr lang="en-US"/>
            </a:p>
          </p:txBody>
        </p:sp>
        <p:sp>
          <p:nvSpPr>
            <p:cNvPr id="39947" name="Line 9"/>
            <p:cNvSpPr>
              <a:spLocks noChangeShapeType="1"/>
            </p:cNvSpPr>
            <p:nvPr/>
          </p:nvSpPr>
          <p:spPr bwMode="auto">
            <a:xfrm flipH="1">
              <a:off x="2640" y="2280"/>
              <a:ext cx="2016" cy="0"/>
            </a:xfrm>
            <a:prstGeom prst="line">
              <a:avLst/>
            </a:prstGeom>
            <a:noFill/>
            <a:ln w="28575">
              <a:solidFill>
                <a:schemeClr val="accent2"/>
              </a:solidFill>
              <a:round/>
              <a:headEnd/>
              <a:tailEnd/>
            </a:ln>
          </p:spPr>
          <p:txBody>
            <a:bodyPr/>
            <a:lstStyle/>
            <a:p>
              <a:endParaRPr lang="en-US"/>
            </a:p>
          </p:txBody>
        </p:sp>
        <p:sp>
          <p:nvSpPr>
            <p:cNvPr id="39948" name="Line 10"/>
            <p:cNvSpPr>
              <a:spLocks noChangeShapeType="1"/>
            </p:cNvSpPr>
            <p:nvPr/>
          </p:nvSpPr>
          <p:spPr bwMode="auto">
            <a:xfrm flipH="1" flipV="1">
              <a:off x="2640" y="1207"/>
              <a:ext cx="4" cy="1073"/>
            </a:xfrm>
            <a:prstGeom prst="line">
              <a:avLst/>
            </a:prstGeom>
            <a:noFill/>
            <a:ln w="28575">
              <a:solidFill>
                <a:schemeClr val="accent2"/>
              </a:solidFill>
              <a:round/>
              <a:headEnd/>
              <a:tailEnd type="triangle" w="med" len="med"/>
            </a:ln>
          </p:spPr>
          <p:txBody>
            <a:bodyPr/>
            <a:lstStyle/>
            <a:p>
              <a:endParaRPr lang="en-US"/>
            </a:p>
          </p:txBody>
        </p:sp>
        <p:sp>
          <p:nvSpPr>
            <p:cNvPr id="39949" name="Rectangle 11"/>
            <p:cNvSpPr>
              <a:spLocks noChangeArrowheads="1"/>
            </p:cNvSpPr>
            <p:nvPr/>
          </p:nvSpPr>
          <p:spPr bwMode="auto">
            <a:xfrm>
              <a:off x="3580" y="795"/>
              <a:ext cx="18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950" name="Rectangle 12"/>
            <p:cNvSpPr>
              <a:spLocks noChangeArrowheads="1"/>
            </p:cNvSpPr>
            <p:nvPr/>
          </p:nvSpPr>
          <p:spPr bwMode="auto">
            <a:xfrm>
              <a:off x="3172" y="1368"/>
              <a:ext cx="184"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951" name="Rectangle 13"/>
            <p:cNvSpPr>
              <a:spLocks noChangeArrowheads="1"/>
            </p:cNvSpPr>
            <p:nvPr/>
          </p:nvSpPr>
          <p:spPr bwMode="auto">
            <a:xfrm>
              <a:off x="3301" y="1048"/>
              <a:ext cx="183" cy="159"/>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952" name="Rectangle 14"/>
            <p:cNvSpPr>
              <a:spLocks noChangeArrowheads="1"/>
            </p:cNvSpPr>
            <p:nvPr/>
          </p:nvSpPr>
          <p:spPr bwMode="auto">
            <a:xfrm>
              <a:off x="3417" y="1368"/>
              <a:ext cx="183" cy="160"/>
            </a:xfrm>
            <a:prstGeom prst="rect">
              <a:avLst/>
            </a:prstGeom>
            <a:solidFill>
              <a:schemeClr val="accent1"/>
            </a:solidFill>
            <a:ln w="9525">
              <a:solidFill>
                <a:schemeClr val="tx1"/>
              </a:solidFill>
              <a:miter lim="800000"/>
              <a:headEnd/>
              <a:tailEnd/>
            </a:ln>
          </p:spPr>
          <p:txBody>
            <a:bodyPr wrap="none" anchor="ctr"/>
            <a:lstStyle/>
            <a:p>
              <a:endParaRPr lang="en-US"/>
            </a:p>
          </p:txBody>
        </p:sp>
        <p:cxnSp>
          <p:nvCxnSpPr>
            <p:cNvPr id="39953" name="AutoShape 15"/>
            <p:cNvCxnSpPr>
              <a:cxnSpLocks noChangeShapeType="1"/>
              <a:stCxn id="39950" idx="0"/>
              <a:endCxn id="39951" idx="2"/>
            </p:cNvCxnSpPr>
            <p:nvPr/>
          </p:nvCxnSpPr>
          <p:spPr bwMode="auto">
            <a:xfrm rot="-5400000">
              <a:off x="3248" y="1223"/>
              <a:ext cx="161" cy="129"/>
            </a:xfrm>
            <a:prstGeom prst="bentConnector3">
              <a:avLst>
                <a:gd name="adj1" fmla="val 49639"/>
              </a:avLst>
            </a:prstGeom>
            <a:noFill/>
            <a:ln w="9525">
              <a:solidFill>
                <a:schemeClr val="tx1"/>
              </a:solidFill>
              <a:miter lim="800000"/>
              <a:headEnd/>
              <a:tailEnd/>
            </a:ln>
          </p:spPr>
        </p:cxnSp>
        <p:cxnSp>
          <p:nvCxnSpPr>
            <p:cNvPr id="39954" name="AutoShape 16"/>
            <p:cNvCxnSpPr>
              <a:cxnSpLocks noChangeShapeType="1"/>
              <a:stCxn id="39952" idx="0"/>
              <a:endCxn id="39951" idx="2"/>
            </p:cNvCxnSpPr>
            <p:nvPr/>
          </p:nvCxnSpPr>
          <p:spPr bwMode="auto">
            <a:xfrm rot="5400000" flipH="1">
              <a:off x="3370" y="1230"/>
              <a:ext cx="161" cy="116"/>
            </a:xfrm>
            <a:prstGeom prst="bentConnector3">
              <a:avLst>
                <a:gd name="adj1" fmla="val 49639"/>
              </a:avLst>
            </a:prstGeom>
            <a:noFill/>
            <a:ln w="9525">
              <a:solidFill>
                <a:schemeClr val="tx1"/>
              </a:solidFill>
              <a:miter lim="800000"/>
              <a:headEnd/>
              <a:tailEnd/>
            </a:ln>
          </p:spPr>
        </p:cxnSp>
        <p:cxnSp>
          <p:nvCxnSpPr>
            <p:cNvPr id="39955" name="AutoShape 17"/>
            <p:cNvCxnSpPr>
              <a:cxnSpLocks noChangeShapeType="1"/>
              <a:stCxn id="39951" idx="0"/>
              <a:endCxn id="39949" idx="2"/>
            </p:cNvCxnSpPr>
            <p:nvPr/>
          </p:nvCxnSpPr>
          <p:spPr bwMode="auto">
            <a:xfrm rot="-5400000">
              <a:off x="3486" y="862"/>
              <a:ext cx="93" cy="279"/>
            </a:xfrm>
            <a:prstGeom prst="bentConnector3">
              <a:avLst>
                <a:gd name="adj1" fmla="val 49384"/>
              </a:avLst>
            </a:prstGeom>
            <a:noFill/>
            <a:ln w="9525">
              <a:solidFill>
                <a:schemeClr val="tx1"/>
              </a:solidFill>
              <a:miter lim="800000"/>
              <a:headEnd/>
              <a:tailEnd/>
            </a:ln>
          </p:spPr>
        </p:cxnSp>
        <p:cxnSp>
          <p:nvCxnSpPr>
            <p:cNvPr id="39956" name="AutoShape 18"/>
            <p:cNvCxnSpPr>
              <a:cxnSpLocks noChangeShapeType="1"/>
              <a:stCxn id="39958" idx="0"/>
              <a:endCxn id="39949" idx="2"/>
            </p:cNvCxnSpPr>
            <p:nvPr/>
          </p:nvCxnSpPr>
          <p:spPr bwMode="auto">
            <a:xfrm rot="5400000" flipH="1">
              <a:off x="3759" y="868"/>
              <a:ext cx="97" cy="271"/>
            </a:xfrm>
            <a:prstGeom prst="bentConnector3">
              <a:avLst>
                <a:gd name="adj1" fmla="val 50000"/>
              </a:avLst>
            </a:prstGeom>
            <a:noFill/>
            <a:ln w="9525">
              <a:solidFill>
                <a:schemeClr val="tx1"/>
              </a:solidFill>
              <a:miter lim="800000"/>
              <a:headEnd/>
              <a:tailEnd/>
            </a:ln>
          </p:spPr>
        </p:cxnSp>
        <p:sp>
          <p:nvSpPr>
            <p:cNvPr id="39957" name="Rectangle 19"/>
            <p:cNvSpPr>
              <a:spLocks noChangeArrowheads="1"/>
            </p:cNvSpPr>
            <p:nvPr/>
          </p:nvSpPr>
          <p:spPr bwMode="auto">
            <a:xfrm>
              <a:off x="3722" y="1371"/>
              <a:ext cx="184" cy="16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958" name="Rectangle 20"/>
            <p:cNvSpPr>
              <a:spLocks noChangeArrowheads="1"/>
            </p:cNvSpPr>
            <p:nvPr/>
          </p:nvSpPr>
          <p:spPr bwMode="auto">
            <a:xfrm>
              <a:off x="3851" y="1052"/>
              <a:ext cx="183" cy="159"/>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959" name="Rectangle 21"/>
            <p:cNvSpPr>
              <a:spLocks noChangeArrowheads="1"/>
            </p:cNvSpPr>
            <p:nvPr/>
          </p:nvSpPr>
          <p:spPr bwMode="auto">
            <a:xfrm>
              <a:off x="3968" y="1371"/>
              <a:ext cx="182" cy="161"/>
            </a:xfrm>
            <a:prstGeom prst="rect">
              <a:avLst/>
            </a:prstGeom>
            <a:solidFill>
              <a:schemeClr val="accent1"/>
            </a:solidFill>
            <a:ln w="9525">
              <a:solidFill>
                <a:schemeClr val="tx1"/>
              </a:solidFill>
              <a:miter lim="800000"/>
              <a:headEnd/>
              <a:tailEnd/>
            </a:ln>
          </p:spPr>
          <p:txBody>
            <a:bodyPr wrap="none" anchor="ctr"/>
            <a:lstStyle/>
            <a:p>
              <a:endParaRPr lang="en-US"/>
            </a:p>
          </p:txBody>
        </p:sp>
        <p:cxnSp>
          <p:nvCxnSpPr>
            <p:cNvPr id="39960" name="AutoShape 22"/>
            <p:cNvCxnSpPr>
              <a:cxnSpLocks noChangeShapeType="1"/>
              <a:stCxn id="39957" idx="0"/>
              <a:endCxn id="39958" idx="2"/>
            </p:cNvCxnSpPr>
            <p:nvPr/>
          </p:nvCxnSpPr>
          <p:spPr bwMode="auto">
            <a:xfrm rot="-5400000">
              <a:off x="3799" y="1226"/>
              <a:ext cx="160" cy="129"/>
            </a:xfrm>
            <a:prstGeom prst="bentConnector3">
              <a:avLst>
                <a:gd name="adj1" fmla="val 49639"/>
              </a:avLst>
            </a:prstGeom>
            <a:noFill/>
            <a:ln w="9525">
              <a:solidFill>
                <a:schemeClr val="tx1"/>
              </a:solidFill>
              <a:miter lim="800000"/>
              <a:headEnd/>
              <a:tailEnd/>
            </a:ln>
          </p:spPr>
        </p:cxnSp>
        <p:cxnSp>
          <p:nvCxnSpPr>
            <p:cNvPr id="39961" name="AutoShape 23"/>
            <p:cNvCxnSpPr>
              <a:cxnSpLocks noChangeShapeType="1"/>
              <a:stCxn id="39959" idx="0"/>
              <a:endCxn id="39958" idx="2"/>
            </p:cNvCxnSpPr>
            <p:nvPr/>
          </p:nvCxnSpPr>
          <p:spPr bwMode="auto">
            <a:xfrm rot="5400000" flipH="1">
              <a:off x="3921" y="1233"/>
              <a:ext cx="160" cy="116"/>
            </a:xfrm>
            <a:prstGeom prst="bentConnector3">
              <a:avLst>
                <a:gd name="adj1" fmla="val 49639"/>
              </a:avLst>
            </a:prstGeom>
            <a:noFill/>
            <a:ln w="9525">
              <a:solidFill>
                <a:schemeClr val="tx1"/>
              </a:solidFill>
              <a:miter lim="800000"/>
              <a:headEnd/>
              <a:tailEnd/>
            </a:ln>
          </p:spPr>
        </p:cxnSp>
        <p:sp>
          <p:nvSpPr>
            <p:cNvPr id="39962" name="Text Box 24"/>
            <p:cNvSpPr txBox="1">
              <a:spLocks noChangeArrowheads="1"/>
            </p:cNvSpPr>
            <p:nvPr/>
          </p:nvSpPr>
          <p:spPr bwMode="auto">
            <a:xfrm>
              <a:off x="2770" y="1714"/>
              <a:ext cx="1797" cy="564"/>
            </a:xfrm>
            <a:prstGeom prst="rect">
              <a:avLst/>
            </a:prstGeom>
            <a:noFill/>
            <a:ln w="9525">
              <a:noFill/>
              <a:miter lim="800000"/>
              <a:headEnd/>
              <a:tailEnd/>
            </a:ln>
          </p:spPr>
          <p:txBody>
            <a:bodyPr wrap="none">
              <a:spAutoFit/>
            </a:bodyPr>
            <a:lstStyle/>
            <a:p>
              <a:pPr algn="ctr" eaLnBrk="1" hangingPunct="1"/>
              <a:r>
                <a:rPr lang="en-US">
                  <a:solidFill>
                    <a:schemeClr val="accent2"/>
                  </a:solidFill>
                </a:rPr>
                <a:t>Analysis, Modeling, </a:t>
              </a:r>
            </a:p>
            <a:p>
              <a:pPr algn="ctr" eaLnBrk="1" hangingPunct="1"/>
              <a:r>
                <a:rPr lang="en-US">
                  <a:solidFill>
                    <a:schemeClr val="accent2"/>
                  </a:solidFill>
                </a:rPr>
                <a:t>Decision Making</a:t>
              </a:r>
            </a:p>
          </p:txBody>
        </p:sp>
        <p:sp>
          <p:nvSpPr>
            <p:cNvPr id="39963" name="Line 25"/>
            <p:cNvSpPr>
              <a:spLocks noChangeShapeType="1"/>
            </p:cNvSpPr>
            <p:nvPr/>
          </p:nvSpPr>
          <p:spPr bwMode="auto">
            <a:xfrm>
              <a:off x="480" y="984"/>
              <a:ext cx="0" cy="2976"/>
            </a:xfrm>
            <a:prstGeom prst="line">
              <a:avLst/>
            </a:prstGeom>
            <a:noFill/>
            <a:ln w="28575">
              <a:solidFill>
                <a:srgbClr val="008000"/>
              </a:solidFill>
              <a:round/>
              <a:headEnd/>
              <a:tailEnd/>
            </a:ln>
          </p:spPr>
          <p:txBody>
            <a:bodyPr/>
            <a:lstStyle/>
            <a:p>
              <a:endParaRPr lang="en-US"/>
            </a:p>
          </p:txBody>
        </p:sp>
        <p:sp>
          <p:nvSpPr>
            <p:cNvPr id="39964" name="Line 26"/>
            <p:cNvSpPr>
              <a:spLocks noChangeShapeType="1"/>
            </p:cNvSpPr>
            <p:nvPr/>
          </p:nvSpPr>
          <p:spPr bwMode="auto">
            <a:xfrm>
              <a:off x="480" y="3960"/>
              <a:ext cx="3888" cy="0"/>
            </a:xfrm>
            <a:prstGeom prst="line">
              <a:avLst/>
            </a:prstGeom>
            <a:noFill/>
            <a:ln w="28575">
              <a:solidFill>
                <a:srgbClr val="008000"/>
              </a:solidFill>
              <a:round/>
              <a:headEnd/>
              <a:tailEnd/>
            </a:ln>
          </p:spPr>
          <p:txBody>
            <a:bodyPr/>
            <a:lstStyle/>
            <a:p>
              <a:endParaRPr lang="en-US"/>
            </a:p>
          </p:txBody>
        </p:sp>
        <p:sp>
          <p:nvSpPr>
            <p:cNvPr id="39965" name="Line 27"/>
            <p:cNvSpPr>
              <a:spLocks noChangeShapeType="1"/>
            </p:cNvSpPr>
            <p:nvPr/>
          </p:nvSpPr>
          <p:spPr bwMode="auto">
            <a:xfrm>
              <a:off x="480" y="984"/>
              <a:ext cx="1488" cy="0"/>
            </a:xfrm>
            <a:prstGeom prst="line">
              <a:avLst/>
            </a:prstGeom>
            <a:noFill/>
            <a:ln w="28575">
              <a:solidFill>
                <a:srgbClr val="008000"/>
              </a:solidFill>
              <a:round/>
              <a:headEnd/>
              <a:tailEnd/>
            </a:ln>
          </p:spPr>
          <p:txBody>
            <a:bodyPr/>
            <a:lstStyle/>
            <a:p>
              <a:endParaRPr lang="en-US"/>
            </a:p>
          </p:txBody>
        </p:sp>
        <p:sp>
          <p:nvSpPr>
            <p:cNvPr id="39966" name="Line 28"/>
            <p:cNvSpPr>
              <a:spLocks noChangeShapeType="1"/>
            </p:cNvSpPr>
            <p:nvPr/>
          </p:nvSpPr>
          <p:spPr bwMode="auto">
            <a:xfrm>
              <a:off x="1968" y="984"/>
              <a:ext cx="0" cy="1680"/>
            </a:xfrm>
            <a:prstGeom prst="line">
              <a:avLst/>
            </a:prstGeom>
            <a:noFill/>
            <a:ln w="28575">
              <a:solidFill>
                <a:srgbClr val="008000"/>
              </a:solidFill>
              <a:round/>
              <a:headEnd/>
              <a:tailEnd/>
            </a:ln>
          </p:spPr>
          <p:txBody>
            <a:bodyPr/>
            <a:lstStyle/>
            <a:p>
              <a:endParaRPr lang="en-US"/>
            </a:p>
          </p:txBody>
        </p:sp>
        <p:sp>
          <p:nvSpPr>
            <p:cNvPr id="39967" name="Line 29"/>
            <p:cNvSpPr>
              <a:spLocks noChangeShapeType="1"/>
            </p:cNvSpPr>
            <p:nvPr/>
          </p:nvSpPr>
          <p:spPr bwMode="auto">
            <a:xfrm>
              <a:off x="1968" y="2664"/>
              <a:ext cx="2400" cy="0"/>
            </a:xfrm>
            <a:prstGeom prst="line">
              <a:avLst/>
            </a:prstGeom>
            <a:noFill/>
            <a:ln w="28575">
              <a:solidFill>
                <a:srgbClr val="008000"/>
              </a:solidFill>
              <a:round/>
              <a:headEnd/>
              <a:tailEnd/>
            </a:ln>
          </p:spPr>
          <p:txBody>
            <a:bodyPr/>
            <a:lstStyle/>
            <a:p>
              <a:endParaRPr lang="en-US"/>
            </a:p>
          </p:txBody>
        </p:sp>
        <p:sp>
          <p:nvSpPr>
            <p:cNvPr id="39968" name="Line 30"/>
            <p:cNvSpPr>
              <a:spLocks noChangeShapeType="1"/>
            </p:cNvSpPr>
            <p:nvPr/>
          </p:nvSpPr>
          <p:spPr bwMode="auto">
            <a:xfrm>
              <a:off x="4368" y="2664"/>
              <a:ext cx="0" cy="1296"/>
            </a:xfrm>
            <a:prstGeom prst="line">
              <a:avLst/>
            </a:prstGeom>
            <a:noFill/>
            <a:ln w="28575">
              <a:solidFill>
                <a:srgbClr val="008000"/>
              </a:solidFill>
              <a:round/>
              <a:headEnd/>
              <a:tailEnd/>
            </a:ln>
          </p:spPr>
          <p:txBody>
            <a:bodyPr/>
            <a:lstStyle/>
            <a:p>
              <a:endParaRPr lang="en-US"/>
            </a:p>
          </p:txBody>
        </p:sp>
        <p:sp>
          <p:nvSpPr>
            <p:cNvPr id="39969" name="AutoShape 31"/>
            <p:cNvSpPr>
              <a:spLocks noChangeArrowheads="1"/>
            </p:cNvSpPr>
            <p:nvPr/>
          </p:nvSpPr>
          <p:spPr bwMode="auto">
            <a:xfrm>
              <a:off x="2064" y="1800"/>
              <a:ext cx="480" cy="192"/>
            </a:xfrm>
            <a:prstGeom prst="leftRightArrow">
              <a:avLst>
                <a:gd name="adj1" fmla="val 50000"/>
                <a:gd name="adj2" fmla="val 50000"/>
              </a:avLst>
            </a:prstGeom>
            <a:solidFill>
              <a:srgbClr val="FF6600"/>
            </a:solidFill>
            <a:ln w="9525">
              <a:solidFill>
                <a:schemeClr val="tx1"/>
              </a:solidFill>
              <a:miter lim="800000"/>
              <a:headEnd/>
              <a:tailEnd/>
            </a:ln>
          </p:spPr>
          <p:txBody>
            <a:bodyPr wrap="none" anchor="ctr"/>
            <a:lstStyle/>
            <a:p>
              <a:endParaRPr lang="en-US"/>
            </a:p>
          </p:txBody>
        </p:sp>
        <p:sp>
          <p:nvSpPr>
            <p:cNvPr id="39970" name="AutoShape 32"/>
            <p:cNvSpPr>
              <a:spLocks noChangeArrowheads="1"/>
            </p:cNvSpPr>
            <p:nvPr/>
          </p:nvSpPr>
          <p:spPr bwMode="auto">
            <a:xfrm>
              <a:off x="3264" y="2328"/>
              <a:ext cx="240" cy="288"/>
            </a:xfrm>
            <a:prstGeom prst="upDownArrow">
              <a:avLst>
                <a:gd name="adj1" fmla="val 50000"/>
                <a:gd name="adj2" fmla="val 24000"/>
              </a:avLst>
            </a:prstGeom>
            <a:solidFill>
              <a:srgbClr val="FF6600"/>
            </a:solidFill>
            <a:ln w="9525">
              <a:solidFill>
                <a:schemeClr val="tx1"/>
              </a:solidFill>
              <a:miter lim="800000"/>
              <a:headEnd/>
              <a:tailEnd/>
            </a:ln>
          </p:spPr>
          <p:txBody>
            <a:bodyPr wrap="none" anchor="ctr"/>
            <a:lstStyle/>
            <a:p>
              <a:endParaRPr lang="en-US"/>
            </a:p>
          </p:txBody>
        </p:sp>
        <p:sp>
          <p:nvSpPr>
            <p:cNvPr id="39971" name="Text Box 33"/>
            <p:cNvSpPr txBox="1">
              <a:spLocks noChangeArrowheads="1"/>
            </p:cNvSpPr>
            <p:nvPr/>
          </p:nvSpPr>
          <p:spPr bwMode="auto">
            <a:xfrm>
              <a:off x="799" y="3162"/>
              <a:ext cx="1484" cy="732"/>
            </a:xfrm>
            <a:prstGeom prst="rect">
              <a:avLst/>
            </a:prstGeom>
            <a:noFill/>
            <a:ln w="9525">
              <a:noFill/>
              <a:miter lim="800000"/>
              <a:headEnd/>
              <a:tailEnd/>
            </a:ln>
          </p:spPr>
          <p:txBody>
            <a:bodyPr wrap="none">
              <a:spAutoFit/>
            </a:bodyPr>
            <a:lstStyle/>
            <a:p>
              <a:pPr algn="ctr" eaLnBrk="1" hangingPunct="1"/>
              <a:r>
                <a:rPr lang="en-US" sz="3200">
                  <a:solidFill>
                    <a:srgbClr val="008000"/>
                  </a:solidFill>
                </a:rPr>
                <a:t>Arc Hydro </a:t>
              </a:r>
            </a:p>
            <a:p>
              <a:pPr algn="ctr" eaLnBrk="1" hangingPunct="1"/>
              <a:r>
                <a:rPr lang="en-US" sz="3200">
                  <a:solidFill>
                    <a:srgbClr val="008000"/>
                  </a:solidFill>
                </a:rPr>
                <a:t>Geodatabase</a:t>
              </a:r>
            </a:p>
          </p:txBody>
        </p:sp>
        <p:sp>
          <p:nvSpPr>
            <p:cNvPr id="39972" name="Line 34"/>
            <p:cNvSpPr>
              <a:spLocks noChangeShapeType="1"/>
            </p:cNvSpPr>
            <p:nvPr/>
          </p:nvSpPr>
          <p:spPr bwMode="auto">
            <a:xfrm flipH="1" flipV="1">
              <a:off x="4656" y="1224"/>
              <a:ext cx="0" cy="1056"/>
            </a:xfrm>
            <a:prstGeom prst="line">
              <a:avLst/>
            </a:prstGeom>
            <a:noFill/>
            <a:ln w="28575">
              <a:solidFill>
                <a:schemeClr val="accent2"/>
              </a:solidFill>
              <a:round/>
              <a:headEnd/>
              <a:tailEnd/>
            </a:ln>
          </p:spPr>
          <p:txBody>
            <a:bodyPr/>
            <a:lstStyle/>
            <a:p>
              <a:endParaRPr lang="en-US"/>
            </a:p>
          </p:txBody>
        </p:sp>
      </p:grpSp>
      <p:sp>
        <p:nvSpPr>
          <p:cNvPr id="39940" name="Text Box 36"/>
          <p:cNvSpPr txBox="1">
            <a:spLocks noChangeArrowheads="1"/>
          </p:cNvSpPr>
          <p:nvPr/>
        </p:nvSpPr>
        <p:spPr bwMode="auto">
          <a:xfrm>
            <a:off x="295275" y="6035675"/>
            <a:ext cx="8848725" cy="822325"/>
          </a:xfrm>
          <a:prstGeom prst="rect">
            <a:avLst/>
          </a:prstGeom>
          <a:noFill/>
          <a:ln w="9525">
            <a:noFill/>
            <a:miter lim="800000"/>
            <a:headEnd/>
            <a:tailEnd/>
          </a:ln>
        </p:spPr>
        <p:txBody>
          <a:bodyPr>
            <a:spAutoFit/>
          </a:bodyPr>
          <a:lstStyle/>
          <a:p>
            <a:r>
              <a:rPr lang="en-US">
                <a:solidFill>
                  <a:schemeClr val="accent2"/>
                </a:solidFill>
              </a:rPr>
              <a:t>A synthesis of geospatial and temporal data supporting hydrologic analysis and modeling</a:t>
            </a:r>
          </a:p>
        </p:txBody>
      </p:sp>
    </p:spTree>
    <p:extLst>
      <p:ext uri="{BB962C8B-B14F-4D97-AF65-F5344CB8AC3E}">
        <p14:creationId xmlns:p14="http://schemas.microsoft.com/office/powerpoint/2010/main" val="41419349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40963" name="Rectangle 3"/>
          <p:cNvSpPr>
            <a:spLocks noGrp="1" noChangeArrowheads="1"/>
          </p:cNvSpPr>
          <p:nvPr>
            <p:ph type="body" idx="1"/>
          </p:nvPr>
        </p:nvSpPr>
        <p:spPr>
          <a:xfrm>
            <a:off x="685800" y="1981200"/>
            <a:ext cx="7772400" cy="2590800"/>
          </a:xfrm>
        </p:spPr>
        <p:txBody>
          <a:bodyPr/>
          <a:lstStyle/>
          <a:p>
            <a:r>
              <a:rPr lang="en-US" smtClean="0"/>
              <a:t>In-class and distance learning</a:t>
            </a:r>
          </a:p>
          <a:p>
            <a:r>
              <a:rPr lang="en-US" smtClean="0"/>
              <a:t>Geospatial database of hydrologic features </a:t>
            </a:r>
          </a:p>
          <a:p>
            <a:r>
              <a:rPr lang="en-US" smtClean="0">
                <a:solidFill>
                  <a:schemeClr val="tx2"/>
                </a:solidFill>
              </a:rPr>
              <a:t>GIS and HIS</a:t>
            </a:r>
          </a:p>
          <a:p>
            <a:r>
              <a:rPr lang="en-US" i="1" smtClean="0">
                <a:solidFill>
                  <a:srgbClr val="FF3300"/>
                </a:solidFill>
              </a:rPr>
              <a:t>Curved earth and a flat map</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609600"/>
            <a:ext cx="8077200" cy="1143000"/>
          </a:xfrm>
        </p:spPr>
        <p:txBody>
          <a:bodyPr/>
          <a:lstStyle/>
          <a:p>
            <a:r>
              <a:rPr lang="en-US" smtClean="0"/>
              <a:t>Origin of Geographic Coordinates</a:t>
            </a:r>
          </a:p>
        </p:txBody>
      </p:sp>
      <p:pic>
        <p:nvPicPr>
          <p:cNvPr id="41987" name="Picture 6" descr="earth"/>
          <p:cNvPicPr>
            <a:picLocks noChangeAspect="1" noChangeArrowheads="1"/>
          </p:cNvPicPr>
          <p:nvPr/>
        </p:nvPicPr>
        <p:blipFill>
          <a:blip r:embed="rId3" cstate="print"/>
          <a:srcRect/>
          <a:stretch>
            <a:fillRect/>
          </a:stretch>
        </p:blipFill>
        <p:spPr bwMode="auto">
          <a:xfrm>
            <a:off x="2514600" y="1676400"/>
            <a:ext cx="4176713" cy="4443413"/>
          </a:xfrm>
          <a:prstGeom prst="rect">
            <a:avLst/>
          </a:prstGeom>
          <a:noFill/>
          <a:ln w="9525">
            <a:noFill/>
            <a:miter lim="800000"/>
            <a:headEnd/>
            <a:tailEnd/>
          </a:ln>
        </p:spPr>
      </p:pic>
      <p:sp>
        <p:nvSpPr>
          <p:cNvPr id="41988" name="Oval 7"/>
          <p:cNvSpPr>
            <a:spLocks noChangeArrowheads="1"/>
          </p:cNvSpPr>
          <p:nvPr/>
        </p:nvSpPr>
        <p:spPr bwMode="auto">
          <a:xfrm>
            <a:off x="4587875" y="4740275"/>
            <a:ext cx="114300" cy="122238"/>
          </a:xfrm>
          <a:prstGeom prst="ellipse">
            <a:avLst/>
          </a:prstGeom>
          <a:solidFill>
            <a:schemeClr val="tx2"/>
          </a:solidFill>
          <a:ln w="9525">
            <a:solidFill>
              <a:schemeClr val="tx1"/>
            </a:solidFill>
            <a:round/>
            <a:headEnd/>
            <a:tailEnd/>
          </a:ln>
        </p:spPr>
        <p:txBody>
          <a:bodyPr wrap="none" anchor="ctr"/>
          <a:lstStyle/>
          <a:p>
            <a:endParaRPr lang="en-US"/>
          </a:p>
        </p:txBody>
      </p:sp>
      <p:sp>
        <p:nvSpPr>
          <p:cNvPr id="41989" name="Text Box 8"/>
          <p:cNvSpPr txBox="1">
            <a:spLocks noChangeArrowheads="1"/>
          </p:cNvSpPr>
          <p:nvPr/>
        </p:nvSpPr>
        <p:spPr bwMode="auto">
          <a:xfrm>
            <a:off x="3954463" y="4740275"/>
            <a:ext cx="768350" cy="457200"/>
          </a:xfrm>
          <a:prstGeom prst="rect">
            <a:avLst/>
          </a:prstGeom>
          <a:noFill/>
          <a:ln w="9525">
            <a:noFill/>
            <a:miter lim="800000"/>
            <a:headEnd/>
            <a:tailEnd/>
          </a:ln>
        </p:spPr>
        <p:txBody>
          <a:bodyPr wrap="none">
            <a:spAutoFit/>
          </a:bodyPr>
          <a:lstStyle/>
          <a:p>
            <a:r>
              <a:rPr lang="en-US"/>
              <a:t>(0,0)</a:t>
            </a:r>
          </a:p>
        </p:txBody>
      </p:sp>
      <p:sp>
        <p:nvSpPr>
          <p:cNvPr id="41990" name="Text Box 9"/>
          <p:cNvSpPr txBox="1">
            <a:spLocks noChangeArrowheads="1"/>
          </p:cNvSpPr>
          <p:nvPr/>
        </p:nvSpPr>
        <p:spPr bwMode="auto">
          <a:xfrm>
            <a:off x="1508125" y="4460875"/>
            <a:ext cx="1147763" cy="457200"/>
          </a:xfrm>
          <a:prstGeom prst="rect">
            <a:avLst/>
          </a:prstGeom>
          <a:noFill/>
          <a:ln w="9525">
            <a:noFill/>
            <a:miter lim="800000"/>
            <a:headEnd/>
            <a:tailEnd/>
          </a:ln>
        </p:spPr>
        <p:txBody>
          <a:bodyPr wrap="none">
            <a:spAutoFit/>
          </a:bodyPr>
          <a:lstStyle/>
          <a:p>
            <a:r>
              <a:rPr lang="en-US"/>
              <a:t>Equator</a:t>
            </a:r>
          </a:p>
        </p:txBody>
      </p:sp>
      <p:sp>
        <p:nvSpPr>
          <p:cNvPr id="41991" name="Text Box 10"/>
          <p:cNvSpPr txBox="1">
            <a:spLocks noChangeArrowheads="1"/>
          </p:cNvSpPr>
          <p:nvPr/>
        </p:nvSpPr>
        <p:spPr bwMode="auto">
          <a:xfrm>
            <a:off x="5394325" y="5603875"/>
            <a:ext cx="2103438" cy="457200"/>
          </a:xfrm>
          <a:prstGeom prst="rect">
            <a:avLst/>
          </a:prstGeom>
          <a:noFill/>
          <a:ln w="9525">
            <a:noFill/>
            <a:miter lim="800000"/>
            <a:headEnd/>
            <a:tailEnd/>
          </a:ln>
        </p:spPr>
        <p:txBody>
          <a:bodyPr wrap="none">
            <a:spAutoFit/>
          </a:bodyPr>
          <a:lstStyle/>
          <a:p>
            <a:r>
              <a:rPr lang="en-US"/>
              <a:t>Prime Meridian</a:t>
            </a:r>
          </a:p>
        </p:txBody>
      </p:sp>
      <p:sp>
        <p:nvSpPr>
          <p:cNvPr id="41992" name="Line 11"/>
          <p:cNvSpPr>
            <a:spLocks noChangeShapeType="1"/>
          </p:cNvSpPr>
          <p:nvPr/>
        </p:nvSpPr>
        <p:spPr bwMode="auto">
          <a:xfrm flipH="1" flipV="1">
            <a:off x="4648200" y="5181600"/>
            <a:ext cx="762000" cy="609600"/>
          </a:xfrm>
          <a:prstGeom prst="line">
            <a:avLst/>
          </a:prstGeom>
          <a:noFill/>
          <a:ln w="9525">
            <a:solidFill>
              <a:schemeClr val="tx1"/>
            </a:solidFill>
            <a:round/>
            <a:headEnd/>
            <a:tailEnd type="triangle" w="med" len="med"/>
          </a:ln>
        </p:spPr>
        <p:txBody>
          <a:bodyPr wrap="none" anchor="ctr"/>
          <a:lstStyle/>
          <a:p>
            <a:endParaRPr lang="en-US"/>
          </a:p>
        </p:txBody>
      </p:sp>
      <p:sp>
        <p:nvSpPr>
          <p:cNvPr id="41993" name="Line 12"/>
          <p:cNvSpPr>
            <a:spLocks noChangeShapeType="1"/>
          </p:cNvSpPr>
          <p:nvPr/>
        </p:nvSpPr>
        <p:spPr bwMode="auto">
          <a:xfrm flipV="1">
            <a:off x="2667000" y="4648200"/>
            <a:ext cx="838200" cy="76200"/>
          </a:xfrm>
          <a:prstGeom prst="line">
            <a:avLst/>
          </a:prstGeom>
          <a:noFill/>
          <a:ln w="9525">
            <a:solidFill>
              <a:schemeClr val="tx1"/>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smtClean="0"/>
              <a:t>Latitude and Longitude</a:t>
            </a:r>
          </a:p>
        </p:txBody>
      </p:sp>
      <p:graphicFrame>
        <p:nvGraphicFramePr>
          <p:cNvPr id="3074" name="Object 3"/>
          <p:cNvGraphicFramePr>
            <a:graphicFrameLocks noChangeAspect="1"/>
          </p:cNvGraphicFramePr>
          <p:nvPr/>
        </p:nvGraphicFramePr>
        <p:xfrm>
          <a:off x="4191000" y="2590800"/>
          <a:ext cx="3844925" cy="2730500"/>
        </p:xfrm>
        <a:graphic>
          <a:graphicData uri="http://schemas.openxmlformats.org/presentationml/2006/ole">
            <mc:AlternateContent xmlns:mc="http://schemas.openxmlformats.org/markup-compatibility/2006">
              <mc:Choice xmlns:v="urn:schemas-microsoft-com:vml" Requires="v">
                <p:oleObj spid="_x0000_s3095" name="Document" r:id="rId5" imgW="2507760" imgH="1781280" progId="Word.Document.8">
                  <p:embed/>
                </p:oleObj>
              </mc:Choice>
              <mc:Fallback>
                <p:oleObj name="Document" r:id="rId5" imgW="2507760" imgH="1781280" progId="Word.Documen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2590800"/>
                        <a:ext cx="3844925"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Text Box 4"/>
          <p:cNvSpPr txBox="1">
            <a:spLocks noChangeArrowheads="1"/>
          </p:cNvSpPr>
          <p:nvPr/>
        </p:nvSpPr>
        <p:spPr bwMode="auto">
          <a:xfrm>
            <a:off x="517525" y="2022475"/>
            <a:ext cx="3362325" cy="457200"/>
          </a:xfrm>
          <a:prstGeom prst="rect">
            <a:avLst/>
          </a:prstGeom>
          <a:noFill/>
          <a:ln w="9525">
            <a:noFill/>
            <a:miter lim="800000"/>
            <a:headEnd/>
            <a:tailEnd/>
          </a:ln>
        </p:spPr>
        <p:txBody>
          <a:bodyPr wrap="none">
            <a:spAutoFit/>
          </a:bodyPr>
          <a:lstStyle/>
          <a:p>
            <a:r>
              <a:rPr lang="en-US">
                <a:solidFill>
                  <a:schemeClr val="accent2"/>
                </a:solidFill>
              </a:rPr>
              <a:t>Longitude</a:t>
            </a:r>
            <a:r>
              <a:rPr lang="en-US"/>
              <a:t> line (Meridian)</a:t>
            </a:r>
          </a:p>
        </p:txBody>
      </p:sp>
      <p:sp>
        <p:nvSpPr>
          <p:cNvPr id="3077" name="Line 5"/>
          <p:cNvSpPr>
            <a:spLocks noChangeShapeType="1"/>
          </p:cNvSpPr>
          <p:nvPr/>
        </p:nvSpPr>
        <p:spPr bwMode="auto">
          <a:xfrm>
            <a:off x="3825875" y="2308225"/>
            <a:ext cx="930275" cy="823913"/>
          </a:xfrm>
          <a:prstGeom prst="line">
            <a:avLst/>
          </a:prstGeom>
          <a:noFill/>
          <a:ln w="9525">
            <a:solidFill>
              <a:schemeClr val="tx1"/>
            </a:solidFill>
            <a:round/>
            <a:headEnd/>
            <a:tailEnd type="triangle" w="med" len="med"/>
          </a:ln>
        </p:spPr>
        <p:txBody>
          <a:bodyPr wrap="none" anchor="ctr"/>
          <a:lstStyle/>
          <a:p>
            <a:endParaRPr lang="en-US"/>
          </a:p>
        </p:txBody>
      </p:sp>
      <p:grpSp>
        <p:nvGrpSpPr>
          <p:cNvPr id="3078" name="Group 15"/>
          <p:cNvGrpSpPr>
            <a:grpSpLocks/>
          </p:cNvGrpSpPr>
          <p:nvPr/>
        </p:nvGrpSpPr>
        <p:grpSpPr bwMode="auto">
          <a:xfrm>
            <a:off x="1524000" y="2667000"/>
            <a:ext cx="469900" cy="457200"/>
            <a:chOff x="960" y="1680"/>
            <a:chExt cx="296" cy="288"/>
          </a:xfrm>
        </p:grpSpPr>
        <p:sp>
          <p:nvSpPr>
            <p:cNvPr id="3098" name="Line 6"/>
            <p:cNvSpPr>
              <a:spLocks noChangeShapeType="1"/>
            </p:cNvSpPr>
            <p:nvPr/>
          </p:nvSpPr>
          <p:spPr bwMode="auto">
            <a:xfrm>
              <a:off x="1104" y="1680"/>
              <a:ext cx="0" cy="288"/>
            </a:xfrm>
            <a:prstGeom prst="line">
              <a:avLst/>
            </a:prstGeom>
            <a:noFill/>
            <a:ln w="9525">
              <a:solidFill>
                <a:schemeClr val="tx1"/>
              </a:solidFill>
              <a:round/>
              <a:headEnd/>
              <a:tailEnd/>
            </a:ln>
          </p:spPr>
          <p:txBody>
            <a:bodyPr wrap="none" anchor="ctr"/>
            <a:lstStyle/>
            <a:p>
              <a:endParaRPr lang="en-US"/>
            </a:p>
          </p:txBody>
        </p:sp>
        <p:sp>
          <p:nvSpPr>
            <p:cNvPr id="3099" name="Oval 8"/>
            <p:cNvSpPr>
              <a:spLocks noChangeArrowheads="1"/>
            </p:cNvSpPr>
            <p:nvPr/>
          </p:nvSpPr>
          <p:spPr bwMode="auto">
            <a:xfrm>
              <a:off x="960" y="1728"/>
              <a:ext cx="288" cy="144"/>
            </a:xfrm>
            <a:prstGeom prst="ellipse">
              <a:avLst/>
            </a:prstGeom>
            <a:noFill/>
            <a:ln w="9525">
              <a:solidFill>
                <a:schemeClr val="tx1"/>
              </a:solidFill>
              <a:round/>
              <a:headEnd/>
              <a:tailEnd/>
            </a:ln>
          </p:spPr>
          <p:txBody>
            <a:bodyPr wrap="none" anchor="ctr"/>
            <a:lstStyle/>
            <a:p>
              <a:endParaRPr lang="en-US"/>
            </a:p>
          </p:txBody>
        </p:sp>
        <p:sp>
          <p:nvSpPr>
            <p:cNvPr id="3100" name="Line 9"/>
            <p:cNvSpPr>
              <a:spLocks noChangeShapeType="1"/>
            </p:cNvSpPr>
            <p:nvPr/>
          </p:nvSpPr>
          <p:spPr bwMode="auto">
            <a:xfrm flipV="1">
              <a:off x="1209" y="1788"/>
              <a:ext cx="47" cy="64"/>
            </a:xfrm>
            <a:prstGeom prst="line">
              <a:avLst/>
            </a:prstGeom>
            <a:noFill/>
            <a:ln w="9525">
              <a:solidFill>
                <a:schemeClr val="tx1"/>
              </a:solidFill>
              <a:round/>
              <a:headEnd/>
              <a:tailEnd type="triangle" w="med" len="med"/>
            </a:ln>
          </p:spPr>
          <p:txBody>
            <a:bodyPr wrap="none" anchor="ctr"/>
            <a:lstStyle/>
            <a:p>
              <a:endParaRPr lang="en-US"/>
            </a:p>
          </p:txBody>
        </p:sp>
        <p:sp>
          <p:nvSpPr>
            <p:cNvPr id="3101" name="Rectangle 11"/>
            <p:cNvSpPr>
              <a:spLocks noChangeArrowheads="1"/>
            </p:cNvSpPr>
            <p:nvPr/>
          </p:nvSpPr>
          <p:spPr bwMode="auto">
            <a:xfrm>
              <a:off x="1200" y="1747"/>
              <a:ext cx="47" cy="47"/>
            </a:xfrm>
            <a:prstGeom prst="rect">
              <a:avLst/>
            </a:prstGeom>
            <a:solidFill>
              <a:schemeClr val="bg1"/>
            </a:solidFill>
            <a:ln w="9525">
              <a:noFill/>
              <a:miter lim="800000"/>
              <a:headEnd/>
              <a:tailEnd/>
            </a:ln>
          </p:spPr>
          <p:txBody>
            <a:bodyPr wrap="none" anchor="ctr"/>
            <a:lstStyle/>
            <a:p>
              <a:endParaRPr lang="en-US"/>
            </a:p>
          </p:txBody>
        </p:sp>
      </p:grpSp>
      <p:sp>
        <p:nvSpPr>
          <p:cNvPr id="3079" name="Text Box 13"/>
          <p:cNvSpPr txBox="1">
            <a:spLocks noChangeArrowheads="1"/>
          </p:cNvSpPr>
          <p:nvPr/>
        </p:nvSpPr>
        <p:spPr bwMode="auto">
          <a:xfrm>
            <a:off x="1600200" y="2362200"/>
            <a:ext cx="381000" cy="366713"/>
          </a:xfrm>
          <a:prstGeom prst="rect">
            <a:avLst/>
          </a:prstGeom>
          <a:noFill/>
          <a:ln w="9525">
            <a:noFill/>
            <a:miter lim="800000"/>
            <a:headEnd/>
            <a:tailEnd/>
          </a:ln>
        </p:spPr>
        <p:txBody>
          <a:bodyPr>
            <a:spAutoFit/>
          </a:bodyPr>
          <a:lstStyle/>
          <a:p>
            <a:pPr>
              <a:spcBef>
                <a:spcPct val="50000"/>
              </a:spcBef>
            </a:pPr>
            <a:r>
              <a:rPr lang="en-US" sz="1800"/>
              <a:t>N</a:t>
            </a:r>
            <a:endParaRPr lang="en-US"/>
          </a:p>
        </p:txBody>
      </p:sp>
      <p:sp>
        <p:nvSpPr>
          <p:cNvPr id="3080" name="Text Box 14"/>
          <p:cNvSpPr txBox="1">
            <a:spLocks noChangeArrowheads="1"/>
          </p:cNvSpPr>
          <p:nvPr/>
        </p:nvSpPr>
        <p:spPr bwMode="auto">
          <a:xfrm>
            <a:off x="1600200" y="3048000"/>
            <a:ext cx="311150" cy="366713"/>
          </a:xfrm>
          <a:prstGeom prst="rect">
            <a:avLst/>
          </a:prstGeom>
          <a:noFill/>
          <a:ln w="9525">
            <a:noFill/>
            <a:miter lim="800000"/>
            <a:headEnd/>
            <a:tailEnd/>
          </a:ln>
        </p:spPr>
        <p:txBody>
          <a:bodyPr wrap="none">
            <a:spAutoFit/>
          </a:bodyPr>
          <a:lstStyle/>
          <a:p>
            <a:r>
              <a:rPr lang="en-US" sz="1800"/>
              <a:t>S</a:t>
            </a:r>
            <a:endParaRPr lang="en-US"/>
          </a:p>
        </p:txBody>
      </p:sp>
      <p:sp>
        <p:nvSpPr>
          <p:cNvPr id="3081" name="Text Box 16"/>
          <p:cNvSpPr txBox="1">
            <a:spLocks noChangeArrowheads="1"/>
          </p:cNvSpPr>
          <p:nvPr/>
        </p:nvSpPr>
        <p:spPr bwMode="auto">
          <a:xfrm>
            <a:off x="1219200" y="2667000"/>
            <a:ext cx="400050" cy="366713"/>
          </a:xfrm>
          <a:prstGeom prst="rect">
            <a:avLst/>
          </a:prstGeom>
          <a:noFill/>
          <a:ln w="9525">
            <a:noFill/>
            <a:miter lim="800000"/>
            <a:headEnd/>
            <a:tailEnd/>
          </a:ln>
        </p:spPr>
        <p:txBody>
          <a:bodyPr wrap="none">
            <a:spAutoFit/>
          </a:bodyPr>
          <a:lstStyle/>
          <a:p>
            <a:r>
              <a:rPr lang="en-US" sz="1800"/>
              <a:t>W</a:t>
            </a:r>
            <a:endParaRPr lang="en-US"/>
          </a:p>
        </p:txBody>
      </p:sp>
      <p:sp>
        <p:nvSpPr>
          <p:cNvPr id="3082" name="Text Box 18"/>
          <p:cNvSpPr txBox="1">
            <a:spLocks noChangeArrowheads="1"/>
          </p:cNvSpPr>
          <p:nvPr/>
        </p:nvSpPr>
        <p:spPr bwMode="auto">
          <a:xfrm>
            <a:off x="1981200" y="2667000"/>
            <a:ext cx="323850" cy="366713"/>
          </a:xfrm>
          <a:prstGeom prst="rect">
            <a:avLst/>
          </a:prstGeom>
          <a:noFill/>
          <a:ln w="9525">
            <a:noFill/>
            <a:miter lim="800000"/>
            <a:headEnd/>
            <a:tailEnd/>
          </a:ln>
        </p:spPr>
        <p:txBody>
          <a:bodyPr wrap="none">
            <a:spAutoFit/>
          </a:bodyPr>
          <a:lstStyle/>
          <a:p>
            <a:r>
              <a:rPr lang="en-US" sz="1800"/>
              <a:t>E</a:t>
            </a:r>
            <a:endParaRPr lang="en-US"/>
          </a:p>
        </p:txBody>
      </p:sp>
      <p:sp>
        <p:nvSpPr>
          <p:cNvPr id="3083" name="Text Box 19"/>
          <p:cNvSpPr txBox="1">
            <a:spLocks noChangeArrowheads="1"/>
          </p:cNvSpPr>
          <p:nvPr/>
        </p:nvSpPr>
        <p:spPr bwMode="auto">
          <a:xfrm>
            <a:off x="381000" y="3379788"/>
            <a:ext cx="3455988" cy="457200"/>
          </a:xfrm>
          <a:prstGeom prst="rect">
            <a:avLst/>
          </a:prstGeom>
          <a:noFill/>
          <a:ln w="9525">
            <a:noFill/>
            <a:miter lim="800000"/>
            <a:headEnd/>
            <a:tailEnd/>
          </a:ln>
        </p:spPr>
        <p:txBody>
          <a:bodyPr wrap="none">
            <a:spAutoFit/>
          </a:bodyPr>
          <a:lstStyle/>
          <a:p>
            <a:r>
              <a:rPr lang="en-US"/>
              <a:t>Range: 180ºW - 0º - 180ºE</a:t>
            </a:r>
          </a:p>
        </p:txBody>
      </p:sp>
      <p:sp>
        <p:nvSpPr>
          <p:cNvPr id="3084" name="Text Box 20"/>
          <p:cNvSpPr txBox="1">
            <a:spLocks noChangeArrowheads="1"/>
          </p:cNvSpPr>
          <p:nvPr/>
        </p:nvSpPr>
        <p:spPr bwMode="auto">
          <a:xfrm>
            <a:off x="533400" y="4343400"/>
            <a:ext cx="2936875" cy="457200"/>
          </a:xfrm>
          <a:prstGeom prst="rect">
            <a:avLst/>
          </a:prstGeom>
          <a:noFill/>
          <a:ln w="9525">
            <a:noFill/>
            <a:miter lim="800000"/>
            <a:headEnd/>
            <a:tailEnd/>
          </a:ln>
        </p:spPr>
        <p:txBody>
          <a:bodyPr wrap="none">
            <a:spAutoFit/>
          </a:bodyPr>
          <a:lstStyle/>
          <a:p>
            <a:r>
              <a:rPr lang="en-US">
                <a:solidFill>
                  <a:schemeClr val="accent2"/>
                </a:solidFill>
              </a:rPr>
              <a:t>Latitude</a:t>
            </a:r>
            <a:r>
              <a:rPr lang="en-US"/>
              <a:t> line (Parallel)</a:t>
            </a:r>
          </a:p>
        </p:txBody>
      </p:sp>
      <p:sp>
        <p:nvSpPr>
          <p:cNvPr id="3085" name="Line 21"/>
          <p:cNvSpPr>
            <a:spLocks noChangeShapeType="1"/>
          </p:cNvSpPr>
          <p:nvPr/>
        </p:nvSpPr>
        <p:spPr bwMode="auto">
          <a:xfrm flipV="1">
            <a:off x="3436938" y="3619500"/>
            <a:ext cx="1271587" cy="949325"/>
          </a:xfrm>
          <a:prstGeom prst="line">
            <a:avLst/>
          </a:prstGeom>
          <a:noFill/>
          <a:ln w="9525">
            <a:solidFill>
              <a:schemeClr val="tx1"/>
            </a:solidFill>
            <a:round/>
            <a:headEnd/>
            <a:tailEnd type="triangle" w="med" len="med"/>
          </a:ln>
        </p:spPr>
        <p:txBody>
          <a:bodyPr wrap="none" anchor="ctr"/>
          <a:lstStyle/>
          <a:p>
            <a:endParaRPr lang="en-US"/>
          </a:p>
        </p:txBody>
      </p:sp>
      <p:sp>
        <p:nvSpPr>
          <p:cNvPr id="3086" name="Text Box 27"/>
          <p:cNvSpPr txBox="1">
            <a:spLocks noChangeArrowheads="1"/>
          </p:cNvSpPr>
          <p:nvPr/>
        </p:nvSpPr>
        <p:spPr bwMode="auto">
          <a:xfrm>
            <a:off x="1616075" y="4683125"/>
            <a:ext cx="381000" cy="366713"/>
          </a:xfrm>
          <a:prstGeom prst="rect">
            <a:avLst/>
          </a:prstGeom>
          <a:noFill/>
          <a:ln w="9525">
            <a:noFill/>
            <a:miter lim="800000"/>
            <a:headEnd/>
            <a:tailEnd/>
          </a:ln>
        </p:spPr>
        <p:txBody>
          <a:bodyPr>
            <a:spAutoFit/>
          </a:bodyPr>
          <a:lstStyle/>
          <a:p>
            <a:pPr>
              <a:spcBef>
                <a:spcPct val="50000"/>
              </a:spcBef>
            </a:pPr>
            <a:r>
              <a:rPr lang="en-US" sz="1800"/>
              <a:t>N</a:t>
            </a:r>
            <a:endParaRPr lang="en-US"/>
          </a:p>
        </p:txBody>
      </p:sp>
      <p:sp>
        <p:nvSpPr>
          <p:cNvPr id="3087" name="Text Box 28"/>
          <p:cNvSpPr txBox="1">
            <a:spLocks noChangeArrowheads="1"/>
          </p:cNvSpPr>
          <p:nvPr/>
        </p:nvSpPr>
        <p:spPr bwMode="auto">
          <a:xfrm>
            <a:off x="1616075" y="5368925"/>
            <a:ext cx="311150" cy="366713"/>
          </a:xfrm>
          <a:prstGeom prst="rect">
            <a:avLst/>
          </a:prstGeom>
          <a:noFill/>
          <a:ln w="9525">
            <a:noFill/>
            <a:miter lim="800000"/>
            <a:headEnd/>
            <a:tailEnd/>
          </a:ln>
        </p:spPr>
        <p:txBody>
          <a:bodyPr wrap="none">
            <a:spAutoFit/>
          </a:bodyPr>
          <a:lstStyle/>
          <a:p>
            <a:r>
              <a:rPr lang="en-US" sz="1800"/>
              <a:t>S</a:t>
            </a:r>
            <a:endParaRPr lang="en-US"/>
          </a:p>
        </p:txBody>
      </p:sp>
      <p:sp>
        <p:nvSpPr>
          <p:cNvPr id="3088" name="Text Box 29"/>
          <p:cNvSpPr txBox="1">
            <a:spLocks noChangeArrowheads="1"/>
          </p:cNvSpPr>
          <p:nvPr/>
        </p:nvSpPr>
        <p:spPr bwMode="auto">
          <a:xfrm>
            <a:off x="1235075" y="4987925"/>
            <a:ext cx="400050" cy="366713"/>
          </a:xfrm>
          <a:prstGeom prst="rect">
            <a:avLst/>
          </a:prstGeom>
          <a:noFill/>
          <a:ln w="9525">
            <a:noFill/>
            <a:miter lim="800000"/>
            <a:headEnd/>
            <a:tailEnd/>
          </a:ln>
        </p:spPr>
        <p:txBody>
          <a:bodyPr wrap="none">
            <a:spAutoFit/>
          </a:bodyPr>
          <a:lstStyle/>
          <a:p>
            <a:r>
              <a:rPr lang="en-US" sz="1800"/>
              <a:t>W</a:t>
            </a:r>
            <a:endParaRPr lang="en-US"/>
          </a:p>
        </p:txBody>
      </p:sp>
      <p:sp>
        <p:nvSpPr>
          <p:cNvPr id="3089" name="Text Box 30"/>
          <p:cNvSpPr txBox="1">
            <a:spLocks noChangeArrowheads="1"/>
          </p:cNvSpPr>
          <p:nvPr/>
        </p:nvSpPr>
        <p:spPr bwMode="auto">
          <a:xfrm>
            <a:off x="1997075" y="4987925"/>
            <a:ext cx="323850" cy="366713"/>
          </a:xfrm>
          <a:prstGeom prst="rect">
            <a:avLst/>
          </a:prstGeom>
          <a:noFill/>
          <a:ln w="9525">
            <a:noFill/>
            <a:miter lim="800000"/>
            <a:headEnd/>
            <a:tailEnd/>
          </a:ln>
        </p:spPr>
        <p:txBody>
          <a:bodyPr wrap="none">
            <a:spAutoFit/>
          </a:bodyPr>
          <a:lstStyle/>
          <a:p>
            <a:r>
              <a:rPr lang="en-US" sz="1800"/>
              <a:t>E</a:t>
            </a:r>
            <a:endParaRPr lang="en-US"/>
          </a:p>
        </p:txBody>
      </p:sp>
      <p:sp>
        <p:nvSpPr>
          <p:cNvPr id="3090" name="Text Box 31"/>
          <p:cNvSpPr txBox="1">
            <a:spLocks noChangeArrowheads="1"/>
          </p:cNvSpPr>
          <p:nvPr/>
        </p:nvSpPr>
        <p:spPr bwMode="auto">
          <a:xfrm>
            <a:off x="457200" y="5715000"/>
            <a:ext cx="3068638" cy="457200"/>
          </a:xfrm>
          <a:prstGeom prst="rect">
            <a:avLst/>
          </a:prstGeom>
          <a:noFill/>
          <a:ln w="9525">
            <a:noFill/>
            <a:miter lim="800000"/>
            <a:headEnd/>
            <a:tailEnd/>
          </a:ln>
        </p:spPr>
        <p:txBody>
          <a:bodyPr wrap="none">
            <a:spAutoFit/>
          </a:bodyPr>
          <a:lstStyle/>
          <a:p>
            <a:r>
              <a:rPr lang="en-US"/>
              <a:t>Range: 90ºS - 0º - 90ºN</a:t>
            </a:r>
          </a:p>
        </p:txBody>
      </p:sp>
      <p:sp>
        <p:nvSpPr>
          <p:cNvPr id="3091" name="Rectangle 26"/>
          <p:cNvSpPr>
            <a:spLocks noChangeArrowheads="1"/>
          </p:cNvSpPr>
          <p:nvPr/>
        </p:nvSpPr>
        <p:spPr bwMode="auto">
          <a:xfrm rot="5400000" flipH="1">
            <a:off x="1812131" y="5003007"/>
            <a:ext cx="98425" cy="103188"/>
          </a:xfrm>
          <a:prstGeom prst="rect">
            <a:avLst/>
          </a:prstGeom>
          <a:solidFill>
            <a:schemeClr val="bg1"/>
          </a:solidFill>
          <a:ln w="9525">
            <a:noFill/>
            <a:miter lim="800000"/>
            <a:headEnd/>
            <a:tailEnd/>
          </a:ln>
        </p:spPr>
        <p:txBody>
          <a:bodyPr wrap="none" anchor="ctr"/>
          <a:lstStyle/>
          <a:p>
            <a:endParaRPr lang="en-US"/>
          </a:p>
        </p:txBody>
      </p:sp>
      <p:sp>
        <p:nvSpPr>
          <p:cNvPr id="3092" name="Oval 33"/>
          <p:cNvSpPr>
            <a:spLocks noChangeArrowheads="1"/>
          </p:cNvSpPr>
          <p:nvPr/>
        </p:nvSpPr>
        <p:spPr bwMode="auto">
          <a:xfrm>
            <a:off x="1651000" y="5160963"/>
            <a:ext cx="304800" cy="98425"/>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3093" name="Line 25"/>
          <p:cNvSpPr>
            <a:spLocks noChangeShapeType="1"/>
          </p:cNvSpPr>
          <p:nvPr/>
        </p:nvSpPr>
        <p:spPr bwMode="auto">
          <a:xfrm rot="5400000" flipH="1" flipV="1">
            <a:off x="1732756" y="4987132"/>
            <a:ext cx="60325" cy="134938"/>
          </a:xfrm>
          <a:prstGeom prst="line">
            <a:avLst/>
          </a:prstGeom>
          <a:noFill/>
          <a:ln w="9525">
            <a:solidFill>
              <a:schemeClr val="tx1"/>
            </a:solidFill>
            <a:round/>
            <a:headEnd/>
            <a:tailEnd type="triangle" w="med" len="med"/>
          </a:ln>
        </p:spPr>
        <p:txBody>
          <a:bodyPr wrap="none" anchor="ctr"/>
          <a:lstStyle/>
          <a:p>
            <a:endParaRPr lang="en-US"/>
          </a:p>
        </p:txBody>
      </p:sp>
      <p:sp>
        <p:nvSpPr>
          <p:cNvPr id="3094" name="Oval 41"/>
          <p:cNvSpPr>
            <a:spLocks noChangeArrowheads="1"/>
          </p:cNvSpPr>
          <p:nvPr/>
        </p:nvSpPr>
        <p:spPr bwMode="auto">
          <a:xfrm>
            <a:off x="1646238" y="5046663"/>
            <a:ext cx="312737" cy="361950"/>
          </a:xfrm>
          <a:prstGeom prst="ellipse">
            <a:avLst/>
          </a:prstGeom>
          <a:noFill/>
          <a:ln w="9525">
            <a:solidFill>
              <a:schemeClr val="tx1"/>
            </a:solidFill>
            <a:round/>
            <a:headEnd/>
            <a:tailEnd/>
          </a:ln>
        </p:spPr>
        <p:txBody>
          <a:bodyPr wrap="none" anchor="ctr"/>
          <a:lstStyle/>
          <a:p>
            <a:endParaRPr lang="en-US"/>
          </a:p>
        </p:txBody>
      </p:sp>
      <p:sp>
        <p:nvSpPr>
          <p:cNvPr id="3095" name="Rectangle 42"/>
          <p:cNvSpPr>
            <a:spLocks noChangeArrowheads="1"/>
          </p:cNvSpPr>
          <p:nvPr/>
        </p:nvSpPr>
        <p:spPr bwMode="auto">
          <a:xfrm>
            <a:off x="1812925" y="5040313"/>
            <a:ext cx="74613" cy="74612"/>
          </a:xfrm>
          <a:prstGeom prst="rect">
            <a:avLst/>
          </a:prstGeom>
          <a:solidFill>
            <a:schemeClr val="bg1"/>
          </a:solidFill>
          <a:ln w="9525">
            <a:noFill/>
            <a:miter lim="800000"/>
            <a:headEnd/>
            <a:tailEnd/>
          </a:ln>
        </p:spPr>
        <p:txBody>
          <a:bodyPr wrap="none" anchor="ctr"/>
          <a:lstStyle/>
          <a:p>
            <a:pPr algn="ctr"/>
            <a:endParaRPr lang="en-US">
              <a:solidFill>
                <a:schemeClr val="bg1"/>
              </a:solidFill>
            </a:endParaRPr>
          </a:p>
        </p:txBody>
      </p:sp>
      <p:sp>
        <p:nvSpPr>
          <p:cNvPr id="3096" name="Text Box 43"/>
          <p:cNvSpPr txBox="1">
            <a:spLocks noChangeArrowheads="1"/>
          </p:cNvSpPr>
          <p:nvPr/>
        </p:nvSpPr>
        <p:spPr bwMode="auto">
          <a:xfrm>
            <a:off x="4419600" y="5410200"/>
            <a:ext cx="3219450" cy="1187450"/>
          </a:xfrm>
          <a:prstGeom prst="rect">
            <a:avLst/>
          </a:prstGeom>
          <a:noFill/>
          <a:ln w="9525">
            <a:noFill/>
            <a:miter lim="800000"/>
            <a:headEnd/>
            <a:tailEnd/>
          </a:ln>
        </p:spPr>
        <p:txBody>
          <a:bodyPr>
            <a:spAutoFit/>
          </a:bodyPr>
          <a:lstStyle/>
          <a:p>
            <a:pPr algn="ctr"/>
            <a:r>
              <a:rPr lang="en-US"/>
              <a:t>(0ºN, 0ºE) </a:t>
            </a:r>
          </a:p>
          <a:p>
            <a:pPr algn="ctr"/>
            <a:r>
              <a:rPr lang="en-US"/>
              <a:t>Equator, Prime Meridian</a:t>
            </a:r>
          </a:p>
          <a:p>
            <a:pPr algn="ctr"/>
            <a:endParaRPr lang="en-US"/>
          </a:p>
        </p:txBody>
      </p:sp>
      <p:sp>
        <p:nvSpPr>
          <p:cNvPr id="3097" name="Line 44"/>
          <p:cNvSpPr>
            <a:spLocks noChangeShapeType="1"/>
          </p:cNvSpPr>
          <p:nvPr/>
        </p:nvSpPr>
        <p:spPr bwMode="auto">
          <a:xfrm>
            <a:off x="5181600" y="4419600"/>
            <a:ext cx="615950" cy="1066800"/>
          </a:xfrm>
          <a:prstGeom prst="line">
            <a:avLst/>
          </a:prstGeom>
          <a:noFill/>
          <a:ln w="9525">
            <a:solidFill>
              <a:schemeClr val="tx1"/>
            </a:solidFill>
            <a:round/>
            <a:headEnd type="triangle" w="med" len="me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r>
              <a:rPr lang="en-US" dirty="0" smtClean="0"/>
              <a:t>David Tarboton</a:t>
            </a:r>
            <a:endParaRPr lang="en-US" dirty="0"/>
          </a:p>
        </p:txBody>
      </p:sp>
      <p:pic>
        <p:nvPicPr>
          <p:cNvPr id="6" name="Content Placeholder 5"/>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tretch/>
        </p:blipFill>
        <p:spPr>
          <a:xfrm>
            <a:off x="381000" y="1447800"/>
            <a:ext cx="2362200" cy="2340918"/>
          </a:xfrm>
          <a:prstGeom prst="rect">
            <a:avLst/>
          </a:prstGeom>
        </p:spPr>
      </p:pic>
      <p:sp>
        <p:nvSpPr>
          <p:cNvPr id="7" name="Content Placeholder 6"/>
          <p:cNvSpPr>
            <a:spLocks noGrp="1"/>
          </p:cNvSpPr>
          <p:nvPr>
            <p:ph sz="half" idx="2"/>
          </p:nvPr>
        </p:nvSpPr>
        <p:spPr>
          <a:xfrm>
            <a:off x="2895600" y="1295400"/>
            <a:ext cx="6096000" cy="3733800"/>
          </a:xfrm>
        </p:spPr>
        <p:txBody>
          <a:bodyPr>
            <a:normAutofit fontScale="25000" lnSpcReduction="20000"/>
          </a:bodyPr>
          <a:lstStyle/>
          <a:p>
            <a:r>
              <a:rPr lang="en-US" sz="8000" dirty="0" err="1" smtClean="0"/>
              <a:t>B.Sc</a:t>
            </a:r>
            <a:r>
              <a:rPr lang="en-US" sz="8000" dirty="0" smtClean="0"/>
              <a:t> </a:t>
            </a:r>
            <a:r>
              <a:rPr lang="en-US" sz="8000" dirty="0" err="1" smtClean="0"/>
              <a:t>Eng</a:t>
            </a:r>
            <a:r>
              <a:rPr lang="en-US" sz="8000" dirty="0" smtClean="0"/>
              <a:t> in Civil Engineering from the University of Natal, Durban, South Africa 1981</a:t>
            </a:r>
          </a:p>
          <a:p>
            <a:r>
              <a:rPr lang="en-US" sz="8000" dirty="0" smtClean="0"/>
              <a:t>M.S. and </a:t>
            </a:r>
            <a:r>
              <a:rPr lang="en-US" sz="8000" dirty="0" err="1" smtClean="0"/>
              <a:t>Sc.D</a:t>
            </a:r>
            <a:r>
              <a:rPr lang="en-US" sz="8000" dirty="0" smtClean="0"/>
              <a:t> from MIT, Cambridge, Massachusetts, 1987 and 1990 respectively, Thesis: “The Analysis of River Basins and Channel Networks Using Digital Elevation Models”</a:t>
            </a:r>
          </a:p>
          <a:p>
            <a:r>
              <a:rPr lang="en-US" sz="8000" dirty="0" smtClean="0"/>
              <a:t>1990 - Joined Faculty at Utah State University  in Civil and Environmental Engineering </a:t>
            </a:r>
          </a:p>
          <a:p>
            <a:r>
              <a:rPr lang="en-US" sz="8000" dirty="0" smtClean="0"/>
              <a:t>1996 - Developed D-Infinity to have a better contributing area for study of landscape evolution – published 1997.</a:t>
            </a:r>
          </a:p>
          <a:p>
            <a:r>
              <a:rPr lang="en-US" sz="8000" dirty="0" smtClean="0"/>
              <a:t>1997 - Contract to develop user friendly slope-stability tool based on D-infinity contributing area.  Led to SINMAP developed for ArcView 3, the first GIS software I used.</a:t>
            </a:r>
          </a:p>
          <a:p>
            <a:r>
              <a:rPr lang="en-US" sz="8000" dirty="0" smtClean="0"/>
              <a:t>Gradually adapted the set of Fortran and C codes that had accumulated terrain analysis research to be distributable as TARDEM/</a:t>
            </a:r>
            <a:r>
              <a:rPr lang="en-US" sz="8000" dirty="0" err="1" smtClean="0"/>
              <a:t>TauDEM</a:t>
            </a:r>
            <a:r>
              <a:rPr lang="en-US" sz="8000" dirty="0" smtClean="0"/>
              <a:t> </a:t>
            </a:r>
          </a:p>
          <a:p>
            <a:r>
              <a:rPr lang="en-US" sz="8000" dirty="0" smtClean="0"/>
              <a:t>Participated in GISWR since 1999 (this year is the 12</a:t>
            </a:r>
            <a:r>
              <a:rPr lang="en-US" sz="8000" baseline="30000" dirty="0" smtClean="0"/>
              <a:t>th</a:t>
            </a:r>
            <a:r>
              <a:rPr lang="en-US" sz="8000" dirty="0" smtClean="0"/>
              <a:t> time – I skipped 2007 while working on WATERS Network conceptual design)</a:t>
            </a:r>
          </a:p>
          <a:p>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536000373"/>
              </p:ext>
            </p:extLst>
          </p:nvPr>
        </p:nvGraphicFramePr>
        <p:xfrm>
          <a:off x="449680" y="3962400"/>
          <a:ext cx="2217320" cy="2590800"/>
        </p:xfrm>
        <a:graphic>
          <a:graphicData uri="http://schemas.openxmlformats.org/presentationml/2006/ole">
            <mc:AlternateContent xmlns:mc="http://schemas.openxmlformats.org/markup-compatibility/2006">
              <mc:Choice xmlns:v="urn:schemas-microsoft-com:vml" Requires="v">
                <p:oleObj spid="_x0000_s5122" name="Graph Sheet" r:id="rId4" imgW="3352800" imgH="2590465" progId="SPLUSGraphSheetFileType">
                  <p:embed/>
                </p:oleObj>
              </mc:Choice>
              <mc:Fallback>
                <p:oleObj name="Graph Sheet" r:id="rId4" imgW="3352800" imgH="2590465" progId="SPLUSGraphSheetFileTyp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1769" t="21532" r="28743" b="15178"/>
                      <a:stretch>
                        <a:fillRect/>
                      </a:stretch>
                    </p:blipFill>
                    <p:spPr bwMode="auto">
                      <a:xfrm>
                        <a:off x="449680" y="3962400"/>
                        <a:ext cx="2217320" cy="25908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7976533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z="3600" smtClean="0"/>
              <a:t>Latitude and Longitude </a:t>
            </a:r>
            <a:br>
              <a:rPr lang="en-US" sz="3600" smtClean="0"/>
            </a:br>
            <a:r>
              <a:rPr lang="en-US" sz="3600" smtClean="0"/>
              <a:t>in North America</a:t>
            </a:r>
            <a:endParaRPr lang="en-US" smtClean="0"/>
          </a:p>
        </p:txBody>
      </p:sp>
      <p:grpSp>
        <p:nvGrpSpPr>
          <p:cNvPr id="43011" name="Group 14"/>
          <p:cNvGrpSpPr>
            <a:grpSpLocks/>
          </p:cNvGrpSpPr>
          <p:nvPr/>
        </p:nvGrpSpPr>
        <p:grpSpPr bwMode="auto">
          <a:xfrm>
            <a:off x="4140200" y="2133600"/>
            <a:ext cx="4070350" cy="4084638"/>
            <a:chOff x="1584" y="1344"/>
            <a:chExt cx="2564" cy="2573"/>
          </a:xfrm>
        </p:grpSpPr>
        <p:pic>
          <p:nvPicPr>
            <p:cNvPr id="43017" name="Picture 4" descr="earthus"/>
            <p:cNvPicPr>
              <a:picLocks noChangeAspect="1" noChangeArrowheads="1"/>
            </p:cNvPicPr>
            <p:nvPr/>
          </p:nvPicPr>
          <p:blipFill>
            <a:blip r:embed="rId3" cstate="print"/>
            <a:srcRect/>
            <a:stretch>
              <a:fillRect/>
            </a:stretch>
          </p:blipFill>
          <p:spPr bwMode="auto">
            <a:xfrm>
              <a:off x="1584" y="1344"/>
              <a:ext cx="2564" cy="2573"/>
            </a:xfrm>
            <a:prstGeom prst="rect">
              <a:avLst/>
            </a:prstGeom>
            <a:noFill/>
            <a:ln w="9525">
              <a:noFill/>
              <a:miter lim="800000"/>
              <a:headEnd/>
              <a:tailEnd/>
            </a:ln>
          </p:spPr>
        </p:pic>
        <p:sp>
          <p:nvSpPr>
            <p:cNvPr id="43018" name="Text Box 5"/>
            <p:cNvSpPr txBox="1">
              <a:spLocks noChangeArrowheads="1"/>
            </p:cNvSpPr>
            <p:nvPr/>
          </p:nvSpPr>
          <p:spPr bwMode="auto">
            <a:xfrm>
              <a:off x="2582" y="2779"/>
              <a:ext cx="754" cy="288"/>
            </a:xfrm>
            <a:prstGeom prst="rect">
              <a:avLst/>
            </a:prstGeom>
            <a:noFill/>
            <a:ln w="9525">
              <a:noFill/>
              <a:miter lim="800000"/>
              <a:headEnd/>
              <a:tailEnd/>
            </a:ln>
          </p:spPr>
          <p:txBody>
            <a:bodyPr>
              <a:spAutoFit/>
            </a:bodyPr>
            <a:lstStyle/>
            <a:p>
              <a:pPr>
                <a:spcBef>
                  <a:spcPct val="50000"/>
                </a:spcBef>
              </a:pPr>
              <a:r>
                <a:rPr lang="en-US">
                  <a:solidFill>
                    <a:schemeClr val="tx2"/>
                  </a:solidFill>
                </a:rPr>
                <a:t>90 W</a:t>
              </a:r>
              <a:endParaRPr lang="en-US"/>
            </a:p>
          </p:txBody>
        </p:sp>
        <p:sp>
          <p:nvSpPr>
            <p:cNvPr id="43019" name="Text Box 6"/>
            <p:cNvSpPr txBox="1">
              <a:spLocks noChangeArrowheads="1"/>
            </p:cNvSpPr>
            <p:nvPr/>
          </p:nvSpPr>
          <p:spPr bwMode="auto">
            <a:xfrm rot="937487">
              <a:off x="1897" y="2697"/>
              <a:ext cx="754" cy="288"/>
            </a:xfrm>
            <a:prstGeom prst="rect">
              <a:avLst/>
            </a:prstGeom>
            <a:noFill/>
            <a:ln w="9525">
              <a:noFill/>
              <a:miter lim="800000"/>
              <a:headEnd/>
              <a:tailEnd/>
            </a:ln>
          </p:spPr>
          <p:txBody>
            <a:bodyPr>
              <a:spAutoFit/>
            </a:bodyPr>
            <a:lstStyle/>
            <a:p>
              <a:pPr>
                <a:spcBef>
                  <a:spcPct val="50000"/>
                </a:spcBef>
              </a:pPr>
              <a:r>
                <a:rPr lang="en-US"/>
                <a:t>120 W</a:t>
              </a:r>
            </a:p>
          </p:txBody>
        </p:sp>
        <p:sp>
          <p:nvSpPr>
            <p:cNvPr id="43020" name="Text Box 7"/>
            <p:cNvSpPr txBox="1">
              <a:spLocks noChangeArrowheads="1"/>
            </p:cNvSpPr>
            <p:nvPr/>
          </p:nvSpPr>
          <p:spPr bwMode="auto">
            <a:xfrm rot="-740906">
              <a:off x="3166" y="2670"/>
              <a:ext cx="672" cy="288"/>
            </a:xfrm>
            <a:prstGeom prst="rect">
              <a:avLst/>
            </a:prstGeom>
            <a:noFill/>
            <a:ln w="9525">
              <a:noFill/>
              <a:miter lim="800000"/>
              <a:headEnd/>
              <a:tailEnd/>
            </a:ln>
          </p:spPr>
          <p:txBody>
            <a:bodyPr>
              <a:spAutoFit/>
            </a:bodyPr>
            <a:lstStyle/>
            <a:p>
              <a:pPr>
                <a:spcBef>
                  <a:spcPct val="50000"/>
                </a:spcBef>
              </a:pPr>
              <a:r>
                <a:rPr lang="en-US">
                  <a:solidFill>
                    <a:schemeClr val="tx2"/>
                  </a:solidFill>
                </a:rPr>
                <a:t>60 W</a:t>
              </a:r>
              <a:endParaRPr lang="en-US"/>
            </a:p>
          </p:txBody>
        </p:sp>
        <p:sp>
          <p:nvSpPr>
            <p:cNvPr id="43021" name="Text Box 8"/>
            <p:cNvSpPr txBox="1">
              <a:spLocks noChangeArrowheads="1"/>
            </p:cNvSpPr>
            <p:nvPr/>
          </p:nvSpPr>
          <p:spPr bwMode="auto">
            <a:xfrm rot="363621">
              <a:off x="2391" y="2352"/>
              <a:ext cx="538" cy="288"/>
            </a:xfrm>
            <a:prstGeom prst="rect">
              <a:avLst/>
            </a:prstGeom>
            <a:noFill/>
            <a:ln w="9525">
              <a:noFill/>
              <a:miter lim="800000"/>
              <a:headEnd/>
              <a:tailEnd/>
            </a:ln>
          </p:spPr>
          <p:txBody>
            <a:bodyPr>
              <a:spAutoFit/>
            </a:bodyPr>
            <a:lstStyle/>
            <a:p>
              <a:pPr>
                <a:spcBef>
                  <a:spcPct val="50000"/>
                </a:spcBef>
              </a:pPr>
              <a:r>
                <a:rPr lang="en-US">
                  <a:solidFill>
                    <a:schemeClr val="tx2"/>
                  </a:solidFill>
                </a:rPr>
                <a:t>30 N</a:t>
              </a:r>
              <a:endParaRPr lang="en-US"/>
            </a:p>
          </p:txBody>
        </p:sp>
        <p:sp>
          <p:nvSpPr>
            <p:cNvPr id="43022" name="Text Box 9"/>
            <p:cNvSpPr txBox="1">
              <a:spLocks noChangeArrowheads="1"/>
            </p:cNvSpPr>
            <p:nvPr/>
          </p:nvSpPr>
          <p:spPr bwMode="auto">
            <a:xfrm rot="476609">
              <a:off x="2400" y="2976"/>
              <a:ext cx="432" cy="288"/>
            </a:xfrm>
            <a:prstGeom prst="rect">
              <a:avLst/>
            </a:prstGeom>
            <a:noFill/>
            <a:ln w="9525">
              <a:noFill/>
              <a:miter lim="800000"/>
              <a:headEnd/>
              <a:tailEnd/>
            </a:ln>
          </p:spPr>
          <p:txBody>
            <a:bodyPr>
              <a:spAutoFit/>
            </a:bodyPr>
            <a:lstStyle/>
            <a:p>
              <a:pPr>
                <a:spcBef>
                  <a:spcPct val="50000"/>
                </a:spcBef>
              </a:pPr>
              <a:r>
                <a:rPr lang="en-US">
                  <a:solidFill>
                    <a:schemeClr val="tx2"/>
                  </a:solidFill>
                </a:rPr>
                <a:t>0 N</a:t>
              </a:r>
              <a:endParaRPr lang="en-US"/>
            </a:p>
          </p:txBody>
        </p:sp>
        <p:sp>
          <p:nvSpPr>
            <p:cNvPr id="43023" name="Text Box 10"/>
            <p:cNvSpPr txBox="1">
              <a:spLocks noChangeArrowheads="1"/>
            </p:cNvSpPr>
            <p:nvPr/>
          </p:nvSpPr>
          <p:spPr bwMode="auto">
            <a:xfrm rot="559830">
              <a:off x="2438" y="1943"/>
              <a:ext cx="513" cy="288"/>
            </a:xfrm>
            <a:prstGeom prst="rect">
              <a:avLst/>
            </a:prstGeom>
            <a:noFill/>
            <a:ln w="9525">
              <a:noFill/>
              <a:miter lim="800000"/>
              <a:headEnd/>
              <a:tailEnd/>
            </a:ln>
          </p:spPr>
          <p:txBody>
            <a:bodyPr>
              <a:spAutoFit/>
            </a:bodyPr>
            <a:lstStyle/>
            <a:p>
              <a:pPr>
                <a:spcBef>
                  <a:spcPct val="50000"/>
                </a:spcBef>
              </a:pPr>
              <a:r>
                <a:rPr lang="en-US">
                  <a:solidFill>
                    <a:schemeClr val="tx2"/>
                  </a:solidFill>
                </a:rPr>
                <a:t>60 N</a:t>
              </a:r>
              <a:endParaRPr lang="en-US"/>
            </a:p>
          </p:txBody>
        </p:sp>
      </p:grpSp>
      <p:sp>
        <p:nvSpPr>
          <p:cNvPr id="43012" name="Text Box 11"/>
          <p:cNvSpPr txBox="1">
            <a:spLocks noChangeArrowheads="1"/>
          </p:cNvSpPr>
          <p:nvPr/>
        </p:nvSpPr>
        <p:spPr bwMode="auto">
          <a:xfrm>
            <a:off x="365125" y="2632075"/>
            <a:ext cx="1225550" cy="3416300"/>
          </a:xfrm>
          <a:prstGeom prst="rect">
            <a:avLst/>
          </a:prstGeom>
          <a:noFill/>
          <a:ln w="9525">
            <a:noFill/>
            <a:miter lim="800000"/>
            <a:headEnd/>
            <a:tailEnd/>
          </a:ln>
        </p:spPr>
        <p:txBody>
          <a:bodyPr wrap="none">
            <a:spAutoFit/>
          </a:bodyPr>
          <a:lstStyle/>
          <a:p>
            <a:r>
              <a:rPr lang="en-US"/>
              <a:t>Austin: </a:t>
            </a:r>
          </a:p>
          <a:p>
            <a:endParaRPr lang="en-US"/>
          </a:p>
          <a:p>
            <a:endParaRPr lang="en-US"/>
          </a:p>
          <a:p>
            <a:r>
              <a:rPr lang="en-US"/>
              <a:t>Logan:</a:t>
            </a:r>
          </a:p>
          <a:p>
            <a:endParaRPr lang="en-US"/>
          </a:p>
          <a:p>
            <a:endParaRPr lang="en-US"/>
          </a:p>
          <a:p>
            <a:r>
              <a:rPr lang="en-US"/>
              <a:t>Lincoln:</a:t>
            </a:r>
          </a:p>
          <a:p>
            <a:endParaRPr lang="en-US"/>
          </a:p>
          <a:p>
            <a:endParaRPr lang="en-US"/>
          </a:p>
        </p:txBody>
      </p:sp>
      <p:sp>
        <p:nvSpPr>
          <p:cNvPr id="43013" name="Text Box 12"/>
          <p:cNvSpPr txBox="1">
            <a:spLocks noChangeArrowheads="1"/>
          </p:cNvSpPr>
          <p:nvPr/>
        </p:nvSpPr>
        <p:spPr bwMode="auto">
          <a:xfrm>
            <a:off x="403225" y="3051175"/>
            <a:ext cx="3822700" cy="466725"/>
          </a:xfrm>
          <a:prstGeom prst="rect">
            <a:avLst/>
          </a:prstGeom>
          <a:solidFill>
            <a:schemeClr val="bg1"/>
          </a:solidFill>
          <a:ln w="9525">
            <a:solidFill>
              <a:schemeClr val="tx1"/>
            </a:solidFill>
            <a:miter lim="800000"/>
            <a:headEnd/>
            <a:tailEnd/>
          </a:ln>
        </p:spPr>
        <p:txBody>
          <a:bodyPr>
            <a:spAutoFit/>
          </a:bodyPr>
          <a:lstStyle/>
          <a:p>
            <a:r>
              <a:rPr lang="en-US"/>
              <a:t>(30</a:t>
            </a:r>
            <a:r>
              <a:rPr lang="en-US">
                <a:cs typeface="Times New Roman" pitchFamily="18" charset="0"/>
              </a:rPr>
              <a:t>°18' 22" N, </a:t>
            </a:r>
            <a:r>
              <a:rPr lang="en-US"/>
              <a:t>97°45' 3" W)</a:t>
            </a:r>
          </a:p>
        </p:txBody>
      </p:sp>
      <p:sp>
        <p:nvSpPr>
          <p:cNvPr id="43014" name="Text Box 13"/>
          <p:cNvSpPr txBox="1">
            <a:spLocks noChangeArrowheads="1"/>
          </p:cNvSpPr>
          <p:nvPr/>
        </p:nvSpPr>
        <p:spPr bwMode="auto">
          <a:xfrm>
            <a:off x="454025" y="4168775"/>
            <a:ext cx="3794125" cy="466725"/>
          </a:xfrm>
          <a:prstGeom prst="rect">
            <a:avLst/>
          </a:prstGeom>
          <a:solidFill>
            <a:schemeClr val="bg1"/>
          </a:solidFill>
          <a:ln w="9525">
            <a:solidFill>
              <a:schemeClr val="tx1"/>
            </a:solidFill>
            <a:miter lim="800000"/>
            <a:headEnd/>
            <a:tailEnd/>
          </a:ln>
        </p:spPr>
        <p:txBody>
          <a:bodyPr wrap="none">
            <a:spAutoFit/>
          </a:bodyPr>
          <a:lstStyle/>
          <a:p>
            <a:r>
              <a:rPr lang="en-US"/>
              <a:t>(41</a:t>
            </a:r>
            <a:r>
              <a:rPr lang="en-US">
                <a:cs typeface="Times New Roman" pitchFamily="18" charset="0"/>
              </a:rPr>
              <a:t>°44' 24" N, </a:t>
            </a:r>
            <a:r>
              <a:rPr lang="en-US"/>
              <a:t>111°50' 9" W)</a:t>
            </a:r>
          </a:p>
        </p:txBody>
      </p:sp>
      <p:sp>
        <p:nvSpPr>
          <p:cNvPr id="43015" name="Rectangle 15"/>
          <p:cNvSpPr>
            <a:spLocks noChangeArrowheads="1"/>
          </p:cNvSpPr>
          <p:nvPr/>
        </p:nvSpPr>
        <p:spPr bwMode="auto">
          <a:xfrm>
            <a:off x="2436813" y="1839913"/>
            <a:ext cx="2339975" cy="460375"/>
          </a:xfrm>
          <a:prstGeom prst="rect">
            <a:avLst/>
          </a:prstGeom>
          <a:noFill/>
          <a:ln w="9525">
            <a:noFill/>
            <a:miter lim="800000"/>
            <a:headEnd/>
            <a:tailEnd/>
          </a:ln>
        </p:spPr>
        <p:txBody>
          <a:bodyPr wrap="none">
            <a:spAutoFit/>
          </a:bodyPr>
          <a:lstStyle/>
          <a:p>
            <a:r>
              <a:rPr lang="en-US"/>
              <a:t>40 50 59 96 45 0 </a:t>
            </a:r>
          </a:p>
        </p:txBody>
      </p:sp>
      <p:sp>
        <p:nvSpPr>
          <p:cNvPr id="43016" name="Text Box 13"/>
          <p:cNvSpPr txBox="1">
            <a:spLocks noChangeArrowheads="1"/>
          </p:cNvSpPr>
          <p:nvPr/>
        </p:nvSpPr>
        <p:spPr bwMode="auto">
          <a:xfrm>
            <a:off x="517525" y="5324475"/>
            <a:ext cx="3660775" cy="461963"/>
          </a:xfrm>
          <a:prstGeom prst="rect">
            <a:avLst/>
          </a:prstGeom>
          <a:solidFill>
            <a:schemeClr val="bg1"/>
          </a:solidFill>
          <a:ln w="9525">
            <a:solidFill>
              <a:schemeClr val="tx1"/>
            </a:solidFill>
            <a:miter lim="800000"/>
            <a:headEnd/>
            <a:tailEnd/>
          </a:ln>
        </p:spPr>
        <p:txBody>
          <a:bodyPr wrap="none">
            <a:spAutoFit/>
          </a:bodyPr>
          <a:lstStyle/>
          <a:p>
            <a:r>
              <a:rPr lang="en-US"/>
              <a:t>(40</a:t>
            </a:r>
            <a:r>
              <a:rPr lang="en-US">
                <a:cs typeface="Times New Roman" pitchFamily="18" charset="0"/>
              </a:rPr>
              <a:t>°50' 59" N, </a:t>
            </a:r>
            <a:r>
              <a:rPr lang="en-US"/>
              <a:t>96°45' 0" W)</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146300" y="579438"/>
            <a:ext cx="5486400" cy="1143000"/>
          </a:xfrm>
          <a:noFill/>
        </p:spPr>
        <p:txBody>
          <a:bodyPr lIns="92075" tIns="46038" rIns="92075" bIns="46038"/>
          <a:lstStyle/>
          <a:p>
            <a:r>
              <a:rPr lang="en-US" smtClean="0"/>
              <a:t>Map Projection</a:t>
            </a:r>
          </a:p>
        </p:txBody>
      </p:sp>
      <p:sp>
        <p:nvSpPr>
          <p:cNvPr id="44035" name="Freeform 3"/>
          <p:cNvSpPr>
            <a:spLocks/>
          </p:cNvSpPr>
          <p:nvPr/>
        </p:nvSpPr>
        <p:spPr bwMode="auto">
          <a:xfrm>
            <a:off x="3690938" y="2657475"/>
            <a:ext cx="1177925" cy="947738"/>
          </a:xfrm>
          <a:custGeom>
            <a:avLst/>
            <a:gdLst>
              <a:gd name="T0" fmla="*/ 1006475 w 742"/>
              <a:gd name="T1" fmla="*/ 946150 h 597"/>
              <a:gd name="T2" fmla="*/ 1176338 w 742"/>
              <a:gd name="T3" fmla="*/ 554038 h 597"/>
              <a:gd name="T4" fmla="*/ 1050925 w 742"/>
              <a:gd name="T5" fmla="*/ 593725 h 597"/>
              <a:gd name="T6" fmla="*/ 1006475 w 742"/>
              <a:gd name="T7" fmla="*/ 468313 h 597"/>
              <a:gd name="T8" fmla="*/ 962025 w 742"/>
              <a:gd name="T9" fmla="*/ 352425 h 597"/>
              <a:gd name="T10" fmla="*/ 900113 w 742"/>
              <a:gd name="T11" fmla="*/ 254000 h 597"/>
              <a:gd name="T12" fmla="*/ 828675 w 742"/>
              <a:gd name="T13" fmla="*/ 168275 h 597"/>
              <a:gd name="T14" fmla="*/ 749300 w 742"/>
              <a:gd name="T15" fmla="*/ 98425 h 597"/>
              <a:gd name="T16" fmla="*/ 668337 w 742"/>
              <a:gd name="T17" fmla="*/ 41275 h 597"/>
              <a:gd name="T18" fmla="*/ 579438 w 742"/>
              <a:gd name="T19" fmla="*/ 12700 h 597"/>
              <a:gd name="T20" fmla="*/ 534988 w 742"/>
              <a:gd name="T21" fmla="*/ 6350 h 597"/>
              <a:gd name="T22" fmla="*/ 500063 w 742"/>
              <a:gd name="T23" fmla="*/ 0 h 597"/>
              <a:gd name="T24" fmla="*/ 454025 w 742"/>
              <a:gd name="T25" fmla="*/ 6350 h 597"/>
              <a:gd name="T26" fmla="*/ 409575 w 742"/>
              <a:gd name="T27" fmla="*/ 17463 h 597"/>
              <a:gd name="T28" fmla="*/ 0 w 742"/>
              <a:gd name="T29" fmla="*/ 150813 h 597"/>
              <a:gd name="T30" fmla="*/ 98425 w 742"/>
              <a:gd name="T31" fmla="*/ 455613 h 597"/>
              <a:gd name="T32" fmla="*/ 517525 w 742"/>
              <a:gd name="T33" fmla="*/ 323850 h 597"/>
              <a:gd name="T34" fmla="*/ 544513 w 742"/>
              <a:gd name="T35" fmla="*/ 323850 h 597"/>
              <a:gd name="T36" fmla="*/ 569913 w 742"/>
              <a:gd name="T37" fmla="*/ 328613 h 597"/>
              <a:gd name="T38" fmla="*/ 596900 w 742"/>
              <a:gd name="T39" fmla="*/ 346075 h 597"/>
              <a:gd name="T40" fmla="*/ 623887 w 742"/>
              <a:gd name="T41" fmla="*/ 374650 h 597"/>
              <a:gd name="T42" fmla="*/ 660400 w 742"/>
              <a:gd name="T43" fmla="*/ 409575 h 597"/>
              <a:gd name="T44" fmla="*/ 685800 w 742"/>
              <a:gd name="T45" fmla="*/ 455613 h 597"/>
              <a:gd name="T46" fmla="*/ 712787 w 742"/>
              <a:gd name="T47" fmla="*/ 501650 h 597"/>
              <a:gd name="T48" fmla="*/ 730250 w 742"/>
              <a:gd name="T49" fmla="*/ 560388 h 597"/>
              <a:gd name="T50" fmla="*/ 774700 w 742"/>
              <a:gd name="T51" fmla="*/ 687388 h 597"/>
              <a:gd name="T52" fmla="*/ 641350 w 742"/>
              <a:gd name="T53" fmla="*/ 727075 h 597"/>
              <a:gd name="T54" fmla="*/ 1006475 w 742"/>
              <a:gd name="T55" fmla="*/ 946150 h 59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42"/>
              <a:gd name="T85" fmla="*/ 0 h 597"/>
              <a:gd name="T86" fmla="*/ 742 w 742"/>
              <a:gd name="T87" fmla="*/ 597 h 59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42" h="597">
                <a:moveTo>
                  <a:pt x="634" y="596"/>
                </a:moveTo>
                <a:lnTo>
                  <a:pt x="741" y="349"/>
                </a:lnTo>
                <a:lnTo>
                  <a:pt x="662" y="374"/>
                </a:lnTo>
                <a:lnTo>
                  <a:pt x="634" y="295"/>
                </a:lnTo>
                <a:lnTo>
                  <a:pt x="606" y="222"/>
                </a:lnTo>
                <a:lnTo>
                  <a:pt x="567" y="160"/>
                </a:lnTo>
                <a:lnTo>
                  <a:pt x="522" y="106"/>
                </a:lnTo>
                <a:lnTo>
                  <a:pt x="472" y="62"/>
                </a:lnTo>
                <a:lnTo>
                  <a:pt x="421" y="26"/>
                </a:lnTo>
                <a:lnTo>
                  <a:pt x="365" y="8"/>
                </a:lnTo>
                <a:lnTo>
                  <a:pt x="337" y="4"/>
                </a:lnTo>
                <a:lnTo>
                  <a:pt x="315" y="0"/>
                </a:lnTo>
                <a:lnTo>
                  <a:pt x="286" y="4"/>
                </a:lnTo>
                <a:lnTo>
                  <a:pt x="258" y="11"/>
                </a:lnTo>
                <a:lnTo>
                  <a:pt x="0" y="95"/>
                </a:lnTo>
                <a:lnTo>
                  <a:pt x="62" y="287"/>
                </a:lnTo>
                <a:lnTo>
                  <a:pt x="326" y="204"/>
                </a:lnTo>
                <a:lnTo>
                  <a:pt x="343" y="204"/>
                </a:lnTo>
                <a:lnTo>
                  <a:pt x="359" y="207"/>
                </a:lnTo>
                <a:lnTo>
                  <a:pt x="376" y="218"/>
                </a:lnTo>
                <a:lnTo>
                  <a:pt x="393" y="236"/>
                </a:lnTo>
                <a:lnTo>
                  <a:pt x="416" y="258"/>
                </a:lnTo>
                <a:lnTo>
                  <a:pt x="432" y="287"/>
                </a:lnTo>
                <a:lnTo>
                  <a:pt x="449" y="316"/>
                </a:lnTo>
                <a:lnTo>
                  <a:pt x="460" y="353"/>
                </a:lnTo>
                <a:lnTo>
                  <a:pt x="488" y="433"/>
                </a:lnTo>
                <a:lnTo>
                  <a:pt x="404" y="458"/>
                </a:lnTo>
                <a:lnTo>
                  <a:pt x="634" y="596"/>
                </a:lnTo>
              </a:path>
            </a:pathLst>
          </a:custGeom>
          <a:solidFill>
            <a:schemeClr val="accent2"/>
          </a:solidFill>
          <a:ln w="12700" cap="rnd">
            <a:solidFill>
              <a:schemeClr val="tx1"/>
            </a:solidFill>
            <a:round/>
            <a:headEnd/>
            <a:tailEnd/>
          </a:ln>
        </p:spPr>
        <p:txBody>
          <a:bodyPr/>
          <a:lstStyle/>
          <a:p>
            <a:endParaRPr lang="en-US"/>
          </a:p>
        </p:txBody>
      </p:sp>
      <p:sp>
        <p:nvSpPr>
          <p:cNvPr id="44036" name="Rectangle 4"/>
          <p:cNvSpPr>
            <a:spLocks noChangeArrowheads="1"/>
          </p:cNvSpPr>
          <p:nvPr/>
        </p:nvSpPr>
        <p:spPr bwMode="auto">
          <a:xfrm>
            <a:off x="412750" y="4384675"/>
            <a:ext cx="3944938" cy="1309688"/>
          </a:xfrm>
          <a:prstGeom prst="rect">
            <a:avLst/>
          </a:prstGeom>
          <a:noFill/>
          <a:ln w="9525">
            <a:noFill/>
            <a:miter lim="800000"/>
            <a:headEnd/>
            <a:tailEnd/>
          </a:ln>
        </p:spPr>
        <p:txBody>
          <a:bodyPr wrap="none" lIns="92075" tIns="46038" rIns="92075" bIns="46038">
            <a:spAutoFit/>
          </a:bodyPr>
          <a:lstStyle/>
          <a:p>
            <a:pPr algn="ctr"/>
            <a:r>
              <a:rPr lang="en-US" sz="3200" b="1" i="1">
                <a:solidFill>
                  <a:schemeClr val="accent2"/>
                </a:solidFill>
              </a:rPr>
              <a:t>Curved Earth</a:t>
            </a:r>
            <a:endParaRPr lang="en-US" b="1"/>
          </a:p>
          <a:p>
            <a:pPr algn="ctr"/>
            <a:r>
              <a:rPr lang="en-US" b="1">
                <a:solidFill>
                  <a:schemeClr val="accent2"/>
                </a:solidFill>
              </a:rPr>
              <a:t>Geographic coordinates: </a:t>
            </a:r>
            <a:r>
              <a:rPr lang="en-US" b="1">
                <a:solidFill>
                  <a:schemeClr val="accent2"/>
                </a:solidFill>
                <a:latin typeface="Symbol" pitchFamily="18" charset="2"/>
              </a:rPr>
              <a:t>f</a:t>
            </a:r>
            <a:r>
              <a:rPr lang="en-US" b="1">
                <a:solidFill>
                  <a:schemeClr val="accent2"/>
                </a:solidFill>
              </a:rPr>
              <a:t>, </a:t>
            </a:r>
            <a:r>
              <a:rPr lang="en-US" b="1">
                <a:solidFill>
                  <a:schemeClr val="accent2"/>
                </a:solidFill>
                <a:latin typeface="Symbol" pitchFamily="18" charset="2"/>
              </a:rPr>
              <a:t>l</a:t>
            </a:r>
          </a:p>
          <a:p>
            <a:pPr algn="ctr"/>
            <a:r>
              <a:rPr lang="en-US" b="1"/>
              <a:t>(Latitude &amp; Longitude)</a:t>
            </a:r>
          </a:p>
        </p:txBody>
      </p:sp>
      <p:sp>
        <p:nvSpPr>
          <p:cNvPr id="44037" name="Rectangle 5"/>
          <p:cNvSpPr>
            <a:spLocks noChangeArrowheads="1"/>
          </p:cNvSpPr>
          <p:nvPr/>
        </p:nvSpPr>
        <p:spPr bwMode="auto">
          <a:xfrm>
            <a:off x="4940300" y="2632075"/>
            <a:ext cx="3806825" cy="1309688"/>
          </a:xfrm>
          <a:prstGeom prst="rect">
            <a:avLst/>
          </a:prstGeom>
          <a:noFill/>
          <a:ln w="9525">
            <a:noFill/>
            <a:miter lim="800000"/>
            <a:headEnd/>
            <a:tailEnd/>
          </a:ln>
        </p:spPr>
        <p:txBody>
          <a:bodyPr lIns="92075" tIns="46038" rIns="92075" bIns="46038">
            <a:spAutoFit/>
          </a:bodyPr>
          <a:lstStyle/>
          <a:p>
            <a:pPr algn="ctr"/>
            <a:r>
              <a:rPr lang="en-US" sz="3200" b="1" i="1">
                <a:solidFill>
                  <a:srgbClr val="008000"/>
                </a:solidFill>
              </a:rPr>
              <a:t>Flat Map</a:t>
            </a:r>
            <a:r>
              <a:rPr lang="en-US" b="1"/>
              <a:t> </a:t>
            </a:r>
          </a:p>
          <a:p>
            <a:pPr algn="ctr"/>
            <a:r>
              <a:rPr lang="en-US" b="1">
                <a:solidFill>
                  <a:srgbClr val="008000"/>
                </a:solidFill>
              </a:rPr>
              <a:t>Cartesian coordinates: x,y</a:t>
            </a:r>
          </a:p>
          <a:p>
            <a:pPr algn="ctr"/>
            <a:r>
              <a:rPr lang="en-US" b="1"/>
              <a:t>(Easting &amp; Northing)</a:t>
            </a:r>
          </a:p>
        </p:txBody>
      </p:sp>
      <p:pic>
        <p:nvPicPr>
          <p:cNvPr id="44038" name="Picture 6"/>
          <p:cNvPicPr>
            <a:picLocks noChangeArrowheads="1"/>
          </p:cNvPicPr>
          <p:nvPr/>
        </p:nvPicPr>
        <p:blipFill>
          <a:blip r:embed="rId3" cstate="print"/>
          <a:srcRect/>
          <a:stretch>
            <a:fillRect/>
          </a:stretch>
        </p:blipFill>
        <p:spPr bwMode="auto">
          <a:xfrm>
            <a:off x="582613" y="1717675"/>
            <a:ext cx="3030537" cy="2593975"/>
          </a:xfrm>
          <a:prstGeom prst="rect">
            <a:avLst/>
          </a:prstGeom>
          <a:noFill/>
          <a:ln w="9525">
            <a:noFill/>
            <a:miter lim="800000"/>
            <a:headEnd/>
            <a:tailEnd/>
          </a:ln>
        </p:spPr>
      </p:pic>
      <p:pic>
        <p:nvPicPr>
          <p:cNvPr id="44039" name="Picture 7"/>
          <p:cNvPicPr>
            <a:picLocks noChangeArrowheads="1"/>
          </p:cNvPicPr>
          <p:nvPr/>
        </p:nvPicPr>
        <p:blipFill>
          <a:blip r:embed="rId4" cstate="print"/>
          <a:srcRect/>
          <a:stretch>
            <a:fillRect/>
          </a:stretch>
        </p:blipFill>
        <p:spPr bwMode="auto">
          <a:xfrm>
            <a:off x="4479925" y="4143375"/>
            <a:ext cx="3862388" cy="210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609600"/>
            <a:ext cx="7772400" cy="533400"/>
          </a:xfrm>
        </p:spPr>
        <p:txBody>
          <a:bodyPr/>
          <a:lstStyle/>
          <a:p>
            <a:r>
              <a:rPr lang="en-US" smtClean="0"/>
              <a:t>Earth to Globe to Map</a:t>
            </a:r>
          </a:p>
        </p:txBody>
      </p:sp>
      <p:pic>
        <p:nvPicPr>
          <p:cNvPr id="45059" name="Picture 3" descr="earth"/>
          <p:cNvPicPr>
            <a:picLocks noChangeAspect="1" noChangeArrowheads="1"/>
          </p:cNvPicPr>
          <p:nvPr/>
        </p:nvPicPr>
        <p:blipFill>
          <a:blip r:embed="rId3" cstate="print"/>
          <a:srcRect/>
          <a:stretch>
            <a:fillRect/>
          </a:stretch>
        </p:blipFill>
        <p:spPr bwMode="auto">
          <a:xfrm>
            <a:off x="533400" y="1371600"/>
            <a:ext cx="2889250" cy="3048000"/>
          </a:xfrm>
          <a:prstGeom prst="rect">
            <a:avLst/>
          </a:prstGeom>
          <a:noFill/>
          <a:ln w="9525">
            <a:noFill/>
            <a:miter lim="800000"/>
            <a:headEnd/>
            <a:tailEnd/>
          </a:ln>
        </p:spPr>
      </p:pic>
      <p:pic>
        <p:nvPicPr>
          <p:cNvPr id="45060" name="Picture 4" descr="earth"/>
          <p:cNvPicPr>
            <a:picLocks noChangeAspect="1" noChangeArrowheads="1"/>
          </p:cNvPicPr>
          <p:nvPr/>
        </p:nvPicPr>
        <p:blipFill>
          <a:blip r:embed="rId3" cstate="print"/>
          <a:srcRect/>
          <a:stretch>
            <a:fillRect/>
          </a:stretch>
        </p:blipFill>
        <p:spPr bwMode="auto">
          <a:xfrm>
            <a:off x="4191000" y="2133600"/>
            <a:ext cx="1300163" cy="1371600"/>
          </a:xfrm>
          <a:prstGeom prst="rect">
            <a:avLst/>
          </a:prstGeom>
          <a:noFill/>
          <a:ln w="9525">
            <a:noFill/>
            <a:miter lim="800000"/>
            <a:headEnd/>
            <a:tailEnd/>
          </a:ln>
        </p:spPr>
      </p:pic>
      <p:sp>
        <p:nvSpPr>
          <p:cNvPr id="45061" name="Line 5"/>
          <p:cNvSpPr>
            <a:spLocks noChangeShapeType="1"/>
          </p:cNvSpPr>
          <p:nvPr/>
        </p:nvSpPr>
        <p:spPr bwMode="auto">
          <a:xfrm>
            <a:off x="1981200" y="1371600"/>
            <a:ext cx="2860675" cy="752475"/>
          </a:xfrm>
          <a:prstGeom prst="line">
            <a:avLst/>
          </a:prstGeom>
          <a:noFill/>
          <a:ln w="38100">
            <a:solidFill>
              <a:srgbClr val="0000FF"/>
            </a:solidFill>
            <a:round/>
            <a:headEnd/>
            <a:tailEnd/>
          </a:ln>
        </p:spPr>
        <p:txBody>
          <a:bodyPr wrap="none" anchor="ctr"/>
          <a:lstStyle/>
          <a:p>
            <a:endParaRPr lang="en-US"/>
          </a:p>
        </p:txBody>
      </p:sp>
      <p:sp>
        <p:nvSpPr>
          <p:cNvPr id="45062" name="Line 6"/>
          <p:cNvSpPr>
            <a:spLocks noChangeShapeType="1"/>
          </p:cNvSpPr>
          <p:nvPr/>
        </p:nvSpPr>
        <p:spPr bwMode="auto">
          <a:xfrm flipV="1">
            <a:off x="1971675" y="3413125"/>
            <a:ext cx="2890838" cy="792163"/>
          </a:xfrm>
          <a:prstGeom prst="line">
            <a:avLst/>
          </a:prstGeom>
          <a:noFill/>
          <a:ln w="38100">
            <a:solidFill>
              <a:srgbClr val="0000FF"/>
            </a:solidFill>
            <a:round/>
            <a:headEnd/>
            <a:tailEnd/>
          </a:ln>
        </p:spPr>
        <p:txBody>
          <a:bodyPr wrap="none" anchor="ctr"/>
          <a:lstStyle/>
          <a:p>
            <a:endParaRPr lang="en-US"/>
          </a:p>
        </p:txBody>
      </p:sp>
      <p:grpSp>
        <p:nvGrpSpPr>
          <p:cNvPr id="45063" name="Group 7"/>
          <p:cNvGrpSpPr>
            <a:grpSpLocks/>
          </p:cNvGrpSpPr>
          <p:nvPr/>
        </p:nvGrpSpPr>
        <p:grpSpPr bwMode="auto">
          <a:xfrm>
            <a:off x="6310313" y="2046288"/>
            <a:ext cx="2514600" cy="1447800"/>
            <a:chOff x="3792" y="1872"/>
            <a:chExt cx="1584" cy="912"/>
          </a:xfrm>
        </p:grpSpPr>
        <p:pic>
          <p:nvPicPr>
            <p:cNvPr id="45076" name="Picture 8" descr="map"/>
            <p:cNvPicPr>
              <a:picLocks noChangeAspect="1" noChangeArrowheads="1"/>
            </p:cNvPicPr>
            <p:nvPr/>
          </p:nvPicPr>
          <p:blipFill>
            <a:blip r:embed="rId4" cstate="print"/>
            <a:srcRect/>
            <a:stretch>
              <a:fillRect/>
            </a:stretch>
          </p:blipFill>
          <p:spPr bwMode="auto">
            <a:xfrm>
              <a:off x="3792" y="1872"/>
              <a:ext cx="1584" cy="912"/>
            </a:xfrm>
            <a:prstGeom prst="rect">
              <a:avLst/>
            </a:prstGeom>
            <a:noFill/>
            <a:ln w="9525">
              <a:noFill/>
              <a:miter lim="800000"/>
              <a:headEnd/>
              <a:tailEnd/>
            </a:ln>
          </p:spPr>
        </p:pic>
        <p:sp>
          <p:nvSpPr>
            <p:cNvPr id="45077" name="Rectangle 9"/>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grpSp>
        <p:nvGrpSpPr>
          <p:cNvPr id="45064" name="Group 10"/>
          <p:cNvGrpSpPr>
            <a:grpSpLocks/>
          </p:cNvGrpSpPr>
          <p:nvPr/>
        </p:nvGrpSpPr>
        <p:grpSpPr bwMode="auto">
          <a:xfrm>
            <a:off x="1519238" y="4733925"/>
            <a:ext cx="3482975" cy="1370013"/>
            <a:chOff x="3566" y="1440"/>
            <a:chExt cx="2194" cy="863"/>
          </a:xfrm>
        </p:grpSpPr>
        <p:sp>
          <p:nvSpPr>
            <p:cNvPr id="45074" name="Text Box 11"/>
            <p:cNvSpPr txBox="1">
              <a:spLocks noChangeArrowheads="1"/>
            </p:cNvSpPr>
            <p:nvPr/>
          </p:nvSpPr>
          <p:spPr bwMode="auto">
            <a:xfrm>
              <a:off x="3566" y="1440"/>
              <a:ext cx="2194" cy="863"/>
            </a:xfrm>
            <a:prstGeom prst="rect">
              <a:avLst/>
            </a:prstGeom>
            <a:noFill/>
            <a:ln w="9525">
              <a:noFill/>
              <a:miter lim="800000"/>
              <a:headEnd/>
              <a:tailEnd/>
            </a:ln>
          </p:spPr>
          <p:txBody>
            <a:bodyPr>
              <a:spAutoFit/>
            </a:bodyPr>
            <a:lstStyle/>
            <a:p>
              <a:pPr algn="ctr">
                <a:spcBef>
                  <a:spcPct val="50000"/>
                </a:spcBef>
              </a:pPr>
              <a:r>
                <a:rPr lang="en-US">
                  <a:solidFill>
                    <a:srgbClr val="0000FF"/>
                  </a:solidFill>
                </a:rPr>
                <a:t>Representative Fraction</a:t>
              </a:r>
              <a:endParaRPr lang="en-US"/>
            </a:p>
            <a:p>
              <a:pPr algn="ctr">
                <a:spcBef>
                  <a:spcPct val="50000"/>
                </a:spcBef>
              </a:pPr>
              <a:r>
                <a:rPr lang="en-US" u="sng"/>
                <a:t>Globe distance</a:t>
              </a:r>
              <a:br>
                <a:rPr lang="en-US" u="sng"/>
              </a:br>
              <a:r>
                <a:rPr lang="en-US"/>
                <a:t>Earth distance </a:t>
              </a:r>
            </a:p>
          </p:txBody>
        </p:sp>
        <p:sp>
          <p:nvSpPr>
            <p:cNvPr id="45075" name="Text Box 12"/>
            <p:cNvSpPr txBox="1">
              <a:spLocks noChangeArrowheads="1"/>
            </p:cNvSpPr>
            <p:nvPr/>
          </p:nvSpPr>
          <p:spPr bwMode="auto">
            <a:xfrm>
              <a:off x="3859" y="1863"/>
              <a:ext cx="224" cy="288"/>
            </a:xfrm>
            <a:prstGeom prst="rect">
              <a:avLst/>
            </a:prstGeom>
            <a:noFill/>
            <a:ln w="9525">
              <a:noFill/>
              <a:miter lim="800000"/>
              <a:headEnd/>
              <a:tailEnd/>
            </a:ln>
          </p:spPr>
          <p:txBody>
            <a:bodyPr wrap="none">
              <a:spAutoFit/>
            </a:bodyPr>
            <a:lstStyle/>
            <a:p>
              <a:r>
                <a:rPr lang="en-US"/>
                <a:t>=</a:t>
              </a:r>
            </a:p>
          </p:txBody>
        </p:sp>
      </p:grpSp>
      <p:sp>
        <p:nvSpPr>
          <p:cNvPr id="45065" name="Text Box 13"/>
          <p:cNvSpPr txBox="1">
            <a:spLocks noChangeArrowheads="1"/>
          </p:cNvSpPr>
          <p:nvPr/>
        </p:nvSpPr>
        <p:spPr bwMode="auto">
          <a:xfrm>
            <a:off x="2357438" y="4241800"/>
            <a:ext cx="1562100" cy="457200"/>
          </a:xfrm>
          <a:prstGeom prst="rect">
            <a:avLst/>
          </a:prstGeom>
          <a:noFill/>
          <a:ln w="9525">
            <a:noFill/>
            <a:miter lim="800000"/>
            <a:headEnd/>
            <a:tailEnd/>
          </a:ln>
        </p:spPr>
        <p:txBody>
          <a:bodyPr wrap="none">
            <a:spAutoFit/>
          </a:bodyPr>
          <a:lstStyle/>
          <a:p>
            <a:r>
              <a:rPr lang="en-US">
                <a:solidFill>
                  <a:srgbClr val="FF3300"/>
                </a:solidFill>
              </a:rPr>
              <a:t>Map Scale:</a:t>
            </a:r>
            <a:endParaRPr lang="en-US"/>
          </a:p>
        </p:txBody>
      </p:sp>
      <p:sp>
        <p:nvSpPr>
          <p:cNvPr id="45066" name="AutoShape 14"/>
          <p:cNvSpPr>
            <a:spLocks noChangeArrowheads="1"/>
          </p:cNvSpPr>
          <p:nvPr/>
        </p:nvSpPr>
        <p:spPr bwMode="auto">
          <a:xfrm>
            <a:off x="35052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5067" name="AutoShape 15"/>
          <p:cNvSpPr>
            <a:spLocks noChangeArrowheads="1"/>
          </p:cNvSpPr>
          <p:nvPr/>
        </p:nvSpPr>
        <p:spPr bwMode="auto">
          <a:xfrm>
            <a:off x="55626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5068" name="Text Box 16"/>
          <p:cNvSpPr txBox="1">
            <a:spLocks noChangeArrowheads="1"/>
          </p:cNvSpPr>
          <p:nvPr/>
        </p:nvSpPr>
        <p:spPr bwMode="auto">
          <a:xfrm>
            <a:off x="6273800" y="4165600"/>
            <a:ext cx="2154238" cy="457200"/>
          </a:xfrm>
          <a:prstGeom prst="rect">
            <a:avLst/>
          </a:prstGeom>
          <a:noFill/>
          <a:ln w="9525">
            <a:noFill/>
            <a:miter lim="800000"/>
            <a:headEnd/>
            <a:tailEnd/>
          </a:ln>
        </p:spPr>
        <p:txBody>
          <a:bodyPr wrap="none">
            <a:spAutoFit/>
          </a:bodyPr>
          <a:lstStyle/>
          <a:p>
            <a:r>
              <a:rPr lang="en-US">
                <a:solidFill>
                  <a:srgbClr val="FF3300"/>
                </a:solidFill>
              </a:rPr>
              <a:t>Map Projection:</a:t>
            </a:r>
            <a:endParaRPr lang="en-US"/>
          </a:p>
        </p:txBody>
      </p:sp>
      <p:sp>
        <p:nvSpPr>
          <p:cNvPr id="45069" name="Text Box 17"/>
          <p:cNvSpPr txBox="1">
            <a:spLocks noChangeArrowheads="1"/>
          </p:cNvSpPr>
          <p:nvPr/>
        </p:nvSpPr>
        <p:spPr bwMode="auto">
          <a:xfrm>
            <a:off x="6527800" y="4705350"/>
            <a:ext cx="1697038" cy="457200"/>
          </a:xfrm>
          <a:prstGeom prst="rect">
            <a:avLst/>
          </a:prstGeom>
          <a:noFill/>
          <a:ln w="9525">
            <a:noFill/>
            <a:miter lim="800000"/>
            <a:headEnd/>
            <a:tailEnd/>
          </a:ln>
        </p:spPr>
        <p:txBody>
          <a:bodyPr wrap="none">
            <a:spAutoFit/>
          </a:bodyPr>
          <a:lstStyle/>
          <a:p>
            <a:r>
              <a:rPr lang="en-US">
                <a:solidFill>
                  <a:srgbClr val="0000FF"/>
                </a:solidFill>
              </a:rPr>
              <a:t>Scale Factor</a:t>
            </a:r>
            <a:endParaRPr lang="en-US"/>
          </a:p>
        </p:txBody>
      </p:sp>
      <p:sp>
        <p:nvSpPr>
          <p:cNvPr id="45070" name="Text Box 18"/>
          <p:cNvSpPr txBox="1">
            <a:spLocks noChangeArrowheads="1"/>
          </p:cNvSpPr>
          <p:nvPr/>
        </p:nvSpPr>
        <p:spPr bwMode="auto">
          <a:xfrm>
            <a:off x="6477000" y="5257800"/>
            <a:ext cx="2111375" cy="822325"/>
          </a:xfrm>
          <a:prstGeom prst="rect">
            <a:avLst/>
          </a:prstGeom>
          <a:noFill/>
          <a:ln w="9525">
            <a:noFill/>
            <a:miter lim="800000"/>
            <a:headEnd/>
            <a:tailEnd/>
          </a:ln>
        </p:spPr>
        <p:txBody>
          <a:bodyPr>
            <a:spAutoFit/>
          </a:bodyPr>
          <a:lstStyle/>
          <a:p>
            <a:pPr algn="ctr">
              <a:spcBef>
                <a:spcPct val="50000"/>
              </a:spcBef>
            </a:pPr>
            <a:r>
              <a:rPr lang="en-US" u="sng"/>
              <a:t>Map distance</a:t>
            </a:r>
            <a:r>
              <a:rPr lang="en-US"/>
              <a:t/>
            </a:r>
            <a:br>
              <a:rPr lang="en-US"/>
            </a:br>
            <a:r>
              <a:rPr lang="en-US"/>
              <a:t>Globe distance </a:t>
            </a:r>
          </a:p>
        </p:txBody>
      </p:sp>
      <p:sp>
        <p:nvSpPr>
          <p:cNvPr id="45071" name="Text Box 19"/>
          <p:cNvSpPr txBox="1">
            <a:spLocks noChangeArrowheads="1"/>
          </p:cNvSpPr>
          <p:nvPr/>
        </p:nvSpPr>
        <p:spPr bwMode="auto">
          <a:xfrm>
            <a:off x="6161088" y="5430838"/>
            <a:ext cx="355600" cy="457200"/>
          </a:xfrm>
          <a:prstGeom prst="rect">
            <a:avLst/>
          </a:prstGeom>
          <a:noFill/>
          <a:ln w="9525">
            <a:noFill/>
            <a:miter lim="800000"/>
            <a:headEnd/>
            <a:tailEnd/>
          </a:ln>
        </p:spPr>
        <p:txBody>
          <a:bodyPr wrap="none">
            <a:spAutoFit/>
          </a:bodyPr>
          <a:lstStyle/>
          <a:p>
            <a:r>
              <a:rPr lang="en-US"/>
              <a:t>=</a:t>
            </a:r>
          </a:p>
        </p:txBody>
      </p:sp>
      <p:sp>
        <p:nvSpPr>
          <p:cNvPr id="45072" name="Text Box 20"/>
          <p:cNvSpPr txBox="1">
            <a:spLocks noChangeArrowheads="1"/>
          </p:cNvSpPr>
          <p:nvPr/>
        </p:nvSpPr>
        <p:spPr bwMode="auto">
          <a:xfrm>
            <a:off x="2295525" y="5791200"/>
            <a:ext cx="1978025" cy="822325"/>
          </a:xfrm>
          <a:prstGeom prst="rect">
            <a:avLst/>
          </a:prstGeom>
          <a:noFill/>
          <a:ln w="9525">
            <a:noFill/>
            <a:miter lim="800000"/>
            <a:headEnd/>
            <a:tailEnd/>
          </a:ln>
        </p:spPr>
        <p:txBody>
          <a:bodyPr wrap="none">
            <a:spAutoFit/>
          </a:bodyPr>
          <a:lstStyle/>
          <a:p>
            <a:endParaRPr lang="en-US"/>
          </a:p>
          <a:p>
            <a:r>
              <a:rPr lang="en-US"/>
              <a:t>(e.g. 1:24,000)</a:t>
            </a:r>
          </a:p>
        </p:txBody>
      </p:sp>
      <p:sp>
        <p:nvSpPr>
          <p:cNvPr id="45073" name="Text Box 21"/>
          <p:cNvSpPr txBox="1">
            <a:spLocks noChangeArrowheads="1"/>
          </p:cNvSpPr>
          <p:nvPr/>
        </p:nvSpPr>
        <p:spPr bwMode="auto">
          <a:xfrm>
            <a:off x="6761163" y="5765800"/>
            <a:ext cx="1741487" cy="822325"/>
          </a:xfrm>
          <a:prstGeom prst="rect">
            <a:avLst/>
          </a:prstGeom>
          <a:noFill/>
          <a:ln w="9525">
            <a:noFill/>
            <a:miter lim="800000"/>
            <a:headEnd/>
            <a:tailEnd/>
          </a:ln>
        </p:spPr>
        <p:txBody>
          <a:bodyPr wrap="none">
            <a:spAutoFit/>
          </a:bodyPr>
          <a:lstStyle/>
          <a:p>
            <a:endParaRPr lang="en-US"/>
          </a:p>
          <a:p>
            <a:r>
              <a:rPr lang="en-US"/>
              <a:t>(e.g. 0.9996)</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Coordinate Systems</a:t>
            </a:r>
          </a:p>
        </p:txBody>
      </p:sp>
      <p:grpSp>
        <p:nvGrpSpPr>
          <p:cNvPr id="46083" name="Group 3"/>
          <p:cNvGrpSpPr>
            <a:grpSpLocks/>
          </p:cNvGrpSpPr>
          <p:nvPr/>
        </p:nvGrpSpPr>
        <p:grpSpPr bwMode="auto">
          <a:xfrm>
            <a:off x="5257800" y="3505200"/>
            <a:ext cx="2514600" cy="1447800"/>
            <a:chOff x="3792" y="1872"/>
            <a:chExt cx="1584" cy="912"/>
          </a:xfrm>
        </p:grpSpPr>
        <p:pic>
          <p:nvPicPr>
            <p:cNvPr id="46098" name="Picture 4"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46099" name="Rectangle 5"/>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pic>
        <p:nvPicPr>
          <p:cNvPr id="46084" name="Picture 6" descr="earth"/>
          <p:cNvPicPr>
            <a:picLocks noChangeAspect="1" noChangeArrowheads="1"/>
          </p:cNvPicPr>
          <p:nvPr/>
        </p:nvPicPr>
        <p:blipFill>
          <a:blip r:embed="rId4" cstate="print"/>
          <a:srcRect/>
          <a:stretch>
            <a:fillRect/>
          </a:stretch>
        </p:blipFill>
        <p:spPr bwMode="auto">
          <a:xfrm>
            <a:off x="1550988" y="3205163"/>
            <a:ext cx="2095500" cy="2209800"/>
          </a:xfrm>
          <a:prstGeom prst="rect">
            <a:avLst/>
          </a:prstGeom>
          <a:noFill/>
          <a:ln w="9525">
            <a:noFill/>
            <a:miter lim="800000"/>
            <a:headEnd/>
            <a:tailEnd/>
          </a:ln>
        </p:spPr>
      </p:pic>
      <p:sp>
        <p:nvSpPr>
          <p:cNvPr id="46085" name="Oval 7"/>
          <p:cNvSpPr>
            <a:spLocks noChangeArrowheads="1"/>
          </p:cNvSpPr>
          <p:nvPr/>
        </p:nvSpPr>
        <p:spPr bwMode="auto">
          <a:xfrm>
            <a:off x="2514600" y="4678363"/>
            <a:ext cx="136525" cy="142875"/>
          </a:xfrm>
          <a:prstGeom prst="ellipse">
            <a:avLst/>
          </a:prstGeom>
          <a:solidFill>
            <a:srgbClr val="FF3300"/>
          </a:solidFill>
          <a:ln w="9525">
            <a:solidFill>
              <a:srgbClr val="FF3300"/>
            </a:solidFill>
            <a:round/>
            <a:headEnd/>
            <a:tailEnd/>
          </a:ln>
        </p:spPr>
        <p:txBody>
          <a:bodyPr wrap="none" anchor="ctr"/>
          <a:lstStyle/>
          <a:p>
            <a:endParaRPr lang="en-US"/>
          </a:p>
        </p:txBody>
      </p:sp>
      <p:sp>
        <p:nvSpPr>
          <p:cNvPr id="46086" name="Oval 8"/>
          <p:cNvSpPr>
            <a:spLocks noChangeArrowheads="1"/>
          </p:cNvSpPr>
          <p:nvPr/>
        </p:nvSpPr>
        <p:spPr bwMode="auto">
          <a:xfrm>
            <a:off x="5837238" y="4181475"/>
            <a:ext cx="136525" cy="142875"/>
          </a:xfrm>
          <a:prstGeom prst="ellipse">
            <a:avLst/>
          </a:prstGeom>
          <a:solidFill>
            <a:srgbClr val="996633"/>
          </a:solidFill>
          <a:ln w="9525">
            <a:solidFill>
              <a:srgbClr val="996633"/>
            </a:solidFill>
            <a:round/>
            <a:headEnd/>
            <a:tailEnd/>
          </a:ln>
        </p:spPr>
        <p:txBody>
          <a:bodyPr wrap="none" anchor="ctr"/>
          <a:lstStyle/>
          <a:p>
            <a:endParaRPr lang="en-US"/>
          </a:p>
        </p:txBody>
      </p:sp>
      <p:sp>
        <p:nvSpPr>
          <p:cNvPr id="46087" name="Text Box 9"/>
          <p:cNvSpPr txBox="1">
            <a:spLocks noChangeArrowheads="1"/>
          </p:cNvSpPr>
          <p:nvPr/>
        </p:nvSpPr>
        <p:spPr bwMode="auto">
          <a:xfrm>
            <a:off x="1219200" y="5410200"/>
            <a:ext cx="992188" cy="457200"/>
          </a:xfrm>
          <a:prstGeom prst="rect">
            <a:avLst/>
          </a:prstGeom>
          <a:noFill/>
          <a:ln w="9525">
            <a:noFill/>
            <a:miter lim="800000"/>
            <a:headEnd/>
            <a:tailEnd/>
          </a:ln>
        </p:spPr>
        <p:txBody>
          <a:bodyPr wrap="none">
            <a:spAutoFit/>
          </a:bodyPr>
          <a:lstStyle/>
          <a:p>
            <a:r>
              <a:rPr lang="en-US">
                <a:solidFill>
                  <a:srgbClr val="FF3300"/>
                </a:solidFill>
              </a:rPr>
              <a:t>(</a:t>
            </a:r>
            <a:r>
              <a:rPr lang="en-US">
                <a:solidFill>
                  <a:srgbClr val="FF3300"/>
                </a:solidFill>
                <a:latin typeface="Symbol" pitchFamily="18" charset="2"/>
              </a:rPr>
              <a:t>f</a:t>
            </a:r>
            <a:r>
              <a:rPr lang="en-US" baseline="-25000">
                <a:solidFill>
                  <a:srgbClr val="FF3300"/>
                </a:solidFill>
              </a:rPr>
              <a:t>o</a:t>
            </a:r>
            <a:r>
              <a:rPr lang="en-US">
                <a:solidFill>
                  <a:srgbClr val="FF3300"/>
                </a:solidFill>
              </a:rPr>
              <a:t>,</a:t>
            </a:r>
            <a:r>
              <a:rPr lang="en-US">
                <a:solidFill>
                  <a:srgbClr val="FF3300"/>
                </a:solidFill>
                <a:latin typeface="Symbol" pitchFamily="18" charset="2"/>
              </a:rPr>
              <a:t>l</a:t>
            </a:r>
            <a:r>
              <a:rPr lang="en-US" baseline="-25000">
                <a:solidFill>
                  <a:srgbClr val="FF3300"/>
                </a:solidFill>
              </a:rPr>
              <a:t>o</a:t>
            </a:r>
            <a:r>
              <a:rPr lang="en-US">
                <a:solidFill>
                  <a:srgbClr val="FF3300"/>
                </a:solidFill>
              </a:rPr>
              <a:t>)</a:t>
            </a:r>
            <a:endParaRPr lang="en-US"/>
          </a:p>
        </p:txBody>
      </p:sp>
      <p:sp>
        <p:nvSpPr>
          <p:cNvPr id="46088" name="Text Box 10"/>
          <p:cNvSpPr txBox="1">
            <a:spLocks noChangeArrowheads="1"/>
          </p:cNvSpPr>
          <p:nvPr/>
        </p:nvSpPr>
        <p:spPr bwMode="auto">
          <a:xfrm>
            <a:off x="6226175" y="5005388"/>
            <a:ext cx="971550" cy="457200"/>
          </a:xfrm>
          <a:prstGeom prst="rect">
            <a:avLst/>
          </a:prstGeom>
          <a:noFill/>
          <a:ln w="9525">
            <a:noFill/>
            <a:miter lim="800000"/>
            <a:headEnd/>
            <a:tailEnd/>
          </a:ln>
        </p:spPr>
        <p:txBody>
          <a:bodyPr wrap="none">
            <a:spAutoFit/>
          </a:bodyPr>
          <a:lstStyle/>
          <a:p>
            <a:r>
              <a:rPr lang="en-US">
                <a:solidFill>
                  <a:srgbClr val="996633"/>
                </a:solidFill>
              </a:rPr>
              <a:t>(x</a:t>
            </a:r>
            <a:r>
              <a:rPr lang="en-US" baseline="-25000">
                <a:solidFill>
                  <a:srgbClr val="996633"/>
                </a:solidFill>
              </a:rPr>
              <a:t>o</a:t>
            </a:r>
            <a:r>
              <a:rPr lang="en-US">
                <a:solidFill>
                  <a:srgbClr val="996633"/>
                </a:solidFill>
              </a:rPr>
              <a:t>,y</a:t>
            </a:r>
            <a:r>
              <a:rPr lang="en-US" baseline="-25000">
                <a:solidFill>
                  <a:srgbClr val="996633"/>
                </a:solidFill>
              </a:rPr>
              <a:t>o</a:t>
            </a:r>
            <a:r>
              <a:rPr lang="en-US">
                <a:solidFill>
                  <a:srgbClr val="996633"/>
                </a:solidFill>
              </a:rPr>
              <a:t>)</a:t>
            </a:r>
            <a:endParaRPr lang="en-US"/>
          </a:p>
        </p:txBody>
      </p:sp>
      <p:sp>
        <p:nvSpPr>
          <p:cNvPr id="46089" name="Line 11"/>
          <p:cNvSpPr>
            <a:spLocks noChangeShapeType="1"/>
          </p:cNvSpPr>
          <p:nvPr/>
        </p:nvSpPr>
        <p:spPr bwMode="auto">
          <a:xfrm>
            <a:off x="5943600" y="4343400"/>
            <a:ext cx="381000" cy="838200"/>
          </a:xfrm>
          <a:prstGeom prst="line">
            <a:avLst/>
          </a:prstGeom>
          <a:noFill/>
          <a:ln w="9525">
            <a:solidFill>
              <a:srgbClr val="996633"/>
            </a:solidFill>
            <a:round/>
            <a:headEnd type="triangle" w="med" len="med"/>
            <a:tailEnd/>
          </a:ln>
        </p:spPr>
        <p:txBody>
          <a:bodyPr wrap="none" anchor="ctr"/>
          <a:lstStyle/>
          <a:p>
            <a:endParaRPr lang="en-US"/>
          </a:p>
        </p:txBody>
      </p:sp>
      <p:sp>
        <p:nvSpPr>
          <p:cNvPr id="46090" name="Line 12"/>
          <p:cNvSpPr>
            <a:spLocks noChangeShapeType="1"/>
          </p:cNvSpPr>
          <p:nvPr/>
        </p:nvSpPr>
        <p:spPr bwMode="auto">
          <a:xfrm flipV="1">
            <a:off x="2133600" y="4876800"/>
            <a:ext cx="381000" cy="685800"/>
          </a:xfrm>
          <a:prstGeom prst="line">
            <a:avLst/>
          </a:prstGeom>
          <a:noFill/>
          <a:ln w="9525">
            <a:solidFill>
              <a:srgbClr val="FF3300"/>
            </a:solidFill>
            <a:round/>
            <a:headEnd/>
            <a:tailEnd type="triangle" w="med" len="med"/>
          </a:ln>
        </p:spPr>
        <p:txBody>
          <a:bodyPr wrap="none" anchor="ctr"/>
          <a:lstStyle/>
          <a:p>
            <a:endParaRPr lang="en-US"/>
          </a:p>
        </p:txBody>
      </p:sp>
      <p:sp>
        <p:nvSpPr>
          <p:cNvPr id="46091" name="Line 13"/>
          <p:cNvSpPr>
            <a:spLocks noChangeShapeType="1"/>
          </p:cNvSpPr>
          <p:nvPr/>
        </p:nvSpPr>
        <p:spPr bwMode="auto">
          <a:xfrm flipH="1">
            <a:off x="5943600" y="2743200"/>
            <a:ext cx="0" cy="1620838"/>
          </a:xfrm>
          <a:prstGeom prst="line">
            <a:avLst/>
          </a:prstGeom>
          <a:noFill/>
          <a:ln w="28575">
            <a:solidFill>
              <a:srgbClr val="996633"/>
            </a:solidFill>
            <a:round/>
            <a:headEnd type="triangle" w="med" len="med"/>
            <a:tailEnd/>
          </a:ln>
        </p:spPr>
        <p:txBody>
          <a:bodyPr wrap="none" anchor="ctr"/>
          <a:lstStyle/>
          <a:p>
            <a:endParaRPr lang="en-US"/>
          </a:p>
        </p:txBody>
      </p:sp>
      <p:sp>
        <p:nvSpPr>
          <p:cNvPr id="46092" name="Line 14"/>
          <p:cNvSpPr>
            <a:spLocks noChangeShapeType="1"/>
          </p:cNvSpPr>
          <p:nvPr/>
        </p:nvSpPr>
        <p:spPr bwMode="auto">
          <a:xfrm rot="5400000" flipH="1">
            <a:off x="7173119" y="3058319"/>
            <a:ext cx="0" cy="2417762"/>
          </a:xfrm>
          <a:prstGeom prst="line">
            <a:avLst/>
          </a:prstGeom>
          <a:noFill/>
          <a:ln w="28575">
            <a:solidFill>
              <a:srgbClr val="996633"/>
            </a:solidFill>
            <a:round/>
            <a:headEnd type="triangle" w="med" len="med"/>
            <a:tailEnd/>
          </a:ln>
        </p:spPr>
        <p:txBody>
          <a:bodyPr wrap="none" anchor="ctr"/>
          <a:lstStyle/>
          <a:p>
            <a:endParaRPr lang="en-US"/>
          </a:p>
        </p:txBody>
      </p:sp>
      <p:sp>
        <p:nvSpPr>
          <p:cNvPr id="46093" name="Text Box 15"/>
          <p:cNvSpPr txBox="1">
            <a:spLocks noChangeArrowheads="1"/>
          </p:cNvSpPr>
          <p:nvPr/>
        </p:nvSpPr>
        <p:spPr bwMode="auto">
          <a:xfrm>
            <a:off x="8229600" y="4343400"/>
            <a:ext cx="404813" cy="457200"/>
          </a:xfrm>
          <a:prstGeom prst="rect">
            <a:avLst/>
          </a:prstGeom>
          <a:noFill/>
          <a:ln w="9525">
            <a:noFill/>
            <a:miter lim="800000"/>
            <a:headEnd/>
            <a:tailEnd/>
          </a:ln>
        </p:spPr>
        <p:txBody>
          <a:bodyPr wrap="none">
            <a:spAutoFit/>
          </a:bodyPr>
          <a:lstStyle/>
          <a:p>
            <a:r>
              <a:rPr lang="en-US">
                <a:solidFill>
                  <a:srgbClr val="996633"/>
                </a:solidFill>
              </a:rPr>
              <a:t>X</a:t>
            </a:r>
            <a:endParaRPr lang="en-US"/>
          </a:p>
        </p:txBody>
      </p:sp>
      <p:sp>
        <p:nvSpPr>
          <p:cNvPr id="46094" name="Text Box 16"/>
          <p:cNvSpPr txBox="1">
            <a:spLocks noChangeArrowheads="1"/>
          </p:cNvSpPr>
          <p:nvPr/>
        </p:nvSpPr>
        <p:spPr bwMode="auto">
          <a:xfrm>
            <a:off x="6019800" y="2743200"/>
            <a:ext cx="404813" cy="457200"/>
          </a:xfrm>
          <a:prstGeom prst="rect">
            <a:avLst/>
          </a:prstGeom>
          <a:noFill/>
          <a:ln w="9525">
            <a:noFill/>
            <a:miter lim="800000"/>
            <a:headEnd/>
            <a:tailEnd/>
          </a:ln>
        </p:spPr>
        <p:txBody>
          <a:bodyPr wrap="none">
            <a:spAutoFit/>
          </a:bodyPr>
          <a:lstStyle/>
          <a:p>
            <a:r>
              <a:rPr lang="en-US">
                <a:solidFill>
                  <a:srgbClr val="996633"/>
                </a:solidFill>
              </a:rPr>
              <a:t>Y</a:t>
            </a:r>
            <a:endParaRPr lang="en-US"/>
          </a:p>
        </p:txBody>
      </p:sp>
      <p:sp>
        <p:nvSpPr>
          <p:cNvPr id="46095" name="Line 17"/>
          <p:cNvSpPr>
            <a:spLocks noChangeShapeType="1"/>
          </p:cNvSpPr>
          <p:nvPr/>
        </p:nvSpPr>
        <p:spPr bwMode="auto">
          <a:xfrm flipV="1">
            <a:off x="2667000" y="4276725"/>
            <a:ext cx="3144838" cy="447675"/>
          </a:xfrm>
          <a:prstGeom prst="line">
            <a:avLst/>
          </a:prstGeom>
          <a:noFill/>
          <a:ln w="9525">
            <a:solidFill>
              <a:schemeClr val="tx1"/>
            </a:solidFill>
            <a:round/>
            <a:headEnd/>
            <a:tailEnd type="triangle" w="med" len="med"/>
          </a:ln>
        </p:spPr>
        <p:txBody>
          <a:bodyPr wrap="none" anchor="ctr"/>
          <a:lstStyle/>
          <a:p>
            <a:endParaRPr lang="en-US"/>
          </a:p>
        </p:txBody>
      </p:sp>
      <p:sp>
        <p:nvSpPr>
          <p:cNvPr id="46096" name="Text Box 18"/>
          <p:cNvSpPr txBox="1">
            <a:spLocks noChangeArrowheads="1"/>
          </p:cNvSpPr>
          <p:nvPr/>
        </p:nvSpPr>
        <p:spPr bwMode="auto">
          <a:xfrm>
            <a:off x="3946525" y="4460875"/>
            <a:ext cx="979488" cy="457200"/>
          </a:xfrm>
          <a:prstGeom prst="rect">
            <a:avLst/>
          </a:prstGeom>
          <a:noFill/>
          <a:ln w="9525">
            <a:noFill/>
            <a:miter lim="800000"/>
            <a:headEnd/>
            <a:tailEnd/>
          </a:ln>
        </p:spPr>
        <p:txBody>
          <a:bodyPr wrap="none">
            <a:spAutoFit/>
          </a:bodyPr>
          <a:lstStyle/>
          <a:p>
            <a:r>
              <a:rPr lang="en-US"/>
              <a:t>Origin</a:t>
            </a:r>
          </a:p>
        </p:txBody>
      </p:sp>
      <p:sp>
        <p:nvSpPr>
          <p:cNvPr id="46097" name="Text Box 19"/>
          <p:cNvSpPr txBox="1">
            <a:spLocks noChangeArrowheads="1"/>
          </p:cNvSpPr>
          <p:nvPr/>
        </p:nvSpPr>
        <p:spPr bwMode="auto">
          <a:xfrm>
            <a:off x="1905000" y="1676400"/>
            <a:ext cx="6140450" cy="822325"/>
          </a:xfrm>
          <a:prstGeom prst="rect">
            <a:avLst/>
          </a:prstGeom>
          <a:noFill/>
          <a:ln w="9525">
            <a:noFill/>
            <a:miter lim="800000"/>
            <a:headEnd/>
            <a:tailEnd/>
          </a:ln>
        </p:spPr>
        <p:txBody>
          <a:bodyPr wrap="none">
            <a:spAutoFit/>
          </a:bodyPr>
          <a:lstStyle/>
          <a:p>
            <a:r>
              <a:rPr lang="en-US"/>
              <a:t>A planar coordinate system is defined by a pair</a:t>
            </a:r>
          </a:p>
          <a:p>
            <a:r>
              <a:rPr lang="en-US"/>
              <a:t>of orthogonal (x,y) axes drawn through an origin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mtClean="0"/>
              <a:t>Summary (1)</a:t>
            </a:r>
          </a:p>
        </p:txBody>
      </p:sp>
      <p:sp>
        <p:nvSpPr>
          <p:cNvPr id="47107" name="Content Placeholder 2"/>
          <p:cNvSpPr>
            <a:spLocks noGrp="1"/>
          </p:cNvSpPr>
          <p:nvPr>
            <p:ph idx="1"/>
          </p:nvPr>
        </p:nvSpPr>
        <p:spPr/>
        <p:txBody>
          <a:bodyPr/>
          <a:lstStyle/>
          <a:p>
            <a:r>
              <a:rPr lang="en-US" smtClean="0"/>
              <a:t>GIS in Water Resources is about </a:t>
            </a:r>
            <a:r>
              <a:rPr lang="en-US" smtClean="0">
                <a:solidFill>
                  <a:srgbClr val="FF0000"/>
                </a:solidFill>
              </a:rPr>
              <a:t>empowerment through use of information technology </a:t>
            </a:r>
            <a:r>
              <a:rPr lang="en-US" smtClean="0"/>
              <a:t>– helping you to understand the world around you and to investigate problems of interest to you</a:t>
            </a:r>
          </a:p>
          <a:p>
            <a:r>
              <a:rPr lang="en-US" smtClean="0"/>
              <a:t>This is an “</a:t>
            </a:r>
            <a:r>
              <a:rPr lang="en-US" smtClean="0">
                <a:solidFill>
                  <a:srgbClr val="FF0000"/>
                </a:solidFill>
              </a:rPr>
              <a:t>open class</a:t>
            </a:r>
            <a:r>
              <a:rPr lang="en-US" smtClean="0"/>
              <a:t>” in every sense where we learn from one another as well as from the instructors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t>Summary (2)</a:t>
            </a:r>
          </a:p>
        </p:txBody>
      </p:sp>
      <p:sp>
        <p:nvSpPr>
          <p:cNvPr id="48131" name="Content Placeholder 2"/>
          <p:cNvSpPr>
            <a:spLocks noGrp="1"/>
          </p:cNvSpPr>
          <p:nvPr>
            <p:ph idx="1"/>
          </p:nvPr>
        </p:nvSpPr>
        <p:spPr/>
        <p:txBody>
          <a:bodyPr/>
          <a:lstStyle/>
          <a:p>
            <a:r>
              <a:rPr lang="en-US" smtClean="0">
                <a:solidFill>
                  <a:srgbClr val="FF0000"/>
                </a:solidFill>
              </a:rPr>
              <a:t>GIS</a:t>
            </a:r>
            <a:r>
              <a:rPr lang="en-US" smtClean="0"/>
              <a:t> offers a structured information model for working with geospatial data that describe the “</a:t>
            </a:r>
            <a:r>
              <a:rPr lang="en-US" smtClean="0">
                <a:solidFill>
                  <a:srgbClr val="FF0000"/>
                </a:solidFill>
              </a:rPr>
              <a:t>water environment</a:t>
            </a:r>
            <a:r>
              <a:rPr lang="en-US" smtClean="0"/>
              <a:t>” (watersheds, streams, lakes, land use, ….)</a:t>
            </a:r>
          </a:p>
          <a:p>
            <a:r>
              <a:rPr lang="en-US" smtClean="0">
                <a:solidFill>
                  <a:srgbClr val="FF0000"/>
                </a:solidFill>
              </a:rPr>
              <a:t>Water resources </a:t>
            </a:r>
            <a:r>
              <a:rPr lang="en-US" smtClean="0"/>
              <a:t>also needs observations and modeling to describe “</a:t>
            </a:r>
            <a:r>
              <a:rPr lang="en-US" smtClean="0">
                <a:solidFill>
                  <a:srgbClr val="FF0000"/>
                </a:solidFill>
              </a:rPr>
              <a:t>the water</a:t>
            </a:r>
            <a:r>
              <a:rPr lang="en-US" smtClean="0"/>
              <a:t>” (discharge, water quality, water level, precipitation)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Summary (3)</a:t>
            </a:r>
          </a:p>
        </p:txBody>
      </p:sp>
      <p:sp>
        <p:nvSpPr>
          <p:cNvPr id="49155" name="Content Placeholder 2"/>
          <p:cNvSpPr>
            <a:spLocks noGrp="1"/>
          </p:cNvSpPr>
          <p:nvPr>
            <p:ph idx="1"/>
          </p:nvPr>
        </p:nvSpPr>
        <p:spPr/>
        <p:txBody>
          <a:bodyPr/>
          <a:lstStyle/>
          <a:p>
            <a:r>
              <a:rPr lang="en-US" dirty="0" smtClean="0"/>
              <a:t>A </a:t>
            </a:r>
            <a:r>
              <a:rPr lang="en-US" dirty="0" smtClean="0">
                <a:solidFill>
                  <a:srgbClr val="FF0000"/>
                </a:solidFill>
              </a:rPr>
              <a:t>Hydrologic Information System </a:t>
            </a:r>
            <a:r>
              <a:rPr lang="en-US" dirty="0" smtClean="0"/>
              <a:t>depends on water web services and integrates spatial and temporal water resources data</a:t>
            </a:r>
          </a:p>
          <a:p>
            <a:r>
              <a:rPr lang="en-US" dirty="0" smtClean="0"/>
              <a:t>Geography “</a:t>
            </a:r>
            <a:r>
              <a:rPr lang="en-US" dirty="0" smtClean="0">
                <a:solidFill>
                  <a:srgbClr val="FF0000"/>
                </a:solidFill>
              </a:rPr>
              <a:t>brings things together</a:t>
            </a:r>
            <a:r>
              <a:rPr lang="en-US" dirty="0" smtClean="0"/>
              <a:t>” through </a:t>
            </a:r>
            <a:r>
              <a:rPr lang="en-US" dirty="0" err="1" smtClean="0"/>
              <a:t>georeferencing</a:t>
            </a:r>
            <a:r>
              <a:rPr lang="en-US" dirty="0" smtClean="0"/>
              <a:t> on the earth’s surface</a:t>
            </a:r>
          </a:p>
          <a:p>
            <a:r>
              <a:rPr lang="en-US" dirty="0" smtClean="0"/>
              <a:t>Understanding </a:t>
            </a:r>
            <a:r>
              <a:rPr lang="en-US" dirty="0" err="1" smtClean="0">
                <a:solidFill>
                  <a:srgbClr val="FF0000"/>
                </a:solidFill>
              </a:rPr>
              <a:t>geolocation</a:t>
            </a:r>
            <a:r>
              <a:rPr lang="en-US" dirty="0" smtClean="0">
                <a:solidFill>
                  <a:srgbClr val="FF0000"/>
                </a:solidFill>
              </a:rPr>
              <a:t> on the earth </a:t>
            </a:r>
            <a:r>
              <a:rPr lang="en-US" dirty="0" smtClean="0"/>
              <a:t>and working with geospatial coordinate systems is fundamental to this field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54867" y="838200"/>
            <a:ext cx="6172200" cy="1752600"/>
          </a:xfrm>
        </p:spPr>
        <p:txBody>
          <a:bodyPr>
            <a:noAutofit/>
          </a:bodyPr>
          <a:lstStyle/>
          <a:p>
            <a:pPr marL="285750" lvl="0" indent="-285750" algn="l">
              <a:buFont typeface="Arial" pitchFamily="34" charset="0"/>
              <a:buChar char="•"/>
            </a:pPr>
            <a:r>
              <a:rPr lang="en-US" sz="1600" dirty="0">
                <a:solidFill>
                  <a:schemeClr val="tx1"/>
                </a:solidFill>
              </a:rPr>
              <a:t>M.E. </a:t>
            </a:r>
            <a:r>
              <a:rPr lang="en-US" sz="1600" dirty="0" smtClean="0">
                <a:solidFill>
                  <a:schemeClr val="tx1"/>
                </a:solidFill>
              </a:rPr>
              <a:t>(1998) &amp; </a:t>
            </a:r>
            <a:r>
              <a:rPr lang="en-US" sz="1600" dirty="0" err="1" smtClean="0">
                <a:solidFill>
                  <a:schemeClr val="tx1"/>
                </a:solidFill>
              </a:rPr>
              <a:t>Ph.D</a:t>
            </a:r>
            <a:r>
              <a:rPr lang="en-US" sz="1600" dirty="0" smtClean="0">
                <a:solidFill>
                  <a:schemeClr val="tx1"/>
                </a:solidFill>
              </a:rPr>
              <a:t> (2002). Agricultural </a:t>
            </a:r>
            <a:r>
              <a:rPr lang="en-US" sz="1600" dirty="0">
                <a:solidFill>
                  <a:schemeClr val="tx1"/>
                </a:solidFill>
              </a:rPr>
              <a:t>and Biological Engineering. University of Florida. </a:t>
            </a:r>
            <a:r>
              <a:rPr lang="en-US" sz="1600" dirty="0" smtClean="0">
                <a:solidFill>
                  <a:schemeClr val="tx1"/>
                </a:solidFill>
              </a:rPr>
              <a:t>Gainesville, FL. Dissertation: “Linking multiple layers of information to explain soybean yield variability” .  5 papers</a:t>
            </a:r>
          </a:p>
          <a:p>
            <a:pPr marL="742950" lvl="1" indent="-285750" algn="l">
              <a:buFont typeface="Arial" pitchFamily="34" charset="0"/>
              <a:buChar char="•"/>
            </a:pPr>
            <a:r>
              <a:rPr lang="en-US" sz="1600" dirty="0" smtClean="0">
                <a:solidFill>
                  <a:schemeClr val="tx1"/>
                </a:solidFill>
              </a:rPr>
              <a:t>Linking </a:t>
            </a:r>
            <a:r>
              <a:rPr lang="en-US" sz="1600" dirty="0">
                <a:solidFill>
                  <a:schemeClr val="tx1"/>
                </a:solidFill>
              </a:rPr>
              <a:t>multi-variables for diagnosing causes of spatial yield variability </a:t>
            </a:r>
            <a:endParaRPr lang="en-US" sz="1600" dirty="0" smtClean="0">
              <a:solidFill>
                <a:schemeClr val="tx1"/>
              </a:solidFill>
            </a:endParaRPr>
          </a:p>
          <a:p>
            <a:pPr marL="742950" lvl="1" indent="-285750" algn="l">
              <a:buFont typeface="Arial" pitchFamily="34" charset="0"/>
              <a:buChar char="•"/>
            </a:pPr>
            <a:r>
              <a:rPr lang="en-US" sz="1600" dirty="0" smtClean="0">
                <a:solidFill>
                  <a:schemeClr val="tx1"/>
                </a:solidFill>
              </a:rPr>
              <a:t>Analysis </a:t>
            </a:r>
            <a:r>
              <a:rPr lang="en-US" sz="1600" dirty="0">
                <a:solidFill>
                  <a:schemeClr val="tx1"/>
                </a:solidFill>
              </a:rPr>
              <a:t>of spatial yield variability using a combined crop model-empirical </a:t>
            </a:r>
            <a:r>
              <a:rPr lang="en-US" sz="1600" dirty="0" smtClean="0">
                <a:solidFill>
                  <a:schemeClr val="tx1"/>
                </a:solidFill>
              </a:rPr>
              <a:t>approach</a:t>
            </a:r>
          </a:p>
          <a:p>
            <a:pPr marL="742950" lvl="1" indent="-285750" algn="l">
              <a:buFont typeface="Arial" pitchFamily="34" charset="0"/>
              <a:buChar char="•"/>
            </a:pPr>
            <a:r>
              <a:rPr lang="en-US" sz="1600" dirty="0" smtClean="0">
                <a:solidFill>
                  <a:schemeClr val="tx1"/>
                </a:solidFill>
              </a:rPr>
              <a:t>Estimating </a:t>
            </a:r>
            <a:r>
              <a:rPr lang="en-US" sz="1600" dirty="0">
                <a:solidFill>
                  <a:schemeClr val="tx1"/>
                </a:solidFill>
              </a:rPr>
              <a:t>spatially variable soil properties for crop model use </a:t>
            </a:r>
            <a:endParaRPr lang="en-US" sz="1600" dirty="0" smtClean="0">
              <a:solidFill>
                <a:schemeClr val="tx1"/>
              </a:solidFill>
            </a:endParaRPr>
          </a:p>
          <a:p>
            <a:pPr marL="742950" lvl="1" indent="-285750" algn="l">
              <a:buFont typeface="Arial" pitchFamily="34" charset="0"/>
              <a:buChar char="•"/>
            </a:pPr>
            <a:r>
              <a:rPr lang="en-US" sz="1600" dirty="0" smtClean="0">
                <a:solidFill>
                  <a:schemeClr val="tx1"/>
                </a:solidFill>
              </a:rPr>
              <a:t>Relationship </a:t>
            </a:r>
            <a:r>
              <a:rPr lang="en-US" sz="1600" dirty="0">
                <a:solidFill>
                  <a:schemeClr val="tx1"/>
                </a:solidFill>
              </a:rPr>
              <a:t>between plant available soil water and yield </a:t>
            </a:r>
            <a:endParaRPr lang="en-US" sz="1600" dirty="0" smtClean="0">
              <a:solidFill>
                <a:schemeClr val="tx1"/>
              </a:solidFill>
            </a:endParaRPr>
          </a:p>
          <a:p>
            <a:pPr marL="742950" lvl="1" indent="-285750" algn="l">
              <a:buFont typeface="Arial" pitchFamily="34" charset="0"/>
              <a:buChar char="•"/>
            </a:pPr>
            <a:r>
              <a:rPr lang="en-US" sz="1600" dirty="0" smtClean="0">
                <a:solidFill>
                  <a:schemeClr val="tx1"/>
                </a:solidFill>
              </a:rPr>
              <a:t>Artificial </a:t>
            </a:r>
            <a:r>
              <a:rPr lang="en-US" sz="1600" dirty="0">
                <a:solidFill>
                  <a:schemeClr val="tx1"/>
                </a:solidFill>
              </a:rPr>
              <a:t>neural network </a:t>
            </a:r>
            <a:r>
              <a:rPr lang="en-US" sz="1600" dirty="0" smtClean="0">
                <a:solidFill>
                  <a:schemeClr val="tx1"/>
                </a:solidFill>
              </a:rPr>
              <a:t>as a data analysis tool in precision farming</a:t>
            </a:r>
          </a:p>
          <a:p>
            <a:pPr marL="285750" indent="-285750" algn="l">
              <a:buFont typeface="Arial" pitchFamily="34" charset="0"/>
              <a:buChar char="•"/>
            </a:pPr>
            <a:r>
              <a:rPr lang="en-US" sz="1600" dirty="0" smtClean="0">
                <a:solidFill>
                  <a:schemeClr val="tx1"/>
                </a:solidFill>
              </a:rPr>
              <a:t>2004- Joined to UNL and continued to work on c</a:t>
            </a:r>
            <a:r>
              <a:rPr lang="tr-TR" sz="1600" dirty="0" smtClean="0">
                <a:solidFill>
                  <a:schemeClr val="tx1"/>
                </a:solidFill>
              </a:rPr>
              <a:t>omputer simulation of crop production</a:t>
            </a:r>
            <a:r>
              <a:rPr lang="en-US" sz="1600" dirty="0" smtClean="0">
                <a:solidFill>
                  <a:schemeClr val="tx1"/>
                </a:solidFill>
              </a:rPr>
              <a:t> for another year  and gradually moved to </a:t>
            </a:r>
            <a:r>
              <a:rPr lang="tr-TR" sz="1600" dirty="0" smtClean="0">
                <a:solidFill>
                  <a:schemeClr val="tx1"/>
                </a:solidFill>
              </a:rPr>
              <a:t>Remote Sensing</a:t>
            </a:r>
            <a:r>
              <a:rPr lang="en-US" sz="1600" dirty="0" smtClean="0">
                <a:solidFill>
                  <a:schemeClr val="tx1"/>
                </a:solidFill>
              </a:rPr>
              <a:t> field with applications </a:t>
            </a:r>
            <a:r>
              <a:rPr lang="tr-TR" sz="1600" dirty="0" smtClean="0">
                <a:solidFill>
                  <a:schemeClr val="tx1"/>
                </a:solidFill>
              </a:rPr>
              <a:t>in Natural Resources Systems</a:t>
            </a:r>
            <a:r>
              <a:rPr lang="en-US" sz="1600" dirty="0" smtClean="0">
                <a:solidFill>
                  <a:schemeClr val="tx1"/>
                </a:solidFill>
              </a:rPr>
              <a:t>. </a:t>
            </a:r>
          </a:p>
          <a:p>
            <a:pPr marL="285750" lvl="0" indent="-285750" algn="l">
              <a:buFont typeface="Arial" pitchFamily="34" charset="0"/>
              <a:buChar char="•"/>
            </a:pPr>
            <a:r>
              <a:rPr lang="en-US" sz="1600" dirty="0" smtClean="0">
                <a:solidFill>
                  <a:schemeClr val="tx1"/>
                </a:solidFill>
              </a:rPr>
              <a:t>2006 - Remote Sensing-based Estimation of Evapotranspiration </a:t>
            </a:r>
            <a:r>
              <a:rPr lang="tr-TR" sz="1600" dirty="0" smtClean="0">
                <a:solidFill>
                  <a:schemeClr val="tx1"/>
                </a:solidFill>
              </a:rPr>
              <a:t>and other Surface Energy Fluxes</a:t>
            </a:r>
            <a:endParaRPr lang="en-US" sz="1600" dirty="0" smtClean="0">
              <a:solidFill>
                <a:schemeClr val="tx1"/>
              </a:solidFill>
            </a:endParaRPr>
          </a:p>
          <a:p>
            <a:pPr marL="285750" indent="-285750" algn="l">
              <a:buFont typeface="Arial" pitchFamily="34" charset="0"/>
              <a:buChar char="•"/>
            </a:pPr>
            <a:r>
              <a:rPr lang="en-US" sz="1600" dirty="0" smtClean="0">
                <a:solidFill>
                  <a:schemeClr val="tx1"/>
                </a:solidFill>
                <a:effectLst/>
              </a:rPr>
              <a:t>2008- Working on development of the Nebraska Hydrologic Information System (HIS), which is designed to provide improved access to evapotranspiration and other hydrologic data for end users.</a:t>
            </a:r>
            <a:endParaRPr lang="en-US" sz="1600" dirty="0" smtClean="0">
              <a:solidFill>
                <a:schemeClr val="tx1"/>
              </a:solidFill>
            </a:endParaRPr>
          </a:p>
          <a:p>
            <a:pPr marL="285750" indent="-285750" algn="l">
              <a:buFont typeface="Arial" pitchFamily="34" charset="0"/>
              <a:buChar char="•"/>
            </a:pPr>
            <a:r>
              <a:rPr lang="en-US" sz="1600" dirty="0" smtClean="0">
                <a:solidFill>
                  <a:schemeClr val="tx1"/>
                </a:solidFill>
              </a:rPr>
              <a:t>Participated in GISWR since 2006 (this year is the 5</a:t>
            </a:r>
            <a:r>
              <a:rPr lang="en-US" sz="1600" baseline="30000" dirty="0" smtClean="0">
                <a:solidFill>
                  <a:schemeClr val="tx1"/>
                </a:solidFill>
              </a:rPr>
              <a:t>th</a:t>
            </a:r>
            <a:r>
              <a:rPr lang="en-US" sz="1600" dirty="0" smtClean="0">
                <a:solidFill>
                  <a:schemeClr val="tx1"/>
                </a:solidFill>
              </a:rPr>
              <a:t> time – I skipped 2007 due to position change at UNL)</a:t>
            </a:r>
          </a:p>
          <a:p>
            <a:pPr lvl="0" algn="l"/>
            <a:r>
              <a:rPr lang="en-US" sz="1600" b="1" dirty="0" smtClean="0">
                <a:solidFill>
                  <a:schemeClr val="tx1"/>
                </a:solidFill>
              </a:rPr>
              <a:t> </a:t>
            </a:r>
            <a:endParaRPr lang="tr-TR" sz="1600" dirty="0">
              <a:solidFill>
                <a:schemeClr val="tx1"/>
              </a:solidFill>
            </a:endParaRPr>
          </a:p>
          <a:p>
            <a:pPr lvl="0" algn="l"/>
            <a:endParaRPr lang="tr-TR" sz="1600" dirty="0">
              <a:solidFill>
                <a:schemeClr val="tx1"/>
              </a:solidFill>
            </a:endParaRPr>
          </a:p>
          <a:p>
            <a:pPr algn="l"/>
            <a:endParaRPr lang="en-US" sz="1600" dirty="0">
              <a:solidFill>
                <a:schemeClr val="tx1"/>
              </a:solidFill>
            </a:endParaRPr>
          </a:p>
        </p:txBody>
      </p:sp>
      <p:pic>
        <p:nvPicPr>
          <p:cNvPr id="1026" name="Picture 2" descr="F:\g\mydocuments\pictures\BSE-chase hall-lincol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6305" r="55859"/>
          <a:stretch/>
        </p:blipFill>
        <p:spPr bwMode="auto">
          <a:xfrm>
            <a:off x="228600" y="228600"/>
            <a:ext cx="2534722"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09_080407_etrf_rangeland_ef_modifi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3528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p:cNvSpPr txBox="1">
            <a:spLocks/>
          </p:cNvSpPr>
          <p:nvPr/>
        </p:nvSpPr>
        <p:spPr>
          <a:xfrm>
            <a:off x="2971800" y="33867"/>
            <a:ext cx="54864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err="1" smtClean="0"/>
              <a:t>Ayse</a:t>
            </a:r>
            <a:r>
              <a:rPr lang="en-US" sz="3600" dirty="0" smtClean="0"/>
              <a:t> Irmak</a:t>
            </a:r>
            <a:endParaRPr lang="en-US" sz="3600" dirty="0"/>
          </a:p>
        </p:txBody>
      </p:sp>
    </p:spTree>
    <p:extLst>
      <p:ext uri="{BB962C8B-B14F-4D97-AF65-F5344CB8AC3E}">
        <p14:creationId xmlns:p14="http://schemas.microsoft.com/office/powerpoint/2010/main" val="2053391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14400" y="381000"/>
            <a:ext cx="7772400" cy="1143000"/>
          </a:xfrm>
        </p:spPr>
        <p:txBody>
          <a:bodyPr/>
          <a:lstStyle/>
          <a:p>
            <a:r>
              <a:rPr lang="en-US" smtClean="0">
                <a:solidFill>
                  <a:schemeClr val="accent2"/>
                </a:solidFill>
              </a:rPr>
              <a:t>University Without Walls</a:t>
            </a:r>
          </a:p>
        </p:txBody>
      </p:sp>
      <p:grpSp>
        <p:nvGrpSpPr>
          <p:cNvPr id="8195" name="Group 3"/>
          <p:cNvGrpSpPr>
            <a:grpSpLocks/>
          </p:cNvGrpSpPr>
          <p:nvPr/>
        </p:nvGrpSpPr>
        <p:grpSpPr bwMode="auto">
          <a:xfrm>
            <a:off x="838200" y="1600200"/>
            <a:ext cx="7978775" cy="4692650"/>
            <a:chOff x="528" y="1200"/>
            <a:chExt cx="5026" cy="2956"/>
          </a:xfrm>
        </p:grpSpPr>
        <p:sp>
          <p:nvSpPr>
            <p:cNvPr id="8196" name="Rectangle 4"/>
            <p:cNvSpPr>
              <a:spLocks noChangeArrowheads="1"/>
            </p:cNvSpPr>
            <p:nvPr/>
          </p:nvSpPr>
          <p:spPr bwMode="auto">
            <a:xfrm>
              <a:off x="576" y="1632"/>
              <a:ext cx="1728" cy="1632"/>
            </a:xfrm>
            <a:prstGeom prst="rect">
              <a:avLst/>
            </a:prstGeom>
            <a:noFill/>
            <a:ln w="76200">
              <a:solidFill>
                <a:schemeClr val="tx1"/>
              </a:solidFill>
              <a:miter lim="800000"/>
              <a:headEnd/>
              <a:tailEnd/>
            </a:ln>
          </p:spPr>
          <p:txBody>
            <a:bodyPr wrap="none" anchor="ctr"/>
            <a:lstStyle/>
            <a:p>
              <a:endParaRPr lang="en-US"/>
            </a:p>
          </p:txBody>
        </p:sp>
        <p:grpSp>
          <p:nvGrpSpPr>
            <p:cNvPr id="8197" name="Group 5"/>
            <p:cNvGrpSpPr>
              <a:grpSpLocks/>
            </p:cNvGrpSpPr>
            <p:nvPr/>
          </p:nvGrpSpPr>
          <p:grpSpPr bwMode="auto">
            <a:xfrm>
              <a:off x="672" y="1872"/>
              <a:ext cx="1536" cy="1114"/>
              <a:chOff x="874" y="1998"/>
              <a:chExt cx="1238" cy="988"/>
            </a:xfrm>
          </p:grpSpPr>
          <p:sp>
            <p:nvSpPr>
              <p:cNvPr id="8228" name="Line 6"/>
              <p:cNvSpPr>
                <a:spLocks noChangeShapeType="1"/>
              </p:cNvSpPr>
              <p:nvPr/>
            </p:nvSpPr>
            <p:spPr bwMode="auto">
              <a:xfrm flipH="1">
                <a:off x="1018" y="2190"/>
                <a:ext cx="288" cy="127"/>
              </a:xfrm>
              <a:prstGeom prst="line">
                <a:avLst/>
              </a:prstGeom>
              <a:noFill/>
              <a:ln w="38100">
                <a:solidFill>
                  <a:srgbClr val="00FF00"/>
                </a:solidFill>
                <a:round/>
                <a:headEnd/>
                <a:tailEnd/>
              </a:ln>
            </p:spPr>
            <p:txBody>
              <a:bodyPr/>
              <a:lstStyle/>
              <a:p>
                <a:endParaRPr lang="en-US"/>
              </a:p>
            </p:txBody>
          </p:sp>
          <p:sp>
            <p:nvSpPr>
              <p:cNvPr id="8229" name="Line 7"/>
              <p:cNvSpPr>
                <a:spLocks noChangeShapeType="1"/>
              </p:cNvSpPr>
              <p:nvPr/>
            </p:nvSpPr>
            <p:spPr bwMode="auto">
              <a:xfrm flipH="1">
                <a:off x="1162" y="2126"/>
                <a:ext cx="230" cy="414"/>
              </a:xfrm>
              <a:prstGeom prst="line">
                <a:avLst/>
              </a:prstGeom>
              <a:noFill/>
              <a:ln w="38100">
                <a:solidFill>
                  <a:srgbClr val="00FF00"/>
                </a:solidFill>
                <a:round/>
                <a:headEnd/>
                <a:tailEnd/>
              </a:ln>
            </p:spPr>
            <p:txBody>
              <a:bodyPr/>
              <a:lstStyle/>
              <a:p>
                <a:endParaRPr lang="en-US"/>
              </a:p>
            </p:txBody>
          </p:sp>
          <p:sp>
            <p:nvSpPr>
              <p:cNvPr id="8230" name="Line 8"/>
              <p:cNvSpPr>
                <a:spLocks noChangeShapeType="1"/>
              </p:cNvSpPr>
              <p:nvPr/>
            </p:nvSpPr>
            <p:spPr bwMode="auto">
              <a:xfrm flipH="1">
                <a:off x="1334" y="2158"/>
                <a:ext cx="58" cy="765"/>
              </a:xfrm>
              <a:prstGeom prst="line">
                <a:avLst/>
              </a:prstGeom>
              <a:noFill/>
              <a:ln w="38100">
                <a:solidFill>
                  <a:srgbClr val="00FF00"/>
                </a:solidFill>
                <a:round/>
                <a:headEnd/>
                <a:tailEnd/>
              </a:ln>
            </p:spPr>
            <p:txBody>
              <a:bodyPr/>
              <a:lstStyle/>
              <a:p>
                <a:endParaRPr lang="en-US"/>
              </a:p>
            </p:txBody>
          </p:sp>
          <p:sp>
            <p:nvSpPr>
              <p:cNvPr id="8231" name="Line 9"/>
              <p:cNvSpPr>
                <a:spLocks noChangeShapeType="1"/>
              </p:cNvSpPr>
              <p:nvPr/>
            </p:nvSpPr>
            <p:spPr bwMode="auto">
              <a:xfrm>
                <a:off x="1450" y="2158"/>
                <a:ext cx="115" cy="414"/>
              </a:xfrm>
              <a:prstGeom prst="line">
                <a:avLst/>
              </a:prstGeom>
              <a:noFill/>
              <a:ln w="38100">
                <a:solidFill>
                  <a:srgbClr val="00FF00"/>
                </a:solidFill>
                <a:round/>
                <a:headEnd/>
                <a:tailEnd/>
              </a:ln>
            </p:spPr>
            <p:txBody>
              <a:bodyPr/>
              <a:lstStyle/>
              <a:p>
                <a:endParaRPr lang="en-US"/>
              </a:p>
            </p:txBody>
          </p:sp>
          <p:sp>
            <p:nvSpPr>
              <p:cNvPr id="8232" name="Line 10"/>
              <p:cNvSpPr>
                <a:spLocks noChangeShapeType="1"/>
              </p:cNvSpPr>
              <p:nvPr/>
            </p:nvSpPr>
            <p:spPr bwMode="auto">
              <a:xfrm>
                <a:off x="1478" y="2126"/>
                <a:ext cx="548" cy="765"/>
              </a:xfrm>
              <a:prstGeom prst="line">
                <a:avLst/>
              </a:prstGeom>
              <a:noFill/>
              <a:ln w="38100">
                <a:solidFill>
                  <a:srgbClr val="00FF00"/>
                </a:solidFill>
                <a:round/>
                <a:headEnd/>
                <a:tailEnd/>
              </a:ln>
            </p:spPr>
            <p:txBody>
              <a:bodyPr/>
              <a:lstStyle/>
              <a:p>
                <a:endParaRPr lang="en-US"/>
              </a:p>
            </p:txBody>
          </p:sp>
          <p:sp>
            <p:nvSpPr>
              <p:cNvPr id="8233" name="Line 11"/>
              <p:cNvSpPr>
                <a:spLocks noChangeShapeType="1"/>
              </p:cNvSpPr>
              <p:nvPr/>
            </p:nvSpPr>
            <p:spPr bwMode="auto">
              <a:xfrm>
                <a:off x="1450" y="2094"/>
                <a:ext cx="489" cy="255"/>
              </a:xfrm>
              <a:prstGeom prst="line">
                <a:avLst/>
              </a:prstGeom>
              <a:noFill/>
              <a:ln w="38100">
                <a:solidFill>
                  <a:srgbClr val="00FF00"/>
                </a:solidFill>
                <a:round/>
                <a:headEnd/>
                <a:tailEnd/>
              </a:ln>
            </p:spPr>
            <p:txBody>
              <a:bodyPr/>
              <a:lstStyle/>
              <a:p>
                <a:endParaRPr lang="en-US"/>
              </a:p>
            </p:txBody>
          </p:sp>
          <p:sp>
            <p:nvSpPr>
              <p:cNvPr id="8234" name="Oval 12"/>
              <p:cNvSpPr>
                <a:spLocks noChangeArrowheads="1"/>
              </p:cNvSpPr>
              <p:nvPr/>
            </p:nvSpPr>
            <p:spPr bwMode="auto">
              <a:xfrm>
                <a:off x="1248" y="1998"/>
                <a:ext cx="288" cy="319"/>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8235" name="Rectangle 13"/>
              <p:cNvSpPr>
                <a:spLocks noChangeArrowheads="1"/>
              </p:cNvSpPr>
              <p:nvPr/>
            </p:nvSpPr>
            <p:spPr bwMode="auto">
              <a:xfrm>
                <a:off x="1075" y="2476"/>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6" name="Rectangle 14"/>
              <p:cNvSpPr>
                <a:spLocks noChangeArrowheads="1"/>
              </p:cNvSpPr>
              <p:nvPr/>
            </p:nvSpPr>
            <p:spPr bwMode="auto">
              <a:xfrm>
                <a:off x="874" y="2253"/>
                <a:ext cx="172"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7" name="Rectangle 15"/>
              <p:cNvSpPr>
                <a:spLocks noChangeArrowheads="1"/>
              </p:cNvSpPr>
              <p:nvPr/>
            </p:nvSpPr>
            <p:spPr bwMode="auto">
              <a:xfrm>
                <a:off x="1248" y="2827"/>
                <a:ext cx="173" cy="159"/>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8" name="Rectangle 16"/>
              <p:cNvSpPr>
                <a:spLocks noChangeArrowheads="1"/>
              </p:cNvSpPr>
              <p:nvPr/>
            </p:nvSpPr>
            <p:spPr bwMode="auto">
              <a:xfrm>
                <a:off x="1478" y="2508"/>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9" name="Rectangle 17"/>
              <p:cNvSpPr>
                <a:spLocks noChangeArrowheads="1"/>
              </p:cNvSpPr>
              <p:nvPr/>
            </p:nvSpPr>
            <p:spPr bwMode="auto">
              <a:xfrm>
                <a:off x="1939" y="2795"/>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40" name="Rectangle 18"/>
              <p:cNvSpPr>
                <a:spLocks noChangeArrowheads="1"/>
              </p:cNvSpPr>
              <p:nvPr/>
            </p:nvSpPr>
            <p:spPr bwMode="auto">
              <a:xfrm>
                <a:off x="1853" y="2253"/>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8198" name="Text Box 19"/>
            <p:cNvSpPr txBox="1">
              <a:spLocks noChangeArrowheads="1"/>
            </p:cNvSpPr>
            <p:nvPr/>
          </p:nvSpPr>
          <p:spPr bwMode="auto">
            <a:xfrm>
              <a:off x="528" y="3360"/>
              <a:ext cx="1836" cy="288"/>
            </a:xfrm>
            <a:prstGeom prst="rect">
              <a:avLst/>
            </a:prstGeom>
            <a:noFill/>
            <a:ln w="9525">
              <a:noFill/>
              <a:miter lim="800000"/>
              <a:headEnd/>
              <a:tailEnd/>
            </a:ln>
          </p:spPr>
          <p:txBody>
            <a:bodyPr wrap="none">
              <a:spAutoFit/>
            </a:bodyPr>
            <a:lstStyle/>
            <a:p>
              <a:r>
                <a:rPr lang="en-US"/>
                <a:t>Traditional Classroom</a:t>
              </a:r>
            </a:p>
          </p:txBody>
        </p:sp>
        <p:sp>
          <p:nvSpPr>
            <p:cNvPr id="8199" name="Line 20"/>
            <p:cNvSpPr>
              <a:spLocks noChangeShapeType="1"/>
            </p:cNvSpPr>
            <p:nvPr/>
          </p:nvSpPr>
          <p:spPr bwMode="auto">
            <a:xfrm>
              <a:off x="3648" y="1344"/>
              <a:ext cx="967" cy="693"/>
            </a:xfrm>
            <a:prstGeom prst="line">
              <a:avLst/>
            </a:prstGeom>
            <a:noFill/>
            <a:ln w="38100">
              <a:solidFill>
                <a:srgbClr val="00FF00"/>
              </a:solidFill>
              <a:round/>
              <a:headEnd/>
              <a:tailEnd/>
            </a:ln>
          </p:spPr>
          <p:txBody>
            <a:bodyPr/>
            <a:lstStyle/>
            <a:p>
              <a:endParaRPr lang="en-US"/>
            </a:p>
          </p:txBody>
        </p:sp>
        <p:sp>
          <p:nvSpPr>
            <p:cNvPr id="8200" name="Line 21"/>
            <p:cNvSpPr>
              <a:spLocks noChangeShapeType="1"/>
            </p:cNvSpPr>
            <p:nvPr/>
          </p:nvSpPr>
          <p:spPr bwMode="auto">
            <a:xfrm>
              <a:off x="4615" y="2076"/>
              <a:ext cx="809" cy="804"/>
            </a:xfrm>
            <a:prstGeom prst="line">
              <a:avLst/>
            </a:prstGeom>
            <a:noFill/>
            <a:ln w="38100">
              <a:solidFill>
                <a:srgbClr val="00FF00"/>
              </a:solidFill>
              <a:round/>
              <a:headEnd/>
              <a:tailEnd/>
            </a:ln>
          </p:spPr>
          <p:txBody>
            <a:bodyPr/>
            <a:lstStyle/>
            <a:p>
              <a:endParaRPr lang="en-US"/>
            </a:p>
          </p:txBody>
        </p:sp>
        <p:sp>
          <p:nvSpPr>
            <p:cNvPr id="8201" name="Line 22"/>
            <p:cNvSpPr>
              <a:spLocks noChangeShapeType="1"/>
            </p:cNvSpPr>
            <p:nvPr/>
          </p:nvSpPr>
          <p:spPr bwMode="auto">
            <a:xfrm flipH="1">
              <a:off x="4560" y="2928"/>
              <a:ext cx="816" cy="732"/>
            </a:xfrm>
            <a:prstGeom prst="line">
              <a:avLst/>
            </a:prstGeom>
            <a:noFill/>
            <a:ln w="38100">
              <a:solidFill>
                <a:srgbClr val="00FF00"/>
              </a:solidFill>
              <a:round/>
              <a:headEnd/>
              <a:tailEnd/>
            </a:ln>
          </p:spPr>
          <p:txBody>
            <a:bodyPr/>
            <a:lstStyle/>
            <a:p>
              <a:endParaRPr lang="en-US"/>
            </a:p>
          </p:txBody>
        </p:sp>
        <p:sp>
          <p:nvSpPr>
            <p:cNvPr id="8202" name="Line 23"/>
            <p:cNvSpPr>
              <a:spLocks noChangeShapeType="1"/>
            </p:cNvSpPr>
            <p:nvPr/>
          </p:nvSpPr>
          <p:spPr bwMode="auto">
            <a:xfrm flipH="1" flipV="1">
              <a:off x="3823" y="2965"/>
              <a:ext cx="737" cy="635"/>
            </a:xfrm>
            <a:prstGeom prst="line">
              <a:avLst/>
            </a:prstGeom>
            <a:noFill/>
            <a:ln w="38100">
              <a:solidFill>
                <a:srgbClr val="00FF00"/>
              </a:solidFill>
              <a:round/>
              <a:headEnd/>
              <a:tailEnd/>
            </a:ln>
          </p:spPr>
          <p:txBody>
            <a:bodyPr/>
            <a:lstStyle/>
            <a:p>
              <a:endParaRPr lang="en-US"/>
            </a:p>
          </p:txBody>
        </p:sp>
        <p:sp>
          <p:nvSpPr>
            <p:cNvPr id="8203" name="Line 24"/>
            <p:cNvSpPr>
              <a:spLocks noChangeShapeType="1"/>
            </p:cNvSpPr>
            <p:nvPr/>
          </p:nvSpPr>
          <p:spPr bwMode="auto">
            <a:xfrm flipH="1" flipV="1">
              <a:off x="3521" y="2463"/>
              <a:ext cx="302" cy="541"/>
            </a:xfrm>
            <a:prstGeom prst="line">
              <a:avLst/>
            </a:prstGeom>
            <a:noFill/>
            <a:ln w="38100">
              <a:solidFill>
                <a:srgbClr val="00FF00"/>
              </a:solidFill>
              <a:round/>
              <a:headEnd/>
              <a:tailEnd/>
            </a:ln>
          </p:spPr>
          <p:txBody>
            <a:bodyPr/>
            <a:lstStyle/>
            <a:p>
              <a:endParaRPr lang="en-US"/>
            </a:p>
          </p:txBody>
        </p:sp>
        <p:sp>
          <p:nvSpPr>
            <p:cNvPr id="8204" name="Line 25"/>
            <p:cNvSpPr>
              <a:spLocks noChangeShapeType="1"/>
            </p:cNvSpPr>
            <p:nvPr/>
          </p:nvSpPr>
          <p:spPr bwMode="auto">
            <a:xfrm flipV="1">
              <a:off x="3521" y="1344"/>
              <a:ext cx="127" cy="1119"/>
            </a:xfrm>
            <a:prstGeom prst="line">
              <a:avLst/>
            </a:prstGeom>
            <a:noFill/>
            <a:ln w="38100">
              <a:solidFill>
                <a:srgbClr val="00FF00"/>
              </a:solidFill>
              <a:round/>
              <a:headEnd/>
              <a:tailEnd/>
            </a:ln>
          </p:spPr>
          <p:txBody>
            <a:bodyPr/>
            <a:lstStyle/>
            <a:p>
              <a:endParaRPr lang="en-US"/>
            </a:p>
          </p:txBody>
        </p:sp>
        <p:sp>
          <p:nvSpPr>
            <p:cNvPr id="8205" name="Line 26"/>
            <p:cNvSpPr>
              <a:spLocks noChangeShapeType="1"/>
            </p:cNvSpPr>
            <p:nvPr/>
          </p:nvSpPr>
          <p:spPr bwMode="auto">
            <a:xfrm>
              <a:off x="3648" y="1344"/>
              <a:ext cx="514" cy="1041"/>
            </a:xfrm>
            <a:prstGeom prst="line">
              <a:avLst/>
            </a:prstGeom>
            <a:noFill/>
            <a:ln w="38100">
              <a:solidFill>
                <a:srgbClr val="00FF00"/>
              </a:solidFill>
              <a:round/>
              <a:headEnd/>
              <a:tailEnd/>
            </a:ln>
          </p:spPr>
          <p:txBody>
            <a:bodyPr/>
            <a:lstStyle/>
            <a:p>
              <a:endParaRPr lang="en-US"/>
            </a:p>
          </p:txBody>
        </p:sp>
        <p:sp>
          <p:nvSpPr>
            <p:cNvPr id="8206" name="Line 27"/>
            <p:cNvSpPr>
              <a:spLocks noChangeShapeType="1"/>
            </p:cNvSpPr>
            <p:nvPr/>
          </p:nvSpPr>
          <p:spPr bwMode="auto">
            <a:xfrm flipH="1">
              <a:off x="4162" y="2076"/>
              <a:ext cx="453" cy="309"/>
            </a:xfrm>
            <a:prstGeom prst="line">
              <a:avLst/>
            </a:prstGeom>
            <a:noFill/>
            <a:ln w="38100">
              <a:solidFill>
                <a:srgbClr val="00FF00"/>
              </a:solidFill>
              <a:round/>
              <a:headEnd/>
              <a:tailEnd/>
            </a:ln>
          </p:spPr>
          <p:txBody>
            <a:bodyPr/>
            <a:lstStyle/>
            <a:p>
              <a:endParaRPr lang="en-US"/>
            </a:p>
          </p:txBody>
        </p:sp>
        <p:sp>
          <p:nvSpPr>
            <p:cNvPr id="8207" name="Line 28"/>
            <p:cNvSpPr>
              <a:spLocks noChangeShapeType="1"/>
            </p:cNvSpPr>
            <p:nvPr/>
          </p:nvSpPr>
          <p:spPr bwMode="auto">
            <a:xfrm flipH="1" flipV="1">
              <a:off x="4200" y="2424"/>
              <a:ext cx="1224" cy="456"/>
            </a:xfrm>
            <a:prstGeom prst="line">
              <a:avLst/>
            </a:prstGeom>
            <a:noFill/>
            <a:ln w="38100">
              <a:solidFill>
                <a:srgbClr val="00FF00"/>
              </a:solidFill>
              <a:round/>
              <a:headEnd/>
              <a:tailEnd/>
            </a:ln>
          </p:spPr>
          <p:txBody>
            <a:bodyPr/>
            <a:lstStyle/>
            <a:p>
              <a:endParaRPr lang="en-US"/>
            </a:p>
          </p:txBody>
        </p:sp>
        <p:sp>
          <p:nvSpPr>
            <p:cNvPr id="8208" name="Line 29"/>
            <p:cNvSpPr>
              <a:spLocks noChangeShapeType="1"/>
            </p:cNvSpPr>
            <p:nvPr/>
          </p:nvSpPr>
          <p:spPr bwMode="auto">
            <a:xfrm>
              <a:off x="4200" y="2424"/>
              <a:ext cx="408" cy="1176"/>
            </a:xfrm>
            <a:prstGeom prst="line">
              <a:avLst/>
            </a:prstGeom>
            <a:noFill/>
            <a:ln w="38100">
              <a:solidFill>
                <a:srgbClr val="00FF00"/>
              </a:solidFill>
              <a:round/>
              <a:headEnd/>
              <a:tailEnd/>
            </a:ln>
          </p:spPr>
          <p:txBody>
            <a:bodyPr/>
            <a:lstStyle/>
            <a:p>
              <a:endParaRPr lang="en-US"/>
            </a:p>
          </p:txBody>
        </p:sp>
        <p:sp>
          <p:nvSpPr>
            <p:cNvPr id="8209" name="Line 30"/>
            <p:cNvSpPr>
              <a:spLocks noChangeShapeType="1"/>
            </p:cNvSpPr>
            <p:nvPr/>
          </p:nvSpPr>
          <p:spPr bwMode="auto">
            <a:xfrm flipH="1">
              <a:off x="3823" y="2424"/>
              <a:ext cx="339" cy="541"/>
            </a:xfrm>
            <a:prstGeom prst="line">
              <a:avLst/>
            </a:prstGeom>
            <a:noFill/>
            <a:ln w="38100">
              <a:solidFill>
                <a:srgbClr val="00FF00"/>
              </a:solidFill>
              <a:round/>
              <a:headEnd/>
              <a:tailEnd/>
            </a:ln>
          </p:spPr>
          <p:txBody>
            <a:bodyPr/>
            <a:lstStyle/>
            <a:p>
              <a:endParaRPr lang="en-US"/>
            </a:p>
          </p:txBody>
        </p:sp>
        <p:sp>
          <p:nvSpPr>
            <p:cNvPr id="8210" name="Line 31"/>
            <p:cNvSpPr>
              <a:spLocks noChangeShapeType="1"/>
            </p:cNvSpPr>
            <p:nvPr/>
          </p:nvSpPr>
          <p:spPr bwMode="auto">
            <a:xfrm flipH="1">
              <a:off x="3521" y="2424"/>
              <a:ext cx="641" cy="39"/>
            </a:xfrm>
            <a:prstGeom prst="line">
              <a:avLst/>
            </a:prstGeom>
            <a:noFill/>
            <a:ln w="38100">
              <a:solidFill>
                <a:srgbClr val="00FF00"/>
              </a:solidFill>
              <a:round/>
              <a:headEnd/>
              <a:tailEnd/>
            </a:ln>
          </p:spPr>
          <p:txBody>
            <a:bodyPr/>
            <a:lstStyle/>
            <a:p>
              <a:endParaRPr lang="en-US"/>
            </a:p>
          </p:txBody>
        </p:sp>
        <p:sp>
          <p:nvSpPr>
            <p:cNvPr id="8211" name="Line 32"/>
            <p:cNvSpPr>
              <a:spLocks noChangeShapeType="1"/>
            </p:cNvSpPr>
            <p:nvPr/>
          </p:nvSpPr>
          <p:spPr bwMode="auto">
            <a:xfrm>
              <a:off x="3648" y="1296"/>
              <a:ext cx="175" cy="1631"/>
            </a:xfrm>
            <a:prstGeom prst="line">
              <a:avLst/>
            </a:prstGeom>
            <a:noFill/>
            <a:ln w="38100">
              <a:solidFill>
                <a:srgbClr val="00FF00"/>
              </a:solidFill>
              <a:round/>
              <a:headEnd/>
              <a:tailEnd/>
            </a:ln>
          </p:spPr>
          <p:txBody>
            <a:bodyPr/>
            <a:lstStyle/>
            <a:p>
              <a:endParaRPr lang="en-US"/>
            </a:p>
          </p:txBody>
        </p:sp>
        <p:sp>
          <p:nvSpPr>
            <p:cNvPr id="8212" name="Line 33"/>
            <p:cNvSpPr>
              <a:spLocks noChangeShapeType="1"/>
            </p:cNvSpPr>
            <p:nvPr/>
          </p:nvSpPr>
          <p:spPr bwMode="auto">
            <a:xfrm>
              <a:off x="3648" y="1344"/>
              <a:ext cx="960" cy="2304"/>
            </a:xfrm>
            <a:prstGeom prst="line">
              <a:avLst/>
            </a:prstGeom>
            <a:noFill/>
            <a:ln w="38100">
              <a:solidFill>
                <a:srgbClr val="00FF00"/>
              </a:solidFill>
              <a:round/>
              <a:headEnd/>
              <a:tailEnd/>
            </a:ln>
          </p:spPr>
          <p:txBody>
            <a:bodyPr/>
            <a:lstStyle/>
            <a:p>
              <a:endParaRPr lang="en-US"/>
            </a:p>
          </p:txBody>
        </p:sp>
        <p:sp>
          <p:nvSpPr>
            <p:cNvPr id="8213" name="Line 34"/>
            <p:cNvSpPr>
              <a:spLocks noChangeShapeType="1"/>
            </p:cNvSpPr>
            <p:nvPr/>
          </p:nvSpPr>
          <p:spPr bwMode="auto">
            <a:xfrm>
              <a:off x="3648" y="1344"/>
              <a:ext cx="1776" cy="1536"/>
            </a:xfrm>
            <a:prstGeom prst="line">
              <a:avLst/>
            </a:prstGeom>
            <a:noFill/>
            <a:ln w="38100">
              <a:solidFill>
                <a:srgbClr val="00FF00"/>
              </a:solidFill>
              <a:round/>
              <a:headEnd/>
              <a:tailEnd/>
            </a:ln>
          </p:spPr>
          <p:txBody>
            <a:bodyPr/>
            <a:lstStyle/>
            <a:p>
              <a:endParaRPr lang="en-US"/>
            </a:p>
          </p:txBody>
        </p:sp>
        <p:sp>
          <p:nvSpPr>
            <p:cNvPr id="8214" name="Line 35"/>
            <p:cNvSpPr>
              <a:spLocks noChangeShapeType="1"/>
            </p:cNvSpPr>
            <p:nvPr/>
          </p:nvSpPr>
          <p:spPr bwMode="auto">
            <a:xfrm flipH="1">
              <a:off x="3521" y="2037"/>
              <a:ext cx="1094" cy="426"/>
            </a:xfrm>
            <a:prstGeom prst="line">
              <a:avLst/>
            </a:prstGeom>
            <a:noFill/>
            <a:ln w="38100">
              <a:solidFill>
                <a:srgbClr val="00FF00"/>
              </a:solidFill>
              <a:round/>
              <a:headEnd/>
              <a:tailEnd/>
            </a:ln>
          </p:spPr>
          <p:txBody>
            <a:bodyPr/>
            <a:lstStyle/>
            <a:p>
              <a:endParaRPr lang="en-US"/>
            </a:p>
          </p:txBody>
        </p:sp>
        <p:sp>
          <p:nvSpPr>
            <p:cNvPr id="8215" name="Line 36"/>
            <p:cNvSpPr>
              <a:spLocks noChangeShapeType="1"/>
            </p:cNvSpPr>
            <p:nvPr/>
          </p:nvSpPr>
          <p:spPr bwMode="auto">
            <a:xfrm flipH="1">
              <a:off x="3823" y="2037"/>
              <a:ext cx="792" cy="928"/>
            </a:xfrm>
            <a:prstGeom prst="line">
              <a:avLst/>
            </a:prstGeom>
            <a:noFill/>
            <a:ln w="38100">
              <a:solidFill>
                <a:srgbClr val="00FF00"/>
              </a:solidFill>
              <a:round/>
              <a:headEnd/>
              <a:tailEnd/>
            </a:ln>
          </p:spPr>
          <p:txBody>
            <a:bodyPr/>
            <a:lstStyle/>
            <a:p>
              <a:endParaRPr lang="en-US"/>
            </a:p>
          </p:txBody>
        </p:sp>
        <p:sp>
          <p:nvSpPr>
            <p:cNvPr id="8216" name="Line 37"/>
            <p:cNvSpPr>
              <a:spLocks noChangeShapeType="1"/>
            </p:cNvSpPr>
            <p:nvPr/>
          </p:nvSpPr>
          <p:spPr bwMode="auto">
            <a:xfrm flipH="1">
              <a:off x="4608" y="2037"/>
              <a:ext cx="7" cy="1563"/>
            </a:xfrm>
            <a:prstGeom prst="line">
              <a:avLst/>
            </a:prstGeom>
            <a:noFill/>
            <a:ln w="38100">
              <a:solidFill>
                <a:srgbClr val="00FF00"/>
              </a:solidFill>
              <a:round/>
              <a:headEnd/>
              <a:tailEnd/>
            </a:ln>
          </p:spPr>
          <p:txBody>
            <a:bodyPr/>
            <a:lstStyle/>
            <a:p>
              <a:endParaRPr lang="en-US"/>
            </a:p>
          </p:txBody>
        </p:sp>
        <p:sp>
          <p:nvSpPr>
            <p:cNvPr id="8217" name="Line 38"/>
            <p:cNvSpPr>
              <a:spLocks noChangeShapeType="1"/>
            </p:cNvSpPr>
            <p:nvPr/>
          </p:nvSpPr>
          <p:spPr bwMode="auto">
            <a:xfrm flipH="1" flipV="1">
              <a:off x="3521" y="2463"/>
              <a:ext cx="1855" cy="417"/>
            </a:xfrm>
            <a:prstGeom prst="line">
              <a:avLst/>
            </a:prstGeom>
            <a:noFill/>
            <a:ln w="38100">
              <a:solidFill>
                <a:srgbClr val="00FF00"/>
              </a:solidFill>
              <a:round/>
              <a:headEnd/>
              <a:tailEnd/>
            </a:ln>
          </p:spPr>
          <p:txBody>
            <a:bodyPr/>
            <a:lstStyle/>
            <a:p>
              <a:endParaRPr lang="en-US"/>
            </a:p>
          </p:txBody>
        </p:sp>
        <p:sp>
          <p:nvSpPr>
            <p:cNvPr id="8218" name="Line 39"/>
            <p:cNvSpPr>
              <a:spLocks noChangeShapeType="1"/>
            </p:cNvSpPr>
            <p:nvPr/>
          </p:nvSpPr>
          <p:spPr bwMode="auto">
            <a:xfrm flipH="1">
              <a:off x="3823" y="2880"/>
              <a:ext cx="1553" cy="85"/>
            </a:xfrm>
            <a:prstGeom prst="line">
              <a:avLst/>
            </a:prstGeom>
            <a:noFill/>
            <a:ln w="38100">
              <a:solidFill>
                <a:srgbClr val="00FF00"/>
              </a:solidFill>
              <a:round/>
              <a:headEnd/>
              <a:tailEnd/>
            </a:ln>
          </p:spPr>
          <p:txBody>
            <a:bodyPr/>
            <a:lstStyle/>
            <a:p>
              <a:endParaRPr lang="en-US"/>
            </a:p>
          </p:txBody>
        </p:sp>
        <p:sp>
          <p:nvSpPr>
            <p:cNvPr id="8219" name="Oval 40"/>
            <p:cNvSpPr>
              <a:spLocks noChangeArrowheads="1"/>
            </p:cNvSpPr>
            <p:nvPr/>
          </p:nvSpPr>
          <p:spPr bwMode="auto">
            <a:xfrm>
              <a:off x="3984" y="2208"/>
              <a:ext cx="377" cy="386"/>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8220" name="Rectangle 41"/>
            <p:cNvSpPr>
              <a:spLocks noChangeArrowheads="1"/>
            </p:cNvSpPr>
            <p:nvPr/>
          </p:nvSpPr>
          <p:spPr bwMode="auto">
            <a:xfrm>
              <a:off x="5328" y="2784"/>
              <a:ext cx="226" cy="19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21" name="AutoShape 42"/>
            <p:cNvSpPr>
              <a:spLocks noChangeArrowheads="1"/>
            </p:cNvSpPr>
            <p:nvPr/>
          </p:nvSpPr>
          <p:spPr bwMode="auto">
            <a:xfrm>
              <a:off x="4502" y="1921"/>
              <a:ext cx="226" cy="232"/>
            </a:xfrm>
            <a:prstGeom prst="parallelogram">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8222" name="AutoShape 43"/>
            <p:cNvSpPr>
              <a:spLocks noChangeArrowheads="1"/>
            </p:cNvSpPr>
            <p:nvPr/>
          </p:nvSpPr>
          <p:spPr bwMode="auto">
            <a:xfrm>
              <a:off x="4464" y="3504"/>
              <a:ext cx="264" cy="232"/>
            </a:xfrm>
            <a:custGeom>
              <a:avLst/>
              <a:gdLst>
                <a:gd name="T0" fmla="*/ 3 w 21600"/>
                <a:gd name="T1" fmla="*/ 1 h 21600"/>
                <a:gd name="T2" fmla="*/ 2 w 21600"/>
                <a:gd name="T3" fmla="*/ 2 h 21600"/>
                <a:gd name="T4" fmla="*/ 0 w 21600"/>
                <a:gd name="T5" fmla="*/ 1 h 21600"/>
                <a:gd name="T6" fmla="*/ 2 w 21600"/>
                <a:gd name="T7" fmla="*/ 0 h 21600"/>
                <a:gd name="T8" fmla="*/ 0 60000 65536"/>
                <a:gd name="T9" fmla="*/ 0 60000 65536"/>
                <a:gd name="T10" fmla="*/ 0 60000 65536"/>
                <a:gd name="T11" fmla="*/ 0 60000 65536"/>
                <a:gd name="T12" fmla="*/ 4500 w 21600"/>
                <a:gd name="T13" fmla="*/ 4469 h 21600"/>
                <a:gd name="T14" fmla="*/ 17100 w 21600"/>
                <a:gd name="T15" fmla="*/ 1713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8223" name="AutoShape 44"/>
            <p:cNvSpPr>
              <a:spLocks noChangeArrowheads="1"/>
            </p:cNvSpPr>
            <p:nvPr/>
          </p:nvSpPr>
          <p:spPr bwMode="auto">
            <a:xfrm>
              <a:off x="3504" y="1200"/>
              <a:ext cx="264" cy="271"/>
            </a:xfrm>
            <a:prstGeom prst="plus">
              <a:avLst>
                <a:gd name="adj" fmla="val 25000"/>
              </a:avLst>
            </a:prstGeom>
            <a:solidFill>
              <a:srgbClr val="FF3399"/>
            </a:solidFill>
            <a:ln w="9525">
              <a:solidFill>
                <a:schemeClr val="tx1"/>
              </a:solidFill>
              <a:miter lim="800000"/>
              <a:headEnd/>
              <a:tailEnd/>
            </a:ln>
          </p:spPr>
          <p:txBody>
            <a:bodyPr wrap="none" anchor="ctr"/>
            <a:lstStyle/>
            <a:p>
              <a:endParaRPr lang="en-US"/>
            </a:p>
          </p:txBody>
        </p:sp>
        <p:sp>
          <p:nvSpPr>
            <p:cNvPr id="8224" name="AutoShape 45"/>
            <p:cNvSpPr>
              <a:spLocks noChangeArrowheads="1"/>
            </p:cNvSpPr>
            <p:nvPr/>
          </p:nvSpPr>
          <p:spPr bwMode="auto">
            <a:xfrm>
              <a:off x="3408" y="2308"/>
              <a:ext cx="226" cy="232"/>
            </a:xfrm>
            <a:prstGeom prst="triangle">
              <a:avLst>
                <a:gd name="adj" fmla="val 50000"/>
              </a:avLst>
            </a:prstGeom>
            <a:solidFill>
              <a:srgbClr val="0066FF"/>
            </a:solidFill>
            <a:ln w="9525">
              <a:solidFill>
                <a:schemeClr val="tx1"/>
              </a:solidFill>
              <a:miter lim="800000"/>
              <a:headEnd/>
              <a:tailEnd/>
            </a:ln>
          </p:spPr>
          <p:txBody>
            <a:bodyPr wrap="none" anchor="ctr"/>
            <a:lstStyle/>
            <a:p>
              <a:endParaRPr lang="en-US"/>
            </a:p>
          </p:txBody>
        </p:sp>
        <p:sp>
          <p:nvSpPr>
            <p:cNvPr id="8225" name="AutoShape 46"/>
            <p:cNvSpPr>
              <a:spLocks noChangeArrowheads="1"/>
            </p:cNvSpPr>
            <p:nvPr/>
          </p:nvSpPr>
          <p:spPr bwMode="auto">
            <a:xfrm>
              <a:off x="3710" y="2849"/>
              <a:ext cx="226" cy="232"/>
            </a:xfrm>
            <a:prstGeom prst="pentagon">
              <a:avLst/>
            </a:prstGeom>
            <a:solidFill>
              <a:srgbClr val="CC3300"/>
            </a:solidFill>
            <a:ln w="9525">
              <a:solidFill>
                <a:schemeClr val="tx1"/>
              </a:solidFill>
              <a:miter lim="800000"/>
              <a:headEnd/>
              <a:tailEnd/>
            </a:ln>
          </p:spPr>
          <p:txBody>
            <a:bodyPr wrap="none" anchor="ctr"/>
            <a:lstStyle/>
            <a:p>
              <a:endParaRPr lang="en-US"/>
            </a:p>
          </p:txBody>
        </p:sp>
        <p:sp>
          <p:nvSpPr>
            <p:cNvPr id="8226" name="Rectangle 47"/>
            <p:cNvSpPr>
              <a:spLocks noChangeArrowheads="1"/>
            </p:cNvSpPr>
            <p:nvPr/>
          </p:nvSpPr>
          <p:spPr bwMode="auto">
            <a:xfrm>
              <a:off x="3360" y="1632"/>
              <a:ext cx="1728" cy="1632"/>
            </a:xfrm>
            <a:prstGeom prst="rect">
              <a:avLst/>
            </a:prstGeom>
            <a:noFill/>
            <a:ln w="76200">
              <a:solidFill>
                <a:schemeClr val="tx1"/>
              </a:solidFill>
              <a:prstDash val="lgDashDot"/>
              <a:miter lim="800000"/>
              <a:headEnd/>
              <a:tailEnd/>
            </a:ln>
          </p:spPr>
          <p:txBody>
            <a:bodyPr wrap="none" anchor="ctr"/>
            <a:lstStyle/>
            <a:p>
              <a:endParaRPr lang="en-US"/>
            </a:p>
          </p:txBody>
        </p:sp>
        <p:sp>
          <p:nvSpPr>
            <p:cNvPr id="8227" name="Text Box 48"/>
            <p:cNvSpPr txBox="1">
              <a:spLocks noChangeArrowheads="1"/>
            </p:cNvSpPr>
            <p:nvPr/>
          </p:nvSpPr>
          <p:spPr bwMode="auto">
            <a:xfrm>
              <a:off x="3120" y="3408"/>
              <a:ext cx="1555" cy="748"/>
            </a:xfrm>
            <a:prstGeom prst="rect">
              <a:avLst/>
            </a:prstGeom>
            <a:noFill/>
            <a:ln w="9525">
              <a:noFill/>
              <a:miter lim="800000"/>
              <a:headEnd/>
              <a:tailEnd/>
            </a:ln>
          </p:spPr>
          <p:txBody>
            <a:bodyPr wrap="none">
              <a:spAutoFit/>
            </a:bodyPr>
            <a:lstStyle/>
            <a:p>
              <a:r>
                <a:rPr lang="en-US"/>
                <a:t>Community</a:t>
              </a:r>
            </a:p>
            <a:p>
              <a:r>
                <a:rPr lang="en-US"/>
                <a:t>Inside and Outside</a:t>
              </a:r>
            </a:p>
            <a:p>
              <a:r>
                <a:rPr lang="en-US"/>
                <a:t>The Classroom</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mtClean="0">
                <a:solidFill>
                  <a:schemeClr val="accent2"/>
                </a:solidFill>
              </a:rPr>
              <a:t>Learning Styles</a:t>
            </a:r>
          </a:p>
        </p:txBody>
      </p:sp>
      <p:sp>
        <p:nvSpPr>
          <p:cNvPr id="9219" name="Rectangle 3"/>
          <p:cNvSpPr>
            <a:spLocks noGrp="1" noChangeArrowheads="1"/>
          </p:cNvSpPr>
          <p:nvPr>
            <p:ph type="body" sz="half" idx="1"/>
          </p:nvPr>
        </p:nvSpPr>
        <p:spPr/>
        <p:txBody>
          <a:bodyPr/>
          <a:lstStyle/>
          <a:p>
            <a:r>
              <a:rPr lang="en-US" smtClean="0"/>
              <a:t>Instructor-Centered Presentation</a:t>
            </a:r>
          </a:p>
        </p:txBody>
      </p:sp>
      <p:sp>
        <p:nvSpPr>
          <p:cNvPr id="9220" name="Rectangle 4"/>
          <p:cNvSpPr>
            <a:spLocks noGrp="1" noChangeArrowheads="1"/>
          </p:cNvSpPr>
          <p:nvPr>
            <p:ph type="body" sz="half" idx="2"/>
          </p:nvPr>
        </p:nvSpPr>
        <p:spPr/>
        <p:txBody>
          <a:bodyPr/>
          <a:lstStyle/>
          <a:p>
            <a:r>
              <a:rPr lang="en-US" smtClean="0"/>
              <a:t>Community-Centered Presentation</a:t>
            </a:r>
          </a:p>
        </p:txBody>
      </p:sp>
      <p:sp>
        <p:nvSpPr>
          <p:cNvPr id="9221" name="Line 5"/>
          <p:cNvSpPr>
            <a:spLocks noChangeShapeType="1"/>
          </p:cNvSpPr>
          <p:nvPr/>
        </p:nvSpPr>
        <p:spPr bwMode="auto">
          <a:xfrm flipH="1">
            <a:off x="1143000" y="3768725"/>
            <a:ext cx="762000" cy="304800"/>
          </a:xfrm>
          <a:prstGeom prst="line">
            <a:avLst/>
          </a:prstGeom>
          <a:noFill/>
          <a:ln w="38100">
            <a:solidFill>
              <a:srgbClr val="00FF00"/>
            </a:solidFill>
            <a:round/>
            <a:headEnd/>
            <a:tailEnd/>
          </a:ln>
        </p:spPr>
        <p:txBody>
          <a:bodyPr/>
          <a:lstStyle/>
          <a:p>
            <a:endParaRPr lang="en-US"/>
          </a:p>
        </p:txBody>
      </p:sp>
      <p:sp>
        <p:nvSpPr>
          <p:cNvPr id="9222" name="Line 6"/>
          <p:cNvSpPr>
            <a:spLocks noChangeShapeType="1"/>
          </p:cNvSpPr>
          <p:nvPr/>
        </p:nvSpPr>
        <p:spPr bwMode="auto">
          <a:xfrm flipH="1">
            <a:off x="1524000" y="3616325"/>
            <a:ext cx="609600" cy="990600"/>
          </a:xfrm>
          <a:prstGeom prst="line">
            <a:avLst/>
          </a:prstGeom>
          <a:noFill/>
          <a:ln w="38100">
            <a:solidFill>
              <a:srgbClr val="00FF00"/>
            </a:solidFill>
            <a:round/>
            <a:headEnd/>
            <a:tailEnd/>
          </a:ln>
        </p:spPr>
        <p:txBody>
          <a:bodyPr/>
          <a:lstStyle/>
          <a:p>
            <a:endParaRPr lang="en-US"/>
          </a:p>
        </p:txBody>
      </p:sp>
      <p:sp>
        <p:nvSpPr>
          <p:cNvPr id="9223" name="Line 7"/>
          <p:cNvSpPr>
            <a:spLocks noChangeShapeType="1"/>
          </p:cNvSpPr>
          <p:nvPr/>
        </p:nvSpPr>
        <p:spPr bwMode="auto">
          <a:xfrm flipH="1">
            <a:off x="1981200" y="3692525"/>
            <a:ext cx="152400" cy="1828800"/>
          </a:xfrm>
          <a:prstGeom prst="line">
            <a:avLst/>
          </a:prstGeom>
          <a:noFill/>
          <a:ln w="38100">
            <a:solidFill>
              <a:srgbClr val="00FF00"/>
            </a:solidFill>
            <a:round/>
            <a:headEnd/>
            <a:tailEnd/>
          </a:ln>
        </p:spPr>
        <p:txBody>
          <a:bodyPr/>
          <a:lstStyle/>
          <a:p>
            <a:endParaRPr lang="en-US"/>
          </a:p>
        </p:txBody>
      </p:sp>
      <p:sp>
        <p:nvSpPr>
          <p:cNvPr id="9224" name="Line 8"/>
          <p:cNvSpPr>
            <a:spLocks noChangeShapeType="1"/>
          </p:cNvSpPr>
          <p:nvPr/>
        </p:nvSpPr>
        <p:spPr bwMode="auto">
          <a:xfrm>
            <a:off x="2286000" y="3692525"/>
            <a:ext cx="304800" cy="990600"/>
          </a:xfrm>
          <a:prstGeom prst="line">
            <a:avLst/>
          </a:prstGeom>
          <a:noFill/>
          <a:ln w="38100">
            <a:solidFill>
              <a:srgbClr val="00FF00"/>
            </a:solidFill>
            <a:round/>
            <a:headEnd/>
            <a:tailEnd/>
          </a:ln>
        </p:spPr>
        <p:txBody>
          <a:bodyPr/>
          <a:lstStyle/>
          <a:p>
            <a:endParaRPr lang="en-US"/>
          </a:p>
        </p:txBody>
      </p:sp>
      <p:sp>
        <p:nvSpPr>
          <p:cNvPr id="9225" name="Line 9"/>
          <p:cNvSpPr>
            <a:spLocks noChangeShapeType="1"/>
          </p:cNvSpPr>
          <p:nvPr/>
        </p:nvSpPr>
        <p:spPr bwMode="auto">
          <a:xfrm>
            <a:off x="2362200" y="3616325"/>
            <a:ext cx="1447800" cy="1828800"/>
          </a:xfrm>
          <a:prstGeom prst="line">
            <a:avLst/>
          </a:prstGeom>
          <a:noFill/>
          <a:ln w="38100">
            <a:solidFill>
              <a:srgbClr val="00FF00"/>
            </a:solidFill>
            <a:round/>
            <a:headEnd/>
            <a:tailEnd/>
          </a:ln>
        </p:spPr>
        <p:txBody>
          <a:bodyPr/>
          <a:lstStyle/>
          <a:p>
            <a:endParaRPr lang="en-US"/>
          </a:p>
        </p:txBody>
      </p:sp>
      <p:sp>
        <p:nvSpPr>
          <p:cNvPr id="9226" name="Line 10"/>
          <p:cNvSpPr>
            <a:spLocks noChangeShapeType="1"/>
          </p:cNvSpPr>
          <p:nvPr/>
        </p:nvSpPr>
        <p:spPr bwMode="auto">
          <a:xfrm>
            <a:off x="2286000" y="3540125"/>
            <a:ext cx="1295400" cy="609600"/>
          </a:xfrm>
          <a:prstGeom prst="line">
            <a:avLst/>
          </a:prstGeom>
          <a:noFill/>
          <a:ln w="38100">
            <a:solidFill>
              <a:srgbClr val="00FF00"/>
            </a:solidFill>
            <a:round/>
            <a:headEnd/>
            <a:tailEnd/>
          </a:ln>
        </p:spPr>
        <p:txBody>
          <a:bodyPr/>
          <a:lstStyle/>
          <a:p>
            <a:endParaRPr lang="en-US"/>
          </a:p>
        </p:txBody>
      </p:sp>
      <p:sp>
        <p:nvSpPr>
          <p:cNvPr id="9227" name="Oval 11"/>
          <p:cNvSpPr>
            <a:spLocks noChangeArrowheads="1"/>
          </p:cNvSpPr>
          <p:nvPr/>
        </p:nvSpPr>
        <p:spPr bwMode="auto">
          <a:xfrm>
            <a:off x="1752600" y="3311525"/>
            <a:ext cx="762000" cy="762000"/>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9228" name="Rectangle 12"/>
          <p:cNvSpPr>
            <a:spLocks noChangeArrowheads="1"/>
          </p:cNvSpPr>
          <p:nvPr/>
        </p:nvSpPr>
        <p:spPr bwMode="auto">
          <a:xfrm>
            <a:off x="1295400" y="44545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29" name="Rectangle 13"/>
          <p:cNvSpPr>
            <a:spLocks noChangeArrowheads="1"/>
          </p:cNvSpPr>
          <p:nvPr/>
        </p:nvSpPr>
        <p:spPr bwMode="auto">
          <a:xfrm>
            <a:off x="762000" y="39211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0" name="Rectangle 14"/>
          <p:cNvSpPr>
            <a:spLocks noChangeArrowheads="1"/>
          </p:cNvSpPr>
          <p:nvPr/>
        </p:nvSpPr>
        <p:spPr bwMode="auto">
          <a:xfrm>
            <a:off x="1752600" y="52927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1" name="Rectangle 15"/>
          <p:cNvSpPr>
            <a:spLocks noChangeArrowheads="1"/>
          </p:cNvSpPr>
          <p:nvPr/>
        </p:nvSpPr>
        <p:spPr bwMode="auto">
          <a:xfrm>
            <a:off x="2362200" y="45307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2" name="Rectangle 16"/>
          <p:cNvSpPr>
            <a:spLocks noChangeArrowheads="1"/>
          </p:cNvSpPr>
          <p:nvPr/>
        </p:nvSpPr>
        <p:spPr bwMode="auto">
          <a:xfrm>
            <a:off x="3581400" y="52165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3" name="Rectangle 17"/>
          <p:cNvSpPr>
            <a:spLocks noChangeArrowheads="1"/>
          </p:cNvSpPr>
          <p:nvPr/>
        </p:nvSpPr>
        <p:spPr bwMode="auto">
          <a:xfrm>
            <a:off x="3352800" y="39211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4" name="Text Box 18"/>
          <p:cNvSpPr txBox="1">
            <a:spLocks noChangeArrowheads="1"/>
          </p:cNvSpPr>
          <p:nvPr/>
        </p:nvSpPr>
        <p:spPr bwMode="auto">
          <a:xfrm>
            <a:off x="609600" y="5445125"/>
            <a:ext cx="1114425" cy="457200"/>
          </a:xfrm>
          <a:prstGeom prst="rect">
            <a:avLst/>
          </a:prstGeom>
          <a:noFill/>
          <a:ln w="9525">
            <a:noFill/>
            <a:miter lim="800000"/>
            <a:headEnd/>
            <a:tailEnd/>
          </a:ln>
        </p:spPr>
        <p:txBody>
          <a:bodyPr wrap="none">
            <a:spAutoFit/>
          </a:bodyPr>
          <a:lstStyle/>
          <a:p>
            <a:r>
              <a:rPr lang="en-US">
                <a:solidFill>
                  <a:schemeClr val="tx2"/>
                </a:solidFill>
              </a:rPr>
              <a:t>Student</a:t>
            </a:r>
          </a:p>
        </p:txBody>
      </p:sp>
      <p:sp>
        <p:nvSpPr>
          <p:cNvPr id="9235" name="Text Box 19"/>
          <p:cNvSpPr txBox="1">
            <a:spLocks noChangeArrowheads="1"/>
          </p:cNvSpPr>
          <p:nvPr/>
        </p:nvSpPr>
        <p:spPr bwMode="auto">
          <a:xfrm>
            <a:off x="533400" y="3124200"/>
            <a:ext cx="1444625" cy="457200"/>
          </a:xfrm>
          <a:prstGeom prst="rect">
            <a:avLst/>
          </a:prstGeom>
          <a:noFill/>
          <a:ln w="9525">
            <a:noFill/>
            <a:miter lim="800000"/>
            <a:headEnd/>
            <a:tailEnd/>
          </a:ln>
        </p:spPr>
        <p:txBody>
          <a:bodyPr wrap="none">
            <a:spAutoFit/>
          </a:bodyPr>
          <a:lstStyle/>
          <a:p>
            <a:r>
              <a:rPr lang="en-US">
                <a:solidFill>
                  <a:srgbClr val="FF3300"/>
                </a:solidFill>
              </a:rPr>
              <a:t>Instructor </a:t>
            </a:r>
          </a:p>
        </p:txBody>
      </p:sp>
      <p:grpSp>
        <p:nvGrpSpPr>
          <p:cNvPr id="9236" name="Group 20"/>
          <p:cNvGrpSpPr>
            <a:grpSpLocks/>
          </p:cNvGrpSpPr>
          <p:nvPr/>
        </p:nvGrpSpPr>
        <p:grpSpPr bwMode="auto">
          <a:xfrm>
            <a:off x="5105400" y="3276600"/>
            <a:ext cx="3200400" cy="2743200"/>
            <a:chOff x="3216" y="2064"/>
            <a:chExt cx="2016" cy="1728"/>
          </a:xfrm>
        </p:grpSpPr>
        <p:sp>
          <p:nvSpPr>
            <p:cNvPr id="9238" name="Line 21"/>
            <p:cNvSpPr>
              <a:spLocks noChangeShapeType="1"/>
            </p:cNvSpPr>
            <p:nvPr/>
          </p:nvSpPr>
          <p:spPr bwMode="auto">
            <a:xfrm>
              <a:off x="3792" y="2208"/>
              <a:ext cx="960" cy="240"/>
            </a:xfrm>
            <a:prstGeom prst="line">
              <a:avLst/>
            </a:prstGeom>
            <a:noFill/>
            <a:ln w="38100">
              <a:solidFill>
                <a:srgbClr val="00FF00"/>
              </a:solidFill>
              <a:round/>
              <a:headEnd/>
              <a:tailEnd/>
            </a:ln>
          </p:spPr>
          <p:txBody>
            <a:bodyPr/>
            <a:lstStyle/>
            <a:p>
              <a:endParaRPr lang="en-US"/>
            </a:p>
          </p:txBody>
        </p:sp>
        <p:sp>
          <p:nvSpPr>
            <p:cNvPr id="9239" name="Line 22"/>
            <p:cNvSpPr>
              <a:spLocks noChangeShapeType="1"/>
            </p:cNvSpPr>
            <p:nvPr/>
          </p:nvSpPr>
          <p:spPr bwMode="auto">
            <a:xfrm>
              <a:off x="4752" y="2496"/>
              <a:ext cx="336" cy="720"/>
            </a:xfrm>
            <a:prstGeom prst="line">
              <a:avLst/>
            </a:prstGeom>
            <a:noFill/>
            <a:ln w="38100">
              <a:solidFill>
                <a:srgbClr val="00FF00"/>
              </a:solidFill>
              <a:round/>
              <a:headEnd/>
              <a:tailEnd/>
            </a:ln>
          </p:spPr>
          <p:txBody>
            <a:bodyPr/>
            <a:lstStyle/>
            <a:p>
              <a:endParaRPr lang="en-US"/>
            </a:p>
          </p:txBody>
        </p:sp>
        <p:sp>
          <p:nvSpPr>
            <p:cNvPr id="9240" name="Line 23"/>
            <p:cNvSpPr>
              <a:spLocks noChangeShapeType="1"/>
            </p:cNvSpPr>
            <p:nvPr/>
          </p:nvSpPr>
          <p:spPr bwMode="auto">
            <a:xfrm flipH="1">
              <a:off x="4368" y="3216"/>
              <a:ext cx="720" cy="432"/>
            </a:xfrm>
            <a:prstGeom prst="line">
              <a:avLst/>
            </a:prstGeom>
            <a:noFill/>
            <a:ln w="38100">
              <a:solidFill>
                <a:srgbClr val="00FF00"/>
              </a:solidFill>
              <a:round/>
              <a:headEnd/>
              <a:tailEnd/>
            </a:ln>
          </p:spPr>
          <p:txBody>
            <a:bodyPr/>
            <a:lstStyle/>
            <a:p>
              <a:endParaRPr lang="en-US"/>
            </a:p>
          </p:txBody>
        </p:sp>
        <p:sp>
          <p:nvSpPr>
            <p:cNvPr id="9241" name="Line 24"/>
            <p:cNvSpPr>
              <a:spLocks noChangeShapeType="1"/>
            </p:cNvSpPr>
            <p:nvPr/>
          </p:nvSpPr>
          <p:spPr bwMode="auto">
            <a:xfrm flipH="1" flipV="1">
              <a:off x="3744" y="3600"/>
              <a:ext cx="672" cy="48"/>
            </a:xfrm>
            <a:prstGeom prst="line">
              <a:avLst/>
            </a:prstGeom>
            <a:noFill/>
            <a:ln w="38100">
              <a:solidFill>
                <a:srgbClr val="00FF00"/>
              </a:solidFill>
              <a:round/>
              <a:headEnd/>
              <a:tailEnd/>
            </a:ln>
          </p:spPr>
          <p:txBody>
            <a:bodyPr/>
            <a:lstStyle/>
            <a:p>
              <a:endParaRPr lang="en-US"/>
            </a:p>
          </p:txBody>
        </p:sp>
        <p:sp>
          <p:nvSpPr>
            <p:cNvPr id="9242" name="Line 25"/>
            <p:cNvSpPr>
              <a:spLocks noChangeShapeType="1"/>
            </p:cNvSpPr>
            <p:nvPr/>
          </p:nvSpPr>
          <p:spPr bwMode="auto">
            <a:xfrm flipH="1" flipV="1">
              <a:off x="3360" y="2976"/>
              <a:ext cx="384" cy="672"/>
            </a:xfrm>
            <a:prstGeom prst="line">
              <a:avLst/>
            </a:prstGeom>
            <a:noFill/>
            <a:ln w="38100">
              <a:solidFill>
                <a:srgbClr val="00FF00"/>
              </a:solidFill>
              <a:round/>
              <a:headEnd/>
              <a:tailEnd/>
            </a:ln>
          </p:spPr>
          <p:txBody>
            <a:bodyPr/>
            <a:lstStyle/>
            <a:p>
              <a:endParaRPr lang="en-US"/>
            </a:p>
          </p:txBody>
        </p:sp>
        <p:sp>
          <p:nvSpPr>
            <p:cNvPr id="9243" name="Line 26"/>
            <p:cNvSpPr>
              <a:spLocks noChangeShapeType="1"/>
            </p:cNvSpPr>
            <p:nvPr/>
          </p:nvSpPr>
          <p:spPr bwMode="auto">
            <a:xfrm flipV="1">
              <a:off x="3360" y="2208"/>
              <a:ext cx="432" cy="768"/>
            </a:xfrm>
            <a:prstGeom prst="line">
              <a:avLst/>
            </a:prstGeom>
            <a:noFill/>
            <a:ln w="38100">
              <a:solidFill>
                <a:srgbClr val="00FF00"/>
              </a:solidFill>
              <a:round/>
              <a:headEnd/>
              <a:tailEnd/>
            </a:ln>
          </p:spPr>
          <p:txBody>
            <a:bodyPr/>
            <a:lstStyle/>
            <a:p>
              <a:endParaRPr lang="en-US"/>
            </a:p>
          </p:txBody>
        </p:sp>
        <p:sp>
          <p:nvSpPr>
            <p:cNvPr id="9244" name="Line 27"/>
            <p:cNvSpPr>
              <a:spLocks noChangeShapeType="1"/>
            </p:cNvSpPr>
            <p:nvPr/>
          </p:nvSpPr>
          <p:spPr bwMode="auto">
            <a:xfrm>
              <a:off x="3792" y="2208"/>
              <a:ext cx="384" cy="672"/>
            </a:xfrm>
            <a:prstGeom prst="line">
              <a:avLst/>
            </a:prstGeom>
            <a:noFill/>
            <a:ln w="38100">
              <a:solidFill>
                <a:srgbClr val="00FF00"/>
              </a:solidFill>
              <a:round/>
              <a:headEnd/>
              <a:tailEnd/>
            </a:ln>
          </p:spPr>
          <p:txBody>
            <a:bodyPr/>
            <a:lstStyle/>
            <a:p>
              <a:endParaRPr lang="en-US"/>
            </a:p>
          </p:txBody>
        </p:sp>
        <p:sp>
          <p:nvSpPr>
            <p:cNvPr id="9245" name="Line 28"/>
            <p:cNvSpPr>
              <a:spLocks noChangeShapeType="1"/>
            </p:cNvSpPr>
            <p:nvPr/>
          </p:nvSpPr>
          <p:spPr bwMode="auto">
            <a:xfrm flipH="1">
              <a:off x="4176" y="2496"/>
              <a:ext cx="576" cy="384"/>
            </a:xfrm>
            <a:prstGeom prst="line">
              <a:avLst/>
            </a:prstGeom>
            <a:noFill/>
            <a:ln w="38100">
              <a:solidFill>
                <a:srgbClr val="00FF00"/>
              </a:solidFill>
              <a:round/>
              <a:headEnd/>
              <a:tailEnd/>
            </a:ln>
          </p:spPr>
          <p:txBody>
            <a:bodyPr/>
            <a:lstStyle/>
            <a:p>
              <a:endParaRPr lang="en-US"/>
            </a:p>
          </p:txBody>
        </p:sp>
        <p:sp>
          <p:nvSpPr>
            <p:cNvPr id="9246" name="Line 29"/>
            <p:cNvSpPr>
              <a:spLocks noChangeShapeType="1"/>
            </p:cNvSpPr>
            <p:nvPr/>
          </p:nvSpPr>
          <p:spPr bwMode="auto">
            <a:xfrm flipH="1" flipV="1">
              <a:off x="4224" y="2928"/>
              <a:ext cx="864" cy="288"/>
            </a:xfrm>
            <a:prstGeom prst="line">
              <a:avLst/>
            </a:prstGeom>
            <a:noFill/>
            <a:ln w="38100">
              <a:solidFill>
                <a:srgbClr val="00FF00"/>
              </a:solidFill>
              <a:round/>
              <a:headEnd/>
              <a:tailEnd/>
            </a:ln>
          </p:spPr>
          <p:txBody>
            <a:bodyPr/>
            <a:lstStyle/>
            <a:p>
              <a:endParaRPr lang="en-US"/>
            </a:p>
          </p:txBody>
        </p:sp>
        <p:sp>
          <p:nvSpPr>
            <p:cNvPr id="9247" name="Line 30"/>
            <p:cNvSpPr>
              <a:spLocks noChangeShapeType="1"/>
            </p:cNvSpPr>
            <p:nvPr/>
          </p:nvSpPr>
          <p:spPr bwMode="auto">
            <a:xfrm>
              <a:off x="4224" y="2928"/>
              <a:ext cx="192" cy="720"/>
            </a:xfrm>
            <a:prstGeom prst="line">
              <a:avLst/>
            </a:prstGeom>
            <a:noFill/>
            <a:ln w="38100">
              <a:solidFill>
                <a:srgbClr val="00FF00"/>
              </a:solidFill>
              <a:round/>
              <a:headEnd/>
              <a:tailEnd/>
            </a:ln>
          </p:spPr>
          <p:txBody>
            <a:bodyPr/>
            <a:lstStyle/>
            <a:p>
              <a:endParaRPr lang="en-US"/>
            </a:p>
          </p:txBody>
        </p:sp>
        <p:sp>
          <p:nvSpPr>
            <p:cNvPr id="9248" name="Line 31"/>
            <p:cNvSpPr>
              <a:spLocks noChangeShapeType="1"/>
            </p:cNvSpPr>
            <p:nvPr/>
          </p:nvSpPr>
          <p:spPr bwMode="auto">
            <a:xfrm flipH="1">
              <a:off x="3744" y="2928"/>
              <a:ext cx="432" cy="672"/>
            </a:xfrm>
            <a:prstGeom prst="line">
              <a:avLst/>
            </a:prstGeom>
            <a:noFill/>
            <a:ln w="38100">
              <a:solidFill>
                <a:srgbClr val="00FF00"/>
              </a:solidFill>
              <a:round/>
              <a:headEnd/>
              <a:tailEnd/>
            </a:ln>
          </p:spPr>
          <p:txBody>
            <a:bodyPr/>
            <a:lstStyle/>
            <a:p>
              <a:endParaRPr lang="en-US"/>
            </a:p>
          </p:txBody>
        </p:sp>
        <p:sp>
          <p:nvSpPr>
            <p:cNvPr id="9249" name="Line 32"/>
            <p:cNvSpPr>
              <a:spLocks noChangeShapeType="1"/>
            </p:cNvSpPr>
            <p:nvPr/>
          </p:nvSpPr>
          <p:spPr bwMode="auto">
            <a:xfrm flipH="1">
              <a:off x="3360" y="2928"/>
              <a:ext cx="816" cy="48"/>
            </a:xfrm>
            <a:prstGeom prst="line">
              <a:avLst/>
            </a:prstGeom>
            <a:noFill/>
            <a:ln w="38100">
              <a:solidFill>
                <a:srgbClr val="00FF00"/>
              </a:solidFill>
              <a:round/>
              <a:headEnd/>
              <a:tailEnd/>
            </a:ln>
          </p:spPr>
          <p:txBody>
            <a:bodyPr/>
            <a:lstStyle/>
            <a:p>
              <a:endParaRPr lang="en-US"/>
            </a:p>
          </p:txBody>
        </p:sp>
        <p:sp>
          <p:nvSpPr>
            <p:cNvPr id="9250" name="Line 33"/>
            <p:cNvSpPr>
              <a:spLocks noChangeShapeType="1"/>
            </p:cNvSpPr>
            <p:nvPr/>
          </p:nvSpPr>
          <p:spPr bwMode="auto">
            <a:xfrm flipH="1">
              <a:off x="3744" y="2208"/>
              <a:ext cx="48" cy="1344"/>
            </a:xfrm>
            <a:prstGeom prst="line">
              <a:avLst/>
            </a:prstGeom>
            <a:noFill/>
            <a:ln w="38100">
              <a:solidFill>
                <a:srgbClr val="00FF00"/>
              </a:solidFill>
              <a:round/>
              <a:headEnd/>
              <a:tailEnd/>
            </a:ln>
          </p:spPr>
          <p:txBody>
            <a:bodyPr/>
            <a:lstStyle/>
            <a:p>
              <a:endParaRPr lang="en-US"/>
            </a:p>
          </p:txBody>
        </p:sp>
        <p:sp>
          <p:nvSpPr>
            <p:cNvPr id="9251" name="Line 34"/>
            <p:cNvSpPr>
              <a:spLocks noChangeShapeType="1"/>
            </p:cNvSpPr>
            <p:nvPr/>
          </p:nvSpPr>
          <p:spPr bwMode="auto">
            <a:xfrm>
              <a:off x="3792" y="2256"/>
              <a:ext cx="624" cy="1344"/>
            </a:xfrm>
            <a:prstGeom prst="line">
              <a:avLst/>
            </a:prstGeom>
            <a:noFill/>
            <a:ln w="38100">
              <a:solidFill>
                <a:srgbClr val="00FF00"/>
              </a:solidFill>
              <a:round/>
              <a:headEnd/>
              <a:tailEnd/>
            </a:ln>
          </p:spPr>
          <p:txBody>
            <a:bodyPr/>
            <a:lstStyle/>
            <a:p>
              <a:endParaRPr lang="en-US"/>
            </a:p>
          </p:txBody>
        </p:sp>
        <p:sp>
          <p:nvSpPr>
            <p:cNvPr id="9252" name="Line 35"/>
            <p:cNvSpPr>
              <a:spLocks noChangeShapeType="1"/>
            </p:cNvSpPr>
            <p:nvPr/>
          </p:nvSpPr>
          <p:spPr bwMode="auto">
            <a:xfrm>
              <a:off x="3792" y="2256"/>
              <a:ext cx="1296" cy="960"/>
            </a:xfrm>
            <a:prstGeom prst="line">
              <a:avLst/>
            </a:prstGeom>
            <a:noFill/>
            <a:ln w="38100">
              <a:solidFill>
                <a:srgbClr val="00FF00"/>
              </a:solidFill>
              <a:round/>
              <a:headEnd/>
              <a:tailEnd/>
            </a:ln>
          </p:spPr>
          <p:txBody>
            <a:bodyPr/>
            <a:lstStyle/>
            <a:p>
              <a:endParaRPr lang="en-US"/>
            </a:p>
          </p:txBody>
        </p:sp>
        <p:sp>
          <p:nvSpPr>
            <p:cNvPr id="9253" name="Line 36"/>
            <p:cNvSpPr>
              <a:spLocks noChangeShapeType="1"/>
            </p:cNvSpPr>
            <p:nvPr/>
          </p:nvSpPr>
          <p:spPr bwMode="auto">
            <a:xfrm flipH="1">
              <a:off x="3360" y="2448"/>
              <a:ext cx="1392" cy="528"/>
            </a:xfrm>
            <a:prstGeom prst="line">
              <a:avLst/>
            </a:prstGeom>
            <a:noFill/>
            <a:ln w="38100">
              <a:solidFill>
                <a:srgbClr val="00FF00"/>
              </a:solidFill>
              <a:round/>
              <a:headEnd/>
              <a:tailEnd/>
            </a:ln>
          </p:spPr>
          <p:txBody>
            <a:bodyPr/>
            <a:lstStyle/>
            <a:p>
              <a:endParaRPr lang="en-US"/>
            </a:p>
          </p:txBody>
        </p:sp>
        <p:sp>
          <p:nvSpPr>
            <p:cNvPr id="9254" name="Line 37"/>
            <p:cNvSpPr>
              <a:spLocks noChangeShapeType="1"/>
            </p:cNvSpPr>
            <p:nvPr/>
          </p:nvSpPr>
          <p:spPr bwMode="auto">
            <a:xfrm flipH="1">
              <a:off x="3744" y="2448"/>
              <a:ext cx="1008" cy="1152"/>
            </a:xfrm>
            <a:prstGeom prst="line">
              <a:avLst/>
            </a:prstGeom>
            <a:noFill/>
            <a:ln w="38100">
              <a:solidFill>
                <a:srgbClr val="00FF00"/>
              </a:solidFill>
              <a:round/>
              <a:headEnd/>
              <a:tailEnd/>
            </a:ln>
          </p:spPr>
          <p:txBody>
            <a:bodyPr/>
            <a:lstStyle/>
            <a:p>
              <a:endParaRPr lang="en-US"/>
            </a:p>
          </p:txBody>
        </p:sp>
        <p:sp>
          <p:nvSpPr>
            <p:cNvPr id="9255" name="Line 38"/>
            <p:cNvSpPr>
              <a:spLocks noChangeShapeType="1"/>
            </p:cNvSpPr>
            <p:nvPr/>
          </p:nvSpPr>
          <p:spPr bwMode="auto">
            <a:xfrm flipH="1">
              <a:off x="4416" y="2448"/>
              <a:ext cx="336" cy="1248"/>
            </a:xfrm>
            <a:prstGeom prst="line">
              <a:avLst/>
            </a:prstGeom>
            <a:noFill/>
            <a:ln w="38100">
              <a:solidFill>
                <a:srgbClr val="00FF00"/>
              </a:solidFill>
              <a:round/>
              <a:headEnd/>
              <a:tailEnd/>
            </a:ln>
          </p:spPr>
          <p:txBody>
            <a:bodyPr/>
            <a:lstStyle/>
            <a:p>
              <a:endParaRPr lang="en-US"/>
            </a:p>
          </p:txBody>
        </p:sp>
        <p:sp>
          <p:nvSpPr>
            <p:cNvPr id="9256" name="Line 39"/>
            <p:cNvSpPr>
              <a:spLocks noChangeShapeType="1"/>
            </p:cNvSpPr>
            <p:nvPr/>
          </p:nvSpPr>
          <p:spPr bwMode="auto">
            <a:xfrm flipH="1" flipV="1">
              <a:off x="3360" y="2976"/>
              <a:ext cx="1728" cy="240"/>
            </a:xfrm>
            <a:prstGeom prst="line">
              <a:avLst/>
            </a:prstGeom>
            <a:noFill/>
            <a:ln w="38100">
              <a:solidFill>
                <a:srgbClr val="00FF00"/>
              </a:solidFill>
              <a:round/>
              <a:headEnd/>
              <a:tailEnd/>
            </a:ln>
          </p:spPr>
          <p:txBody>
            <a:bodyPr/>
            <a:lstStyle/>
            <a:p>
              <a:endParaRPr lang="en-US"/>
            </a:p>
          </p:txBody>
        </p:sp>
        <p:sp>
          <p:nvSpPr>
            <p:cNvPr id="9257" name="Line 40"/>
            <p:cNvSpPr>
              <a:spLocks noChangeShapeType="1"/>
            </p:cNvSpPr>
            <p:nvPr/>
          </p:nvSpPr>
          <p:spPr bwMode="auto">
            <a:xfrm flipH="1">
              <a:off x="3744" y="3216"/>
              <a:ext cx="1344" cy="384"/>
            </a:xfrm>
            <a:prstGeom prst="line">
              <a:avLst/>
            </a:prstGeom>
            <a:noFill/>
            <a:ln w="38100">
              <a:solidFill>
                <a:srgbClr val="00FF00"/>
              </a:solidFill>
              <a:round/>
              <a:headEnd/>
              <a:tailEnd/>
            </a:ln>
          </p:spPr>
          <p:txBody>
            <a:bodyPr/>
            <a:lstStyle/>
            <a:p>
              <a:endParaRPr lang="en-US"/>
            </a:p>
          </p:txBody>
        </p:sp>
        <p:sp>
          <p:nvSpPr>
            <p:cNvPr id="9258" name="Oval 41"/>
            <p:cNvSpPr>
              <a:spLocks noChangeArrowheads="1"/>
            </p:cNvSpPr>
            <p:nvPr/>
          </p:nvSpPr>
          <p:spPr bwMode="auto">
            <a:xfrm>
              <a:off x="3936" y="2688"/>
              <a:ext cx="480" cy="480"/>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9259" name="Rectangle 42"/>
            <p:cNvSpPr>
              <a:spLocks noChangeArrowheads="1"/>
            </p:cNvSpPr>
            <p:nvPr/>
          </p:nvSpPr>
          <p:spPr bwMode="auto">
            <a:xfrm>
              <a:off x="4944" y="3120"/>
              <a:ext cx="288" cy="24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60" name="AutoShape 43"/>
            <p:cNvSpPr>
              <a:spLocks noChangeArrowheads="1"/>
            </p:cNvSpPr>
            <p:nvPr/>
          </p:nvSpPr>
          <p:spPr bwMode="auto">
            <a:xfrm>
              <a:off x="4608" y="2304"/>
              <a:ext cx="288" cy="288"/>
            </a:xfrm>
            <a:prstGeom prst="parallelogram">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9261" name="AutoShape 44"/>
            <p:cNvSpPr>
              <a:spLocks noChangeArrowheads="1"/>
            </p:cNvSpPr>
            <p:nvPr/>
          </p:nvSpPr>
          <p:spPr bwMode="auto">
            <a:xfrm>
              <a:off x="4224" y="3504"/>
              <a:ext cx="336" cy="288"/>
            </a:xfrm>
            <a:custGeom>
              <a:avLst/>
              <a:gdLst>
                <a:gd name="T0" fmla="*/ 5 w 21600"/>
                <a:gd name="T1" fmla="*/ 2 h 21600"/>
                <a:gd name="T2" fmla="*/ 3 w 21600"/>
                <a:gd name="T3" fmla="*/ 4 h 21600"/>
                <a:gd name="T4" fmla="*/ 1 w 21600"/>
                <a:gd name="T5" fmla="*/ 2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9262" name="AutoShape 45"/>
            <p:cNvSpPr>
              <a:spLocks noChangeArrowheads="1"/>
            </p:cNvSpPr>
            <p:nvPr/>
          </p:nvSpPr>
          <p:spPr bwMode="auto">
            <a:xfrm>
              <a:off x="3648" y="2064"/>
              <a:ext cx="336" cy="336"/>
            </a:xfrm>
            <a:prstGeom prst="plus">
              <a:avLst>
                <a:gd name="adj" fmla="val 25000"/>
              </a:avLst>
            </a:prstGeom>
            <a:solidFill>
              <a:srgbClr val="FF3399"/>
            </a:solidFill>
            <a:ln w="9525">
              <a:solidFill>
                <a:schemeClr val="tx1"/>
              </a:solidFill>
              <a:miter lim="800000"/>
              <a:headEnd/>
              <a:tailEnd/>
            </a:ln>
          </p:spPr>
          <p:txBody>
            <a:bodyPr wrap="none" anchor="ctr"/>
            <a:lstStyle/>
            <a:p>
              <a:endParaRPr lang="en-US"/>
            </a:p>
          </p:txBody>
        </p:sp>
        <p:sp>
          <p:nvSpPr>
            <p:cNvPr id="9263" name="AutoShape 46"/>
            <p:cNvSpPr>
              <a:spLocks noChangeArrowheads="1"/>
            </p:cNvSpPr>
            <p:nvPr/>
          </p:nvSpPr>
          <p:spPr bwMode="auto">
            <a:xfrm>
              <a:off x="3216" y="2784"/>
              <a:ext cx="288" cy="288"/>
            </a:xfrm>
            <a:prstGeom prst="triangle">
              <a:avLst>
                <a:gd name="adj" fmla="val 50000"/>
              </a:avLst>
            </a:prstGeom>
            <a:solidFill>
              <a:srgbClr val="0066FF"/>
            </a:solidFill>
            <a:ln w="9525">
              <a:solidFill>
                <a:schemeClr val="tx1"/>
              </a:solidFill>
              <a:miter lim="800000"/>
              <a:headEnd/>
              <a:tailEnd/>
            </a:ln>
          </p:spPr>
          <p:txBody>
            <a:bodyPr wrap="none" anchor="ctr"/>
            <a:lstStyle/>
            <a:p>
              <a:endParaRPr lang="en-US"/>
            </a:p>
          </p:txBody>
        </p:sp>
        <p:sp>
          <p:nvSpPr>
            <p:cNvPr id="9264" name="AutoShape 47"/>
            <p:cNvSpPr>
              <a:spLocks noChangeArrowheads="1"/>
            </p:cNvSpPr>
            <p:nvPr/>
          </p:nvSpPr>
          <p:spPr bwMode="auto">
            <a:xfrm>
              <a:off x="3600" y="3456"/>
              <a:ext cx="288" cy="288"/>
            </a:xfrm>
            <a:prstGeom prst="pentagon">
              <a:avLst/>
            </a:prstGeom>
            <a:solidFill>
              <a:srgbClr val="CC3300"/>
            </a:solidFill>
            <a:ln w="9525">
              <a:solidFill>
                <a:schemeClr val="tx1"/>
              </a:solidFill>
              <a:miter lim="800000"/>
              <a:headEnd/>
              <a:tailEnd/>
            </a:ln>
          </p:spPr>
          <p:txBody>
            <a:bodyPr wrap="none" anchor="ctr"/>
            <a:lstStyle/>
            <a:p>
              <a:endParaRPr lang="en-US"/>
            </a:p>
          </p:txBody>
        </p:sp>
      </p:grpSp>
      <p:sp>
        <p:nvSpPr>
          <p:cNvPr id="9237" name="TextBox 49"/>
          <p:cNvSpPr txBox="1">
            <a:spLocks noChangeArrowheads="1"/>
          </p:cNvSpPr>
          <p:nvPr/>
        </p:nvSpPr>
        <p:spPr bwMode="auto">
          <a:xfrm>
            <a:off x="3289300" y="6121400"/>
            <a:ext cx="5648325" cy="461963"/>
          </a:xfrm>
          <a:prstGeom prst="rect">
            <a:avLst/>
          </a:prstGeom>
          <a:noFill/>
          <a:ln w="9525">
            <a:noFill/>
            <a:miter lim="800000"/>
            <a:headEnd/>
            <a:tailEnd/>
          </a:ln>
        </p:spPr>
        <p:txBody>
          <a:bodyPr wrap="none">
            <a:spAutoFit/>
          </a:bodyPr>
          <a:lstStyle/>
          <a:p>
            <a:r>
              <a:rPr lang="en-US"/>
              <a:t>We learn from the instructors and each other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10243" name="Rectangle 3"/>
          <p:cNvSpPr>
            <a:spLocks noGrp="1" noChangeArrowheads="1"/>
          </p:cNvSpPr>
          <p:nvPr>
            <p:ph type="body" idx="1"/>
          </p:nvPr>
        </p:nvSpPr>
        <p:spPr>
          <a:xfrm>
            <a:off x="685800" y="1981200"/>
            <a:ext cx="7772400" cy="2590800"/>
          </a:xfrm>
        </p:spPr>
        <p:txBody>
          <a:bodyPr/>
          <a:lstStyle/>
          <a:p>
            <a:r>
              <a:rPr lang="en-US" smtClean="0"/>
              <a:t>In-class and distance learning</a:t>
            </a:r>
          </a:p>
          <a:p>
            <a:r>
              <a:rPr lang="en-US" i="1" smtClean="0">
                <a:solidFill>
                  <a:srgbClr val="FF3300"/>
                </a:solidFill>
              </a:rPr>
              <a:t>Geospatial database of hydrologic features</a:t>
            </a:r>
            <a:r>
              <a:rPr lang="en-US" smtClean="0"/>
              <a:t> </a:t>
            </a:r>
          </a:p>
          <a:p>
            <a:r>
              <a:rPr lang="en-US" smtClean="0"/>
              <a:t>GIS and HIS</a:t>
            </a:r>
          </a:p>
          <a:p>
            <a:r>
              <a:rPr lang="en-US" smtClean="0"/>
              <a:t>Curved earth and a flat map</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858</TotalTime>
  <Words>2001</Words>
  <Application>Microsoft Office PowerPoint</Application>
  <PresentationFormat>On-screen Show (4:3)</PresentationFormat>
  <Paragraphs>408</Paragraphs>
  <Slides>56</Slides>
  <Notes>30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59" baseType="lpstr">
      <vt:lpstr>Blank Presentation</vt:lpstr>
      <vt:lpstr>Document</vt:lpstr>
      <vt:lpstr>Graph Sheet</vt:lpstr>
      <vt:lpstr>GIS in Water Resources: Lecture 1</vt:lpstr>
      <vt:lpstr>Six Basic Course Elements</vt:lpstr>
      <vt:lpstr>Our Classroom</vt:lpstr>
      <vt:lpstr>PowerPoint Presentation</vt:lpstr>
      <vt:lpstr>David Tarboton</vt:lpstr>
      <vt:lpstr>PowerPoint Presentation</vt:lpstr>
      <vt:lpstr>University Without Walls</vt:lpstr>
      <vt:lpstr>Learning Styles</vt:lpstr>
      <vt:lpstr>GIS in Water Resources: Lecture 1</vt:lpstr>
      <vt:lpstr>Geographic Data Model</vt:lpstr>
      <vt:lpstr>PowerPoint Presentation</vt:lpstr>
      <vt:lpstr>Spatial Data: Vector format</vt:lpstr>
      <vt:lpstr>Themes or Data Layers</vt:lpstr>
      <vt:lpstr>Kissimmee watershed, Florida</vt:lpstr>
      <vt:lpstr>Attributes of a Selected Feature</vt:lpstr>
      <vt:lpstr>Raster and Vector Data</vt:lpstr>
      <vt:lpstr>PowerPoint Presentation</vt:lpstr>
      <vt:lpstr>The challenge of increasing Digital Elevation Model (DEM) resolution (Dr Tarboton’s research)</vt:lpstr>
      <vt:lpstr>How do we combine these data?</vt:lpstr>
      <vt:lpstr>An integrated  raster-vector  database</vt:lpstr>
      <vt:lpstr>Remote Sensing Coverage of Nebraska</vt:lpstr>
      <vt:lpstr>Evaporation from Remote Sensing (Dr Irmak)</vt:lpstr>
      <vt:lpstr>Data intensive science synthesizes large quantities of information (Hey et al., 2009).</vt:lpstr>
      <vt:lpstr>GIS in Water Resources: Lecture 1</vt:lpstr>
      <vt:lpstr>Linking Geographic Information Systems and Water Resources</vt:lpstr>
      <vt:lpstr>A Key Challenge</vt:lpstr>
      <vt:lpstr>PowerPoint Presentation</vt:lpstr>
      <vt:lpstr>How the web works</vt:lpstr>
      <vt:lpstr>PowerPoint Presentation</vt:lpstr>
      <vt:lpstr>The Data have a Common Structure</vt:lpstr>
      <vt:lpstr>Services-Oriented Architecture for Water Data</vt:lpstr>
      <vt:lpstr>What is a “services-oriented architecture”? Networks of computers connected through the web ……. </vt:lpstr>
      <vt:lpstr>WaterML as a Web Language for Colorado River at Austin</vt:lpstr>
      <vt:lpstr>CUAHSI Water Data Services Catalog</vt:lpstr>
      <vt:lpstr>CUAHSI HIS</vt:lpstr>
      <vt:lpstr>Organize Water Data Into “Themes”  </vt:lpstr>
      <vt:lpstr>PowerPoint Presentation</vt:lpstr>
      <vt:lpstr>Geospatial Data Services</vt:lpstr>
      <vt:lpstr>ArcGIS Online</vt:lpstr>
      <vt:lpstr>Topographic Base Map in ArcGIS Online</vt:lpstr>
      <vt:lpstr>PowerPoint Presentation</vt:lpstr>
      <vt:lpstr>PowerPoint Presentation</vt:lpstr>
      <vt:lpstr>PowerPoint Presentation</vt:lpstr>
      <vt:lpstr>PowerPoint Presentation</vt:lpstr>
      <vt:lpstr>PowerPoint Presentation</vt:lpstr>
      <vt:lpstr>PowerPoint Presentation</vt:lpstr>
      <vt:lpstr>GIS in Water Resources: Lecture 1</vt:lpstr>
      <vt:lpstr>Origin of Geographic Coordinates</vt:lpstr>
      <vt:lpstr>Latitude and Longitude</vt:lpstr>
      <vt:lpstr>Latitude and Longitude  in North America</vt:lpstr>
      <vt:lpstr>Map Projection</vt:lpstr>
      <vt:lpstr>Earth to Globe to Map</vt:lpstr>
      <vt:lpstr>Coordinate Systems</vt:lpstr>
      <vt:lpstr>Summary (1)</vt:lpstr>
      <vt:lpstr>Summary (2)</vt:lpstr>
      <vt:lpstr>Summary (3)</vt:lpstr>
    </vt:vector>
  </TitlesOfParts>
  <Company>CRWR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maidment</dc:creator>
  <cp:lastModifiedBy>Maidment</cp:lastModifiedBy>
  <cp:revision>116</cp:revision>
  <cp:lastPrinted>1998-08-27T15:04:43Z</cp:lastPrinted>
  <dcterms:created xsi:type="dcterms:W3CDTF">1998-06-30T21:37:06Z</dcterms:created>
  <dcterms:modified xsi:type="dcterms:W3CDTF">2011-08-26T02:24:16Z</dcterms:modified>
</cp:coreProperties>
</file>