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7" r:id="rId3"/>
    <p:sldMasterId id="2147483709" r:id="rId4"/>
    <p:sldMasterId id="2147483721" r:id="rId5"/>
    <p:sldMasterId id="2147483733" r:id="rId6"/>
    <p:sldMasterId id="2147483745" r:id="rId7"/>
  </p:sldMasterIdLst>
  <p:notesMasterIdLst>
    <p:notesMasterId r:id="rId40"/>
  </p:notesMasterIdLst>
  <p:sldIdLst>
    <p:sldId id="288" r:id="rId8"/>
    <p:sldId id="307" r:id="rId9"/>
    <p:sldId id="308" r:id="rId10"/>
    <p:sldId id="309" r:id="rId11"/>
    <p:sldId id="310" r:id="rId12"/>
    <p:sldId id="311" r:id="rId13"/>
    <p:sldId id="312" r:id="rId14"/>
    <p:sldId id="319" r:id="rId15"/>
    <p:sldId id="313" r:id="rId16"/>
    <p:sldId id="314" r:id="rId17"/>
    <p:sldId id="315" r:id="rId18"/>
    <p:sldId id="318" r:id="rId19"/>
    <p:sldId id="280" r:id="rId20"/>
    <p:sldId id="281" r:id="rId21"/>
    <p:sldId id="284" r:id="rId22"/>
    <p:sldId id="285" r:id="rId23"/>
    <p:sldId id="286" r:id="rId24"/>
    <p:sldId id="290" r:id="rId25"/>
    <p:sldId id="295" r:id="rId26"/>
    <p:sldId id="296" r:id="rId27"/>
    <p:sldId id="297" r:id="rId28"/>
    <p:sldId id="300" r:id="rId29"/>
    <p:sldId id="301" r:id="rId30"/>
    <p:sldId id="302" r:id="rId31"/>
    <p:sldId id="303" r:id="rId32"/>
    <p:sldId id="304" r:id="rId33"/>
    <p:sldId id="298" r:id="rId34"/>
    <p:sldId id="299" r:id="rId35"/>
    <p:sldId id="289" r:id="rId36"/>
    <p:sldId id="305" r:id="rId37"/>
    <p:sldId id="306" r:id="rId38"/>
    <p:sldId id="287"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E7FFE8"/>
    <a:srgbClr val="E9FFE5"/>
    <a:srgbClr val="EFEFFF"/>
    <a:srgbClr val="622100"/>
    <a:srgbClr val="993300"/>
    <a:srgbClr val="F6CB52"/>
    <a:srgbClr val="34E259"/>
    <a:srgbClr val="1990FD"/>
    <a:srgbClr val="979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660"/>
  </p:normalViewPr>
  <p:slideViewPr>
    <p:cSldViewPr>
      <p:cViewPr>
        <p:scale>
          <a:sx n="100" d="100"/>
          <a:sy n="100" d="100"/>
        </p:scale>
        <p:origin x="-2070" y="-6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3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51"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8BD06C4-3164-4025-9D6C-C6F8CFFB6605}" type="slidenum">
              <a:rPr lang="en-US"/>
              <a:pPr/>
              <a:t>‹#›</a:t>
            </a:fld>
            <a:endParaRPr lang="en-US"/>
          </a:p>
        </p:txBody>
      </p:sp>
    </p:spTree>
    <p:extLst>
      <p:ext uri="{BB962C8B-B14F-4D97-AF65-F5344CB8AC3E}">
        <p14:creationId xmlns:p14="http://schemas.microsoft.com/office/powerpoint/2010/main" val="34585994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fld id="{B81B7F04-E222-4427-9B1B-1E81D8844EC2}" type="slidenum">
              <a:rPr lang="en-US" sz="1200" b="0">
                <a:solidFill>
                  <a:prstClr val="black"/>
                </a:solidFill>
                <a:latin typeface="Times New Roman" pitchFamily="18" charset="0"/>
              </a:rPr>
              <a:pPr/>
              <a:t>3</a:t>
            </a:fld>
            <a:endParaRPr lang="en-US" sz="1200" b="0">
              <a:solidFill>
                <a:prstClr val="black"/>
              </a:solidFill>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415790"/>
            <a:ext cx="5486400" cy="418338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using loading models.  First question is – what is a “load”?</a:t>
            </a:r>
          </a:p>
          <a:p>
            <a:endParaRPr lang="en-US" dirty="0" smtClean="0"/>
          </a:p>
          <a:p>
            <a:r>
              <a:rPr lang="en-US" dirty="0" smtClean="0"/>
              <a:t>Load is</a:t>
            </a:r>
            <a:r>
              <a:rPr lang="en-US" baseline="0" dirty="0" smtClean="0"/>
              <a:t> a function of two things  - the amount of water and the concentration of bacteria in the water.  So for all of our bacterial sources, we need to get info on those two things.</a:t>
            </a:r>
            <a:endParaRPr lang="en-US" dirty="0" smtClean="0"/>
          </a:p>
          <a:p>
            <a:endParaRPr lang="en-US" dirty="0" smtClean="0"/>
          </a:p>
          <a:p>
            <a:r>
              <a:rPr lang="en-US" dirty="0" smtClean="0"/>
              <a:t>Watershed loading is calculated</a:t>
            </a:r>
            <a:r>
              <a:rPr lang="en-US" baseline="0" dirty="0" smtClean="0"/>
              <a:t> through a simple loading equation, where the mean annual load of bacteria = the mean annual volume of water * the expected bacterial concentration</a:t>
            </a:r>
            <a:endParaRPr lang="en-US" dirty="0"/>
          </a:p>
        </p:txBody>
      </p:sp>
      <p:sp>
        <p:nvSpPr>
          <p:cNvPr id="4" name="Slide Number Placeholder 3"/>
          <p:cNvSpPr>
            <a:spLocks noGrp="1"/>
          </p:cNvSpPr>
          <p:nvPr>
            <p:ph type="sldNum" sz="quarter" idx="10"/>
          </p:nvPr>
        </p:nvSpPr>
        <p:spPr/>
        <p:txBody>
          <a:bodyPr/>
          <a:lstStyle/>
          <a:p>
            <a:fld id="{F2FDC400-DA93-4BF9-B386-10C19059DD09}"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Overland Flow and Non-tidal streams</a:t>
            </a:r>
            <a:endParaRPr lang="en-US" dirty="0"/>
          </a:p>
        </p:txBody>
      </p:sp>
      <p:sp>
        <p:nvSpPr>
          <p:cNvPr id="4" name="Slide Number Placeholder 3"/>
          <p:cNvSpPr>
            <a:spLocks noGrp="1"/>
          </p:cNvSpPr>
          <p:nvPr>
            <p:ph type="sldNum" sz="quarter" idx="10"/>
          </p:nvPr>
        </p:nvSpPr>
        <p:spPr/>
        <p:txBody>
          <a:bodyPr/>
          <a:lstStyle/>
          <a:p>
            <a:fld id="{D1ADF3CE-99A8-4F0C-9B73-6DEC42CDAED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8024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similar process was done for all of the agricultural</a:t>
            </a:r>
            <a:r>
              <a:rPr lang="en-US" baseline="0" dirty="0" smtClean="0"/>
              <a:t> animals and wildlife</a:t>
            </a:r>
          </a:p>
          <a:p>
            <a:endParaRPr lang="en-US" baseline="0" dirty="0" smtClean="0"/>
          </a:p>
          <a:p>
            <a:r>
              <a:rPr lang="en-US" baseline="0" dirty="0" smtClean="0"/>
              <a:t>Here we see the total number of animals in the watershed</a:t>
            </a:r>
          </a:p>
          <a:p>
            <a:endParaRPr lang="en-US" baseline="0" dirty="0" smtClean="0"/>
          </a:p>
          <a:p>
            <a:r>
              <a:rPr lang="en-US" baseline="0" dirty="0" smtClean="0"/>
              <a:t>Similar to cattle, these were all divided up amongst the catchments</a:t>
            </a:r>
            <a:endParaRPr lang="en-US" dirty="0"/>
          </a:p>
        </p:txBody>
      </p:sp>
      <p:sp>
        <p:nvSpPr>
          <p:cNvPr id="4" name="Slide Number Placeholder 3"/>
          <p:cNvSpPr>
            <a:spLocks noGrp="1"/>
          </p:cNvSpPr>
          <p:nvPr>
            <p:ph type="sldNum" sz="quarter" idx="10"/>
          </p:nvPr>
        </p:nvSpPr>
        <p:spPr/>
        <p:txBody>
          <a:bodyPr/>
          <a:lstStyle/>
          <a:p>
            <a:fld id="{369198F7-6A2D-4010-93C2-22C39B8E18D3}"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have septic systems</a:t>
            </a:r>
            <a:r>
              <a:rPr lang="en-US" baseline="0" dirty="0" smtClean="0"/>
              <a:t> in the upper watershed</a:t>
            </a:r>
          </a:p>
          <a:p>
            <a:endParaRPr lang="en-US" baseline="0" dirty="0" smtClean="0"/>
          </a:p>
          <a:p>
            <a:r>
              <a:rPr lang="en-US" baseline="0" dirty="0" smtClean="0"/>
              <a:t>Get data from TCEQ/local data source</a:t>
            </a:r>
            <a:endParaRPr lang="en-US" dirty="0"/>
          </a:p>
        </p:txBody>
      </p:sp>
      <p:sp>
        <p:nvSpPr>
          <p:cNvPr id="4" name="Slide Number Placeholder 3"/>
          <p:cNvSpPr>
            <a:spLocks noGrp="1"/>
          </p:cNvSpPr>
          <p:nvPr>
            <p:ph type="sldNum" sz="quarter" idx="10"/>
          </p:nvPr>
        </p:nvSpPr>
        <p:spPr/>
        <p:txBody>
          <a:bodyPr/>
          <a:lstStyle/>
          <a:p>
            <a:fld id="{369198F7-6A2D-4010-93C2-22C39B8E18D3}"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goats, 2 sheep, 1 </a:t>
            </a:r>
            <a:r>
              <a:rPr lang="en-US" dirty="0" err="1" smtClean="0"/>
              <a:t>dom</a:t>
            </a:r>
            <a:r>
              <a:rPr lang="en-US" dirty="0" smtClean="0"/>
              <a:t> hog, 0.2 poultry</a:t>
            </a:r>
            <a:endParaRPr lang="en-US" dirty="0"/>
          </a:p>
        </p:txBody>
      </p:sp>
      <p:sp>
        <p:nvSpPr>
          <p:cNvPr id="4" name="Slide Number Placeholder 3"/>
          <p:cNvSpPr>
            <a:spLocks noGrp="1"/>
          </p:cNvSpPr>
          <p:nvPr>
            <p:ph type="sldNum" sz="quarter" idx="10"/>
          </p:nvPr>
        </p:nvSpPr>
        <p:spPr/>
        <p:txBody>
          <a:bodyPr/>
          <a:lstStyle/>
          <a:p>
            <a:fld id="{369198F7-6A2D-4010-93C2-22C39B8E18D3}"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Overland Flow and Non-tidal streams</a:t>
            </a:r>
            <a:endParaRPr lang="en-US" dirty="0"/>
          </a:p>
        </p:txBody>
      </p:sp>
      <p:sp>
        <p:nvSpPr>
          <p:cNvPr id="4" name="Slide Number Placeholder 3"/>
          <p:cNvSpPr>
            <a:spLocks noGrp="1"/>
          </p:cNvSpPr>
          <p:nvPr>
            <p:ph type="sldNum" sz="quarter" idx="10"/>
          </p:nvPr>
        </p:nvSpPr>
        <p:spPr/>
        <p:txBody>
          <a:bodyPr/>
          <a:lstStyle/>
          <a:p>
            <a:fld id="{D1ADF3CE-99A8-4F0C-9B73-6DEC42CDAED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8024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a:t>
            </a:r>
            <a:r>
              <a:rPr lang="en-US" baseline="0" dirty="0" smtClean="0"/>
              <a:t> how to build the network (in generality …….)  Use appendix and rely on cached layers to flip through things.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DF3CE-99A8-4F0C-9B73-6DEC42CDAED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370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C400-DA93-4BF9-B386-10C19059DD09}"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OK, so we have our governing</a:t>
            </a:r>
            <a:r>
              <a:rPr lang="en-US" baseline="0" dirty="0" smtClean="0"/>
              <a:t> equations here.</a:t>
            </a:r>
          </a:p>
          <a:p>
            <a:r>
              <a:rPr lang="en-US" baseline="0" dirty="0" smtClean="0"/>
              <a:t>Let’s concentrate on the loading from the watershed and how we calibrate to that value.</a:t>
            </a:r>
          </a:p>
          <a:p>
            <a:r>
              <a:rPr lang="en-US" baseline="0" dirty="0" smtClean="0"/>
              <a:t>We have a number of locations throughout the watershed that we “know” what the mean annual bacterial load is.</a:t>
            </a:r>
          </a:p>
        </p:txBody>
      </p:sp>
      <p:sp>
        <p:nvSpPr>
          <p:cNvPr id="4" name="Slide Number Placeholder 3"/>
          <p:cNvSpPr>
            <a:spLocks noGrp="1"/>
          </p:cNvSpPr>
          <p:nvPr>
            <p:ph type="sldNum" sz="quarter" idx="10"/>
          </p:nvPr>
        </p:nvSpPr>
        <p:spPr/>
        <p:txBody>
          <a:bodyPr/>
          <a:lstStyle/>
          <a:p>
            <a:fld id="{6EF145B6-60B6-486B-946A-27FADD150D3A}"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fld id="{59964549-3498-4C70-AF1B-D54C15359CF2}" type="slidenum">
              <a:rPr lang="en-US" sz="1200" b="0">
                <a:solidFill>
                  <a:prstClr val="black"/>
                </a:solidFill>
                <a:latin typeface="Times New Roman" pitchFamily="18" charset="0"/>
              </a:rPr>
              <a:pPr/>
              <a:t>4</a:t>
            </a:fld>
            <a:endParaRPr lang="en-US" sz="1200" b="0">
              <a:solidFill>
                <a:prstClr val="black"/>
              </a:solidFill>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Notes:  </a:t>
            </a:r>
          </a:p>
          <a:p>
            <a:endParaRPr lang="en-US" smtClean="0">
              <a:ea typeface="ＭＳ Ｐゴシック" pitchFamily="34" charset="-128"/>
            </a:endParaRPr>
          </a:p>
          <a:p>
            <a:r>
              <a:rPr lang="en-US" b="1" smtClean="0">
                <a:ea typeface="ＭＳ Ｐゴシック" pitchFamily="34" charset="-128"/>
              </a:rPr>
              <a:t>Industrial partners:</a:t>
            </a:r>
            <a:r>
              <a:rPr lang="en-US" smtClean="0">
                <a:ea typeface="ＭＳ Ｐゴシック" pitchFamily="34" charset="-128"/>
              </a:rPr>
              <a:t> ESRI, Danish Hydraulic Institute, Camp,Dresser and McKee, Dodson and Associates</a:t>
            </a:r>
          </a:p>
          <a:p>
            <a:r>
              <a:rPr lang="en-US" b="1" smtClean="0">
                <a:ea typeface="ＭＳ Ｐゴシック" pitchFamily="34" charset="-128"/>
              </a:rPr>
              <a:t>Government partners:</a:t>
            </a:r>
            <a:r>
              <a:rPr lang="en-US" smtClean="0">
                <a:ea typeface="ＭＳ Ｐゴシック" pitchFamily="34" charset="-128"/>
              </a:rPr>
              <a:t> </a:t>
            </a:r>
          </a:p>
          <a:p>
            <a:r>
              <a:rPr lang="en-US" smtClean="0">
                <a:ea typeface="ＭＳ Ｐゴシック" pitchFamily="34" charset="-128"/>
              </a:rPr>
              <a:t>	Federal: EPA, USGS, Corps of Engineers (Hydrologic Engineering Center)</a:t>
            </a:r>
          </a:p>
          <a:p>
            <a:r>
              <a:rPr lang="en-US" smtClean="0">
                <a:ea typeface="ＭＳ Ｐゴシック" pitchFamily="34" charset="-128"/>
              </a:rPr>
              <a:t>	State: Texas Natural Resource Conservation Commission, Texas Water Development Board</a:t>
            </a:r>
          </a:p>
          <a:p>
            <a:r>
              <a:rPr lang="en-US" smtClean="0">
                <a:ea typeface="ＭＳ Ｐゴシック" pitchFamily="34" charset="-128"/>
              </a:rPr>
              <a:t>	Local: Lower Colorado River Authority, City of Austin, Dept of Watershed Protection</a:t>
            </a:r>
          </a:p>
          <a:p>
            <a:r>
              <a:rPr lang="en-US" b="1" smtClean="0">
                <a:ea typeface="ＭＳ Ｐゴシック" pitchFamily="34" charset="-128"/>
              </a:rPr>
              <a:t>Academic Partners:</a:t>
            </a:r>
            <a:r>
              <a:rPr lang="en-US" smtClean="0">
                <a:ea typeface="ＭＳ Ｐゴシック" pitchFamily="34" charset="-128"/>
              </a:rPr>
              <a:t> University of Texas, Brigham Young University, Utah State University</a:t>
            </a:r>
          </a:p>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fld id="{ADE6109A-6D58-4268-947A-B8A7900D7BD2}" type="slidenum">
              <a:rPr lang="en-US" sz="1200" b="0">
                <a:solidFill>
                  <a:prstClr val="black"/>
                </a:solidFill>
                <a:latin typeface="Times New Roman" pitchFamily="18" charset="0"/>
              </a:rPr>
              <a:pPr/>
              <a:t>5</a:t>
            </a:fld>
            <a:endParaRPr lang="en-US" sz="1200" b="0">
              <a:solidFill>
                <a:prstClr val="black"/>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p:spPr>
        <p:txBody>
          <a:bodyPr/>
          <a:lstStyle/>
          <a:p>
            <a:endParaRPr lang="en-US" smtClean="0">
              <a:ea typeface="ＭＳ Ｐゴシック" pitchFamily="1" charset="-128"/>
            </a:endParaRPr>
          </a:p>
        </p:txBody>
      </p:sp>
      <p:sp>
        <p:nvSpPr>
          <p:cNvPr id="21508" name="Slide Number Placeholder 3"/>
          <p:cNvSpPr>
            <a:spLocks noGrp="1"/>
          </p:cNvSpPr>
          <p:nvPr>
            <p:ph type="sldNum" sz="quarter" idx="5"/>
          </p:nvPr>
        </p:nvSpPr>
        <p:spPr>
          <a:noFill/>
        </p:spPr>
        <p:txBody>
          <a:bodyPr/>
          <a:lstStyle/>
          <a:p>
            <a:fld id="{6F890114-AB2E-4A40-8FB2-3A76FDF2C531}" type="slidenum">
              <a:rPr lang="en-US" smtClean="0">
                <a:latin typeface="Times New Roman" pitchFamily="18" charset="0"/>
                <a:ea typeface="ＭＳ Ｐゴシック" pitchFamily="1" charset="-128"/>
              </a:rPr>
              <a:pPr/>
              <a:t>6</a:t>
            </a:fld>
            <a:endParaRPr lang="en-US" smtClean="0">
              <a:latin typeface="Times New Roman" pitchFamily="18"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p:spPr>
        <p:txBody>
          <a:bodyPr/>
          <a:lstStyle/>
          <a:p>
            <a:endParaRPr lang="en-US" smtClean="0">
              <a:ea typeface="ＭＳ Ｐゴシック" pitchFamily="1" charset="-128"/>
            </a:endParaRPr>
          </a:p>
        </p:txBody>
      </p:sp>
      <p:sp>
        <p:nvSpPr>
          <p:cNvPr id="22532" name="Slide Number Placeholder 3"/>
          <p:cNvSpPr>
            <a:spLocks noGrp="1"/>
          </p:cNvSpPr>
          <p:nvPr>
            <p:ph type="sldNum" sz="quarter" idx="5"/>
          </p:nvPr>
        </p:nvSpPr>
        <p:spPr>
          <a:noFill/>
        </p:spPr>
        <p:txBody>
          <a:bodyPr/>
          <a:lstStyle/>
          <a:p>
            <a:fld id="{AA3DA92A-842D-4210-8EBE-C39A24F9D54F}" type="slidenum">
              <a:rPr lang="en-US" smtClean="0">
                <a:latin typeface="Times New Roman" pitchFamily="18" charset="0"/>
                <a:ea typeface="ＭＳ Ｐゴシック" pitchFamily="1" charset="-128"/>
              </a:rPr>
              <a:pPr/>
              <a:t>7</a:t>
            </a:fld>
            <a:endParaRPr lang="en-US" smtClean="0">
              <a:latin typeface="Times New Roman" pitchFamily="18" charset="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611DAF9-0A26-4C39-9AC5-3D8B9DBDFFC5}" type="slidenum">
              <a:rPr lang="en-US" smtClean="0">
                <a:latin typeface="Times New Roman" pitchFamily="18" charset="0"/>
                <a:ea typeface="ＭＳ Ｐゴシック" pitchFamily="1" charset="-128"/>
              </a:rPr>
              <a:pPr/>
              <a:t>9</a:t>
            </a:fld>
            <a:endParaRPr lang="en-US" smtClean="0">
              <a:latin typeface="Times New Roman" pitchFamily="18" charset="0"/>
              <a:ea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endParaRPr 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A6B90D-D8D7-4798-98D3-521DFA33F5A5}" type="slidenum">
              <a:rPr lang="en-US" smtClean="0"/>
              <a:pPr/>
              <a:t>10</a:t>
            </a:fld>
            <a:endParaRPr lang="en-US"/>
          </a:p>
        </p:txBody>
      </p:sp>
    </p:spTree>
    <p:extLst>
      <p:ext uri="{BB962C8B-B14F-4D97-AF65-F5344CB8AC3E}">
        <p14:creationId xmlns:p14="http://schemas.microsoft.com/office/powerpoint/2010/main" val="241941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endParaRPr lang="en-US" smtClean="0">
              <a:ea typeface="ＭＳ Ｐゴシック" pitchFamily="1" charset="-128"/>
            </a:endParaRPr>
          </a:p>
        </p:txBody>
      </p:sp>
      <p:sp>
        <p:nvSpPr>
          <p:cNvPr id="24580" name="Slide Number Placeholder 3"/>
          <p:cNvSpPr>
            <a:spLocks noGrp="1"/>
          </p:cNvSpPr>
          <p:nvPr>
            <p:ph type="sldNum" sz="quarter" idx="5"/>
          </p:nvPr>
        </p:nvSpPr>
        <p:spPr>
          <a:noFill/>
        </p:spPr>
        <p:txBody>
          <a:bodyPr/>
          <a:lstStyle/>
          <a:p>
            <a:fld id="{16E82AB0-0D54-485B-A3D1-9E9AD8228C04}" type="slidenum">
              <a:rPr lang="en-US" smtClean="0">
                <a:latin typeface="Times New Roman" pitchFamily="18" charset="0"/>
                <a:ea typeface="ＭＳ Ｐゴシック" pitchFamily="1" charset="-128"/>
              </a:rPr>
              <a:pPr/>
              <a:t>11</a:t>
            </a:fld>
            <a:endParaRPr lang="en-US" smtClean="0">
              <a:latin typeface="Times New Roman" pitchFamily="18"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 main motivator</a:t>
            </a:r>
            <a:r>
              <a:rPr lang="en-US" sz="1200" b="0" i="0" u="none" strike="noStrike" kern="1200" baseline="0" dirty="0" smtClean="0">
                <a:solidFill>
                  <a:schemeClr val="tx1"/>
                </a:solidFill>
                <a:latin typeface="+mn-lt"/>
                <a:ea typeface="+mn-ea"/>
                <a:cs typeface="+mn-cs"/>
              </a:rPr>
              <a:t> of this work was the LARGE number of bacterial impairments in the State.  Also, the language in the Task Force report released in 2007 that said that the majority of the bacteria TMDL studies done in the state should use simple methods.</a:t>
            </a:r>
          </a:p>
          <a:p>
            <a:endParaRPr lang="en-US" sz="1200" b="0" i="0" u="none" strike="noStrike" kern="1200" dirty="0" smtClean="0">
              <a:solidFill>
                <a:schemeClr val="tx1"/>
              </a:solidFill>
              <a:latin typeface="+mn-lt"/>
              <a:ea typeface="+mn-ea"/>
              <a:cs typeface="+mn-cs"/>
            </a:endParaRPr>
          </a:p>
          <a:p>
            <a:endParaRPr lang="en-US" sz="1200" b="0" i="0" u="none" strike="noStrike" kern="1200" dirty="0" smtClean="0">
              <a:solidFill>
                <a:schemeClr val="tx1"/>
              </a:solidFill>
              <a:latin typeface="+mn-lt"/>
              <a:ea typeface="+mn-ea"/>
              <a:cs typeface="+mn-cs"/>
            </a:endParaRP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Classified</a:t>
            </a:r>
            <a:r>
              <a:rPr lang="en-US" sz="1200" b="0" i="0" u="none" strike="noStrike" kern="1200" baseline="0" dirty="0" smtClean="0">
                <a:solidFill>
                  <a:schemeClr val="tx1"/>
                </a:solidFill>
                <a:latin typeface="+mn-lt"/>
                <a:ea typeface="+mn-ea"/>
                <a:cs typeface="+mn-cs"/>
              </a:rPr>
              <a:t> waterbodies</a:t>
            </a:r>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399 violating for something</a:t>
            </a:r>
          </a:p>
          <a:p>
            <a:r>
              <a:rPr lang="en-US" sz="1200" b="0" i="0" u="none" strike="noStrike" kern="1200" dirty="0" smtClean="0">
                <a:solidFill>
                  <a:schemeClr val="tx1"/>
                </a:solidFill>
                <a:latin typeface="+mn-lt"/>
                <a:ea typeface="+mn-ea"/>
                <a:cs typeface="+mn-cs"/>
              </a:rPr>
              <a:t>310 violating for bacteria</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44 Classified Bays</a:t>
            </a:r>
            <a:r>
              <a:rPr lang="en-US" dirty="0" smtClean="0"/>
              <a:t> </a:t>
            </a:r>
            <a:r>
              <a:rPr lang="en-US" sz="1200" b="0" i="0" u="none" strike="noStrike" kern="1200" dirty="0" smtClean="0">
                <a:solidFill>
                  <a:schemeClr val="tx1"/>
                </a:solidFill>
                <a:latin typeface="+mn-lt"/>
                <a:ea typeface="+mn-ea"/>
                <a:cs typeface="+mn-cs"/>
              </a:rPr>
              <a:t> </a:t>
            </a:r>
            <a:r>
              <a:rPr lang="en-US" dirty="0" smtClean="0"/>
              <a:t> </a:t>
            </a:r>
          </a:p>
          <a:p>
            <a:r>
              <a:rPr lang="en-US" sz="1200" b="0" i="0" u="none" strike="noStrike" kern="1200" dirty="0" smtClean="0">
                <a:solidFill>
                  <a:schemeClr val="tx1"/>
                </a:solidFill>
                <a:latin typeface="+mn-lt"/>
                <a:ea typeface="+mn-ea"/>
                <a:cs typeface="+mn-cs"/>
              </a:rPr>
              <a:t>28 violating for something</a:t>
            </a:r>
            <a:r>
              <a:rPr lang="en-US" dirty="0" smtClean="0"/>
              <a:t> </a:t>
            </a:r>
            <a:r>
              <a:rPr lang="en-US" sz="1200" b="0" i="0" u="none" strike="noStrike" kern="1200" dirty="0" smtClean="0">
                <a:solidFill>
                  <a:schemeClr val="tx1"/>
                </a:solidFill>
                <a:latin typeface="+mn-lt"/>
                <a:ea typeface="+mn-ea"/>
                <a:cs typeface="+mn-cs"/>
              </a:rPr>
              <a:t>63.6%</a:t>
            </a:r>
            <a:r>
              <a:rPr lang="en-US" dirty="0" smtClean="0"/>
              <a:t> </a:t>
            </a:r>
          </a:p>
          <a:p>
            <a:r>
              <a:rPr lang="en-US" sz="1200" b="0" i="0" u="none" strike="noStrike" kern="1200" dirty="0" smtClean="0">
                <a:solidFill>
                  <a:schemeClr val="tx1"/>
                </a:solidFill>
                <a:latin typeface="+mn-lt"/>
                <a:ea typeface="+mn-ea"/>
                <a:cs typeface="+mn-cs"/>
              </a:rPr>
              <a:t>21 violating for bacteria</a:t>
            </a:r>
            <a:r>
              <a:rPr lang="en-US" dirty="0" smtClean="0"/>
              <a:t> </a:t>
            </a:r>
            <a:r>
              <a:rPr lang="en-US" sz="1200" b="0" i="0" u="none" strike="noStrike" kern="1200" dirty="0" smtClean="0">
                <a:solidFill>
                  <a:schemeClr val="tx1"/>
                </a:solidFill>
                <a:latin typeface="+mn-lt"/>
                <a:ea typeface="+mn-ea"/>
                <a:cs typeface="+mn-cs"/>
              </a:rPr>
              <a:t>47.7%</a:t>
            </a:r>
            <a:r>
              <a:rPr lang="en-US" dirty="0" smtClean="0"/>
              <a:t> </a:t>
            </a:r>
          </a:p>
          <a:p>
            <a:endParaRPr lang="en-US" dirty="0" smtClean="0"/>
          </a:p>
          <a:p>
            <a:r>
              <a:rPr lang="en-US" sz="1200" b="0" i="0" u="none" strike="noStrike" kern="1200" dirty="0" smtClean="0">
                <a:solidFill>
                  <a:schemeClr val="tx1"/>
                </a:solidFill>
                <a:latin typeface="+mn-lt"/>
                <a:ea typeface="+mn-ea"/>
                <a:cs typeface="+mn-cs"/>
              </a:rPr>
              <a:t>33 Classified Tidal Streams</a:t>
            </a:r>
            <a:r>
              <a:rPr lang="en-US" b="0" dirty="0" smtClean="0"/>
              <a:t> </a:t>
            </a:r>
            <a:r>
              <a:rPr lang="en-US" sz="1200" b="0" i="0" u="none" strike="noStrike" kern="1200" dirty="0" smtClean="0">
                <a:solidFill>
                  <a:schemeClr val="tx1"/>
                </a:solidFill>
                <a:latin typeface="+mn-lt"/>
                <a:ea typeface="+mn-ea"/>
                <a:cs typeface="+mn-cs"/>
              </a:rPr>
              <a:t> </a:t>
            </a:r>
            <a:r>
              <a:rPr lang="en-US" b="0" dirty="0" smtClean="0"/>
              <a:t> </a:t>
            </a:r>
          </a:p>
          <a:p>
            <a:r>
              <a:rPr lang="en-US" sz="1200" b="0" i="0" u="none" strike="noStrike" kern="1200" dirty="0" smtClean="0">
                <a:solidFill>
                  <a:schemeClr val="tx1"/>
                </a:solidFill>
                <a:latin typeface="+mn-lt"/>
                <a:ea typeface="+mn-ea"/>
                <a:cs typeface="+mn-cs"/>
              </a:rPr>
              <a:t>20 violating for something</a:t>
            </a:r>
            <a:r>
              <a:rPr lang="en-US" b="0" dirty="0" smtClean="0"/>
              <a:t> </a:t>
            </a:r>
            <a:r>
              <a:rPr lang="en-US" sz="1200" b="0" i="0" u="none" strike="noStrike" kern="1200" dirty="0" smtClean="0">
                <a:solidFill>
                  <a:schemeClr val="tx1"/>
                </a:solidFill>
                <a:latin typeface="+mn-lt"/>
                <a:ea typeface="+mn-ea"/>
                <a:cs typeface="+mn-cs"/>
              </a:rPr>
              <a:t>60.606%</a:t>
            </a:r>
            <a:r>
              <a:rPr lang="en-US" b="0" dirty="0" smtClean="0"/>
              <a:t> </a:t>
            </a:r>
          </a:p>
          <a:p>
            <a:r>
              <a:rPr lang="en-US" sz="1200" b="0" i="0" u="none" strike="noStrike" kern="1200" dirty="0" smtClean="0">
                <a:solidFill>
                  <a:schemeClr val="tx1"/>
                </a:solidFill>
                <a:latin typeface="+mn-lt"/>
                <a:ea typeface="+mn-ea"/>
                <a:cs typeface="+mn-cs"/>
              </a:rPr>
              <a:t>12 violating for bacteria</a:t>
            </a:r>
            <a:r>
              <a:rPr lang="en-US" b="0" dirty="0" smtClean="0"/>
              <a:t> </a:t>
            </a:r>
            <a:r>
              <a:rPr lang="en-US" sz="1200" b="0" i="0" u="none" strike="noStrike" kern="1200" dirty="0" smtClean="0">
                <a:solidFill>
                  <a:schemeClr val="tx1"/>
                </a:solidFill>
                <a:latin typeface="+mn-lt"/>
                <a:ea typeface="+mn-ea"/>
                <a:cs typeface="+mn-cs"/>
              </a:rPr>
              <a:t>36.364%</a:t>
            </a:r>
            <a:r>
              <a:rPr lang="en-US" b="0" dirty="0" smtClean="0"/>
              <a:t> </a:t>
            </a:r>
            <a:endParaRPr lang="en-US" b="0" dirty="0"/>
          </a:p>
        </p:txBody>
      </p:sp>
      <p:sp>
        <p:nvSpPr>
          <p:cNvPr id="4" name="Slide Number Placeholder 3"/>
          <p:cNvSpPr>
            <a:spLocks noGrp="1"/>
          </p:cNvSpPr>
          <p:nvPr>
            <p:ph type="sldNum" sz="quarter" idx="10"/>
          </p:nvPr>
        </p:nvSpPr>
        <p:spPr/>
        <p:txBody>
          <a:bodyPr/>
          <a:lstStyle/>
          <a:p>
            <a:fld id="{26329DE0-7755-4892-8611-F8D832D5DDA9}" type="slidenum">
              <a:rPr lang="en-US" smtClean="0">
                <a:solidFill>
                  <a:prstClr val="black"/>
                </a:solidFill>
              </a:rPr>
              <a:pPr/>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2AA9E1-D9F5-49B1-AD77-C68E252AA2AB}" type="slidenum">
              <a:rPr lang="en-US"/>
              <a:pPr/>
              <a:t>‹#›</a:t>
            </a:fld>
            <a:endParaRPr lang="en-US"/>
          </a:p>
        </p:txBody>
      </p:sp>
    </p:spTree>
    <p:extLst>
      <p:ext uri="{BB962C8B-B14F-4D97-AF65-F5344CB8AC3E}">
        <p14:creationId xmlns:p14="http://schemas.microsoft.com/office/powerpoint/2010/main" val="17588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164961-79F3-4AF3-B952-8E0BA7C5F174}" type="slidenum">
              <a:rPr lang="en-US"/>
              <a:pPr/>
              <a:t>‹#›</a:t>
            </a:fld>
            <a:endParaRPr lang="en-US"/>
          </a:p>
        </p:txBody>
      </p:sp>
    </p:spTree>
    <p:extLst>
      <p:ext uri="{BB962C8B-B14F-4D97-AF65-F5344CB8AC3E}">
        <p14:creationId xmlns:p14="http://schemas.microsoft.com/office/powerpoint/2010/main" val="72269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32E475-FB8E-452F-9AC8-13AA55198EBB}" type="slidenum">
              <a:rPr lang="en-US"/>
              <a:pPr/>
              <a:t>‹#›</a:t>
            </a:fld>
            <a:endParaRPr lang="en-US"/>
          </a:p>
        </p:txBody>
      </p:sp>
    </p:spTree>
    <p:extLst>
      <p:ext uri="{BB962C8B-B14F-4D97-AF65-F5344CB8AC3E}">
        <p14:creationId xmlns:p14="http://schemas.microsoft.com/office/powerpoint/2010/main" val="124823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8400776-D633-425E-874B-1D17E23DDD68}" type="slidenum">
              <a:rPr lang="en-US"/>
              <a:pPr/>
              <a:t>‹#›</a:t>
            </a:fld>
            <a:endParaRPr lang="en-US"/>
          </a:p>
        </p:txBody>
      </p:sp>
    </p:spTree>
    <p:extLst>
      <p:ext uri="{BB962C8B-B14F-4D97-AF65-F5344CB8AC3E}">
        <p14:creationId xmlns:p14="http://schemas.microsoft.com/office/powerpoint/2010/main" val="226229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77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442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027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3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83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59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B9AB2-49C9-4844-B21B-67D3F220D24E}" type="slidenum">
              <a:rPr lang="en-US"/>
              <a:pPr/>
              <a:t>‹#›</a:t>
            </a:fld>
            <a:endParaRPr lang="en-US"/>
          </a:p>
        </p:txBody>
      </p:sp>
    </p:spTree>
    <p:extLst>
      <p:ext uri="{BB962C8B-B14F-4D97-AF65-F5344CB8AC3E}">
        <p14:creationId xmlns:p14="http://schemas.microsoft.com/office/powerpoint/2010/main" val="1838672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26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33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18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77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696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8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715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373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160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67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F45B1F-3DA8-4F5B-89FE-3E79F6D5D52D}" type="slidenum">
              <a:rPr lang="en-US"/>
              <a:pPr/>
              <a:t>‹#›</a:t>
            </a:fld>
            <a:endParaRPr lang="en-US"/>
          </a:p>
        </p:txBody>
      </p:sp>
    </p:spTree>
    <p:extLst>
      <p:ext uri="{BB962C8B-B14F-4D97-AF65-F5344CB8AC3E}">
        <p14:creationId xmlns:p14="http://schemas.microsoft.com/office/powerpoint/2010/main" val="349431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083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53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110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76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19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74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97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049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76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9B0EFD-9859-42CD-BF76-C0EEA9A0DDFB}" type="slidenum">
              <a:rPr lang="en-US"/>
              <a:pPr/>
              <a:t>‹#›</a:t>
            </a:fld>
            <a:endParaRPr lang="en-US"/>
          </a:p>
        </p:txBody>
      </p:sp>
    </p:spTree>
    <p:extLst>
      <p:ext uri="{BB962C8B-B14F-4D97-AF65-F5344CB8AC3E}">
        <p14:creationId xmlns:p14="http://schemas.microsoft.com/office/powerpoint/2010/main" val="3388659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216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985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755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24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684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662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42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405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255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3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3F773E-19D3-421E-87F2-083D4CBEA443}" type="slidenum">
              <a:rPr lang="en-US"/>
              <a:pPr/>
              <a:t>‹#›</a:t>
            </a:fld>
            <a:endParaRPr lang="en-US"/>
          </a:p>
        </p:txBody>
      </p:sp>
    </p:spTree>
    <p:extLst>
      <p:ext uri="{BB962C8B-B14F-4D97-AF65-F5344CB8AC3E}">
        <p14:creationId xmlns:p14="http://schemas.microsoft.com/office/powerpoint/2010/main" val="3383301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813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779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768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48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973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86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29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060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4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2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A22259-6AF8-4282-9DF5-F747EBB51ABF}" type="slidenum">
              <a:rPr lang="en-US"/>
              <a:pPr/>
              <a:t>‹#›</a:t>
            </a:fld>
            <a:endParaRPr lang="en-US"/>
          </a:p>
        </p:txBody>
      </p:sp>
    </p:spTree>
    <p:extLst>
      <p:ext uri="{BB962C8B-B14F-4D97-AF65-F5344CB8AC3E}">
        <p14:creationId xmlns:p14="http://schemas.microsoft.com/office/powerpoint/2010/main" val="1514930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414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130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28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713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679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028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081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91E0-48B5-48E4-A8F1-72D4064DF57D}" type="datetimeFigureOut">
              <a:rPr lang="en-US" smtClean="0">
                <a:solidFill>
                  <a:prstClr val="black">
                    <a:tint val="75000"/>
                  </a:prstClr>
                </a:solidFill>
              </a:rPr>
              <a:pPr/>
              <a:t>10/14/2011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9121D7-814E-4360-B042-8955FBF3F3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507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5024CDC-1B75-4C8E-B5FB-A77B3958C176}" type="datetime1">
              <a:rPr lang="en-US"/>
              <a:pPr/>
              <a:t>10/14/2011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6" name="Slide Number Placeholder 5"/>
          <p:cNvSpPr>
            <a:spLocks noGrp="1"/>
          </p:cNvSpPr>
          <p:nvPr>
            <p:ph type="sldNum" sz="quarter" idx="12"/>
          </p:nvPr>
        </p:nvSpPr>
        <p:spPr/>
        <p:txBody>
          <a:bodyPr/>
          <a:lstStyle>
            <a:lvl1pPr>
              <a:defRPr/>
            </a:lvl1pPr>
          </a:lstStyle>
          <a:p>
            <a:fld id="{1C818DB0-D2FE-43FD-B95A-F13BA03D4F4F}" type="slidenum">
              <a:rPr lang="en-US"/>
              <a:pPr/>
              <a:t>‹#›</a:t>
            </a:fld>
            <a:endParaRPr lang="en-US"/>
          </a:p>
        </p:txBody>
      </p:sp>
    </p:spTree>
    <p:extLst>
      <p:ext uri="{BB962C8B-B14F-4D97-AF65-F5344CB8AC3E}">
        <p14:creationId xmlns:p14="http://schemas.microsoft.com/office/powerpoint/2010/main" val="260593299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5C700D-4216-4D65-8769-7C0EDFAF9E64}" type="datetime1">
              <a:rPr lang="en-US"/>
              <a:pPr/>
              <a:t>10/14/2011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6" name="Slide Number Placeholder 5"/>
          <p:cNvSpPr>
            <a:spLocks noGrp="1"/>
          </p:cNvSpPr>
          <p:nvPr>
            <p:ph type="sldNum" sz="quarter" idx="12"/>
          </p:nvPr>
        </p:nvSpPr>
        <p:spPr/>
        <p:txBody>
          <a:bodyPr/>
          <a:lstStyle>
            <a:lvl1pPr>
              <a:defRPr/>
            </a:lvl1pPr>
          </a:lstStyle>
          <a:p>
            <a:fld id="{A34D0424-6896-489E-85F0-EB591F75081B}" type="slidenum">
              <a:rPr lang="en-US"/>
              <a:pPr/>
              <a:t>‹#›</a:t>
            </a:fld>
            <a:endParaRPr lang="en-US"/>
          </a:p>
        </p:txBody>
      </p:sp>
    </p:spTree>
    <p:extLst>
      <p:ext uri="{BB962C8B-B14F-4D97-AF65-F5344CB8AC3E}">
        <p14:creationId xmlns:p14="http://schemas.microsoft.com/office/powerpoint/2010/main" val="27331435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C5DFA0-526F-4C96-8EDC-638BBB1D6666}" type="slidenum">
              <a:rPr lang="en-US"/>
              <a:pPr/>
              <a:t>‹#›</a:t>
            </a:fld>
            <a:endParaRPr lang="en-US"/>
          </a:p>
        </p:txBody>
      </p:sp>
    </p:spTree>
    <p:extLst>
      <p:ext uri="{BB962C8B-B14F-4D97-AF65-F5344CB8AC3E}">
        <p14:creationId xmlns:p14="http://schemas.microsoft.com/office/powerpoint/2010/main" val="3135662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71F88A5-CC96-407D-B20F-7CC043301B76}" type="datetime1">
              <a:rPr lang="en-US"/>
              <a:pPr/>
              <a:t>10/14/2011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6" name="Slide Number Placeholder 5"/>
          <p:cNvSpPr>
            <a:spLocks noGrp="1"/>
          </p:cNvSpPr>
          <p:nvPr>
            <p:ph type="sldNum" sz="quarter" idx="12"/>
          </p:nvPr>
        </p:nvSpPr>
        <p:spPr/>
        <p:txBody>
          <a:bodyPr/>
          <a:lstStyle>
            <a:lvl1pPr>
              <a:defRPr/>
            </a:lvl1pPr>
          </a:lstStyle>
          <a:p>
            <a:fld id="{DA0D0804-E42D-4988-8F81-669D2A09D202}" type="slidenum">
              <a:rPr lang="en-US"/>
              <a:pPr/>
              <a:t>‹#›</a:t>
            </a:fld>
            <a:endParaRPr lang="en-US"/>
          </a:p>
        </p:txBody>
      </p:sp>
    </p:spTree>
    <p:extLst>
      <p:ext uri="{BB962C8B-B14F-4D97-AF65-F5344CB8AC3E}">
        <p14:creationId xmlns:p14="http://schemas.microsoft.com/office/powerpoint/2010/main" val="3038438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9437E5E-90F1-435B-A8E2-A902A8D614C8}" type="datetime1">
              <a:rPr lang="en-US"/>
              <a:pPr/>
              <a:t>10/14/2011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7" name="Slide Number Placeholder 5"/>
          <p:cNvSpPr>
            <a:spLocks noGrp="1"/>
          </p:cNvSpPr>
          <p:nvPr>
            <p:ph type="sldNum" sz="quarter" idx="12"/>
          </p:nvPr>
        </p:nvSpPr>
        <p:spPr/>
        <p:txBody>
          <a:bodyPr/>
          <a:lstStyle>
            <a:lvl1pPr>
              <a:defRPr/>
            </a:lvl1pPr>
          </a:lstStyle>
          <a:p>
            <a:fld id="{E0694DA8-0AE2-4F2A-BB7D-B31909E0E26A}" type="slidenum">
              <a:rPr lang="en-US"/>
              <a:pPr/>
              <a:t>‹#›</a:t>
            </a:fld>
            <a:endParaRPr lang="en-US"/>
          </a:p>
        </p:txBody>
      </p:sp>
    </p:spTree>
    <p:extLst>
      <p:ext uri="{BB962C8B-B14F-4D97-AF65-F5344CB8AC3E}">
        <p14:creationId xmlns:p14="http://schemas.microsoft.com/office/powerpoint/2010/main" val="289841666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818B699-6433-4E18-A5D4-DA8CA3FEEE15}" type="datetime1">
              <a:rPr lang="en-US"/>
              <a:pPr/>
              <a:t>10/14/2011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9" name="Slide Number Placeholder 5"/>
          <p:cNvSpPr>
            <a:spLocks noGrp="1"/>
          </p:cNvSpPr>
          <p:nvPr>
            <p:ph type="sldNum" sz="quarter" idx="12"/>
          </p:nvPr>
        </p:nvSpPr>
        <p:spPr/>
        <p:txBody>
          <a:bodyPr/>
          <a:lstStyle>
            <a:lvl1pPr>
              <a:defRPr/>
            </a:lvl1pPr>
          </a:lstStyle>
          <a:p>
            <a:fld id="{BCE47057-C7C5-4079-A196-5EB7A8A706AD}" type="slidenum">
              <a:rPr lang="en-US"/>
              <a:pPr/>
              <a:t>‹#›</a:t>
            </a:fld>
            <a:endParaRPr lang="en-US"/>
          </a:p>
        </p:txBody>
      </p:sp>
    </p:spTree>
    <p:extLst>
      <p:ext uri="{BB962C8B-B14F-4D97-AF65-F5344CB8AC3E}">
        <p14:creationId xmlns:p14="http://schemas.microsoft.com/office/powerpoint/2010/main" val="143711784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83A3648-ED73-4721-80B4-01962DAF96B0}" type="datetime1">
              <a:rPr lang="en-US"/>
              <a:pPr/>
              <a:t>10/14/2011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5" name="Slide Number Placeholder 5"/>
          <p:cNvSpPr>
            <a:spLocks noGrp="1"/>
          </p:cNvSpPr>
          <p:nvPr>
            <p:ph type="sldNum" sz="quarter" idx="12"/>
          </p:nvPr>
        </p:nvSpPr>
        <p:spPr/>
        <p:txBody>
          <a:bodyPr/>
          <a:lstStyle>
            <a:lvl1pPr>
              <a:defRPr/>
            </a:lvl1pPr>
          </a:lstStyle>
          <a:p>
            <a:fld id="{1EE86121-C848-40E9-AEEB-9474D4B1536F}" type="slidenum">
              <a:rPr lang="en-US"/>
              <a:pPr/>
              <a:t>‹#›</a:t>
            </a:fld>
            <a:endParaRPr lang="en-US"/>
          </a:p>
        </p:txBody>
      </p:sp>
    </p:spTree>
    <p:extLst>
      <p:ext uri="{BB962C8B-B14F-4D97-AF65-F5344CB8AC3E}">
        <p14:creationId xmlns:p14="http://schemas.microsoft.com/office/powerpoint/2010/main" val="58316761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7ADA02B-6CA5-4C65-9A8E-7949FA6AB2A4}" type="datetime1">
              <a:rPr lang="en-US"/>
              <a:pPr/>
              <a:t>10/14/2011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4" name="Slide Number Placeholder 5"/>
          <p:cNvSpPr>
            <a:spLocks noGrp="1"/>
          </p:cNvSpPr>
          <p:nvPr>
            <p:ph type="sldNum" sz="quarter" idx="12"/>
          </p:nvPr>
        </p:nvSpPr>
        <p:spPr/>
        <p:txBody>
          <a:bodyPr/>
          <a:lstStyle>
            <a:lvl1pPr>
              <a:defRPr/>
            </a:lvl1pPr>
          </a:lstStyle>
          <a:p>
            <a:fld id="{055E4712-845F-4B64-949E-ACAA528D1465}" type="slidenum">
              <a:rPr lang="en-US"/>
              <a:pPr/>
              <a:t>‹#›</a:t>
            </a:fld>
            <a:endParaRPr lang="en-US"/>
          </a:p>
        </p:txBody>
      </p:sp>
    </p:spTree>
    <p:extLst>
      <p:ext uri="{BB962C8B-B14F-4D97-AF65-F5344CB8AC3E}">
        <p14:creationId xmlns:p14="http://schemas.microsoft.com/office/powerpoint/2010/main" val="291864320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35B054-DAC3-4762-9C56-93182033DBEB}" type="datetime1">
              <a:rPr lang="en-US"/>
              <a:pPr/>
              <a:t>10/14/2011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7" name="Slide Number Placeholder 5"/>
          <p:cNvSpPr>
            <a:spLocks noGrp="1"/>
          </p:cNvSpPr>
          <p:nvPr>
            <p:ph type="sldNum" sz="quarter" idx="12"/>
          </p:nvPr>
        </p:nvSpPr>
        <p:spPr/>
        <p:txBody>
          <a:bodyPr/>
          <a:lstStyle>
            <a:lvl1pPr>
              <a:defRPr/>
            </a:lvl1pPr>
          </a:lstStyle>
          <a:p>
            <a:fld id="{8B43A7A6-9260-47FE-93E9-90A42209FB14}" type="slidenum">
              <a:rPr lang="en-US"/>
              <a:pPr/>
              <a:t>‹#›</a:t>
            </a:fld>
            <a:endParaRPr lang="en-US"/>
          </a:p>
        </p:txBody>
      </p:sp>
    </p:spTree>
    <p:extLst>
      <p:ext uri="{BB962C8B-B14F-4D97-AF65-F5344CB8AC3E}">
        <p14:creationId xmlns:p14="http://schemas.microsoft.com/office/powerpoint/2010/main" val="142962681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712BD71-72DF-444B-932F-9157D8852E9D}" type="datetime1">
              <a:rPr lang="en-US"/>
              <a:pPr/>
              <a:t>10/14/2011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7" name="Slide Number Placeholder 5"/>
          <p:cNvSpPr>
            <a:spLocks noGrp="1"/>
          </p:cNvSpPr>
          <p:nvPr>
            <p:ph type="sldNum" sz="quarter" idx="12"/>
          </p:nvPr>
        </p:nvSpPr>
        <p:spPr/>
        <p:txBody>
          <a:bodyPr/>
          <a:lstStyle>
            <a:lvl1pPr>
              <a:defRPr/>
            </a:lvl1pPr>
          </a:lstStyle>
          <a:p>
            <a:fld id="{9A4F180A-9EE8-4B0A-812F-EFE9A26AC894}" type="slidenum">
              <a:rPr lang="en-US"/>
              <a:pPr/>
              <a:t>‹#›</a:t>
            </a:fld>
            <a:endParaRPr lang="en-US"/>
          </a:p>
        </p:txBody>
      </p:sp>
    </p:spTree>
    <p:extLst>
      <p:ext uri="{BB962C8B-B14F-4D97-AF65-F5344CB8AC3E}">
        <p14:creationId xmlns:p14="http://schemas.microsoft.com/office/powerpoint/2010/main" val="34398160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B0BE1F-2593-4115-8D27-0343C80099D9}" type="datetime1">
              <a:rPr lang="en-US"/>
              <a:pPr/>
              <a:t>10/14/2011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6" name="Slide Number Placeholder 5"/>
          <p:cNvSpPr>
            <a:spLocks noGrp="1"/>
          </p:cNvSpPr>
          <p:nvPr>
            <p:ph type="sldNum" sz="quarter" idx="12"/>
          </p:nvPr>
        </p:nvSpPr>
        <p:spPr/>
        <p:txBody>
          <a:bodyPr/>
          <a:lstStyle>
            <a:lvl1pPr>
              <a:defRPr/>
            </a:lvl1pPr>
          </a:lstStyle>
          <a:p>
            <a:fld id="{9B34EA3F-DE45-4A00-AB5C-6EAB73E3C4D3}" type="slidenum">
              <a:rPr lang="en-US"/>
              <a:pPr/>
              <a:t>‹#›</a:t>
            </a:fld>
            <a:endParaRPr lang="en-US"/>
          </a:p>
        </p:txBody>
      </p:sp>
    </p:spTree>
    <p:extLst>
      <p:ext uri="{BB962C8B-B14F-4D97-AF65-F5344CB8AC3E}">
        <p14:creationId xmlns:p14="http://schemas.microsoft.com/office/powerpoint/2010/main" val="421338265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401119-56D5-4390-95F4-FBE311344D4F}" type="datetime1">
              <a:rPr lang="en-US"/>
              <a:pPr/>
              <a:t>10/14/2011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UC2008 Pre-conference Seminars</a:t>
            </a:r>
          </a:p>
        </p:txBody>
      </p:sp>
      <p:sp>
        <p:nvSpPr>
          <p:cNvPr id="6" name="Slide Number Placeholder 5"/>
          <p:cNvSpPr>
            <a:spLocks noGrp="1"/>
          </p:cNvSpPr>
          <p:nvPr>
            <p:ph type="sldNum" sz="quarter" idx="12"/>
          </p:nvPr>
        </p:nvSpPr>
        <p:spPr/>
        <p:txBody>
          <a:bodyPr/>
          <a:lstStyle>
            <a:lvl1pPr>
              <a:defRPr/>
            </a:lvl1pPr>
          </a:lstStyle>
          <a:p>
            <a:fld id="{5EDADC87-6F98-4218-AEB0-EB9CB91B2750}" type="slidenum">
              <a:rPr lang="en-US"/>
              <a:pPr/>
              <a:t>‹#›</a:t>
            </a:fld>
            <a:endParaRPr lang="en-US"/>
          </a:p>
        </p:txBody>
      </p:sp>
    </p:spTree>
    <p:extLst>
      <p:ext uri="{BB962C8B-B14F-4D97-AF65-F5344CB8AC3E}">
        <p14:creationId xmlns:p14="http://schemas.microsoft.com/office/powerpoint/2010/main" val="56436723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4963" y="250825"/>
            <a:ext cx="8464550" cy="1141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1025" y="1449388"/>
            <a:ext cx="8218488" cy="5106987"/>
          </a:xfrm>
        </p:spPr>
        <p:txBody>
          <a:bodyPr rtlCol="0">
            <a:normAutofit/>
          </a:bodyPr>
          <a:lstStyle/>
          <a:p>
            <a:pPr lvl="0"/>
            <a:endParaRPr lang="en-US" noProof="0"/>
          </a:p>
        </p:txBody>
      </p:sp>
      <p:sp>
        <p:nvSpPr>
          <p:cNvPr id="4" name="Footer Placeholder 3"/>
          <p:cNvSpPr>
            <a:spLocks noGrp="1"/>
          </p:cNvSpPr>
          <p:nvPr>
            <p:ph type="ftr" sz="quarter" idx="10"/>
          </p:nvPr>
        </p:nvSpPr>
        <p:spPr>
          <a:xfrm>
            <a:off x="6067425" y="6613525"/>
            <a:ext cx="2517775" cy="209550"/>
          </a:xfrm>
        </p:spPr>
        <p:txBody>
          <a:bodyPr/>
          <a:lstStyle>
            <a:lvl1pPr>
              <a:defRPr/>
            </a:lvl1pPr>
          </a:lstStyle>
          <a:p>
            <a:pPr>
              <a:defRPr/>
            </a:pPr>
            <a:r>
              <a:rPr lang="en-US">
                <a:solidFill>
                  <a:prstClr val="black">
                    <a:tint val="75000"/>
                  </a:prstClr>
                </a:solidFill>
              </a:rPr>
              <a:t>Pre Conference Seminar</a:t>
            </a:r>
          </a:p>
        </p:txBody>
      </p:sp>
      <p:sp>
        <p:nvSpPr>
          <p:cNvPr id="5" name="Slide Number Placeholder 4"/>
          <p:cNvSpPr>
            <a:spLocks noGrp="1"/>
          </p:cNvSpPr>
          <p:nvPr>
            <p:ph type="sldNum" sz="quarter" idx="11"/>
          </p:nvPr>
        </p:nvSpPr>
        <p:spPr>
          <a:xfrm>
            <a:off x="8585200" y="6613525"/>
            <a:ext cx="404813" cy="214313"/>
          </a:xfrm>
        </p:spPr>
        <p:txBody>
          <a:bodyPr/>
          <a:lstStyle>
            <a:lvl1pPr>
              <a:defRPr/>
            </a:lvl1pPr>
          </a:lstStyle>
          <a:p>
            <a:fld id="{1992D6B0-5508-4E68-99EE-EA79174E3C00}" type="slidenum">
              <a:rPr lang="en-US"/>
              <a:pPr/>
              <a:t>‹#›</a:t>
            </a:fld>
            <a:endParaRPr lang="en-US"/>
          </a:p>
        </p:txBody>
      </p:sp>
    </p:spTree>
    <p:extLst>
      <p:ext uri="{BB962C8B-B14F-4D97-AF65-F5344CB8AC3E}">
        <p14:creationId xmlns:p14="http://schemas.microsoft.com/office/powerpoint/2010/main" val="41960561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ADA188-7407-450C-889D-BE617E66B97E}" type="slidenum">
              <a:rPr lang="en-US"/>
              <a:pPr/>
              <a:t>‹#›</a:t>
            </a:fld>
            <a:endParaRPr lang="en-US"/>
          </a:p>
        </p:txBody>
      </p:sp>
    </p:spTree>
    <p:extLst>
      <p:ext uri="{BB962C8B-B14F-4D97-AF65-F5344CB8AC3E}">
        <p14:creationId xmlns:p14="http://schemas.microsoft.com/office/powerpoint/2010/main" val="26682053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8" name="Text Placeholder 7"/>
          <p:cNvSpPr>
            <a:spLocks noGrp="1"/>
          </p:cNvSpPr>
          <p:nvPr>
            <p:ph type="body" sz="quarter" idx="14" hasCustomPrompt="1"/>
          </p:nvPr>
        </p:nvSpPr>
        <p:spPr>
          <a:xfrm>
            <a:off x="1270000" y="1947672"/>
            <a:ext cx="4572000" cy="3200400"/>
          </a:xfrm>
        </p:spPr>
        <p:txBody>
          <a:bodyPr lIns="0" tIns="0" rIns="0" bIns="0"/>
          <a:lstStyle>
            <a:lvl1pPr>
              <a:buClr>
                <a:schemeClr val="accent3"/>
              </a:buClr>
              <a:buSzPct val="80000"/>
              <a:defRPr/>
            </a:lvl1pPr>
            <a:lvl2pPr>
              <a:buClr>
                <a:schemeClr val="accent3"/>
              </a:buClr>
              <a:buSzPct val="80000"/>
              <a:defRPr/>
            </a:lvl2pPr>
            <a:lvl3pPr>
              <a:buClr>
                <a:schemeClr val="accent3"/>
              </a:buClr>
              <a:buSzPct val="80000"/>
              <a:defRPr baseline="0"/>
            </a:lvl3pPr>
          </a:lstStyle>
          <a:p>
            <a:pPr lvl="0"/>
            <a:r>
              <a:rPr lang="en-US" smtClean="0"/>
              <a:t>Click to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86707139"/>
      </p:ext>
    </p:extLst>
  </p:cSld>
  <p:clrMapOvr>
    <a:masterClrMapping/>
  </p:clrMapOvr>
  <p:transition spd="med">
    <p:fade/>
  </p:transition>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Tree>
    <p:extLst>
      <p:ext uri="{BB962C8B-B14F-4D97-AF65-F5344CB8AC3E}">
        <p14:creationId xmlns:p14="http://schemas.microsoft.com/office/powerpoint/2010/main" val="3776011708"/>
      </p:ext>
    </p:extLst>
  </p:cSld>
  <p:clrMapOvr>
    <a:masterClrMapping/>
  </p:clrMapOvr>
  <p:transition spd="med">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3C56B7-E780-48A6-BE07-64D3952597B2}" type="slidenum">
              <a:rPr lang="en-US"/>
              <a:pPr/>
              <a:t>‹#›</a:t>
            </a:fld>
            <a:endParaRPr lang="en-US"/>
          </a:p>
        </p:txBody>
      </p:sp>
    </p:spTree>
    <p:extLst>
      <p:ext uri="{BB962C8B-B14F-4D97-AF65-F5344CB8AC3E}">
        <p14:creationId xmlns:p14="http://schemas.microsoft.com/office/powerpoint/2010/main" val="399498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814E7AC-620A-46C5-B6FF-09466D0F24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7A91E0-48B5-48E4-A8F1-72D4064DF57D}" type="datetimeFigureOut">
              <a:rPr lang="en-US" smtClean="0">
                <a:solidFill>
                  <a:prstClr val="black">
                    <a:tint val="75000"/>
                  </a:prstClr>
                </a:solidFill>
                <a:latin typeface="Calibri"/>
              </a:rPr>
              <a:pPr fontAlgn="auto">
                <a:spcBef>
                  <a:spcPts val="0"/>
                </a:spcBef>
                <a:spcAft>
                  <a:spcPts val="0"/>
                </a:spcAft>
              </a:pPr>
              <a:t>10/14/2011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D9121D7-814E-4360-B042-8955FBF3F3F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2631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7A91E0-48B5-48E4-A8F1-72D4064DF57D}" type="datetimeFigureOut">
              <a:rPr lang="en-US" smtClean="0">
                <a:solidFill>
                  <a:prstClr val="black">
                    <a:tint val="75000"/>
                  </a:prstClr>
                </a:solidFill>
                <a:latin typeface="Calibri"/>
              </a:rPr>
              <a:pPr fontAlgn="auto">
                <a:spcBef>
                  <a:spcPts val="0"/>
                </a:spcBef>
                <a:spcAft>
                  <a:spcPts val="0"/>
                </a:spcAft>
              </a:pPr>
              <a:t>10/14/2011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D9121D7-814E-4360-B042-8955FBF3F3F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36971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7A91E0-48B5-48E4-A8F1-72D4064DF57D}" type="datetimeFigureOut">
              <a:rPr lang="en-US" smtClean="0">
                <a:solidFill>
                  <a:prstClr val="black">
                    <a:tint val="75000"/>
                  </a:prstClr>
                </a:solidFill>
                <a:latin typeface="Calibri"/>
              </a:rPr>
              <a:pPr fontAlgn="auto">
                <a:spcBef>
                  <a:spcPts val="0"/>
                </a:spcBef>
                <a:spcAft>
                  <a:spcPts val="0"/>
                </a:spcAft>
              </a:pPr>
              <a:t>10/14/2011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D9121D7-814E-4360-B042-8955FBF3F3F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10574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7A91E0-48B5-48E4-A8F1-72D4064DF57D}" type="datetimeFigureOut">
              <a:rPr lang="en-US" smtClean="0">
                <a:solidFill>
                  <a:prstClr val="black">
                    <a:tint val="75000"/>
                  </a:prstClr>
                </a:solidFill>
                <a:latin typeface="Calibri"/>
              </a:rPr>
              <a:pPr fontAlgn="auto">
                <a:spcBef>
                  <a:spcPts val="0"/>
                </a:spcBef>
                <a:spcAft>
                  <a:spcPts val="0"/>
                </a:spcAft>
              </a:pPr>
              <a:t>10/14/2011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D9121D7-814E-4360-B042-8955FBF3F3F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65743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7A91E0-48B5-48E4-A8F1-72D4064DF57D}" type="datetimeFigureOut">
              <a:rPr lang="en-US" smtClean="0">
                <a:solidFill>
                  <a:prstClr val="black">
                    <a:tint val="75000"/>
                  </a:prstClr>
                </a:solidFill>
                <a:latin typeface="Calibri"/>
              </a:rPr>
              <a:pPr fontAlgn="auto">
                <a:spcBef>
                  <a:spcPts val="0"/>
                </a:spcBef>
                <a:spcAft>
                  <a:spcPts val="0"/>
                </a:spcAft>
              </a:pPr>
              <a:t>10/14/2011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D9121D7-814E-4360-B042-8955FBF3F3F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75843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CC2FCF0-2628-4621-B0CB-142093111034}" type="datetime1">
              <a:rPr lang="en-US" b="1">
                <a:ea typeface="ＭＳ Ｐゴシック" pitchFamily="34" charset="-128"/>
                <a:cs typeface="Arial" charset="0"/>
              </a:rPr>
              <a:pPr/>
              <a:t>10/14/2011</a:t>
            </a:fld>
            <a:endParaRPr lang="en-US" b="1">
              <a:ea typeface="ＭＳ Ｐゴシック" pitchFamily="34" charset="-128"/>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 charset="-128"/>
                <a:cs typeface="Arial" charset="0"/>
              </a:defRPr>
            </a:lvl1pPr>
          </a:lstStyle>
          <a:p>
            <a:pPr>
              <a:defRPr/>
            </a:pPr>
            <a:r>
              <a:rPr lang="en-US" b="1">
                <a:solidFill>
                  <a:prstClr val="black">
                    <a:tint val="75000"/>
                  </a:prstClr>
                </a:solidFill>
              </a:rPr>
              <a:t>UC2008 Pre-conference Seminars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8F6721B-536B-474E-8998-69A960234DC0}" type="slidenum">
              <a:rPr lang="en-US" b="1">
                <a:ea typeface="ＭＳ Ｐゴシック" pitchFamily="34" charset="-128"/>
                <a:cs typeface="Arial" charset="0"/>
              </a:rPr>
              <a:pPr/>
              <a:t>‹#›</a:t>
            </a:fld>
            <a:endParaRPr lang="en-US" b="1">
              <a:ea typeface="ＭＳ Ｐゴシック" pitchFamily="34" charset="-128"/>
              <a:cs typeface="Arial" charset="0"/>
            </a:endParaRPr>
          </a:p>
        </p:txBody>
      </p:sp>
    </p:spTree>
    <p:extLst>
      <p:ext uri="{BB962C8B-B14F-4D97-AF65-F5344CB8AC3E}">
        <p14:creationId xmlns:p14="http://schemas.microsoft.com/office/powerpoint/2010/main" val="42862782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fad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81.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8.jpeg"/><Relationship Id="rId4" Type="http://schemas.openxmlformats.org/officeDocument/2006/relationships/image" Target="../media/image34.jpeg"/><Relationship Id="rId9" Type="http://schemas.openxmlformats.org/officeDocument/2006/relationships/image" Target="../media/image460.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500.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image" Target="../media/image35.jpeg"/><Relationship Id="rId11" Type="http://schemas.openxmlformats.org/officeDocument/2006/relationships/image" Target="../media/image45.png"/><Relationship Id="rId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43.png"/><Relationship Id="rId9"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images.google.com/imgres?imgurl=http://2.bp.blogspot.com/_CFIvjHvHaws/STLovYhoZvI/AAAAAAAAAG4/VblQIXrCgAY/s400/Adult-winter+Common+Gull+showing+pale+eye,+Kensington+Gardens,+London,+12th+December+2007_1.jpg&amp;imgrefurl=http://cloaca65.blogspot.com/&amp;usg=__-pmOZgNVxJ2cwHoTEC2Paqzcmrs=&amp;h=312&amp;w=400&amp;sz=32&amp;hl=en&amp;start=1&amp;um=1&amp;tbnid=mdGboNDMNNDnbM:&amp;tbnh=97&amp;tbnw=124&amp;prev=/images?q=blue+gill+gull+bird&amp;hl=en&amp;rls=com.microsoft:en-us&amp;um=1" TargetMode="External"/><Relationship Id="rId5" Type="http://schemas.openxmlformats.org/officeDocument/2006/relationships/image" Target="../media/image47.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60.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hyperlink" Target="http://repositories.lib.utexas.edu/handle/2152/10654" TargetMode="Externa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hyperlink" Target="http://tools.crwr.utexas.edu/" TargetMode="Externa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slideLayout" Target="../slideLayouts/slideLayout74.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685800" y="2130425"/>
            <a:ext cx="7772400" cy="1470025"/>
          </a:xfrm>
        </p:spPr>
        <p:txBody>
          <a:bodyPr/>
          <a:lstStyle/>
          <a:p>
            <a:r>
              <a:rPr lang="en-US" dirty="0" smtClean="0"/>
              <a:t>The Schematic Processor</a:t>
            </a:r>
            <a:endParaRPr lang="en-US" dirty="0"/>
          </a:p>
        </p:txBody>
      </p:sp>
      <p:sp>
        <p:nvSpPr>
          <p:cNvPr id="6" name="Subtitle 3"/>
          <p:cNvSpPr>
            <a:spLocks noGrp="1"/>
          </p:cNvSpPr>
          <p:nvPr>
            <p:ph type="subTitle" idx="1"/>
          </p:nvPr>
        </p:nvSpPr>
        <p:spPr>
          <a:xfrm>
            <a:off x="1371600" y="3886200"/>
            <a:ext cx="6400800" cy="1752600"/>
          </a:xfrm>
        </p:spPr>
        <p:txBody>
          <a:bodyPr/>
          <a:lstStyle/>
          <a:p>
            <a:r>
              <a:rPr lang="en-US" dirty="0" smtClean="0">
                <a:solidFill>
                  <a:schemeClr val="bg2"/>
                </a:solidFill>
              </a:rPr>
              <a:t>Presented by Dr. Tim Whiteaker</a:t>
            </a:r>
          </a:p>
          <a:p>
            <a:r>
              <a:rPr lang="en-US" dirty="0" smtClean="0">
                <a:solidFill>
                  <a:schemeClr val="bg2"/>
                </a:solidFill>
              </a:rPr>
              <a:t>The University of Texas at Austin</a:t>
            </a:r>
          </a:p>
          <a:p>
            <a:r>
              <a:rPr lang="en-US" dirty="0" smtClean="0">
                <a:solidFill>
                  <a:schemeClr val="bg2"/>
                </a:solidFill>
              </a:rPr>
              <a:t>18 October, 2011</a:t>
            </a:r>
          </a:p>
        </p:txBody>
      </p:sp>
    </p:spTree>
    <p:extLst>
      <p:ext uri="{BB962C8B-B14F-4D97-AF65-F5344CB8AC3E}">
        <p14:creationId xmlns:p14="http://schemas.microsoft.com/office/powerpoint/2010/main" val="342763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HydroID Relationships</a:t>
            </a:r>
            <a:endParaRPr lang="en-US" dirty="0"/>
          </a:p>
        </p:txBody>
      </p:sp>
      <p:pic>
        <p:nvPicPr>
          <p:cNvPr id="14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722954"/>
            <a:ext cx="5613400" cy="4029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722954"/>
            <a:ext cx="5613400" cy="4029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4524375" y="2152650"/>
            <a:ext cx="3370415" cy="1590675"/>
            <a:chOff x="4524375" y="2152650"/>
            <a:chExt cx="3370415" cy="1590675"/>
          </a:xfrm>
        </p:grpSpPr>
        <p:sp>
          <p:nvSpPr>
            <p:cNvPr id="9" name="TextBox 8"/>
            <p:cNvSpPr txBox="1"/>
            <p:nvPr/>
          </p:nvSpPr>
          <p:spPr>
            <a:xfrm>
              <a:off x="6605655" y="2152650"/>
              <a:ext cx="1289135" cy="738664"/>
            </a:xfrm>
            <a:prstGeom prst="rect">
              <a:avLst/>
            </a:prstGeom>
            <a:noFill/>
          </p:spPr>
          <p:txBody>
            <a:bodyPr wrap="none" rtlCol="0">
              <a:spAutoFit/>
            </a:bodyPr>
            <a:lstStyle/>
            <a:p>
              <a:r>
                <a:rPr lang="en-US" sz="1400" b="1" u="sng" dirty="0" smtClean="0">
                  <a:solidFill>
                    <a:prstClr val="black"/>
                  </a:solidFill>
                  <a:ea typeface="ＭＳ Ｐゴシック" pitchFamily="34" charset="-128"/>
                  <a:cs typeface="Arial" charset="0"/>
                </a:rPr>
                <a:t>Watershed</a:t>
              </a:r>
            </a:p>
            <a:p>
              <a:r>
                <a:rPr lang="en-US" sz="1400" dirty="0" smtClean="0">
                  <a:solidFill>
                    <a:prstClr val="black"/>
                  </a:solidFill>
                  <a:ea typeface="ＭＳ Ｐゴシック" pitchFamily="34" charset="-128"/>
                  <a:cs typeface="Arial" charset="0"/>
                </a:rPr>
                <a:t>HydroID - 23</a:t>
              </a:r>
            </a:p>
            <a:p>
              <a:r>
                <a:rPr lang="en-US" sz="1400" dirty="0" err="1" smtClean="0">
                  <a:solidFill>
                    <a:prstClr val="black"/>
                  </a:solidFill>
                  <a:ea typeface="ＭＳ Ｐゴシック" pitchFamily="34" charset="-128"/>
                  <a:cs typeface="Arial" charset="0"/>
                </a:rPr>
                <a:t>JunctionID</a:t>
              </a:r>
              <a:r>
                <a:rPr lang="en-US" sz="1400" dirty="0" smtClean="0">
                  <a:solidFill>
                    <a:prstClr val="black"/>
                  </a:solidFill>
                  <a:ea typeface="ＭＳ Ｐゴシック" pitchFamily="34" charset="-128"/>
                  <a:cs typeface="Arial" charset="0"/>
                </a:rPr>
                <a:t> - 7</a:t>
              </a:r>
              <a:endParaRPr lang="en-US" sz="1400" dirty="0">
                <a:solidFill>
                  <a:prstClr val="black"/>
                </a:solidFill>
                <a:ea typeface="ＭＳ Ｐゴシック" pitchFamily="34" charset="-128"/>
                <a:cs typeface="Arial" charset="0"/>
              </a:endParaRPr>
            </a:p>
          </p:txBody>
        </p:sp>
        <p:cxnSp>
          <p:nvCxnSpPr>
            <p:cNvPr id="6" name="Straight Connector 5"/>
            <p:cNvCxnSpPr/>
            <p:nvPr/>
          </p:nvCxnSpPr>
          <p:spPr>
            <a:xfrm flipV="1">
              <a:off x="4524375" y="2301240"/>
              <a:ext cx="2138430" cy="144208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243388" y="3452336"/>
            <a:ext cx="3808497" cy="1405414"/>
            <a:chOff x="4243388" y="3452336"/>
            <a:chExt cx="3808497" cy="1405414"/>
          </a:xfrm>
        </p:grpSpPr>
        <p:sp>
          <p:nvSpPr>
            <p:cNvPr id="14" name="TextBox 13"/>
            <p:cNvSpPr txBox="1"/>
            <p:nvPr/>
          </p:nvSpPr>
          <p:spPr>
            <a:xfrm>
              <a:off x="6605655" y="3452336"/>
              <a:ext cx="1446230" cy="738664"/>
            </a:xfrm>
            <a:prstGeom prst="rect">
              <a:avLst/>
            </a:prstGeom>
            <a:noFill/>
          </p:spPr>
          <p:txBody>
            <a:bodyPr wrap="none" rtlCol="0">
              <a:spAutoFit/>
            </a:bodyPr>
            <a:lstStyle/>
            <a:p>
              <a:r>
                <a:rPr lang="en-US" sz="1400" b="1" u="sng" dirty="0" err="1" smtClean="0">
                  <a:solidFill>
                    <a:prstClr val="black"/>
                  </a:solidFill>
                  <a:ea typeface="ＭＳ Ｐゴシック" pitchFamily="34" charset="-128"/>
                  <a:cs typeface="Arial" charset="0"/>
                </a:rPr>
                <a:t>HydroJunction</a:t>
              </a:r>
              <a:endParaRPr lang="en-US" sz="1400" b="1" u="sng" dirty="0" smtClean="0">
                <a:solidFill>
                  <a:prstClr val="black"/>
                </a:solidFill>
                <a:ea typeface="ＭＳ Ｐゴシック" pitchFamily="34" charset="-128"/>
                <a:cs typeface="Arial" charset="0"/>
              </a:endParaRPr>
            </a:p>
            <a:p>
              <a:r>
                <a:rPr lang="en-US" sz="1400" dirty="0" smtClean="0">
                  <a:solidFill>
                    <a:prstClr val="black"/>
                  </a:solidFill>
                  <a:ea typeface="ＭＳ Ｐゴシック" pitchFamily="34" charset="-128"/>
                  <a:cs typeface="Arial" charset="0"/>
                </a:rPr>
                <a:t>HydroID - 7</a:t>
              </a:r>
            </a:p>
            <a:p>
              <a:r>
                <a:rPr lang="en-US" sz="1400" dirty="0" err="1" smtClean="0">
                  <a:solidFill>
                    <a:prstClr val="black"/>
                  </a:solidFill>
                  <a:ea typeface="ＭＳ Ｐゴシック" pitchFamily="34" charset="-128"/>
                  <a:cs typeface="Arial" charset="0"/>
                </a:rPr>
                <a:t>NextDownID</a:t>
              </a:r>
              <a:r>
                <a:rPr lang="en-US" sz="1400" dirty="0" smtClean="0">
                  <a:solidFill>
                    <a:prstClr val="black"/>
                  </a:solidFill>
                  <a:ea typeface="ＭＳ Ｐゴシック" pitchFamily="34" charset="-128"/>
                  <a:cs typeface="Arial" charset="0"/>
                </a:rPr>
                <a:t> - </a:t>
              </a:r>
              <a:r>
                <a:rPr lang="en-US" sz="1400" dirty="0">
                  <a:solidFill>
                    <a:prstClr val="black"/>
                  </a:solidFill>
                  <a:ea typeface="ＭＳ Ｐゴシック" pitchFamily="34" charset="-128"/>
                  <a:cs typeface="Arial" charset="0"/>
                </a:rPr>
                <a:t>8</a:t>
              </a:r>
            </a:p>
          </p:txBody>
        </p:sp>
        <p:cxnSp>
          <p:nvCxnSpPr>
            <p:cNvPr id="8" name="Straight Connector 7"/>
            <p:cNvCxnSpPr/>
            <p:nvPr/>
          </p:nvCxnSpPr>
          <p:spPr>
            <a:xfrm flipV="1">
              <a:off x="4243388" y="3611880"/>
              <a:ext cx="2419417" cy="124587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574381" y="4457700"/>
            <a:ext cx="3477504" cy="952500"/>
            <a:chOff x="4574381" y="4457700"/>
            <a:chExt cx="3477504" cy="952500"/>
          </a:xfrm>
        </p:grpSpPr>
        <p:sp>
          <p:nvSpPr>
            <p:cNvPr id="19" name="TextBox 18"/>
            <p:cNvSpPr txBox="1"/>
            <p:nvPr/>
          </p:nvSpPr>
          <p:spPr>
            <a:xfrm>
              <a:off x="6605655" y="4457700"/>
              <a:ext cx="1446230" cy="523220"/>
            </a:xfrm>
            <a:prstGeom prst="rect">
              <a:avLst/>
            </a:prstGeom>
            <a:noFill/>
          </p:spPr>
          <p:txBody>
            <a:bodyPr wrap="none" rtlCol="0">
              <a:spAutoFit/>
            </a:bodyPr>
            <a:lstStyle/>
            <a:p>
              <a:r>
                <a:rPr lang="en-US" sz="1400" b="1" u="sng" dirty="0" err="1" smtClean="0">
                  <a:solidFill>
                    <a:prstClr val="black"/>
                  </a:solidFill>
                  <a:ea typeface="ＭＳ Ｐゴシック" pitchFamily="34" charset="-128"/>
                  <a:cs typeface="Arial" charset="0"/>
                </a:rPr>
                <a:t>HydroJunction</a:t>
              </a:r>
              <a:endParaRPr lang="en-US" sz="1400" b="1" u="sng" dirty="0" smtClean="0">
                <a:solidFill>
                  <a:prstClr val="black"/>
                </a:solidFill>
                <a:ea typeface="ＭＳ Ｐゴシック" pitchFamily="34" charset="-128"/>
                <a:cs typeface="Arial" charset="0"/>
              </a:endParaRPr>
            </a:p>
            <a:p>
              <a:r>
                <a:rPr lang="en-US" sz="1400" dirty="0" smtClean="0">
                  <a:solidFill>
                    <a:prstClr val="black"/>
                  </a:solidFill>
                  <a:ea typeface="ＭＳ Ｐゴシック" pitchFamily="34" charset="-128"/>
                  <a:cs typeface="Arial" charset="0"/>
                </a:rPr>
                <a:t>HydroID - 8</a:t>
              </a:r>
            </a:p>
          </p:txBody>
        </p:sp>
        <p:cxnSp>
          <p:nvCxnSpPr>
            <p:cNvPr id="20" name="Straight Connector 19"/>
            <p:cNvCxnSpPr/>
            <p:nvPr/>
          </p:nvCxnSpPr>
          <p:spPr>
            <a:xfrm flipV="1">
              <a:off x="4574381" y="4614864"/>
              <a:ext cx="2088424" cy="79533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980516" y="2707005"/>
            <a:ext cx="469985" cy="1116568"/>
            <a:chOff x="7932891" y="2707005"/>
            <a:chExt cx="469985" cy="1116568"/>
          </a:xfrm>
        </p:grpSpPr>
        <p:cxnSp>
          <p:nvCxnSpPr>
            <p:cNvPr id="25" name="Straight Connector 24"/>
            <p:cNvCxnSpPr/>
            <p:nvPr/>
          </p:nvCxnSpPr>
          <p:spPr>
            <a:xfrm>
              <a:off x="7932891" y="2707005"/>
              <a:ext cx="4699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932891" y="3823573"/>
              <a:ext cx="4699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402875" y="2707005"/>
              <a:ext cx="0" cy="111466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980515" y="4030980"/>
            <a:ext cx="469986" cy="826770"/>
            <a:chOff x="7980515" y="4030980"/>
            <a:chExt cx="469986" cy="826770"/>
          </a:xfrm>
        </p:grpSpPr>
        <p:cxnSp>
          <p:nvCxnSpPr>
            <p:cNvPr id="36" name="Straight Connector 35"/>
            <p:cNvCxnSpPr/>
            <p:nvPr/>
          </p:nvCxnSpPr>
          <p:spPr>
            <a:xfrm>
              <a:off x="7980516" y="4030980"/>
              <a:ext cx="4699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980515" y="4857750"/>
              <a:ext cx="4699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450500" y="4030980"/>
              <a:ext cx="1" cy="8267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322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fade">
                                      <p:cBhvr>
                                        <p:cTn id="7" dur="500"/>
                                        <p:tgtEl>
                                          <p:spTgt spid="1474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Group 29"/>
          <p:cNvGrpSpPr/>
          <p:nvPr/>
        </p:nvGrpSpPr>
        <p:grpSpPr>
          <a:xfrm>
            <a:off x="6269175" y="2748328"/>
            <a:ext cx="1842650" cy="1538658"/>
            <a:chOff x="6114799" y="2522703"/>
            <a:chExt cx="2074554" cy="1681162"/>
          </a:xfrm>
        </p:grpSpPr>
        <p:sp>
          <p:nvSpPr>
            <p:cNvPr id="1051" name="Freeform 33"/>
            <p:cNvSpPr>
              <a:spLocks/>
            </p:cNvSpPr>
            <p:nvPr/>
          </p:nvSpPr>
          <p:spPr bwMode="auto">
            <a:xfrm>
              <a:off x="6146547" y="2924340"/>
              <a:ext cx="1839913" cy="1250950"/>
            </a:xfrm>
            <a:custGeom>
              <a:avLst/>
              <a:gdLst>
                <a:gd name="T0" fmla="*/ 9 w 2320"/>
                <a:gd name="T1" fmla="*/ 96 h 1578"/>
                <a:gd name="T2" fmla="*/ 20 w 2320"/>
                <a:gd name="T3" fmla="*/ 93 h 1578"/>
                <a:gd name="T4" fmla="*/ 27 w 2320"/>
                <a:gd name="T5" fmla="*/ 89 h 1578"/>
                <a:gd name="T6" fmla="*/ 31 w 2320"/>
                <a:gd name="T7" fmla="*/ 85 h 1578"/>
                <a:gd name="T8" fmla="*/ 35 w 2320"/>
                <a:gd name="T9" fmla="*/ 79 h 1578"/>
                <a:gd name="T10" fmla="*/ 37 w 2320"/>
                <a:gd name="T11" fmla="*/ 70 h 1578"/>
                <a:gd name="T12" fmla="*/ 40 w 2320"/>
                <a:gd name="T13" fmla="*/ 56 h 1578"/>
                <a:gd name="T14" fmla="*/ 41 w 2320"/>
                <a:gd name="T15" fmla="*/ 48 h 1578"/>
                <a:gd name="T16" fmla="*/ 44 w 2320"/>
                <a:gd name="T17" fmla="*/ 35 h 1578"/>
                <a:gd name="T18" fmla="*/ 48 w 2320"/>
                <a:gd name="T19" fmla="*/ 19 h 1578"/>
                <a:gd name="T20" fmla="*/ 51 w 2320"/>
                <a:gd name="T21" fmla="*/ 10 h 1578"/>
                <a:gd name="T22" fmla="*/ 53 w 2320"/>
                <a:gd name="T23" fmla="*/ 4 h 1578"/>
                <a:gd name="T24" fmla="*/ 54 w 2320"/>
                <a:gd name="T25" fmla="*/ 1 h 1578"/>
                <a:gd name="T26" fmla="*/ 54 w 2320"/>
                <a:gd name="T27" fmla="*/ 1 h 1578"/>
                <a:gd name="T28" fmla="*/ 54 w 2320"/>
                <a:gd name="T29" fmla="*/ 0 h 1578"/>
                <a:gd name="T30" fmla="*/ 53 w 2320"/>
                <a:gd name="T31" fmla="*/ 1 h 1578"/>
                <a:gd name="T32" fmla="*/ 54 w 2320"/>
                <a:gd name="T33" fmla="*/ 1 h 1578"/>
                <a:gd name="T34" fmla="*/ 55 w 2320"/>
                <a:gd name="T35" fmla="*/ 3 h 1578"/>
                <a:gd name="T36" fmla="*/ 57 w 2320"/>
                <a:gd name="T37" fmla="*/ 7 h 1578"/>
                <a:gd name="T38" fmla="*/ 63 w 2320"/>
                <a:gd name="T39" fmla="*/ 20 h 1578"/>
                <a:gd name="T40" fmla="*/ 69 w 2320"/>
                <a:gd name="T41" fmla="*/ 33 h 1578"/>
                <a:gd name="T42" fmla="*/ 76 w 2320"/>
                <a:gd name="T43" fmla="*/ 49 h 1578"/>
                <a:gd name="T44" fmla="*/ 85 w 2320"/>
                <a:gd name="T45" fmla="*/ 67 h 1578"/>
                <a:gd name="T46" fmla="*/ 91 w 2320"/>
                <a:gd name="T47" fmla="*/ 77 h 1578"/>
                <a:gd name="T48" fmla="*/ 94 w 2320"/>
                <a:gd name="T49" fmla="*/ 81 h 1578"/>
                <a:gd name="T50" fmla="*/ 102 w 2320"/>
                <a:gd name="T51" fmla="*/ 88 h 1578"/>
                <a:gd name="T52" fmla="*/ 109 w 2320"/>
                <a:gd name="T53" fmla="*/ 92 h 1578"/>
                <a:gd name="T54" fmla="*/ 120 w 2320"/>
                <a:gd name="T55" fmla="*/ 96 h 1578"/>
                <a:gd name="T56" fmla="*/ 129 w 2320"/>
                <a:gd name="T57" fmla="*/ 97 h 1578"/>
                <a:gd name="T58" fmla="*/ 137 w 2320"/>
                <a:gd name="T59" fmla="*/ 98 h 1578"/>
                <a:gd name="T60" fmla="*/ 142 w 2320"/>
                <a:gd name="T61" fmla="*/ 96 h 1578"/>
                <a:gd name="T62" fmla="*/ 129 w 2320"/>
                <a:gd name="T63" fmla="*/ 95 h 1578"/>
                <a:gd name="T64" fmla="*/ 121 w 2320"/>
                <a:gd name="T65" fmla="*/ 95 h 1578"/>
                <a:gd name="T66" fmla="*/ 112 w 2320"/>
                <a:gd name="T67" fmla="*/ 92 h 1578"/>
                <a:gd name="T68" fmla="*/ 103 w 2320"/>
                <a:gd name="T69" fmla="*/ 87 h 1578"/>
                <a:gd name="T70" fmla="*/ 99 w 2320"/>
                <a:gd name="T71" fmla="*/ 84 h 1578"/>
                <a:gd name="T72" fmla="*/ 93 w 2320"/>
                <a:gd name="T73" fmla="*/ 77 h 1578"/>
                <a:gd name="T74" fmla="*/ 91 w 2320"/>
                <a:gd name="T75" fmla="*/ 74 h 1578"/>
                <a:gd name="T76" fmla="*/ 85 w 2320"/>
                <a:gd name="T77" fmla="*/ 63 h 1578"/>
                <a:gd name="T78" fmla="*/ 77 w 2320"/>
                <a:gd name="T79" fmla="*/ 46 h 1578"/>
                <a:gd name="T80" fmla="*/ 69 w 2320"/>
                <a:gd name="T81" fmla="*/ 29 h 1578"/>
                <a:gd name="T82" fmla="*/ 62 w 2320"/>
                <a:gd name="T83" fmla="*/ 14 h 1578"/>
                <a:gd name="T84" fmla="*/ 58 w 2320"/>
                <a:gd name="T85" fmla="*/ 4 h 1578"/>
                <a:gd name="T86" fmla="*/ 56 w 2320"/>
                <a:gd name="T87" fmla="*/ 2 h 1578"/>
                <a:gd name="T88" fmla="*/ 54 w 2320"/>
                <a:gd name="T89" fmla="*/ 0 h 1578"/>
                <a:gd name="T90" fmla="*/ 53 w 2320"/>
                <a:gd name="T91" fmla="*/ 0 h 1578"/>
                <a:gd name="T92" fmla="*/ 52 w 2320"/>
                <a:gd name="T93" fmla="*/ 1 h 1578"/>
                <a:gd name="T94" fmla="*/ 51 w 2320"/>
                <a:gd name="T95" fmla="*/ 5 h 1578"/>
                <a:gd name="T96" fmla="*/ 49 w 2320"/>
                <a:gd name="T97" fmla="*/ 11 h 1578"/>
                <a:gd name="T98" fmla="*/ 46 w 2320"/>
                <a:gd name="T99" fmla="*/ 21 h 1578"/>
                <a:gd name="T100" fmla="*/ 41 w 2320"/>
                <a:gd name="T101" fmla="*/ 40 h 1578"/>
                <a:gd name="T102" fmla="*/ 39 w 2320"/>
                <a:gd name="T103" fmla="*/ 50 h 1578"/>
                <a:gd name="T104" fmla="*/ 36 w 2320"/>
                <a:gd name="T105" fmla="*/ 69 h 1578"/>
                <a:gd name="T106" fmla="*/ 35 w 2320"/>
                <a:gd name="T107" fmla="*/ 74 h 1578"/>
                <a:gd name="T108" fmla="*/ 31 w 2320"/>
                <a:gd name="T109" fmla="*/ 82 h 1578"/>
                <a:gd name="T110" fmla="*/ 29 w 2320"/>
                <a:gd name="T111" fmla="*/ 85 h 1578"/>
                <a:gd name="T112" fmla="*/ 26 w 2320"/>
                <a:gd name="T113" fmla="*/ 88 h 1578"/>
                <a:gd name="T114" fmla="*/ 19 w 2320"/>
                <a:gd name="T115" fmla="*/ 92 h 1578"/>
                <a:gd name="T116" fmla="*/ 9 w 2320"/>
                <a:gd name="T117" fmla="*/ 95 h 15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0"/>
                <a:gd name="T178" fmla="*/ 0 h 1578"/>
                <a:gd name="T179" fmla="*/ 2320 w 2320"/>
                <a:gd name="T180" fmla="*/ 1578 h 15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0" h="1578">
                  <a:moveTo>
                    <a:pt x="0" y="1543"/>
                  </a:moveTo>
                  <a:lnTo>
                    <a:pt x="4" y="1568"/>
                  </a:lnTo>
                  <a:lnTo>
                    <a:pt x="75" y="1557"/>
                  </a:lnTo>
                  <a:lnTo>
                    <a:pt x="146" y="1543"/>
                  </a:lnTo>
                  <a:lnTo>
                    <a:pt x="152" y="1543"/>
                  </a:lnTo>
                  <a:lnTo>
                    <a:pt x="221" y="1530"/>
                  </a:lnTo>
                  <a:lnTo>
                    <a:pt x="288" y="1511"/>
                  </a:lnTo>
                  <a:lnTo>
                    <a:pt x="320" y="1499"/>
                  </a:lnTo>
                  <a:lnTo>
                    <a:pt x="351" y="1488"/>
                  </a:lnTo>
                  <a:lnTo>
                    <a:pt x="380" y="1474"/>
                  </a:lnTo>
                  <a:lnTo>
                    <a:pt x="409" y="1457"/>
                  </a:lnTo>
                  <a:lnTo>
                    <a:pt x="435" y="1440"/>
                  </a:lnTo>
                  <a:lnTo>
                    <a:pt x="441" y="1438"/>
                  </a:lnTo>
                  <a:lnTo>
                    <a:pt x="466" y="1417"/>
                  </a:lnTo>
                  <a:lnTo>
                    <a:pt x="489" y="1395"/>
                  </a:lnTo>
                  <a:lnTo>
                    <a:pt x="510" y="1371"/>
                  </a:lnTo>
                  <a:lnTo>
                    <a:pt x="529" y="1344"/>
                  </a:lnTo>
                  <a:lnTo>
                    <a:pt x="533" y="1340"/>
                  </a:lnTo>
                  <a:lnTo>
                    <a:pt x="548" y="1309"/>
                  </a:lnTo>
                  <a:lnTo>
                    <a:pt x="564" y="1275"/>
                  </a:lnTo>
                  <a:lnTo>
                    <a:pt x="575" y="1240"/>
                  </a:lnTo>
                  <a:lnTo>
                    <a:pt x="589" y="1202"/>
                  </a:lnTo>
                  <a:lnTo>
                    <a:pt x="598" y="1161"/>
                  </a:lnTo>
                  <a:lnTo>
                    <a:pt x="606" y="1121"/>
                  </a:lnTo>
                  <a:lnTo>
                    <a:pt x="606" y="1117"/>
                  </a:lnTo>
                  <a:lnTo>
                    <a:pt x="616" y="1075"/>
                  </a:lnTo>
                  <a:lnTo>
                    <a:pt x="629" y="989"/>
                  </a:lnTo>
                  <a:lnTo>
                    <a:pt x="642" y="900"/>
                  </a:lnTo>
                  <a:lnTo>
                    <a:pt x="656" y="816"/>
                  </a:lnTo>
                  <a:lnTo>
                    <a:pt x="644" y="816"/>
                  </a:lnTo>
                  <a:lnTo>
                    <a:pt x="656" y="820"/>
                  </a:lnTo>
                  <a:lnTo>
                    <a:pt x="664" y="779"/>
                  </a:lnTo>
                  <a:lnTo>
                    <a:pt x="675" y="737"/>
                  </a:lnTo>
                  <a:lnTo>
                    <a:pt x="685" y="699"/>
                  </a:lnTo>
                  <a:lnTo>
                    <a:pt x="694" y="657"/>
                  </a:lnTo>
                  <a:lnTo>
                    <a:pt x="717" y="568"/>
                  </a:lnTo>
                  <a:lnTo>
                    <a:pt x="738" y="478"/>
                  </a:lnTo>
                  <a:lnTo>
                    <a:pt x="761" y="392"/>
                  </a:lnTo>
                  <a:lnTo>
                    <a:pt x="771" y="348"/>
                  </a:lnTo>
                  <a:lnTo>
                    <a:pt x="780" y="305"/>
                  </a:lnTo>
                  <a:lnTo>
                    <a:pt x="792" y="267"/>
                  </a:lnTo>
                  <a:lnTo>
                    <a:pt x="802" y="231"/>
                  </a:lnTo>
                  <a:lnTo>
                    <a:pt x="809" y="196"/>
                  </a:lnTo>
                  <a:lnTo>
                    <a:pt x="821" y="165"/>
                  </a:lnTo>
                  <a:lnTo>
                    <a:pt x="828" y="136"/>
                  </a:lnTo>
                  <a:lnTo>
                    <a:pt x="836" y="112"/>
                  </a:lnTo>
                  <a:lnTo>
                    <a:pt x="842" y="92"/>
                  </a:lnTo>
                  <a:lnTo>
                    <a:pt x="848" y="75"/>
                  </a:lnTo>
                  <a:lnTo>
                    <a:pt x="853" y="60"/>
                  </a:lnTo>
                  <a:lnTo>
                    <a:pt x="859" y="48"/>
                  </a:lnTo>
                  <a:lnTo>
                    <a:pt x="863" y="37"/>
                  </a:lnTo>
                  <a:lnTo>
                    <a:pt x="865" y="29"/>
                  </a:lnTo>
                  <a:lnTo>
                    <a:pt x="871" y="23"/>
                  </a:lnTo>
                  <a:lnTo>
                    <a:pt x="857" y="19"/>
                  </a:lnTo>
                  <a:lnTo>
                    <a:pt x="867" y="29"/>
                  </a:lnTo>
                  <a:lnTo>
                    <a:pt x="871" y="25"/>
                  </a:lnTo>
                  <a:lnTo>
                    <a:pt x="861" y="16"/>
                  </a:lnTo>
                  <a:lnTo>
                    <a:pt x="865" y="29"/>
                  </a:lnTo>
                  <a:lnTo>
                    <a:pt x="869" y="25"/>
                  </a:lnTo>
                  <a:lnTo>
                    <a:pt x="865" y="14"/>
                  </a:lnTo>
                  <a:lnTo>
                    <a:pt x="865" y="27"/>
                  </a:lnTo>
                  <a:lnTo>
                    <a:pt x="867" y="27"/>
                  </a:lnTo>
                  <a:lnTo>
                    <a:pt x="867" y="14"/>
                  </a:lnTo>
                  <a:lnTo>
                    <a:pt x="863" y="25"/>
                  </a:lnTo>
                  <a:lnTo>
                    <a:pt x="865" y="27"/>
                  </a:lnTo>
                  <a:lnTo>
                    <a:pt x="871" y="16"/>
                  </a:lnTo>
                  <a:lnTo>
                    <a:pt x="861" y="23"/>
                  </a:lnTo>
                  <a:lnTo>
                    <a:pt x="865" y="27"/>
                  </a:lnTo>
                  <a:lnTo>
                    <a:pt x="886" y="48"/>
                  </a:lnTo>
                  <a:lnTo>
                    <a:pt x="892" y="56"/>
                  </a:lnTo>
                  <a:lnTo>
                    <a:pt x="901" y="46"/>
                  </a:lnTo>
                  <a:lnTo>
                    <a:pt x="890" y="52"/>
                  </a:lnTo>
                  <a:lnTo>
                    <a:pt x="895" y="62"/>
                  </a:lnTo>
                  <a:lnTo>
                    <a:pt x="901" y="73"/>
                  </a:lnTo>
                  <a:lnTo>
                    <a:pt x="909" y="87"/>
                  </a:lnTo>
                  <a:lnTo>
                    <a:pt x="924" y="119"/>
                  </a:lnTo>
                  <a:lnTo>
                    <a:pt x="940" y="156"/>
                  </a:lnTo>
                  <a:lnTo>
                    <a:pt x="957" y="196"/>
                  </a:lnTo>
                  <a:lnTo>
                    <a:pt x="976" y="238"/>
                  </a:lnTo>
                  <a:lnTo>
                    <a:pt x="1014" y="330"/>
                  </a:lnTo>
                  <a:lnTo>
                    <a:pt x="1035" y="374"/>
                  </a:lnTo>
                  <a:lnTo>
                    <a:pt x="1057" y="424"/>
                  </a:lnTo>
                  <a:lnTo>
                    <a:pt x="1080" y="476"/>
                  </a:lnTo>
                  <a:lnTo>
                    <a:pt x="1104" y="530"/>
                  </a:lnTo>
                  <a:lnTo>
                    <a:pt x="1129" y="586"/>
                  </a:lnTo>
                  <a:lnTo>
                    <a:pt x="1154" y="641"/>
                  </a:lnTo>
                  <a:lnTo>
                    <a:pt x="1210" y="758"/>
                  </a:lnTo>
                  <a:lnTo>
                    <a:pt x="1225" y="787"/>
                  </a:lnTo>
                  <a:lnTo>
                    <a:pt x="1241" y="818"/>
                  </a:lnTo>
                  <a:lnTo>
                    <a:pt x="1271" y="885"/>
                  </a:lnTo>
                  <a:lnTo>
                    <a:pt x="1338" y="1021"/>
                  </a:lnTo>
                  <a:lnTo>
                    <a:pt x="1371" y="1086"/>
                  </a:lnTo>
                  <a:lnTo>
                    <a:pt x="1405" y="1150"/>
                  </a:lnTo>
                  <a:lnTo>
                    <a:pt x="1423" y="1181"/>
                  </a:lnTo>
                  <a:lnTo>
                    <a:pt x="1440" y="1209"/>
                  </a:lnTo>
                  <a:lnTo>
                    <a:pt x="1457" y="1234"/>
                  </a:lnTo>
                  <a:lnTo>
                    <a:pt x="1461" y="1238"/>
                  </a:lnTo>
                  <a:lnTo>
                    <a:pt x="1476" y="1261"/>
                  </a:lnTo>
                  <a:lnTo>
                    <a:pt x="1494" y="1284"/>
                  </a:lnTo>
                  <a:lnTo>
                    <a:pt x="1511" y="1303"/>
                  </a:lnTo>
                  <a:lnTo>
                    <a:pt x="1543" y="1340"/>
                  </a:lnTo>
                  <a:lnTo>
                    <a:pt x="1576" y="1371"/>
                  </a:lnTo>
                  <a:lnTo>
                    <a:pt x="1609" y="1399"/>
                  </a:lnTo>
                  <a:lnTo>
                    <a:pt x="1641" y="1422"/>
                  </a:lnTo>
                  <a:lnTo>
                    <a:pt x="1645" y="1426"/>
                  </a:lnTo>
                  <a:lnTo>
                    <a:pt x="1682" y="1445"/>
                  </a:lnTo>
                  <a:lnTo>
                    <a:pt x="1718" y="1466"/>
                  </a:lnTo>
                  <a:lnTo>
                    <a:pt x="1754" y="1484"/>
                  </a:lnTo>
                  <a:lnTo>
                    <a:pt x="1797" y="1503"/>
                  </a:lnTo>
                  <a:lnTo>
                    <a:pt x="1841" y="1518"/>
                  </a:lnTo>
                  <a:lnTo>
                    <a:pt x="1885" y="1530"/>
                  </a:lnTo>
                  <a:lnTo>
                    <a:pt x="1933" y="1539"/>
                  </a:lnTo>
                  <a:lnTo>
                    <a:pt x="1938" y="1539"/>
                  </a:lnTo>
                  <a:lnTo>
                    <a:pt x="1984" y="1549"/>
                  </a:lnTo>
                  <a:lnTo>
                    <a:pt x="2029" y="1555"/>
                  </a:lnTo>
                  <a:lnTo>
                    <a:pt x="2071" y="1561"/>
                  </a:lnTo>
                  <a:lnTo>
                    <a:pt x="2107" y="1568"/>
                  </a:lnTo>
                  <a:lnTo>
                    <a:pt x="2142" y="1572"/>
                  </a:lnTo>
                  <a:lnTo>
                    <a:pt x="2172" y="1574"/>
                  </a:lnTo>
                  <a:lnTo>
                    <a:pt x="2199" y="1578"/>
                  </a:lnTo>
                  <a:lnTo>
                    <a:pt x="2274" y="1578"/>
                  </a:lnTo>
                  <a:lnTo>
                    <a:pt x="2320" y="1574"/>
                  </a:lnTo>
                  <a:lnTo>
                    <a:pt x="2318" y="1549"/>
                  </a:lnTo>
                  <a:lnTo>
                    <a:pt x="2274" y="1551"/>
                  </a:lnTo>
                  <a:lnTo>
                    <a:pt x="2199" y="1551"/>
                  </a:lnTo>
                  <a:lnTo>
                    <a:pt x="2172" y="1549"/>
                  </a:lnTo>
                  <a:lnTo>
                    <a:pt x="2111" y="1543"/>
                  </a:lnTo>
                  <a:lnTo>
                    <a:pt x="2071" y="1536"/>
                  </a:lnTo>
                  <a:lnTo>
                    <a:pt x="2029" y="1530"/>
                  </a:lnTo>
                  <a:lnTo>
                    <a:pt x="1984" y="1522"/>
                  </a:lnTo>
                  <a:lnTo>
                    <a:pt x="1938" y="1513"/>
                  </a:lnTo>
                  <a:lnTo>
                    <a:pt x="1938" y="1526"/>
                  </a:lnTo>
                  <a:lnTo>
                    <a:pt x="1942" y="1514"/>
                  </a:lnTo>
                  <a:lnTo>
                    <a:pt x="1896" y="1505"/>
                  </a:lnTo>
                  <a:lnTo>
                    <a:pt x="1850" y="1493"/>
                  </a:lnTo>
                  <a:lnTo>
                    <a:pt x="1806" y="1478"/>
                  </a:lnTo>
                  <a:lnTo>
                    <a:pt x="1766" y="1461"/>
                  </a:lnTo>
                  <a:lnTo>
                    <a:pt x="1728" y="1442"/>
                  </a:lnTo>
                  <a:lnTo>
                    <a:pt x="1691" y="1420"/>
                  </a:lnTo>
                  <a:lnTo>
                    <a:pt x="1657" y="1401"/>
                  </a:lnTo>
                  <a:lnTo>
                    <a:pt x="1653" y="1413"/>
                  </a:lnTo>
                  <a:lnTo>
                    <a:pt x="1660" y="1403"/>
                  </a:lnTo>
                  <a:lnTo>
                    <a:pt x="1628" y="1380"/>
                  </a:lnTo>
                  <a:lnTo>
                    <a:pt x="1595" y="1351"/>
                  </a:lnTo>
                  <a:lnTo>
                    <a:pt x="1563" y="1321"/>
                  </a:lnTo>
                  <a:lnTo>
                    <a:pt x="1528" y="1284"/>
                  </a:lnTo>
                  <a:lnTo>
                    <a:pt x="1513" y="1265"/>
                  </a:lnTo>
                  <a:lnTo>
                    <a:pt x="1497" y="1246"/>
                  </a:lnTo>
                  <a:lnTo>
                    <a:pt x="1480" y="1219"/>
                  </a:lnTo>
                  <a:lnTo>
                    <a:pt x="1469" y="1229"/>
                  </a:lnTo>
                  <a:lnTo>
                    <a:pt x="1482" y="1223"/>
                  </a:lnTo>
                  <a:lnTo>
                    <a:pt x="1465" y="1198"/>
                  </a:lnTo>
                  <a:lnTo>
                    <a:pt x="1448" y="1171"/>
                  </a:lnTo>
                  <a:lnTo>
                    <a:pt x="1430" y="1140"/>
                  </a:lnTo>
                  <a:lnTo>
                    <a:pt x="1396" y="1077"/>
                  </a:lnTo>
                  <a:lnTo>
                    <a:pt x="1363" y="1012"/>
                  </a:lnTo>
                  <a:lnTo>
                    <a:pt x="1296" y="873"/>
                  </a:lnTo>
                  <a:lnTo>
                    <a:pt x="1265" y="808"/>
                  </a:lnTo>
                  <a:lnTo>
                    <a:pt x="1250" y="777"/>
                  </a:lnTo>
                  <a:lnTo>
                    <a:pt x="1233" y="747"/>
                  </a:lnTo>
                  <a:lnTo>
                    <a:pt x="1179" y="632"/>
                  </a:lnTo>
                  <a:lnTo>
                    <a:pt x="1154" y="576"/>
                  </a:lnTo>
                  <a:lnTo>
                    <a:pt x="1129" y="520"/>
                  </a:lnTo>
                  <a:lnTo>
                    <a:pt x="1104" y="467"/>
                  </a:lnTo>
                  <a:lnTo>
                    <a:pt x="1081" y="415"/>
                  </a:lnTo>
                  <a:lnTo>
                    <a:pt x="1060" y="365"/>
                  </a:lnTo>
                  <a:lnTo>
                    <a:pt x="1037" y="319"/>
                  </a:lnTo>
                  <a:lnTo>
                    <a:pt x="1001" y="229"/>
                  </a:lnTo>
                  <a:lnTo>
                    <a:pt x="982" y="186"/>
                  </a:lnTo>
                  <a:lnTo>
                    <a:pt x="964" y="146"/>
                  </a:lnTo>
                  <a:lnTo>
                    <a:pt x="949" y="110"/>
                  </a:lnTo>
                  <a:lnTo>
                    <a:pt x="934" y="77"/>
                  </a:lnTo>
                  <a:lnTo>
                    <a:pt x="926" y="64"/>
                  </a:lnTo>
                  <a:lnTo>
                    <a:pt x="920" y="52"/>
                  </a:lnTo>
                  <a:lnTo>
                    <a:pt x="915" y="40"/>
                  </a:lnTo>
                  <a:lnTo>
                    <a:pt x="911" y="37"/>
                  </a:lnTo>
                  <a:lnTo>
                    <a:pt x="905" y="29"/>
                  </a:lnTo>
                  <a:lnTo>
                    <a:pt x="894" y="17"/>
                  </a:lnTo>
                  <a:lnTo>
                    <a:pt x="884" y="8"/>
                  </a:lnTo>
                  <a:lnTo>
                    <a:pt x="876" y="2"/>
                  </a:lnTo>
                  <a:lnTo>
                    <a:pt x="872" y="0"/>
                  </a:lnTo>
                  <a:lnTo>
                    <a:pt x="859" y="0"/>
                  </a:lnTo>
                  <a:lnTo>
                    <a:pt x="855" y="4"/>
                  </a:lnTo>
                  <a:lnTo>
                    <a:pt x="851" y="6"/>
                  </a:lnTo>
                  <a:lnTo>
                    <a:pt x="848" y="10"/>
                  </a:lnTo>
                  <a:lnTo>
                    <a:pt x="846" y="14"/>
                  </a:lnTo>
                  <a:lnTo>
                    <a:pt x="840" y="19"/>
                  </a:lnTo>
                  <a:lnTo>
                    <a:pt x="838" y="27"/>
                  </a:lnTo>
                  <a:lnTo>
                    <a:pt x="834" y="37"/>
                  </a:lnTo>
                  <a:lnTo>
                    <a:pt x="828" y="48"/>
                  </a:lnTo>
                  <a:lnTo>
                    <a:pt x="823" y="65"/>
                  </a:lnTo>
                  <a:lnTo>
                    <a:pt x="817" y="83"/>
                  </a:lnTo>
                  <a:lnTo>
                    <a:pt x="811" y="104"/>
                  </a:lnTo>
                  <a:lnTo>
                    <a:pt x="803" y="127"/>
                  </a:lnTo>
                  <a:lnTo>
                    <a:pt x="796" y="154"/>
                  </a:lnTo>
                  <a:lnTo>
                    <a:pt x="784" y="184"/>
                  </a:lnTo>
                  <a:lnTo>
                    <a:pt x="777" y="219"/>
                  </a:lnTo>
                  <a:lnTo>
                    <a:pt x="767" y="257"/>
                  </a:lnTo>
                  <a:lnTo>
                    <a:pt x="756" y="296"/>
                  </a:lnTo>
                  <a:lnTo>
                    <a:pt x="746" y="336"/>
                  </a:lnTo>
                  <a:lnTo>
                    <a:pt x="736" y="380"/>
                  </a:lnTo>
                  <a:lnTo>
                    <a:pt x="713" y="468"/>
                  </a:lnTo>
                  <a:lnTo>
                    <a:pt x="692" y="559"/>
                  </a:lnTo>
                  <a:lnTo>
                    <a:pt x="669" y="645"/>
                  </a:lnTo>
                  <a:lnTo>
                    <a:pt x="650" y="731"/>
                  </a:lnTo>
                  <a:lnTo>
                    <a:pt x="639" y="768"/>
                  </a:lnTo>
                  <a:lnTo>
                    <a:pt x="631" y="810"/>
                  </a:lnTo>
                  <a:lnTo>
                    <a:pt x="631" y="816"/>
                  </a:lnTo>
                  <a:lnTo>
                    <a:pt x="616" y="900"/>
                  </a:lnTo>
                  <a:lnTo>
                    <a:pt x="602" y="989"/>
                  </a:lnTo>
                  <a:lnTo>
                    <a:pt x="589" y="1075"/>
                  </a:lnTo>
                  <a:lnTo>
                    <a:pt x="581" y="1117"/>
                  </a:lnTo>
                  <a:lnTo>
                    <a:pt x="594" y="1117"/>
                  </a:lnTo>
                  <a:lnTo>
                    <a:pt x="583" y="1111"/>
                  </a:lnTo>
                  <a:lnTo>
                    <a:pt x="573" y="1152"/>
                  </a:lnTo>
                  <a:lnTo>
                    <a:pt x="564" y="1192"/>
                  </a:lnTo>
                  <a:lnTo>
                    <a:pt x="552" y="1229"/>
                  </a:lnTo>
                  <a:lnTo>
                    <a:pt x="539" y="1265"/>
                  </a:lnTo>
                  <a:lnTo>
                    <a:pt x="524" y="1298"/>
                  </a:lnTo>
                  <a:lnTo>
                    <a:pt x="508" y="1328"/>
                  </a:lnTo>
                  <a:lnTo>
                    <a:pt x="520" y="1334"/>
                  </a:lnTo>
                  <a:lnTo>
                    <a:pt x="510" y="1324"/>
                  </a:lnTo>
                  <a:lnTo>
                    <a:pt x="489" y="1353"/>
                  </a:lnTo>
                  <a:lnTo>
                    <a:pt x="470" y="1376"/>
                  </a:lnTo>
                  <a:lnTo>
                    <a:pt x="447" y="1397"/>
                  </a:lnTo>
                  <a:lnTo>
                    <a:pt x="422" y="1419"/>
                  </a:lnTo>
                  <a:lnTo>
                    <a:pt x="430" y="1426"/>
                  </a:lnTo>
                  <a:lnTo>
                    <a:pt x="426" y="1415"/>
                  </a:lnTo>
                  <a:lnTo>
                    <a:pt x="397" y="1432"/>
                  </a:lnTo>
                  <a:lnTo>
                    <a:pt x="370" y="1449"/>
                  </a:lnTo>
                  <a:lnTo>
                    <a:pt x="341" y="1463"/>
                  </a:lnTo>
                  <a:lnTo>
                    <a:pt x="311" y="1474"/>
                  </a:lnTo>
                  <a:lnTo>
                    <a:pt x="278" y="1486"/>
                  </a:lnTo>
                  <a:lnTo>
                    <a:pt x="211" y="1505"/>
                  </a:lnTo>
                  <a:lnTo>
                    <a:pt x="140" y="1518"/>
                  </a:lnTo>
                  <a:lnTo>
                    <a:pt x="146" y="1530"/>
                  </a:lnTo>
                  <a:lnTo>
                    <a:pt x="146" y="1518"/>
                  </a:lnTo>
                  <a:lnTo>
                    <a:pt x="75" y="1530"/>
                  </a:lnTo>
                  <a:lnTo>
                    <a:pt x="0" y="1543"/>
                  </a:lnTo>
                  <a:close/>
                </a:path>
              </a:pathLst>
            </a:custGeom>
            <a:solidFill>
              <a:srgbClr val="3333CC"/>
            </a:solidFill>
            <a:ln w="9525">
              <a:solidFill>
                <a:schemeClr val="accent1"/>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033" name="Line 4"/>
            <p:cNvSpPr>
              <a:spLocks noChangeShapeType="1"/>
            </p:cNvSpPr>
            <p:nvPr/>
          </p:nvSpPr>
          <p:spPr bwMode="auto">
            <a:xfrm>
              <a:off x="6130674" y="4203865"/>
              <a:ext cx="1981200" cy="0"/>
            </a:xfrm>
            <a:prstGeom prst="line">
              <a:avLst/>
            </a:prstGeom>
            <a:noFill/>
            <a:ln w="38100">
              <a:solidFill>
                <a:schemeClr val="tx1"/>
              </a:solidFill>
              <a:round/>
              <a:headEnd/>
              <a:tailEnd type="triangle" w="med" len="med"/>
            </a:ln>
          </p:spPr>
          <p:txBody>
            <a:bodyPr/>
            <a:lstStyle/>
            <a:p>
              <a:endParaRPr lang="en-US" sz="1400" b="1">
                <a:solidFill>
                  <a:prstClr val="black"/>
                </a:solidFill>
                <a:ea typeface="ＭＳ Ｐゴシック" pitchFamily="34" charset="-128"/>
                <a:cs typeface="Arial" charset="0"/>
              </a:endParaRPr>
            </a:p>
          </p:txBody>
        </p:sp>
        <p:sp>
          <p:nvSpPr>
            <p:cNvPr id="1034" name="Line 5"/>
            <p:cNvSpPr>
              <a:spLocks noChangeShapeType="1"/>
            </p:cNvSpPr>
            <p:nvPr/>
          </p:nvSpPr>
          <p:spPr bwMode="auto">
            <a:xfrm flipV="1">
              <a:off x="6130674" y="2756065"/>
              <a:ext cx="0" cy="1447800"/>
            </a:xfrm>
            <a:prstGeom prst="line">
              <a:avLst/>
            </a:prstGeom>
            <a:noFill/>
            <a:ln w="38100">
              <a:solidFill>
                <a:schemeClr val="tx1"/>
              </a:solidFill>
              <a:round/>
              <a:headEnd/>
              <a:tailEnd type="triangle" w="med" len="med"/>
            </a:ln>
          </p:spPr>
          <p:txBody>
            <a:bodyPr/>
            <a:lstStyle/>
            <a:p>
              <a:endParaRPr lang="en-US" sz="1400" b="1">
                <a:solidFill>
                  <a:prstClr val="black"/>
                </a:solidFill>
                <a:ea typeface="ＭＳ Ｐゴシック" pitchFamily="34" charset="-128"/>
                <a:cs typeface="Arial" charset="0"/>
              </a:endParaRPr>
            </a:p>
          </p:txBody>
        </p:sp>
        <p:sp>
          <p:nvSpPr>
            <p:cNvPr id="1035" name="Text Box 6"/>
            <p:cNvSpPr txBox="1">
              <a:spLocks noChangeArrowheads="1"/>
            </p:cNvSpPr>
            <p:nvPr/>
          </p:nvSpPr>
          <p:spPr bwMode="auto">
            <a:xfrm>
              <a:off x="6114799" y="2522703"/>
              <a:ext cx="682983" cy="336282"/>
            </a:xfrm>
            <a:prstGeom prst="rect">
              <a:avLst/>
            </a:prstGeom>
            <a:noFill/>
            <a:ln w="9525">
              <a:noFill/>
              <a:miter lim="800000"/>
              <a:headEnd/>
              <a:tailEnd/>
            </a:ln>
          </p:spPr>
          <p:txBody>
            <a:bodyPr wrap="square">
              <a:spAutoFit/>
            </a:bodyPr>
            <a:lstStyle/>
            <a:p>
              <a:r>
                <a:rPr lang="en-US" sz="1400" dirty="0">
                  <a:solidFill>
                    <a:prstClr val="black"/>
                  </a:solidFill>
                  <a:latin typeface="Times New Roman" pitchFamily="18" charset="0"/>
                  <a:ea typeface="ＭＳ Ｐゴシック" pitchFamily="34" charset="-128"/>
                  <a:cs typeface="Arial" charset="0"/>
                </a:rPr>
                <a:t>Flow</a:t>
              </a:r>
            </a:p>
          </p:txBody>
        </p:sp>
        <p:sp>
          <p:nvSpPr>
            <p:cNvPr id="1036" name="Text Box 7"/>
            <p:cNvSpPr txBox="1">
              <a:spLocks noChangeArrowheads="1"/>
            </p:cNvSpPr>
            <p:nvPr/>
          </p:nvSpPr>
          <p:spPr bwMode="auto">
            <a:xfrm>
              <a:off x="7562600" y="3822866"/>
              <a:ext cx="626753" cy="336282"/>
            </a:xfrm>
            <a:prstGeom prst="rect">
              <a:avLst/>
            </a:prstGeom>
            <a:noFill/>
            <a:ln w="9525">
              <a:noFill/>
              <a:miter lim="800000"/>
              <a:headEnd/>
              <a:tailEnd/>
            </a:ln>
          </p:spPr>
          <p:txBody>
            <a:bodyPr wrap="none">
              <a:spAutoFit/>
            </a:bodyPr>
            <a:lstStyle/>
            <a:p>
              <a:r>
                <a:rPr lang="en-US" sz="1400" dirty="0">
                  <a:solidFill>
                    <a:prstClr val="black"/>
                  </a:solidFill>
                  <a:latin typeface="Times New Roman" pitchFamily="18" charset="0"/>
                  <a:ea typeface="ＭＳ Ｐゴシック" pitchFamily="34" charset="-128"/>
                  <a:cs typeface="Arial" charset="0"/>
                </a:rPr>
                <a:t>Time</a:t>
              </a:r>
            </a:p>
          </p:txBody>
        </p:sp>
      </p:grpSp>
      <p:sp>
        <p:nvSpPr>
          <p:cNvPr id="1037" name="Text Box 8"/>
          <p:cNvSpPr txBox="1">
            <a:spLocks noChangeArrowheads="1"/>
          </p:cNvSpPr>
          <p:nvPr/>
        </p:nvSpPr>
        <p:spPr bwMode="auto">
          <a:xfrm>
            <a:off x="6237799" y="4421653"/>
            <a:ext cx="1620957" cy="461665"/>
          </a:xfrm>
          <a:prstGeom prst="rect">
            <a:avLst/>
          </a:prstGeom>
          <a:noFill/>
          <a:ln w="9525">
            <a:noFill/>
            <a:miter lim="800000"/>
            <a:headEnd/>
            <a:tailEnd/>
          </a:ln>
        </p:spPr>
        <p:txBody>
          <a:bodyPr wrap="none">
            <a:spAutoFit/>
          </a:bodyPr>
          <a:lstStyle/>
          <a:p>
            <a:r>
              <a:rPr lang="en-US" sz="2400" dirty="0">
                <a:solidFill>
                  <a:prstClr val="black"/>
                </a:solidFill>
                <a:latin typeface="Calibri"/>
                <a:ea typeface="ＭＳ Ｐゴシック" pitchFamily="34" charset="-128"/>
                <a:cs typeface="Arial" charset="0"/>
              </a:rPr>
              <a:t>Time Series</a:t>
            </a:r>
          </a:p>
        </p:txBody>
      </p:sp>
      <p:sp>
        <p:nvSpPr>
          <p:cNvPr id="1043" name="AutoShape 26"/>
          <p:cNvSpPr>
            <a:spLocks noChangeArrowheads="1"/>
          </p:cNvSpPr>
          <p:nvPr/>
        </p:nvSpPr>
        <p:spPr bwMode="auto">
          <a:xfrm>
            <a:off x="5683324" y="4028690"/>
            <a:ext cx="457200" cy="304800"/>
          </a:xfrm>
          <a:prstGeom prst="leftRightArrow">
            <a:avLst>
              <a:gd name="adj1" fmla="val 50000"/>
              <a:gd name="adj2" fmla="val 30000"/>
            </a:avLst>
          </a:prstGeom>
          <a:solidFill>
            <a:srgbClr val="FF3300"/>
          </a:solidFill>
          <a:ln w="9525">
            <a:solidFill>
              <a:schemeClr val="tx1"/>
            </a:solidFill>
            <a:miter lim="800000"/>
            <a:headEnd/>
            <a:tailEnd/>
          </a:ln>
        </p:spPr>
        <p:txBody>
          <a:bodyPr wrap="none" anchor="ctr"/>
          <a:lstStyle/>
          <a:p>
            <a:endParaRPr lang="en-US" sz="1400" b="1">
              <a:solidFill>
                <a:prstClr val="black"/>
              </a:solidFill>
              <a:ea typeface="ＭＳ Ｐゴシック" pitchFamily="34" charset="-128"/>
              <a:cs typeface="Arial" charset="0"/>
            </a:endParaRPr>
          </a:p>
        </p:txBody>
      </p:sp>
      <p:sp>
        <p:nvSpPr>
          <p:cNvPr id="1044" name="Rectangle 28"/>
          <p:cNvSpPr>
            <a:spLocks noChangeArrowheads="1"/>
          </p:cNvSpPr>
          <p:nvPr/>
        </p:nvSpPr>
        <p:spPr bwMode="auto">
          <a:xfrm>
            <a:off x="6157349" y="2586840"/>
            <a:ext cx="2133600" cy="2057400"/>
          </a:xfrm>
          <a:prstGeom prst="rect">
            <a:avLst/>
          </a:prstGeom>
          <a:noFill/>
          <a:ln w="9525">
            <a:noFill/>
            <a:miter lim="800000"/>
            <a:headEnd/>
            <a:tailEnd/>
          </a:ln>
        </p:spPr>
        <p:txBody>
          <a:bodyPr wrap="none" anchor="ctr"/>
          <a:lstStyle/>
          <a:p>
            <a:endParaRPr lang="en-US" sz="1400" b="1">
              <a:solidFill>
                <a:prstClr val="black"/>
              </a:solidFill>
              <a:ea typeface="ＭＳ Ｐゴシック" pitchFamily="34" charset="-128"/>
              <a:cs typeface="Arial" charset="0"/>
            </a:endParaRPr>
          </a:p>
        </p:txBody>
      </p:sp>
      <p:grpSp>
        <p:nvGrpSpPr>
          <p:cNvPr id="29" name="Group 28"/>
          <p:cNvGrpSpPr/>
          <p:nvPr/>
        </p:nvGrpSpPr>
        <p:grpSpPr>
          <a:xfrm>
            <a:off x="748142" y="2125683"/>
            <a:ext cx="5225145" cy="4287073"/>
            <a:chOff x="715483" y="1715903"/>
            <a:chExt cx="6143135" cy="5003533"/>
          </a:xfrm>
        </p:grpSpPr>
        <p:graphicFrame>
          <p:nvGraphicFramePr>
            <p:cNvPr id="1026" name="Object 2"/>
            <p:cNvGraphicFramePr>
              <a:graphicFrameLocks noChangeAspect="1"/>
            </p:cNvGraphicFramePr>
            <p:nvPr/>
          </p:nvGraphicFramePr>
          <p:xfrm>
            <a:off x="859947" y="4289913"/>
            <a:ext cx="2320925" cy="2013630"/>
          </p:xfrm>
          <a:graphic>
            <a:graphicData uri="http://schemas.openxmlformats.org/presentationml/2006/ole">
              <mc:AlternateContent xmlns:mc="http://schemas.openxmlformats.org/markup-compatibility/2006">
                <mc:Choice xmlns:v="urn:schemas-microsoft-com:vml" Requires="v">
                  <p:oleObj spid="_x0000_s1030" name="VISIO" r:id="rId4" imgW="3235320" imgH="2844000" progId="Visio.Drawing.11">
                    <p:embed/>
                  </p:oleObj>
                </mc:Choice>
                <mc:Fallback>
                  <p:oleObj name="VISIO" r:id="rId4" imgW="3235320" imgH="28440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947" y="4289913"/>
                          <a:ext cx="2320925" cy="201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4023834" y="1834965"/>
            <a:ext cx="2485743" cy="1905459"/>
          </p:xfrm>
          <a:graphic>
            <a:graphicData uri="http://schemas.openxmlformats.org/presentationml/2006/ole">
              <mc:AlternateContent xmlns:mc="http://schemas.openxmlformats.org/markup-compatibility/2006">
                <mc:Choice xmlns:v="urn:schemas-microsoft-com:vml" Requires="v">
                  <p:oleObj spid="_x0000_s1031" name="VISIO" r:id="rId6" imgW="2986200" imgH="2390040" progId="Visio.Drawing.11">
                    <p:embed/>
                  </p:oleObj>
                </mc:Choice>
                <mc:Fallback>
                  <p:oleObj name="VISIO" r:id="rId6" imgW="2986200" imgH="239004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834" y="1834965"/>
                          <a:ext cx="2485743" cy="190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4131914" y="4332529"/>
            <a:ext cx="2391626" cy="1887856"/>
          </p:xfrm>
          <a:graphic>
            <a:graphicData uri="http://schemas.openxmlformats.org/presentationml/2006/ole">
              <mc:AlternateContent xmlns:mc="http://schemas.openxmlformats.org/markup-compatibility/2006">
                <mc:Choice xmlns:v="urn:schemas-microsoft-com:vml" Requires="v">
                  <p:oleObj spid="_x0000_s1032" name="VISIO" r:id="rId8" imgW="2610000" imgH="2357640" progId="Visio.Drawing.11">
                    <p:embed/>
                  </p:oleObj>
                </mc:Choice>
                <mc:Fallback>
                  <p:oleObj name="VISIO" r:id="rId8" imgW="2610000" imgH="235764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1914" y="4332529"/>
                          <a:ext cx="2391626" cy="188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778984" y="1860365"/>
            <a:ext cx="2439988" cy="1866900"/>
          </p:xfrm>
          <a:graphic>
            <a:graphicData uri="http://schemas.openxmlformats.org/presentationml/2006/ole">
              <mc:AlternateContent xmlns:mc="http://schemas.openxmlformats.org/markup-compatibility/2006">
                <mc:Choice xmlns:v="urn:schemas-microsoft-com:vml" Requires="v">
                  <p:oleObj spid="_x0000_s1033" name="VISIO" r:id="rId10" imgW="3361680" imgH="2688120" progId="Visio.Drawing.11">
                    <p:embed/>
                  </p:oleObj>
                </mc:Choice>
                <mc:Fallback>
                  <p:oleObj name="VISIO" r:id="rId10" imgW="3361680" imgH="268812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984" y="1860365"/>
                          <a:ext cx="2439988"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AutoShape 21"/>
            <p:cNvSpPr>
              <a:spLocks noChangeArrowheads="1"/>
            </p:cNvSpPr>
            <p:nvPr/>
          </p:nvSpPr>
          <p:spPr bwMode="auto">
            <a:xfrm>
              <a:off x="3329488" y="2672060"/>
              <a:ext cx="571500" cy="274636"/>
            </a:xfrm>
            <a:prstGeom prst="leftRightArrow">
              <a:avLst>
                <a:gd name="adj1" fmla="val 50000"/>
                <a:gd name="adj2" fmla="val 41619"/>
              </a:avLst>
            </a:prstGeom>
            <a:solidFill>
              <a:schemeClr val="accent1"/>
            </a:solidFill>
            <a:ln w="9525">
              <a:solidFill>
                <a:schemeClr val="tx1"/>
              </a:solidFill>
              <a:miter lim="800000"/>
              <a:headEnd/>
              <a:tailEnd/>
            </a:ln>
          </p:spPr>
          <p:txBody>
            <a:bodyPr wrap="none" anchor="ctr"/>
            <a:lstStyle/>
            <a:p>
              <a:endParaRPr lang="en-US" sz="1400" b="1">
                <a:solidFill>
                  <a:prstClr val="black"/>
                </a:solidFill>
                <a:ea typeface="ＭＳ Ｐゴシック" pitchFamily="34" charset="-128"/>
                <a:cs typeface="Arial" charset="0"/>
              </a:endParaRPr>
            </a:p>
          </p:txBody>
        </p:sp>
        <p:sp>
          <p:nvSpPr>
            <p:cNvPr id="1039" name="AutoShape 22"/>
            <p:cNvSpPr>
              <a:spLocks noChangeArrowheads="1"/>
            </p:cNvSpPr>
            <p:nvPr/>
          </p:nvSpPr>
          <p:spPr bwMode="auto">
            <a:xfrm>
              <a:off x="1695143" y="3718115"/>
              <a:ext cx="357187" cy="479424"/>
            </a:xfrm>
            <a:prstGeom prst="upDownArrow">
              <a:avLst>
                <a:gd name="adj1" fmla="val 50000"/>
                <a:gd name="adj2" fmla="val 26844"/>
              </a:avLst>
            </a:prstGeom>
            <a:solidFill>
              <a:schemeClr val="accent1"/>
            </a:solidFill>
            <a:ln w="9525">
              <a:solidFill>
                <a:schemeClr val="tx1"/>
              </a:solidFill>
              <a:miter lim="800000"/>
              <a:headEnd/>
              <a:tailEnd/>
            </a:ln>
          </p:spPr>
          <p:txBody>
            <a:bodyPr wrap="none" anchor="ctr"/>
            <a:lstStyle/>
            <a:p>
              <a:endParaRPr lang="en-US" sz="1400" b="1">
                <a:solidFill>
                  <a:prstClr val="black"/>
                </a:solidFill>
                <a:ea typeface="ＭＳ Ｐゴシック" pitchFamily="34" charset="-128"/>
                <a:cs typeface="Arial" charset="0"/>
              </a:endParaRPr>
            </a:p>
          </p:txBody>
        </p:sp>
        <p:sp>
          <p:nvSpPr>
            <p:cNvPr id="1040" name="AutoShape 23"/>
            <p:cNvSpPr>
              <a:spLocks noChangeArrowheads="1"/>
            </p:cNvSpPr>
            <p:nvPr/>
          </p:nvSpPr>
          <p:spPr bwMode="auto">
            <a:xfrm>
              <a:off x="5222029" y="3740521"/>
              <a:ext cx="357188" cy="479424"/>
            </a:xfrm>
            <a:prstGeom prst="upDownArrow">
              <a:avLst>
                <a:gd name="adj1" fmla="val 50000"/>
                <a:gd name="adj2" fmla="val 26844"/>
              </a:avLst>
            </a:prstGeom>
            <a:solidFill>
              <a:schemeClr val="accent1"/>
            </a:solidFill>
            <a:ln w="9525">
              <a:solidFill>
                <a:schemeClr val="tx1"/>
              </a:solidFill>
              <a:miter lim="800000"/>
              <a:headEnd/>
              <a:tailEnd/>
            </a:ln>
          </p:spPr>
          <p:txBody>
            <a:bodyPr wrap="none" anchor="ctr"/>
            <a:lstStyle/>
            <a:p>
              <a:endParaRPr lang="en-US" sz="1400" b="1">
                <a:solidFill>
                  <a:prstClr val="black"/>
                </a:solidFill>
                <a:ea typeface="ＭＳ Ｐゴシック" pitchFamily="34" charset="-128"/>
                <a:cs typeface="Arial" charset="0"/>
              </a:endParaRPr>
            </a:p>
          </p:txBody>
        </p:sp>
        <p:sp>
          <p:nvSpPr>
            <p:cNvPr id="1041" name="AutoShape 24"/>
            <p:cNvSpPr>
              <a:spLocks noChangeArrowheads="1"/>
            </p:cNvSpPr>
            <p:nvPr/>
          </p:nvSpPr>
          <p:spPr bwMode="auto">
            <a:xfrm>
              <a:off x="3363192" y="4984621"/>
              <a:ext cx="571500" cy="274636"/>
            </a:xfrm>
            <a:prstGeom prst="leftRightArrow">
              <a:avLst>
                <a:gd name="adj1" fmla="val 50000"/>
                <a:gd name="adj2" fmla="val 41619"/>
              </a:avLst>
            </a:prstGeom>
            <a:solidFill>
              <a:schemeClr val="accent1"/>
            </a:solidFill>
            <a:ln w="9525">
              <a:solidFill>
                <a:schemeClr val="tx1"/>
              </a:solidFill>
              <a:miter lim="800000"/>
              <a:headEnd/>
              <a:tailEnd/>
            </a:ln>
          </p:spPr>
          <p:txBody>
            <a:bodyPr wrap="none" anchor="ctr"/>
            <a:lstStyle/>
            <a:p>
              <a:endParaRPr lang="en-US" sz="1400" b="1">
                <a:solidFill>
                  <a:prstClr val="black"/>
                </a:solidFill>
                <a:ea typeface="ＭＳ Ｐゴシック" pitchFamily="34" charset="-128"/>
                <a:cs typeface="Arial" charset="0"/>
              </a:endParaRPr>
            </a:p>
          </p:txBody>
        </p:sp>
        <p:sp>
          <p:nvSpPr>
            <p:cNvPr id="1042" name="Rectangle 25"/>
            <p:cNvSpPr>
              <a:spLocks noChangeArrowheads="1"/>
            </p:cNvSpPr>
            <p:nvPr/>
          </p:nvSpPr>
          <p:spPr bwMode="auto">
            <a:xfrm>
              <a:off x="715483" y="1715903"/>
              <a:ext cx="6143135" cy="4989581"/>
            </a:xfrm>
            <a:prstGeom prst="rect">
              <a:avLst/>
            </a:prstGeom>
            <a:noFill/>
            <a:ln w="12700">
              <a:solidFill>
                <a:srgbClr val="FF3300"/>
              </a:solidFill>
              <a:miter lim="800000"/>
              <a:headEnd/>
              <a:tailEnd/>
            </a:ln>
          </p:spPr>
          <p:txBody>
            <a:bodyPr wrap="none" anchor="ctr"/>
            <a:lstStyle/>
            <a:p>
              <a:endParaRPr lang="en-US" sz="2400">
                <a:solidFill>
                  <a:prstClr val="black"/>
                </a:solidFill>
                <a:latin typeface="Times New Roman" pitchFamily="18" charset="0"/>
                <a:ea typeface="ＭＳ Ｐゴシック" pitchFamily="34" charset="-128"/>
                <a:cs typeface="Arial" charset="0"/>
              </a:endParaRPr>
            </a:p>
          </p:txBody>
        </p:sp>
        <p:sp>
          <p:nvSpPr>
            <p:cNvPr id="1045" name="Text Box 29"/>
            <p:cNvSpPr txBox="1">
              <a:spLocks noChangeArrowheads="1"/>
            </p:cNvSpPr>
            <p:nvPr/>
          </p:nvSpPr>
          <p:spPr bwMode="auto">
            <a:xfrm>
              <a:off x="3214209" y="3786001"/>
              <a:ext cx="1215135" cy="466977"/>
            </a:xfrm>
            <a:prstGeom prst="rect">
              <a:avLst/>
            </a:prstGeom>
            <a:noFill/>
            <a:ln w="9525">
              <a:noFill/>
              <a:miter lim="800000"/>
              <a:headEnd/>
              <a:tailEnd/>
            </a:ln>
          </p:spPr>
          <p:txBody>
            <a:bodyPr wrap="none">
              <a:spAutoFit/>
            </a:bodyPr>
            <a:lstStyle/>
            <a:p>
              <a:r>
                <a:rPr lang="en-US" sz="2000" dirty="0">
                  <a:solidFill>
                    <a:prstClr val="black"/>
                  </a:solidFill>
                  <a:latin typeface="Calibri"/>
                  <a:ea typeface="ＭＳ Ｐゴシック" pitchFamily="34" charset="-128"/>
                  <a:cs typeface="Arial" charset="0"/>
                </a:rPr>
                <a:t>HydroID</a:t>
              </a:r>
            </a:p>
          </p:txBody>
        </p:sp>
        <p:sp>
          <p:nvSpPr>
            <p:cNvPr id="1047" name="Text Box 34"/>
            <p:cNvSpPr txBox="1">
              <a:spLocks noChangeArrowheads="1"/>
            </p:cNvSpPr>
            <p:nvPr/>
          </p:nvSpPr>
          <p:spPr bwMode="auto">
            <a:xfrm>
              <a:off x="2785838" y="6180617"/>
              <a:ext cx="2451452" cy="538819"/>
            </a:xfrm>
            <a:prstGeom prst="rect">
              <a:avLst/>
            </a:prstGeom>
            <a:noFill/>
            <a:ln w="9525">
              <a:noFill/>
              <a:miter lim="800000"/>
              <a:headEnd/>
              <a:tailEnd/>
            </a:ln>
          </p:spPr>
          <p:txBody>
            <a:bodyPr wrap="none">
              <a:spAutoFit/>
            </a:bodyPr>
            <a:lstStyle/>
            <a:p>
              <a:r>
                <a:rPr lang="en-US" sz="2400" dirty="0" smtClean="0">
                  <a:solidFill>
                    <a:prstClr val="black"/>
                  </a:solidFill>
                  <a:latin typeface="Calibri"/>
                  <a:ea typeface="ＭＳ Ｐゴシック" pitchFamily="34" charset="-128"/>
                  <a:cs typeface="Arial" charset="0"/>
                </a:rPr>
                <a:t>Hydro Features</a:t>
              </a:r>
              <a:endParaRPr lang="en-US" sz="2400" dirty="0">
                <a:solidFill>
                  <a:prstClr val="black"/>
                </a:solidFill>
                <a:latin typeface="Calibri"/>
                <a:ea typeface="ＭＳ Ｐゴシック" pitchFamily="34" charset="-128"/>
                <a:cs typeface="Arial" charset="0"/>
              </a:endParaRPr>
            </a:p>
          </p:txBody>
        </p:sp>
      </p:grpSp>
      <p:sp>
        <p:nvSpPr>
          <p:cNvPr id="501796" name="Text Box 36"/>
          <p:cNvSpPr txBox="1">
            <a:spLocks noChangeArrowheads="1"/>
          </p:cNvSpPr>
          <p:nvPr/>
        </p:nvSpPr>
        <p:spPr bwMode="auto">
          <a:xfrm>
            <a:off x="665882" y="1287112"/>
            <a:ext cx="6969950" cy="706438"/>
          </a:xfrm>
          <a:prstGeom prst="rect">
            <a:avLst/>
          </a:prstGeom>
          <a:noFill/>
          <a:ln w="3175">
            <a:noFill/>
            <a:miter lim="800000"/>
            <a:headEnd/>
            <a:tailEnd/>
          </a:ln>
          <a:effectLst/>
        </p:spPr>
        <p:txBody>
          <a:bodyPr wrap="square">
            <a:spAutoFit/>
          </a:bodyPr>
          <a:lstStyle/>
          <a:p>
            <a:pPr>
              <a:defRPr/>
            </a:pPr>
            <a:r>
              <a:rPr lang="en-US" sz="2000" b="1" dirty="0">
                <a:solidFill>
                  <a:prstClr val="black"/>
                </a:solidFill>
                <a:ea typeface="ＭＳ Ｐゴシック" pitchFamily="34" charset="-128"/>
                <a:cs typeface="Arial" charset="0"/>
              </a:rPr>
              <a:t>Arc Hydro connects space and time: </a:t>
            </a:r>
          </a:p>
          <a:p>
            <a:pPr>
              <a:defRPr/>
            </a:pPr>
            <a:r>
              <a:rPr lang="en-US" sz="2000" b="1" dirty="0" smtClean="0">
                <a:solidFill>
                  <a:prstClr val="black"/>
                </a:solidFill>
                <a:ea typeface="ＭＳ Ｐゴシック" pitchFamily="34" charset="-128"/>
                <a:cs typeface="Arial" charset="0"/>
              </a:rPr>
              <a:t>hydro features </a:t>
            </a:r>
            <a:r>
              <a:rPr lang="en-US" sz="2000" b="1" dirty="0">
                <a:solidFill>
                  <a:prstClr val="black"/>
                </a:solidFill>
                <a:ea typeface="ＭＳ Ｐゴシック" pitchFamily="34" charset="-128"/>
                <a:cs typeface="Arial" charset="0"/>
              </a:rPr>
              <a:t>are linked to time </a:t>
            </a:r>
            <a:r>
              <a:rPr lang="en-US" sz="2000" b="1" dirty="0" smtClean="0">
                <a:solidFill>
                  <a:prstClr val="black"/>
                </a:solidFill>
                <a:ea typeface="ＭＳ Ｐゴシック" pitchFamily="34" charset="-128"/>
                <a:cs typeface="Arial" charset="0"/>
              </a:rPr>
              <a:t>series.</a:t>
            </a:r>
            <a:endParaRPr lang="en-US" sz="2000" b="1" dirty="0">
              <a:solidFill>
                <a:prstClr val="black"/>
              </a:solidFill>
              <a:ea typeface="ＭＳ Ｐゴシック" pitchFamily="34" charset="-128"/>
              <a:cs typeface="Arial" charset="0"/>
            </a:endParaRPr>
          </a:p>
        </p:txBody>
      </p:sp>
      <p:sp>
        <p:nvSpPr>
          <p:cNvPr id="28" name="Title 27"/>
          <p:cNvSpPr>
            <a:spLocks noGrp="1"/>
          </p:cNvSpPr>
          <p:nvPr>
            <p:ph type="title"/>
          </p:nvPr>
        </p:nvSpPr>
        <p:spPr/>
        <p:txBody>
          <a:bodyPr/>
          <a:lstStyle/>
          <a:p>
            <a:r>
              <a:rPr lang="en-US" sz="3200" dirty="0" smtClean="0"/>
              <a:t>What makes Arc Hydro different?</a:t>
            </a:r>
            <a:br>
              <a:rPr lang="en-US" sz="3200" dirty="0" smtClean="0"/>
            </a:br>
            <a:endParaRPr lang="en-US" sz="3200" dirty="0"/>
          </a:p>
        </p:txBody>
      </p:sp>
      <p:sp>
        <p:nvSpPr>
          <p:cNvPr id="2" name="Oval 1"/>
          <p:cNvSpPr/>
          <p:nvPr/>
        </p:nvSpPr>
        <p:spPr>
          <a:xfrm>
            <a:off x="6309027" y="4151031"/>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27" name="Oval 26"/>
          <p:cNvSpPr/>
          <p:nvPr/>
        </p:nvSpPr>
        <p:spPr>
          <a:xfrm>
            <a:off x="6508416" y="4077551"/>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1" name="Oval 30"/>
          <p:cNvSpPr/>
          <p:nvPr/>
        </p:nvSpPr>
        <p:spPr>
          <a:xfrm>
            <a:off x="6633746" y="3941326"/>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2" name="Oval 31"/>
          <p:cNvSpPr/>
          <p:nvPr/>
        </p:nvSpPr>
        <p:spPr>
          <a:xfrm>
            <a:off x="6697822" y="3702133"/>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3" name="Oval 32"/>
          <p:cNvSpPr/>
          <p:nvPr/>
        </p:nvSpPr>
        <p:spPr>
          <a:xfrm>
            <a:off x="6735314" y="3487387"/>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4" name="Oval 33"/>
          <p:cNvSpPr/>
          <p:nvPr/>
        </p:nvSpPr>
        <p:spPr>
          <a:xfrm>
            <a:off x="6826606" y="3079297"/>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5" name="Oval 34"/>
          <p:cNvSpPr/>
          <p:nvPr/>
        </p:nvSpPr>
        <p:spPr>
          <a:xfrm>
            <a:off x="6935905" y="3244933"/>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6" name="Oval 35"/>
          <p:cNvSpPr/>
          <p:nvPr/>
        </p:nvSpPr>
        <p:spPr>
          <a:xfrm>
            <a:off x="7099064" y="3615540"/>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7" name="Oval 36"/>
          <p:cNvSpPr/>
          <p:nvPr/>
        </p:nvSpPr>
        <p:spPr>
          <a:xfrm>
            <a:off x="7163141" y="3783896"/>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8" name="Oval 37"/>
          <p:cNvSpPr/>
          <p:nvPr/>
        </p:nvSpPr>
        <p:spPr>
          <a:xfrm>
            <a:off x="7291294" y="3964017"/>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39" name="Oval 38"/>
          <p:cNvSpPr/>
          <p:nvPr/>
        </p:nvSpPr>
        <p:spPr>
          <a:xfrm>
            <a:off x="7426981" y="4109445"/>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40" name="Oval 39"/>
          <p:cNvSpPr/>
          <p:nvPr/>
        </p:nvSpPr>
        <p:spPr>
          <a:xfrm>
            <a:off x="6774362" y="3284140"/>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41" name="Oval 40"/>
          <p:cNvSpPr/>
          <p:nvPr/>
        </p:nvSpPr>
        <p:spPr>
          <a:xfrm>
            <a:off x="6999982" y="3413656"/>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sp>
        <p:nvSpPr>
          <p:cNvPr id="42" name="Oval 41"/>
          <p:cNvSpPr/>
          <p:nvPr/>
        </p:nvSpPr>
        <p:spPr>
          <a:xfrm>
            <a:off x="7619131" y="4173521"/>
            <a:ext cx="128153" cy="128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prstClr val="white"/>
              </a:solidFill>
            </a:endParaRPr>
          </a:p>
        </p:txBody>
      </p:sp>
      <p:grpSp>
        <p:nvGrpSpPr>
          <p:cNvPr id="6" name="Group 5"/>
          <p:cNvGrpSpPr/>
          <p:nvPr/>
        </p:nvGrpSpPr>
        <p:grpSpPr>
          <a:xfrm>
            <a:off x="6954759" y="1985426"/>
            <a:ext cx="1940821" cy="1070680"/>
            <a:chOff x="6954759" y="1985426"/>
            <a:chExt cx="1940821" cy="1070680"/>
          </a:xfrm>
        </p:grpSpPr>
        <p:sp>
          <p:nvSpPr>
            <p:cNvPr id="44" name="TextBox 43"/>
            <p:cNvSpPr txBox="1"/>
            <p:nvPr/>
          </p:nvSpPr>
          <p:spPr>
            <a:xfrm>
              <a:off x="7190433" y="1985426"/>
              <a:ext cx="1705147" cy="954107"/>
            </a:xfrm>
            <a:prstGeom prst="rect">
              <a:avLst/>
            </a:prstGeom>
            <a:noFill/>
          </p:spPr>
          <p:txBody>
            <a:bodyPr wrap="none" rtlCol="0">
              <a:spAutoFit/>
            </a:bodyPr>
            <a:lstStyle/>
            <a:p>
              <a:r>
                <a:rPr lang="en-US" sz="1400" b="1" u="sng" dirty="0" err="1" smtClean="0">
                  <a:solidFill>
                    <a:prstClr val="black"/>
                  </a:solidFill>
                  <a:ea typeface="ＭＳ Ｐゴシック" pitchFamily="34" charset="-128"/>
                  <a:cs typeface="Arial" charset="0"/>
                </a:rPr>
                <a:t>TimeSeries</a:t>
              </a:r>
              <a:endParaRPr lang="en-US" sz="1400" b="1" u="sng" dirty="0" smtClean="0">
                <a:solidFill>
                  <a:prstClr val="black"/>
                </a:solidFill>
                <a:ea typeface="ＭＳ Ｐゴシック" pitchFamily="34" charset="-128"/>
                <a:cs typeface="Arial" charset="0"/>
              </a:endParaRPr>
            </a:p>
            <a:p>
              <a:r>
                <a:rPr lang="en-US" sz="1400" dirty="0" smtClean="0">
                  <a:solidFill>
                    <a:prstClr val="black"/>
                  </a:solidFill>
                  <a:ea typeface="ＭＳ Ｐゴシック" pitchFamily="34" charset="-128"/>
                  <a:cs typeface="Arial" charset="0"/>
                </a:rPr>
                <a:t>Value - 35 </a:t>
              </a:r>
              <a:r>
                <a:rPr lang="en-US" sz="1400" dirty="0" err="1" smtClean="0">
                  <a:solidFill>
                    <a:prstClr val="black"/>
                  </a:solidFill>
                  <a:ea typeface="ＭＳ Ｐゴシック" pitchFamily="34" charset="-128"/>
                  <a:cs typeface="Arial" charset="0"/>
                </a:rPr>
                <a:t>cfs</a:t>
              </a:r>
              <a:endParaRPr lang="en-US" sz="1400" dirty="0" smtClean="0">
                <a:solidFill>
                  <a:prstClr val="black"/>
                </a:solidFill>
                <a:ea typeface="ＭＳ Ｐゴシック" pitchFamily="34" charset="-128"/>
                <a:cs typeface="Arial" charset="0"/>
              </a:endParaRPr>
            </a:p>
            <a:p>
              <a:r>
                <a:rPr lang="en-US" sz="1400" dirty="0" smtClean="0">
                  <a:solidFill>
                    <a:prstClr val="black"/>
                  </a:solidFill>
                  <a:ea typeface="ＭＳ Ｐゴシック" pitchFamily="34" charset="-128"/>
                  <a:cs typeface="Arial" charset="0"/>
                </a:rPr>
                <a:t>Time - May 7, 2011</a:t>
              </a:r>
            </a:p>
            <a:p>
              <a:r>
                <a:rPr lang="en-US" sz="1400" dirty="0" err="1" smtClean="0">
                  <a:solidFill>
                    <a:prstClr val="black"/>
                  </a:solidFill>
                  <a:ea typeface="ＭＳ Ｐゴシック" pitchFamily="34" charset="-128"/>
                  <a:cs typeface="Arial" charset="0"/>
                </a:rPr>
                <a:t>FeatureID</a:t>
              </a:r>
              <a:r>
                <a:rPr lang="en-US" sz="1400" dirty="0" smtClean="0">
                  <a:solidFill>
                    <a:prstClr val="black"/>
                  </a:solidFill>
                  <a:ea typeface="ＭＳ Ｐゴシック" pitchFamily="34" charset="-128"/>
                  <a:cs typeface="Arial" charset="0"/>
                </a:rPr>
                <a:t> - 23</a:t>
              </a:r>
              <a:endParaRPr lang="en-US" sz="1400" dirty="0">
                <a:solidFill>
                  <a:prstClr val="black"/>
                </a:solidFill>
                <a:ea typeface="ＭＳ Ｐゴシック" pitchFamily="34" charset="-128"/>
                <a:cs typeface="Arial" charset="0"/>
              </a:endParaRPr>
            </a:p>
          </p:txBody>
        </p:sp>
        <p:cxnSp>
          <p:nvCxnSpPr>
            <p:cNvPr id="45" name="Straight Connector 44"/>
            <p:cNvCxnSpPr/>
            <p:nvPr/>
          </p:nvCxnSpPr>
          <p:spPr>
            <a:xfrm flipV="1">
              <a:off x="6954759" y="2238375"/>
              <a:ext cx="272458" cy="81773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9787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304925"/>
            <a:ext cx="851535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30233"/>
          <a:stretch/>
        </p:blipFill>
        <p:spPr bwMode="auto">
          <a:xfrm>
            <a:off x="5333999" y="3200400"/>
            <a:ext cx="3362325" cy="314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Arc Hydro Tools</a:t>
            </a:r>
            <a:endParaRPr lang="en-US" dirty="0"/>
          </a:p>
        </p:txBody>
      </p:sp>
      <p:sp>
        <p:nvSpPr>
          <p:cNvPr id="6" name="TextBox 5"/>
          <p:cNvSpPr txBox="1"/>
          <p:nvPr/>
        </p:nvSpPr>
        <p:spPr>
          <a:xfrm>
            <a:off x="3657600" y="2133600"/>
            <a:ext cx="4610100" cy="830997"/>
          </a:xfrm>
          <a:prstGeom prst="rect">
            <a:avLst/>
          </a:prstGeom>
          <a:noFill/>
        </p:spPr>
        <p:txBody>
          <a:bodyPr wrap="square" rtlCol="0">
            <a:spAutoFit/>
          </a:bodyPr>
          <a:lstStyle/>
          <a:p>
            <a:pPr algn="ctr"/>
            <a:r>
              <a:rPr lang="en-US" sz="2400" b="0" dirty="0" smtClean="0">
                <a:solidFill>
                  <a:schemeClr val="tx1"/>
                </a:solidFill>
              </a:rPr>
              <a:t>Dozens of tools for hydrologic </a:t>
            </a:r>
          </a:p>
          <a:p>
            <a:pPr algn="ctr"/>
            <a:r>
              <a:rPr lang="en-US" sz="2400" b="0" dirty="0" smtClean="0">
                <a:solidFill>
                  <a:schemeClr val="tx1"/>
                </a:solidFill>
              </a:rPr>
              <a:t>data development and analysis</a:t>
            </a:r>
            <a:endParaRPr lang="en-US" sz="2400" b="0" dirty="0" smtClean="0">
              <a:solidFill>
                <a:schemeClr val="tx1"/>
              </a:solidFill>
            </a:endParaRPr>
          </a:p>
        </p:txBody>
      </p:sp>
      <p:sp>
        <p:nvSpPr>
          <p:cNvPr id="7" name="TextBox 6"/>
          <p:cNvSpPr txBox="1"/>
          <p:nvPr/>
        </p:nvSpPr>
        <p:spPr>
          <a:xfrm>
            <a:off x="3429000" y="4419600"/>
            <a:ext cx="5527475" cy="461665"/>
          </a:xfrm>
          <a:prstGeom prst="rect">
            <a:avLst/>
          </a:prstGeom>
          <a:solidFill>
            <a:schemeClr val="bg1"/>
          </a:solidFill>
          <a:ln w="38100">
            <a:solidFill>
              <a:schemeClr val="accent2"/>
            </a:solidFill>
          </a:ln>
        </p:spPr>
        <p:txBody>
          <a:bodyPr wrap="none" rtlCol="0">
            <a:spAutoFit/>
          </a:bodyPr>
          <a:lstStyle/>
          <a:p>
            <a:r>
              <a:rPr lang="en-US" sz="2400" dirty="0" smtClean="0"/>
              <a:t>…including schematic network creation</a:t>
            </a:r>
            <a:endParaRPr lang="en-US" sz="2400" b="0" dirty="0" smtClean="0">
              <a:solidFill>
                <a:schemeClr val="tx1"/>
              </a:solidFill>
            </a:endParaRPr>
          </a:p>
        </p:txBody>
      </p:sp>
    </p:spTree>
    <p:extLst>
      <p:ext uri="{BB962C8B-B14F-4D97-AF65-F5344CB8AC3E}">
        <p14:creationId xmlns:p14="http://schemas.microsoft.com/office/powerpoint/2010/main" val="38178326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49"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709863"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dirty="0" smtClean="0"/>
              <a:t>Schematic networks represent connectivity</a:t>
            </a:r>
            <a:endParaRPr lang="en-US" sz="3200" dirty="0"/>
          </a:p>
        </p:txBody>
      </p:sp>
      <p:pic>
        <p:nvPicPr>
          <p:cNvPr id="3384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709863"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43"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1143000"/>
            <a:ext cx="2709863"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45"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143000"/>
            <a:ext cx="2709863"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46"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10000"/>
            <a:ext cx="2709863"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47"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3810000"/>
            <a:ext cx="2709863"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364468"/>
            <a:ext cx="2967479" cy="369332"/>
          </a:xfrm>
          <a:prstGeom prst="rect">
            <a:avLst/>
          </a:prstGeom>
          <a:solidFill>
            <a:schemeClr val="bg1"/>
          </a:solidFill>
          <a:ln w="3175">
            <a:solidFill>
              <a:schemeClr val="tx1"/>
            </a:solidFill>
          </a:ln>
        </p:spPr>
        <p:txBody>
          <a:bodyPr wrap="none" rtlCol="0">
            <a:spAutoFit/>
          </a:bodyPr>
          <a:lstStyle/>
          <a:p>
            <a:r>
              <a:rPr lang="en-US" dirty="0" smtClean="0"/>
              <a:t>1) watersheds and streams</a:t>
            </a:r>
            <a:endParaRPr lang="en-US" dirty="0"/>
          </a:p>
        </p:txBody>
      </p:sp>
      <p:sp>
        <p:nvSpPr>
          <p:cNvPr id="44" name="TextBox 43"/>
          <p:cNvSpPr txBox="1"/>
          <p:nvPr/>
        </p:nvSpPr>
        <p:spPr>
          <a:xfrm>
            <a:off x="3886200" y="3364468"/>
            <a:ext cx="1851789" cy="369332"/>
          </a:xfrm>
          <a:prstGeom prst="rect">
            <a:avLst/>
          </a:prstGeom>
          <a:solidFill>
            <a:schemeClr val="bg1"/>
          </a:solidFill>
          <a:ln w="3175">
            <a:solidFill>
              <a:schemeClr val="tx1"/>
            </a:solidFill>
          </a:ln>
        </p:spPr>
        <p:txBody>
          <a:bodyPr wrap="none" rtlCol="0">
            <a:spAutoFit/>
          </a:bodyPr>
          <a:lstStyle/>
          <a:p>
            <a:r>
              <a:rPr lang="en-US" dirty="0" smtClean="0"/>
              <a:t>2) stream nodes</a:t>
            </a:r>
            <a:endParaRPr lang="en-US" dirty="0"/>
          </a:p>
        </p:txBody>
      </p:sp>
      <p:sp>
        <p:nvSpPr>
          <p:cNvPr id="45" name="TextBox 44"/>
          <p:cNvSpPr txBox="1"/>
          <p:nvPr/>
        </p:nvSpPr>
        <p:spPr>
          <a:xfrm>
            <a:off x="6934200" y="3364468"/>
            <a:ext cx="1685077" cy="369332"/>
          </a:xfrm>
          <a:prstGeom prst="rect">
            <a:avLst/>
          </a:prstGeom>
          <a:solidFill>
            <a:schemeClr val="bg1"/>
          </a:solidFill>
          <a:ln w="3175">
            <a:solidFill>
              <a:schemeClr val="tx1"/>
            </a:solidFill>
          </a:ln>
        </p:spPr>
        <p:txBody>
          <a:bodyPr wrap="none" rtlCol="0">
            <a:spAutoFit/>
          </a:bodyPr>
          <a:lstStyle/>
          <a:p>
            <a:r>
              <a:rPr lang="en-US" dirty="0" smtClean="0"/>
              <a:t>3) stream links</a:t>
            </a:r>
            <a:endParaRPr lang="en-US" dirty="0"/>
          </a:p>
        </p:txBody>
      </p:sp>
      <p:sp>
        <p:nvSpPr>
          <p:cNvPr id="46" name="TextBox 45"/>
          <p:cNvSpPr txBox="1"/>
          <p:nvPr/>
        </p:nvSpPr>
        <p:spPr>
          <a:xfrm>
            <a:off x="570066" y="6152634"/>
            <a:ext cx="2518638" cy="369332"/>
          </a:xfrm>
          <a:prstGeom prst="rect">
            <a:avLst/>
          </a:prstGeom>
          <a:solidFill>
            <a:schemeClr val="bg1"/>
          </a:solidFill>
          <a:ln w="3175">
            <a:solidFill>
              <a:schemeClr val="tx1"/>
            </a:solidFill>
          </a:ln>
        </p:spPr>
        <p:txBody>
          <a:bodyPr wrap="none" rtlCol="0">
            <a:spAutoFit/>
          </a:bodyPr>
          <a:lstStyle/>
          <a:p>
            <a:r>
              <a:rPr lang="en-US" dirty="0" smtClean="0"/>
              <a:t>4) watershed centroids</a:t>
            </a:r>
            <a:endParaRPr lang="en-US" dirty="0"/>
          </a:p>
        </p:txBody>
      </p:sp>
      <p:sp>
        <p:nvSpPr>
          <p:cNvPr id="47" name="TextBox 46"/>
          <p:cNvSpPr txBox="1"/>
          <p:nvPr/>
        </p:nvSpPr>
        <p:spPr>
          <a:xfrm>
            <a:off x="3592418" y="6152634"/>
            <a:ext cx="2544286" cy="369332"/>
          </a:xfrm>
          <a:prstGeom prst="rect">
            <a:avLst/>
          </a:prstGeom>
          <a:solidFill>
            <a:schemeClr val="bg1"/>
          </a:solidFill>
          <a:ln w="3175">
            <a:solidFill>
              <a:schemeClr val="tx1"/>
            </a:solidFill>
          </a:ln>
        </p:spPr>
        <p:txBody>
          <a:bodyPr wrap="none" rtlCol="0">
            <a:spAutoFit/>
          </a:bodyPr>
          <a:lstStyle/>
          <a:p>
            <a:r>
              <a:rPr lang="en-US" dirty="0" smtClean="0"/>
              <a:t>5) watershed to stream</a:t>
            </a:r>
            <a:endParaRPr lang="en-US" dirty="0"/>
          </a:p>
        </p:txBody>
      </p:sp>
      <p:sp>
        <p:nvSpPr>
          <p:cNvPr id="48" name="TextBox 47"/>
          <p:cNvSpPr txBox="1"/>
          <p:nvPr/>
        </p:nvSpPr>
        <p:spPr>
          <a:xfrm>
            <a:off x="7326045" y="6152634"/>
            <a:ext cx="1249060" cy="369332"/>
          </a:xfrm>
          <a:prstGeom prst="rect">
            <a:avLst/>
          </a:prstGeom>
          <a:solidFill>
            <a:schemeClr val="bg1"/>
          </a:solidFill>
          <a:ln w="3175">
            <a:solidFill>
              <a:schemeClr val="tx1"/>
            </a:solidFill>
          </a:ln>
        </p:spPr>
        <p:txBody>
          <a:bodyPr wrap="none" rtlCol="0">
            <a:spAutoFit/>
          </a:bodyPr>
          <a:lstStyle/>
          <a:p>
            <a:r>
              <a:rPr lang="en-US" dirty="0" smtClean="0"/>
              <a:t>6) wetland</a:t>
            </a:r>
            <a:endParaRPr lang="en-US" dirty="0"/>
          </a:p>
        </p:txBody>
      </p:sp>
      <p:cxnSp>
        <p:nvCxnSpPr>
          <p:cNvPr id="5" name="Straight Arrow Connector 4"/>
          <p:cNvCxnSpPr/>
          <p:nvPr/>
        </p:nvCxnSpPr>
        <p:spPr>
          <a:xfrm flipH="1">
            <a:off x="4612481" y="1485900"/>
            <a:ext cx="142463"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7879344" y="2133600"/>
            <a:ext cx="274056" cy="266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933575" y="4314825"/>
            <a:ext cx="142463"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029201" y="4895850"/>
            <a:ext cx="380999" cy="19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229601" y="5372100"/>
            <a:ext cx="345504" cy="19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ChangeArrowheads="1"/>
          </p:cNvSpPr>
          <p:nvPr/>
        </p:nvSpPr>
        <p:spPr bwMode="auto">
          <a:xfrm rot="1938698" flipH="1">
            <a:off x="4812663" y="2314322"/>
            <a:ext cx="73152" cy="1064224"/>
          </a:xfrm>
          <a:prstGeom prst="rect">
            <a:avLst/>
          </a:prstGeom>
          <a:gradFill rotWithShape="1">
            <a:gsLst>
              <a:gs pos="0">
                <a:srgbClr val="010B01"/>
              </a:gs>
              <a:gs pos="100000">
                <a:srgbClr val="90E294"/>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Rectangle 9"/>
          <p:cNvSpPr>
            <a:spLocks noChangeArrowheads="1"/>
          </p:cNvSpPr>
          <p:nvPr/>
        </p:nvSpPr>
        <p:spPr bwMode="auto">
          <a:xfrm rot="19661302">
            <a:off x="4171251" y="2364829"/>
            <a:ext cx="73152" cy="1024175"/>
          </a:xfrm>
          <a:prstGeom prst="rect">
            <a:avLst/>
          </a:prstGeom>
          <a:gradFill rotWithShape="1">
            <a:gsLst>
              <a:gs pos="0">
                <a:srgbClr val="90E294"/>
              </a:gs>
              <a:gs pos="100000">
                <a:srgbClr val="DBF5D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Rectangle 10"/>
          <p:cNvSpPr>
            <a:spLocks noChangeArrowheads="1"/>
          </p:cNvSpPr>
          <p:nvPr/>
        </p:nvSpPr>
        <p:spPr bwMode="auto">
          <a:xfrm>
            <a:off x="4495800" y="3429000"/>
            <a:ext cx="76200" cy="1066800"/>
          </a:xfrm>
          <a:prstGeom prst="rect">
            <a:avLst/>
          </a:prstGeom>
          <a:gradFill rotWithShape="1">
            <a:gsLst>
              <a:gs pos="0">
                <a:srgbClr val="010B01"/>
              </a:gs>
              <a:gs pos="100000">
                <a:srgbClr val="B7FBB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Oval 11"/>
          <p:cNvSpPr>
            <a:spLocks noChangeArrowheads="1"/>
          </p:cNvSpPr>
          <p:nvPr/>
        </p:nvSpPr>
        <p:spPr bwMode="auto">
          <a:xfrm>
            <a:off x="4419600" y="3200400"/>
            <a:ext cx="228600" cy="228600"/>
          </a:xfrm>
          <a:prstGeom prst="ellipse">
            <a:avLst/>
          </a:prstGeom>
          <a:solidFill>
            <a:srgbClr val="010B0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Oval 12"/>
          <p:cNvSpPr>
            <a:spLocks noChangeArrowheads="1"/>
          </p:cNvSpPr>
          <p:nvPr/>
        </p:nvSpPr>
        <p:spPr bwMode="auto">
          <a:xfrm>
            <a:off x="4419600" y="4419600"/>
            <a:ext cx="228600" cy="228600"/>
          </a:xfrm>
          <a:prstGeom prst="ellipse">
            <a:avLst/>
          </a:prstGeom>
          <a:solidFill>
            <a:srgbClr val="B7FBB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Oval 13"/>
          <p:cNvSpPr>
            <a:spLocks noChangeArrowheads="1"/>
          </p:cNvSpPr>
          <p:nvPr/>
        </p:nvSpPr>
        <p:spPr bwMode="auto">
          <a:xfrm>
            <a:off x="5029200" y="2286000"/>
            <a:ext cx="228600" cy="228600"/>
          </a:xfrm>
          <a:prstGeom prst="ellipse">
            <a:avLst/>
          </a:prstGeom>
          <a:solidFill>
            <a:srgbClr val="010B0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Oval 14"/>
          <p:cNvSpPr>
            <a:spLocks noChangeArrowheads="1"/>
          </p:cNvSpPr>
          <p:nvPr/>
        </p:nvSpPr>
        <p:spPr bwMode="auto">
          <a:xfrm>
            <a:off x="3810000" y="2286000"/>
            <a:ext cx="228600" cy="228600"/>
          </a:xfrm>
          <a:prstGeom prst="ellipse">
            <a:avLst/>
          </a:prstGeom>
          <a:solidFill>
            <a:srgbClr val="90E29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Text Box 15"/>
          <p:cNvSpPr txBox="1">
            <a:spLocks noChangeArrowheads="1"/>
          </p:cNvSpPr>
          <p:nvPr/>
        </p:nvSpPr>
        <p:spPr bwMode="auto">
          <a:xfrm>
            <a:off x="4724400" y="3810000"/>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a:t>Decay</a:t>
            </a:r>
          </a:p>
        </p:txBody>
      </p:sp>
      <p:sp>
        <p:nvSpPr>
          <p:cNvPr id="36880" name="Text Box 16"/>
          <p:cNvSpPr txBox="1">
            <a:spLocks noChangeArrowheads="1"/>
          </p:cNvSpPr>
          <p:nvPr/>
        </p:nvSpPr>
        <p:spPr bwMode="auto">
          <a:xfrm>
            <a:off x="4495800" y="32004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i="1" dirty="0" smtClean="0"/>
              <a:t>Bacterial Input</a:t>
            </a:r>
            <a:endParaRPr lang="en-US" i="1" dirty="0"/>
          </a:p>
        </p:txBody>
      </p:sp>
      <p:sp>
        <p:nvSpPr>
          <p:cNvPr id="36888" name="Line 24"/>
          <p:cNvSpPr>
            <a:spLocks noChangeShapeType="1"/>
          </p:cNvSpPr>
          <p:nvPr/>
        </p:nvSpPr>
        <p:spPr bwMode="auto">
          <a:xfrm>
            <a:off x="4724400" y="37338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Text Box 25"/>
          <p:cNvSpPr txBox="1">
            <a:spLocks noChangeArrowheads="1"/>
          </p:cNvSpPr>
          <p:nvPr/>
        </p:nvSpPr>
        <p:spPr bwMode="auto">
          <a:xfrm rot="16200000" flipV="1">
            <a:off x="2291834" y="3234810"/>
            <a:ext cx="2057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t>Direction of Flow</a:t>
            </a:r>
          </a:p>
        </p:txBody>
      </p:sp>
      <p:sp>
        <p:nvSpPr>
          <p:cNvPr id="36890" name="Line 26"/>
          <p:cNvSpPr>
            <a:spLocks noChangeShapeType="1"/>
          </p:cNvSpPr>
          <p:nvPr/>
        </p:nvSpPr>
        <p:spPr bwMode="auto">
          <a:xfrm>
            <a:off x="3048000" y="2466975"/>
            <a:ext cx="0" cy="182880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r>
              <a:rPr lang="en-US" sz="3200" dirty="0" smtClean="0"/>
              <a:t>We can move things through the network…</a:t>
            </a:r>
            <a:endParaRPr lang="en-US" sz="3200" dirty="0"/>
          </a:p>
        </p:txBody>
      </p:sp>
      <p:sp>
        <p:nvSpPr>
          <p:cNvPr id="24" name="Text Box 16"/>
          <p:cNvSpPr txBox="1">
            <a:spLocks noChangeArrowheads="1"/>
          </p:cNvSpPr>
          <p:nvPr/>
        </p:nvSpPr>
        <p:spPr bwMode="auto">
          <a:xfrm>
            <a:off x="5141912" y="2085201"/>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i="1" dirty="0" smtClean="0"/>
              <a:t>Bacterial Input</a:t>
            </a:r>
            <a:endParaRPr lang="en-US" i="1" dirty="0"/>
          </a:p>
        </p:txBody>
      </p:sp>
      <p:sp>
        <p:nvSpPr>
          <p:cNvPr id="25" name="Text Box 15"/>
          <p:cNvSpPr txBox="1">
            <a:spLocks noChangeArrowheads="1"/>
          </p:cNvSpPr>
          <p:nvPr/>
        </p:nvSpPr>
        <p:spPr bwMode="auto">
          <a:xfrm>
            <a:off x="3505200" y="1955346"/>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t>Node</a:t>
            </a:r>
            <a:endParaRPr lang="en-US" b="1" dirty="0"/>
          </a:p>
        </p:txBody>
      </p:sp>
      <p:sp>
        <p:nvSpPr>
          <p:cNvPr id="26" name="Text Box 15"/>
          <p:cNvSpPr txBox="1">
            <a:spLocks noChangeArrowheads="1"/>
          </p:cNvSpPr>
          <p:nvPr/>
        </p:nvSpPr>
        <p:spPr bwMode="auto">
          <a:xfrm rot="3414314">
            <a:off x="3909551" y="2608073"/>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smtClean="0"/>
              <a:t>Link</a:t>
            </a:r>
            <a:endParaRPr lang="en-US" b="1" dirty="0"/>
          </a:p>
        </p:txBody>
      </p:sp>
      <p:sp>
        <p:nvSpPr>
          <p:cNvPr id="27" name="Title 1"/>
          <p:cNvSpPr txBox="1">
            <a:spLocks/>
          </p:cNvSpPr>
          <p:nvPr/>
        </p:nvSpPr>
        <p:spPr bwMode="auto">
          <a:xfrm>
            <a:off x="381000" y="518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smtClean="0"/>
              <a:t>…simulating processes along the way</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438400" y="2619375"/>
            <a:ext cx="4343400" cy="1066800"/>
          </a:xfrm>
          <a:prstGeom prst="rect">
            <a:avLst/>
          </a:prstGeom>
          <a:solidFill>
            <a:schemeClr val="accent5"/>
          </a:solidFill>
          <a:ln w="28575">
            <a:solidFill>
              <a:schemeClr val="bg2"/>
            </a:solidFill>
            <a:miter lim="800000"/>
            <a:headEnd/>
            <a:tailEnd/>
          </a:ln>
          <a:effectLst/>
        </p:spPr>
        <p:txBody>
          <a:bodyPr wrap="none" anchor="ctr"/>
          <a:lstStyle/>
          <a:p>
            <a:endParaRPr lang="en-US"/>
          </a:p>
        </p:txBody>
      </p:sp>
      <p:sp>
        <p:nvSpPr>
          <p:cNvPr id="40965" name="Text Box 5"/>
          <p:cNvSpPr txBox="1">
            <a:spLocks noChangeArrowheads="1"/>
          </p:cNvSpPr>
          <p:nvPr/>
        </p:nvSpPr>
        <p:spPr bwMode="auto">
          <a:xfrm>
            <a:off x="3429000" y="2619375"/>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smtClean="0">
                <a:solidFill>
                  <a:schemeClr val="bg2"/>
                </a:solidFill>
              </a:rPr>
              <a:t>Link or Node</a:t>
            </a:r>
            <a:endParaRPr lang="en-US" sz="2000" dirty="0">
              <a:solidFill>
                <a:schemeClr val="bg2"/>
              </a:solidFill>
            </a:endParaRPr>
          </a:p>
        </p:txBody>
      </p:sp>
      <p:sp>
        <p:nvSpPr>
          <p:cNvPr id="40966" name="Text Box 6"/>
          <p:cNvSpPr txBox="1">
            <a:spLocks noChangeArrowheads="1"/>
          </p:cNvSpPr>
          <p:nvPr/>
        </p:nvSpPr>
        <p:spPr bwMode="auto">
          <a:xfrm>
            <a:off x="2574471" y="1828800"/>
            <a:ext cx="13879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t>Incremental value, i</a:t>
            </a:r>
          </a:p>
        </p:txBody>
      </p:sp>
      <p:sp>
        <p:nvSpPr>
          <p:cNvPr id="40967" name="Text Box 7"/>
          <p:cNvSpPr txBox="1">
            <a:spLocks noChangeArrowheads="1"/>
          </p:cNvSpPr>
          <p:nvPr/>
        </p:nvSpPr>
        <p:spPr bwMode="auto">
          <a:xfrm>
            <a:off x="1066800" y="2960469"/>
            <a:ext cx="12028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t>Received </a:t>
            </a:r>
            <a:r>
              <a:rPr lang="en-US" sz="1600" dirty="0" smtClean="0"/>
              <a:t>value(s), </a:t>
            </a:r>
            <a:r>
              <a:rPr lang="en-US" sz="1600" dirty="0"/>
              <a:t>r</a:t>
            </a:r>
          </a:p>
        </p:txBody>
      </p:sp>
      <p:sp>
        <p:nvSpPr>
          <p:cNvPr id="40968" name="Text Box 8"/>
          <p:cNvSpPr txBox="1">
            <a:spLocks noChangeArrowheads="1"/>
          </p:cNvSpPr>
          <p:nvPr/>
        </p:nvSpPr>
        <p:spPr bwMode="auto">
          <a:xfrm>
            <a:off x="6705600" y="2960469"/>
            <a:ext cx="129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t>Passed value, p</a:t>
            </a:r>
          </a:p>
        </p:txBody>
      </p:sp>
      <p:sp>
        <p:nvSpPr>
          <p:cNvPr id="40969" name="Text Box 9"/>
          <p:cNvSpPr txBox="1">
            <a:spLocks noChangeArrowheads="1"/>
          </p:cNvSpPr>
          <p:nvPr/>
        </p:nvSpPr>
        <p:spPr bwMode="auto">
          <a:xfrm>
            <a:off x="4095750" y="3034725"/>
            <a:ext cx="99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dirty="0"/>
              <a:t>Total value, t</a:t>
            </a:r>
          </a:p>
        </p:txBody>
      </p:sp>
      <p:sp>
        <p:nvSpPr>
          <p:cNvPr id="40972" name="Rectangle 12"/>
          <p:cNvSpPr>
            <a:spLocks noChangeArrowheads="1"/>
          </p:cNvSpPr>
          <p:nvPr/>
        </p:nvSpPr>
        <p:spPr bwMode="auto">
          <a:xfrm>
            <a:off x="2590800" y="3000375"/>
            <a:ext cx="1447800" cy="609600"/>
          </a:xfrm>
          <a:prstGeom prst="rect">
            <a:avLst/>
          </a:prstGeom>
          <a:solidFill>
            <a:schemeClr val="accent5">
              <a:lumMod val="50000"/>
            </a:schemeClr>
          </a:solidFill>
          <a:ln w="9525">
            <a:solidFill>
              <a:schemeClr val="bg2"/>
            </a:solidFill>
            <a:miter lim="800000"/>
            <a:headEnd/>
            <a:tailEnd/>
          </a:ln>
          <a:effectLst/>
        </p:spPr>
        <p:txBody>
          <a:bodyPr wrap="none" anchor="ctr"/>
          <a:lstStyle/>
          <a:p>
            <a:endParaRPr lang="en-US"/>
          </a:p>
        </p:txBody>
      </p:sp>
      <p:sp>
        <p:nvSpPr>
          <p:cNvPr id="40973" name="Line 13"/>
          <p:cNvSpPr>
            <a:spLocks noChangeShapeType="1"/>
          </p:cNvSpPr>
          <p:nvPr/>
        </p:nvSpPr>
        <p:spPr bwMode="auto">
          <a:xfrm>
            <a:off x="3276600" y="2466975"/>
            <a:ext cx="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4" name="Line 14"/>
          <p:cNvSpPr>
            <a:spLocks noChangeShapeType="1"/>
          </p:cNvSpPr>
          <p:nvPr/>
        </p:nvSpPr>
        <p:spPr bwMode="auto">
          <a:xfrm>
            <a:off x="2209800" y="3305175"/>
            <a:ext cx="45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7"/>
          <p:cNvSpPr>
            <a:spLocks noChangeShapeType="1"/>
          </p:cNvSpPr>
          <p:nvPr/>
        </p:nvSpPr>
        <p:spPr bwMode="auto">
          <a:xfrm>
            <a:off x="3886200" y="3305175"/>
            <a:ext cx="45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Text Box 10"/>
          <p:cNvSpPr txBox="1">
            <a:spLocks noChangeArrowheads="1"/>
          </p:cNvSpPr>
          <p:nvPr/>
        </p:nvSpPr>
        <p:spPr bwMode="auto">
          <a:xfrm>
            <a:off x="2362200" y="3000375"/>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solidFill>
                  <a:schemeClr val="bg1"/>
                </a:solidFill>
              </a:rPr>
              <a:t>Receiving </a:t>
            </a:r>
            <a:r>
              <a:rPr lang="en-US" sz="1200" b="1" dirty="0" smtClean="0">
                <a:solidFill>
                  <a:schemeClr val="bg1"/>
                </a:solidFill>
              </a:rPr>
              <a:t>behavior</a:t>
            </a:r>
            <a:endParaRPr lang="en-US" sz="1200" b="1" dirty="0">
              <a:solidFill>
                <a:schemeClr val="bg1"/>
              </a:solidFill>
            </a:endParaRPr>
          </a:p>
        </p:txBody>
      </p:sp>
      <p:sp>
        <p:nvSpPr>
          <p:cNvPr id="40978" name="Text Box 18"/>
          <p:cNvSpPr txBox="1">
            <a:spLocks noChangeArrowheads="1"/>
          </p:cNvSpPr>
          <p:nvPr/>
        </p:nvSpPr>
        <p:spPr bwMode="auto">
          <a:xfrm>
            <a:off x="2819400" y="3228975"/>
            <a:ext cx="960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smtClean="0">
                <a:solidFill>
                  <a:schemeClr val="bg1"/>
                </a:solidFill>
              </a:rPr>
              <a:t>t = f(</a:t>
            </a:r>
            <a:r>
              <a:rPr lang="en-US" b="1" dirty="0" err="1" smtClean="0">
                <a:solidFill>
                  <a:schemeClr val="bg1"/>
                </a:solidFill>
              </a:rPr>
              <a:t>r,i</a:t>
            </a:r>
            <a:r>
              <a:rPr lang="en-US" b="1" dirty="0">
                <a:solidFill>
                  <a:schemeClr val="bg1"/>
                </a:solidFill>
              </a:rPr>
              <a:t>)</a:t>
            </a:r>
          </a:p>
        </p:txBody>
      </p:sp>
      <p:sp>
        <p:nvSpPr>
          <p:cNvPr id="40980" name="Rectangle 20"/>
          <p:cNvSpPr>
            <a:spLocks noChangeArrowheads="1"/>
          </p:cNvSpPr>
          <p:nvPr/>
        </p:nvSpPr>
        <p:spPr bwMode="auto">
          <a:xfrm>
            <a:off x="5181600" y="3000375"/>
            <a:ext cx="1371600" cy="609600"/>
          </a:xfrm>
          <a:prstGeom prst="rect">
            <a:avLst/>
          </a:prstGeom>
          <a:solidFill>
            <a:schemeClr val="accent5">
              <a:lumMod val="50000"/>
            </a:schemeClr>
          </a:solidFill>
          <a:ln w="9525">
            <a:solidFill>
              <a:schemeClr val="bg2"/>
            </a:solidFill>
            <a:miter lim="800000"/>
            <a:headEnd/>
            <a:tailEnd/>
          </a:ln>
          <a:effectLst/>
        </p:spPr>
        <p:txBody>
          <a:bodyPr wrap="none" anchor="ctr"/>
          <a:lstStyle/>
          <a:p>
            <a:endParaRPr lang="en-US"/>
          </a:p>
        </p:txBody>
      </p:sp>
      <p:sp>
        <p:nvSpPr>
          <p:cNvPr id="40975" name="Line 15"/>
          <p:cNvSpPr>
            <a:spLocks noChangeShapeType="1"/>
          </p:cNvSpPr>
          <p:nvPr/>
        </p:nvSpPr>
        <p:spPr bwMode="auto">
          <a:xfrm>
            <a:off x="6477000" y="3305175"/>
            <a:ext cx="45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16"/>
          <p:cNvSpPr>
            <a:spLocks noChangeShapeType="1"/>
          </p:cNvSpPr>
          <p:nvPr/>
        </p:nvSpPr>
        <p:spPr bwMode="auto">
          <a:xfrm>
            <a:off x="4876800" y="3305175"/>
            <a:ext cx="45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Text Box 11"/>
          <p:cNvSpPr txBox="1">
            <a:spLocks noChangeArrowheads="1"/>
          </p:cNvSpPr>
          <p:nvPr/>
        </p:nvSpPr>
        <p:spPr bwMode="auto">
          <a:xfrm>
            <a:off x="4800600" y="3000375"/>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solidFill>
                  <a:schemeClr val="bg1"/>
                </a:solidFill>
              </a:rPr>
              <a:t>Passing </a:t>
            </a:r>
            <a:r>
              <a:rPr lang="en-US" sz="1200" b="1" dirty="0" smtClean="0">
                <a:solidFill>
                  <a:schemeClr val="bg1"/>
                </a:solidFill>
              </a:rPr>
              <a:t>behavior</a:t>
            </a:r>
            <a:endParaRPr lang="en-US" sz="1200" b="1" dirty="0">
              <a:solidFill>
                <a:schemeClr val="bg1"/>
              </a:solidFill>
            </a:endParaRPr>
          </a:p>
        </p:txBody>
      </p:sp>
      <p:sp>
        <p:nvSpPr>
          <p:cNvPr id="40979" name="Text Box 19"/>
          <p:cNvSpPr txBox="1">
            <a:spLocks noChangeArrowheads="1"/>
          </p:cNvSpPr>
          <p:nvPr/>
        </p:nvSpPr>
        <p:spPr bwMode="auto">
          <a:xfrm>
            <a:off x="5410200" y="3228975"/>
            <a:ext cx="99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chemeClr val="bg1"/>
                </a:solidFill>
              </a:rPr>
              <a:t>p = g(t)</a:t>
            </a:r>
            <a:endParaRPr lang="en-US" sz="1200" b="1" dirty="0">
              <a:solidFill>
                <a:schemeClr val="bg1"/>
              </a:solidFill>
            </a:endParaRPr>
          </a:p>
        </p:txBody>
      </p:sp>
      <p:grpSp>
        <p:nvGrpSpPr>
          <p:cNvPr id="4" name="Group 3"/>
          <p:cNvGrpSpPr/>
          <p:nvPr/>
        </p:nvGrpSpPr>
        <p:grpSpPr>
          <a:xfrm rot="15260127">
            <a:off x="3962400" y="4006558"/>
            <a:ext cx="1447800" cy="2362200"/>
            <a:chOff x="3810000" y="2286000"/>
            <a:chExt cx="1447800" cy="2362200"/>
          </a:xfrm>
        </p:grpSpPr>
        <p:sp>
          <p:nvSpPr>
            <p:cNvPr id="23" name="Rectangle 8"/>
            <p:cNvSpPr>
              <a:spLocks noChangeArrowheads="1"/>
            </p:cNvSpPr>
            <p:nvPr/>
          </p:nvSpPr>
          <p:spPr bwMode="auto">
            <a:xfrm rot="1938698" flipH="1">
              <a:off x="4812663" y="2314322"/>
              <a:ext cx="73152" cy="1064224"/>
            </a:xfrm>
            <a:prstGeom prst="rect">
              <a:avLst/>
            </a:prstGeom>
            <a:gradFill rotWithShape="1">
              <a:gsLst>
                <a:gs pos="0">
                  <a:srgbClr val="010B01"/>
                </a:gs>
                <a:gs pos="100000">
                  <a:srgbClr val="90E294"/>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9"/>
            <p:cNvSpPr>
              <a:spLocks noChangeArrowheads="1"/>
            </p:cNvSpPr>
            <p:nvPr/>
          </p:nvSpPr>
          <p:spPr bwMode="auto">
            <a:xfrm rot="19661302">
              <a:off x="4171251" y="2364829"/>
              <a:ext cx="73152" cy="1024175"/>
            </a:xfrm>
            <a:prstGeom prst="rect">
              <a:avLst/>
            </a:prstGeom>
            <a:gradFill rotWithShape="1">
              <a:gsLst>
                <a:gs pos="0">
                  <a:srgbClr val="90E294"/>
                </a:gs>
                <a:gs pos="100000">
                  <a:srgbClr val="DBF5D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10"/>
            <p:cNvSpPr>
              <a:spLocks noChangeArrowheads="1"/>
            </p:cNvSpPr>
            <p:nvPr/>
          </p:nvSpPr>
          <p:spPr bwMode="auto">
            <a:xfrm>
              <a:off x="4495800" y="3429000"/>
              <a:ext cx="76200" cy="1066800"/>
            </a:xfrm>
            <a:prstGeom prst="rect">
              <a:avLst/>
            </a:prstGeom>
            <a:gradFill rotWithShape="1">
              <a:gsLst>
                <a:gs pos="0">
                  <a:srgbClr val="010B01"/>
                </a:gs>
                <a:gs pos="100000">
                  <a:srgbClr val="B7FBB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11"/>
            <p:cNvSpPr>
              <a:spLocks noChangeArrowheads="1"/>
            </p:cNvSpPr>
            <p:nvPr/>
          </p:nvSpPr>
          <p:spPr bwMode="auto">
            <a:xfrm>
              <a:off x="4419600" y="3200400"/>
              <a:ext cx="228600" cy="228600"/>
            </a:xfrm>
            <a:prstGeom prst="ellipse">
              <a:avLst/>
            </a:prstGeom>
            <a:solidFill>
              <a:srgbClr val="010B0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12"/>
            <p:cNvSpPr>
              <a:spLocks noChangeArrowheads="1"/>
            </p:cNvSpPr>
            <p:nvPr/>
          </p:nvSpPr>
          <p:spPr bwMode="auto">
            <a:xfrm>
              <a:off x="4419600" y="4419600"/>
              <a:ext cx="228600" cy="228600"/>
            </a:xfrm>
            <a:prstGeom prst="ellipse">
              <a:avLst/>
            </a:prstGeom>
            <a:solidFill>
              <a:srgbClr val="B7FBB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13"/>
            <p:cNvSpPr>
              <a:spLocks noChangeArrowheads="1"/>
            </p:cNvSpPr>
            <p:nvPr/>
          </p:nvSpPr>
          <p:spPr bwMode="auto">
            <a:xfrm>
              <a:off x="5029200" y="2286000"/>
              <a:ext cx="228600" cy="228600"/>
            </a:xfrm>
            <a:prstGeom prst="ellipse">
              <a:avLst/>
            </a:prstGeom>
            <a:solidFill>
              <a:srgbClr val="010B0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4"/>
            <p:cNvSpPr>
              <a:spLocks noChangeArrowheads="1"/>
            </p:cNvSpPr>
            <p:nvPr/>
          </p:nvSpPr>
          <p:spPr bwMode="auto">
            <a:xfrm>
              <a:off x="3810000" y="2286000"/>
              <a:ext cx="228600" cy="228600"/>
            </a:xfrm>
            <a:prstGeom prst="ellipse">
              <a:avLst/>
            </a:prstGeom>
            <a:solidFill>
              <a:srgbClr val="90E29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6" name="Straight Connector 5"/>
          <p:cNvCxnSpPr/>
          <p:nvPr/>
        </p:nvCxnSpPr>
        <p:spPr>
          <a:xfrm flipV="1">
            <a:off x="4743450" y="3686177"/>
            <a:ext cx="2038350" cy="135435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438401" y="3686176"/>
            <a:ext cx="1904999" cy="134348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sz="3200" dirty="0" smtClean="0"/>
              <a:t>We process values with receiving and passing behaviors</a:t>
            </a:r>
            <a:endParaRPr lang="en-US" sz="3200" dirty="0"/>
          </a:p>
        </p:txBody>
      </p:sp>
      <p:sp>
        <p:nvSpPr>
          <p:cNvPr id="13" name="Rectangle 12"/>
          <p:cNvSpPr/>
          <p:nvPr/>
        </p:nvSpPr>
        <p:spPr>
          <a:xfrm>
            <a:off x="4343400" y="5040534"/>
            <a:ext cx="400050" cy="366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t="30032" r="2028" b="28247"/>
          <a:stretch>
            <a:fillRect/>
          </a:stretch>
        </p:blipFill>
        <p:spPr bwMode="auto">
          <a:xfrm>
            <a:off x="0" y="1628775"/>
            <a:ext cx="89154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smtClean="0"/>
              <a:t>This is implemented in GIS with the Schematic Processor</a:t>
            </a:r>
            <a:endParaRPr lang="en-US"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56100"/>
            <a:ext cx="2114550" cy="1724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2709863" cy="2527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6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45" y="1771650"/>
            <a:ext cx="2335070"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362200"/>
            <a:ext cx="59817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You can create your own behaviors using Python</a:t>
            </a:r>
            <a:endParaRPr lang="en-US" dirty="0"/>
          </a:p>
        </p:txBody>
      </p:sp>
      <p:sp>
        <p:nvSpPr>
          <p:cNvPr id="3" name="TextBox 2"/>
          <p:cNvSpPr txBox="1"/>
          <p:nvPr/>
        </p:nvSpPr>
        <p:spPr>
          <a:xfrm>
            <a:off x="838200" y="4593193"/>
            <a:ext cx="1505540" cy="646331"/>
          </a:xfrm>
          <a:prstGeom prst="rect">
            <a:avLst/>
          </a:prstGeom>
          <a:noFill/>
        </p:spPr>
        <p:txBody>
          <a:bodyPr wrap="none" rtlCol="0">
            <a:spAutoFit/>
          </a:bodyPr>
          <a:lstStyle/>
          <a:p>
            <a:pPr algn="ctr"/>
            <a:r>
              <a:rPr lang="en-US" dirty="0" smtClean="0"/>
              <a:t>Build a </a:t>
            </a:r>
          </a:p>
          <a:p>
            <a:pPr algn="ctr"/>
            <a:r>
              <a:rPr lang="en-US" dirty="0" smtClean="0"/>
              <a:t>library of ops</a:t>
            </a:r>
            <a:endParaRPr lang="en-US" dirty="0"/>
          </a:p>
        </p:txBody>
      </p:sp>
      <p:sp>
        <p:nvSpPr>
          <p:cNvPr id="4" name="TextBox 3"/>
          <p:cNvSpPr txBox="1"/>
          <p:nvPr/>
        </p:nvSpPr>
        <p:spPr>
          <a:xfrm>
            <a:off x="6312203" y="3059668"/>
            <a:ext cx="2069797" cy="369332"/>
          </a:xfrm>
          <a:prstGeom prst="rect">
            <a:avLst/>
          </a:prstGeom>
          <a:noFill/>
          <a:ln w="3175">
            <a:solidFill>
              <a:schemeClr val="bg1"/>
            </a:solidFill>
          </a:ln>
        </p:spPr>
        <p:txBody>
          <a:bodyPr wrap="none" rtlCol="0">
            <a:spAutoFit/>
          </a:bodyPr>
          <a:lstStyle/>
          <a:p>
            <a:r>
              <a:rPr lang="en-US" b="1" dirty="0" smtClean="0">
                <a:solidFill>
                  <a:schemeClr val="bg1"/>
                </a:solidFill>
              </a:rPr>
              <a:t>First-order decay</a:t>
            </a:r>
            <a:endParaRPr lang="en-US" b="1" dirty="0">
              <a:solidFill>
                <a:schemeClr val="bg1"/>
              </a:solidFill>
            </a:endParaRPr>
          </a:p>
        </p:txBody>
      </p:sp>
    </p:spTree>
    <p:extLst>
      <p:ext uri="{BB962C8B-B14F-4D97-AF65-F5344CB8AC3E}">
        <p14:creationId xmlns:p14="http://schemas.microsoft.com/office/powerpoint/2010/main" val="425618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Total Maximum Daily Load Use Case</a:t>
            </a:r>
            <a:endParaRPr lang="en-US" dirty="0"/>
          </a:p>
        </p:txBody>
      </p:sp>
      <p:sp>
        <p:nvSpPr>
          <p:cNvPr id="4" name="Text Placeholder 3"/>
          <p:cNvSpPr>
            <a:spLocks noGrp="1"/>
          </p:cNvSpPr>
          <p:nvPr>
            <p:ph type="body" idx="1"/>
          </p:nvPr>
        </p:nvSpPr>
        <p:spPr/>
        <p:txBody>
          <a:bodyPr/>
          <a:lstStyle/>
          <a:p>
            <a:r>
              <a:rPr lang="en-US" dirty="0" smtClean="0"/>
              <a:t>Bacterial loading in </a:t>
            </a:r>
            <a:r>
              <a:rPr lang="en-US" dirty="0" err="1" smtClean="0"/>
              <a:t>Copano</a:t>
            </a:r>
            <a:r>
              <a:rPr lang="en-US" dirty="0" smtClean="0"/>
              <a:t> Bay</a:t>
            </a:r>
            <a:endParaRPr lang="en-US" dirty="0"/>
          </a:p>
        </p:txBody>
      </p:sp>
      <p:sp>
        <p:nvSpPr>
          <p:cNvPr id="5" name="TextBox 4"/>
          <p:cNvSpPr txBox="1"/>
          <p:nvPr/>
        </p:nvSpPr>
        <p:spPr>
          <a:xfrm>
            <a:off x="2286000" y="6031468"/>
            <a:ext cx="4557723" cy="369332"/>
          </a:xfrm>
          <a:prstGeom prst="rect">
            <a:avLst/>
          </a:prstGeom>
          <a:noFill/>
        </p:spPr>
        <p:txBody>
          <a:bodyPr wrap="none" rtlCol="0">
            <a:spAutoFit/>
          </a:bodyPr>
          <a:lstStyle/>
          <a:p>
            <a:r>
              <a:rPr lang="en-US" dirty="0" smtClean="0"/>
              <a:t>(Slides courtesy of Dr. Stephanie Johnson)</a:t>
            </a:r>
            <a:endParaRPr lang="en-US" dirty="0"/>
          </a:p>
        </p:txBody>
      </p:sp>
    </p:spTree>
    <p:extLst>
      <p:ext uri="{BB962C8B-B14F-4D97-AF65-F5344CB8AC3E}">
        <p14:creationId xmlns:p14="http://schemas.microsoft.com/office/powerpoint/2010/main" val="102857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Motivating Factors</a:t>
            </a:r>
            <a:endParaRPr lang="en-US" dirty="0"/>
          </a:p>
        </p:txBody>
      </p:sp>
      <p:pic>
        <p:nvPicPr>
          <p:cNvPr id="1026" name="Picture 2"/>
          <p:cNvPicPr>
            <a:picLocks noChangeAspect="1" noChangeArrowheads="1"/>
          </p:cNvPicPr>
          <p:nvPr/>
        </p:nvPicPr>
        <p:blipFill>
          <a:blip r:embed="rId3"/>
          <a:srcRect/>
          <a:stretch>
            <a:fillRect/>
          </a:stretch>
        </p:blipFill>
        <p:spPr bwMode="auto">
          <a:xfrm>
            <a:off x="1039177" y="990600"/>
            <a:ext cx="7114223" cy="5334000"/>
          </a:xfrm>
          <a:prstGeom prst="rect">
            <a:avLst/>
          </a:prstGeom>
          <a:noFill/>
          <a:ln w="9525">
            <a:noFill/>
            <a:miter lim="800000"/>
            <a:headEnd/>
            <a:tailEnd/>
          </a:ln>
          <a:effectLst/>
        </p:spPr>
      </p:pic>
      <p:sp>
        <p:nvSpPr>
          <p:cNvPr id="5" name="TextBox 4"/>
          <p:cNvSpPr txBox="1"/>
          <p:nvPr/>
        </p:nvSpPr>
        <p:spPr>
          <a:xfrm>
            <a:off x="6248400" y="2895600"/>
            <a:ext cx="1752600" cy="1200329"/>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n-US" dirty="0" smtClean="0">
                <a:solidFill>
                  <a:prstClr val="black"/>
                </a:solidFill>
                <a:latin typeface="Calibri"/>
              </a:rPr>
              <a:t>Statewide:</a:t>
            </a:r>
          </a:p>
          <a:p>
            <a:pPr algn="ctr" fontAlgn="auto">
              <a:spcBef>
                <a:spcPts val="0"/>
              </a:spcBef>
              <a:spcAft>
                <a:spcPts val="0"/>
              </a:spcAft>
            </a:pPr>
            <a:r>
              <a:rPr lang="en-US" dirty="0" smtClean="0">
                <a:solidFill>
                  <a:prstClr val="black"/>
                </a:solidFill>
                <a:latin typeface="Calibri"/>
              </a:rPr>
              <a:t>399 impaired </a:t>
            </a:r>
          </a:p>
          <a:p>
            <a:pPr algn="ctr" fontAlgn="auto">
              <a:spcBef>
                <a:spcPts val="0"/>
              </a:spcBef>
              <a:spcAft>
                <a:spcPts val="0"/>
              </a:spcAft>
            </a:pPr>
            <a:r>
              <a:rPr lang="en-US" dirty="0" smtClean="0">
                <a:solidFill>
                  <a:prstClr val="black"/>
                </a:solidFill>
                <a:latin typeface="Calibri"/>
              </a:rPr>
              <a:t>310 impaired for bacteria</a:t>
            </a:r>
            <a:endParaRPr lang="en-US" dirty="0">
              <a:solidFill>
                <a:prstClr val="black"/>
              </a:solidFill>
              <a:latin typeface="Calibri"/>
            </a:endParaRPr>
          </a:p>
        </p:txBody>
      </p:sp>
      <p:sp>
        <p:nvSpPr>
          <p:cNvPr id="7" name="TextBox 6"/>
          <p:cNvSpPr txBox="1"/>
          <p:nvPr/>
        </p:nvSpPr>
        <p:spPr>
          <a:xfrm>
            <a:off x="1143000" y="1371600"/>
            <a:ext cx="1676400" cy="1200329"/>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n-US" dirty="0" smtClean="0">
                <a:solidFill>
                  <a:prstClr val="black"/>
                </a:solidFill>
                <a:latin typeface="Calibri"/>
              </a:rPr>
              <a:t>Tidal Rivers: </a:t>
            </a:r>
          </a:p>
          <a:p>
            <a:pPr algn="ctr" fontAlgn="auto">
              <a:spcBef>
                <a:spcPts val="0"/>
              </a:spcBef>
              <a:spcAft>
                <a:spcPts val="0"/>
              </a:spcAft>
            </a:pPr>
            <a:r>
              <a:rPr lang="en-US" dirty="0" smtClean="0">
                <a:solidFill>
                  <a:prstClr val="black"/>
                </a:solidFill>
                <a:latin typeface="Calibri"/>
              </a:rPr>
              <a:t>20 impaired</a:t>
            </a:r>
          </a:p>
          <a:p>
            <a:pPr algn="ctr" fontAlgn="auto">
              <a:spcBef>
                <a:spcPts val="0"/>
              </a:spcBef>
              <a:spcAft>
                <a:spcPts val="0"/>
              </a:spcAft>
            </a:pPr>
            <a:r>
              <a:rPr lang="en-US" dirty="0" smtClean="0">
                <a:solidFill>
                  <a:prstClr val="black"/>
                </a:solidFill>
                <a:latin typeface="Calibri"/>
              </a:rPr>
              <a:t>12 impaired for bacteria</a:t>
            </a:r>
            <a:endParaRPr lang="en-US" dirty="0">
              <a:solidFill>
                <a:prstClr val="black"/>
              </a:solidFill>
              <a:latin typeface="Calibri"/>
            </a:endParaRPr>
          </a:p>
        </p:txBody>
      </p:sp>
      <p:sp>
        <p:nvSpPr>
          <p:cNvPr id="4" name="TextBox 3"/>
          <p:cNvSpPr txBox="1"/>
          <p:nvPr/>
        </p:nvSpPr>
        <p:spPr>
          <a:xfrm>
            <a:off x="3810000" y="1524000"/>
            <a:ext cx="5105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(Task Force, 2007) Tier </a:t>
            </a:r>
            <a:r>
              <a:rPr lang="en-US" dirty="0">
                <a:solidFill>
                  <a:prstClr val="black"/>
                </a:solidFill>
              </a:rPr>
              <a:t>2 Part </a:t>
            </a:r>
            <a:r>
              <a:rPr lang="en-US" dirty="0" smtClean="0">
                <a:solidFill>
                  <a:prstClr val="black"/>
                </a:solidFill>
              </a:rPr>
              <a:t>3: </a:t>
            </a:r>
            <a:r>
              <a:rPr lang="en-US" dirty="0">
                <a:solidFill>
                  <a:prstClr val="black"/>
                </a:solidFill>
              </a:rPr>
              <a:t>“… </a:t>
            </a:r>
            <a:r>
              <a:rPr lang="en-US" dirty="0" smtClean="0">
                <a:solidFill>
                  <a:prstClr val="black"/>
                </a:solidFill>
              </a:rPr>
              <a:t>develop simple </a:t>
            </a:r>
            <a:r>
              <a:rPr lang="en-US" dirty="0">
                <a:solidFill>
                  <a:prstClr val="black"/>
                </a:solidFill>
              </a:rPr>
              <a:t>load duration curve, GIS [geographic information systems], and/or mass balance models.”</a:t>
            </a:r>
          </a:p>
        </p:txBody>
      </p:sp>
      <p:pic>
        <p:nvPicPr>
          <p:cNvPr id="1028" name="Picture 4"/>
          <p:cNvPicPr>
            <a:picLocks noChangeAspect="1" noChangeArrowheads="1"/>
          </p:cNvPicPr>
          <p:nvPr/>
        </p:nvPicPr>
        <p:blipFill>
          <a:blip r:embed="rId4"/>
          <a:srcRect/>
          <a:stretch>
            <a:fillRect/>
          </a:stretch>
        </p:blipFill>
        <p:spPr bwMode="auto">
          <a:xfrm>
            <a:off x="1858127" y="2795489"/>
            <a:ext cx="1313498" cy="1226820"/>
          </a:xfrm>
          <a:prstGeom prst="rect">
            <a:avLst/>
          </a:prstGeom>
          <a:noFill/>
          <a:ln w="9525">
            <a:noFill/>
            <a:miter lim="800000"/>
            <a:headEnd/>
            <a:tailEnd/>
          </a:ln>
          <a:effectLst/>
        </p:spPr>
      </p:pic>
      <p:sp>
        <p:nvSpPr>
          <p:cNvPr id="8" name="TextBox 7"/>
          <p:cNvSpPr txBox="1"/>
          <p:nvPr/>
        </p:nvSpPr>
        <p:spPr>
          <a:xfrm>
            <a:off x="1676400" y="4038600"/>
            <a:ext cx="1676400" cy="1200329"/>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n-US" dirty="0" smtClean="0">
                <a:solidFill>
                  <a:prstClr val="black"/>
                </a:solidFill>
                <a:latin typeface="Calibri"/>
              </a:rPr>
              <a:t>Bays:</a:t>
            </a:r>
          </a:p>
          <a:p>
            <a:pPr algn="ctr" fontAlgn="auto">
              <a:spcBef>
                <a:spcPts val="0"/>
              </a:spcBef>
              <a:spcAft>
                <a:spcPts val="0"/>
              </a:spcAft>
            </a:pPr>
            <a:r>
              <a:rPr lang="en-US" dirty="0" smtClean="0">
                <a:solidFill>
                  <a:prstClr val="black"/>
                </a:solidFill>
                <a:latin typeface="Calibri"/>
              </a:rPr>
              <a:t>28 impaired</a:t>
            </a:r>
          </a:p>
          <a:p>
            <a:pPr algn="ctr" fontAlgn="auto">
              <a:spcBef>
                <a:spcPts val="0"/>
              </a:spcBef>
              <a:spcAft>
                <a:spcPts val="0"/>
              </a:spcAft>
            </a:pPr>
            <a:r>
              <a:rPr lang="en-US" dirty="0" smtClean="0">
                <a:solidFill>
                  <a:prstClr val="black"/>
                </a:solidFill>
                <a:latin typeface="Calibri"/>
              </a:rPr>
              <a:t>21 impaired for bacteria </a:t>
            </a:r>
          </a:p>
        </p:txBody>
      </p:sp>
      <p:sp>
        <p:nvSpPr>
          <p:cNvPr id="10" name="TextBox 9"/>
          <p:cNvSpPr txBox="1"/>
          <p:nvPr/>
        </p:nvSpPr>
        <p:spPr>
          <a:xfrm>
            <a:off x="200976" y="940582"/>
            <a:ext cx="2694623" cy="369332"/>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n-US" b="1" dirty="0" smtClean="0">
                <a:solidFill>
                  <a:srgbClr val="FF0000"/>
                </a:solidFill>
                <a:latin typeface="Calibri"/>
              </a:rPr>
              <a:t>As of August 2009:</a:t>
            </a:r>
            <a:endParaRPr lang="en-US" b="1" dirty="0">
              <a:solidFill>
                <a:srgbClr val="FF0000"/>
              </a:solidFill>
              <a:latin typeface="Calibri"/>
            </a:endParaRPr>
          </a:p>
        </p:txBody>
      </p:sp>
    </p:spTree>
    <p:extLst>
      <p:ext uri="{BB962C8B-B14F-4D97-AF65-F5344CB8AC3E}">
        <p14:creationId xmlns:p14="http://schemas.microsoft.com/office/powerpoint/2010/main" val="251850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 Arc Hydro</a:t>
            </a:r>
          </a:p>
          <a:p>
            <a:r>
              <a:rPr lang="en-US" dirty="0" smtClean="0"/>
              <a:t>Schematic Processor</a:t>
            </a:r>
          </a:p>
          <a:p>
            <a:r>
              <a:rPr lang="en-US" dirty="0" smtClean="0"/>
              <a:t>Use Case – Bacterial loading</a:t>
            </a:r>
            <a:endParaRPr lang="en-US" dirty="0"/>
          </a:p>
        </p:txBody>
      </p:sp>
    </p:spTree>
    <p:extLst>
      <p:ext uri="{BB962C8B-B14F-4D97-AF65-F5344CB8AC3E}">
        <p14:creationId xmlns:p14="http://schemas.microsoft.com/office/powerpoint/2010/main" val="244418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0" y="3480955"/>
            <a:ext cx="2133600" cy="205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0"/>
            <a:ext cx="8229600" cy="1143000"/>
          </a:xfrm>
        </p:spPr>
        <p:txBody>
          <a:bodyPr/>
          <a:lstStyle/>
          <a:p>
            <a:r>
              <a:rPr lang="en-US" dirty="0" smtClean="0"/>
              <a:t>What is a “Load”?</a:t>
            </a:r>
            <a:endParaRPr lang="en-US"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12" name="TextBox 11"/>
          <p:cNvSpPr txBox="1"/>
          <p:nvPr/>
        </p:nvSpPr>
        <p:spPr>
          <a:xfrm>
            <a:off x="2819400" y="1914564"/>
            <a:ext cx="9905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Load (#/year)</a:t>
            </a:r>
            <a:endParaRPr lang="en-US" dirty="0">
              <a:solidFill>
                <a:prstClr val="black"/>
              </a:solidFill>
            </a:endParaRPr>
          </a:p>
        </p:txBody>
      </p:sp>
      <p:sp>
        <p:nvSpPr>
          <p:cNvPr id="13" name="TextBox 12"/>
          <p:cNvSpPr txBox="1"/>
          <p:nvPr/>
        </p:nvSpPr>
        <p:spPr>
          <a:xfrm>
            <a:off x="3845169" y="1914564"/>
            <a:ext cx="157975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Amount (volume/year)</a:t>
            </a:r>
            <a:endParaRPr lang="en-US" dirty="0">
              <a:solidFill>
                <a:prstClr val="black"/>
              </a:solidFill>
            </a:endParaRPr>
          </a:p>
        </p:txBody>
      </p:sp>
      <p:sp>
        <p:nvSpPr>
          <p:cNvPr id="14" name="TextBox 13"/>
          <p:cNvSpPr txBox="1"/>
          <p:nvPr/>
        </p:nvSpPr>
        <p:spPr>
          <a:xfrm>
            <a:off x="5464098" y="1914564"/>
            <a:ext cx="154630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Concentration (#/volume)</a:t>
            </a:r>
            <a:endParaRPr lang="en-US" dirty="0">
              <a:solidFill>
                <a:prstClr val="black"/>
              </a:solidFill>
            </a:endParaRPr>
          </a:p>
        </p:txBody>
      </p:sp>
      <p:pic>
        <p:nvPicPr>
          <p:cNvPr id="111622" name="Picture 6"/>
          <p:cNvPicPr>
            <a:picLocks noChangeAspect="1" noChangeArrowheads="1"/>
          </p:cNvPicPr>
          <p:nvPr/>
        </p:nvPicPr>
        <p:blipFill>
          <a:blip r:embed="rId3"/>
          <a:srcRect r="46667"/>
          <a:stretch>
            <a:fillRect/>
          </a:stretch>
        </p:blipFill>
        <p:spPr bwMode="auto">
          <a:xfrm>
            <a:off x="1752600" y="2947555"/>
            <a:ext cx="1381759" cy="1295400"/>
          </a:xfrm>
          <a:prstGeom prst="rect">
            <a:avLst/>
          </a:prstGeom>
          <a:noFill/>
          <a:ln w="9525">
            <a:noFill/>
            <a:miter lim="800000"/>
            <a:headEnd/>
            <a:tailEnd/>
          </a:ln>
          <a:effectLst/>
        </p:spPr>
      </p:pic>
      <p:pic>
        <p:nvPicPr>
          <p:cNvPr id="111623" name="Picture 7"/>
          <p:cNvPicPr>
            <a:picLocks noChangeAspect="1" noChangeArrowheads="1"/>
          </p:cNvPicPr>
          <p:nvPr/>
        </p:nvPicPr>
        <p:blipFill>
          <a:blip r:embed="rId4"/>
          <a:srcRect/>
          <a:stretch>
            <a:fillRect/>
          </a:stretch>
        </p:blipFill>
        <p:spPr bwMode="auto">
          <a:xfrm>
            <a:off x="1752600" y="5004955"/>
            <a:ext cx="1295400" cy="1472045"/>
          </a:xfrm>
          <a:prstGeom prst="rect">
            <a:avLst/>
          </a:prstGeom>
          <a:noFill/>
          <a:ln w="9525">
            <a:noFill/>
            <a:miter lim="800000"/>
            <a:headEnd/>
            <a:tailEnd/>
          </a:ln>
          <a:effectLst/>
        </p:spPr>
      </p:pic>
      <p:pic>
        <p:nvPicPr>
          <p:cNvPr id="111625" name="Picture 9" descr="C:\Documents and Settings\slj578\Local Settings\Temporary Internet Files\Content.IE5\GPQ3SHQB\MCj04324230000[1].wmf"/>
          <p:cNvPicPr>
            <a:picLocks noChangeAspect="1" noChangeArrowheads="1"/>
          </p:cNvPicPr>
          <p:nvPr/>
        </p:nvPicPr>
        <p:blipFill>
          <a:blip r:embed="rId5"/>
          <a:srcRect/>
          <a:stretch>
            <a:fillRect/>
          </a:stretch>
        </p:blipFill>
        <p:spPr bwMode="auto">
          <a:xfrm>
            <a:off x="6248400" y="3633355"/>
            <a:ext cx="1873250" cy="1727200"/>
          </a:xfrm>
          <a:prstGeom prst="rect">
            <a:avLst/>
          </a:prstGeom>
          <a:noFill/>
        </p:spPr>
      </p:pic>
      <p:cxnSp>
        <p:nvCxnSpPr>
          <p:cNvPr id="26" name="Straight Connector 25"/>
          <p:cNvCxnSpPr/>
          <p:nvPr/>
        </p:nvCxnSpPr>
        <p:spPr>
          <a:xfrm>
            <a:off x="3505200" y="3480955"/>
            <a:ext cx="1905000" cy="7100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505200" y="4495800"/>
            <a:ext cx="1905000" cy="9663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16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pic>
        <p:nvPicPr>
          <p:cNvPr id="111627"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29000" y="1228764"/>
            <a:ext cx="2362200" cy="619125"/>
          </a:xfrm>
          <a:prstGeom prst="rect">
            <a:avLst/>
          </a:prstGeom>
          <a:noFill/>
        </p:spPr>
      </p:pic>
      <p:sp>
        <p:nvSpPr>
          <p:cNvPr id="18" name="TextBox 17"/>
          <p:cNvSpPr txBox="1"/>
          <p:nvPr/>
        </p:nvSpPr>
        <p:spPr>
          <a:xfrm>
            <a:off x="6324600" y="5690755"/>
            <a:ext cx="16764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Bacterial load:</a:t>
            </a:r>
          </a:p>
          <a:p>
            <a:pPr algn="ctr" fontAlgn="auto">
              <a:spcBef>
                <a:spcPts val="0"/>
              </a:spcBef>
              <a:spcAft>
                <a:spcPts val="0"/>
              </a:spcAft>
            </a:pPr>
            <a:r>
              <a:rPr lang="en-US" b="1" dirty="0" smtClean="0">
                <a:solidFill>
                  <a:prstClr val="black"/>
                </a:solidFill>
              </a:rPr>
              <a:t>CFU/year</a:t>
            </a:r>
            <a:endParaRPr lang="en-US" b="1" dirty="0">
              <a:solidFill>
                <a:prstClr val="black"/>
              </a:solidFill>
            </a:endParaRPr>
          </a:p>
        </p:txBody>
      </p:sp>
      <p:sp>
        <p:nvSpPr>
          <p:cNvPr id="19" name="TextBox 18"/>
          <p:cNvSpPr txBox="1"/>
          <p:nvPr/>
        </p:nvSpPr>
        <p:spPr>
          <a:xfrm>
            <a:off x="206298" y="5181600"/>
            <a:ext cx="1371600"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Amount of water:</a:t>
            </a:r>
          </a:p>
          <a:p>
            <a:pPr algn="ctr" fontAlgn="auto">
              <a:spcBef>
                <a:spcPts val="0"/>
              </a:spcBef>
              <a:spcAft>
                <a:spcPts val="0"/>
              </a:spcAft>
            </a:pPr>
            <a:r>
              <a:rPr lang="en-US" b="1" dirty="0" smtClean="0">
                <a:solidFill>
                  <a:prstClr val="black"/>
                </a:solidFill>
              </a:rPr>
              <a:t>m</a:t>
            </a:r>
            <a:r>
              <a:rPr lang="en-US" b="1" baseline="30000" dirty="0" smtClean="0">
                <a:solidFill>
                  <a:prstClr val="black"/>
                </a:solidFill>
              </a:rPr>
              <a:t>3</a:t>
            </a:r>
            <a:r>
              <a:rPr lang="en-US" b="1" dirty="0" smtClean="0">
                <a:solidFill>
                  <a:prstClr val="black"/>
                </a:solidFill>
              </a:rPr>
              <a:t>/day</a:t>
            </a:r>
            <a:endParaRPr lang="en-US" b="1" dirty="0">
              <a:solidFill>
                <a:prstClr val="black"/>
              </a:solidFill>
            </a:endParaRPr>
          </a:p>
        </p:txBody>
      </p:sp>
      <p:sp>
        <p:nvSpPr>
          <p:cNvPr id="20" name="TextBox 19"/>
          <p:cNvSpPr txBox="1"/>
          <p:nvPr/>
        </p:nvSpPr>
        <p:spPr>
          <a:xfrm>
            <a:off x="152400" y="3124200"/>
            <a:ext cx="1524000"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Concentration of bacteria:  </a:t>
            </a:r>
            <a:r>
              <a:rPr lang="en-US" b="1" dirty="0" smtClean="0">
                <a:solidFill>
                  <a:prstClr val="black"/>
                </a:solidFill>
              </a:rPr>
              <a:t>CFU/100 m</a:t>
            </a:r>
            <a:r>
              <a:rPr lang="en-US" b="1" baseline="30000" dirty="0" smtClean="0">
                <a:solidFill>
                  <a:prstClr val="black"/>
                </a:solidFill>
              </a:rPr>
              <a:t>3</a:t>
            </a:r>
            <a:endParaRPr lang="en-US" b="1" baseline="30000" dirty="0">
              <a:solidFill>
                <a:prstClr val="black"/>
              </a:solidFill>
            </a:endParaRPr>
          </a:p>
        </p:txBody>
      </p:sp>
    </p:spTree>
    <p:extLst>
      <p:ext uri="{BB962C8B-B14F-4D97-AF65-F5344CB8AC3E}">
        <p14:creationId xmlns:p14="http://schemas.microsoft.com/office/powerpoint/2010/main" val="4074352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t>Non-Point Sources</a:t>
            </a:r>
            <a:endParaRPr lang="en-US" sz="3600" dirty="0"/>
          </a:p>
        </p:txBody>
      </p:sp>
      <p:grpSp>
        <p:nvGrpSpPr>
          <p:cNvPr id="32" name="Group 31"/>
          <p:cNvGrpSpPr/>
          <p:nvPr/>
        </p:nvGrpSpPr>
        <p:grpSpPr>
          <a:xfrm>
            <a:off x="0" y="2972934"/>
            <a:ext cx="4876800" cy="3569380"/>
            <a:chOff x="0" y="2744334"/>
            <a:chExt cx="4876800" cy="3569380"/>
          </a:xfrm>
        </p:grpSpPr>
        <p:grpSp>
          <p:nvGrpSpPr>
            <p:cNvPr id="29" name="Group 28"/>
            <p:cNvGrpSpPr/>
            <p:nvPr/>
          </p:nvGrpSpPr>
          <p:grpSpPr>
            <a:xfrm>
              <a:off x="0" y="2744334"/>
              <a:ext cx="4876800" cy="3569380"/>
              <a:chOff x="0" y="2438399"/>
              <a:chExt cx="4876800" cy="356938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11594"/>
              <a:stretch/>
            </p:blipFill>
            <p:spPr>
              <a:xfrm>
                <a:off x="0" y="2438399"/>
                <a:ext cx="4876800" cy="3569380"/>
              </a:xfrm>
              <a:prstGeom prst="rect">
                <a:avLst/>
              </a:prstGeom>
            </p:spPr>
          </p:pic>
          <p:sp>
            <p:nvSpPr>
              <p:cNvPr id="14" name="TextBox 13"/>
              <p:cNvSpPr txBox="1"/>
              <p:nvPr/>
            </p:nvSpPr>
            <p:spPr>
              <a:xfrm>
                <a:off x="533400" y="3516868"/>
                <a:ext cx="1066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b="1" dirty="0" smtClean="0">
                    <a:solidFill>
                      <a:prstClr val="black"/>
                    </a:solidFill>
                  </a:rPr>
                  <a:t>Overland</a:t>
                </a:r>
              </a:p>
            </p:txBody>
          </p:sp>
          <p:cxnSp>
            <p:nvCxnSpPr>
              <p:cNvPr id="17" name="Straight Arrow Connector 16"/>
              <p:cNvCxnSpPr/>
              <p:nvPr/>
            </p:nvCxnSpPr>
            <p:spPr>
              <a:xfrm>
                <a:off x="1143000" y="3962400"/>
                <a:ext cx="360376" cy="843466"/>
              </a:xfrm>
              <a:prstGeom prst="straightConnector1">
                <a:avLst/>
              </a:prstGeom>
              <a:ln w="47625">
                <a:solidFill>
                  <a:schemeClr val="accent3">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88632" y="3895342"/>
                <a:ext cx="1371600" cy="882134"/>
              </a:xfrm>
              <a:prstGeom prst="straightConnector1">
                <a:avLst/>
              </a:prstGeom>
              <a:ln w="47625">
                <a:solidFill>
                  <a:schemeClr val="tx2">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4689776"/>
                <a:ext cx="1752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b="1" dirty="0" smtClean="0">
                    <a:solidFill>
                      <a:prstClr val="black"/>
                    </a:solidFill>
                  </a:rPr>
                  <a:t>Non-Tidal Rivers</a:t>
                </a:r>
                <a:endParaRPr lang="en-US" dirty="0">
                  <a:solidFill>
                    <a:prstClr val="black"/>
                  </a:solidFill>
                </a:endParaRPr>
              </a:p>
            </p:txBody>
          </p:sp>
        </p:grpSp>
        <p:sp>
          <p:nvSpPr>
            <p:cNvPr id="30" name="TextBox 29"/>
            <p:cNvSpPr txBox="1"/>
            <p:nvPr/>
          </p:nvSpPr>
          <p:spPr>
            <a:xfrm>
              <a:off x="457200" y="4343400"/>
              <a:ext cx="838200" cy="369332"/>
            </a:xfrm>
            <a:prstGeom prst="rect">
              <a:avLst/>
            </a:prstGeom>
            <a:noFill/>
          </p:spPr>
          <p:txBody>
            <a:bodyPr wrap="square" rtlCol="0">
              <a:spAutoFit/>
            </a:bodyPr>
            <a:lstStyle/>
            <a:p>
              <a:pPr algn="ctr" fontAlgn="auto">
                <a:spcBef>
                  <a:spcPts val="0"/>
                </a:spcBef>
                <a:spcAft>
                  <a:spcPts val="0"/>
                </a:spcAft>
              </a:pPr>
              <a:r>
                <a:rPr lang="en-US" i="1" dirty="0" smtClean="0">
                  <a:solidFill>
                    <a:srgbClr val="FF0000"/>
                  </a:solidFill>
                  <a:latin typeface="Calibri"/>
                </a:rPr>
                <a:t>decay</a:t>
              </a:r>
              <a:endParaRPr lang="en-US" i="1" dirty="0">
                <a:solidFill>
                  <a:srgbClr val="FF0000"/>
                </a:solidFill>
                <a:latin typeface="Calibri"/>
              </a:endParaRPr>
            </a:p>
          </p:txBody>
        </p:sp>
        <p:sp>
          <p:nvSpPr>
            <p:cNvPr id="31" name="TextBox 30"/>
            <p:cNvSpPr txBox="1"/>
            <p:nvPr/>
          </p:nvSpPr>
          <p:spPr>
            <a:xfrm>
              <a:off x="1580091" y="3886200"/>
              <a:ext cx="2390775" cy="923330"/>
            </a:xfrm>
            <a:prstGeom prst="rect">
              <a:avLst/>
            </a:prstGeom>
            <a:noFill/>
          </p:spPr>
          <p:txBody>
            <a:bodyPr wrap="square" rtlCol="0">
              <a:spAutoFit/>
            </a:bodyPr>
            <a:lstStyle/>
            <a:p>
              <a:pPr algn="ctr" fontAlgn="auto">
                <a:spcBef>
                  <a:spcPts val="0"/>
                </a:spcBef>
                <a:spcAft>
                  <a:spcPts val="0"/>
                </a:spcAft>
              </a:pPr>
              <a:r>
                <a:rPr lang="en-US" i="1" dirty="0" smtClean="0">
                  <a:solidFill>
                    <a:srgbClr val="FF0000"/>
                  </a:solidFill>
                  <a:latin typeface="Calibri"/>
                </a:rPr>
                <a:t>“Net” decay = </a:t>
              </a:r>
            </a:p>
            <a:p>
              <a:pPr algn="ctr" fontAlgn="auto">
                <a:spcBef>
                  <a:spcPts val="0"/>
                </a:spcBef>
                <a:spcAft>
                  <a:spcPts val="0"/>
                </a:spcAft>
              </a:pPr>
              <a:r>
                <a:rPr lang="en-US" i="1" dirty="0" smtClean="0">
                  <a:solidFill>
                    <a:srgbClr val="FF0000"/>
                  </a:solidFill>
                  <a:latin typeface="Calibri"/>
                </a:rPr>
                <a:t>f (regrowth, </a:t>
              </a:r>
              <a:r>
                <a:rPr lang="en-US" i="1" dirty="0" err="1" smtClean="0">
                  <a:solidFill>
                    <a:srgbClr val="FF0000"/>
                  </a:solidFill>
                  <a:latin typeface="Calibri"/>
                </a:rPr>
                <a:t>resuspension</a:t>
              </a:r>
              <a:r>
                <a:rPr lang="en-US" i="1" dirty="0" smtClean="0">
                  <a:solidFill>
                    <a:srgbClr val="FF0000"/>
                  </a:solidFill>
                  <a:latin typeface="Calibri"/>
                </a:rPr>
                <a:t>, death)</a:t>
              </a:r>
              <a:endParaRPr lang="en-US" i="1" dirty="0">
                <a:solidFill>
                  <a:srgbClr val="FF0000"/>
                </a:solidFill>
                <a:latin typeface="Calibri"/>
              </a:endParaRPr>
            </a:p>
          </p:txBody>
        </p:sp>
      </p:grpSp>
      <p:sp>
        <p:nvSpPr>
          <p:cNvPr id="33" name="TextBox 32"/>
          <p:cNvSpPr txBox="1"/>
          <p:nvPr/>
        </p:nvSpPr>
        <p:spPr>
          <a:xfrm>
            <a:off x="5486400" y="4120277"/>
            <a:ext cx="3470598" cy="2585323"/>
          </a:xfrm>
          <a:prstGeom prst="rect">
            <a:avLst/>
          </a:prstGeom>
          <a:noFill/>
        </p:spPr>
        <p:txBody>
          <a:bodyPr wrap="square" rtlCol="0">
            <a:spAutoFit/>
          </a:bodyPr>
          <a:lstStyle/>
          <a:p>
            <a:pPr fontAlgn="auto">
              <a:spcBef>
                <a:spcPts val="0"/>
              </a:spcBef>
              <a:spcAft>
                <a:spcPts val="0"/>
              </a:spcAft>
            </a:pPr>
            <a:r>
              <a:rPr lang="en-US" u="sng" dirty="0" smtClean="0">
                <a:solidFill>
                  <a:prstClr val="black"/>
                </a:solidFill>
                <a:latin typeface="Calibri"/>
              </a:rPr>
              <a:t>First Order Decay</a:t>
            </a:r>
            <a:r>
              <a:rPr lang="en-US" dirty="0" smtClean="0">
                <a:solidFill>
                  <a:prstClr val="black"/>
                </a:solidFill>
                <a:latin typeface="Calibri"/>
              </a:rPr>
              <a:t>:</a:t>
            </a:r>
          </a:p>
          <a:p>
            <a:pPr fontAlgn="auto">
              <a:spcBef>
                <a:spcPts val="0"/>
              </a:spcBef>
              <a:spcAft>
                <a:spcPts val="0"/>
              </a:spcAft>
            </a:pPr>
            <a:endParaRPr lang="en-US" sz="800" dirty="0">
              <a:solidFill>
                <a:prstClr val="black"/>
              </a:solidFill>
              <a:latin typeface="Calibri"/>
            </a:endParaRPr>
          </a:p>
          <a:p>
            <a:pPr fontAlgn="auto">
              <a:spcBef>
                <a:spcPts val="0"/>
              </a:spcBef>
              <a:spcAft>
                <a:spcPts val="0"/>
              </a:spcAft>
            </a:pPr>
            <a:r>
              <a:rPr lang="en-US" sz="2000" dirty="0" smtClean="0">
                <a:solidFill>
                  <a:prstClr val="black"/>
                </a:solidFill>
                <a:latin typeface="Calibri"/>
              </a:rPr>
              <a:t>QC = </a:t>
            </a:r>
            <a:r>
              <a:rPr lang="en-US" sz="2000" dirty="0" err="1" smtClean="0">
                <a:solidFill>
                  <a:prstClr val="black"/>
                </a:solidFill>
                <a:latin typeface="Calibri"/>
              </a:rPr>
              <a:t>QC</a:t>
            </a:r>
            <a:r>
              <a:rPr lang="en-US" sz="2000" baseline="-25000" dirty="0" err="1" smtClean="0">
                <a:solidFill>
                  <a:prstClr val="black"/>
                </a:solidFill>
                <a:latin typeface="Calibri"/>
              </a:rPr>
              <a:t>o</a:t>
            </a:r>
            <a:r>
              <a:rPr lang="en-US" sz="2000" dirty="0" smtClean="0">
                <a:solidFill>
                  <a:prstClr val="black"/>
                </a:solidFill>
                <a:latin typeface="Calibri"/>
              </a:rPr>
              <a:t>*e</a:t>
            </a:r>
            <a:r>
              <a:rPr lang="en-US" sz="2000" baseline="30000" dirty="0" smtClean="0">
                <a:solidFill>
                  <a:prstClr val="black"/>
                </a:solidFill>
                <a:latin typeface="Calibri"/>
              </a:rPr>
              <a:t>-k</a:t>
            </a:r>
            <a:r>
              <a:rPr lang="el-GR" sz="2000" baseline="30000" dirty="0" smtClean="0">
                <a:solidFill>
                  <a:prstClr val="black"/>
                </a:solidFill>
                <a:latin typeface="Calibri"/>
              </a:rPr>
              <a:t>τ</a:t>
            </a:r>
            <a:r>
              <a:rPr lang="en-US" sz="2000" baseline="30000" dirty="0" smtClean="0">
                <a:solidFill>
                  <a:prstClr val="black"/>
                </a:solidFill>
                <a:latin typeface="Calibri"/>
              </a:rPr>
              <a:t>  </a:t>
            </a:r>
            <a:r>
              <a:rPr lang="en-US" sz="2000" dirty="0" smtClean="0">
                <a:solidFill>
                  <a:prstClr val="black"/>
                </a:solidFill>
                <a:latin typeface="Calibri"/>
              </a:rPr>
              <a:t>         L = L</a:t>
            </a:r>
            <a:r>
              <a:rPr lang="en-US" sz="2000" baseline="-25000" dirty="0" smtClean="0">
                <a:solidFill>
                  <a:prstClr val="black"/>
                </a:solidFill>
                <a:latin typeface="Calibri"/>
              </a:rPr>
              <a:t>o</a:t>
            </a:r>
            <a:r>
              <a:rPr lang="en-US" sz="2000" dirty="0" smtClean="0">
                <a:solidFill>
                  <a:prstClr val="black"/>
                </a:solidFill>
                <a:latin typeface="Calibri"/>
              </a:rPr>
              <a:t>*e</a:t>
            </a:r>
            <a:r>
              <a:rPr lang="en-US" sz="2000" baseline="30000" dirty="0" smtClean="0">
                <a:solidFill>
                  <a:prstClr val="black"/>
                </a:solidFill>
                <a:latin typeface="Calibri"/>
              </a:rPr>
              <a:t>-k</a:t>
            </a:r>
            <a:r>
              <a:rPr lang="el-GR" sz="2000" baseline="30000" dirty="0" smtClean="0">
                <a:solidFill>
                  <a:prstClr val="black"/>
                </a:solidFill>
                <a:latin typeface="Calibri"/>
              </a:rPr>
              <a:t> τ</a:t>
            </a:r>
            <a:endParaRPr lang="en-US" sz="2000" baseline="30000" dirty="0" smtClean="0">
              <a:solidFill>
                <a:prstClr val="black"/>
              </a:solidFill>
              <a:latin typeface="Calibri"/>
            </a:endParaRPr>
          </a:p>
          <a:p>
            <a:pPr fontAlgn="auto">
              <a:spcBef>
                <a:spcPts val="0"/>
              </a:spcBef>
              <a:spcAft>
                <a:spcPts val="0"/>
              </a:spcAft>
            </a:pPr>
            <a:endParaRPr lang="en-US" sz="800" dirty="0" smtClean="0">
              <a:solidFill>
                <a:prstClr val="black"/>
              </a:solidFill>
              <a:latin typeface="Calibri"/>
            </a:endParaRPr>
          </a:p>
          <a:p>
            <a:pPr fontAlgn="auto">
              <a:spcBef>
                <a:spcPts val="0"/>
              </a:spcBef>
              <a:spcAft>
                <a:spcPts val="0"/>
              </a:spcAft>
            </a:pPr>
            <a:r>
              <a:rPr lang="en-US" dirty="0" smtClean="0">
                <a:solidFill>
                  <a:prstClr val="black"/>
                </a:solidFill>
                <a:latin typeface="Calibri"/>
              </a:rPr>
              <a:t>C = concentration (CFU/100mL)</a:t>
            </a:r>
          </a:p>
          <a:p>
            <a:pPr fontAlgn="auto">
              <a:spcBef>
                <a:spcPts val="0"/>
              </a:spcBef>
              <a:spcAft>
                <a:spcPts val="0"/>
              </a:spcAft>
            </a:pPr>
            <a:r>
              <a:rPr lang="en-US" dirty="0" smtClean="0">
                <a:solidFill>
                  <a:prstClr val="black"/>
                </a:solidFill>
                <a:latin typeface="Calibri"/>
              </a:rPr>
              <a:t>Q = flow (m</a:t>
            </a:r>
            <a:r>
              <a:rPr lang="en-US" baseline="30000" dirty="0" smtClean="0">
                <a:solidFill>
                  <a:prstClr val="black"/>
                </a:solidFill>
                <a:latin typeface="Calibri"/>
              </a:rPr>
              <a:t>3</a:t>
            </a:r>
            <a:r>
              <a:rPr lang="en-US" dirty="0" smtClean="0">
                <a:solidFill>
                  <a:prstClr val="black"/>
                </a:solidFill>
                <a:latin typeface="Calibri"/>
              </a:rPr>
              <a:t>/</a:t>
            </a:r>
            <a:r>
              <a:rPr lang="en-US" dirty="0" err="1" smtClean="0">
                <a:solidFill>
                  <a:prstClr val="black"/>
                </a:solidFill>
                <a:latin typeface="Calibri"/>
              </a:rPr>
              <a:t>yr</a:t>
            </a:r>
            <a:r>
              <a:rPr lang="en-US" dirty="0" smtClean="0">
                <a:solidFill>
                  <a:prstClr val="black"/>
                </a:solidFill>
                <a:latin typeface="Calibri"/>
              </a:rPr>
              <a:t>)</a:t>
            </a:r>
          </a:p>
          <a:p>
            <a:pPr fontAlgn="auto">
              <a:spcBef>
                <a:spcPts val="0"/>
              </a:spcBef>
              <a:spcAft>
                <a:spcPts val="0"/>
              </a:spcAft>
            </a:pPr>
            <a:r>
              <a:rPr lang="en-US" dirty="0" smtClean="0">
                <a:solidFill>
                  <a:prstClr val="black"/>
                </a:solidFill>
                <a:latin typeface="Calibri"/>
              </a:rPr>
              <a:t>L = load (CFU/</a:t>
            </a:r>
            <a:r>
              <a:rPr lang="en-US" dirty="0" err="1" smtClean="0">
                <a:solidFill>
                  <a:prstClr val="black"/>
                </a:solidFill>
                <a:latin typeface="Calibri"/>
              </a:rPr>
              <a:t>yr</a:t>
            </a:r>
            <a:r>
              <a:rPr lang="en-US" dirty="0" smtClean="0">
                <a:solidFill>
                  <a:prstClr val="black"/>
                </a:solidFill>
                <a:latin typeface="Calibri"/>
              </a:rPr>
              <a:t>)</a:t>
            </a:r>
          </a:p>
          <a:p>
            <a:pPr fontAlgn="auto">
              <a:spcBef>
                <a:spcPts val="0"/>
              </a:spcBef>
              <a:spcAft>
                <a:spcPts val="0"/>
              </a:spcAft>
            </a:pPr>
            <a:r>
              <a:rPr lang="en-US" dirty="0" smtClean="0">
                <a:solidFill>
                  <a:prstClr val="black"/>
                </a:solidFill>
                <a:latin typeface="Calibri"/>
              </a:rPr>
              <a:t>L</a:t>
            </a:r>
            <a:r>
              <a:rPr lang="en-US" baseline="-25000" dirty="0" smtClean="0">
                <a:solidFill>
                  <a:prstClr val="black"/>
                </a:solidFill>
                <a:latin typeface="Calibri"/>
              </a:rPr>
              <a:t>o</a:t>
            </a:r>
            <a:r>
              <a:rPr lang="en-US" dirty="0" smtClean="0">
                <a:solidFill>
                  <a:prstClr val="black"/>
                </a:solidFill>
                <a:latin typeface="Calibri"/>
              </a:rPr>
              <a:t> = initial load (CFU/</a:t>
            </a:r>
            <a:r>
              <a:rPr lang="en-US" dirty="0" err="1" smtClean="0">
                <a:solidFill>
                  <a:prstClr val="black"/>
                </a:solidFill>
                <a:latin typeface="Calibri"/>
              </a:rPr>
              <a:t>yr</a:t>
            </a:r>
            <a:r>
              <a:rPr lang="en-US" dirty="0" smtClean="0">
                <a:solidFill>
                  <a:prstClr val="black"/>
                </a:solidFill>
                <a:latin typeface="Calibri"/>
              </a:rPr>
              <a:t>)</a:t>
            </a:r>
          </a:p>
          <a:p>
            <a:pPr fontAlgn="auto">
              <a:spcBef>
                <a:spcPts val="0"/>
              </a:spcBef>
              <a:spcAft>
                <a:spcPts val="0"/>
              </a:spcAft>
            </a:pPr>
            <a:r>
              <a:rPr lang="en-US" dirty="0" smtClean="0">
                <a:solidFill>
                  <a:prstClr val="black"/>
                </a:solidFill>
                <a:latin typeface="Calibri"/>
              </a:rPr>
              <a:t>k = </a:t>
            </a:r>
            <a:r>
              <a:rPr lang="en-US" b="1" dirty="0" smtClean="0">
                <a:solidFill>
                  <a:prstClr val="black"/>
                </a:solidFill>
                <a:latin typeface="Calibri"/>
              </a:rPr>
              <a:t>net </a:t>
            </a:r>
            <a:r>
              <a:rPr lang="en-US" dirty="0" smtClean="0">
                <a:solidFill>
                  <a:prstClr val="black"/>
                </a:solidFill>
                <a:latin typeface="Calibri"/>
              </a:rPr>
              <a:t>decay rate (yrs</a:t>
            </a:r>
            <a:r>
              <a:rPr lang="en-US" baseline="30000" dirty="0" smtClean="0">
                <a:solidFill>
                  <a:prstClr val="black"/>
                </a:solidFill>
                <a:latin typeface="Calibri"/>
              </a:rPr>
              <a:t>-1</a:t>
            </a:r>
            <a:r>
              <a:rPr lang="en-US" dirty="0" smtClean="0">
                <a:solidFill>
                  <a:prstClr val="black"/>
                </a:solidFill>
                <a:latin typeface="Calibri"/>
              </a:rPr>
              <a:t>)</a:t>
            </a:r>
          </a:p>
          <a:p>
            <a:pPr fontAlgn="auto">
              <a:spcBef>
                <a:spcPts val="0"/>
              </a:spcBef>
              <a:spcAft>
                <a:spcPts val="0"/>
              </a:spcAft>
            </a:pPr>
            <a:r>
              <a:rPr lang="el-GR" dirty="0" smtClean="0">
                <a:solidFill>
                  <a:prstClr val="black"/>
                </a:solidFill>
                <a:latin typeface="Calibri"/>
              </a:rPr>
              <a:t>τ</a:t>
            </a:r>
            <a:r>
              <a:rPr lang="en-US" dirty="0" smtClean="0">
                <a:solidFill>
                  <a:prstClr val="black"/>
                </a:solidFill>
                <a:latin typeface="Calibri"/>
              </a:rPr>
              <a:t> = residence time (</a:t>
            </a:r>
            <a:r>
              <a:rPr lang="en-US" dirty="0" err="1" smtClean="0">
                <a:solidFill>
                  <a:prstClr val="black"/>
                </a:solidFill>
                <a:latin typeface="Calibri"/>
              </a:rPr>
              <a:t>yrs</a:t>
            </a:r>
            <a:r>
              <a:rPr lang="en-US" dirty="0" smtClean="0">
                <a:solidFill>
                  <a:prstClr val="black"/>
                </a:solidFill>
                <a:latin typeface="Calibri"/>
              </a:rPr>
              <a:t>)</a:t>
            </a:r>
            <a:endParaRPr lang="en-US" dirty="0">
              <a:solidFill>
                <a:prstClr val="black"/>
              </a:solidFill>
              <a:latin typeface="Calibri"/>
            </a:endParaRPr>
          </a:p>
        </p:txBody>
      </p:sp>
      <p:sp>
        <p:nvSpPr>
          <p:cNvPr id="36" name="Right Arrow 35"/>
          <p:cNvSpPr/>
          <p:nvPr/>
        </p:nvSpPr>
        <p:spPr>
          <a:xfrm>
            <a:off x="7089422" y="4577477"/>
            <a:ext cx="400755" cy="2830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7" name="Picture 2" descr="This registered black Angus heifer is about to be sold at a production sale. She will bring 3 to 5 times the market price for unregistered cattle. Photo copyright Gary Hubbell, ranch real estate broker."/>
          <p:cNvPicPr>
            <a:picLocks noChangeAspect="1" noChangeArrowheads="1"/>
          </p:cNvPicPr>
          <p:nvPr/>
        </p:nvPicPr>
        <p:blipFill>
          <a:blip r:embed="rId4"/>
          <a:srcRect l="13306" t="7500" r="25156" b="-2500"/>
          <a:stretch>
            <a:fillRect/>
          </a:stretch>
        </p:blipFill>
        <p:spPr bwMode="auto">
          <a:xfrm>
            <a:off x="246647" y="1235042"/>
            <a:ext cx="1335505" cy="1371600"/>
          </a:xfrm>
          <a:prstGeom prst="rect">
            <a:avLst/>
          </a:prstGeom>
          <a:noFill/>
        </p:spPr>
      </p:pic>
      <p:pic>
        <p:nvPicPr>
          <p:cNvPr id="38" name="Picture 16" descr="http://www.animalhealthfoundation.com/Images/horses.5.lrg.jpg"/>
          <p:cNvPicPr>
            <a:picLocks noChangeAspect="1" noChangeArrowheads="1"/>
          </p:cNvPicPr>
          <p:nvPr/>
        </p:nvPicPr>
        <p:blipFill>
          <a:blip r:embed="rId5"/>
          <a:srcRect l="6918" t="11927" r="10073" b="15727"/>
          <a:stretch>
            <a:fillRect/>
          </a:stretch>
        </p:blipFill>
        <p:spPr bwMode="auto">
          <a:xfrm>
            <a:off x="7463657" y="1066800"/>
            <a:ext cx="1417139" cy="1253623"/>
          </a:xfrm>
          <a:prstGeom prst="rect">
            <a:avLst/>
          </a:prstGeom>
          <a:noFill/>
        </p:spPr>
      </p:pic>
      <p:pic>
        <p:nvPicPr>
          <p:cNvPr id="39" name="Picture 10" descr="http://www.heritagelandconsultants.com/images/SepticSystemField.jpg"/>
          <p:cNvPicPr>
            <a:picLocks noChangeAspect="1" noChangeArrowheads="1"/>
          </p:cNvPicPr>
          <p:nvPr/>
        </p:nvPicPr>
        <p:blipFill>
          <a:blip r:embed="rId6"/>
          <a:srcRect b="18182"/>
          <a:stretch>
            <a:fillRect/>
          </a:stretch>
        </p:blipFill>
        <p:spPr bwMode="auto">
          <a:xfrm>
            <a:off x="5698802" y="2209800"/>
            <a:ext cx="2606998" cy="1371599"/>
          </a:xfrm>
          <a:prstGeom prst="rect">
            <a:avLst/>
          </a:prstGeom>
          <a:noFill/>
        </p:spPr>
      </p:pic>
      <p:pic>
        <p:nvPicPr>
          <p:cNvPr id="40" name="Picture 2"/>
          <p:cNvPicPr>
            <a:picLocks noChangeAspect="1" noChangeArrowheads="1"/>
          </p:cNvPicPr>
          <p:nvPr/>
        </p:nvPicPr>
        <p:blipFill>
          <a:blip r:embed="rId7"/>
          <a:srcRect l="24000" t="16000" r="18000" b="14000"/>
          <a:stretch>
            <a:fillRect/>
          </a:stretch>
        </p:blipFill>
        <p:spPr bwMode="auto">
          <a:xfrm>
            <a:off x="2479649" y="1371600"/>
            <a:ext cx="1136468" cy="1371600"/>
          </a:xfrm>
          <a:prstGeom prst="rect">
            <a:avLst/>
          </a:prstGeom>
          <a:noFill/>
          <a:ln w="9525">
            <a:noFill/>
            <a:miter lim="800000"/>
            <a:headEnd/>
            <a:tailEnd/>
          </a:ln>
          <a:effectLst/>
        </p:spPr>
      </p:pic>
      <p:pic>
        <p:nvPicPr>
          <p:cNvPr id="41" name="Picture 3"/>
          <p:cNvPicPr>
            <a:picLocks noChangeAspect="1" noChangeArrowheads="1"/>
          </p:cNvPicPr>
          <p:nvPr/>
        </p:nvPicPr>
        <p:blipFill>
          <a:blip r:embed="rId8" cstate="print"/>
          <a:srcRect/>
          <a:stretch>
            <a:fillRect/>
          </a:stretch>
        </p:blipFill>
        <p:spPr bwMode="auto">
          <a:xfrm>
            <a:off x="4216400" y="1353534"/>
            <a:ext cx="1751288" cy="1313466"/>
          </a:xfrm>
          <a:prstGeom prst="rect">
            <a:avLst/>
          </a:prstGeom>
          <a:noFill/>
          <a:ln w="9525">
            <a:noFill/>
            <a:miter lim="800000"/>
            <a:headEnd/>
            <a:tailEnd/>
          </a:ln>
          <a:effectLst/>
        </p:spPr>
      </p:pic>
      <p:pic>
        <p:nvPicPr>
          <p:cNvPr id="42" name="Picture 6" descr="http://www.noble.org/Ag/Wildlife/FeralHogs/MudPig.JPG"/>
          <p:cNvPicPr>
            <a:picLocks noChangeAspect="1" noChangeArrowheads="1"/>
          </p:cNvPicPr>
          <p:nvPr/>
        </p:nvPicPr>
        <p:blipFill>
          <a:blip r:embed="rId9"/>
          <a:srcRect l="16000" t="6723" r="16800" b="12605"/>
          <a:stretch>
            <a:fillRect/>
          </a:stretch>
        </p:blipFill>
        <p:spPr bwMode="auto">
          <a:xfrm>
            <a:off x="1498574" y="1783888"/>
            <a:ext cx="895350" cy="1534885"/>
          </a:xfrm>
          <a:prstGeom prst="rect">
            <a:avLst/>
          </a:prstGeom>
          <a:noFill/>
        </p:spPr>
      </p:pic>
      <p:pic>
        <p:nvPicPr>
          <p:cNvPr id="43" name="Picture 4"/>
          <p:cNvPicPr>
            <a:picLocks noChangeAspect="1" noChangeArrowheads="1"/>
          </p:cNvPicPr>
          <p:nvPr/>
        </p:nvPicPr>
        <p:blipFill>
          <a:blip r:embed="rId10"/>
          <a:srcRect/>
          <a:stretch>
            <a:fillRect/>
          </a:stretch>
        </p:blipFill>
        <p:spPr bwMode="auto">
          <a:xfrm>
            <a:off x="3276600" y="2394168"/>
            <a:ext cx="1428750" cy="1076325"/>
          </a:xfrm>
          <a:prstGeom prst="rect">
            <a:avLst/>
          </a:prstGeom>
          <a:noFill/>
          <a:ln w="9525">
            <a:noFill/>
            <a:miter lim="800000"/>
            <a:headEnd/>
            <a:tailEnd/>
          </a:ln>
          <a:effectLst/>
        </p:spPr>
      </p:pic>
    </p:spTree>
    <p:extLst>
      <p:ext uri="{BB962C8B-B14F-4D97-AF65-F5344CB8AC3E}">
        <p14:creationId xmlns:p14="http://schemas.microsoft.com/office/powerpoint/2010/main" val="3438008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LCD1992.bmp"/>
          <p:cNvPicPr>
            <a:picLocks noChangeAspect="1"/>
          </p:cNvPicPr>
          <p:nvPr/>
        </p:nvPicPr>
        <p:blipFill>
          <a:blip r:embed="rId2"/>
          <a:stretch>
            <a:fillRect/>
          </a:stretch>
        </p:blipFill>
        <p:spPr>
          <a:xfrm>
            <a:off x="228600" y="426518"/>
            <a:ext cx="2514601" cy="2392882"/>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Loading from Landscape</a:t>
            </a:r>
            <a:endParaRPr lang="en-US" dirty="0"/>
          </a:p>
        </p:txBody>
      </p:sp>
      <p:pic>
        <p:nvPicPr>
          <p:cNvPr id="4"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56414" y="1726298"/>
            <a:ext cx="2907323" cy="762000"/>
          </a:xfrm>
          <a:prstGeom prst="rect">
            <a:avLst/>
          </a:prstGeom>
          <a:noFill/>
        </p:spPr>
      </p:pic>
      <p:sp>
        <p:nvSpPr>
          <p:cNvPr id="5" name="TextBox 4"/>
          <p:cNvSpPr txBox="1"/>
          <p:nvPr/>
        </p:nvSpPr>
        <p:spPr>
          <a:xfrm>
            <a:off x="4694981" y="2630269"/>
            <a:ext cx="9905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Load (CFU/</a:t>
            </a:r>
            <a:r>
              <a:rPr lang="en-US" dirty="0" err="1" smtClean="0">
                <a:solidFill>
                  <a:prstClr val="black"/>
                </a:solidFill>
              </a:rPr>
              <a:t>yr</a:t>
            </a:r>
            <a:r>
              <a:rPr lang="en-US" dirty="0" smtClean="0">
                <a:solidFill>
                  <a:prstClr val="black"/>
                </a:solidFill>
              </a:rPr>
              <a:t>)</a:t>
            </a:r>
            <a:endParaRPr lang="en-US" dirty="0">
              <a:solidFill>
                <a:prstClr val="black"/>
              </a:solidFill>
            </a:endParaRPr>
          </a:p>
        </p:txBody>
      </p:sp>
      <p:sp>
        <p:nvSpPr>
          <p:cNvPr id="6" name="TextBox 5"/>
          <p:cNvSpPr txBox="1"/>
          <p:nvPr/>
        </p:nvSpPr>
        <p:spPr>
          <a:xfrm>
            <a:off x="6077466" y="2630269"/>
            <a:ext cx="990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Runoff (m</a:t>
            </a:r>
            <a:r>
              <a:rPr lang="en-US" baseline="30000" dirty="0" smtClean="0">
                <a:solidFill>
                  <a:prstClr val="black"/>
                </a:solidFill>
              </a:rPr>
              <a:t>3</a:t>
            </a:r>
            <a:r>
              <a:rPr lang="en-US" dirty="0" smtClean="0">
                <a:solidFill>
                  <a:prstClr val="black"/>
                </a:solidFill>
              </a:rPr>
              <a:t>/</a:t>
            </a:r>
            <a:r>
              <a:rPr lang="en-US" dirty="0" err="1" smtClean="0">
                <a:solidFill>
                  <a:prstClr val="black"/>
                </a:solidFill>
              </a:rPr>
              <a:t>yr</a:t>
            </a:r>
            <a:r>
              <a:rPr lang="en-US" dirty="0" smtClean="0">
                <a:solidFill>
                  <a:prstClr val="black"/>
                </a:solidFill>
              </a:rPr>
              <a:t>)</a:t>
            </a:r>
            <a:endParaRPr lang="en-US" dirty="0">
              <a:solidFill>
                <a:prstClr val="black"/>
              </a:solidFill>
            </a:endParaRPr>
          </a:p>
        </p:txBody>
      </p:sp>
      <p:sp>
        <p:nvSpPr>
          <p:cNvPr id="7" name="TextBox 6"/>
          <p:cNvSpPr txBox="1"/>
          <p:nvPr/>
        </p:nvSpPr>
        <p:spPr>
          <a:xfrm>
            <a:off x="7274364" y="2630269"/>
            <a:ext cx="154630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Concentration (CFU/m</a:t>
            </a:r>
            <a:r>
              <a:rPr lang="en-US" baseline="30000" dirty="0" smtClean="0">
                <a:solidFill>
                  <a:prstClr val="black"/>
                </a:solidFill>
              </a:rPr>
              <a:t>3</a:t>
            </a:r>
            <a:r>
              <a:rPr lang="en-US" dirty="0" smtClean="0">
                <a:solidFill>
                  <a:prstClr val="black"/>
                </a:solidFill>
              </a:rPr>
              <a:t>)</a:t>
            </a:r>
            <a:endParaRPr lang="en-US" dirty="0">
              <a:solidFill>
                <a:prstClr val="black"/>
              </a:solidFill>
            </a:endParaRPr>
          </a:p>
        </p:txBody>
      </p:sp>
      <p:sp>
        <p:nvSpPr>
          <p:cNvPr id="8" name="TextBox 7"/>
          <p:cNvSpPr txBox="1"/>
          <p:nvPr/>
        </p:nvSpPr>
        <p:spPr>
          <a:xfrm>
            <a:off x="4038600" y="1295400"/>
            <a:ext cx="2286000" cy="369332"/>
          </a:xfrm>
          <a:prstGeom prst="rect">
            <a:avLst/>
          </a:prstGeom>
          <a:noFill/>
        </p:spPr>
        <p:txBody>
          <a:bodyPr wrap="square" rtlCol="0">
            <a:spAutoFit/>
          </a:bodyPr>
          <a:lstStyle/>
          <a:p>
            <a:pPr fontAlgn="auto">
              <a:spcBef>
                <a:spcPts val="0"/>
              </a:spcBef>
              <a:spcAft>
                <a:spcPts val="0"/>
              </a:spcAft>
            </a:pPr>
            <a:r>
              <a:rPr lang="en-US" b="1" u="sng" dirty="0" smtClean="0">
                <a:solidFill>
                  <a:prstClr val="black"/>
                </a:solidFill>
                <a:latin typeface="Calibri"/>
              </a:rPr>
              <a:t>By land use category</a:t>
            </a:r>
            <a:r>
              <a:rPr lang="en-US" b="1" dirty="0" smtClean="0">
                <a:solidFill>
                  <a:prstClr val="black"/>
                </a:solidFill>
                <a:latin typeface="Calibri"/>
              </a:rPr>
              <a:t>:</a:t>
            </a:r>
            <a:endParaRPr lang="en-US" b="1" dirty="0">
              <a:solidFill>
                <a:prstClr val="black"/>
              </a:solidFill>
              <a:latin typeface="Calibri"/>
            </a:endParaRPr>
          </a:p>
        </p:txBody>
      </p:sp>
      <p:sp>
        <p:nvSpPr>
          <p:cNvPr id="11" name="Rectangle 10"/>
          <p:cNvSpPr/>
          <p:nvPr/>
        </p:nvSpPr>
        <p:spPr>
          <a:xfrm>
            <a:off x="3581400" y="4114800"/>
            <a:ext cx="5124964" cy="1631216"/>
          </a:xfrm>
          <a:prstGeom prst="rect">
            <a:avLst/>
          </a:prstGeom>
        </p:spPr>
        <p:txBody>
          <a:bodyPr wrap="square">
            <a:spAutoFit/>
          </a:bodyPr>
          <a:lstStyle/>
          <a:p>
            <a:pPr fontAlgn="auto">
              <a:spcBef>
                <a:spcPts val="0"/>
              </a:spcBef>
              <a:spcAft>
                <a:spcPts val="0"/>
              </a:spcAft>
            </a:pPr>
            <a:r>
              <a:rPr lang="en-US" sz="2000" u="sng" dirty="0">
                <a:solidFill>
                  <a:prstClr val="black"/>
                </a:solidFill>
                <a:latin typeface="Calibri"/>
              </a:rPr>
              <a:t>Data sources:</a:t>
            </a:r>
          </a:p>
          <a:p>
            <a:pPr lvl="1" indent="-228600" fontAlgn="auto">
              <a:spcBef>
                <a:spcPts val="0"/>
              </a:spcBef>
              <a:spcAft>
                <a:spcPts val="0"/>
              </a:spcAft>
            </a:pPr>
            <a:r>
              <a:rPr lang="en-US" sz="2000" dirty="0" smtClean="0">
                <a:solidFill>
                  <a:prstClr val="black"/>
                </a:solidFill>
                <a:latin typeface="Calibri"/>
              </a:rPr>
              <a:t>Land use/Land cover: NLCD 1992, </a:t>
            </a:r>
            <a:r>
              <a:rPr lang="en-US" sz="2000" dirty="0" err="1" smtClean="0">
                <a:solidFill>
                  <a:prstClr val="black"/>
                </a:solidFill>
                <a:latin typeface="Calibri"/>
              </a:rPr>
              <a:t>NHDPlus</a:t>
            </a:r>
            <a:r>
              <a:rPr lang="en-US" sz="2000" dirty="0" smtClean="0">
                <a:solidFill>
                  <a:prstClr val="black"/>
                </a:solidFill>
                <a:latin typeface="Calibri"/>
              </a:rPr>
              <a:t> ‘</a:t>
            </a:r>
            <a:r>
              <a:rPr lang="en-US" sz="2000" dirty="0" err="1" smtClean="0">
                <a:solidFill>
                  <a:prstClr val="black"/>
                </a:solidFill>
                <a:latin typeface="Calibri"/>
              </a:rPr>
              <a:t>catchmentattributesnlcd</a:t>
            </a:r>
            <a:r>
              <a:rPr lang="en-US" sz="2000" dirty="0" smtClean="0">
                <a:solidFill>
                  <a:prstClr val="black"/>
                </a:solidFill>
                <a:latin typeface="Calibri"/>
              </a:rPr>
              <a:t>’ table</a:t>
            </a:r>
            <a:endParaRPr lang="en-US" sz="2000" dirty="0">
              <a:solidFill>
                <a:prstClr val="black"/>
              </a:solidFill>
              <a:latin typeface="Calibri"/>
            </a:endParaRPr>
          </a:p>
          <a:p>
            <a:pPr lvl="1" indent="-228600" fontAlgn="auto">
              <a:spcBef>
                <a:spcPts val="0"/>
              </a:spcBef>
              <a:spcAft>
                <a:spcPts val="0"/>
              </a:spcAft>
            </a:pPr>
            <a:r>
              <a:rPr lang="en-US" sz="2000" dirty="0" smtClean="0">
                <a:solidFill>
                  <a:prstClr val="black"/>
                </a:solidFill>
                <a:latin typeface="Calibri"/>
              </a:rPr>
              <a:t>Unit runoff by LULC: </a:t>
            </a:r>
            <a:r>
              <a:rPr lang="en-US" sz="2000" dirty="0" err="1" smtClean="0">
                <a:solidFill>
                  <a:prstClr val="black"/>
                </a:solidFill>
                <a:latin typeface="Calibri"/>
              </a:rPr>
              <a:t>Quenzer</a:t>
            </a:r>
            <a:r>
              <a:rPr lang="en-US" sz="2000" dirty="0" smtClean="0">
                <a:solidFill>
                  <a:prstClr val="black"/>
                </a:solidFill>
                <a:latin typeface="Calibri"/>
              </a:rPr>
              <a:t>, 1997</a:t>
            </a:r>
            <a:endParaRPr lang="en-US" sz="2000" dirty="0">
              <a:solidFill>
                <a:prstClr val="black"/>
              </a:solidFill>
              <a:latin typeface="Calibri"/>
            </a:endParaRPr>
          </a:p>
          <a:p>
            <a:pPr lvl="1" indent="-228600" fontAlgn="auto">
              <a:spcBef>
                <a:spcPts val="0"/>
              </a:spcBef>
              <a:spcAft>
                <a:spcPts val="0"/>
              </a:spcAft>
            </a:pPr>
            <a:r>
              <a:rPr lang="en-US" sz="2000" dirty="0">
                <a:solidFill>
                  <a:prstClr val="black"/>
                </a:solidFill>
                <a:latin typeface="Calibri"/>
              </a:rPr>
              <a:t>Bacteria </a:t>
            </a:r>
            <a:r>
              <a:rPr lang="en-US" sz="2000" dirty="0" smtClean="0">
                <a:solidFill>
                  <a:prstClr val="black"/>
                </a:solidFill>
                <a:latin typeface="Calibri"/>
              </a:rPr>
              <a:t>concentrations by LULC: </a:t>
            </a:r>
            <a:r>
              <a:rPr lang="en-US" sz="2000" dirty="0" err="1" smtClean="0">
                <a:solidFill>
                  <a:prstClr val="black"/>
                </a:solidFill>
                <a:latin typeface="Calibri"/>
              </a:rPr>
              <a:t>Zoun</a:t>
            </a:r>
            <a:r>
              <a:rPr lang="en-US" sz="2000" dirty="0" smtClean="0">
                <a:solidFill>
                  <a:prstClr val="black"/>
                </a:solidFill>
                <a:latin typeface="Calibri"/>
              </a:rPr>
              <a:t>, 2003</a:t>
            </a:r>
            <a:endParaRPr lang="en-US" sz="2000" dirty="0">
              <a:solidFill>
                <a:prstClr val="black"/>
              </a:solidFill>
              <a:latin typeface="Calibri"/>
            </a:endParaRPr>
          </a:p>
        </p:txBody>
      </p:sp>
      <p:cxnSp>
        <p:nvCxnSpPr>
          <p:cNvPr id="16" name="Straight Connector 15"/>
          <p:cNvCxnSpPr/>
          <p:nvPr/>
        </p:nvCxnSpPr>
        <p:spPr>
          <a:xfrm>
            <a:off x="2895600" y="3880444"/>
            <a:ext cx="914400" cy="168215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nvGrpSpPr>
          <p:cNvPr id="22" name="Group 21"/>
          <p:cNvGrpSpPr/>
          <p:nvPr/>
        </p:nvGrpSpPr>
        <p:grpSpPr>
          <a:xfrm>
            <a:off x="228600" y="2895600"/>
            <a:ext cx="2667000" cy="3804245"/>
            <a:chOff x="304800" y="3358555"/>
            <a:chExt cx="2667000" cy="3804245"/>
          </a:xfrm>
        </p:grpSpPr>
        <p:pic>
          <p:nvPicPr>
            <p:cNvPr id="20" name="Picture 2"/>
            <p:cNvPicPr>
              <a:picLocks noChangeAspect="1" noChangeArrowheads="1"/>
            </p:cNvPicPr>
            <p:nvPr/>
          </p:nvPicPr>
          <p:blipFill rotWithShape="1">
            <a:blip r:embed="rId4"/>
            <a:srcRect t="19414"/>
            <a:stretch/>
          </p:blipFill>
          <p:spPr bwMode="auto">
            <a:xfrm>
              <a:off x="381000" y="3358555"/>
              <a:ext cx="2527255" cy="3804245"/>
            </a:xfrm>
            <a:prstGeom prst="rect">
              <a:avLst/>
            </a:prstGeom>
            <a:noFill/>
            <a:ln w="9525">
              <a:noFill/>
              <a:miter lim="800000"/>
              <a:headEnd/>
              <a:tailEnd/>
            </a:ln>
            <a:effectLst/>
          </p:spPr>
        </p:pic>
        <p:sp>
          <p:nvSpPr>
            <p:cNvPr id="19" name="Rectangle 18"/>
            <p:cNvSpPr/>
            <p:nvPr/>
          </p:nvSpPr>
          <p:spPr>
            <a:xfrm>
              <a:off x="304800" y="3743052"/>
              <a:ext cx="2667000" cy="600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 name="Rectangle 20"/>
            <p:cNvSpPr/>
            <p:nvPr/>
          </p:nvSpPr>
          <p:spPr>
            <a:xfrm>
              <a:off x="304800" y="6029053"/>
              <a:ext cx="2667000" cy="1057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24" name="Straight Connector 23"/>
          <p:cNvCxnSpPr>
            <a:endCxn id="21" idx="3"/>
          </p:cNvCxnSpPr>
          <p:nvPr/>
        </p:nvCxnSpPr>
        <p:spPr>
          <a:xfrm flipH="1">
            <a:off x="2895600" y="5566098"/>
            <a:ext cx="914400" cy="52877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3352800" y="6019800"/>
            <a:ext cx="5638800" cy="646331"/>
          </a:xfrm>
          <a:prstGeom prst="rect">
            <a:avLst/>
          </a:prstGeom>
          <a:noFill/>
        </p:spPr>
        <p:txBody>
          <a:bodyPr wrap="square" rtlCol="0">
            <a:spAutoFit/>
          </a:bodyPr>
          <a:lstStyle/>
          <a:p>
            <a:pPr fontAlgn="auto">
              <a:spcBef>
                <a:spcPts val="0"/>
              </a:spcBef>
              <a:spcAft>
                <a:spcPts val="0"/>
              </a:spcAft>
            </a:pPr>
            <a:r>
              <a:rPr lang="en-US" i="1" dirty="0" smtClean="0">
                <a:solidFill>
                  <a:srgbClr val="FF0000"/>
                </a:solidFill>
                <a:latin typeface="Calibri"/>
              </a:rPr>
              <a:t>* Loading from other land uses accounted for with animal   </a:t>
            </a:r>
          </a:p>
          <a:p>
            <a:pPr fontAlgn="auto">
              <a:spcBef>
                <a:spcPts val="0"/>
              </a:spcBef>
              <a:spcAft>
                <a:spcPts val="0"/>
              </a:spcAft>
            </a:pPr>
            <a:r>
              <a:rPr lang="en-US" i="1" dirty="0">
                <a:solidFill>
                  <a:srgbClr val="FF0000"/>
                </a:solidFill>
                <a:latin typeface="Calibri"/>
              </a:rPr>
              <a:t> </a:t>
            </a:r>
            <a:r>
              <a:rPr lang="en-US" i="1" dirty="0" smtClean="0">
                <a:solidFill>
                  <a:srgbClr val="FF0000"/>
                </a:solidFill>
                <a:latin typeface="Calibri"/>
              </a:rPr>
              <a:t>   specific loadings.</a:t>
            </a:r>
            <a:endParaRPr lang="en-US" i="1" dirty="0">
              <a:solidFill>
                <a:srgbClr val="FF0000"/>
              </a:solidFill>
              <a:latin typeface="Calibri"/>
            </a:endParaRPr>
          </a:p>
        </p:txBody>
      </p:sp>
    </p:spTree>
    <p:extLst>
      <p:ext uri="{BB962C8B-B14F-4D97-AF65-F5344CB8AC3E}">
        <p14:creationId xmlns:p14="http://schemas.microsoft.com/office/powerpoint/2010/main" val="80061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LCD1992.bmp"/>
          <p:cNvPicPr>
            <a:picLocks noChangeAspect="1"/>
          </p:cNvPicPr>
          <p:nvPr/>
        </p:nvPicPr>
        <p:blipFill>
          <a:blip r:embed="rId3"/>
          <a:stretch>
            <a:fillRect/>
          </a:stretch>
        </p:blipFill>
        <p:spPr>
          <a:xfrm>
            <a:off x="152400" y="685800"/>
            <a:ext cx="3122550" cy="3480489"/>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Loading from Animals (Ag &amp; Wildlife)</a:t>
            </a:r>
            <a:endParaRPr lang="en-US" dirty="0"/>
          </a:p>
        </p:txBody>
      </p:sp>
      <p:pic>
        <p:nvPicPr>
          <p:cNvPr id="6" name="Picture 16" descr="http://www.animalhealthfoundation.com/Images/horses.5.lrg.jpg"/>
          <p:cNvPicPr>
            <a:picLocks noChangeAspect="1" noChangeArrowheads="1"/>
          </p:cNvPicPr>
          <p:nvPr/>
        </p:nvPicPr>
        <p:blipFill>
          <a:blip r:embed="rId4"/>
          <a:srcRect l="6918" t="11927" r="10073" b="15727"/>
          <a:stretch>
            <a:fillRect/>
          </a:stretch>
        </p:blipFill>
        <p:spPr bwMode="auto">
          <a:xfrm>
            <a:off x="5388429" y="975836"/>
            <a:ext cx="1981200" cy="1752600"/>
          </a:xfrm>
          <a:prstGeom prst="rect">
            <a:avLst/>
          </a:prstGeom>
          <a:noFill/>
        </p:spPr>
      </p:pic>
      <p:pic>
        <p:nvPicPr>
          <p:cNvPr id="11" name="Picture 2"/>
          <p:cNvPicPr>
            <a:picLocks noChangeAspect="1" noChangeArrowheads="1"/>
          </p:cNvPicPr>
          <p:nvPr/>
        </p:nvPicPr>
        <p:blipFill>
          <a:blip r:embed="rId5"/>
          <a:srcRect l="24000" t="16000" r="18000" b="14000"/>
          <a:stretch>
            <a:fillRect/>
          </a:stretch>
        </p:blipFill>
        <p:spPr bwMode="auto">
          <a:xfrm>
            <a:off x="7239000" y="876300"/>
            <a:ext cx="1136468" cy="13716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6" cstate="print"/>
          <a:srcRect/>
          <a:stretch>
            <a:fillRect/>
          </a:stretch>
        </p:blipFill>
        <p:spPr bwMode="auto">
          <a:xfrm>
            <a:off x="2379821" y="1371600"/>
            <a:ext cx="1641157" cy="1230868"/>
          </a:xfrm>
          <a:prstGeom prst="rect">
            <a:avLst/>
          </a:prstGeom>
          <a:noFill/>
          <a:ln w="9525">
            <a:noFill/>
            <a:miter lim="800000"/>
            <a:headEnd/>
            <a:tailEnd/>
          </a:ln>
          <a:effectLst/>
        </p:spPr>
      </p:pic>
      <p:pic>
        <p:nvPicPr>
          <p:cNvPr id="45060" name="Picture 4"/>
          <p:cNvPicPr>
            <a:picLocks noChangeAspect="1" noChangeArrowheads="1"/>
          </p:cNvPicPr>
          <p:nvPr/>
        </p:nvPicPr>
        <p:blipFill>
          <a:blip r:embed="rId7"/>
          <a:srcRect/>
          <a:stretch>
            <a:fillRect/>
          </a:stretch>
        </p:blipFill>
        <p:spPr bwMode="auto">
          <a:xfrm>
            <a:off x="7534275" y="2026699"/>
            <a:ext cx="1295400" cy="975868"/>
          </a:xfrm>
          <a:prstGeom prst="rect">
            <a:avLst/>
          </a:prstGeom>
          <a:noFill/>
          <a:ln w="9525">
            <a:noFill/>
            <a:miter lim="800000"/>
            <a:headEnd/>
            <a:tailEnd/>
          </a:ln>
          <a:effectLst/>
        </p:spPr>
      </p:pic>
      <p:pic>
        <p:nvPicPr>
          <p:cNvPr id="4" name="Picture 2" descr="This registered black Angus heifer is about to be sold at a production sale. She will bring 3 to 5 times the market price for unregistered cattle. Photo copyright Gary Hubbell, ranch real estate broker."/>
          <p:cNvPicPr>
            <a:picLocks noChangeAspect="1" noChangeArrowheads="1"/>
          </p:cNvPicPr>
          <p:nvPr/>
        </p:nvPicPr>
        <p:blipFill>
          <a:blip r:embed="rId8"/>
          <a:srcRect l="13306" t="7500" r="25156" b="-2500"/>
          <a:stretch>
            <a:fillRect/>
          </a:stretch>
        </p:blipFill>
        <p:spPr bwMode="auto">
          <a:xfrm>
            <a:off x="3886200" y="817605"/>
            <a:ext cx="1524000" cy="1565189"/>
          </a:xfrm>
          <a:prstGeom prst="rect">
            <a:avLst/>
          </a:prstGeom>
          <a:noFill/>
        </p:spPr>
      </p:pic>
      <p:sp>
        <p:nvSpPr>
          <p:cNvPr id="16" name="TextBox 15"/>
          <p:cNvSpPr txBox="1"/>
          <p:nvPr/>
        </p:nvSpPr>
        <p:spPr>
          <a:xfrm>
            <a:off x="228600" y="5628371"/>
            <a:ext cx="9905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Load (CFU/</a:t>
            </a:r>
            <a:r>
              <a:rPr lang="en-US" dirty="0" err="1" smtClean="0">
                <a:solidFill>
                  <a:prstClr val="black"/>
                </a:solidFill>
              </a:rPr>
              <a:t>yr</a:t>
            </a:r>
            <a:r>
              <a:rPr lang="en-US" dirty="0" smtClean="0">
                <a:solidFill>
                  <a:prstClr val="black"/>
                </a:solidFill>
              </a:rPr>
              <a:t>)</a:t>
            </a:r>
            <a:endParaRPr lang="en-US" dirty="0">
              <a:solidFill>
                <a:prstClr val="black"/>
              </a:solidFill>
            </a:endParaRPr>
          </a:p>
        </p:txBody>
      </p:sp>
      <p:sp>
        <p:nvSpPr>
          <p:cNvPr id="17" name="TextBox 16"/>
          <p:cNvSpPr txBox="1"/>
          <p:nvPr/>
        </p:nvSpPr>
        <p:spPr>
          <a:xfrm>
            <a:off x="1902409" y="5628371"/>
            <a:ext cx="91699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 animals</a:t>
            </a:r>
            <a:endParaRPr lang="en-US" dirty="0">
              <a:solidFill>
                <a:prstClr val="black"/>
              </a:solidFill>
            </a:endParaRPr>
          </a:p>
        </p:txBody>
      </p:sp>
      <p:sp>
        <p:nvSpPr>
          <p:cNvPr id="18" name="TextBox 17"/>
          <p:cNvSpPr txBox="1"/>
          <p:nvPr/>
        </p:nvSpPr>
        <p:spPr>
          <a:xfrm>
            <a:off x="3583991" y="5628371"/>
            <a:ext cx="136900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Load/animal</a:t>
            </a:r>
          </a:p>
          <a:p>
            <a:pPr algn="ctr" fontAlgn="auto">
              <a:spcBef>
                <a:spcPts val="0"/>
              </a:spcBef>
              <a:spcAft>
                <a:spcPts val="0"/>
              </a:spcAft>
            </a:pPr>
            <a:r>
              <a:rPr lang="en-US" dirty="0" smtClean="0">
                <a:solidFill>
                  <a:prstClr val="black"/>
                </a:solidFill>
              </a:rPr>
              <a:t>(CFU/</a:t>
            </a:r>
            <a:r>
              <a:rPr lang="en-US" dirty="0" err="1" smtClean="0">
                <a:solidFill>
                  <a:prstClr val="black"/>
                </a:solidFill>
              </a:rPr>
              <a:t>yr</a:t>
            </a:r>
            <a:r>
              <a:rPr lang="en-US" dirty="0" smtClean="0">
                <a:solidFill>
                  <a:prstClr val="black"/>
                </a:solidFill>
              </a:rPr>
              <a:t>)</a:t>
            </a:r>
            <a:endParaRPr lang="en-US" dirty="0">
              <a:solidFill>
                <a:prstClr val="black"/>
              </a:solidFill>
            </a:endParaRPr>
          </a:p>
        </p:txBody>
      </p:sp>
      <mc:AlternateContent xmlns:mc="http://schemas.openxmlformats.org/markup-compatibility/2006" xmlns:a14="http://schemas.microsoft.com/office/drawing/2010/main">
        <mc:Choice Requires="a14">
          <p:sp>
            <p:nvSpPr>
              <p:cNvPr id="19" name="TextBox 18"/>
              <p:cNvSpPr txBox="1"/>
              <p:nvPr/>
            </p:nvSpPr>
            <p:spPr>
              <a:xfrm>
                <a:off x="228600" y="4419600"/>
                <a:ext cx="5334000" cy="1284839"/>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sz="3200" b="1" i="1" smtClean="0">
                          <a:solidFill>
                            <a:prstClr val="black"/>
                          </a:solidFill>
                          <a:latin typeface="Cambria Math"/>
                        </a:rPr>
                        <m:t>𝑳</m:t>
                      </m:r>
                      <m:r>
                        <a:rPr lang="en-US" sz="3200" b="1" i="1" smtClean="0">
                          <a:solidFill>
                            <a:prstClr val="black"/>
                          </a:solidFill>
                          <a:latin typeface="Cambria Math"/>
                        </a:rPr>
                        <m:t>=</m:t>
                      </m:r>
                      <m:nary>
                        <m:naryPr>
                          <m:chr m:val="∑"/>
                          <m:subHide m:val="on"/>
                          <m:supHide m:val="on"/>
                          <m:ctrlPr>
                            <a:rPr lang="en-US" sz="3200" b="1" i="1" smtClean="0">
                              <a:solidFill>
                                <a:prstClr val="black"/>
                              </a:solidFill>
                              <a:latin typeface="Cambria Math"/>
                            </a:rPr>
                          </m:ctrlPr>
                        </m:naryPr>
                        <m:sub/>
                        <m:sup/>
                        <m:e>
                          <m:sSub>
                            <m:sSubPr>
                              <m:ctrlPr>
                                <a:rPr lang="en-US" sz="3200" b="1" i="1" smtClean="0">
                                  <a:solidFill>
                                    <a:prstClr val="black"/>
                                  </a:solidFill>
                                  <a:latin typeface="Cambria Math"/>
                                </a:rPr>
                              </m:ctrlPr>
                            </m:sSubPr>
                            <m:e>
                              <m:r>
                                <a:rPr lang="en-US" sz="3200" b="1" i="1" smtClean="0">
                                  <a:solidFill>
                                    <a:prstClr val="black"/>
                                  </a:solidFill>
                                  <a:latin typeface="Cambria Math"/>
                                </a:rPr>
                                <m:t>𝒏</m:t>
                              </m:r>
                            </m:e>
                            <m:sub>
                              <m:r>
                                <a:rPr lang="en-US" sz="3200" b="1" i="1" smtClean="0">
                                  <a:solidFill>
                                    <a:prstClr val="black"/>
                                  </a:solidFill>
                                  <a:latin typeface="Cambria Math"/>
                                </a:rPr>
                                <m:t>𝒂𝒏𝒊𝒎𝒂𝒍</m:t>
                              </m:r>
                            </m:sub>
                          </m:sSub>
                          <m:r>
                            <a:rPr lang="en-US" sz="3200" b="1" i="1" smtClean="0">
                              <a:solidFill>
                                <a:prstClr val="black"/>
                              </a:solidFill>
                              <a:latin typeface="Cambria Math"/>
                            </a:rPr>
                            <m:t>∗</m:t>
                          </m:r>
                          <m:sSub>
                            <m:sSubPr>
                              <m:ctrlPr>
                                <a:rPr lang="en-US" sz="3200" b="1" i="1" smtClean="0">
                                  <a:solidFill>
                                    <a:prstClr val="black"/>
                                  </a:solidFill>
                                  <a:latin typeface="Cambria Math"/>
                                </a:rPr>
                              </m:ctrlPr>
                            </m:sSubPr>
                            <m:e>
                              <m:r>
                                <a:rPr lang="en-US" sz="3200" b="1" i="1" smtClean="0">
                                  <a:solidFill>
                                    <a:prstClr val="black"/>
                                  </a:solidFill>
                                  <a:latin typeface="Cambria Math"/>
                                </a:rPr>
                                <m:t>𝒍𝒐𝒂𝒅</m:t>
                              </m:r>
                            </m:e>
                            <m:sub>
                              <m:r>
                                <a:rPr lang="en-US" sz="3200" b="1" i="1" smtClean="0">
                                  <a:solidFill>
                                    <a:prstClr val="black"/>
                                  </a:solidFill>
                                  <a:latin typeface="Cambria Math"/>
                                </a:rPr>
                                <m:t>𝒂𝒏𝒊𝒎𝒂𝒍</m:t>
                              </m:r>
                            </m:sub>
                          </m:sSub>
                        </m:e>
                      </m:nary>
                    </m:oMath>
                  </m:oMathPara>
                </a14:m>
                <a:endParaRPr lang="en-US" sz="3200" b="1" dirty="0">
                  <a:solidFill>
                    <a:prstClr val="black"/>
                  </a:solidFill>
                  <a:latin typeface="Calibri"/>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8600" y="4419600"/>
                <a:ext cx="5334000" cy="1284839"/>
              </a:xfrm>
              <a:prstGeom prst="rect">
                <a:avLst/>
              </a:prstGeom>
              <a:blipFill rotWithShape="1">
                <a:blip r:embed="rId9"/>
                <a:stretch>
                  <a:fillRect/>
                </a:stretch>
              </a:blipFill>
            </p:spPr>
            <p:txBody>
              <a:bodyPr/>
              <a:lstStyle/>
              <a:p>
                <a:r>
                  <a:rPr lang="en-US">
                    <a:noFill/>
                  </a:rPr>
                  <a:t> </a:t>
                </a:r>
              </a:p>
            </p:txBody>
          </p:sp>
        </mc:Fallback>
      </mc:AlternateContent>
      <p:sp>
        <p:nvSpPr>
          <p:cNvPr id="20" name="TextBox 19"/>
          <p:cNvSpPr txBox="1"/>
          <p:nvPr/>
        </p:nvSpPr>
        <p:spPr>
          <a:xfrm>
            <a:off x="228600" y="4191000"/>
            <a:ext cx="2286000" cy="369332"/>
          </a:xfrm>
          <a:prstGeom prst="rect">
            <a:avLst/>
          </a:prstGeom>
          <a:noFill/>
        </p:spPr>
        <p:txBody>
          <a:bodyPr wrap="square" rtlCol="0">
            <a:spAutoFit/>
          </a:bodyPr>
          <a:lstStyle/>
          <a:p>
            <a:pPr fontAlgn="auto">
              <a:spcBef>
                <a:spcPts val="0"/>
              </a:spcBef>
              <a:spcAft>
                <a:spcPts val="0"/>
              </a:spcAft>
            </a:pPr>
            <a:r>
              <a:rPr lang="en-US" b="1" u="sng" dirty="0" smtClean="0">
                <a:solidFill>
                  <a:prstClr val="black"/>
                </a:solidFill>
                <a:latin typeface="Calibri"/>
              </a:rPr>
              <a:t>By land use category</a:t>
            </a:r>
            <a:r>
              <a:rPr lang="en-US" b="1" u="sng" baseline="30000" dirty="0" smtClean="0">
                <a:solidFill>
                  <a:prstClr val="black"/>
                </a:solidFill>
                <a:latin typeface="Calibri"/>
              </a:rPr>
              <a:t>1</a:t>
            </a:r>
            <a:r>
              <a:rPr lang="en-US" b="1" dirty="0" smtClean="0">
                <a:solidFill>
                  <a:prstClr val="black"/>
                </a:solidFill>
                <a:latin typeface="Calibri"/>
              </a:rPr>
              <a:t>:</a:t>
            </a:r>
            <a:endParaRPr lang="en-US" b="1" dirty="0">
              <a:solidFill>
                <a:prstClr val="black"/>
              </a:solidFill>
              <a:latin typeface="Calibri"/>
            </a:endParaRPr>
          </a:p>
        </p:txBody>
      </p:sp>
      <p:sp>
        <p:nvSpPr>
          <p:cNvPr id="5" name="TextBox 4"/>
          <p:cNvSpPr txBox="1"/>
          <p:nvPr/>
        </p:nvSpPr>
        <p:spPr>
          <a:xfrm>
            <a:off x="3200400" y="6412468"/>
            <a:ext cx="5792850" cy="369332"/>
          </a:xfrm>
          <a:prstGeom prst="rect">
            <a:avLst/>
          </a:prstGeom>
          <a:noFill/>
        </p:spPr>
        <p:txBody>
          <a:bodyPr wrap="square" rtlCol="0">
            <a:spAutoFit/>
          </a:bodyPr>
          <a:lstStyle/>
          <a:p>
            <a:pPr fontAlgn="auto">
              <a:spcBef>
                <a:spcPts val="0"/>
              </a:spcBef>
              <a:spcAft>
                <a:spcPts val="0"/>
              </a:spcAft>
            </a:pPr>
            <a:r>
              <a:rPr lang="en-US" i="1" baseline="30000" dirty="0" smtClean="0">
                <a:solidFill>
                  <a:srgbClr val="FF0000"/>
                </a:solidFill>
                <a:latin typeface="Calibri"/>
              </a:rPr>
              <a:t>1 </a:t>
            </a:r>
            <a:r>
              <a:rPr lang="en-US" i="1" dirty="0" smtClean="0">
                <a:solidFill>
                  <a:srgbClr val="FF0000"/>
                </a:solidFill>
                <a:latin typeface="Calibri"/>
              </a:rPr>
              <a:t>Animals were distributed across the watershed by land use.</a:t>
            </a:r>
            <a:endParaRPr lang="en-US" i="1" dirty="0">
              <a:solidFill>
                <a:srgbClr val="FF0000"/>
              </a:solidFill>
              <a:latin typeface="Calibri"/>
            </a:endParaRPr>
          </a:p>
        </p:txBody>
      </p:sp>
      <p:sp>
        <p:nvSpPr>
          <p:cNvPr id="23" name="Rectangle 22"/>
          <p:cNvSpPr/>
          <p:nvPr/>
        </p:nvSpPr>
        <p:spPr>
          <a:xfrm>
            <a:off x="3638036" y="2819400"/>
            <a:ext cx="5124964" cy="1631216"/>
          </a:xfrm>
          <a:prstGeom prst="rect">
            <a:avLst/>
          </a:prstGeom>
        </p:spPr>
        <p:txBody>
          <a:bodyPr wrap="square">
            <a:spAutoFit/>
          </a:bodyPr>
          <a:lstStyle/>
          <a:p>
            <a:pPr fontAlgn="auto">
              <a:spcBef>
                <a:spcPts val="0"/>
              </a:spcBef>
              <a:spcAft>
                <a:spcPts val="0"/>
              </a:spcAft>
            </a:pPr>
            <a:r>
              <a:rPr lang="en-US" sz="2000" u="sng" dirty="0">
                <a:solidFill>
                  <a:prstClr val="black"/>
                </a:solidFill>
                <a:latin typeface="Calibri"/>
              </a:rPr>
              <a:t>Data sources:</a:t>
            </a:r>
          </a:p>
          <a:p>
            <a:pPr lvl="1" indent="-228600" fontAlgn="auto">
              <a:spcBef>
                <a:spcPts val="0"/>
              </a:spcBef>
              <a:spcAft>
                <a:spcPts val="0"/>
              </a:spcAft>
            </a:pPr>
            <a:r>
              <a:rPr lang="en-US" sz="2000" dirty="0" smtClean="0">
                <a:solidFill>
                  <a:prstClr val="black"/>
                </a:solidFill>
                <a:latin typeface="Calibri"/>
              </a:rPr>
              <a:t>Land use/Land cover: NLCD 1992, </a:t>
            </a:r>
            <a:r>
              <a:rPr lang="en-US" sz="2000" dirty="0" err="1" smtClean="0">
                <a:solidFill>
                  <a:prstClr val="black"/>
                </a:solidFill>
                <a:latin typeface="Calibri"/>
              </a:rPr>
              <a:t>NHDPlus</a:t>
            </a:r>
            <a:r>
              <a:rPr lang="en-US" sz="2000" dirty="0" smtClean="0">
                <a:solidFill>
                  <a:prstClr val="black"/>
                </a:solidFill>
                <a:latin typeface="Calibri"/>
              </a:rPr>
              <a:t> ‘</a:t>
            </a:r>
            <a:r>
              <a:rPr lang="en-US" sz="2000" dirty="0" err="1" smtClean="0">
                <a:solidFill>
                  <a:prstClr val="black"/>
                </a:solidFill>
                <a:latin typeface="Calibri"/>
              </a:rPr>
              <a:t>catchmentattributesnlcd</a:t>
            </a:r>
            <a:r>
              <a:rPr lang="en-US" sz="2000" dirty="0" smtClean="0">
                <a:solidFill>
                  <a:prstClr val="black"/>
                </a:solidFill>
                <a:latin typeface="Calibri"/>
              </a:rPr>
              <a:t>’ table</a:t>
            </a:r>
            <a:endParaRPr lang="en-US" sz="2000" dirty="0">
              <a:solidFill>
                <a:prstClr val="black"/>
              </a:solidFill>
              <a:latin typeface="Calibri"/>
            </a:endParaRPr>
          </a:p>
          <a:p>
            <a:pPr lvl="1" indent="-228600" fontAlgn="auto">
              <a:spcBef>
                <a:spcPts val="0"/>
              </a:spcBef>
              <a:spcAft>
                <a:spcPts val="0"/>
              </a:spcAft>
            </a:pPr>
            <a:r>
              <a:rPr lang="en-US" sz="2000" dirty="0" smtClean="0">
                <a:solidFill>
                  <a:prstClr val="black"/>
                </a:solidFill>
                <a:latin typeface="Calibri"/>
              </a:rPr>
              <a:t># animals: </a:t>
            </a:r>
            <a:r>
              <a:rPr lang="en-US" sz="2000" dirty="0" err="1" smtClean="0">
                <a:solidFill>
                  <a:prstClr val="black"/>
                </a:solidFill>
                <a:latin typeface="Calibri"/>
              </a:rPr>
              <a:t>Moench</a:t>
            </a:r>
            <a:r>
              <a:rPr lang="en-US" sz="2000" dirty="0" smtClean="0">
                <a:solidFill>
                  <a:prstClr val="black"/>
                </a:solidFill>
                <a:latin typeface="Calibri"/>
              </a:rPr>
              <a:t> &amp; Wagner, 2009</a:t>
            </a:r>
            <a:endParaRPr lang="en-US" sz="2000" dirty="0">
              <a:solidFill>
                <a:prstClr val="black"/>
              </a:solidFill>
              <a:latin typeface="Calibri"/>
            </a:endParaRPr>
          </a:p>
          <a:p>
            <a:pPr lvl="1" indent="-228600" fontAlgn="auto">
              <a:spcBef>
                <a:spcPts val="0"/>
              </a:spcBef>
              <a:spcAft>
                <a:spcPts val="0"/>
              </a:spcAft>
            </a:pPr>
            <a:r>
              <a:rPr lang="en-US" sz="2000" dirty="0" smtClean="0">
                <a:solidFill>
                  <a:prstClr val="black"/>
                </a:solidFill>
                <a:latin typeface="Calibri"/>
              </a:rPr>
              <a:t>Loading per animal: </a:t>
            </a:r>
            <a:r>
              <a:rPr lang="en-US" sz="2000" dirty="0" err="1">
                <a:solidFill>
                  <a:prstClr val="black"/>
                </a:solidFill>
                <a:latin typeface="Calibri"/>
              </a:rPr>
              <a:t>Moench</a:t>
            </a:r>
            <a:r>
              <a:rPr lang="en-US" sz="2000" dirty="0">
                <a:solidFill>
                  <a:prstClr val="black"/>
                </a:solidFill>
                <a:latin typeface="Calibri"/>
              </a:rPr>
              <a:t> &amp; Wagner, 2009</a:t>
            </a:r>
          </a:p>
        </p:txBody>
      </p:sp>
      <p:pic>
        <p:nvPicPr>
          <p:cNvPr id="7" name="Picture 6" descr="http://www.noble.org/Ag/Wildlife/FeralHogs/MudPig.JPG"/>
          <p:cNvPicPr>
            <a:picLocks noChangeAspect="1" noChangeArrowheads="1"/>
          </p:cNvPicPr>
          <p:nvPr/>
        </p:nvPicPr>
        <p:blipFill>
          <a:blip r:embed="rId10"/>
          <a:srcRect l="16000" t="6723" r="16800" b="12605"/>
          <a:stretch>
            <a:fillRect/>
          </a:stretch>
        </p:blipFill>
        <p:spPr bwMode="auto">
          <a:xfrm>
            <a:off x="1758950" y="952500"/>
            <a:ext cx="755650" cy="1295400"/>
          </a:xfrm>
          <a:prstGeom prst="rect">
            <a:avLst/>
          </a:prstGeom>
          <a:noFill/>
        </p:spPr>
      </p:pic>
    </p:spTree>
    <p:extLst>
      <p:ext uri="{BB962C8B-B14F-4D97-AF65-F5344CB8AC3E}">
        <p14:creationId xmlns:p14="http://schemas.microsoft.com/office/powerpoint/2010/main" val="427619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NLCD1992.bmp"/>
          <p:cNvPicPr>
            <a:picLocks noChangeAspect="1"/>
          </p:cNvPicPr>
          <p:nvPr/>
        </p:nvPicPr>
        <p:blipFill>
          <a:blip r:embed="rId3"/>
          <a:stretch>
            <a:fillRect/>
          </a:stretch>
        </p:blipFill>
        <p:spPr>
          <a:xfrm>
            <a:off x="152400" y="786711"/>
            <a:ext cx="3122550" cy="3480489"/>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Septic Systems in Upper Watershed</a:t>
            </a:r>
            <a:endParaRPr lang="en-US" dirty="0"/>
          </a:p>
        </p:txBody>
      </p:sp>
      <p:sp>
        <p:nvSpPr>
          <p:cNvPr id="19" name="TextBox 18"/>
          <p:cNvSpPr txBox="1"/>
          <p:nvPr/>
        </p:nvSpPr>
        <p:spPr>
          <a:xfrm>
            <a:off x="152400" y="5930301"/>
            <a:ext cx="9905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Load (CFU/</a:t>
            </a:r>
            <a:r>
              <a:rPr lang="en-US" dirty="0" err="1" smtClean="0">
                <a:solidFill>
                  <a:prstClr val="black"/>
                </a:solidFill>
              </a:rPr>
              <a:t>yr</a:t>
            </a:r>
            <a:r>
              <a:rPr lang="en-US" dirty="0" smtClean="0">
                <a:solidFill>
                  <a:prstClr val="black"/>
                </a:solidFill>
              </a:rPr>
              <a:t>)</a:t>
            </a:r>
            <a:endParaRPr lang="en-US" dirty="0">
              <a:solidFill>
                <a:prstClr val="black"/>
              </a:solidFill>
            </a:endParaRPr>
          </a:p>
        </p:txBody>
      </p:sp>
      <p:sp>
        <p:nvSpPr>
          <p:cNvPr id="20" name="TextBox 19"/>
          <p:cNvSpPr txBox="1"/>
          <p:nvPr/>
        </p:nvSpPr>
        <p:spPr>
          <a:xfrm>
            <a:off x="6629400" y="5908855"/>
            <a:ext cx="8474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 </a:t>
            </a:r>
            <a:r>
              <a:rPr lang="en-US" dirty="0" err="1" smtClean="0">
                <a:solidFill>
                  <a:prstClr val="black"/>
                </a:solidFill>
              </a:rPr>
              <a:t>septics</a:t>
            </a:r>
            <a:endParaRPr lang="en-US" dirty="0">
              <a:solidFill>
                <a:prstClr val="black"/>
              </a:solidFill>
            </a:endParaRPr>
          </a:p>
        </p:txBody>
      </p:sp>
      <p:sp>
        <p:nvSpPr>
          <p:cNvPr id="21" name="TextBox 20"/>
          <p:cNvSpPr txBox="1"/>
          <p:nvPr/>
        </p:nvSpPr>
        <p:spPr>
          <a:xfrm>
            <a:off x="7714665" y="5911268"/>
            <a:ext cx="12769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Load/septic</a:t>
            </a:r>
          </a:p>
          <a:p>
            <a:pPr algn="ctr" fontAlgn="auto">
              <a:spcBef>
                <a:spcPts val="0"/>
              </a:spcBef>
              <a:spcAft>
                <a:spcPts val="0"/>
              </a:spcAft>
            </a:pPr>
            <a:r>
              <a:rPr lang="en-US" dirty="0" smtClean="0">
                <a:solidFill>
                  <a:prstClr val="black"/>
                </a:solidFill>
              </a:rPr>
              <a:t>(CFU/</a:t>
            </a:r>
            <a:r>
              <a:rPr lang="en-US" dirty="0" err="1" smtClean="0">
                <a:solidFill>
                  <a:prstClr val="black"/>
                </a:solidFill>
              </a:rPr>
              <a:t>yr</a:t>
            </a:r>
            <a:r>
              <a:rPr lang="en-US" dirty="0" smtClean="0">
                <a:solidFill>
                  <a:prstClr val="black"/>
                </a:solidFill>
              </a:rPr>
              <a:t>)</a:t>
            </a:r>
            <a:endParaRPr lang="en-US" dirty="0">
              <a:solidFill>
                <a:prstClr val="black"/>
              </a:solidFill>
            </a:endParaRPr>
          </a:p>
        </p:txBody>
      </p:sp>
      <mc:AlternateContent xmlns:mc="http://schemas.openxmlformats.org/markup-compatibility/2006" xmlns:a14="http://schemas.microsoft.com/office/drawing/2010/main">
        <mc:Choice Requires="a14">
          <p:sp>
            <p:nvSpPr>
              <p:cNvPr id="24" name="TextBox 23"/>
              <p:cNvSpPr txBox="1"/>
              <p:nvPr/>
            </p:nvSpPr>
            <p:spPr>
              <a:xfrm>
                <a:off x="457200" y="4734961"/>
                <a:ext cx="8001000" cy="1284839"/>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sz="3200" b="1" i="1" smtClean="0">
                          <a:solidFill>
                            <a:prstClr val="black"/>
                          </a:solidFill>
                          <a:latin typeface="Cambria Math"/>
                        </a:rPr>
                        <m:t>𝑳</m:t>
                      </m:r>
                      <m:r>
                        <a:rPr lang="en-US" sz="3200" b="1" i="1" smtClean="0">
                          <a:solidFill>
                            <a:prstClr val="black"/>
                          </a:solidFill>
                          <a:latin typeface="Cambria Math"/>
                        </a:rPr>
                        <m:t>=%</m:t>
                      </m:r>
                      <m:r>
                        <a:rPr lang="en-US" sz="3200" b="1" i="1" smtClean="0">
                          <a:solidFill>
                            <a:prstClr val="black"/>
                          </a:solidFill>
                          <a:latin typeface="Cambria Math"/>
                        </a:rPr>
                        <m:t>𝒇𝒂𝒊𝒍𝒊𝒏𝒈</m:t>
                      </m:r>
                      <m:r>
                        <a:rPr lang="en-US" sz="3200" b="1" i="1" smtClean="0">
                          <a:solidFill>
                            <a:prstClr val="black"/>
                          </a:solidFill>
                          <a:latin typeface="Cambria Math"/>
                        </a:rPr>
                        <m:t>∗% </m:t>
                      </m:r>
                      <m:r>
                        <a:rPr lang="en-US" sz="3200" b="1" i="1" smtClean="0">
                          <a:solidFill>
                            <a:prstClr val="black"/>
                          </a:solidFill>
                          <a:latin typeface="Cambria Math"/>
                        </a:rPr>
                        <m:t>𝒕𝒐</m:t>
                      </m:r>
                      <m:r>
                        <a:rPr lang="en-US" sz="3200" b="1" i="1" smtClean="0">
                          <a:solidFill>
                            <a:prstClr val="black"/>
                          </a:solidFill>
                          <a:latin typeface="Cambria Math"/>
                        </a:rPr>
                        <m:t> </m:t>
                      </m:r>
                      <m:r>
                        <a:rPr lang="en-US" sz="3200" b="1" i="1" smtClean="0">
                          <a:solidFill>
                            <a:prstClr val="black"/>
                          </a:solidFill>
                          <a:latin typeface="Cambria Math"/>
                        </a:rPr>
                        <m:t>𝒘𝒂𝒕𝒆𝒓𝒘𝒂𝒚</m:t>
                      </m:r>
                      <m:r>
                        <a:rPr lang="en-US" sz="3200" b="1" i="1" smtClean="0">
                          <a:solidFill>
                            <a:prstClr val="black"/>
                          </a:solidFill>
                          <a:latin typeface="Cambria Math"/>
                        </a:rPr>
                        <m:t>∗</m:t>
                      </m:r>
                      <m:nary>
                        <m:naryPr>
                          <m:chr m:val="∑"/>
                          <m:subHide m:val="on"/>
                          <m:supHide m:val="on"/>
                          <m:ctrlPr>
                            <a:rPr lang="en-US" sz="3200" b="1" i="1" smtClean="0">
                              <a:solidFill>
                                <a:prstClr val="black"/>
                              </a:solidFill>
                              <a:latin typeface="Cambria Math"/>
                            </a:rPr>
                          </m:ctrlPr>
                        </m:naryPr>
                        <m:sub/>
                        <m:sup/>
                        <m:e>
                          <m:r>
                            <a:rPr lang="en-US" sz="3200" b="1" i="1" smtClean="0">
                              <a:solidFill>
                                <a:prstClr val="black"/>
                              </a:solidFill>
                              <a:latin typeface="Cambria Math"/>
                            </a:rPr>
                            <m:t>𝒏</m:t>
                          </m:r>
                          <m:r>
                            <a:rPr lang="en-US" sz="3200" b="1" i="1" smtClean="0">
                              <a:solidFill>
                                <a:prstClr val="black"/>
                              </a:solidFill>
                              <a:latin typeface="Cambria Math"/>
                            </a:rPr>
                            <m:t>∗</m:t>
                          </m:r>
                          <m:r>
                            <a:rPr lang="en-US" sz="3200" b="1" i="1" smtClean="0">
                              <a:solidFill>
                                <a:prstClr val="black"/>
                              </a:solidFill>
                              <a:latin typeface="Cambria Math"/>
                            </a:rPr>
                            <m:t>𝒍</m:t>
                          </m:r>
                        </m:e>
                      </m:nary>
                    </m:oMath>
                  </m:oMathPara>
                </a14:m>
                <a:endParaRPr lang="en-US" sz="3200" b="1" dirty="0">
                  <a:solidFill>
                    <a:prstClr val="black"/>
                  </a:solidFill>
                  <a:latin typeface="Calibri"/>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7200" y="4734961"/>
                <a:ext cx="8001000" cy="1284839"/>
              </a:xfrm>
              <a:prstGeom prst="rect">
                <a:avLst/>
              </a:prstGeom>
              <a:blipFill rotWithShape="1">
                <a:blip r:embed="rId4"/>
                <a:stretch>
                  <a:fillRect/>
                </a:stretch>
              </a:blipFill>
            </p:spPr>
            <p:txBody>
              <a:bodyPr/>
              <a:lstStyle/>
              <a:p>
                <a:r>
                  <a:rPr lang="en-US">
                    <a:noFill/>
                  </a:rPr>
                  <a:t> </a:t>
                </a:r>
              </a:p>
            </p:txBody>
          </p:sp>
        </mc:Fallback>
      </mc:AlternateContent>
      <p:sp>
        <p:nvSpPr>
          <p:cNvPr id="25" name="TextBox 24"/>
          <p:cNvSpPr txBox="1"/>
          <p:nvPr/>
        </p:nvSpPr>
        <p:spPr>
          <a:xfrm>
            <a:off x="1371599" y="5928641"/>
            <a:ext cx="1905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 of systems that fail each </a:t>
            </a:r>
            <a:r>
              <a:rPr lang="en-US" dirty="0" err="1" smtClean="0">
                <a:solidFill>
                  <a:prstClr val="black"/>
                </a:solidFill>
              </a:rPr>
              <a:t>yr</a:t>
            </a:r>
            <a:endParaRPr lang="en-US" dirty="0">
              <a:solidFill>
                <a:prstClr val="black"/>
              </a:solidFill>
            </a:endParaRPr>
          </a:p>
        </p:txBody>
      </p:sp>
      <p:sp>
        <p:nvSpPr>
          <p:cNvPr id="26" name="TextBox 25"/>
          <p:cNvSpPr txBox="1"/>
          <p:nvPr/>
        </p:nvSpPr>
        <p:spPr>
          <a:xfrm>
            <a:off x="3657600" y="5906869"/>
            <a:ext cx="2819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 of load from failed septic that reaches the stream</a:t>
            </a:r>
            <a:endParaRPr lang="en-US" dirty="0">
              <a:solidFill>
                <a:prstClr val="black"/>
              </a:solidFill>
            </a:endParaRPr>
          </a:p>
        </p:txBody>
      </p:sp>
      <p:sp>
        <p:nvSpPr>
          <p:cNvPr id="28" name="Rectangle 27"/>
          <p:cNvSpPr/>
          <p:nvPr/>
        </p:nvSpPr>
        <p:spPr>
          <a:xfrm>
            <a:off x="3352800" y="1295400"/>
            <a:ext cx="5429764" cy="3785652"/>
          </a:xfrm>
          <a:prstGeom prst="rect">
            <a:avLst/>
          </a:prstGeom>
        </p:spPr>
        <p:txBody>
          <a:bodyPr wrap="square">
            <a:spAutoFit/>
          </a:bodyPr>
          <a:lstStyle/>
          <a:p>
            <a:pPr fontAlgn="auto">
              <a:spcBef>
                <a:spcPts val="0"/>
              </a:spcBef>
              <a:spcAft>
                <a:spcPts val="0"/>
              </a:spcAft>
            </a:pPr>
            <a:r>
              <a:rPr lang="en-US" sz="2000" u="sng" dirty="0">
                <a:solidFill>
                  <a:prstClr val="black"/>
                </a:solidFill>
                <a:latin typeface="Calibri"/>
              </a:rPr>
              <a:t>Data sources:</a:t>
            </a:r>
          </a:p>
          <a:p>
            <a:pPr lvl="1" indent="-228600" fontAlgn="auto">
              <a:spcBef>
                <a:spcPts val="0"/>
              </a:spcBef>
              <a:spcAft>
                <a:spcPts val="0"/>
              </a:spcAft>
            </a:pPr>
            <a:r>
              <a:rPr lang="en-US" sz="2000" dirty="0" smtClean="0">
                <a:solidFill>
                  <a:prstClr val="black"/>
                </a:solidFill>
                <a:latin typeface="Calibri"/>
              </a:rPr>
              <a:t>Land use/Land cover: NLCD 1992, </a:t>
            </a:r>
            <a:r>
              <a:rPr lang="en-US" sz="2000" dirty="0" err="1" smtClean="0">
                <a:solidFill>
                  <a:prstClr val="black"/>
                </a:solidFill>
                <a:latin typeface="Calibri"/>
              </a:rPr>
              <a:t>NHDPlus</a:t>
            </a:r>
            <a:r>
              <a:rPr lang="en-US" sz="2000" dirty="0" smtClean="0">
                <a:solidFill>
                  <a:prstClr val="black"/>
                </a:solidFill>
                <a:latin typeface="Calibri"/>
              </a:rPr>
              <a:t> ‘</a:t>
            </a:r>
            <a:r>
              <a:rPr lang="en-US" sz="2000" dirty="0" err="1" smtClean="0">
                <a:solidFill>
                  <a:prstClr val="black"/>
                </a:solidFill>
                <a:latin typeface="Calibri"/>
              </a:rPr>
              <a:t>catchmentattributesnlcd</a:t>
            </a:r>
            <a:r>
              <a:rPr lang="en-US" sz="2000" dirty="0" smtClean="0">
                <a:solidFill>
                  <a:prstClr val="black"/>
                </a:solidFill>
                <a:latin typeface="Calibri"/>
              </a:rPr>
              <a:t>’ table</a:t>
            </a:r>
            <a:endParaRPr lang="en-US" sz="2000" dirty="0">
              <a:solidFill>
                <a:prstClr val="black"/>
              </a:solidFill>
              <a:latin typeface="Calibri"/>
            </a:endParaRPr>
          </a:p>
          <a:p>
            <a:pPr lvl="1" indent="-228600" fontAlgn="auto">
              <a:spcBef>
                <a:spcPts val="0"/>
              </a:spcBef>
              <a:spcAft>
                <a:spcPts val="0"/>
              </a:spcAft>
            </a:pPr>
            <a:r>
              <a:rPr lang="en-US" sz="2000" dirty="0" smtClean="0">
                <a:solidFill>
                  <a:prstClr val="black"/>
                </a:solidFill>
                <a:latin typeface="Calibri"/>
              </a:rPr>
              <a:t># </a:t>
            </a:r>
            <a:r>
              <a:rPr lang="en-US" sz="2000" dirty="0" err="1" smtClean="0">
                <a:solidFill>
                  <a:prstClr val="black"/>
                </a:solidFill>
                <a:latin typeface="Calibri"/>
              </a:rPr>
              <a:t>septics</a:t>
            </a:r>
            <a:r>
              <a:rPr lang="en-US" sz="2000" dirty="0" smtClean="0">
                <a:solidFill>
                  <a:prstClr val="black"/>
                </a:solidFill>
                <a:latin typeface="Calibri"/>
              </a:rPr>
              <a:t>: 1990 Census, TCEQ OARS, county data</a:t>
            </a:r>
            <a:endParaRPr lang="en-US" sz="2000" dirty="0">
              <a:solidFill>
                <a:prstClr val="black"/>
              </a:solidFill>
              <a:latin typeface="Calibri"/>
            </a:endParaRPr>
          </a:p>
          <a:p>
            <a:pPr lvl="1" indent="-228600" fontAlgn="auto">
              <a:spcBef>
                <a:spcPts val="0"/>
              </a:spcBef>
              <a:spcAft>
                <a:spcPts val="0"/>
              </a:spcAft>
            </a:pPr>
            <a:r>
              <a:rPr lang="en-US" sz="2000" dirty="0" smtClean="0">
                <a:solidFill>
                  <a:prstClr val="black"/>
                </a:solidFill>
                <a:latin typeface="Calibri"/>
              </a:rPr>
              <a:t>Loading per septic: Protocol for Developing Bacteria TMDLs (EPA, 2005)</a:t>
            </a:r>
          </a:p>
          <a:p>
            <a:pPr lvl="1" indent="-228600" fontAlgn="auto">
              <a:spcBef>
                <a:spcPts val="0"/>
              </a:spcBef>
              <a:spcAft>
                <a:spcPts val="0"/>
              </a:spcAft>
            </a:pPr>
            <a:r>
              <a:rPr lang="en-US" sz="2000" dirty="0">
                <a:solidFill>
                  <a:prstClr val="black"/>
                </a:solidFill>
                <a:latin typeface="Calibri"/>
              </a:rPr>
              <a:t>% </a:t>
            </a:r>
            <a:r>
              <a:rPr lang="en-US" sz="2000" dirty="0" err="1">
                <a:solidFill>
                  <a:prstClr val="black"/>
                </a:solidFill>
                <a:latin typeface="Calibri"/>
              </a:rPr>
              <a:t>septics</a:t>
            </a:r>
            <a:r>
              <a:rPr lang="en-US" sz="2000" dirty="0">
                <a:solidFill>
                  <a:prstClr val="black"/>
                </a:solidFill>
                <a:latin typeface="Calibri"/>
              </a:rPr>
              <a:t> failing: estimated from literature values </a:t>
            </a:r>
            <a:r>
              <a:rPr lang="en-US" sz="2000" dirty="0" smtClean="0">
                <a:solidFill>
                  <a:prstClr val="black"/>
                </a:solidFill>
                <a:latin typeface="Calibri"/>
              </a:rPr>
              <a:t>&amp; local info (</a:t>
            </a:r>
            <a:r>
              <a:rPr lang="en-US" sz="2000" i="1" dirty="0" smtClean="0">
                <a:solidFill>
                  <a:prstClr val="black"/>
                </a:solidFill>
                <a:latin typeface="Calibri"/>
              </a:rPr>
              <a:t>see </a:t>
            </a:r>
            <a:r>
              <a:rPr lang="en-US" sz="2000" i="1" dirty="0">
                <a:solidFill>
                  <a:prstClr val="black"/>
                </a:solidFill>
                <a:latin typeface="Calibri"/>
              </a:rPr>
              <a:t>App. C of dissertation</a:t>
            </a:r>
            <a:r>
              <a:rPr lang="en-US" sz="2000" dirty="0">
                <a:solidFill>
                  <a:prstClr val="black"/>
                </a:solidFill>
                <a:latin typeface="Calibri"/>
              </a:rPr>
              <a:t>)</a:t>
            </a:r>
            <a:r>
              <a:rPr lang="en-US" sz="2000" baseline="30000" dirty="0">
                <a:solidFill>
                  <a:prstClr val="black"/>
                </a:solidFill>
                <a:latin typeface="Calibri"/>
              </a:rPr>
              <a:t>*</a:t>
            </a:r>
          </a:p>
          <a:p>
            <a:pPr lvl="1" indent="-228600" fontAlgn="auto">
              <a:spcBef>
                <a:spcPts val="0"/>
              </a:spcBef>
              <a:spcAft>
                <a:spcPts val="0"/>
              </a:spcAft>
            </a:pPr>
            <a:r>
              <a:rPr lang="en-US" sz="2000" dirty="0">
                <a:solidFill>
                  <a:prstClr val="black"/>
                </a:solidFill>
                <a:latin typeface="Calibri"/>
              </a:rPr>
              <a:t>% of load from failing system that reaches the bay: estimated from literature values </a:t>
            </a:r>
            <a:r>
              <a:rPr lang="en-US" sz="2000" dirty="0" smtClean="0">
                <a:solidFill>
                  <a:prstClr val="black"/>
                </a:solidFill>
                <a:latin typeface="Calibri"/>
              </a:rPr>
              <a:t>(</a:t>
            </a:r>
            <a:r>
              <a:rPr lang="en-US" sz="2000" i="1" dirty="0">
                <a:solidFill>
                  <a:prstClr val="black"/>
                </a:solidFill>
                <a:latin typeface="Calibri"/>
              </a:rPr>
              <a:t>see App. C of dissertation</a:t>
            </a:r>
            <a:r>
              <a:rPr lang="en-US" sz="2000" dirty="0">
                <a:solidFill>
                  <a:prstClr val="black"/>
                </a:solidFill>
                <a:latin typeface="Calibri"/>
              </a:rPr>
              <a:t>)</a:t>
            </a:r>
            <a:r>
              <a:rPr lang="en-US" sz="2000" baseline="30000" dirty="0">
                <a:solidFill>
                  <a:prstClr val="black"/>
                </a:solidFill>
                <a:latin typeface="Calibri"/>
              </a:rPr>
              <a:t>*</a:t>
            </a:r>
          </a:p>
          <a:p>
            <a:pPr lvl="1" indent="-228600" fontAlgn="auto">
              <a:spcBef>
                <a:spcPts val="0"/>
              </a:spcBef>
              <a:spcAft>
                <a:spcPts val="0"/>
              </a:spcAft>
            </a:pPr>
            <a:endParaRPr lang="en-US" sz="2000" dirty="0">
              <a:solidFill>
                <a:prstClr val="black"/>
              </a:solidFill>
              <a:latin typeface="Calibri"/>
            </a:endParaRPr>
          </a:p>
        </p:txBody>
      </p:sp>
    </p:spTree>
    <p:extLst>
      <p:ext uri="{BB962C8B-B14F-4D97-AF65-F5344CB8AC3E}">
        <p14:creationId xmlns:p14="http://schemas.microsoft.com/office/powerpoint/2010/main" val="3930402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ece of NLCD 2001.bmp"/>
          <p:cNvPicPr>
            <a:picLocks noChangeAspect="1"/>
          </p:cNvPicPr>
          <p:nvPr/>
        </p:nvPicPr>
        <p:blipFill>
          <a:blip r:embed="rId3"/>
          <a:stretch>
            <a:fillRect/>
          </a:stretch>
        </p:blipFill>
        <p:spPr>
          <a:xfrm>
            <a:off x="1814512" y="1198533"/>
            <a:ext cx="4003103" cy="4211667"/>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rot="860994">
            <a:off x="5827721" y="2546783"/>
            <a:ext cx="1005048" cy="1036132"/>
          </a:xfrm>
          <a:prstGeom prst="rect">
            <a:avLst/>
          </a:prstGeom>
          <a:noFill/>
          <a:ln w="9525">
            <a:noFill/>
            <a:miter lim="800000"/>
            <a:headEnd/>
            <a:tailEnd/>
          </a:ln>
          <a:effectLst/>
        </p:spPr>
      </p:pic>
      <p:sp>
        <p:nvSpPr>
          <p:cNvPr id="2" name="Title 1"/>
          <p:cNvSpPr>
            <a:spLocks noGrp="1"/>
          </p:cNvSpPr>
          <p:nvPr>
            <p:ph type="title"/>
          </p:nvPr>
        </p:nvSpPr>
        <p:spPr>
          <a:xfrm>
            <a:off x="0" y="0"/>
            <a:ext cx="9144000" cy="1143000"/>
          </a:xfrm>
        </p:spPr>
        <p:txBody>
          <a:bodyPr>
            <a:normAutofit fontScale="90000"/>
          </a:bodyPr>
          <a:lstStyle/>
          <a:p>
            <a:r>
              <a:rPr lang="en-US" dirty="0" smtClean="0"/>
              <a:t>Total Nonpoint Source Load per Catchment</a:t>
            </a:r>
            <a:endParaRPr lang="en-US" dirty="0"/>
          </a:p>
        </p:txBody>
      </p:sp>
      <p:pic>
        <p:nvPicPr>
          <p:cNvPr id="14" name="Picture 6" descr="http://www.noble.org/Ag/Wildlife/FeralHogs/MudPig.JPG"/>
          <p:cNvPicPr>
            <a:picLocks noChangeAspect="1" noChangeArrowheads="1"/>
          </p:cNvPicPr>
          <p:nvPr/>
        </p:nvPicPr>
        <p:blipFill>
          <a:blip r:embed="rId5"/>
          <a:srcRect l="16000" t="6723" r="16800" b="12605"/>
          <a:stretch>
            <a:fillRect/>
          </a:stretch>
        </p:blipFill>
        <p:spPr bwMode="auto">
          <a:xfrm>
            <a:off x="5257800" y="4648200"/>
            <a:ext cx="844550" cy="1447800"/>
          </a:xfrm>
          <a:prstGeom prst="rect">
            <a:avLst/>
          </a:prstGeom>
          <a:noFill/>
        </p:spPr>
      </p:pic>
      <p:pic>
        <p:nvPicPr>
          <p:cNvPr id="15" name="Picture 10" descr="http://www.heritagelandconsultants.com/images/SepticSystemField.jpg"/>
          <p:cNvPicPr>
            <a:picLocks noChangeAspect="1" noChangeArrowheads="1"/>
          </p:cNvPicPr>
          <p:nvPr/>
        </p:nvPicPr>
        <p:blipFill>
          <a:blip r:embed="rId6"/>
          <a:srcRect r="38619" b="18182"/>
          <a:stretch>
            <a:fillRect/>
          </a:stretch>
        </p:blipFill>
        <p:spPr bwMode="auto">
          <a:xfrm>
            <a:off x="533400" y="4724400"/>
            <a:ext cx="1600200" cy="1371599"/>
          </a:xfrm>
          <a:prstGeom prst="rect">
            <a:avLst/>
          </a:prstGeom>
          <a:noFill/>
        </p:spPr>
      </p:pic>
      <p:pic>
        <p:nvPicPr>
          <p:cNvPr id="16" name="Picture 2"/>
          <p:cNvPicPr>
            <a:picLocks noChangeAspect="1" noChangeArrowheads="1"/>
          </p:cNvPicPr>
          <p:nvPr/>
        </p:nvPicPr>
        <p:blipFill>
          <a:blip r:embed="rId7" cstate="print"/>
          <a:srcRect l="24000" t="16000" r="18000" b="14000"/>
          <a:stretch>
            <a:fillRect/>
          </a:stretch>
        </p:blipFill>
        <p:spPr bwMode="auto">
          <a:xfrm>
            <a:off x="838200" y="1295400"/>
            <a:ext cx="951411" cy="1148256"/>
          </a:xfrm>
          <a:prstGeom prst="rect">
            <a:avLst/>
          </a:prstGeom>
          <a:noFill/>
          <a:ln w="9525">
            <a:noFill/>
            <a:miter lim="800000"/>
            <a:headEnd/>
            <a:tailEnd/>
          </a:ln>
          <a:effectLst/>
        </p:spPr>
      </p:pic>
      <p:sp>
        <p:nvSpPr>
          <p:cNvPr id="17" name="TextBox 16"/>
          <p:cNvSpPr txBox="1"/>
          <p:nvPr/>
        </p:nvSpPr>
        <p:spPr>
          <a:xfrm>
            <a:off x="990600" y="579120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0*CFU/yr/failure</a:t>
            </a:r>
            <a:endParaRPr lang="en-US" dirty="0">
              <a:solidFill>
                <a:prstClr val="black"/>
              </a:solidFill>
            </a:endParaRPr>
          </a:p>
        </p:txBody>
      </p:sp>
      <p:cxnSp>
        <p:nvCxnSpPr>
          <p:cNvPr id="19" name="Straight Connector 18"/>
          <p:cNvCxnSpPr/>
          <p:nvPr/>
        </p:nvCxnSpPr>
        <p:spPr>
          <a:xfrm rot="5400000" flipH="1" flipV="1">
            <a:off x="2667000" y="2514600"/>
            <a:ext cx="13716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endCxn id="14" idx="1"/>
          </p:cNvCxnSpPr>
          <p:nvPr/>
        </p:nvCxnSpPr>
        <p:spPr>
          <a:xfrm>
            <a:off x="3124200" y="3429000"/>
            <a:ext cx="2133600" cy="19431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flipV="1">
            <a:off x="533400" y="3429000"/>
            <a:ext cx="2590800" cy="3048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1371600" y="2438400"/>
            <a:ext cx="1752600" cy="9906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a:stCxn id="15" idx="0"/>
          </p:cNvCxnSpPr>
          <p:nvPr/>
        </p:nvCxnSpPr>
        <p:spPr>
          <a:xfrm rot="5400000" flipH="1" flipV="1">
            <a:off x="1581150" y="3181350"/>
            <a:ext cx="1295400" cy="17907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3" name="TextBox 32"/>
          <p:cNvSpPr txBox="1"/>
          <p:nvPr/>
        </p:nvSpPr>
        <p:spPr>
          <a:xfrm>
            <a:off x="76200" y="2209800"/>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643*CFU/yr/deer </a:t>
            </a:r>
            <a:endParaRPr lang="en-US" dirty="0">
              <a:solidFill>
                <a:prstClr val="black"/>
              </a:solidFill>
            </a:endParaRPr>
          </a:p>
        </p:txBody>
      </p:sp>
      <p:sp>
        <p:nvSpPr>
          <p:cNvPr id="35" name="TextBox 34"/>
          <p:cNvSpPr txBox="1"/>
          <p:nvPr/>
        </p:nvSpPr>
        <p:spPr>
          <a:xfrm>
            <a:off x="5562600" y="5955268"/>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300*CFU/yr/hog</a:t>
            </a:r>
            <a:endParaRPr lang="en-US" dirty="0">
              <a:solidFill>
                <a:prstClr val="black"/>
              </a:solidFill>
            </a:endParaRPr>
          </a:p>
        </p:txBody>
      </p:sp>
      <p:pic>
        <p:nvPicPr>
          <p:cNvPr id="23" name="Picture 4"/>
          <p:cNvPicPr>
            <a:picLocks noChangeAspect="1" noChangeArrowheads="1"/>
          </p:cNvPicPr>
          <p:nvPr/>
        </p:nvPicPr>
        <p:blipFill>
          <a:blip r:embed="rId8"/>
          <a:srcRect/>
          <a:stretch>
            <a:fillRect/>
          </a:stretch>
        </p:blipFill>
        <p:spPr bwMode="auto">
          <a:xfrm>
            <a:off x="3200400" y="5421868"/>
            <a:ext cx="1428750" cy="1076325"/>
          </a:xfrm>
          <a:prstGeom prst="rect">
            <a:avLst/>
          </a:prstGeom>
          <a:noFill/>
          <a:ln w="9525">
            <a:noFill/>
            <a:miter lim="800000"/>
            <a:headEnd/>
            <a:tailEnd/>
          </a:ln>
          <a:effectLst/>
        </p:spPr>
      </p:pic>
      <p:sp>
        <p:nvSpPr>
          <p:cNvPr id="25" name="TextBox 24"/>
          <p:cNvSpPr txBox="1"/>
          <p:nvPr/>
        </p:nvSpPr>
        <p:spPr>
          <a:xfrm>
            <a:off x="3657600" y="6260068"/>
            <a:ext cx="16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5*CFU/yr/hog</a:t>
            </a:r>
            <a:endParaRPr lang="en-US" dirty="0">
              <a:solidFill>
                <a:prstClr val="black"/>
              </a:solidFill>
            </a:endParaRPr>
          </a:p>
        </p:txBody>
      </p:sp>
      <p:pic>
        <p:nvPicPr>
          <p:cNvPr id="13" name="Picture 16" descr="http://www.animalhealthfoundation.com/Images/horses.5.lrg.jpg"/>
          <p:cNvPicPr>
            <a:picLocks noChangeAspect="1" noChangeArrowheads="1"/>
          </p:cNvPicPr>
          <p:nvPr/>
        </p:nvPicPr>
        <p:blipFill>
          <a:blip r:embed="rId9"/>
          <a:srcRect l="6918" t="11927" r="10073" b="15727"/>
          <a:stretch>
            <a:fillRect/>
          </a:stretch>
        </p:blipFill>
        <p:spPr bwMode="auto">
          <a:xfrm>
            <a:off x="3276600" y="1143000"/>
            <a:ext cx="1378226" cy="1219200"/>
          </a:xfrm>
          <a:prstGeom prst="rect">
            <a:avLst/>
          </a:prstGeom>
          <a:noFill/>
        </p:spPr>
      </p:pic>
      <p:sp>
        <p:nvSpPr>
          <p:cNvPr id="34" name="TextBox 33"/>
          <p:cNvSpPr txBox="1"/>
          <p:nvPr/>
        </p:nvSpPr>
        <p:spPr>
          <a:xfrm>
            <a:off x="3886200" y="2145268"/>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20*CFU/yr/horse</a:t>
            </a:r>
            <a:endParaRPr lang="en-US" dirty="0">
              <a:solidFill>
                <a:prstClr val="black"/>
              </a:solidFill>
            </a:endParaRPr>
          </a:p>
        </p:txBody>
      </p:sp>
      <p:pic>
        <p:nvPicPr>
          <p:cNvPr id="12" name="Picture 2" descr="This registered black Angus heifer is about to be sold at a production sale. She will bring 3 to 5 times the market price for unregistered cattle. Photo copyright Gary Hubbell, ranch real estate broker."/>
          <p:cNvPicPr>
            <a:picLocks noChangeAspect="1" noChangeArrowheads="1"/>
          </p:cNvPicPr>
          <p:nvPr/>
        </p:nvPicPr>
        <p:blipFill>
          <a:blip r:embed="rId10"/>
          <a:srcRect l="13306" t="7500" r="25156" b="-2500"/>
          <a:stretch>
            <a:fillRect/>
          </a:stretch>
        </p:blipFill>
        <p:spPr bwMode="auto">
          <a:xfrm>
            <a:off x="381000" y="2743200"/>
            <a:ext cx="1219200" cy="1252151"/>
          </a:xfrm>
          <a:prstGeom prst="rect">
            <a:avLst/>
          </a:prstGeom>
          <a:noFill/>
        </p:spPr>
      </p:pic>
      <p:sp>
        <p:nvSpPr>
          <p:cNvPr id="38" name="TextBox 37"/>
          <p:cNvSpPr txBox="1"/>
          <p:nvPr/>
        </p:nvSpPr>
        <p:spPr>
          <a:xfrm>
            <a:off x="228600" y="3897868"/>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630*CFU/yr/cow</a:t>
            </a:r>
            <a:endParaRPr lang="en-US" dirty="0">
              <a:solidFill>
                <a:prstClr val="black"/>
              </a:solidFill>
            </a:endParaRPr>
          </a:p>
        </p:txBody>
      </p:sp>
      <p:cxnSp>
        <p:nvCxnSpPr>
          <p:cNvPr id="31" name="Straight Connector 30"/>
          <p:cNvCxnSpPr/>
          <p:nvPr/>
        </p:nvCxnSpPr>
        <p:spPr>
          <a:xfrm rot="16200000" flipV="1">
            <a:off x="2324100" y="4229100"/>
            <a:ext cx="1981200" cy="3810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a:off x="5791200" y="3429000"/>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8*CFU/yr/sheep</a:t>
            </a:r>
            <a:endParaRPr lang="en-US" dirty="0">
              <a:solidFill>
                <a:prstClr val="black"/>
              </a:solidFill>
            </a:endParaRPr>
          </a:p>
        </p:txBody>
      </p:sp>
      <p:cxnSp>
        <p:nvCxnSpPr>
          <p:cNvPr id="46" name="Straight Connector 45"/>
          <p:cNvCxnSpPr>
            <a:endCxn id="1026" idx="1"/>
          </p:cNvCxnSpPr>
          <p:nvPr/>
        </p:nvCxnSpPr>
        <p:spPr>
          <a:xfrm flipV="1">
            <a:off x="3124200" y="2940302"/>
            <a:ext cx="2719200" cy="48869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028" name="Picture 4"/>
          <p:cNvPicPr>
            <a:picLocks noChangeAspect="1" noChangeArrowheads="1"/>
          </p:cNvPicPr>
          <p:nvPr/>
        </p:nvPicPr>
        <p:blipFill>
          <a:blip r:embed="rId11"/>
          <a:srcRect/>
          <a:stretch>
            <a:fillRect/>
          </a:stretch>
        </p:blipFill>
        <p:spPr bwMode="auto">
          <a:xfrm>
            <a:off x="6324600" y="4038600"/>
            <a:ext cx="1428750" cy="1209675"/>
          </a:xfrm>
          <a:prstGeom prst="rect">
            <a:avLst/>
          </a:prstGeom>
          <a:noFill/>
          <a:ln w="9525">
            <a:noFill/>
            <a:miter lim="800000"/>
            <a:headEnd/>
            <a:tailEnd/>
          </a:ln>
          <a:effectLst/>
        </p:spPr>
      </p:pic>
      <p:sp>
        <p:nvSpPr>
          <p:cNvPr id="49" name="TextBox 48"/>
          <p:cNvSpPr txBox="1"/>
          <p:nvPr/>
        </p:nvSpPr>
        <p:spPr>
          <a:xfrm>
            <a:off x="7086600" y="5029200"/>
            <a:ext cx="1676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30*CFU/yr/goat</a:t>
            </a:r>
            <a:endParaRPr lang="en-US" dirty="0">
              <a:solidFill>
                <a:prstClr val="black"/>
              </a:solidFill>
            </a:endParaRPr>
          </a:p>
        </p:txBody>
      </p:sp>
      <p:cxnSp>
        <p:nvCxnSpPr>
          <p:cNvPr id="50" name="Straight Connector 49"/>
          <p:cNvCxnSpPr>
            <a:endCxn id="1028" idx="1"/>
          </p:cNvCxnSpPr>
          <p:nvPr/>
        </p:nvCxnSpPr>
        <p:spPr>
          <a:xfrm>
            <a:off x="3124200" y="3429000"/>
            <a:ext cx="3200400" cy="121443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42" name="TextBox 41"/>
          <p:cNvSpPr txBox="1"/>
          <p:nvPr/>
        </p:nvSpPr>
        <p:spPr>
          <a:xfrm>
            <a:off x="3200400" y="3669268"/>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 LULC</a:t>
            </a:r>
            <a:endParaRPr lang="en-US" dirty="0">
              <a:solidFill>
                <a:prstClr val="black"/>
              </a:solidFill>
            </a:endParaRPr>
          </a:p>
        </p:txBody>
      </p:sp>
      <p:sp>
        <p:nvSpPr>
          <p:cNvPr id="53" name="TextBox 52"/>
          <p:cNvSpPr txBox="1"/>
          <p:nvPr/>
        </p:nvSpPr>
        <p:spPr>
          <a:xfrm>
            <a:off x="5334000" y="1226403"/>
            <a:ext cx="3657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sz="2000" b="1" u="sng" dirty="0" smtClean="0">
                <a:solidFill>
                  <a:prstClr val="black"/>
                </a:solidFill>
              </a:rPr>
              <a:t>Total nonpoint source load: </a:t>
            </a:r>
          </a:p>
          <a:p>
            <a:pPr algn="ctr" fontAlgn="auto">
              <a:spcBef>
                <a:spcPts val="0"/>
              </a:spcBef>
              <a:spcAft>
                <a:spcPts val="0"/>
              </a:spcAft>
            </a:pPr>
            <a:r>
              <a:rPr lang="en-US" sz="2800" b="1" dirty="0" err="1" smtClean="0">
                <a:solidFill>
                  <a:srgbClr val="FF0000"/>
                </a:solidFill>
              </a:rPr>
              <a:t>l</a:t>
            </a:r>
            <a:r>
              <a:rPr lang="en-US" sz="2800" b="1" baseline="-25000" dirty="0" err="1" smtClean="0">
                <a:solidFill>
                  <a:srgbClr val="FF0000"/>
                </a:solidFill>
              </a:rPr>
              <a:t>i</a:t>
            </a:r>
            <a:r>
              <a:rPr lang="en-US" sz="2800" b="1" dirty="0" smtClean="0">
                <a:solidFill>
                  <a:srgbClr val="FF0000"/>
                </a:solidFill>
              </a:rPr>
              <a:t> = 2.6 x 10</a:t>
            </a:r>
            <a:r>
              <a:rPr lang="en-US" sz="2800" b="1" baseline="30000" dirty="0" smtClean="0">
                <a:solidFill>
                  <a:srgbClr val="FF0000"/>
                </a:solidFill>
              </a:rPr>
              <a:t>15</a:t>
            </a:r>
            <a:r>
              <a:rPr lang="en-US" sz="2800" b="1" dirty="0" smtClean="0">
                <a:solidFill>
                  <a:srgbClr val="FF0000"/>
                </a:solidFill>
              </a:rPr>
              <a:t> CFU/yr</a:t>
            </a:r>
            <a:endParaRPr lang="en-US" sz="2800" b="1" dirty="0">
              <a:solidFill>
                <a:srgbClr val="FF0000"/>
              </a:solidFill>
            </a:endParaRPr>
          </a:p>
        </p:txBody>
      </p:sp>
    </p:spTree>
    <p:extLst>
      <p:ext uri="{BB962C8B-B14F-4D97-AF65-F5344CB8AC3E}">
        <p14:creationId xmlns:p14="http://schemas.microsoft.com/office/powerpoint/2010/main" val="39120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“Net” Decay</a:t>
            </a:r>
            <a:endParaRPr lang="en-US" dirty="0"/>
          </a:p>
        </p:txBody>
      </p:sp>
      <p:sp>
        <p:nvSpPr>
          <p:cNvPr id="4" name="Rounded Rectangle 3"/>
          <p:cNvSpPr/>
          <p:nvPr/>
        </p:nvSpPr>
        <p:spPr>
          <a:xfrm>
            <a:off x="1524000" y="1998821"/>
            <a:ext cx="60960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ight Arrow 5"/>
          <p:cNvSpPr/>
          <p:nvPr/>
        </p:nvSpPr>
        <p:spPr>
          <a:xfrm>
            <a:off x="304800" y="2837021"/>
            <a:ext cx="1066800" cy="685800"/>
          </a:xfrm>
          <a:prstGeom prst="rightArrow">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ight Arrow 6"/>
          <p:cNvSpPr/>
          <p:nvPr/>
        </p:nvSpPr>
        <p:spPr>
          <a:xfrm>
            <a:off x="7772400" y="2875121"/>
            <a:ext cx="1066800" cy="685800"/>
          </a:xfrm>
          <a:prstGeom prst="rightArrow">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p:nvSpPr>
        <p:spPr>
          <a:xfrm>
            <a:off x="76200" y="2227421"/>
            <a:ext cx="1219200" cy="461665"/>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a:rPr>
              <a:t>Q</a:t>
            </a:r>
            <a:r>
              <a:rPr lang="en-US" sz="2400" b="1" baseline="-25000" dirty="0" smtClean="0">
                <a:solidFill>
                  <a:prstClr val="black"/>
                </a:solidFill>
                <a:latin typeface="Calibri"/>
              </a:rPr>
              <a:t>0</a:t>
            </a:r>
            <a:r>
              <a:rPr lang="en-US" sz="2400" b="1" dirty="0" smtClean="0">
                <a:solidFill>
                  <a:prstClr val="black"/>
                </a:solidFill>
                <a:latin typeface="Calibri"/>
              </a:rPr>
              <a:t>, C</a:t>
            </a:r>
            <a:r>
              <a:rPr lang="en-US" sz="2400" b="1" baseline="-25000" dirty="0" smtClean="0">
                <a:solidFill>
                  <a:prstClr val="black"/>
                </a:solidFill>
                <a:latin typeface="Calibri"/>
              </a:rPr>
              <a:t>0</a:t>
            </a:r>
            <a:endParaRPr lang="en-US" sz="2400" b="1" baseline="-25000" dirty="0">
              <a:solidFill>
                <a:prstClr val="black"/>
              </a:solidFill>
              <a:latin typeface="Calibri"/>
            </a:endParaRPr>
          </a:p>
        </p:txBody>
      </p:sp>
      <p:sp>
        <p:nvSpPr>
          <p:cNvPr id="9" name="TextBox 8"/>
          <p:cNvSpPr txBox="1"/>
          <p:nvPr/>
        </p:nvSpPr>
        <p:spPr>
          <a:xfrm>
            <a:off x="7620000" y="2379821"/>
            <a:ext cx="1219200" cy="461665"/>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a:rPr>
              <a:t>Q, C</a:t>
            </a:r>
            <a:endParaRPr lang="en-US" sz="2400" b="1" baseline="-25000" dirty="0">
              <a:solidFill>
                <a:prstClr val="black"/>
              </a:solidFill>
              <a:latin typeface="Calibri"/>
            </a:endParaRPr>
          </a:p>
        </p:txBody>
      </p:sp>
      <p:sp>
        <p:nvSpPr>
          <p:cNvPr id="10" name="TextBox 9"/>
          <p:cNvSpPr txBox="1"/>
          <p:nvPr/>
        </p:nvSpPr>
        <p:spPr>
          <a:xfrm>
            <a:off x="304800" y="6381690"/>
            <a:ext cx="4876800" cy="400110"/>
          </a:xfrm>
          <a:prstGeom prst="rect">
            <a:avLst/>
          </a:prstGeom>
          <a:noFill/>
        </p:spPr>
        <p:txBody>
          <a:bodyPr wrap="square" rtlCol="0">
            <a:spAutoFit/>
          </a:bodyPr>
          <a:lstStyle/>
          <a:p>
            <a:pPr algn="ctr" fontAlgn="auto">
              <a:spcBef>
                <a:spcPts val="0"/>
              </a:spcBef>
              <a:spcAft>
                <a:spcPts val="0"/>
              </a:spcAft>
            </a:pPr>
            <a:r>
              <a:rPr lang="en-US" sz="2000" i="1" dirty="0" smtClean="0">
                <a:solidFill>
                  <a:prstClr val="black"/>
                </a:solidFill>
                <a:latin typeface="Calibri"/>
              </a:rPr>
              <a:t>Reminder: L (CFU/</a:t>
            </a:r>
            <a:r>
              <a:rPr lang="en-US" sz="2000" i="1" dirty="0" err="1" smtClean="0">
                <a:solidFill>
                  <a:prstClr val="black"/>
                </a:solidFill>
                <a:latin typeface="Calibri"/>
              </a:rPr>
              <a:t>yr</a:t>
            </a:r>
            <a:r>
              <a:rPr lang="en-US" sz="2000" i="1" dirty="0" smtClean="0">
                <a:solidFill>
                  <a:prstClr val="black"/>
                </a:solidFill>
                <a:latin typeface="Calibri"/>
              </a:rPr>
              <a:t>) = Q (m</a:t>
            </a:r>
            <a:r>
              <a:rPr lang="en-US" sz="2000" i="1" baseline="30000" dirty="0" smtClean="0">
                <a:solidFill>
                  <a:prstClr val="black"/>
                </a:solidFill>
                <a:latin typeface="Calibri"/>
              </a:rPr>
              <a:t>3</a:t>
            </a:r>
            <a:r>
              <a:rPr lang="en-US" sz="2000" i="1" dirty="0" smtClean="0">
                <a:solidFill>
                  <a:prstClr val="black"/>
                </a:solidFill>
                <a:latin typeface="Calibri"/>
              </a:rPr>
              <a:t>/</a:t>
            </a:r>
            <a:r>
              <a:rPr lang="en-US" sz="2000" i="1" dirty="0" err="1" smtClean="0">
                <a:solidFill>
                  <a:prstClr val="black"/>
                </a:solidFill>
                <a:latin typeface="Calibri"/>
              </a:rPr>
              <a:t>yr</a:t>
            </a:r>
            <a:r>
              <a:rPr lang="en-US" sz="2000" i="1" dirty="0" smtClean="0">
                <a:solidFill>
                  <a:prstClr val="black"/>
                </a:solidFill>
                <a:latin typeface="Calibri"/>
              </a:rPr>
              <a:t>) *C (CFU/m</a:t>
            </a:r>
            <a:r>
              <a:rPr lang="en-US" sz="2000" i="1" baseline="30000" dirty="0" smtClean="0">
                <a:solidFill>
                  <a:prstClr val="black"/>
                </a:solidFill>
                <a:latin typeface="Calibri"/>
              </a:rPr>
              <a:t>3</a:t>
            </a:r>
            <a:r>
              <a:rPr lang="en-US" sz="2000" i="1" dirty="0" smtClean="0">
                <a:solidFill>
                  <a:prstClr val="black"/>
                </a:solidFill>
                <a:latin typeface="Calibri"/>
              </a:rPr>
              <a:t>)</a:t>
            </a:r>
            <a:endParaRPr lang="en-US" sz="2000" i="1" dirty="0">
              <a:solidFill>
                <a:prstClr val="black"/>
              </a:solidFill>
              <a:latin typeface="Calibri"/>
            </a:endParaRPr>
          </a:p>
        </p:txBody>
      </p:sp>
      <p:sp>
        <p:nvSpPr>
          <p:cNvPr id="11" name="TextBox 10"/>
          <p:cNvSpPr txBox="1"/>
          <p:nvPr/>
        </p:nvSpPr>
        <p:spPr>
          <a:xfrm>
            <a:off x="76200" y="1001889"/>
            <a:ext cx="11430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pPr>
            <a:r>
              <a:rPr lang="en-US" b="1" dirty="0" smtClean="0">
                <a:solidFill>
                  <a:prstClr val="black"/>
                </a:solidFill>
              </a:rPr>
              <a:t>Bacteria Load In</a:t>
            </a:r>
            <a:endParaRPr lang="en-US" b="1" dirty="0">
              <a:solidFill>
                <a:prstClr val="black"/>
              </a:solidFill>
            </a:endParaRPr>
          </a:p>
        </p:txBody>
      </p:sp>
      <p:sp>
        <p:nvSpPr>
          <p:cNvPr id="12" name="TextBox 11"/>
          <p:cNvSpPr txBox="1"/>
          <p:nvPr/>
        </p:nvSpPr>
        <p:spPr>
          <a:xfrm>
            <a:off x="7772400" y="1007491"/>
            <a:ext cx="11430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pPr>
            <a:r>
              <a:rPr lang="en-US" b="1" dirty="0" smtClean="0">
                <a:solidFill>
                  <a:prstClr val="black"/>
                </a:solidFill>
              </a:rPr>
              <a:t>Bacteria Load Out</a:t>
            </a:r>
            <a:endParaRPr lang="en-US" b="1" dirty="0">
              <a:solidFill>
                <a:prstClr val="black"/>
              </a:solidFill>
            </a:endParaRPr>
          </a:p>
        </p:txBody>
      </p:sp>
      <p:sp>
        <p:nvSpPr>
          <p:cNvPr id="16" name="Down Arrow 15"/>
          <p:cNvSpPr/>
          <p:nvPr/>
        </p:nvSpPr>
        <p:spPr>
          <a:xfrm>
            <a:off x="3429000" y="3141821"/>
            <a:ext cx="533400" cy="838200"/>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Down Arrow 16"/>
          <p:cNvSpPr/>
          <p:nvPr/>
        </p:nvSpPr>
        <p:spPr>
          <a:xfrm rot="10800000">
            <a:off x="5029199" y="3138998"/>
            <a:ext cx="533401" cy="83820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Freeform 17"/>
          <p:cNvSpPr/>
          <p:nvPr/>
        </p:nvSpPr>
        <p:spPr>
          <a:xfrm>
            <a:off x="1885245" y="4056221"/>
            <a:ext cx="5410200" cy="381000"/>
          </a:xfrm>
          <a:custGeom>
            <a:avLst/>
            <a:gdLst>
              <a:gd name="connsiteX0" fmla="*/ 0 w 2020712"/>
              <a:gd name="connsiteY0" fmla="*/ 135466 h 135466"/>
              <a:gd name="connsiteX1" fmla="*/ 112889 w 2020712"/>
              <a:gd name="connsiteY1" fmla="*/ 56444 h 135466"/>
              <a:gd name="connsiteX2" fmla="*/ 270934 w 2020712"/>
              <a:gd name="connsiteY2" fmla="*/ 45155 h 135466"/>
              <a:gd name="connsiteX3" fmla="*/ 316089 w 2020712"/>
              <a:gd name="connsiteY3" fmla="*/ 0 h 135466"/>
              <a:gd name="connsiteX4" fmla="*/ 462845 w 2020712"/>
              <a:gd name="connsiteY4" fmla="*/ 0 h 135466"/>
              <a:gd name="connsiteX5" fmla="*/ 598312 w 2020712"/>
              <a:gd name="connsiteY5" fmla="*/ 22577 h 135466"/>
              <a:gd name="connsiteX6" fmla="*/ 745067 w 2020712"/>
              <a:gd name="connsiteY6" fmla="*/ 22577 h 135466"/>
              <a:gd name="connsiteX7" fmla="*/ 812800 w 2020712"/>
              <a:gd name="connsiteY7" fmla="*/ 0 h 135466"/>
              <a:gd name="connsiteX8" fmla="*/ 869245 w 2020712"/>
              <a:gd name="connsiteY8" fmla="*/ 0 h 135466"/>
              <a:gd name="connsiteX9" fmla="*/ 1016000 w 2020712"/>
              <a:gd name="connsiteY9" fmla="*/ 0 h 135466"/>
              <a:gd name="connsiteX10" fmla="*/ 1083734 w 2020712"/>
              <a:gd name="connsiteY10" fmla="*/ 11288 h 135466"/>
              <a:gd name="connsiteX11" fmla="*/ 1117600 w 2020712"/>
              <a:gd name="connsiteY11" fmla="*/ 22577 h 135466"/>
              <a:gd name="connsiteX12" fmla="*/ 1174045 w 2020712"/>
              <a:gd name="connsiteY12" fmla="*/ 33866 h 135466"/>
              <a:gd name="connsiteX13" fmla="*/ 1230489 w 2020712"/>
              <a:gd name="connsiteY13" fmla="*/ 22577 h 135466"/>
              <a:gd name="connsiteX14" fmla="*/ 1309512 w 2020712"/>
              <a:gd name="connsiteY14" fmla="*/ 0 h 135466"/>
              <a:gd name="connsiteX15" fmla="*/ 1433689 w 2020712"/>
              <a:gd name="connsiteY15" fmla="*/ 11288 h 135466"/>
              <a:gd name="connsiteX16" fmla="*/ 1501423 w 2020712"/>
              <a:gd name="connsiteY16" fmla="*/ 22577 h 135466"/>
              <a:gd name="connsiteX17" fmla="*/ 1546578 w 2020712"/>
              <a:gd name="connsiteY17" fmla="*/ 45155 h 135466"/>
              <a:gd name="connsiteX18" fmla="*/ 1614312 w 2020712"/>
              <a:gd name="connsiteY18" fmla="*/ 45155 h 135466"/>
              <a:gd name="connsiteX19" fmla="*/ 1693334 w 2020712"/>
              <a:gd name="connsiteY19" fmla="*/ 33866 h 135466"/>
              <a:gd name="connsiteX20" fmla="*/ 1794934 w 2020712"/>
              <a:gd name="connsiteY20" fmla="*/ 33866 h 135466"/>
              <a:gd name="connsiteX21" fmla="*/ 1851378 w 2020712"/>
              <a:gd name="connsiteY21" fmla="*/ 56444 h 135466"/>
              <a:gd name="connsiteX22" fmla="*/ 1919112 w 2020712"/>
              <a:gd name="connsiteY22" fmla="*/ 67733 h 135466"/>
              <a:gd name="connsiteX23" fmla="*/ 1964267 w 2020712"/>
              <a:gd name="connsiteY23" fmla="*/ 79022 h 135466"/>
              <a:gd name="connsiteX24" fmla="*/ 1919112 w 2020712"/>
              <a:gd name="connsiteY24" fmla="*/ 67733 h 135466"/>
              <a:gd name="connsiteX25" fmla="*/ 1998134 w 2020712"/>
              <a:gd name="connsiteY25" fmla="*/ 101600 h 135466"/>
              <a:gd name="connsiteX26" fmla="*/ 2020712 w 2020712"/>
              <a:gd name="connsiteY26" fmla="*/ 124177 h 13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20712" h="135466">
                <a:moveTo>
                  <a:pt x="0" y="135466"/>
                </a:moveTo>
                <a:lnTo>
                  <a:pt x="112889" y="56444"/>
                </a:lnTo>
                <a:lnTo>
                  <a:pt x="270934" y="45155"/>
                </a:lnTo>
                <a:lnTo>
                  <a:pt x="316089" y="0"/>
                </a:lnTo>
                <a:lnTo>
                  <a:pt x="462845" y="0"/>
                </a:lnTo>
                <a:lnTo>
                  <a:pt x="598312" y="22577"/>
                </a:lnTo>
                <a:lnTo>
                  <a:pt x="745067" y="22577"/>
                </a:lnTo>
                <a:lnTo>
                  <a:pt x="812800" y="0"/>
                </a:lnTo>
                <a:lnTo>
                  <a:pt x="869245" y="0"/>
                </a:lnTo>
                <a:lnTo>
                  <a:pt x="1016000" y="0"/>
                </a:lnTo>
                <a:lnTo>
                  <a:pt x="1083734" y="11288"/>
                </a:lnTo>
                <a:lnTo>
                  <a:pt x="1117600" y="22577"/>
                </a:lnTo>
                <a:lnTo>
                  <a:pt x="1174045" y="33866"/>
                </a:lnTo>
                <a:lnTo>
                  <a:pt x="1230489" y="22577"/>
                </a:lnTo>
                <a:lnTo>
                  <a:pt x="1309512" y="0"/>
                </a:lnTo>
                <a:lnTo>
                  <a:pt x="1433689" y="11288"/>
                </a:lnTo>
                <a:lnTo>
                  <a:pt x="1501423" y="22577"/>
                </a:lnTo>
                <a:lnTo>
                  <a:pt x="1546578" y="45155"/>
                </a:lnTo>
                <a:lnTo>
                  <a:pt x="1614312" y="45155"/>
                </a:lnTo>
                <a:lnTo>
                  <a:pt x="1693334" y="33866"/>
                </a:lnTo>
                <a:lnTo>
                  <a:pt x="1794934" y="33866"/>
                </a:lnTo>
                <a:lnTo>
                  <a:pt x="1851378" y="56444"/>
                </a:lnTo>
                <a:lnTo>
                  <a:pt x="1919112" y="67733"/>
                </a:lnTo>
                <a:lnTo>
                  <a:pt x="1964267" y="79022"/>
                </a:lnTo>
                <a:lnTo>
                  <a:pt x="1919112" y="67733"/>
                </a:lnTo>
                <a:lnTo>
                  <a:pt x="1998134" y="101600"/>
                </a:lnTo>
                <a:lnTo>
                  <a:pt x="2020712" y="124177"/>
                </a:lnTo>
              </a:path>
            </a:pathLst>
          </a:custGeom>
          <a:solidFill>
            <a:schemeClr val="bg2">
              <a:lumMod val="50000"/>
            </a:schemeClr>
          </a:solidFill>
          <a:ln>
            <a:solidFill>
              <a:schemeClr val="bg2">
                <a:lumMod val="25000"/>
              </a:schemeClr>
            </a:solidFill>
          </a:ln>
        </p:spPr>
        <p:style>
          <a:lnRef idx="2">
            <a:schemeClr val="accent2"/>
          </a:lnRef>
          <a:fillRef idx="0">
            <a:schemeClr val="accent2"/>
          </a:fillRef>
          <a:effectRef idx="1">
            <a:schemeClr val="accent2"/>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19" name="Down Arrow 18"/>
          <p:cNvSpPr/>
          <p:nvPr/>
        </p:nvSpPr>
        <p:spPr>
          <a:xfrm rot="16200000">
            <a:off x="4317999" y="424022"/>
            <a:ext cx="533400" cy="429259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TextBox 19"/>
          <p:cNvSpPr txBox="1"/>
          <p:nvPr/>
        </p:nvSpPr>
        <p:spPr>
          <a:xfrm>
            <a:off x="2565400" y="3105090"/>
            <a:ext cx="838200" cy="646331"/>
          </a:xfrm>
          <a:prstGeom prst="rect">
            <a:avLst/>
          </a:prstGeom>
          <a:noFill/>
        </p:spPr>
        <p:txBody>
          <a:bodyPr wrap="square" rtlCol="0">
            <a:spAutoFit/>
          </a:bodyPr>
          <a:lstStyle/>
          <a:p>
            <a:pPr algn="ctr" fontAlgn="auto">
              <a:spcBef>
                <a:spcPts val="0"/>
              </a:spcBef>
              <a:spcAft>
                <a:spcPts val="0"/>
              </a:spcAft>
            </a:pPr>
            <a:r>
              <a:rPr lang="en-US" b="1" i="1" dirty="0">
                <a:solidFill>
                  <a:prstClr val="black"/>
                </a:solidFill>
                <a:latin typeface="Calibri"/>
              </a:rPr>
              <a:t>s</a:t>
            </a:r>
            <a:r>
              <a:rPr lang="en-US" b="1" i="1" dirty="0" smtClean="0">
                <a:solidFill>
                  <a:prstClr val="black"/>
                </a:solidFill>
                <a:latin typeface="Calibri"/>
              </a:rPr>
              <a:t>ettle, death</a:t>
            </a:r>
            <a:endParaRPr lang="en-US" b="1" i="1" dirty="0">
              <a:solidFill>
                <a:prstClr val="black"/>
              </a:solidFill>
              <a:latin typeface="Calibri"/>
            </a:endParaRPr>
          </a:p>
        </p:txBody>
      </p:sp>
      <p:sp>
        <p:nvSpPr>
          <p:cNvPr id="21" name="TextBox 20"/>
          <p:cNvSpPr txBox="1"/>
          <p:nvPr/>
        </p:nvSpPr>
        <p:spPr>
          <a:xfrm>
            <a:off x="3486151" y="4090467"/>
            <a:ext cx="2076449" cy="369332"/>
          </a:xfrm>
          <a:prstGeom prst="rect">
            <a:avLst/>
          </a:prstGeom>
          <a:noFill/>
        </p:spPr>
        <p:txBody>
          <a:bodyPr wrap="square" rtlCol="0">
            <a:spAutoFit/>
          </a:bodyPr>
          <a:lstStyle/>
          <a:p>
            <a:pPr algn="ctr" fontAlgn="auto">
              <a:spcBef>
                <a:spcPts val="0"/>
              </a:spcBef>
              <a:spcAft>
                <a:spcPts val="0"/>
              </a:spcAft>
            </a:pPr>
            <a:r>
              <a:rPr lang="en-US" b="1" i="1" dirty="0" smtClean="0">
                <a:solidFill>
                  <a:prstClr val="black"/>
                </a:solidFill>
                <a:latin typeface="Calibri"/>
              </a:rPr>
              <a:t>Death, regrowth</a:t>
            </a:r>
            <a:endParaRPr lang="en-US" b="1" i="1" dirty="0">
              <a:solidFill>
                <a:prstClr val="black"/>
              </a:solidFill>
              <a:latin typeface="Calibri"/>
            </a:endParaRPr>
          </a:p>
        </p:txBody>
      </p:sp>
      <p:sp>
        <p:nvSpPr>
          <p:cNvPr id="22" name="TextBox 21"/>
          <p:cNvSpPr txBox="1"/>
          <p:nvPr/>
        </p:nvSpPr>
        <p:spPr>
          <a:xfrm>
            <a:off x="5562600" y="3305889"/>
            <a:ext cx="1586089" cy="369332"/>
          </a:xfrm>
          <a:prstGeom prst="rect">
            <a:avLst/>
          </a:prstGeom>
          <a:noFill/>
        </p:spPr>
        <p:txBody>
          <a:bodyPr wrap="square" rtlCol="0">
            <a:spAutoFit/>
          </a:bodyPr>
          <a:lstStyle/>
          <a:p>
            <a:pPr algn="ctr" fontAlgn="auto">
              <a:spcBef>
                <a:spcPts val="0"/>
              </a:spcBef>
              <a:spcAft>
                <a:spcPts val="0"/>
              </a:spcAft>
            </a:pPr>
            <a:r>
              <a:rPr lang="en-US" b="1" i="1" dirty="0" err="1" smtClean="0">
                <a:solidFill>
                  <a:prstClr val="black"/>
                </a:solidFill>
                <a:latin typeface="Calibri"/>
              </a:rPr>
              <a:t>resuspension</a:t>
            </a:r>
            <a:endParaRPr lang="en-US" b="1" i="1" dirty="0">
              <a:solidFill>
                <a:prstClr val="black"/>
              </a:solidFill>
              <a:latin typeface="Calibri"/>
            </a:endParaRPr>
          </a:p>
        </p:txBody>
      </p:sp>
      <p:sp>
        <p:nvSpPr>
          <p:cNvPr id="23" name="TextBox 22"/>
          <p:cNvSpPr txBox="1"/>
          <p:nvPr/>
        </p:nvSpPr>
        <p:spPr>
          <a:xfrm>
            <a:off x="2984500" y="1998821"/>
            <a:ext cx="2940050" cy="369332"/>
          </a:xfrm>
          <a:prstGeom prst="rect">
            <a:avLst/>
          </a:prstGeom>
          <a:noFill/>
        </p:spPr>
        <p:txBody>
          <a:bodyPr wrap="square" rtlCol="0">
            <a:spAutoFit/>
          </a:bodyPr>
          <a:lstStyle/>
          <a:p>
            <a:pPr algn="ctr" fontAlgn="auto">
              <a:spcBef>
                <a:spcPts val="0"/>
              </a:spcBef>
              <a:spcAft>
                <a:spcPts val="0"/>
              </a:spcAft>
            </a:pPr>
            <a:r>
              <a:rPr lang="en-US" b="1" i="1" dirty="0" smtClean="0">
                <a:solidFill>
                  <a:prstClr val="black"/>
                </a:solidFill>
                <a:latin typeface="Calibri"/>
              </a:rPr>
              <a:t>move right through …..</a:t>
            </a:r>
            <a:endParaRPr lang="en-US" b="1" i="1" dirty="0">
              <a:solidFill>
                <a:prstClr val="black"/>
              </a:solidFill>
              <a:latin typeface="Calibri"/>
            </a:endParaRPr>
          </a:p>
        </p:txBody>
      </p:sp>
      <p:sp>
        <p:nvSpPr>
          <p:cNvPr id="24" name="TextBox 23"/>
          <p:cNvSpPr txBox="1"/>
          <p:nvPr/>
        </p:nvSpPr>
        <p:spPr>
          <a:xfrm>
            <a:off x="3924300" y="1001889"/>
            <a:ext cx="13335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pPr>
            <a:r>
              <a:rPr lang="en-US" b="1" dirty="0" smtClean="0">
                <a:solidFill>
                  <a:prstClr val="black"/>
                </a:solidFill>
              </a:rPr>
              <a:t>In-Segment Processes</a:t>
            </a:r>
            <a:endParaRPr lang="en-US" b="1" dirty="0">
              <a:solidFill>
                <a:prstClr val="black"/>
              </a:solidFill>
            </a:endParaRPr>
          </a:p>
        </p:txBody>
      </p:sp>
      <p:sp>
        <p:nvSpPr>
          <p:cNvPr id="5" name="TextBox 4"/>
          <p:cNvSpPr txBox="1"/>
          <p:nvPr/>
        </p:nvSpPr>
        <p:spPr>
          <a:xfrm>
            <a:off x="1447800" y="4309631"/>
            <a:ext cx="1752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b="1" dirty="0" smtClean="0">
                <a:solidFill>
                  <a:prstClr val="black"/>
                </a:solidFill>
              </a:rPr>
              <a:t>Non-Tidal River</a:t>
            </a:r>
            <a:endParaRPr lang="en-US" dirty="0">
              <a:solidFill>
                <a:prstClr val="black"/>
              </a:solidFill>
            </a:endParaRPr>
          </a:p>
        </p:txBody>
      </p:sp>
      <p:pic>
        <p:nvPicPr>
          <p:cNvPr id="26" name="Picture 9" descr="C:\Documents and Settings\slj578\Local Settings\Temporary Internet Files\Content.IE5\GPQ3SHQB\MCj04324230000[1].wmf"/>
          <p:cNvPicPr>
            <a:picLocks noChangeAspect="1" noChangeArrowheads="1"/>
          </p:cNvPicPr>
          <p:nvPr/>
        </p:nvPicPr>
        <p:blipFill>
          <a:blip r:embed="rId2"/>
          <a:srcRect/>
          <a:stretch>
            <a:fillRect/>
          </a:stretch>
        </p:blipFill>
        <p:spPr bwMode="auto">
          <a:xfrm>
            <a:off x="272583" y="3545441"/>
            <a:ext cx="826434" cy="762000"/>
          </a:xfrm>
          <a:prstGeom prst="rect">
            <a:avLst/>
          </a:prstGeom>
          <a:solidFill>
            <a:schemeClr val="bg1"/>
          </a:solidFill>
          <a:ln>
            <a:noFill/>
          </a:ln>
        </p:spPr>
      </p:pic>
      <p:pic>
        <p:nvPicPr>
          <p:cNvPr id="27" name="Picture 9" descr="C:\Documents and Settings\slj578\Local Settings\Temporary Internet Files\Content.IE5\GPQ3SHQB\MCj04324230000[1].wmf"/>
          <p:cNvPicPr>
            <a:picLocks noChangeAspect="1" noChangeArrowheads="1"/>
          </p:cNvPicPr>
          <p:nvPr/>
        </p:nvPicPr>
        <p:blipFill>
          <a:blip r:embed="rId2"/>
          <a:srcRect/>
          <a:stretch>
            <a:fillRect/>
          </a:stretch>
        </p:blipFill>
        <p:spPr bwMode="auto">
          <a:xfrm>
            <a:off x="8023578" y="3700031"/>
            <a:ext cx="453008" cy="417689"/>
          </a:xfrm>
          <a:prstGeom prst="rect">
            <a:avLst/>
          </a:prstGeom>
          <a:solidFill>
            <a:schemeClr val="bg1"/>
          </a:solidFill>
          <a:ln>
            <a:noFill/>
          </a:ln>
        </p:spPr>
      </p:pic>
      <p:grpSp>
        <p:nvGrpSpPr>
          <p:cNvPr id="29" name="Group 28"/>
          <p:cNvGrpSpPr/>
          <p:nvPr/>
        </p:nvGrpSpPr>
        <p:grpSpPr>
          <a:xfrm>
            <a:off x="815622" y="1752600"/>
            <a:ext cx="7566378" cy="4191000"/>
            <a:chOff x="815622" y="2061865"/>
            <a:chExt cx="7566378" cy="4191000"/>
          </a:xfrm>
        </p:grpSpPr>
        <p:sp>
          <p:nvSpPr>
            <p:cNvPr id="25" name="Rectangle 24"/>
            <p:cNvSpPr/>
            <p:nvPr/>
          </p:nvSpPr>
          <p:spPr>
            <a:xfrm>
              <a:off x="1295400" y="2061865"/>
              <a:ext cx="6553200" cy="3043535"/>
            </a:xfrm>
            <a:prstGeom prst="rect">
              <a:avLst/>
            </a:prstGeom>
            <a:noFill/>
            <a:ln w="76200">
              <a:prstDash val="dashDot"/>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28" name="TextBox 27"/>
            <p:cNvSpPr txBox="1"/>
            <p:nvPr/>
          </p:nvSpPr>
          <p:spPr>
            <a:xfrm>
              <a:off x="815622" y="5544979"/>
              <a:ext cx="7566378" cy="707886"/>
            </a:xfrm>
            <a:prstGeom prst="rect">
              <a:avLst/>
            </a:prstGeom>
            <a:noFill/>
          </p:spPr>
          <p:txBody>
            <a:bodyPr wrap="square" rtlCol="0">
              <a:spAutoFit/>
            </a:bodyPr>
            <a:lstStyle/>
            <a:p>
              <a:pPr algn="ctr" fontAlgn="auto">
                <a:spcBef>
                  <a:spcPts val="0"/>
                </a:spcBef>
                <a:spcAft>
                  <a:spcPts val="0"/>
                </a:spcAft>
              </a:pPr>
              <a:r>
                <a:rPr lang="en-US" sz="2000" i="1" dirty="0" smtClean="0">
                  <a:solidFill>
                    <a:srgbClr val="FF0000"/>
                  </a:solidFill>
                  <a:latin typeface="Calibri"/>
                </a:rPr>
                <a:t>In-segment processes as a “black box” approach, </a:t>
              </a:r>
            </a:p>
            <a:p>
              <a:pPr algn="ctr" fontAlgn="auto">
                <a:spcBef>
                  <a:spcPts val="0"/>
                </a:spcBef>
                <a:spcAft>
                  <a:spcPts val="0"/>
                </a:spcAft>
              </a:pPr>
              <a:r>
                <a:rPr lang="en-US" sz="2000" i="1" dirty="0" smtClean="0">
                  <a:solidFill>
                    <a:srgbClr val="FF0000"/>
                  </a:solidFill>
                  <a:latin typeface="Calibri"/>
                </a:rPr>
                <a:t>where “net” decay = f(settling, death, regrowth, </a:t>
              </a:r>
              <a:r>
                <a:rPr lang="en-US" sz="2000" i="1" dirty="0" err="1" smtClean="0">
                  <a:solidFill>
                    <a:srgbClr val="FF0000"/>
                  </a:solidFill>
                  <a:latin typeface="Calibri"/>
                </a:rPr>
                <a:t>resuspension</a:t>
              </a:r>
              <a:r>
                <a:rPr lang="en-US" sz="2000" i="1" dirty="0" smtClean="0">
                  <a:solidFill>
                    <a:srgbClr val="FF0000"/>
                  </a:solidFill>
                  <a:latin typeface="Calibri"/>
                </a:rPr>
                <a:t>, etc.) = k</a:t>
              </a:r>
              <a:endParaRPr lang="en-US" sz="2000" i="1" dirty="0">
                <a:solidFill>
                  <a:srgbClr val="FF0000"/>
                </a:solidFill>
                <a:latin typeface="Calibri"/>
              </a:endParaRPr>
            </a:p>
          </p:txBody>
        </p:sp>
      </p:grpSp>
      <p:sp>
        <p:nvSpPr>
          <p:cNvPr id="30" name="Rectangle 29"/>
          <p:cNvSpPr/>
          <p:nvPr/>
        </p:nvSpPr>
        <p:spPr>
          <a:xfrm>
            <a:off x="6400800" y="6120825"/>
            <a:ext cx="2559756" cy="584775"/>
          </a:xfrm>
          <a:prstGeom prst="rect">
            <a:avLst/>
          </a:prstGeom>
        </p:spPr>
        <p:txBody>
          <a:bodyPr wrap="square">
            <a:spAutoFit/>
          </a:bodyPr>
          <a:lstStyle/>
          <a:p>
            <a:pPr algn="ctr" fontAlgn="auto">
              <a:spcBef>
                <a:spcPts val="0"/>
              </a:spcBef>
              <a:spcAft>
                <a:spcPts val="0"/>
              </a:spcAft>
            </a:pPr>
            <a:r>
              <a:rPr lang="en-US" sz="3200" b="1" dirty="0" smtClean="0">
                <a:solidFill>
                  <a:srgbClr val="FF0000"/>
                </a:solidFill>
                <a:latin typeface="Calibri"/>
              </a:rPr>
              <a:t>QC = </a:t>
            </a:r>
            <a:r>
              <a:rPr lang="en-US" sz="3200" b="1" dirty="0" err="1" smtClean="0">
                <a:solidFill>
                  <a:srgbClr val="FF0000"/>
                </a:solidFill>
                <a:latin typeface="Calibri"/>
              </a:rPr>
              <a:t>QC</a:t>
            </a:r>
            <a:r>
              <a:rPr lang="en-US" sz="3200" b="1" baseline="-25000" dirty="0" err="1" smtClean="0">
                <a:solidFill>
                  <a:srgbClr val="FF0000"/>
                </a:solidFill>
                <a:latin typeface="Calibri"/>
              </a:rPr>
              <a:t>o</a:t>
            </a:r>
            <a:r>
              <a:rPr lang="en-US" sz="3200" b="1" dirty="0" smtClean="0">
                <a:solidFill>
                  <a:srgbClr val="FF0000"/>
                </a:solidFill>
                <a:latin typeface="Calibri"/>
              </a:rPr>
              <a:t>*e</a:t>
            </a:r>
            <a:r>
              <a:rPr lang="en-US" sz="3200" b="1" baseline="30000" dirty="0" smtClean="0">
                <a:solidFill>
                  <a:srgbClr val="FF0000"/>
                </a:solidFill>
                <a:latin typeface="Calibri"/>
              </a:rPr>
              <a:t>-k</a:t>
            </a:r>
            <a:r>
              <a:rPr lang="el-GR" sz="3200" b="1" baseline="30000" dirty="0" smtClean="0">
                <a:solidFill>
                  <a:srgbClr val="FF0000"/>
                </a:solidFill>
                <a:latin typeface="Calibri"/>
              </a:rPr>
              <a:t>τ</a:t>
            </a:r>
            <a:endParaRPr lang="en-US" sz="3200" b="1" dirty="0">
              <a:solidFill>
                <a:srgbClr val="FF0000"/>
              </a:solidFill>
              <a:latin typeface="Calibri"/>
            </a:endParaRPr>
          </a:p>
        </p:txBody>
      </p:sp>
    </p:spTree>
    <p:extLst>
      <p:ext uri="{BB962C8B-B14F-4D97-AF65-F5344CB8AC3E}">
        <p14:creationId xmlns:p14="http://schemas.microsoft.com/office/powerpoint/2010/main" val="33281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7350"/>
          <a:stretch/>
        </p:blipFill>
        <p:spPr>
          <a:xfrm>
            <a:off x="1013790" y="2475284"/>
            <a:ext cx="4349044" cy="3886200"/>
          </a:xfrm>
          <a:prstGeom prst="rect">
            <a:avLst/>
          </a:prstGeom>
        </p:spPr>
      </p:pic>
      <p:sp>
        <p:nvSpPr>
          <p:cNvPr id="2" name="Title 1"/>
          <p:cNvSpPr>
            <a:spLocks noGrp="1"/>
          </p:cNvSpPr>
          <p:nvPr>
            <p:ph type="title"/>
          </p:nvPr>
        </p:nvSpPr>
        <p:spPr/>
        <p:txBody>
          <a:bodyPr>
            <a:noAutofit/>
          </a:bodyPr>
          <a:lstStyle/>
          <a:p>
            <a:r>
              <a:rPr lang="en-US" sz="3600" dirty="0" smtClean="0"/>
              <a:t>Point Sources</a:t>
            </a:r>
            <a:endParaRPr lang="en-US" sz="3600" dirty="0"/>
          </a:p>
        </p:txBody>
      </p:sp>
      <p:sp>
        <p:nvSpPr>
          <p:cNvPr id="3" name="Content Placeholder 2"/>
          <p:cNvSpPr>
            <a:spLocks noGrp="1"/>
          </p:cNvSpPr>
          <p:nvPr>
            <p:ph idx="1"/>
          </p:nvPr>
        </p:nvSpPr>
        <p:spPr>
          <a:xfrm>
            <a:off x="5427082" y="1600200"/>
            <a:ext cx="3412118" cy="5029199"/>
          </a:xfrm>
        </p:spPr>
        <p:txBody>
          <a:bodyPr/>
          <a:lstStyle/>
          <a:p>
            <a:r>
              <a:rPr lang="en-US" dirty="0" smtClean="0"/>
              <a:t>Wastewater treatment plants</a:t>
            </a:r>
            <a:br>
              <a:rPr lang="en-US" dirty="0" smtClean="0"/>
            </a:br>
            <a:endParaRPr lang="en-US" dirty="0" smtClean="0"/>
          </a:p>
          <a:p>
            <a:r>
              <a:rPr lang="en-US" dirty="0" smtClean="0"/>
              <a:t>Failing septic systems around the bay</a:t>
            </a:r>
            <a:br>
              <a:rPr lang="en-US" dirty="0" smtClean="0"/>
            </a:br>
            <a:endParaRPr lang="en-US" dirty="0" smtClean="0"/>
          </a:p>
          <a:p>
            <a:r>
              <a:rPr lang="en-US" dirty="0" smtClean="0"/>
              <a:t>Bird colonies</a:t>
            </a:r>
            <a:endParaRPr lang="en-US" dirty="0"/>
          </a:p>
        </p:txBody>
      </p:sp>
      <p:cxnSp>
        <p:nvCxnSpPr>
          <p:cNvPr id="27" name="Straight Arrow Connector 26"/>
          <p:cNvCxnSpPr/>
          <p:nvPr/>
        </p:nvCxnSpPr>
        <p:spPr>
          <a:xfrm flipH="1">
            <a:off x="3705378" y="2009415"/>
            <a:ext cx="285857" cy="1648185"/>
          </a:xfrm>
          <a:prstGeom prst="straightConnector1">
            <a:avLst/>
          </a:prstGeom>
          <a:ln w="47625">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39" name="Picture 10" descr="http://www.heritagelandconsultants.com/images/SepticSystemField.jpg"/>
          <p:cNvPicPr>
            <a:picLocks noChangeAspect="1" noChangeArrowheads="1"/>
          </p:cNvPicPr>
          <p:nvPr/>
        </p:nvPicPr>
        <p:blipFill>
          <a:blip r:embed="rId4"/>
          <a:srcRect b="18182"/>
          <a:stretch>
            <a:fillRect/>
          </a:stretch>
        </p:blipFill>
        <p:spPr bwMode="auto">
          <a:xfrm>
            <a:off x="2401879" y="1199444"/>
            <a:ext cx="2606998" cy="1371599"/>
          </a:xfrm>
          <a:prstGeom prst="rect">
            <a:avLst/>
          </a:prstGeom>
          <a:noFill/>
        </p:spPr>
      </p:pic>
      <p:cxnSp>
        <p:nvCxnSpPr>
          <p:cNvPr id="35" name="Straight Arrow Connector 34"/>
          <p:cNvCxnSpPr/>
          <p:nvPr/>
        </p:nvCxnSpPr>
        <p:spPr>
          <a:xfrm>
            <a:off x="1391882" y="2558119"/>
            <a:ext cx="1227752" cy="1651842"/>
          </a:xfrm>
          <a:prstGeom prst="straightConnector1">
            <a:avLst/>
          </a:prstGeom>
          <a:ln w="47625">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34" name="Picture 12" descr="http://nsm1.nsm.iup.edu/tsimmons/Environmental%20Health%20Photolibrary/Wastewater%20Treatment%20Plant%20Photogallery/Wastewater_Treatment_Plant_Aeration_Tank_Round.jpg"/>
          <p:cNvPicPr>
            <a:picLocks noChangeAspect="1" noChangeArrowheads="1"/>
          </p:cNvPicPr>
          <p:nvPr/>
        </p:nvPicPr>
        <p:blipFill>
          <a:blip r:embed="rId5" cstate="print"/>
          <a:srcRect b="23845"/>
          <a:stretch>
            <a:fillRect/>
          </a:stretch>
        </p:blipFill>
        <p:spPr bwMode="auto">
          <a:xfrm>
            <a:off x="381000" y="1695170"/>
            <a:ext cx="2021764" cy="1024396"/>
          </a:xfrm>
          <a:prstGeom prst="rect">
            <a:avLst/>
          </a:prstGeom>
          <a:noFill/>
        </p:spPr>
      </p:pic>
      <p:cxnSp>
        <p:nvCxnSpPr>
          <p:cNvPr id="45" name="Straight Arrow Connector 44"/>
          <p:cNvCxnSpPr/>
          <p:nvPr/>
        </p:nvCxnSpPr>
        <p:spPr>
          <a:xfrm flipH="1" flipV="1">
            <a:off x="3519218" y="4055160"/>
            <a:ext cx="472017" cy="1476106"/>
          </a:xfrm>
          <a:prstGeom prst="straightConnector1">
            <a:avLst/>
          </a:prstGeom>
          <a:ln w="47625">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44" name="Picture 4" descr="http://tbn3.google.com/images?q=tbn:mdGboNDMNNDnbM:http://2.bp.blogspot.com/_CFIvjHvHaws/STLovYhoZvI/AAAAAAAAAG4/VblQIXrCgAY/s400/Adult-winter%2BCommon%2BGull%2Bshowing%2Bpale%2Beye,%2BKensington%2BGardens,%2BLondon,%2B12th%2BDecember%2B2007_1.jpg">
            <a:hlinkClick r:id="rId6"/>
          </p:cNvPr>
          <p:cNvPicPr>
            <a:picLocks noChangeAspect="1" noChangeArrowheads="1"/>
          </p:cNvPicPr>
          <p:nvPr/>
        </p:nvPicPr>
        <p:blipFill>
          <a:blip r:embed="rId7"/>
          <a:srcRect/>
          <a:stretch>
            <a:fillRect/>
          </a:stretch>
        </p:blipFill>
        <p:spPr bwMode="auto">
          <a:xfrm>
            <a:off x="3610234" y="5069303"/>
            <a:ext cx="1181100" cy="923925"/>
          </a:xfrm>
          <a:prstGeom prst="rect">
            <a:avLst/>
          </a:prstGeom>
          <a:noFill/>
        </p:spPr>
      </p:pic>
      <p:sp>
        <p:nvSpPr>
          <p:cNvPr id="46" name="TextBox 45"/>
          <p:cNvSpPr txBox="1"/>
          <p:nvPr/>
        </p:nvSpPr>
        <p:spPr>
          <a:xfrm>
            <a:off x="1391882" y="3472934"/>
            <a:ext cx="838200" cy="369332"/>
          </a:xfrm>
          <a:prstGeom prst="rect">
            <a:avLst/>
          </a:prstGeom>
          <a:noFill/>
        </p:spPr>
        <p:txBody>
          <a:bodyPr wrap="square" rtlCol="0">
            <a:spAutoFit/>
          </a:bodyPr>
          <a:lstStyle/>
          <a:p>
            <a:pPr algn="ctr" fontAlgn="auto">
              <a:spcBef>
                <a:spcPts val="0"/>
              </a:spcBef>
              <a:spcAft>
                <a:spcPts val="0"/>
              </a:spcAft>
            </a:pPr>
            <a:r>
              <a:rPr lang="en-US" i="1" dirty="0" smtClean="0">
                <a:solidFill>
                  <a:srgbClr val="FF0000"/>
                </a:solidFill>
                <a:latin typeface="Calibri"/>
              </a:rPr>
              <a:t>decay</a:t>
            </a:r>
            <a:endParaRPr lang="en-US" i="1" baseline="30000" dirty="0">
              <a:solidFill>
                <a:srgbClr val="FF0000"/>
              </a:solidFill>
              <a:latin typeface="Calibri"/>
            </a:endParaRPr>
          </a:p>
        </p:txBody>
      </p:sp>
      <p:sp>
        <p:nvSpPr>
          <p:cNvPr id="47" name="TextBox 46"/>
          <p:cNvSpPr txBox="1"/>
          <p:nvPr/>
        </p:nvSpPr>
        <p:spPr>
          <a:xfrm>
            <a:off x="3000634" y="2716549"/>
            <a:ext cx="838200" cy="369332"/>
          </a:xfrm>
          <a:prstGeom prst="rect">
            <a:avLst/>
          </a:prstGeom>
          <a:noFill/>
        </p:spPr>
        <p:txBody>
          <a:bodyPr wrap="square" rtlCol="0">
            <a:spAutoFit/>
          </a:bodyPr>
          <a:lstStyle/>
          <a:p>
            <a:pPr algn="ctr" fontAlgn="auto">
              <a:spcBef>
                <a:spcPts val="0"/>
              </a:spcBef>
              <a:spcAft>
                <a:spcPts val="0"/>
              </a:spcAft>
            </a:pPr>
            <a:r>
              <a:rPr lang="en-US" i="1" dirty="0" smtClean="0">
                <a:solidFill>
                  <a:srgbClr val="FF0000"/>
                </a:solidFill>
                <a:latin typeface="Calibri"/>
              </a:rPr>
              <a:t>decay</a:t>
            </a:r>
            <a:endParaRPr lang="en-US" i="1" baseline="30000" dirty="0">
              <a:solidFill>
                <a:srgbClr val="FF0000"/>
              </a:solidFill>
              <a:latin typeface="Calibri"/>
            </a:endParaRPr>
          </a:p>
        </p:txBody>
      </p:sp>
    </p:spTree>
    <p:extLst>
      <p:ext uri="{BB962C8B-B14F-4D97-AF65-F5344CB8AC3E}">
        <p14:creationId xmlns:p14="http://schemas.microsoft.com/office/powerpoint/2010/main" val="2083236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Build the Schematic Network</a:t>
            </a:r>
            <a:endParaRPr lang="en-US" dirty="0"/>
          </a:p>
        </p:txBody>
      </p:sp>
      <p:pic>
        <p:nvPicPr>
          <p:cNvPr id="5" name="Picture 4" descr="watershed.bmp"/>
          <p:cNvPicPr>
            <a:picLocks noChangeAspect="1"/>
          </p:cNvPicPr>
          <p:nvPr/>
        </p:nvPicPr>
        <p:blipFill>
          <a:blip r:embed="rId3"/>
          <a:stretch>
            <a:fillRect/>
          </a:stretch>
        </p:blipFill>
        <p:spPr>
          <a:xfrm>
            <a:off x="1002982" y="1185862"/>
            <a:ext cx="7074218" cy="5367338"/>
          </a:xfrm>
          <a:prstGeom prst="rect">
            <a:avLst/>
          </a:prstGeom>
        </p:spPr>
      </p:pic>
      <p:pic>
        <p:nvPicPr>
          <p:cNvPr id="6" name="Picture 2"/>
          <p:cNvPicPr>
            <a:picLocks noChangeAspect="1" noChangeArrowheads="1"/>
          </p:cNvPicPr>
          <p:nvPr/>
        </p:nvPicPr>
        <p:blipFill>
          <a:blip r:embed="rId4"/>
          <a:srcRect/>
          <a:stretch>
            <a:fillRect/>
          </a:stretch>
        </p:blipFill>
        <p:spPr bwMode="auto">
          <a:xfrm>
            <a:off x="7412540" y="990601"/>
            <a:ext cx="1579060" cy="335279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071578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atershed.bmp"/>
          <p:cNvPicPr>
            <a:picLocks noChangeAspect="1"/>
          </p:cNvPicPr>
          <p:nvPr/>
        </p:nvPicPr>
        <p:blipFill>
          <a:blip r:embed="rId3"/>
          <a:stretch>
            <a:fillRect/>
          </a:stretch>
        </p:blipFill>
        <p:spPr>
          <a:xfrm>
            <a:off x="1307782" y="1388952"/>
            <a:ext cx="5567730" cy="4224338"/>
          </a:xfrm>
          <a:prstGeom prst="rect">
            <a:avLst/>
          </a:prstGeom>
        </p:spPr>
      </p:pic>
      <p:sp>
        <p:nvSpPr>
          <p:cNvPr id="2" name="Title 1"/>
          <p:cNvSpPr>
            <a:spLocks noGrp="1"/>
          </p:cNvSpPr>
          <p:nvPr>
            <p:ph type="title"/>
          </p:nvPr>
        </p:nvSpPr>
        <p:spPr>
          <a:xfrm>
            <a:off x="228600" y="0"/>
            <a:ext cx="8229600" cy="990600"/>
          </a:xfrm>
        </p:spPr>
        <p:txBody>
          <a:bodyPr>
            <a:noAutofit/>
          </a:bodyPr>
          <a:lstStyle/>
          <a:p>
            <a:r>
              <a:rPr lang="en-US" sz="3200" dirty="0" smtClean="0"/>
              <a:t>Apply Equations Using Schematic Processor</a:t>
            </a:r>
            <a:endParaRPr lang="en-US" sz="3200" dirty="0"/>
          </a:p>
        </p:txBody>
      </p:sp>
      <p:pic>
        <p:nvPicPr>
          <p:cNvPr id="18" name="Picture 1"/>
          <p:cNvPicPr>
            <a:picLocks noChangeAspect="1" noChangeArrowheads="1"/>
          </p:cNvPicPr>
          <p:nvPr/>
        </p:nvPicPr>
        <p:blipFill>
          <a:blip r:embed="rId4">
            <a:clrChange>
              <a:clrFrom>
                <a:srgbClr val="FFFFFF"/>
              </a:clrFrom>
              <a:clrTo>
                <a:srgbClr val="FFFFFF">
                  <a:alpha val="0"/>
                </a:srgbClr>
              </a:clrTo>
            </a:clrChange>
          </a:blip>
          <a:srcRect l="-1914" t="-3935" r="-1435"/>
          <a:stretch>
            <a:fillRect/>
          </a:stretch>
        </p:blipFill>
        <p:spPr bwMode="auto">
          <a:xfrm>
            <a:off x="533399" y="1574690"/>
            <a:ext cx="3021111" cy="821872"/>
          </a:xfrm>
          <a:prstGeom prst="rect">
            <a:avLst/>
          </a:prstGeom>
          <a:solidFill>
            <a:schemeClr val="bg1"/>
          </a:solidFill>
          <a:ln>
            <a:solidFill>
              <a:schemeClr val="tx1"/>
            </a:solidFill>
          </a:ln>
        </p:spPr>
      </p:pic>
      <p:sp>
        <p:nvSpPr>
          <p:cNvPr id="17" name="Rectangular Callout 16"/>
          <p:cNvSpPr/>
          <p:nvPr/>
        </p:nvSpPr>
        <p:spPr>
          <a:xfrm>
            <a:off x="541724" y="3785365"/>
            <a:ext cx="1219200" cy="685800"/>
          </a:xfrm>
          <a:prstGeom prst="wedgeRectCallout">
            <a:avLst>
              <a:gd name="adj1" fmla="val 87491"/>
              <a:gd name="adj2" fmla="val -5306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Nonpoint Sources</a:t>
            </a:r>
            <a:endParaRPr lang="en-US" dirty="0"/>
          </a:p>
        </p:txBody>
      </p:sp>
      <p:sp>
        <p:nvSpPr>
          <p:cNvPr id="20" name="Rectangular Callout 19"/>
          <p:cNvSpPr/>
          <p:nvPr/>
        </p:nvSpPr>
        <p:spPr>
          <a:xfrm>
            <a:off x="1341824" y="4816929"/>
            <a:ext cx="1020376" cy="457200"/>
          </a:xfrm>
          <a:prstGeom prst="wedgeRectCallout">
            <a:avLst>
              <a:gd name="adj1" fmla="val 72180"/>
              <a:gd name="adj2" fmla="val -2018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WWTP</a:t>
            </a:r>
            <a:endParaRPr lang="en-US" dirty="0"/>
          </a:p>
        </p:txBody>
      </p:sp>
      <p:sp>
        <p:nvSpPr>
          <p:cNvPr id="22" name="Rectangular Callout 21"/>
          <p:cNvSpPr/>
          <p:nvPr/>
        </p:nvSpPr>
        <p:spPr>
          <a:xfrm>
            <a:off x="3221376" y="5257800"/>
            <a:ext cx="1127791" cy="609600"/>
          </a:xfrm>
          <a:prstGeom prst="wedgeRectCallout">
            <a:avLst>
              <a:gd name="adj1" fmla="val 109775"/>
              <a:gd name="adj2" fmla="val -689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Bird colony</a:t>
            </a:r>
            <a:endParaRPr lang="en-US" dirty="0"/>
          </a:p>
        </p:txBody>
      </p:sp>
      <p:grpSp>
        <p:nvGrpSpPr>
          <p:cNvPr id="3" name="Group 27"/>
          <p:cNvGrpSpPr/>
          <p:nvPr/>
        </p:nvGrpSpPr>
        <p:grpSpPr>
          <a:xfrm>
            <a:off x="3048000" y="3327290"/>
            <a:ext cx="1600200" cy="905892"/>
            <a:chOff x="3352800" y="3245632"/>
            <a:chExt cx="1828800" cy="762000"/>
          </a:xfrm>
        </p:grpSpPr>
        <p:cxnSp>
          <p:nvCxnSpPr>
            <p:cNvPr id="8" name="Straight Arrow Connector 7"/>
            <p:cNvCxnSpPr/>
            <p:nvPr/>
          </p:nvCxnSpPr>
          <p:spPr>
            <a:xfrm>
              <a:off x="3352800" y="3245632"/>
              <a:ext cx="1828800" cy="762000"/>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rot="1703911">
              <a:off x="3578408" y="3677630"/>
              <a:ext cx="1175833" cy="3039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Decay</a:t>
              </a:r>
              <a:endParaRPr lang="en-US" dirty="0">
                <a:solidFill>
                  <a:schemeClr val="tx1"/>
                </a:solidFill>
              </a:endParaRPr>
            </a:p>
          </p:txBody>
        </p:sp>
      </p:grpSp>
      <p:pic>
        <p:nvPicPr>
          <p:cNvPr id="14" name="Picture 2"/>
          <p:cNvPicPr>
            <a:picLocks noChangeAspect="1" noChangeArrowheads="1"/>
          </p:cNvPicPr>
          <p:nvPr/>
        </p:nvPicPr>
        <p:blipFill>
          <a:blip r:embed="rId5"/>
          <a:srcRect/>
          <a:stretch>
            <a:fillRect/>
          </a:stretch>
        </p:blipFill>
        <p:spPr bwMode="auto">
          <a:xfrm>
            <a:off x="6781800" y="720162"/>
            <a:ext cx="1579060" cy="3352799"/>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304800" y="49156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5"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689058" y="3118391"/>
            <a:ext cx="1772799" cy="661845"/>
          </a:xfrm>
          <a:prstGeom prst="rect">
            <a:avLst/>
          </a:prstGeom>
          <a:solidFill>
            <a:schemeClr val="bg1"/>
          </a:solidFill>
          <a:ln>
            <a:solidFill>
              <a:schemeClr val="tx1"/>
            </a:solidFill>
          </a:ln>
        </p:spPr>
      </p:pic>
      <p:sp>
        <p:nvSpPr>
          <p:cNvPr id="23558" name="Rectangle 6"/>
          <p:cNvSpPr>
            <a:spLocks noChangeArrowheads="1"/>
          </p:cNvSpPr>
          <p:nvPr/>
        </p:nvSpPr>
        <p:spPr bwMode="auto">
          <a:xfrm>
            <a:off x="304800" y="49156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7"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61857" y="4233182"/>
            <a:ext cx="1866346" cy="583747"/>
          </a:xfrm>
          <a:prstGeom prst="rect">
            <a:avLst/>
          </a:prstGeom>
          <a:solidFill>
            <a:schemeClr val="bg1"/>
          </a:solidFill>
          <a:ln>
            <a:solidFill>
              <a:schemeClr val="tx1"/>
            </a:solidFill>
          </a:ln>
        </p:spPr>
      </p:pic>
      <p:sp>
        <p:nvSpPr>
          <p:cNvPr id="23560" name="Rectangle 8"/>
          <p:cNvSpPr>
            <a:spLocks noChangeArrowheads="1"/>
          </p:cNvSpPr>
          <p:nvPr/>
        </p:nvSpPr>
        <p:spPr bwMode="auto">
          <a:xfrm>
            <a:off x="304800" y="49156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1" name="Straight Arrow Connector 20"/>
          <p:cNvCxnSpPr/>
          <p:nvPr/>
        </p:nvCxnSpPr>
        <p:spPr>
          <a:xfrm>
            <a:off x="5562599" y="4225362"/>
            <a:ext cx="381001" cy="323993"/>
          </a:xfrm>
          <a:prstGeom prst="straightConnector1">
            <a:avLst/>
          </a:prstGeom>
          <a:ln w="28575">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5638800" y="4124811"/>
            <a:ext cx="457200" cy="361807"/>
          </a:xfrm>
          <a:prstGeom prst="straightConnector1">
            <a:avLst/>
          </a:prstGeom>
          <a:ln w="28575">
            <a:solidFill>
              <a:srgbClr val="C00000"/>
            </a:solidFill>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5255404" y="5081364"/>
                <a:ext cx="2412905" cy="661912"/>
              </a:xfrm>
              <a:prstGeom prst="rect">
                <a:avLst/>
              </a:prstGeom>
              <a:ln w="12700"/>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𝑪</m:t>
                      </m:r>
                      <m:r>
                        <a:rPr lang="en-US" b="0" i="1">
                          <a:latin typeface="Cambria Math"/>
                        </a:rPr>
                        <m:t>=</m:t>
                      </m:r>
                      <m:f>
                        <m:fPr>
                          <m:ctrlPr>
                            <a:rPr lang="en-US" i="1">
                              <a:latin typeface="Cambria Math"/>
                            </a:rPr>
                          </m:ctrlPr>
                        </m:fPr>
                        <m:num>
                          <m:sSub>
                            <m:sSubPr>
                              <m:ctrlPr>
                                <a:rPr lang="en-US" i="1">
                                  <a:latin typeface="Cambria Math"/>
                                </a:rPr>
                              </m:ctrlPr>
                            </m:sSubPr>
                            <m:e>
                              <m:r>
                                <a:rPr lang="en-US" b="0" i="1">
                                  <a:latin typeface="Cambria Math"/>
                                </a:rPr>
                                <m:t>𝐿</m:t>
                              </m:r>
                            </m:e>
                            <m:sub>
                              <m:r>
                                <a:rPr lang="en-US" b="0" i="1">
                                  <a:latin typeface="Cambria Math"/>
                                </a:rPr>
                                <m:t>𝑤</m:t>
                              </m:r>
                            </m:sub>
                          </m:sSub>
                          <m:r>
                            <a:rPr lang="en-US" b="0" i="1">
                              <a:latin typeface="Cambria Math"/>
                            </a:rPr>
                            <m:t>+</m:t>
                          </m:r>
                          <m:sSub>
                            <m:sSubPr>
                              <m:ctrlPr>
                                <a:rPr lang="en-US" i="1">
                                  <a:latin typeface="Cambria Math"/>
                                </a:rPr>
                              </m:ctrlPr>
                            </m:sSubPr>
                            <m:e>
                              <m:r>
                                <a:rPr lang="en-US" b="0" i="1">
                                  <a:latin typeface="Cambria Math"/>
                                </a:rPr>
                                <m:t>𝑄</m:t>
                              </m:r>
                            </m:e>
                            <m:sub>
                              <m:r>
                                <a:rPr lang="en-US" b="0" i="1" smtClean="0">
                                  <a:latin typeface="Cambria Math"/>
                                </a:rPr>
                                <m:t>𝑎</m:t>
                              </m:r>
                            </m:sub>
                          </m:sSub>
                          <m:sSub>
                            <m:sSubPr>
                              <m:ctrlPr>
                                <a:rPr lang="en-US" i="1">
                                  <a:latin typeface="Cambria Math"/>
                                </a:rPr>
                              </m:ctrlPr>
                            </m:sSubPr>
                            <m:e>
                              <m:r>
                                <a:rPr lang="en-US" b="0" i="1">
                                  <a:latin typeface="Cambria Math"/>
                                </a:rPr>
                                <m:t>𝐶</m:t>
                              </m:r>
                            </m:e>
                            <m:sub>
                              <m:r>
                                <a:rPr lang="en-US" b="0" i="1" smtClean="0">
                                  <a:latin typeface="Cambria Math"/>
                                </a:rPr>
                                <m:t>𝑎</m:t>
                              </m:r>
                            </m:sub>
                          </m:sSub>
                        </m:num>
                        <m:den>
                          <m:r>
                            <a:rPr lang="en-US" b="0" i="1" smtClean="0">
                              <a:latin typeface="Cambria Math"/>
                            </a:rPr>
                            <m:t>(</m:t>
                          </m:r>
                          <m:sSub>
                            <m:sSubPr>
                              <m:ctrlPr>
                                <a:rPr lang="en-US" i="1">
                                  <a:latin typeface="Cambria Math"/>
                                </a:rPr>
                              </m:ctrlPr>
                            </m:sSubPr>
                            <m:e>
                              <m:r>
                                <a:rPr lang="en-US" b="0" i="1">
                                  <a:latin typeface="Cambria Math"/>
                                </a:rPr>
                                <m:t>𝑄</m:t>
                              </m:r>
                            </m:e>
                            <m:sub>
                              <m:r>
                                <a:rPr lang="en-US" b="0" i="1" smtClean="0">
                                  <a:latin typeface="Cambria Math"/>
                                </a:rPr>
                                <m:t>𝑛𝑒𝑡</m:t>
                              </m:r>
                            </m:sub>
                          </m:sSub>
                          <m:r>
                            <a:rPr lang="en-US" b="0" i="1" smtClean="0">
                              <a:latin typeface="Cambria Math"/>
                            </a:rPr>
                            <m:t>+</m:t>
                          </m:r>
                          <m:sSub>
                            <m:sSubPr>
                              <m:ctrlPr>
                                <a:rPr lang="en-US" b="0" i="1" smtClean="0">
                                  <a:latin typeface="Cambria Math"/>
                                </a:rPr>
                              </m:ctrlPr>
                            </m:sSubPr>
                            <m:e>
                              <m:r>
                                <a:rPr lang="en-US" b="0" i="1" smtClean="0">
                                  <a:latin typeface="Cambria Math"/>
                                </a:rPr>
                                <m:t>𝑄</m:t>
                              </m:r>
                            </m:e>
                            <m:sub>
                              <m:r>
                                <a:rPr lang="en-US" b="0" i="1" smtClean="0">
                                  <a:latin typeface="Cambria Math"/>
                                </a:rPr>
                                <m:t>𝑎</m:t>
                              </m:r>
                            </m:sub>
                          </m:sSub>
                          <m:r>
                            <a:rPr lang="en-US" b="0" i="1" smtClean="0">
                              <a:latin typeface="Cambria Math"/>
                            </a:rPr>
                            <m:t>)</m:t>
                          </m:r>
                          <m:r>
                            <a:rPr lang="en-US" b="0" i="1">
                              <a:latin typeface="Cambria Math"/>
                            </a:rPr>
                            <m:t>+</m:t>
                          </m:r>
                          <m:r>
                            <a:rPr lang="en-US" b="0" i="1">
                              <a:latin typeface="Cambria Math"/>
                            </a:rPr>
                            <m:t>𝑘𝑉</m:t>
                          </m:r>
                        </m:den>
                      </m:f>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5255404" y="5081364"/>
                <a:ext cx="2412905" cy="661912"/>
              </a:xfrm>
              <a:prstGeom prst="rect">
                <a:avLst/>
              </a:prstGeom>
              <a:blipFill rotWithShape="1">
                <a:blip r:embed="rId8"/>
                <a:stretch>
                  <a:fillRect/>
                </a:stretch>
              </a:blipFill>
              <a:ln w="12700"/>
            </p:spPr>
            <p:txBody>
              <a:bodyPr/>
              <a:lstStyle/>
              <a:p>
                <a:r>
                  <a:rPr lang="en-US">
                    <a:noFill/>
                  </a:rPr>
                  <a:t> </a:t>
                </a:r>
              </a:p>
            </p:txBody>
          </p:sp>
        </mc:Fallback>
      </mc:AlternateContent>
    </p:spTree>
    <p:extLst>
      <p:ext uri="{BB962C8B-B14F-4D97-AF65-F5344CB8AC3E}">
        <p14:creationId xmlns:p14="http://schemas.microsoft.com/office/powerpoint/2010/main" val="321286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smtClean="0"/>
              <a:t>Linking GIS and Water Resources</a:t>
            </a:r>
          </a:p>
        </p:txBody>
      </p:sp>
      <p:sp>
        <p:nvSpPr>
          <p:cNvPr id="7171" name="Oval 3"/>
          <p:cNvSpPr>
            <a:spLocks noChangeArrowheads="1"/>
          </p:cNvSpPr>
          <p:nvPr/>
        </p:nvSpPr>
        <p:spPr bwMode="auto">
          <a:xfrm>
            <a:off x="609600" y="2133600"/>
            <a:ext cx="4800600" cy="3276600"/>
          </a:xfrm>
          <a:prstGeom prst="ellipse">
            <a:avLst/>
          </a:prstGeom>
          <a:noFill/>
          <a:ln w="38100" algn="ctr">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400" b="1">
              <a:solidFill>
                <a:srgbClr val="FFFFFF"/>
              </a:solidFill>
              <a:ea typeface="ＭＳ Ｐゴシック" pitchFamily="34" charset="-128"/>
              <a:cs typeface="Arial" charset="0"/>
            </a:endParaRPr>
          </a:p>
        </p:txBody>
      </p:sp>
      <p:sp>
        <p:nvSpPr>
          <p:cNvPr id="502788" name="Oval 4"/>
          <p:cNvSpPr>
            <a:spLocks noChangeArrowheads="1"/>
          </p:cNvSpPr>
          <p:nvPr/>
        </p:nvSpPr>
        <p:spPr bwMode="auto">
          <a:xfrm>
            <a:off x="3505200" y="2133600"/>
            <a:ext cx="4800600" cy="3276600"/>
          </a:xfrm>
          <a:prstGeom prst="ellipse">
            <a:avLst/>
          </a:prstGeom>
          <a:noFill/>
          <a:ln w="38100" algn="ctr">
            <a:solidFill>
              <a:srgbClr val="66CCFF"/>
            </a:solidFill>
            <a:round/>
            <a:headEnd/>
            <a:tailEnd/>
          </a:ln>
          <a:effectLst/>
        </p:spPr>
        <p:txBody>
          <a:bodyPr wrap="none" anchor="ctr"/>
          <a:lstStyle/>
          <a:p>
            <a:endParaRPr lang="en-US" sz="1400" b="1">
              <a:solidFill>
                <a:srgbClr val="66CCFF"/>
              </a:solidFill>
              <a:effectLst>
                <a:outerShdw blurRad="38100" dist="38100" dir="2700000" algn="tl">
                  <a:srgbClr val="C0C0C0"/>
                </a:outerShdw>
              </a:effectLst>
              <a:ea typeface="ＭＳ Ｐゴシック" pitchFamily="34" charset="-128"/>
              <a:cs typeface="Arial" charset="0"/>
            </a:endParaRPr>
          </a:p>
        </p:txBody>
      </p:sp>
      <p:sp>
        <p:nvSpPr>
          <p:cNvPr id="7173" name="Text Box 5"/>
          <p:cNvSpPr txBox="1">
            <a:spLocks noChangeArrowheads="1"/>
          </p:cNvSpPr>
          <p:nvPr/>
        </p:nvSpPr>
        <p:spPr bwMode="auto">
          <a:xfrm>
            <a:off x="2133600" y="3352800"/>
            <a:ext cx="1058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pPr eaLnBrk="1" hangingPunct="1"/>
            <a:r>
              <a:rPr lang="en-US" sz="4000" b="0">
                <a:solidFill>
                  <a:srgbClr val="33CC33"/>
                </a:solidFill>
                <a:cs typeface="Arial" charset="0"/>
              </a:rPr>
              <a:t>GIS</a:t>
            </a:r>
          </a:p>
        </p:txBody>
      </p:sp>
      <p:sp>
        <p:nvSpPr>
          <p:cNvPr id="7174" name="Text Box 6"/>
          <p:cNvSpPr txBox="1">
            <a:spLocks noChangeArrowheads="1"/>
          </p:cNvSpPr>
          <p:nvPr/>
        </p:nvSpPr>
        <p:spPr bwMode="auto">
          <a:xfrm>
            <a:off x="5562600" y="3048000"/>
            <a:ext cx="2613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pPr eaLnBrk="1" hangingPunct="1"/>
            <a:r>
              <a:rPr lang="en-US" sz="4000" b="0">
                <a:solidFill>
                  <a:srgbClr val="66CCFF"/>
                </a:solidFill>
                <a:cs typeface="Arial" charset="0"/>
              </a:rPr>
              <a:t>Water</a:t>
            </a:r>
          </a:p>
          <a:p>
            <a:pPr eaLnBrk="1" hangingPunct="1"/>
            <a:r>
              <a:rPr lang="en-US" sz="4000" b="0">
                <a:solidFill>
                  <a:srgbClr val="66CCFF"/>
                </a:solidFill>
                <a:cs typeface="Arial" charset="0"/>
              </a:rPr>
              <a:t>Resources</a:t>
            </a:r>
          </a:p>
          <a:p>
            <a:pPr eaLnBrk="1" hangingPunct="1"/>
            <a:endParaRPr lang="en-US" sz="4000" b="0">
              <a:solidFill>
                <a:srgbClr val="0066FF"/>
              </a:solidFill>
              <a:cs typeface="Arial" charset="0"/>
            </a:endParaRPr>
          </a:p>
        </p:txBody>
      </p:sp>
    </p:spTree>
    <p:extLst>
      <p:ext uri="{BB962C8B-B14F-4D97-AF65-F5344CB8AC3E}">
        <p14:creationId xmlns:p14="http://schemas.microsoft.com/office/powerpoint/2010/main" val="9730297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362200"/>
            <a:ext cx="5025575" cy="4495800"/>
            <a:chOff x="0" y="2362200"/>
            <a:chExt cx="5025575" cy="4495800"/>
          </a:xfrm>
        </p:grpSpPr>
        <p:pic>
          <p:nvPicPr>
            <p:cNvPr id="2052" name="Picture 4"/>
            <p:cNvPicPr>
              <a:picLocks noChangeAspect="1" noChangeArrowheads="1"/>
            </p:cNvPicPr>
            <p:nvPr/>
          </p:nvPicPr>
          <p:blipFill>
            <a:blip r:embed="rId3"/>
            <a:srcRect/>
            <a:stretch>
              <a:fillRect/>
            </a:stretch>
          </p:blipFill>
          <p:spPr bwMode="auto">
            <a:xfrm>
              <a:off x="0" y="2362200"/>
              <a:ext cx="5025575" cy="4495800"/>
            </a:xfrm>
            <a:prstGeom prst="rect">
              <a:avLst/>
            </a:prstGeom>
            <a:noFill/>
            <a:ln w="9525">
              <a:noFill/>
              <a:miter lim="800000"/>
              <a:headEnd/>
              <a:tailEnd/>
            </a:ln>
            <a:effectLst/>
          </p:spPr>
        </p:pic>
        <p:sp>
          <p:nvSpPr>
            <p:cNvPr id="21" name="Oval 20"/>
            <p:cNvSpPr/>
            <p:nvPr/>
          </p:nvSpPr>
          <p:spPr>
            <a:xfrm>
              <a:off x="3321204" y="5506770"/>
              <a:ext cx="109728" cy="109728"/>
            </a:xfrm>
            <a:prstGeom prst="ellipse">
              <a:avLst/>
            </a:prstGeom>
            <a:solidFill>
              <a:srgbClr val="D7FDA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4" name="Title 3"/>
          <p:cNvSpPr>
            <a:spLocks noGrp="1"/>
          </p:cNvSpPr>
          <p:nvPr>
            <p:ph type="title"/>
          </p:nvPr>
        </p:nvSpPr>
        <p:spPr>
          <a:xfrm>
            <a:off x="457200" y="0"/>
            <a:ext cx="8229600" cy="1143000"/>
          </a:xfrm>
        </p:spPr>
        <p:txBody>
          <a:bodyPr>
            <a:normAutofit fontScale="90000"/>
          </a:bodyPr>
          <a:lstStyle/>
          <a:p>
            <a:r>
              <a:rPr lang="en-US" dirty="0" smtClean="0"/>
              <a:t>Calibrate Based on Monitoring Data</a:t>
            </a:r>
            <a:endParaRPr lang="en-US" sz="3100" dirty="0"/>
          </a:p>
        </p:txBody>
      </p:sp>
      <p:sp>
        <p:nvSpPr>
          <p:cNvPr id="6" name="TextBox 5"/>
          <p:cNvSpPr txBox="1"/>
          <p:nvPr/>
        </p:nvSpPr>
        <p:spPr>
          <a:xfrm>
            <a:off x="1066800" y="4075521"/>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12952</a:t>
            </a:r>
            <a:endParaRPr lang="en-US" dirty="0">
              <a:solidFill>
                <a:prstClr val="black"/>
              </a:solidFill>
            </a:endParaRPr>
          </a:p>
        </p:txBody>
      </p:sp>
      <p:sp>
        <p:nvSpPr>
          <p:cNvPr id="7" name="TextBox 6"/>
          <p:cNvSpPr txBox="1"/>
          <p:nvPr/>
        </p:nvSpPr>
        <p:spPr>
          <a:xfrm>
            <a:off x="2438400" y="4939861"/>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12948</a:t>
            </a:r>
            <a:endParaRPr lang="en-US" dirty="0">
              <a:solidFill>
                <a:prstClr val="black"/>
              </a:solidFill>
            </a:endParaRPr>
          </a:p>
        </p:txBody>
      </p:sp>
      <p:sp>
        <p:nvSpPr>
          <p:cNvPr id="9" name="TextBox 8"/>
          <p:cNvSpPr txBox="1"/>
          <p:nvPr/>
        </p:nvSpPr>
        <p:spPr>
          <a:xfrm>
            <a:off x="4343400" y="4787461"/>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12943</a:t>
            </a:r>
            <a:endParaRPr lang="en-US" dirty="0">
              <a:solidFill>
                <a:prstClr val="black"/>
              </a:solidFill>
            </a:endParaRPr>
          </a:p>
        </p:txBody>
      </p:sp>
      <p:sp>
        <p:nvSpPr>
          <p:cNvPr id="10" name="TextBox 9"/>
          <p:cNvSpPr txBox="1"/>
          <p:nvPr/>
        </p:nvSpPr>
        <p:spPr>
          <a:xfrm>
            <a:off x="3810000" y="4075521"/>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dirty="0" smtClean="0">
                <a:solidFill>
                  <a:prstClr val="black"/>
                </a:solidFill>
              </a:rPr>
              <a:t>12944</a:t>
            </a:r>
            <a:endParaRPr lang="en-US" dirty="0">
              <a:solidFill>
                <a:prstClr val="black"/>
              </a:solidFill>
            </a:endParaRP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endParaRPr>
          </a:p>
        </p:txBody>
      </p:sp>
      <p:graphicFrame>
        <p:nvGraphicFramePr>
          <p:cNvPr id="16" name="Table 15"/>
          <p:cNvGraphicFramePr>
            <a:graphicFrameLocks noGrp="1"/>
          </p:cNvGraphicFramePr>
          <p:nvPr>
            <p:extLst>
              <p:ext uri="{D42A27DB-BD31-4B8C-83A1-F6EECF244321}">
                <p14:modId xmlns:p14="http://schemas.microsoft.com/office/powerpoint/2010/main" val="3295531719"/>
              </p:ext>
            </p:extLst>
          </p:nvPr>
        </p:nvGraphicFramePr>
        <p:xfrm>
          <a:off x="5867400" y="3605108"/>
          <a:ext cx="2971800" cy="2109892"/>
        </p:xfrm>
        <a:graphic>
          <a:graphicData uri="http://schemas.openxmlformats.org/drawingml/2006/table">
            <a:tbl>
              <a:tblPr firstRow="1" bandRow="1">
                <a:tableStyleId>{5940675A-B579-460E-94D1-54222C63F5DA}</a:tableStyleId>
              </a:tblPr>
              <a:tblGrid>
                <a:gridCol w="1257300"/>
                <a:gridCol w="1714500"/>
              </a:tblGrid>
              <a:tr h="375073">
                <a:tc>
                  <a:txBody>
                    <a:bodyPr/>
                    <a:lstStyle/>
                    <a:p>
                      <a:pPr algn="ctr"/>
                      <a:r>
                        <a:rPr lang="en-US" sz="1700" b="1" dirty="0" smtClean="0"/>
                        <a:t>Station</a:t>
                      </a:r>
                      <a:endParaRPr lang="en-US" sz="1700" b="1" dirty="0"/>
                    </a:p>
                  </a:txBody>
                  <a:tcPr anchor="ctr"/>
                </a:tc>
                <a:tc>
                  <a:txBody>
                    <a:bodyPr/>
                    <a:lstStyle/>
                    <a:p>
                      <a:pPr algn="ctr"/>
                      <a:r>
                        <a:rPr lang="en-US" sz="1700" b="1" dirty="0" smtClean="0"/>
                        <a:t>Mean </a:t>
                      </a:r>
                    </a:p>
                    <a:p>
                      <a:pPr algn="ctr"/>
                      <a:r>
                        <a:rPr lang="en-US" sz="1700" b="1" dirty="0" smtClean="0"/>
                        <a:t>(CFU/100mL)</a:t>
                      </a:r>
                      <a:endParaRPr lang="en-US" sz="1700" b="1" dirty="0"/>
                    </a:p>
                  </a:txBody>
                  <a:tcPr anchor="ctr"/>
                </a:tc>
              </a:tr>
              <a:tr h="375073">
                <a:tc>
                  <a:txBody>
                    <a:bodyPr/>
                    <a:lstStyle/>
                    <a:p>
                      <a:pPr algn="ctr"/>
                      <a:r>
                        <a:rPr lang="en-US" sz="1700" dirty="0" smtClean="0">
                          <a:solidFill>
                            <a:schemeClr val="tx1"/>
                          </a:solidFill>
                        </a:rPr>
                        <a:t>12943</a:t>
                      </a:r>
                      <a:endParaRPr lang="en-US" sz="1700" dirty="0">
                        <a:solidFill>
                          <a:schemeClr val="tx1"/>
                        </a:solidFill>
                      </a:endParaRPr>
                    </a:p>
                  </a:txBody>
                  <a:tcPr anchor="ctr"/>
                </a:tc>
                <a:tc>
                  <a:txBody>
                    <a:bodyPr/>
                    <a:lstStyle/>
                    <a:p>
                      <a:pPr algn="ctr"/>
                      <a:r>
                        <a:rPr lang="en-US" sz="1700" dirty="0" smtClean="0">
                          <a:solidFill>
                            <a:schemeClr val="tx1"/>
                          </a:solidFill>
                        </a:rPr>
                        <a:t>107</a:t>
                      </a:r>
                      <a:endParaRPr lang="en-US" sz="1700" dirty="0">
                        <a:solidFill>
                          <a:schemeClr val="tx1"/>
                        </a:solidFill>
                      </a:endParaRPr>
                    </a:p>
                  </a:txBody>
                  <a:tcPr anchor="ctr"/>
                </a:tc>
              </a:tr>
              <a:tr h="375073">
                <a:tc>
                  <a:txBody>
                    <a:bodyPr/>
                    <a:lstStyle/>
                    <a:p>
                      <a:pPr algn="ctr"/>
                      <a:r>
                        <a:rPr lang="en-US" sz="1700" dirty="0" smtClean="0">
                          <a:solidFill>
                            <a:schemeClr val="tx1"/>
                          </a:solidFill>
                        </a:rPr>
                        <a:t>12944</a:t>
                      </a:r>
                      <a:endParaRPr lang="en-US" sz="1700" dirty="0">
                        <a:solidFill>
                          <a:schemeClr val="tx1"/>
                        </a:solidFill>
                      </a:endParaRPr>
                    </a:p>
                  </a:txBody>
                  <a:tcPr anchor="ctr"/>
                </a:tc>
                <a:tc>
                  <a:txBody>
                    <a:bodyPr/>
                    <a:lstStyle/>
                    <a:p>
                      <a:pPr algn="ctr"/>
                      <a:r>
                        <a:rPr lang="en-US" sz="1700" dirty="0" smtClean="0">
                          <a:solidFill>
                            <a:schemeClr val="tx1"/>
                          </a:solidFill>
                        </a:rPr>
                        <a:t>251</a:t>
                      </a:r>
                      <a:endParaRPr lang="en-US" sz="1700" dirty="0">
                        <a:solidFill>
                          <a:schemeClr val="tx1"/>
                        </a:solidFill>
                      </a:endParaRPr>
                    </a:p>
                  </a:txBody>
                  <a:tcPr anchor="ctr"/>
                </a:tc>
              </a:tr>
              <a:tr h="375073">
                <a:tc>
                  <a:txBody>
                    <a:bodyPr/>
                    <a:lstStyle/>
                    <a:p>
                      <a:pPr algn="ctr"/>
                      <a:r>
                        <a:rPr lang="en-US" sz="1700" dirty="0" smtClean="0">
                          <a:solidFill>
                            <a:schemeClr val="tx1"/>
                          </a:solidFill>
                        </a:rPr>
                        <a:t>12948</a:t>
                      </a:r>
                      <a:endParaRPr lang="en-US" sz="1700" dirty="0">
                        <a:solidFill>
                          <a:schemeClr val="tx1"/>
                        </a:solidFill>
                      </a:endParaRPr>
                    </a:p>
                  </a:txBody>
                  <a:tcPr anchor="ctr"/>
                </a:tc>
                <a:tc>
                  <a:txBody>
                    <a:bodyPr/>
                    <a:lstStyle/>
                    <a:p>
                      <a:pPr algn="ctr"/>
                      <a:r>
                        <a:rPr lang="en-US" sz="1700" dirty="0" smtClean="0">
                          <a:solidFill>
                            <a:schemeClr val="tx1"/>
                          </a:solidFill>
                        </a:rPr>
                        <a:t>394</a:t>
                      </a:r>
                      <a:endParaRPr lang="en-US" sz="1700" dirty="0">
                        <a:solidFill>
                          <a:schemeClr val="tx1"/>
                        </a:solidFill>
                      </a:endParaRPr>
                    </a:p>
                  </a:txBody>
                  <a:tcPr anchor="ctr"/>
                </a:tc>
              </a:tr>
              <a:tr h="375073">
                <a:tc>
                  <a:txBody>
                    <a:bodyPr/>
                    <a:lstStyle/>
                    <a:p>
                      <a:pPr algn="ctr"/>
                      <a:r>
                        <a:rPr lang="en-US" sz="1700" dirty="0" smtClean="0">
                          <a:solidFill>
                            <a:schemeClr val="tx1"/>
                          </a:solidFill>
                        </a:rPr>
                        <a:t>12952</a:t>
                      </a:r>
                      <a:endParaRPr lang="en-US" sz="1700" dirty="0">
                        <a:solidFill>
                          <a:schemeClr val="tx1"/>
                        </a:solidFill>
                      </a:endParaRPr>
                    </a:p>
                  </a:txBody>
                  <a:tcPr anchor="ctr"/>
                </a:tc>
                <a:tc>
                  <a:txBody>
                    <a:bodyPr/>
                    <a:lstStyle/>
                    <a:p>
                      <a:pPr algn="ctr"/>
                      <a:r>
                        <a:rPr lang="en-US" sz="1700" dirty="0" smtClean="0">
                          <a:solidFill>
                            <a:schemeClr val="tx1"/>
                          </a:solidFill>
                        </a:rPr>
                        <a:t>158</a:t>
                      </a:r>
                      <a:endParaRPr lang="en-US" sz="1700" dirty="0">
                        <a:solidFill>
                          <a:schemeClr val="tx1"/>
                        </a:solidFill>
                      </a:endParaRPr>
                    </a:p>
                  </a:txBody>
                  <a:tcPr anchor="ctr"/>
                </a:tc>
              </a:tr>
            </a:tbl>
          </a:graphicData>
        </a:graphic>
      </p:graphicFrame>
      <p:pic>
        <p:nvPicPr>
          <p:cNvPr id="1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0" y="1143000"/>
            <a:ext cx="3314700" cy="428625"/>
          </a:xfrm>
          <a:prstGeom prst="rect">
            <a:avLst/>
          </a:prstGeom>
          <a:noFill/>
        </p:spPr>
      </p:pic>
      <p:pic>
        <p:nvPicPr>
          <p:cNvPr id="20"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19200" y="1828800"/>
            <a:ext cx="7010400" cy="981075"/>
          </a:xfrm>
          <a:prstGeom prst="rect">
            <a:avLst/>
          </a:prstGeom>
          <a:noFill/>
        </p:spPr>
      </p:pic>
      <p:sp>
        <p:nvSpPr>
          <p:cNvPr id="23" name="TextBox 22"/>
          <p:cNvSpPr txBox="1"/>
          <p:nvPr/>
        </p:nvSpPr>
        <p:spPr>
          <a:xfrm>
            <a:off x="381000" y="1916668"/>
            <a:ext cx="1143000" cy="369332"/>
          </a:xfrm>
          <a:prstGeom prst="rect">
            <a:avLst/>
          </a:prstGeom>
          <a:noFill/>
        </p:spPr>
        <p:txBody>
          <a:bodyPr wrap="square" rtlCol="0">
            <a:spAutoFit/>
          </a:bodyPr>
          <a:lstStyle/>
          <a:p>
            <a:pPr fontAlgn="auto">
              <a:spcBef>
                <a:spcPts val="0"/>
              </a:spcBef>
              <a:spcAft>
                <a:spcPts val="0"/>
              </a:spcAft>
            </a:pPr>
            <a:r>
              <a:rPr lang="en-US" u="sng" dirty="0" smtClean="0">
                <a:solidFill>
                  <a:prstClr val="black"/>
                </a:solidFill>
                <a:latin typeface="Calibri"/>
              </a:rPr>
              <a:t>When:</a:t>
            </a:r>
            <a:endParaRPr lang="en-US" u="sng" dirty="0">
              <a:solidFill>
                <a:prstClr val="black"/>
              </a:solidFill>
              <a:latin typeface="Calibri"/>
            </a:endParaRPr>
          </a:p>
        </p:txBody>
      </p:sp>
      <p:sp>
        <p:nvSpPr>
          <p:cNvPr id="17" name="Oval 16"/>
          <p:cNvSpPr/>
          <p:nvPr/>
        </p:nvSpPr>
        <p:spPr>
          <a:xfrm>
            <a:off x="7874000" y="1778000"/>
            <a:ext cx="15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Oval 18"/>
          <p:cNvSpPr/>
          <p:nvPr/>
        </p:nvSpPr>
        <p:spPr>
          <a:xfrm>
            <a:off x="5600700" y="1778000"/>
            <a:ext cx="15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457615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Evaluate Strategies To Reduce Load</a:t>
            </a:r>
            <a:endParaRPr lang="en-US" dirty="0"/>
          </a:p>
        </p:txBody>
      </p:sp>
      <p:sp>
        <p:nvSpPr>
          <p:cNvPr id="6" name="Content Placeholder 5"/>
          <p:cNvSpPr>
            <a:spLocks noGrp="1"/>
          </p:cNvSpPr>
          <p:nvPr>
            <p:ph idx="1"/>
          </p:nvPr>
        </p:nvSpPr>
        <p:spPr/>
        <p:txBody>
          <a:bodyPr/>
          <a:lstStyle/>
          <a:p>
            <a:r>
              <a:rPr lang="en-US" dirty="0" smtClean="0"/>
              <a:t>Eliminate nearby septic systems</a:t>
            </a:r>
          </a:p>
          <a:p>
            <a:r>
              <a:rPr lang="en-US" dirty="0" smtClean="0"/>
              <a:t>Implement best management practices to reduce non-point loads from watersheds</a:t>
            </a:r>
          </a:p>
          <a:p>
            <a:endParaRPr lang="en-US" dirty="0"/>
          </a:p>
        </p:txBody>
      </p:sp>
      <p:sp>
        <p:nvSpPr>
          <p:cNvPr id="7" name="Rectangle 6"/>
          <p:cNvSpPr/>
          <p:nvPr/>
        </p:nvSpPr>
        <p:spPr>
          <a:xfrm>
            <a:off x="381000" y="4429780"/>
            <a:ext cx="8382000" cy="523220"/>
          </a:xfrm>
          <a:prstGeom prst="rect">
            <a:avLst/>
          </a:prstGeom>
        </p:spPr>
        <p:txBody>
          <a:bodyPr wrap="square">
            <a:spAutoFit/>
          </a:bodyPr>
          <a:lstStyle/>
          <a:p>
            <a:pPr algn="ctr"/>
            <a:r>
              <a:rPr lang="en-US" sz="2800" dirty="0" smtClean="0">
                <a:hlinkClick r:id="rId2"/>
              </a:rPr>
              <a:t>http</a:t>
            </a:r>
            <a:r>
              <a:rPr lang="en-US" sz="2800" dirty="0">
                <a:hlinkClick r:id="rId2"/>
              </a:rPr>
              <a:t>://</a:t>
            </a:r>
            <a:r>
              <a:rPr lang="en-US" sz="2800" dirty="0" smtClean="0">
                <a:hlinkClick r:id="rId2"/>
              </a:rPr>
              <a:t>repositories.lib.utexas.edu/handle/2152/10654</a:t>
            </a:r>
            <a:r>
              <a:rPr lang="en-US" sz="2800" dirty="0" smtClean="0"/>
              <a:t> </a:t>
            </a:r>
            <a:endParaRPr lang="en-US" sz="2800" dirty="0"/>
          </a:p>
        </p:txBody>
      </p:sp>
      <p:sp>
        <p:nvSpPr>
          <p:cNvPr id="8" name="TextBox 7"/>
          <p:cNvSpPr txBox="1"/>
          <p:nvPr/>
        </p:nvSpPr>
        <p:spPr>
          <a:xfrm>
            <a:off x="3013115" y="3886200"/>
            <a:ext cx="2826415" cy="646331"/>
          </a:xfrm>
          <a:prstGeom prst="rect">
            <a:avLst/>
          </a:prstGeom>
          <a:noFill/>
        </p:spPr>
        <p:txBody>
          <a:bodyPr wrap="none" rtlCol="0">
            <a:spAutoFit/>
          </a:bodyPr>
          <a:lstStyle/>
          <a:p>
            <a:r>
              <a:rPr lang="en-US" sz="3600" dirty="0" smtClean="0"/>
              <a:t>Published in:</a:t>
            </a:r>
            <a:endParaRPr lang="en-US" sz="3600" dirty="0"/>
          </a:p>
        </p:txBody>
      </p:sp>
    </p:spTree>
    <p:extLst>
      <p:ext uri="{BB962C8B-B14F-4D97-AF65-F5344CB8AC3E}">
        <p14:creationId xmlns:p14="http://schemas.microsoft.com/office/powerpoint/2010/main" val="221065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372225"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Free Download</a:t>
            </a:r>
            <a:endParaRPr lang="en-US" dirty="0"/>
          </a:p>
        </p:txBody>
      </p:sp>
      <p:sp>
        <p:nvSpPr>
          <p:cNvPr id="3" name="Rectangle 2"/>
          <p:cNvSpPr/>
          <p:nvPr/>
        </p:nvSpPr>
        <p:spPr>
          <a:xfrm>
            <a:off x="1447800" y="1020762"/>
            <a:ext cx="6574813" cy="707886"/>
          </a:xfrm>
          <a:prstGeom prst="rect">
            <a:avLst/>
          </a:prstGeom>
        </p:spPr>
        <p:txBody>
          <a:bodyPr wrap="none">
            <a:spAutoFit/>
          </a:bodyPr>
          <a:lstStyle/>
          <a:p>
            <a:r>
              <a:rPr lang="en-US" sz="4000" dirty="0" smtClean="0">
                <a:hlinkClick r:id="rId3"/>
              </a:rPr>
              <a:t>http://</a:t>
            </a:r>
            <a:r>
              <a:rPr lang="en-US" sz="4000" smtClean="0">
                <a:hlinkClick r:id="rId3"/>
              </a:rPr>
              <a:t>tools.crwr.utexas.edu/</a:t>
            </a:r>
            <a:r>
              <a:rPr lang="en-US" sz="4000" smtClean="0"/>
              <a:t> </a:t>
            </a:r>
            <a:endParaRPr lang="en-US" sz="4000" dirty="0"/>
          </a:p>
        </p:txBody>
      </p:sp>
    </p:spTree>
    <p:extLst>
      <p:ext uri="{BB962C8B-B14F-4D97-AF65-F5344CB8AC3E}">
        <p14:creationId xmlns:p14="http://schemas.microsoft.com/office/powerpoint/2010/main" val="232224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0988" y="107950"/>
            <a:ext cx="8534400" cy="1143000"/>
          </a:xfrm>
        </p:spPr>
        <p:txBody>
          <a:bodyPr/>
          <a:lstStyle/>
          <a:p>
            <a:pPr eaLnBrk="1" hangingPunct="1"/>
            <a:r>
              <a:rPr lang="en-US" sz="3200" smtClean="0"/>
              <a:t>Arc Hydro: GIS for Water Resources</a:t>
            </a:r>
          </a:p>
        </p:txBody>
      </p:sp>
      <p:sp>
        <p:nvSpPr>
          <p:cNvPr id="8195" name="Rectangle 3"/>
          <p:cNvSpPr>
            <a:spLocks noGrp="1" noChangeArrowheads="1"/>
          </p:cNvSpPr>
          <p:nvPr>
            <p:ph sz="half" idx="1"/>
          </p:nvPr>
        </p:nvSpPr>
        <p:spPr>
          <a:xfrm>
            <a:off x="455613" y="1570038"/>
            <a:ext cx="4108450" cy="3783012"/>
          </a:xfrm>
        </p:spPr>
        <p:txBody>
          <a:bodyPr/>
          <a:lstStyle/>
          <a:p>
            <a:pPr eaLnBrk="1" hangingPunct="1"/>
            <a:r>
              <a:rPr lang="en-US" smtClean="0">
                <a:solidFill>
                  <a:schemeClr val="accent2"/>
                </a:solidFill>
              </a:rPr>
              <a:t>Arc Hydro</a:t>
            </a:r>
          </a:p>
          <a:p>
            <a:pPr lvl="1" eaLnBrk="1" hangingPunct="1"/>
            <a:r>
              <a:rPr lang="en-US" smtClean="0"/>
              <a:t> An ArcGIS </a:t>
            </a:r>
            <a:r>
              <a:rPr lang="en-US" smtClean="0">
                <a:solidFill>
                  <a:schemeClr val="accent2"/>
                </a:solidFill>
              </a:rPr>
              <a:t>data model </a:t>
            </a:r>
            <a:r>
              <a:rPr lang="en-US" smtClean="0"/>
              <a:t>for water resources</a:t>
            </a:r>
          </a:p>
          <a:p>
            <a:pPr lvl="1" eaLnBrk="1" hangingPunct="1"/>
            <a:r>
              <a:rPr lang="en-US" smtClean="0"/>
              <a:t> Arc Hydro </a:t>
            </a:r>
            <a:r>
              <a:rPr lang="en-US" smtClean="0">
                <a:solidFill>
                  <a:schemeClr val="accent2"/>
                </a:solidFill>
              </a:rPr>
              <a:t>toolset</a:t>
            </a:r>
            <a:r>
              <a:rPr lang="en-US" smtClean="0"/>
              <a:t> for implementation</a:t>
            </a:r>
          </a:p>
          <a:p>
            <a:pPr lvl="1" eaLnBrk="1" hangingPunct="1"/>
            <a:r>
              <a:rPr lang="en-US" smtClean="0"/>
              <a:t> Framework for linking </a:t>
            </a:r>
            <a:r>
              <a:rPr lang="en-US" smtClean="0">
                <a:solidFill>
                  <a:schemeClr val="accent2"/>
                </a:solidFill>
              </a:rPr>
              <a:t>hydrologic simulation </a:t>
            </a:r>
            <a:r>
              <a:rPr lang="en-US" smtClean="0"/>
              <a:t>models</a:t>
            </a:r>
          </a:p>
        </p:txBody>
      </p:sp>
      <p:pic>
        <p:nvPicPr>
          <p:cNvPr id="8196" name="Picture 4" descr="ArcHydro_fr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9211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381000" y="5105400"/>
            <a:ext cx="4287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pPr eaLnBrk="1" hangingPunct="1"/>
            <a:r>
              <a:rPr lang="en-US" sz="2400" b="0">
                <a:solidFill>
                  <a:srgbClr val="1F497D"/>
                </a:solidFill>
                <a:latin typeface="Times New Roman" pitchFamily="18" charset="0"/>
                <a:cs typeface="Arial" charset="0"/>
              </a:rPr>
              <a:t>The Arc Hydro data model and</a:t>
            </a:r>
          </a:p>
          <a:p>
            <a:pPr eaLnBrk="1" hangingPunct="1"/>
            <a:r>
              <a:rPr lang="en-US" sz="2400" b="0">
                <a:solidFill>
                  <a:srgbClr val="1F497D"/>
                </a:solidFill>
                <a:latin typeface="Times New Roman" pitchFamily="18" charset="0"/>
                <a:cs typeface="Arial" charset="0"/>
              </a:rPr>
              <a:t>application tools are in the public</a:t>
            </a:r>
          </a:p>
          <a:p>
            <a:pPr eaLnBrk="1" hangingPunct="1"/>
            <a:r>
              <a:rPr lang="en-US" sz="2400" b="0">
                <a:solidFill>
                  <a:srgbClr val="1F497D"/>
                </a:solidFill>
                <a:latin typeface="Times New Roman" pitchFamily="18" charset="0"/>
                <a:cs typeface="Arial" charset="0"/>
              </a:rPr>
              <a:t>domain</a:t>
            </a:r>
          </a:p>
        </p:txBody>
      </p:sp>
      <p:sp>
        <p:nvSpPr>
          <p:cNvPr id="494598" name="Text Box 6"/>
          <p:cNvSpPr txBox="1">
            <a:spLocks noChangeArrowheads="1"/>
          </p:cNvSpPr>
          <p:nvPr/>
        </p:nvSpPr>
        <p:spPr bwMode="auto">
          <a:xfrm>
            <a:off x="369888" y="992188"/>
            <a:ext cx="6281737" cy="400050"/>
          </a:xfrm>
          <a:prstGeom prst="rect">
            <a:avLst/>
          </a:prstGeom>
          <a:noFill/>
          <a:ln w="3175">
            <a:noFill/>
            <a:miter lim="800000"/>
            <a:headEnd/>
            <a:tailEnd/>
          </a:ln>
          <a:effectLst/>
        </p:spPr>
        <p:txBody>
          <a:bodyPr wrap="none">
            <a:spAutoFit/>
          </a:bodyPr>
          <a:lstStyle/>
          <a:p>
            <a:pPr>
              <a:defRPr/>
            </a:pPr>
            <a:r>
              <a:rPr lang="en-US" sz="2000" b="1" dirty="0">
                <a:solidFill>
                  <a:prstClr val="black"/>
                </a:solidFill>
                <a:ea typeface="ＭＳ Ｐゴシック" pitchFamily="1" charset="-128"/>
                <a:cs typeface="Arial" charset="0"/>
              </a:rPr>
              <a:t>Published in 2002, now in revision for Arc Hydro II</a:t>
            </a:r>
          </a:p>
        </p:txBody>
      </p:sp>
    </p:spTree>
    <p:extLst>
      <p:ext uri="{BB962C8B-B14F-4D97-AF65-F5344CB8AC3E}">
        <p14:creationId xmlns:p14="http://schemas.microsoft.com/office/powerpoint/2010/main" val="14786434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smtClean="0"/>
              <a:t>What is a hydrologic data model</a:t>
            </a:r>
          </a:p>
        </p:txBody>
      </p:sp>
      <p:sp>
        <p:nvSpPr>
          <p:cNvPr id="330756" name="Rectangle 4"/>
          <p:cNvSpPr>
            <a:spLocks noChangeArrowheads="1"/>
          </p:cNvSpPr>
          <p:nvPr/>
        </p:nvSpPr>
        <p:spPr bwMode="auto">
          <a:xfrm>
            <a:off x="223838" y="1098550"/>
            <a:ext cx="8920162" cy="1462088"/>
          </a:xfrm>
          <a:prstGeom prst="rect">
            <a:avLst/>
          </a:prstGeom>
          <a:noFill/>
          <a:ln w="9525" algn="ctr">
            <a:noFill/>
            <a:miter lim="800000"/>
            <a:headEnd/>
            <a:tailEnd/>
          </a:ln>
          <a:effectLst/>
        </p:spPr>
        <p:txBody>
          <a:bodyPr lIns="91422" tIns="45712" rIns="91422" bIns="45712"/>
          <a:lstStyle/>
          <a:p>
            <a:pPr marL="192088" indent="-187325">
              <a:lnSpc>
                <a:spcPct val="125000"/>
              </a:lnSpc>
            </a:pPr>
            <a:r>
              <a:rPr lang="en-US" sz="2400" b="1">
                <a:solidFill>
                  <a:prstClr val="black"/>
                </a:solidFill>
                <a:effectLst>
                  <a:outerShdw blurRad="38100" dist="38100" dir="2700000" algn="tl">
                    <a:srgbClr val="C0C0C0"/>
                  </a:outerShdw>
                </a:effectLst>
                <a:latin typeface="Calibri" pitchFamily="34" charset="0"/>
                <a:ea typeface="ＭＳ Ｐゴシック" pitchFamily="34" charset="-128"/>
                <a:cs typeface="Arial" charset="0"/>
              </a:rPr>
              <a:t>Booch et al. defined a model:  “a simplification of reality created to better understand the system being created”</a:t>
            </a:r>
          </a:p>
        </p:txBody>
      </p:sp>
      <p:pic>
        <p:nvPicPr>
          <p:cNvPr id="11268" name="Picture 5" descr="re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2633663"/>
            <a:ext cx="501332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8" name="Line 6"/>
          <p:cNvSpPr>
            <a:spLocks noChangeShapeType="1"/>
          </p:cNvSpPr>
          <p:nvPr/>
        </p:nvSpPr>
        <p:spPr bwMode="auto">
          <a:xfrm>
            <a:off x="4705350" y="4578350"/>
            <a:ext cx="1066800" cy="0"/>
          </a:xfrm>
          <a:prstGeom prst="line">
            <a:avLst/>
          </a:prstGeom>
          <a:noFill/>
          <a:ln w="9525">
            <a:solidFill>
              <a:schemeClr val="tx1"/>
            </a:solidFill>
            <a:round/>
            <a:headEnd/>
            <a:tailEnd type="triangle" w="med" len="med"/>
          </a:ln>
          <a:effectLst/>
        </p:spPr>
        <p:txBody>
          <a:bodyPr/>
          <a:lstStyle/>
          <a:p>
            <a:pPr algn="ctr" eaLnBrk="0" hangingPunct="0">
              <a:defRPr/>
            </a:pPr>
            <a:endParaRPr lang="en-US" sz="1400" b="1">
              <a:solidFill>
                <a:srgbClr val="FFFFFF"/>
              </a:solidFill>
              <a:effectLst>
                <a:outerShdw blurRad="38100" dist="38100" dir="2700000" algn="tl">
                  <a:srgbClr val="000000">
                    <a:alpha val="43137"/>
                  </a:srgbClr>
                </a:outerShdw>
              </a:effectLst>
              <a:ea typeface="ＭＳ Ｐゴシック" pitchFamily="16" charset="-128"/>
              <a:cs typeface="Arial" charset="0"/>
            </a:endParaRPr>
          </a:p>
        </p:txBody>
      </p:sp>
      <p:sp>
        <p:nvSpPr>
          <p:cNvPr id="330759" name="Oval 7"/>
          <p:cNvSpPr>
            <a:spLocks noChangeArrowheads="1"/>
          </p:cNvSpPr>
          <p:nvPr/>
        </p:nvSpPr>
        <p:spPr bwMode="auto">
          <a:xfrm>
            <a:off x="5994400" y="3616325"/>
            <a:ext cx="1223963" cy="503238"/>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en-US" sz="1400" b="1">
              <a:solidFill>
                <a:srgbClr val="FFFFFF"/>
              </a:solidFill>
              <a:effectLst>
                <a:outerShdw blurRad="38100" dist="38100" dir="2700000" algn="tl">
                  <a:srgbClr val="000000"/>
                </a:outerShdw>
              </a:effectLst>
              <a:ea typeface="ＭＳ Ｐゴシック" pitchFamily="34" charset="-128"/>
              <a:cs typeface="Arial" charset="0"/>
            </a:endParaRPr>
          </a:p>
        </p:txBody>
      </p:sp>
      <p:sp>
        <p:nvSpPr>
          <p:cNvPr id="330760" name="Oval 8"/>
          <p:cNvSpPr>
            <a:spLocks noChangeArrowheads="1"/>
          </p:cNvSpPr>
          <p:nvPr/>
        </p:nvSpPr>
        <p:spPr bwMode="auto">
          <a:xfrm>
            <a:off x="5994400" y="4335463"/>
            <a:ext cx="1223963" cy="503237"/>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en-US" sz="1400" b="1">
              <a:solidFill>
                <a:srgbClr val="FFFFFF"/>
              </a:solidFill>
              <a:effectLst>
                <a:outerShdw blurRad="38100" dist="38100" dir="2700000" algn="tl">
                  <a:srgbClr val="000000"/>
                </a:outerShdw>
              </a:effectLst>
              <a:ea typeface="ＭＳ Ｐゴシック" pitchFamily="34" charset="-128"/>
              <a:cs typeface="Arial" charset="0"/>
            </a:endParaRPr>
          </a:p>
        </p:txBody>
      </p:sp>
      <p:sp>
        <p:nvSpPr>
          <p:cNvPr id="330761" name="Oval 9"/>
          <p:cNvSpPr>
            <a:spLocks noChangeArrowheads="1"/>
          </p:cNvSpPr>
          <p:nvPr/>
        </p:nvSpPr>
        <p:spPr bwMode="auto">
          <a:xfrm>
            <a:off x="5994400" y="5127625"/>
            <a:ext cx="1223963" cy="503238"/>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en-US" sz="1400" b="1">
              <a:solidFill>
                <a:srgbClr val="FFFFFF"/>
              </a:solidFill>
              <a:effectLst>
                <a:outerShdw blurRad="38100" dist="38100" dir="2700000" algn="tl">
                  <a:srgbClr val="000000"/>
                </a:outerShdw>
              </a:effectLst>
              <a:ea typeface="ＭＳ Ｐゴシック" pitchFamily="34" charset="-128"/>
              <a:cs typeface="Arial" charset="0"/>
            </a:endParaRPr>
          </a:p>
        </p:txBody>
      </p:sp>
      <p:sp>
        <p:nvSpPr>
          <p:cNvPr id="330762" name="Oval 10"/>
          <p:cNvSpPr>
            <a:spLocks noChangeArrowheads="1"/>
          </p:cNvSpPr>
          <p:nvPr/>
        </p:nvSpPr>
        <p:spPr bwMode="auto">
          <a:xfrm>
            <a:off x="5994400" y="5848350"/>
            <a:ext cx="1223963" cy="503238"/>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en-US" sz="1400" b="1">
              <a:solidFill>
                <a:srgbClr val="FFFFFF"/>
              </a:solidFill>
              <a:effectLst>
                <a:outerShdw blurRad="38100" dist="38100" dir="2700000" algn="tl">
                  <a:srgbClr val="000000"/>
                </a:outerShdw>
              </a:effectLst>
              <a:ea typeface="ＭＳ Ｐゴシック" pitchFamily="34" charset="-128"/>
              <a:cs typeface="Arial" charset="0"/>
            </a:endParaRPr>
          </a:p>
        </p:txBody>
      </p:sp>
      <p:sp>
        <p:nvSpPr>
          <p:cNvPr id="330763" name="Text Box 11"/>
          <p:cNvSpPr txBox="1">
            <a:spLocks noChangeArrowheads="1"/>
          </p:cNvSpPr>
          <p:nvPr/>
        </p:nvSpPr>
        <p:spPr bwMode="auto">
          <a:xfrm>
            <a:off x="6067425" y="3111500"/>
            <a:ext cx="1054100" cy="400050"/>
          </a:xfrm>
          <a:prstGeom prst="rect">
            <a:avLst/>
          </a:prstGeom>
          <a:noFill/>
          <a:ln w="9525">
            <a:noFill/>
            <a:miter lim="800000"/>
            <a:headEnd/>
            <a:tailEnd/>
          </a:ln>
          <a:effectLst/>
        </p:spPr>
        <p:txBody>
          <a:bodyPr wrap="none">
            <a:spAutoFit/>
          </a:bodyPr>
          <a:lstStyle/>
          <a:p>
            <a:pPr>
              <a:defRPr/>
            </a:pPr>
            <a:r>
              <a:rPr lang="en-US" sz="2000" dirty="0">
                <a:solidFill>
                  <a:srgbClr val="1F497D"/>
                </a:solidFill>
                <a:effectLst>
                  <a:outerShdw blurRad="38100" dist="38100" dir="2700000" algn="tl">
                    <a:srgbClr val="000000">
                      <a:alpha val="43137"/>
                    </a:srgbClr>
                  </a:outerShdw>
                </a:effectLst>
                <a:ea typeface="ＭＳ Ｐゴシック" pitchFamily="16" charset="-128"/>
                <a:cs typeface="Arial" charset="0"/>
              </a:rPr>
              <a:t>Objects</a:t>
            </a:r>
          </a:p>
        </p:txBody>
      </p:sp>
      <p:sp>
        <p:nvSpPr>
          <p:cNvPr id="330764" name="Text Box 12"/>
          <p:cNvSpPr txBox="1">
            <a:spLocks noChangeArrowheads="1"/>
          </p:cNvSpPr>
          <p:nvPr/>
        </p:nvSpPr>
        <p:spPr bwMode="auto">
          <a:xfrm>
            <a:off x="7270750" y="3635375"/>
            <a:ext cx="996950" cy="400050"/>
          </a:xfrm>
          <a:prstGeom prst="rect">
            <a:avLst/>
          </a:prstGeom>
          <a:noFill/>
          <a:ln w="9525">
            <a:noFill/>
            <a:miter lim="800000"/>
            <a:headEnd/>
            <a:tailEnd/>
          </a:ln>
          <a:effectLst/>
        </p:spPr>
        <p:txBody>
          <a:bodyPr wrap="none">
            <a:spAutoFit/>
          </a:bodyPr>
          <a:lstStyle/>
          <a:p>
            <a:pPr>
              <a:defRPr/>
            </a:pPr>
            <a:r>
              <a:rPr lang="en-US" sz="2000">
                <a:solidFill>
                  <a:srgbClr val="1F497D"/>
                </a:solidFill>
                <a:effectLst>
                  <a:outerShdw blurRad="38100" dist="38100" dir="2700000" algn="tl">
                    <a:srgbClr val="000000">
                      <a:alpha val="43137"/>
                    </a:srgbClr>
                  </a:outerShdw>
                </a:effectLst>
                <a:ea typeface="ＭＳ Ｐゴシック" pitchFamily="16" charset="-128"/>
                <a:cs typeface="Arial" charset="0"/>
              </a:rPr>
              <a:t>Aquifer</a:t>
            </a:r>
          </a:p>
        </p:txBody>
      </p:sp>
      <p:sp>
        <p:nvSpPr>
          <p:cNvPr id="330765" name="Text Box 13"/>
          <p:cNvSpPr txBox="1">
            <a:spLocks noChangeArrowheads="1"/>
          </p:cNvSpPr>
          <p:nvPr/>
        </p:nvSpPr>
        <p:spPr bwMode="auto">
          <a:xfrm>
            <a:off x="7362825" y="4408488"/>
            <a:ext cx="1009650" cy="400050"/>
          </a:xfrm>
          <a:prstGeom prst="rect">
            <a:avLst/>
          </a:prstGeom>
          <a:noFill/>
          <a:ln w="9525">
            <a:noFill/>
            <a:miter lim="800000"/>
            <a:headEnd/>
            <a:tailEnd/>
          </a:ln>
          <a:effectLst/>
        </p:spPr>
        <p:txBody>
          <a:bodyPr wrap="none">
            <a:spAutoFit/>
          </a:bodyPr>
          <a:lstStyle/>
          <a:p>
            <a:pPr>
              <a:defRPr/>
            </a:pPr>
            <a:r>
              <a:rPr lang="en-US" sz="2000" dirty="0">
                <a:solidFill>
                  <a:srgbClr val="1F497D"/>
                </a:solidFill>
                <a:effectLst>
                  <a:outerShdw blurRad="38100" dist="38100" dir="2700000" algn="tl">
                    <a:srgbClr val="000000">
                      <a:alpha val="43137"/>
                    </a:srgbClr>
                  </a:outerShdw>
                </a:effectLst>
                <a:ea typeface="ＭＳ Ｐゴシック" pitchFamily="16" charset="-128"/>
                <a:cs typeface="Arial" charset="0"/>
              </a:rPr>
              <a:t>Stream</a:t>
            </a:r>
          </a:p>
        </p:txBody>
      </p:sp>
      <p:sp>
        <p:nvSpPr>
          <p:cNvPr id="330766" name="Text Box 14"/>
          <p:cNvSpPr txBox="1">
            <a:spLocks noChangeArrowheads="1"/>
          </p:cNvSpPr>
          <p:nvPr/>
        </p:nvSpPr>
        <p:spPr bwMode="auto">
          <a:xfrm>
            <a:off x="7434263" y="5200650"/>
            <a:ext cx="679450" cy="400050"/>
          </a:xfrm>
          <a:prstGeom prst="rect">
            <a:avLst/>
          </a:prstGeom>
          <a:noFill/>
          <a:ln w="9525">
            <a:noFill/>
            <a:miter lim="800000"/>
            <a:headEnd/>
            <a:tailEnd/>
          </a:ln>
          <a:effectLst/>
        </p:spPr>
        <p:txBody>
          <a:bodyPr wrap="none">
            <a:spAutoFit/>
          </a:bodyPr>
          <a:lstStyle/>
          <a:p>
            <a:pPr>
              <a:defRPr/>
            </a:pPr>
            <a:r>
              <a:rPr lang="en-US" sz="2000">
                <a:solidFill>
                  <a:srgbClr val="1F497D"/>
                </a:solidFill>
                <a:effectLst>
                  <a:outerShdw blurRad="38100" dist="38100" dir="2700000" algn="tl">
                    <a:srgbClr val="000000">
                      <a:alpha val="43137"/>
                    </a:srgbClr>
                  </a:outerShdw>
                </a:effectLst>
                <a:ea typeface="ＭＳ Ｐゴシック" pitchFamily="16" charset="-128"/>
                <a:cs typeface="Arial" charset="0"/>
              </a:rPr>
              <a:t>Well</a:t>
            </a:r>
          </a:p>
        </p:txBody>
      </p:sp>
      <p:sp>
        <p:nvSpPr>
          <p:cNvPr id="330767" name="Text Box 15"/>
          <p:cNvSpPr txBox="1">
            <a:spLocks noChangeArrowheads="1"/>
          </p:cNvSpPr>
          <p:nvPr/>
        </p:nvSpPr>
        <p:spPr bwMode="auto">
          <a:xfrm>
            <a:off x="7434263" y="5919788"/>
            <a:ext cx="1423788" cy="400110"/>
          </a:xfrm>
          <a:prstGeom prst="rect">
            <a:avLst/>
          </a:prstGeom>
          <a:noFill/>
          <a:ln w="9525">
            <a:noFill/>
            <a:miter lim="800000"/>
            <a:headEnd/>
            <a:tailEnd/>
          </a:ln>
          <a:effectLst/>
        </p:spPr>
        <p:txBody>
          <a:bodyPr wrap="none">
            <a:spAutoFit/>
          </a:bodyPr>
          <a:lstStyle/>
          <a:p>
            <a:pPr>
              <a:defRPr/>
            </a:pPr>
            <a:r>
              <a:rPr lang="en-US" sz="2000" dirty="0" smtClean="0">
                <a:solidFill>
                  <a:srgbClr val="1F497D"/>
                </a:solidFill>
                <a:effectLst>
                  <a:outerShdw blurRad="38100" dist="38100" dir="2700000" algn="tl">
                    <a:srgbClr val="000000">
                      <a:alpha val="43137"/>
                    </a:srgbClr>
                  </a:outerShdw>
                </a:effectLst>
                <a:ea typeface="ＭＳ Ｐゴシック" pitchFamily="16" charset="-128"/>
                <a:cs typeface="Arial" charset="0"/>
              </a:rPr>
              <a:t>Catchment</a:t>
            </a:r>
            <a:endParaRPr lang="en-US" sz="2000" dirty="0">
              <a:solidFill>
                <a:srgbClr val="1F497D"/>
              </a:solidFill>
              <a:effectLst>
                <a:outerShdw blurRad="38100" dist="38100" dir="2700000" algn="tl">
                  <a:srgbClr val="000000">
                    <a:alpha val="43137"/>
                  </a:srgbClr>
                </a:outerShdw>
              </a:effectLst>
              <a:ea typeface="ＭＳ Ｐゴシック" pitchFamily="16" charset="-128"/>
              <a:cs typeface="Arial" charset="0"/>
            </a:endParaRPr>
          </a:p>
        </p:txBody>
      </p:sp>
      <p:sp>
        <p:nvSpPr>
          <p:cNvPr id="11279" name="Text Box 16"/>
          <p:cNvSpPr txBox="1">
            <a:spLocks noChangeArrowheads="1"/>
          </p:cNvSpPr>
          <p:nvPr/>
        </p:nvSpPr>
        <p:spPr bwMode="auto">
          <a:xfrm>
            <a:off x="1584325" y="6364288"/>
            <a:ext cx="1539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b="1">
                <a:solidFill>
                  <a:srgbClr val="FFFFFF"/>
                </a:solidFill>
                <a:latin typeface="Arial" charset="0"/>
                <a:ea typeface="ＭＳ Ｐゴシック" pitchFamily="34" charset="-128"/>
              </a:defRPr>
            </a:lvl1pPr>
            <a:lvl2pPr marL="742950" indent="-285750" eaLnBrk="0" hangingPunct="0">
              <a:defRPr sz="1400" b="1">
                <a:solidFill>
                  <a:srgbClr val="FFFFFF"/>
                </a:solidFill>
                <a:latin typeface="Arial" charset="0"/>
                <a:ea typeface="ＭＳ Ｐゴシック" pitchFamily="34" charset="-128"/>
              </a:defRPr>
            </a:lvl2pPr>
            <a:lvl3pPr marL="1143000" indent="-228600" eaLnBrk="0" hangingPunct="0">
              <a:defRPr sz="1400" b="1">
                <a:solidFill>
                  <a:srgbClr val="FFFFFF"/>
                </a:solidFill>
                <a:latin typeface="Arial" charset="0"/>
                <a:ea typeface="ＭＳ Ｐゴシック" pitchFamily="34" charset="-128"/>
              </a:defRPr>
            </a:lvl3pPr>
            <a:lvl4pPr marL="1600200" indent="-228600" eaLnBrk="0" hangingPunct="0">
              <a:defRPr sz="1400" b="1">
                <a:solidFill>
                  <a:srgbClr val="FFFFFF"/>
                </a:solidFill>
                <a:latin typeface="Arial" charset="0"/>
                <a:ea typeface="ＭＳ Ｐゴシック" pitchFamily="34" charset="-128"/>
              </a:defRPr>
            </a:lvl4pPr>
            <a:lvl5pPr marL="2057400" indent="-228600" eaLnBrk="0" hangingPunct="0">
              <a:defRPr sz="1400" b="1">
                <a:solidFill>
                  <a:srgbClr val="FFFFFF"/>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FFFFFF"/>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FFFFFF"/>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FFFFFF"/>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FFFFFF"/>
                </a:solidFill>
                <a:latin typeface="Arial" charset="0"/>
                <a:ea typeface="ＭＳ Ｐゴシック" pitchFamily="34" charset="-128"/>
              </a:defRPr>
            </a:lvl9pPr>
          </a:lstStyle>
          <a:p>
            <a:pPr algn="ctr" eaLnBrk="1" hangingPunct="1">
              <a:spcBef>
                <a:spcPct val="20000"/>
              </a:spcBef>
            </a:pPr>
            <a:r>
              <a:rPr lang="en-US" sz="1200">
                <a:solidFill>
                  <a:prstClr val="black"/>
                </a:solidFill>
                <a:cs typeface="Arial" charset="0"/>
              </a:rPr>
              <a:t>R.M. Hirsch, USGS</a:t>
            </a:r>
          </a:p>
        </p:txBody>
      </p:sp>
    </p:spTree>
    <p:extLst>
      <p:ext uri="{BB962C8B-B14F-4D97-AF65-F5344CB8AC3E}">
        <p14:creationId xmlns:p14="http://schemas.microsoft.com/office/powerpoint/2010/main" val="39119180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914400" y="438150"/>
            <a:ext cx="7315200" cy="482600"/>
          </a:xfrm>
        </p:spPr>
        <p:txBody>
          <a:bodyPr/>
          <a:lstStyle/>
          <a:p>
            <a:pPr>
              <a:defRPr/>
            </a:pPr>
            <a:r>
              <a:rPr lang="en-US" sz="3600" dirty="0" smtClean="0"/>
              <a:t>Arc </a:t>
            </a:r>
            <a:r>
              <a:rPr lang="en-US" sz="3600" b="1" dirty="0" smtClean="0">
                <a:solidFill>
                  <a:schemeClr val="tx2">
                    <a:lumMod val="60000"/>
                    <a:lumOff val="40000"/>
                  </a:schemeClr>
                </a:solidFill>
              </a:rPr>
              <a:t>Hydro</a:t>
            </a:r>
            <a:r>
              <a:rPr lang="en-US" sz="3600" dirty="0" smtClean="0">
                <a:cs typeface="Times New Roman" pitchFamily="18" charset="0"/>
              </a:rPr>
              <a:t>—</a:t>
            </a:r>
            <a:r>
              <a:rPr lang="en-US" sz="3600" b="1" dirty="0" smtClean="0">
                <a:solidFill>
                  <a:schemeClr val="tx2">
                    <a:lumMod val="60000"/>
                    <a:lumOff val="40000"/>
                  </a:schemeClr>
                </a:solidFill>
              </a:rPr>
              <a:t>Hydro</a:t>
            </a:r>
            <a:r>
              <a:rPr lang="en-US" sz="3600" dirty="0" smtClean="0"/>
              <a:t>graphy</a:t>
            </a:r>
            <a:endParaRPr lang="en-US" sz="3600" dirty="0"/>
          </a:p>
        </p:txBody>
      </p:sp>
      <p:pic>
        <p:nvPicPr>
          <p:cNvPr id="10245" name="Picture 3" descr="drg"/>
          <p:cNvPicPr>
            <a:picLocks noChangeAspect="1" noChangeArrowheads="1"/>
          </p:cNvPicPr>
          <p:nvPr/>
        </p:nvPicPr>
        <p:blipFill>
          <a:blip r:embed="rId3" cstate="print"/>
          <a:srcRect/>
          <a:stretch>
            <a:fillRect/>
          </a:stretch>
        </p:blipFill>
        <p:spPr bwMode="auto">
          <a:xfrm>
            <a:off x="2366030" y="1696297"/>
            <a:ext cx="4411941" cy="4461758"/>
          </a:xfrm>
          <a:prstGeom prst="rect">
            <a:avLst/>
          </a:prstGeom>
          <a:noFill/>
          <a:ln w="9525">
            <a:noFill/>
            <a:miter lim="800000"/>
            <a:headEnd/>
            <a:tailEnd/>
          </a:ln>
        </p:spPr>
      </p:pic>
      <p:sp>
        <p:nvSpPr>
          <p:cNvPr id="496644" name="Text Box 4"/>
          <p:cNvSpPr txBox="1">
            <a:spLocks noChangeArrowheads="1"/>
          </p:cNvSpPr>
          <p:nvPr/>
        </p:nvSpPr>
        <p:spPr bwMode="auto">
          <a:xfrm>
            <a:off x="2780507" y="1067646"/>
            <a:ext cx="3582987" cy="461962"/>
          </a:xfrm>
          <a:prstGeom prst="rect">
            <a:avLst/>
          </a:prstGeom>
          <a:noFill/>
          <a:ln w="3175">
            <a:noFill/>
            <a:miter lim="800000"/>
            <a:headEnd/>
            <a:tailEnd/>
          </a:ln>
          <a:effectLst/>
        </p:spPr>
        <p:txBody>
          <a:bodyPr wrap="none">
            <a:spAutoFit/>
          </a:bodyPr>
          <a:lstStyle/>
          <a:p>
            <a:pPr>
              <a:defRPr/>
            </a:pPr>
            <a:r>
              <a:rPr lang="en-US" sz="2400" b="1" dirty="0">
                <a:solidFill>
                  <a:prstClr val="black"/>
                </a:solidFill>
                <a:ea typeface="ＭＳ Ｐゴシック" pitchFamily="34" charset="-128"/>
                <a:cs typeface="Arial" charset="0"/>
              </a:rPr>
              <a:t>The blue lines on maps</a:t>
            </a:r>
          </a:p>
        </p:txBody>
      </p:sp>
    </p:spTree>
    <p:extLst>
      <p:ext uri="{BB962C8B-B14F-4D97-AF65-F5344CB8AC3E}">
        <p14:creationId xmlns:p14="http://schemas.microsoft.com/office/powerpoint/2010/main" val="354680803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7" name="Rectangle 3"/>
          <p:cNvSpPr>
            <a:spLocks noGrp="1" noChangeArrowheads="1"/>
          </p:cNvSpPr>
          <p:nvPr>
            <p:ph type="title"/>
          </p:nvPr>
        </p:nvSpPr>
        <p:spPr>
          <a:xfrm>
            <a:off x="912144" y="400050"/>
            <a:ext cx="7315200" cy="482600"/>
          </a:xfrm>
        </p:spPr>
        <p:txBody>
          <a:bodyPr/>
          <a:lstStyle/>
          <a:p>
            <a:pPr>
              <a:defRPr/>
            </a:pPr>
            <a:r>
              <a:rPr lang="en-US" sz="3600" dirty="0"/>
              <a:t>Arc </a:t>
            </a:r>
            <a:r>
              <a:rPr lang="en-US" sz="3600" b="1" dirty="0" smtClean="0">
                <a:solidFill>
                  <a:schemeClr val="tx2">
                    <a:lumMod val="60000"/>
                    <a:lumOff val="40000"/>
                  </a:schemeClr>
                </a:solidFill>
              </a:rPr>
              <a:t>Hydro</a:t>
            </a:r>
            <a:r>
              <a:rPr lang="en-US" sz="3600" dirty="0" smtClean="0">
                <a:cs typeface="Times New Roman" pitchFamily="18" charset="0"/>
              </a:rPr>
              <a:t>—</a:t>
            </a:r>
            <a:r>
              <a:rPr lang="en-US" sz="3600" b="1" dirty="0" smtClean="0">
                <a:solidFill>
                  <a:schemeClr val="tx2">
                    <a:lumMod val="60000"/>
                    <a:lumOff val="40000"/>
                  </a:schemeClr>
                </a:solidFill>
              </a:rPr>
              <a:t>Hydro</a:t>
            </a:r>
            <a:r>
              <a:rPr lang="en-US" sz="3600" dirty="0" smtClean="0"/>
              <a:t>logy</a:t>
            </a:r>
            <a:endParaRPr lang="en-US" sz="3600" dirty="0"/>
          </a:p>
        </p:txBody>
      </p:sp>
      <p:pic>
        <p:nvPicPr>
          <p:cNvPr id="11268" name="Picture 2" descr="hydrocycle"/>
          <p:cNvPicPr>
            <a:picLocks noChangeAspect="1" noChangeArrowheads="1"/>
          </p:cNvPicPr>
          <p:nvPr/>
        </p:nvPicPr>
        <p:blipFill>
          <a:blip r:embed="rId3" cstate="print"/>
          <a:srcRect/>
          <a:stretch>
            <a:fillRect/>
          </a:stretch>
        </p:blipFill>
        <p:spPr bwMode="auto">
          <a:xfrm>
            <a:off x="830182" y="1568160"/>
            <a:ext cx="7461826" cy="4861215"/>
          </a:xfrm>
          <a:prstGeom prst="rect">
            <a:avLst/>
          </a:prstGeom>
          <a:noFill/>
          <a:ln w="9525">
            <a:noFill/>
            <a:miter lim="800000"/>
            <a:headEnd/>
            <a:tailEnd/>
          </a:ln>
        </p:spPr>
      </p:pic>
      <p:sp>
        <p:nvSpPr>
          <p:cNvPr id="497668" name="Text Box 4"/>
          <p:cNvSpPr txBox="1">
            <a:spLocks noChangeArrowheads="1"/>
          </p:cNvSpPr>
          <p:nvPr/>
        </p:nvSpPr>
        <p:spPr bwMode="auto">
          <a:xfrm>
            <a:off x="633663" y="1039703"/>
            <a:ext cx="7872162" cy="430887"/>
          </a:xfrm>
          <a:prstGeom prst="rect">
            <a:avLst/>
          </a:prstGeom>
          <a:noFill/>
          <a:ln w="3175">
            <a:noFill/>
            <a:miter lim="800000"/>
            <a:headEnd/>
            <a:tailEnd/>
          </a:ln>
          <a:effectLst/>
        </p:spPr>
        <p:txBody>
          <a:bodyPr wrap="square">
            <a:spAutoFit/>
          </a:bodyPr>
          <a:lstStyle/>
          <a:p>
            <a:pPr algn="ctr">
              <a:defRPr/>
            </a:pPr>
            <a:r>
              <a:rPr lang="en-US" sz="2200" b="1" dirty="0">
                <a:solidFill>
                  <a:prstClr val="black"/>
                </a:solidFill>
                <a:ea typeface="ＭＳ Ｐゴシック" pitchFamily="34" charset="-128"/>
                <a:cs typeface="Arial" charset="0"/>
              </a:rPr>
              <a:t>The movement of water through the hydrologic system</a:t>
            </a:r>
          </a:p>
        </p:txBody>
      </p:sp>
    </p:spTree>
    <p:extLst>
      <p:ext uri="{BB962C8B-B14F-4D97-AF65-F5344CB8AC3E}">
        <p14:creationId xmlns:p14="http://schemas.microsoft.com/office/powerpoint/2010/main" val="47066019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6299200" y="3744913"/>
            <a:ext cx="369888" cy="304800"/>
          </a:xfrm>
          <a:prstGeom prst="leftRightArrow">
            <a:avLst>
              <a:gd name="adj1" fmla="val 50000"/>
              <a:gd name="adj2" fmla="val 2427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332" name="Group 4"/>
          <p:cNvGrpSpPr>
            <a:grpSpLocks/>
          </p:cNvGrpSpPr>
          <p:nvPr/>
        </p:nvGrpSpPr>
        <p:grpSpPr bwMode="auto">
          <a:xfrm>
            <a:off x="6757988" y="3028950"/>
            <a:ext cx="1757362" cy="1765300"/>
            <a:chOff x="4368" y="1728"/>
            <a:chExt cx="1339" cy="1272"/>
          </a:xfrm>
        </p:grpSpPr>
        <p:graphicFrame>
          <p:nvGraphicFramePr>
            <p:cNvPr id="99333" name="Object 5"/>
            <p:cNvGraphicFramePr>
              <a:graphicFrameLocks noChangeAspect="1"/>
            </p:cNvGraphicFramePr>
            <p:nvPr/>
          </p:nvGraphicFramePr>
          <p:xfrm>
            <a:off x="4378" y="1872"/>
            <a:ext cx="1180" cy="808"/>
          </p:xfrm>
          <a:graphic>
            <a:graphicData uri="http://schemas.openxmlformats.org/presentationml/2006/ole">
              <mc:AlternateContent xmlns:mc="http://schemas.openxmlformats.org/markup-compatibility/2006">
                <mc:Choice xmlns:v="urn:schemas-microsoft-com:vml" Requires="v">
                  <p:oleObj spid="_x0000_s3079" name="VISIO" r:id="rId3" imgW="1873800" imgH="1282680" progId="Visio.Drawing.6">
                    <p:embed/>
                  </p:oleObj>
                </mc:Choice>
                <mc:Fallback>
                  <p:oleObj name="VISIO" r:id="rId3" imgW="1873800" imgH="128268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1872"/>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4" name="Line 6"/>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Line 7"/>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6" name="Text Box 8"/>
            <p:cNvSpPr txBox="1">
              <a:spLocks noChangeArrowheads="1"/>
            </p:cNvSpPr>
            <p:nvPr/>
          </p:nvSpPr>
          <p:spPr bwMode="auto">
            <a:xfrm>
              <a:off x="4368" y="1728"/>
              <a:ext cx="41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Flow</a:t>
              </a:r>
            </a:p>
          </p:txBody>
        </p:sp>
        <p:sp>
          <p:nvSpPr>
            <p:cNvPr id="99337" name="Text Box 9"/>
            <p:cNvSpPr txBox="1">
              <a:spLocks noChangeArrowheads="1"/>
            </p:cNvSpPr>
            <p:nvPr/>
          </p:nvSpPr>
          <p:spPr bwMode="auto">
            <a:xfrm>
              <a:off x="5281" y="2449"/>
              <a:ext cx="42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Time</a:t>
              </a:r>
            </a:p>
          </p:txBody>
        </p:sp>
        <p:sp>
          <p:nvSpPr>
            <p:cNvPr id="99338" name="Text Box 10"/>
            <p:cNvSpPr txBox="1">
              <a:spLocks noChangeArrowheads="1"/>
            </p:cNvSpPr>
            <p:nvPr/>
          </p:nvSpPr>
          <p:spPr bwMode="auto">
            <a:xfrm>
              <a:off x="4512" y="2736"/>
              <a:ext cx="97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Time Series</a:t>
              </a:r>
            </a:p>
          </p:txBody>
        </p:sp>
      </p:grpSp>
      <p:sp>
        <p:nvSpPr>
          <p:cNvPr id="99339" name="Rectangle 11"/>
          <p:cNvSpPr>
            <a:spLocks noChangeArrowheads="1"/>
          </p:cNvSpPr>
          <p:nvPr/>
        </p:nvSpPr>
        <p:spPr bwMode="auto">
          <a:xfrm>
            <a:off x="6694488" y="2895600"/>
            <a:ext cx="1839912" cy="190341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9340" name="Object 12"/>
          <p:cNvGraphicFramePr>
            <a:graphicFrameLocks noChangeAspect="1"/>
          </p:cNvGraphicFramePr>
          <p:nvPr>
            <p:extLst>
              <p:ext uri="{D42A27DB-BD31-4B8C-83A1-F6EECF244321}">
                <p14:modId xmlns:p14="http://schemas.microsoft.com/office/powerpoint/2010/main" val="1090918840"/>
              </p:ext>
            </p:extLst>
          </p:nvPr>
        </p:nvGraphicFramePr>
        <p:xfrm>
          <a:off x="881063" y="4027488"/>
          <a:ext cx="2103437" cy="1814512"/>
        </p:xfrm>
        <a:graphic>
          <a:graphicData uri="http://schemas.openxmlformats.org/presentationml/2006/ole">
            <mc:AlternateContent xmlns:mc="http://schemas.openxmlformats.org/markup-compatibility/2006">
              <mc:Choice xmlns:v="urn:schemas-microsoft-com:vml" Requires="v">
                <p:oleObj spid="_x0000_s3080" name="VISIO" r:id="rId5" imgW="3235320" imgH="2844000" progId="Visio.Drawing.6">
                  <p:embed/>
                </p:oleObj>
              </mc:Choice>
              <mc:Fallback>
                <p:oleObj name="VISIO" r:id="rId5" imgW="3235320" imgH="284400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3" y="4027488"/>
                        <a:ext cx="2103437"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1" name="Text Box 13"/>
          <p:cNvSpPr txBox="1">
            <a:spLocks noChangeArrowheads="1"/>
          </p:cNvSpPr>
          <p:nvPr/>
        </p:nvSpPr>
        <p:spPr bwMode="auto">
          <a:xfrm>
            <a:off x="1192213" y="56070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Hydrography</a:t>
            </a:r>
          </a:p>
        </p:txBody>
      </p:sp>
      <p:graphicFrame>
        <p:nvGraphicFramePr>
          <p:cNvPr id="99342" name="Object 14"/>
          <p:cNvGraphicFramePr>
            <a:graphicFrameLocks noChangeAspect="1"/>
          </p:cNvGraphicFramePr>
          <p:nvPr>
            <p:extLst>
              <p:ext uri="{D42A27DB-BD31-4B8C-83A1-F6EECF244321}">
                <p14:modId xmlns:p14="http://schemas.microsoft.com/office/powerpoint/2010/main" val="1064743943"/>
              </p:ext>
            </p:extLst>
          </p:nvPr>
        </p:nvGraphicFramePr>
        <p:xfrm>
          <a:off x="3854450" y="1476375"/>
          <a:ext cx="2152650" cy="1689100"/>
        </p:xfrm>
        <a:graphic>
          <a:graphicData uri="http://schemas.openxmlformats.org/presentationml/2006/ole">
            <mc:AlternateContent xmlns:mc="http://schemas.openxmlformats.org/markup-compatibility/2006">
              <mc:Choice xmlns:v="urn:schemas-microsoft-com:vml" Requires="v">
                <p:oleObj spid="_x0000_s3081" name="VISIO" r:id="rId7" imgW="2986200" imgH="2390040" progId="Visio.Drawing.6">
                  <p:embed/>
                </p:oleObj>
              </mc:Choice>
              <mc:Fallback>
                <p:oleObj name="VISIO" r:id="rId7" imgW="2986200" imgH="2390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4450" y="1476375"/>
                        <a:ext cx="21526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3" name="Text Box 15"/>
          <p:cNvSpPr txBox="1">
            <a:spLocks noChangeArrowheads="1"/>
          </p:cNvSpPr>
          <p:nvPr/>
        </p:nvSpPr>
        <p:spPr bwMode="auto">
          <a:xfrm>
            <a:off x="4291013" y="305593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Network</a:t>
            </a:r>
          </a:p>
        </p:txBody>
      </p:sp>
      <p:graphicFrame>
        <p:nvGraphicFramePr>
          <p:cNvPr id="99344" name="Object 16"/>
          <p:cNvGraphicFramePr>
            <a:graphicFrameLocks noChangeAspect="1"/>
          </p:cNvGraphicFramePr>
          <p:nvPr>
            <p:extLst>
              <p:ext uri="{D42A27DB-BD31-4B8C-83A1-F6EECF244321}">
                <p14:modId xmlns:p14="http://schemas.microsoft.com/office/powerpoint/2010/main" val="3156017388"/>
              </p:ext>
            </p:extLst>
          </p:nvPr>
        </p:nvGraphicFramePr>
        <p:xfrm>
          <a:off x="4089400" y="4105275"/>
          <a:ext cx="1765300" cy="1565275"/>
        </p:xfrm>
        <a:graphic>
          <a:graphicData uri="http://schemas.openxmlformats.org/presentationml/2006/ole">
            <mc:AlternateContent xmlns:mc="http://schemas.openxmlformats.org/markup-compatibility/2006">
              <mc:Choice xmlns:v="urn:schemas-microsoft-com:vml" Requires="v">
                <p:oleObj spid="_x0000_s3082" name="VISIO" r:id="rId9" imgW="2610000" imgH="2357640" progId="Visio.Drawing.6">
                  <p:embed/>
                </p:oleObj>
              </mc:Choice>
              <mc:Fallback>
                <p:oleObj name="VISIO" r:id="rId9" imgW="2610000" imgH="23576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9400" y="4105275"/>
                        <a:ext cx="17653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5" name="Text Box 17"/>
          <p:cNvSpPr txBox="1">
            <a:spLocks noChangeArrowheads="1"/>
          </p:cNvSpPr>
          <p:nvPr/>
        </p:nvSpPr>
        <p:spPr bwMode="auto">
          <a:xfrm>
            <a:off x="4551363" y="5607050"/>
            <a:ext cx="9461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Channel</a:t>
            </a:r>
          </a:p>
        </p:txBody>
      </p:sp>
      <p:graphicFrame>
        <p:nvGraphicFramePr>
          <p:cNvPr id="99346" name="Object 18"/>
          <p:cNvGraphicFramePr>
            <a:graphicFrameLocks noChangeAspect="1"/>
          </p:cNvGraphicFramePr>
          <p:nvPr>
            <p:extLst>
              <p:ext uri="{D42A27DB-BD31-4B8C-83A1-F6EECF244321}">
                <p14:modId xmlns:p14="http://schemas.microsoft.com/office/powerpoint/2010/main" val="2289359700"/>
              </p:ext>
            </p:extLst>
          </p:nvPr>
        </p:nvGraphicFramePr>
        <p:xfrm>
          <a:off x="871538" y="1458913"/>
          <a:ext cx="2211387" cy="1735137"/>
        </p:xfrm>
        <a:graphic>
          <a:graphicData uri="http://schemas.openxmlformats.org/presentationml/2006/ole">
            <mc:AlternateContent xmlns:mc="http://schemas.openxmlformats.org/markup-compatibility/2006">
              <mc:Choice xmlns:v="urn:schemas-microsoft-com:vml" Requires="v">
                <p:oleObj spid="_x0000_s3083" name="VISIO" r:id="rId11" imgW="3361680" imgH="2688120" progId="Visio.Drawing.6">
                  <p:embed/>
                </p:oleObj>
              </mc:Choice>
              <mc:Fallback>
                <p:oleObj name="VISIO" r:id="rId11" imgW="3361680" imgH="268812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538" y="1458913"/>
                        <a:ext cx="2211387"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7" name="Text Box 19"/>
          <p:cNvSpPr txBox="1">
            <a:spLocks noChangeArrowheads="1"/>
          </p:cNvSpPr>
          <p:nvPr/>
        </p:nvSpPr>
        <p:spPr bwMode="auto">
          <a:xfrm>
            <a:off x="1130300" y="3089275"/>
            <a:ext cx="1023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Drainage</a:t>
            </a:r>
          </a:p>
        </p:txBody>
      </p:sp>
      <p:sp>
        <p:nvSpPr>
          <p:cNvPr id="99348" name="AutoShape 20"/>
          <p:cNvSpPr>
            <a:spLocks noChangeArrowheads="1"/>
          </p:cNvSpPr>
          <p:nvPr/>
        </p:nvSpPr>
        <p:spPr bwMode="auto">
          <a:xfrm>
            <a:off x="3316288" y="2006600"/>
            <a:ext cx="517525" cy="255588"/>
          </a:xfrm>
          <a:prstGeom prst="leftRightArrow">
            <a:avLst>
              <a:gd name="adj1" fmla="val 50000"/>
              <a:gd name="adj2" fmla="val 4049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9" name="AutoShape 21"/>
          <p:cNvSpPr>
            <a:spLocks noChangeArrowheads="1"/>
          </p:cNvSpPr>
          <p:nvPr/>
        </p:nvSpPr>
        <p:spPr bwMode="auto">
          <a:xfrm>
            <a:off x="1630363" y="3460750"/>
            <a:ext cx="323850" cy="444500"/>
          </a:xfrm>
          <a:prstGeom prst="upDownArrow">
            <a:avLst>
              <a:gd name="adj1" fmla="val 50000"/>
              <a:gd name="adj2" fmla="val 274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0" name="AutoShape 22"/>
          <p:cNvSpPr>
            <a:spLocks noChangeArrowheads="1"/>
          </p:cNvSpPr>
          <p:nvPr/>
        </p:nvSpPr>
        <p:spPr bwMode="auto">
          <a:xfrm>
            <a:off x="5154613" y="3389313"/>
            <a:ext cx="323850" cy="446087"/>
          </a:xfrm>
          <a:prstGeom prst="upDownArrow">
            <a:avLst>
              <a:gd name="adj1" fmla="val 50000"/>
              <a:gd name="adj2" fmla="val 2754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1" name="AutoShape 23"/>
          <p:cNvSpPr>
            <a:spLocks noChangeArrowheads="1"/>
          </p:cNvSpPr>
          <p:nvPr/>
        </p:nvSpPr>
        <p:spPr bwMode="auto">
          <a:xfrm>
            <a:off x="3316288" y="4556125"/>
            <a:ext cx="517525" cy="255588"/>
          </a:xfrm>
          <a:prstGeom prst="leftRightArrow">
            <a:avLst>
              <a:gd name="adj1" fmla="val 50000"/>
              <a:gd name="adj2" fmla="val 4049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52" name="Rectangle 24"/>
          <p:cNvSpPr>
            <a:spLocks noChangeArrowheads="1"/>
          </p:cNvSpPr>
          <p:nvPr/>
        </p:nvSpPr>
        <p:spPr bwMode="auto">
          <a:xfrm>
            <a:off x="801688" y="1406525"/>
            <a:ext cx="5457825" cy="4602163"/>
          </a:xfrm>
          <a:prstGeom prst="rect">
            <a:avLst/>
          </a:prstGeom>
          <a:noFill/>
          <a:ln w="127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3300"/>
              </a:solidFill>
            </a:endParaRPr>
          </a:p>
        </p:txBody>
      </p:sp>
      <p:sp>
        <p:nvSpPr>
          <p:cNvPr id="99353" name="Text Box 25"/>
          <p:cNvSpPr txBox="1">
            <a:spLocks noChangeArrowheads="1"/>
          </p:cNvSpPr>
          <p:nvPr/>
        </p:nvSpPr>
        <p:spPr bwMode="auto">
          <a:xfrm>
            <a:off x="2286000" y="3317875"/>
            <a:ext cx="2664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dirty="0" smtClean="0">
                <a:solidFill>
                  <a:schemeClr val="accent2"/>
                </a:solidFill>
              </a:rPr>
              <a:t>Hydro Features</a:t>
            </a:r>
            <a:endParaRPr lang="en-US" sz="2800" i="1" dirty="0">
              <a:solidFill>
                <a:schemeClr val="accent2"/>
              </a:solidFill>
            </a:endParaRPr>
          </a:p>
        </p:txBody>
      </p:sp>
      <p:sp>
        <p:nvSpPr>
          <p:cNvPr id="26" name="Rectangle 3"/>
          <p:cNvSpPr txBox="1">
            <a:spLocks noChangeArrowheads="1"/>
          </p:cNvSpPr>
          <p:nvPr/>
        </p:nvSpPr>
        <p:spPr>
          <a:xfrm>
            <a:off x="914400" y="590550"/>
            <a:ext cx="7315200" cy="482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600" dirty="0" smtClean="0"/>
              <a:t>What’s in Arc Hydro</a:t>
            </a:r>
            <a:endParaRPr lang="en-US" sz="3600" dirty="0"/>
          </a:p>
        </p:txBody>
      </p:sp>
    </p:spTree>
    <p:extLst>
      <p:ext uri="{BB962C8B-B14F-4D97-AF65-F5344CB8AC3E}">
        <p14:creationId xmlns:p14="http://schemas.microsoft.com/office/powerpoint/2010/main" val="1755646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9715" name="Rectangle 3"/>
          <p:cNvSpPr>
            <a:spLocks noGrp="1" noChangeArrowheads="1"/>
          </p:cNvSpPr>
          <p:nvPr>
            <p:ph type="title"/>
          </p:nvPr>
        </p:nvSpPr>
        <p:spPr>
          <a:xfrm>
            <a:off x="914400" y="590550"/>
            <a:ext cx="7315200" cy="482600"/>
          </a:xfrm>
        </p:spPr>
        <p:txBody>
          <a:bodyPr/>
          <a:lstStyle/>
          <a:p>
            <a:pPr>
              <a:defRPr/>
            </a:pPr>
            <a:r>
              <a:rPr lang="en-US" sz="3200" dirty="0"/>
              <a:t>What </a:t>
            </a:r>
            <a:r>
              <a:rPr lang="en-US" sz="3200" dirty="0" smtClean="0"/>
              <a:t>makes </a:t>
            </a:r>
            <a:r>
              <a:rPr lang="en-US" sz="3200" dirty="0"/>
              <a:t>Arc Hydro different?</a:t>
            </a:r>
          </a:p>
        </p:txBody>
      </p:sp>
      <p:grpSp>
        <p:nvGrpSpPr>
          <p:cNvPr id="12294" name="Group 5"/>
          <p:cNvGrpSpPr>
            <a:grpSpLocks/>
          </p:cNvGrpSpPr>
          <p:nvPr/>
        </p:nvGrpSpPr>
        <p:grpSpPr bwMode="auto">
          <a:xfrm>
            <a:off x="1001500" y="3067775"/>
            <a:ext cx="2590800" cy="381000"/>
            <a:chOff x="576" y="1392"/>
            <a:chExt cx="1632" cy="240"/>
          </a:xfrm>
        </p:grpSpPr>
        <p:sp>
          <p:nvSpPr>
            <p:cNvPr id="12340" name="Line 6"/>
            <p:cNvSpPr>
              <a:spLocks noChangeShapeType="1"/>
            </p:cNvSpPr>
            <p:nvPr/>
          </p:nvSpPr>
          <p:spPr bwMode="auto">
            <a:xfrm flipH="1">
              <a:off x="1056" y="1392"/>
              <a:ext cx="1152" cy="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41" name="Line 7"/>
            <p:cNvSpPr>
              <a:spLocks noChangeShapeType="1"/>
            </p:cNvSpPr>
            <p:nvPr/>
          </p:nvSpPr>
          <p:spPr bwMode="auto">
            <a:xfrm flipH="1">
              <a:off x="1728" y="1392"/>
              <a:ext cx="480" cy="24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grpSp>
          <p:nvGrpSpPr>
            <p:cNvPr id="12342" name="Group 8"/>
            <p:cNvGrpSpPr>
              <a:grpSpLocks/>
            </p:cNvGrpSpPr>
            <p:nvPr/>
          </p:nvGrpSpPr>
          <p:grpSpPr bwMode="auto">
            <a:xfrm flipH="1" flipV="1">
              <a:off x="576" y="1392"/>
              <a:ext cx="1152" cy="240"/>
              <a:chOff x="1152" y="1488"/>
              <a:chExt cx="1152" cy="240"/>
            </a:xfrm>
          </p:grpSpPr>
          <p:sp>
            <p:nvSpPr>
              <p:cNvPr id="12343" name="Line 9"/>
              <p:cNvSpPr>
                <a:spLocks noChangeShapeType="1"/>
              </p:cNvSpPr>
              <p:nvPr/>
            </p:nvSpPr>
            <p:spPr bwMode="auto">
              <a:xfrm flipH="1">
                <a:off x="1152" y="1488"/>
                <a:ext cx="1152" cy="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44" name="Line 10"/>
              <p:cNvSpPr>
                <a:spLocks noChangeShapeType="1"/>
              </p:cNvSpPr>
              <p:nvPr/>
            </p:nvSpPr>
            <p:spPr bwMode="auto">
              <a:xfrm flipH="1">
                <a:off x="1824" y="1488"/>
                <a:ext cx="480" cy="24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grpSp>
      </p:grpSp>
      <p:grpSp>
        <p:nvGrpSpPr>
          <p:cNvPr id="12295" name="Group 11"/>
          <p:cNvGrpSpPr>
            <a:grpSpLocks/>
          </p:cNvGrpSpPr>
          <p:nvPr/>
        </p:nvGrpSpPr>
        <p:grpSpPr bwMode="auto">
          <a:xfrm>
            <a:off x="1001500" y="3753575"/>
            <a:ext cx="2590800" cy="381000"/>
            <a:chOff x="576" y="1392"/>
            <a:chExt cx="1632" cy="240"/>
          </a:xfrm>
        </p:grpSpPr>
        <p:sp>
          <p:nvSpPr>
            <p:cNvPr id="12335" name="Line 12"/>
            <p:cNvSpPr>
              <a:spLocks noChangeShapeType="1"/>
            </p:cNvSpPr>
            <p:nvPr/>
          </p:nvSpPr>
          <p:spPr bwMode="auto">
            <a:xfrm flipH="1">
              <a:off x="1056" y="1392"/>
              <a:ext cx="1152" cy="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36" name="Line 13"/>
            <p:cNvSpPr>
              <a:spLocks noChangeShapeType="1"/>
            </p:cNvSpPr>
            <p:nvPr/>
          </p:nvSpPr>
          <p:spPr bwMode="auto">
            <a:xfrm flipH="1">
              <a:off x="1728" y="1392"/>
              <a:ext cx="480" cy="24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grpSp>
          <p:nvGrpSpPr>
            <p:cNvPr id="12337" name="Group 14"/>
            <p:cNvGrpSpPr>
              <a:grpSpLocks/>
            </p:cNvGrpSpPr>
            <p:nvPr/>
          </p:nvGrpSpPr>
          <p:grpSpPr bwMode="auto">
            <a:xfrm flipH="1" flipV="1">
              <a:off x="576" y="1392"/>
              <a:ext cx="1152" cy="240"/>
              <a:chOff x="1152" y="1488"/>
              <a:chExt cx="1152" cy="240"/>
            </a:xfrm>
          </p:grpSpPr>
          <p:sp>
            <p:nvSpPr>
              <p:cNvPr id="12338" name="Line 15"/>
              <p:cNvSpPr>
                <a:spLocks noChangeShapeType="1"/>
              </p:cNvSpPr>
              <p:nvPr/>
            </p:nvSpPr>
            <p:spPr bwMode="auto">
              <a:xfrm flipH="1">
                <a:off x="1152" y="1488"/>
                <a:ext cx="1152" cy="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39" name="Line 16"/>
              <p:cNvSpPr>
                <a:spLocks noChangeShapeType="1"/>
              </p:cNvSpPr>
              <p:nvPr/>
            </p:nvSpPr>
            <p:spPr bwMode="auto">
              <a:xfrm flipH="1">
                <a:off x="1824" y="1488"/>
                <a:ext cx="480" cy="24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grpSp>
      </p:grpSp>
      <p:grpSp>
        <p:nvGrpSpPr>
          <p:cNvPr id="12296" name="Group 17"/>
          <p:cNvGrpSpPr>
            <a:grpSpLocks/>
          </p:cNvGrpSpPr>
          <p:nvPr/>
        </p:nvGrpSpPr>
        <p:grpSpPr bwMode="auto">
          <a:xfrm>
            <a:off x="1001500" y="4286975"/>
            <a:ext cx="2590800" cy="381000"/>
            <a:chOff x="576" y="1392"/>
            <a:chExt cx="1632" cy="240"/>
          </a:xfrm>
        </p:grpSpPr>
        <p:sp>
          <p:nvSpPr>
            <p:cNvPr id="12330" name="Line 18"/>
            <p:cNvSpPr>
              <a:spLocks noChangeShapeType="1"/>
            </p:cNvSpPr>
            <p:nvPr/>
          </p:nvSpPr>
          <p:spPr bwMode="auto">
            <a:xfrm flipH="1">
              <a:off x="1056" y="1392"/>
              <a:ext cx="1152" cy="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31" name="Line 19"/>
            <p:cNvSpPr>
              <a:spLocks noChangeShapeType="1"/>
            </p:cNvSpPr>
            <p:nvPr/>
          </p:nvSpPr>
          <p:spPr bwMode="auto">
            <a:xfrm flipH="1">
              <a:off x="1728" y="1392"/>
              <a:ext cx="480" cy="24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grpSp>
          <p:nvGrpSpPr>
            <p:cNvPr id="12332" name="Group 20"/>
            <p:cNvGrpSpPr>
              <a:grpSpLocks/>
            </p:cNvGrpSpPr>
            <p:nvPr/>
          </p:nvGrpSpPr>
          <p:grpSpPr bwMode="auto">
            <a:xfrm flipH="1" flipV="1">
              <a:off x="576" y="1392"/>
              <a:ext cx="1152" cy="240"/>
              <a:chOff x="1152" y="1488"/>
              <a:chExt cx="1152" cy="240"/>
            </a:xfrm>
          </p:grpSpPr>
          <p:sp>
            <p:nvSpPr>
              <p:cNvPr id="12333" name="Line 21"/>
              <p:cNvSpPr>
                <a:spLocks noChangeShapeType="1"/>
              </p:cNvSpPr>
              <p:nvPr/>
            </p:nvSpPr>
            <p:spPr bwMode="auto">
              <a:xfrm flipH="1">
                <a:off x="1152" y="1488"/>
                <a:ext cx="1152" cy="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34" name="Line 22"/>
              <p:cNvSpPr>
                <a:spLocks noChangeShapeType="1"/>
              </p:cNvSpPr>
              <p:nvPr/>
            </p:nvSpPr>
            <p:spPr bwMode="auto">
              <a:xfrm flipH="1">
                <a:off x="1824" y="1488"/>
                <a:ext cx="480" cy="240"/>
              </a:xfrm>
              <a:prstGeom prst="line">
                <a:avLst/>
              </a:prstGeom>
              <a:noFill/>
              <a:ln w="28575">
                <a:solidFill>
                  <a:schemeClr val="accent2"/>
                </a:solidFill>
                <a:round/>
                <a:headEnd/>
                <a:tailEnd/>
              </a:ln>
            </p:spPr>
            <p:txBody>
              <a:bodyPr/>
              <a:lstStyle/>
              <a:p>
                <a:endParaRPr lang="en-US" sz="1400" b="1">
                  <a:solidFill>
                    <a:prstClr val="black"/>
                  </a:solidFill>
                  <a:ea typeface="ＭＳ Ｐゴシック" pitchFamily="34" charset="-128"/>
                  <a:cs typeface="Arial" charset="0"/>
                </a:endParaRPr>
              </a:p>
            </p:txBody>
          </p:sp>
        </p:grpSp>
      </p:grpSp>
      <p:grpSp>
        <p:nvGrpSpPr>
          <p:cNvPr id="12297" name="Group 23"/>
          <p:cNvGrpSpPr>
            <a:grpSpLocks/>
          </p:cNvGrpSpPr>
          <p:nvPr/>
        </p:nvGrpSpPr>
        <p:grpSpPr bwMode="auto">
          <a:xfrm>
            <a:off x="1001500" y="4896575"/>
            <a:ext cx="2590800" cy="381000"/>
            <a:chOff x="576" y="1392"/>
            <a:chExt cx="1632" cy="240"/>
          </a:xfrm>
        </p:grpSpPr>
        <p:sp>
          <p:nvSpPr>
            <p:cNvPr id="12325" name="Line 24"/>
            <p:cNvSpPr>
              <a:spLocks noChangeShapeType="1"/>
            </p:cNvSpPr>
            <p:nvPr/>
          </p:nvSpPr>
          <p:spPr bwMode="auto">
            <a:xfrm flipH="1">
              <a:off x="1056" y="1392"/>
              <a:ext cx="1152" cy="0"/>
            </a:xfrm>
            <a:prstGeom prst="line">
              <a:avLst/>
            </a:prstGeom>
            <a:noFill/>
            <a:ln w="28575">
              <a:solidFill>
                <a:srgbClr val="0099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26" name="Line 25"/>
            <p:cNvSpPr>
              <a:spLocks noChangeShapeType="1"/>
            </p:cNvSpPr>
            <p:nvPr/>
          </p:nvSpPr>
          <p:spPr bwMode="auto">
            <a:xfrm flipH="1">
              <a:off x="1728" y="1392"/>
              <a:ext cx="480" cy="240"/>
            </a:xfrm>
            <a:prstGeom prst="line">
              <a:avLst/>
            </a:prstGeom>
            <a:noFill/>
            <a:ln w="28575">
              <a:solidFill>
                <a:srgbClr val="009900"/>
              </a:solidFill>
              <a:round/>
              <a:headEnd/>
              <a:tailEnd/>
            </a:ln>
          </p:spPr>
          <p:txBody>
            <a:bodyPr/>
            <a:lstStyle/>
            <a:p>
              <a:endParaRPr lang="en-US" sz="1400" b="1">
                <a:solidFill>
                  <a:prstClr val="black"/>
                </a:solidFill>
                <a:ea typeface="ＭＳ Ｐゴシック" pitchFamily="34" charset="-128"/>
                <a:cs typeface="Arial" charset="0"/>
              </a:endParaRPr>
            </a:p>
          </p:txBody>
        </p:sp>
        <p:grpSp>
          <p:nvGrpSpPr>
            <p:cNvPr id="12327" name="Group 26"/>
            <p:cNvGrpSpPr>
              <a:grpSpLocks/>
            </p:cNvGrpSpPr>
            <p:nvPr/>
          </p:nvGrpSpPr>
          <p:grpSpPr bwMode="auto">
            <a:xfrm flipH="1" flipV="1">
              <a:off x="576" y="1392"/>
              <a:ext cx="1152" cy="240"/>
              <a:chOff x="1152" y="1488"/>
              <a:chExt cx="1152" cy="240"/>
            </a:xfrm>
          </p:grpSpPr>
          <p:sp>
            <p:nvSpPr>
              <p:cNvPr id="12328" name="Line 27"/>
              <p:cNvSpPr>
                <a:spLocks noChangeShapeType="1"/>
              </p:cNvSpPr>
              <p:nvPr/>
            </p:nvSpPr>
            <p:spPr bwMode="auto">
              <a:xfrm flipH="1">
                <a:off x="1152" y="1488"/>
                <a:ext cx="1152" cy="0"/>
              </a:xfrm>
              <a:prstGeom prst="line">
                <a:avLst/>
              </a:prstGeom>
              <a:noFill/>
              <a:ln w="28575">
                <a:solidFill>
                  <a:srgbClr val="0099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29" name="Line 28"/>
              <p:cNvSpPr>
                <a:spLocks noChangeShapeType="1"/>
              </p:cNvSpPr>
              <p:nvPr/>
            </p:nvSpPr>
            <p:spPr bwMode="auto">
              <a:xfrm flipH="1">
                <a:off x="1824" y="1488"/>
                <a:ext cx="480" cy="240"/>
              </a:xfrm>
              <a:prstGeom prst="line">
                <a:avLst/>
              </a:prstGeom>
              <a:noFill/>
              <a:ln w="28575">
                <a:solidFill>
                  <a:srgbClr val="009900"/>
                </a:solidFill>
                <a:round/>
                <a:headEnd/>
                <a:tailEnd/>
              </a:ln>
            </p:spPr>
            <p:txBody>
              <a:bodyPr/>
              <a:lstStyle/>
              <a:p>
                <a:endParaRPr lang="en-US" sz="1400" b="1">
                  <a:solidFill>
                    <a:prstClr val="black"/>
                  </a:solidFill>
                  <a:ea typeface="ＭＳ Ｐゴシック" pitchFamily="34" charset="-128"/>
                  <a:cs typeface="Arial" charset="0"/>
                </a:endParaRPr>
              </a:p>
            </p:txBody>
          </p:sp>
        </p:grpSp>
      </p:grpSp>
      <p:grpSp>
        <p:nvGrpSpPr>
          <p:cNvPr id="12298" name="Group 29"/>
          <p:cNvGrpSpPr>
            <a:grpSpLocks/>
          </p:cNvGrpSpPr>
          <p:nvPr/>
        </p:nvGrpSpPr>
        <p:grpSpPr bwMode="auto">
          <a:xfrm>
            <a:off x="1001500" y="5506175"/>
            <a:ext cx="2590800" cy="381000"/>
            <a:chOff x="576" y="1392"/>
            <a:chExt cx="1632" cy="240"/>
          </a:xfrm>
        </p:grpSpPr>
        <p:sp>
          <p:nvSpPr>
            <p:cNvPr id="12320" name="Line 30"/>
            <p:cNvSpPr>
              <a:spLocks noChangeShapeType="1"/>
            </p:cNvSpPr>
            <p:nvPr/>
          </p:nvSpPr>
          <p:spPr bwMode="auto">
            <a:xfrm flipH="1">
              <a:off x="1056" y="1392"/>
              <a:ext cx="1152" cy="0"/>
            </a:xfrm>
            <a:prstGeom prst="line">
              <a:avLst/>
            </a:prstGeom>
            <a:noFill/>
            <a:ln w="28575">
              <a:solidFill>
                <a:srgbClr val="996633"/>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21" name="Line 31"/>
            <p:cNvSpPr>
              <a:spLocks noChangeShapeType="1"/>
            </p:cNvSpPr>
            <p:nvPr/>
          </p:nvSpPr>
          <p:spPr bwMode="auto">
            <a:xfrm flipH="1">
              <a:off x="1728" y="1392"/>
              <a:ext cx="480" cy="240"/>
            </a:xfrm>
            <a:prstGeom prst="line">
              <a:avLst/>
            </a:prstGeom>
            <a:noFill/>
            <a:ln w="28575">
              <a:solidFill>
                <a:srgbClr val="996633"/>
              </a:solidFill>
              <a:round/>
              <a:headEnd/>
              <a:tailEnd/>
            </a:ln>
          </p:spPr>
          <p:txBody>
            <a:bodyPr/>
            <a:lstStyle/>
            <a:p>
              <a:endParaRPr lang="en-US" sz="1400" b="1">
                <a:solidFill>
                  <a:prstClr val="black"/>
                </a:solidFill>
                <a:ea typeface="ＭＳ Ｐゴシック" pitchFamily="34" charset="-128"/>
                <a:cs typeface="Arial" charset="0"/>
              </a:endParaRPr>
            </a:p>
          </p:txBody>
        </p:sp>
        <p:grpSp>
          <p:nvGrpSpPr>
            <p:cNvPr id="12322" name="Group 32"/>
            <p:cNvGrpSpPr>
              <a:grpSpLocks/>
            </p:cNvGrpSpPr>
            <p:nvPr/>
          </p:nvGrpSpPr>
          <p:grpSpPr bwMode="auto">
            <a:xfrm flipH="1" flipV="1">
              <a:off x="576" y="1392"/>
              <a:ext cx="1152" cy="240"/>
              <a:chOff x="1152" y="1488"/>
              <a:chExt cx="1152" cy="240"/>
            </a:xfrm>
          </p:grpSpPr>
          <p:sp>
            <p:nvSpPr>
              <p:cNvPr id="12323" name="Line 33"/>
              <p:cNvSpPr>
                <a:spLocks noChangeShapeType="1"/>
              </p:cNvSpPr>
              <p:nvPr/>
            </p:nvSpPr>
            <p:spPr bwMode="auto">
              <a:xfrm flipH="1">
                <a:off x="1152" y="1488"/>
                <a:ext cx="1152" cy="0"/>
              </a:xfrm>
              <a:prstGeom prst="line">
                <a:avLst/>
              </a:prstGeom>
              <a:noFill/>
              <a:ln w="28575">
                <a:solidFill>
                  <a:srgbClr val="996633"/>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24" name="Line 34"/>
              <p:cNvSpPr>
                <a:spLocks noChangeShapeType="1"/>
              </p:cNvSpPr>
              <p:nvPr/>
            </p:nvSpPr>
            <p:spPr bwMode="auto">
              <a:xfrm flipH="1">
                <a:off x="1824" y="1488"/>
                <a:ext cx="480" cy="240"/>
              </a:xfrm>
              <a:prstGeom prst="line">
                <a:avLst/>
              </a:prstGeom>
              <a:noFill/>
              <a:ln w="28575">
                <a:solidFill>
                  <a:srgbClr val="996633"/>
                </a:solidFill>
                <a:round/>
                <a:headEnd/>
                <a:tailEnd/>
              </a:ln>
            </p:spPr>
            <p:txBody>
              <a:bodyPr/>
              <a:lstStyle/>
              <a:p>
                <a:endParaRPr lang="en-US" sz="1400" b="1">
                  <a:solidFill>
                    <a:prstClr val="black"/>
                  </a:solidFill>
                  <a:ea typeface="ＭＳ Ｐゴシック" pitchFamily="34" charset="-128"/>
                  <a:cs typeface="Arial" charset="0"/>
                </a:endParaRPr>
              </a:p>
            </p:txBody>
          </p:sp>
        </p:grpSp>
      </p:grpSp>
      <p:grpSp>
        <p:nvGrpSpPr>
          <p:cNvPr id="12299" name="Group 35"/>
          <p:cNvGrpSpPr>
            <a:grpSpLocks/>
          </p:cNvGrpSpPr>
          <p:nvPr/>
        </p:nvGrpSpPr>
        <p:grpSpPr bwMode="auto">
          <a:xfrm>
            <a:off x="1001500" y="6115775"/>
            <a:ext cx="2590800" cy="381000"/>
            <a:chOff x="576" y="1392"/>
            <a:chExt cx="1632" cy="240"/>
          </a:xfrm>
        </p:grpSpPr>
        <p:sp>
          <p:nvSpPr>
            <p:cNvPr id="12315" name="Line 36"/>
            <p:cNvSpPr>
              <a:spLocks noChangeShapeType="1"/>
            </p:cNvSpPr>
            <p:nvPr/>
          </p:nvSpPr>
          <p:spPr bwMode="auto">
            <a:xfrm flipH="1">
              <a:off x="1056" y="1392"/>
              <a:ext cx="1152" cy="0"/>
            </a:xfrm>
            <a:prstGeom prst="line">
              <a:avLst/>
            </a:prstGeom>
            <a:noFill/>
            <a:ln w="28575">
              <a:solidFill>
                <a:schemeClr val="tx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6" name="Line 37"/>
            <p:cNvSpPr>
              <a:spLocks noChangeShapeType="1"/>
            </p:cNvSpPr>
            <p:nvPr/>
          </p:nvSpPr>
          <p:spPr bwMode="auto">
            <a:xfrm flipH="1">
              <a:off x="1728" y="1392"/>
              <a:ext cx="480" cy="240"/>
            </a:xfrm>
            <a:prstGeom prst="line">
              <a:avLst/>
            </a:prstGeom>
            <a:noFill/>
            <a:ln w="28575">
              <a:solidFill>
                <a:schemeClr val="tx2"/>
              </a:solidFill>
              <a:round/>
              <a:headEnd/>
              <a:tailEnd/>
            </a:ln>
          </p:spPr>
          <p:txBody>
            <a:bodyPr/>
            <a:lstStyle/>
            <a:p>
              <a:endParaRPr lang="en-US" sz="1400" b="1">
                <a:solidFill>
                  <a:prstClr val="black"/>
                </a:solidFill>
                <a:ea typeface="ＭＳ Ｐゴシック" pitchFamily="34" charset="-128"/>
                <a:cs typeface="Arial" charset="0"/>
              </a:endParaRPr>
            </a:p>
          </p:txBody>
        </p:sp>
        <p:grpSp>
          <p:nvGrpSpPr>
            <p:cNvPr id="12317" name="Group 38"/>
            <p:cNvGrpSpPr>
              <a:grpSpLocks/>
            </p:cNvGrpSpPr>
            <p:nvPr/>
          </p:nvGrpSpPr>
          <p:grpSpPr bwMode="auto">
            <a:xfrm flipH="1" flipV="1">
              <a:off x="576" y="1392"/>
              <a:ext cx="1152" cy="240"/>
              <a:chOff x="1152" y="1488"/>
              <a:chExt cx="1152" cy="240"/>
            </a:xfrm>
          </p:grpSpPr>
          <p:sp>
            <p:nvSpPr>
              <p:cNvPr id="12318" name="Line 39"/>
              <p:cNvSpPr>
                <a:spLocks noChangeShapeType="1"/>
              </p:cNvSpPr>
              <p:nvPr/>
            </p:nvSpPr>
            <p:spPr bwMode="auto">
              <a:xfrm flipH="1">
                <a:off x="1152" y="1488"/>
                <a:ext cx="1152" cy="0"/>
              </a:xfrm>
              <a:prstGeom prst="line">
                <a:avLst/>
              </a:prstGeom>
              <a:noFill/>
              <a:ln w="28575">
                <a:solidFill>
                  <a:schemeClr val="tx2"/>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9" name="Line 40"/>
              <p:cNvSpPr>
                <a:spLocks noChangeShapeType="1"/>
              </p:cNvSpPr>
              <p:nvPr/>
            </p:nvSpPr>
            <p:spPr bwMode="auto">
              <a:xfrm flipH="1">
                <a:off x="1824" y="1488"/>
                <a:ext cx="480" cy="240"/>
              </a:xfrm>
              <a:prstGeom prst="line">
                <a:avLst/>
              </a:prstGeom>
              <a:noFill/>
              <a:ln w="28575">
                <a:solidFill>
                  <a:schemeClr val="tx2"/>
                </a:solidFill>
                <a:round/>
                <a:headEnd/>
                <a:tailEnd/>
              </a:ln>
            </p:spPr>
            <p:txBody>
              <a:bodyPr/>
              <a:lstStyle/>
              <a:p>
                <a:endParaRPr lang="en-US" sz="1400" b="1">
                  <a:solidFill>
                    <a:prstClr val="black"/>
                  </a:solidFill>
                  <a:ea typeface="ＭＳ Ｐゴシック" pitchFamily="34" charset="-128"/>
                  <a:cs typeface="Arial" charset="0"/>
                </a:endParaRPr>
              </a:p>
            </p:txBody>
          </p:sp>
        </p:grpSp>
      </p:grpSp>
      <p:grpSp>
        <p:nvGrpSpPr>
          <p:cNvPr id="12300" name="Group 43"/>
          <p:cNvGrpSpPr>
            <a:grpSpLocks/>
          </p:cNvGrpSpPr>
          <p:nvPr/>
        </p:nvGrpSpPr>
        <p:grpSpPr bwMode="auto">
          <a:xfrm>
            <a:off x="1763500" y="3220175"/>
            <a:ext cx="1143000" cy="3200400"/>
            <a:chOff x="1056" y="1632"/>
            <a:chExt cx="720" cy="2016"/>
          </a:xfrm>
        </p:grpSpPr>
        <p:sp>
          <p:nvSpPr>
            <p:cNvPr id="12308" name="Line 44"/>
            <p:cNvSpPr>
              <a:spLocks noChangeShapeType="1"/>
            </p:cNvSpPr>
            <p:nvPr/>
          </p:nvSpPr>
          <p:spPr bwMode="auto">
            <a:xfrm>
              <a:off x="1056" y="1632"/>
              <a:ext cx="0" cy="480"/>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09" name="Line 45"/>
            <p:cNvSpPr>
              <a:spLocks noChangeShapeType="1"/>
            </p:cNvSpPr>
            <p:nvPr/>
          </p:nvSpPr>
          <p:spPr bwMode="auto">
            <a:xfrm>
              <a:off x="1440" y="1632"/>
              <a:ext cx="0" cy="816"/>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0" name="Line 46"/>
            <p:cNvSpPr>
              <a:spLocks noChangeShapeType="1"/>
            </p:cNvSpPr>
            <p:nvPr/>
          </p:nvSpPr>
          <p:spPr bwMode="auto">
            <a:xfrm flipV="1">
              <a:off x="1104" y="2160"/>
              <a:ext cx="0" cy="1056"/>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1" name="Line 47"/>
            <p:cNvSpPr>
              <a:spLocks noChangeShapeType="1"/>
            </p:cNvSpPr>
            <p:nvPr/>
          </p:nvSpPr>
          <p:spPr bwMode="auto">
            <a:xfrm>
              <a:off x="1296" y="2448"/>
              <a:ext cx="0" cy="384"/>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2" name="Line 48"/>
            <p:cNvSpPr>
              <a:spLocks noChangeShapeType="1"/>
            </p:cNvSpPr>
            <p:nvPr/>
          </p:nvSpPr>
          <p:spPr bwMode="auto">
            <a:xfrm flipV="1">
              <a:off x="1392" y="2736"/>
              <a:ext cx="0" cy="912"/>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3" name="Line 49"/>
            <p:cNvSpPr>
              <a:spLocks noChangeShapeType="1"/>
            </p:cNvSpPr>
            <p:nvPr/>
          </p:nvSpPr>
          <p:spPr bwMode="auto">
            <a:xfrm flipV="1">
              <a:off x="1680" y="2400"/>
              <a:ext cx="0" cy="1200"/>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sp>
          <p:nvSpPr>
            <p:cNvPr id="12314" name="Line 50"/>
            <p:cNvSpPr>
              <a:spLocks noChangeShapeType="1"/>
            </p:cNvSpPr>
            <p:nvPr/>
          </p:nvSpPr>
          <p:spPr bwMode="auto">
            <a:xfrm>
              <a:off x="1776" y="1632"/>
              <a:ext cx="0" cy="480"/>
            </a:xfrm>
            <a:prstGeom prst="line">
              <a:avLst/>
            </a:prstGeom>
            <a:noFill/>
            <a:ln w="28575">
              <a:solidFill>
                <a:srgbClr val="FF3300"/>
              </a:solidFill>
              <a:round/>
              <a:headEnd/>
              <a:tailEnd/>
            </a:ln>
          </p:spPr>
          <p:txBody>
            <a:bodyPr/>
            <a:lstStyle/>
            <a:p>
              <a:endParaRPr lang="en-US" sz="1400" b="1">
                <a:solidFill>
                  <a:prstClr val="black"/>
                </a:solidFill>
                <a:ea typeface="ＭＳ Ｐゴシック" pitchFamily="34" charset="-128"/>
                <a:cs typeface="Arial" charset="0"/>
              </a:endParaRPr>
            </a:p>
          </p:txBody>
        </p:sp>
      </p:grpSp>
      <p:sp>
        <p:nvSpPr>
          <p:cNvPr id="12301" name="Line 51"/>
          <p:cNvSpPr>
            <a:spLocks noChangeShapeType="1"/>
          </p:cNvSpPr>
          <p:nvPr/>
        </p:nvSpPr>
        <p:spPr bwMode="auto">
          <a:xfrm flipH="1" flipV="1">
            <a:off x="2906500" y="3524975"/>
            <a:ext cx="1427994" cy="96999"/>
          </a:xfrm>
          <a:prstGeom prst="line">
            <a:avLst/>
          </a:prstGeom>
          <a:noFill/>
          <a:ln w="9525">
            <a:solidFill>
              <a:srgbClr val="FF3300"/>
            </a:solidFill>
            <a:round/>
            <a:headEnd/>
            <a:tailEnd type="triangle" w="med" len="med"/>
          </a:ln>
        </p:spPr>
        <p:txBody>
          <a:bodyPr/>
          <a:lstStyle/>
          <a:p>
            <a:endParaRPr lang="en-US" sz="1400" b="1">
              <a:solidFill>
                <a:prstClr val="black"/>
              </a:solidFill>
              <a:ea typeface="ＭＳ Ｐゴシック" pitchFamily="34" charset="-128"/>
              <a:cs typeface="Arial" charset="0"/>
            </a:endParaRPr>
          </a:p>
        </p:txBody>
      </p:sp>
      <p:sp>
        <p:nvSpPr>
          <p:cNvPr id="12302" name="Line 52"/>
          <p:cNvSpPr>
            <a:spLocks noChangeShapeType="1"/>
          </p:cNvSpPr>
          <p:nvPr/>
        </p:nvSpPr>
        <p:spPr bwMode="auto">
          <a:xfrm flipH="1">
            <a:off x="2373100" y="3621974"/>
            <a:ext cx="1925768" cy="436401"/>
          </a:xfrm>
          <a:prstGeom prst="line">
            <a:avLst/>
          </a:prstGeom>
          <a:noFill/>
          <a:ln w="9525">
            <a:solidFill>
              <a:srgbClr val="FF3300"/>
            </a:solidFill>
            <a:round/>
            <a:headEnd/>
            <a:tailEnd type="triangle" w="med" len="med"/>
          </a:ln>
        </p:spPr>
        <p:txBody>
          <a:bodyPr/>
          <a:lstStyle/>
          <a:p>
            <a:endParaRPr lang="en-US" sz="1400" b="1">
              <a:solidFill>
                <a:prstClr val="black"/>
              </a:solidFill>
              <a:ea typeface="ＭＳ Ｐゴシック" pitchFamily="34" charset="-128"/>
              <a:cs typeface="Arial" charset="0"/>
            </a:endParaRPr>
          </a:p>
        </p:txBody>
      </p:sp>
      <p:sp>
        <p:nvSpPr>
          <p:cNvPr id="499767" name="Text Box 55"/>
          <p:cNvSpPr txBox="1">
            <a:spLocks noChangeArrowheads="1"/>
          </p:cNvSpPr>
          <p:nvPr/>
        </p:nvSpPr>
        <p:spPr bwMode="auto">
          <a:xfrm>
            <a:off x="653490" y="2081439"/>
            <a:ext cx="5655972" cy="707886"/>
          </a:xfrm>
          <a:prstGeom prst="rect">
            <a:avLst/>
          </a:prstGeom>
          <a:noFill/>
          <a:ln w="3175">
            <a:noFill/>
            <a:miter lim="800000"/>
            <a:headEnd/>
            <a:tailEnd/>
          </a:ln>
          <a:effectLst/>
        </p:spPr>
        <p:txBody>
          <a:bodyPr wrap="none">
            <a:spAutoFit/>
          </a:bodyPr>
          <a:lstStyle/>
          <a:p>
            <a:pPr>
              <a:defRPr/>
            </a:pPr>
            <a:r>
              <a:rPr lang="en-US" sz="2000" b="1" dirty="0">
                <a:solidFill>
                  <a:prstClr val="black"/>
                </a:solidFill>
                <a:ea typeface="ＭＳ Ｐゴシック" pitchFamily="34" charset="-128"/>
                <a:cs typeface="Arial" charset="0"/>
              </a:rPr>
              <a:t>Arc Hydro</a:t>
            </a:r>
            <a:r>
              <a:rPr lang="en-US" sz="2000" dirty="0">
                <a:solidFill>
                  <a:prstClr val="black"/>
                </a:solidFill>
                <a:ea typeface="ＭＳ Ｐゴシック" pitchFamily="34" charset="-128"/>
                <a:cs typeface="Arial" charset="0"/>
              </a:rPr>
              <a:t>: All features </a:t>
            </a:r>
            <a:r>
              <a:rPr lang="en-US" sz="2000" dirty="0" smtClean="0">
                <a:solidFill>
                  <a:prstClr val="black"/>
                </a:solidFill>
                <a:ea typeface="ＭＳ Ｐゴシック" pitchFamily="34" charset="-128"/>
                <a:cs typeface="Arial" charset="0"/>
              </a:rPr>
              <a:t>have a </a:t>
            </a:r>
            <a:r>
              <a:rPr lang="en-US" sz="2000" dirty="0">
                <a:solidFill>
                  <a:prstClr val="black"/>
                </a:solidFill>
                <a:ea typeface="ＭＳ Ｐゴシック" pitchFamily="34" charset="-128"/>
                <a:cs typeface="Arial" charset="0"/>
              </a:rPr>
              <a:t>unique </a:t>
            </a:r>
            <a:r>
              <a:rPr lang="en-US" sz="2000" b="1" dirty="0">
                <a:solidFill>
                  <a:prstClr val="black"/>
                </a:solidFill>
                <a:ea typeface="ＭＳ Ｐゴシック" pitchFamily="34" charset="-128"/>
                <a:cs typeface="Arial" charset="0"/>
              </a:rPr>
              <a:t>HydroID </a:t>
            </a:r>
            <a:endParaRPr lang="en-US" sz="2000" b="1" dirty="0" smtClean="0">
              <a:solidFill>
                <a:prstClr val="black"/>
              </a:solidFill>
              <a:ea typeface="ＭＳ Ｐゴシック" pitchFamily="34" charset="-128"/>
              <a:cs typeface="Arial" charset="0"/>
            </a:endParaRPr>
          </a:p>
          <a:p>
            <a:pPr>
              <a:defRPr/>
            </a:pPr>
            <a:r>
              <a:rPr lang="en-US" sz="2000" dirty="0" smtClean="0">
                <a:solidFill>
                  <a:prstClr val="black"/>
                </a:solidFill>
                <a:ea typeface="ＭＳ Ｐゴシック" pitchFamily="34" charset="-128"/>
                <a:cs typeface="Arial" charset="0"/>
              </a:rPr>
              <a:t>within a geodatabase.</a:t>
            </a:r>
            <a:endParaRPr lang="en-US" sz="2000" dirty="0">
              <a:solidFill>
                <a:prstClr val="black"/>
              </a:solidFill>
              <a:ea typeface="ＭＳ Ｐゴシック" pitchFamily="34" charset="-128"/>
              <a:cs typeface="Arial" charset="0"/>
            </a:endParaRPr>
          </a:p>
        </p:txBody>
      </p:sp>
      <p:sp>
        <p:nvSpPr>
          <p:cNvPr id="499768" name="Text Box 56"/>
          <p:cNvSpPr txBox="1">
            <a:spLocks noChangeArrowheads="1"/>
          </p:cNvSpPr>
          <p:nvPr/>
        </p:nvSpPr>
        <p:spPr bwMode="auto">
          <a:xfrm>
            <a:off x="4305013" y="2971000"/>
            <a:ext cx="3972096" cy="1015663"/>
          </a:xfrm>
          <a:prstGeom prst="rect">
            <a:avLst/>
          </a:prstGeom>
          <a:noFill/>
          <a:ln w="3175">
            <a:noFill/>
            <a:miter lim="800000"/>
            <a:headEnd/>
            <a:tailEnd/>
          </a:ln>
          <a:effectLst/>
        </p:spPr>
        <p:txBody>
          <a:bodyPr wrap="square">
            <a:spAutoFit/>
          </a:bodyPr>
          <a:lstStyle/>
          <a:p>
            <a:pPr>
              <a:defRPr/>
            </a:pPr>
            <a:r>
              <a:rPr lang="en-US" sz="2000" b="1" dirty="0">
                <a:solidFill>
                  <a:prstClr val="black"/>
                </a:solidFill>
                <a:ea typeface="ＭＳ Ｐゴシック" pitchFamily="34" charset="-128"/>
                <a:cs typeface="Arial" charset="0"/>
              </a:rPr>
              <a:t>HydroID to </a:t>
            </a:r>
            <a:r>
              <a:rPr lang="en-US" sz="2000" b="1" dirty="0" smtClean="0">
                <a:solidFill>
                  <a:prstClr val="black"/>
                </a:solidFill>
                <a:ea typeface="ＭＳ Ｐゴシック" pitchFamily="34" charset="-128"/>
                <a:cs typeface="Arial" charset="0"/>
              </a:rPr>
              <a:t>ID relationships </a:t>
            </a:r>
            <a:endParaRPr lang="en-US" sz="2000" b="1" dirty="0">
              <a:solidFill>
                <a:prstClr val="black"/>
              </a:solidFill>
              <a:ea typeface="ＭＳ Ｐゴシック" pitchFamily="34" charset="-128"/>
              <a:cs typeface="Arial" charset="0"/>
            </a:endParaRPr>
          </a:p>
          <a:p>
            <a:pPr>
              <a:defRPr/>
            </a:pPr>
            <a:r>
              <a:rPr lang="en-US" sz="2000" dirty="0">
                <a:solidFill>
                  <a:prstClr val="black"/>
                </a:solidFill>
                <a:ea typeface="ＭＳ Ｐゴシック" pitchFamily="34" charset="-128"/>
                <a:cs typeface="Arial" charset="0"/>
              </a:rPr>
              <a:t>link </a:t>
            </a:r>
            <a:r>
              <a:rPr lang="en-US" sz="2000" dirty="0" smtClean="0">
                <a:solidFill>
                  <a:prstClr val="black"/>
                </a:solidFill>
                <a:ea typeface="ＭＳ Ｐゴシック" pitchFamily="34" charset="-128"/>
                <a:cs typeface="Arial" charset="0"/>
              </a:rPr>
              <a:t>features and help </a:t>
            </a:r>
            <a:r>
              <a:rPr lang="en-US" sz="2000" dirty="0">
                <a:solidFill>
                  <a:prstClr val="black"/>
                </a:solidFill>
                <a:ea typeface="ＭＳ Ｐゴシック" pitchFamily="34" charset="-128"/>
                <a:cs typeface="Arial" charset="0"/>
              </a:rPr>
              <a:t>to trace water </a:t>
            </a:r>
            <a:r>
              <a:rPr lang="en-US" sz="2000" dirty="0" smtClean="0">
                <a:solidFill>
                  <a:prstClr val="black"/>
                </a:solidFill>
                <a:ea typeface="ＭＳ Ｐゴシック" pitchFamily="34" charset="-128"/>
                <a:cs typeface="Arial" charset="0"/>
              </a:rPr>
              <a:t>movement. </a:t>
            </a:r>
            <a:endParaRPr lang="en-US" sz="2000" dirty="0">
              <a:solidFill>
                <a:prstClr val="black"/>
              </a:solidFill>
              <a:ea typeface="ＭＳ Ｐゴシック" pitchFamily="34" charset="-128"/>
              <a:cs typeface="Arial" charset="0"/>
            </a:endParaRPr>
          </a:p>
        </p:txBody>
      </p:sp>
      <p:sp>
        <p:nvSpPr>
          <p:cNvPr id="499769" name="Text Box 57"/>
          <p:cNvSpPr txBox="1">
            <a:spLocks noChangeArrowheads="1"/>
          </p:cNvSpPr>
          <p:nvPr/>
        </p:nvSpPr>
        <p:spPr bwMode="auto">
          <a:xfrm>
            <a:off x="680477" y="1263877"/>
            <a:ext cx="5367175" cy="707886"/>
          </a:xfrm>
          <a:prstGeom prst="rect">
            <a:avLst/>
          </a:prstGeom>
          <a:noFill/>
          <a:ln w="3175">
            <a:noFill/>
            <a:miter lim="800000"/>
            <a:headEnd/>
            <a:tailEnd/>
          </a:ln>
          <a:effectLst/>
        </p:spPr>
        <p:txBody>
          <a:bodyPr wrap="none">
            <a:spAutoFit/>
          </a:bodyPr>
          <a:lstStyle/>
          <a:p>
            <a:pPr>
              <a:defRPr/>
            </a:pPr>
            <a:r>
              <a:rPr lang="en-US" sz="2000" b="1" dirty="0">
                <a:solidFill>
                  <a:prstClr val="black"/>
                </a:solidFill>
                <a:ea typeface="ＭＳ Ｐゴシック" pitchFamily="34" charset="-128"/>
                <a:cs typeface="Arial" charset="0"/>
              </a:rPr>
              <a:t>ArcGIS: </a:t>
            </a:r>
            <a:r>
              <a:rPr lang="en-US" sz="2000" dirty="0">
                <a:solidFill>
                  <a:prstClr val="black"/>
                </a:solidFill>
                <a:ea typeface="ＭＳ Ｐゴシック" pitchFamily="34" charset="-128"/>
                <a:cs typeface="Arial" charset="0"/>
              </a:rPr>
              <a:t>All features </a:t>
            </a:r>
            <a:r>
              <a:rPr lang="en-US" sz="2000" dirty="0" smtClean="0">
                <a:solidFill>
                  <a:prstClr val="black"/>
                </a:solidFill>
                <a:ea typeface="ＭＳ Ｐゴシック" pitchFamily="34" charset="-128"/>
                <a:cs typeface="Arial" charset="0"/>
              </a:rPr>
              <a:t>have a </a:t>
            </a:r>
            <a:r>
              <a:rPr lang="en-US" sz="2000" dirty="0">
                <a:solidFill>
                  <a:prstClr val="black"/>
                </a:solidFill>
                <a:ea typeface="ＭＳ Ｐゴシック" pitchFamily="34" charset="-128"/>
                <a:cs typeface="Arial" charset="0"/>
              </a:rPr>
              <a:t>unique </a:t>
            </a:r>
            <a:r>
              <a:rPr lang="en-US" sz="2000" b="1" dirty="0" err="1">
                <a:solidFill>
                  <a:prstClr val="black"/>
                </a:solidFill>
                <a:ea typeface="ＭＳ Ｐゴシック" pitchFamily="34" charset="-128"/>
                <a:cs typeface="Arial" charset="0"/>
              </a:rPr>
              <a:t>ObjectID</a:t>
            </a:r>
            <a:r>
              <a:rPr lang="en-US" sz="2000" b="1" dirty="0">
                <a:solidFill>
                  <a:prstClr val="black"/>
                </a:solidFill>
                <a:ea typeface="ＭＳ Ｐゴシック" pitchFamily="34" charset="-128"/>
                <a:cs typeface="Arial" charset="0"/>
              </a:rPr>
              <a:t> </a:t>
            </a:r>
            <a:endParaRPr lang="en-US" sz="2000" b="1" dirty="0" smtClean="0">
              <a:solidFill>
                <a:prstClr val="black"/>
              </a:solidFill>
              <a:ea typeface="ＭＳ Ｐゴシック" pitchFamily="34" charset="-128"/>
              <a:cs typeface="Arial" charset="0"/>
            </a:endParaRPr>
          </a:p>
          <a:p>
            <a:pPr>
              <a:defRPr/>
            </a:pPr>
            <a:r>
              <a:rPr lang="en-US" sz="2000" dirty="0" smtClean="0">
                <a:solidFill>
                  <a:prstClr val="black"/>
                </a:solidFill>
                <a:ea typeface="ＭＳ Ｐゴシック" pitchFamily="34" charset="-128"/>
                <a:cs typeface="Arial" charset="0"/>
              </a:rPr>
              <a:t>within </a:t>
            </a:r>
            <a:r>
              <a:rPr lang="en-US" sz="2000" dirty="0">
                <a:solidFill>
                  <a:prstClr val="black"/>
                </a:solidFill>
                <a:ea typeface="ＭＳ Ｐゴシック" pitchFamily="34" charset="-128"/>
                <a:cs typeface="Arial" charset="0"/>
              </a:rPr>
              <a:t>a feature </a:t>
            </a:r>
            <a:r>
              <a:rPr lang="en-US" sz="2000" dirty="0" smtClean="0">
                <a:solidFill>
                  <a:prstClr val="black"/>
                </a:solidFill>
                <a:ea typeface="ＭＳ Ｐゴシック" pitchFamily="34" charset="-128"/>
                <a:cs typeface="Arial" charset="0"/>
              </a:rPr>
              <a:t>class.</a:t>
            </a:r>
            <a:endParaRPr lang="en-US" sz="2000" dirty="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112314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b="0" dirty="0" smtClean="0">
            <a:solidFill>
              <a:schemeClr val="tx1"/>
            </a:solidFill>
          </a:defRPr>
        </a:defPPr>
      </a:lst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1391</Words>
  <Application>Microsoft Office PowerPoint</Application>
  <PresentationFormat>On-screen Show (4:3)</PresentationFormat>
  <Paragraphs>306</Paragraphs>
  <Slides>32</Slides>
  <Notes>18</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32</vt:i4>
      </vt:variant>
    </vt:vector>
  </HeadingPairs>
  <TitlesOfParts>
    <vt:vector size="41" baseType="lpstr">
      <vt:lpstr>Default Design</vt:lpstr>
      <vt:lpstr>1_Office Theme</vt:lpstr>
      <vt:lpstr>3_Office Theme</vt:lpstr>
      <vt:lpstr>4_Office Theme</vt:lpstr>
      <vt:lpstr>5_Office Theme</vt:lpstr>
      <vt:lpstr>Office Theme</vt:lpstr>
      <vt:lpstr>2_Office Theme</vt:lpstr>
      <vt:lpstr>VISIO</vt:lpstr>
      <vt:lpstr>Visio 2000 Drawing</vt:lpstr>
      <vt:lpstr>The Schematic Processor</vt:lpstr>
      <vt:lpstr>Outline</vt:lpstr>
      <vt:lpstr>Linking GIS and Water Resources</vt:lpstr>
      <vt:lpstr>Arc Hydro: GIS for Water Resources</vt:lpstr>
      <vt:lpstr>What is a hydrologic data model</vt:lpstr>
      <vt:lpstr>Arc Hydro—Hydrography</vt:lpstr>
      <vt:lpstr>Arc Hydro—Hydrology</vt:lpstr>
      <vt:lpstr>PowerPoint Presentation</vt:lpstr>
      <vt:lpstr>What makes Arc Hydro different?</vt:lpstr>
      <vt:lpstr>HydroID Relationships</vt:lpstr>
      <vt:lpstr>What makes Arc Hydro different? </vt:lpstr>
      <vt:lpstr>Arc Hydro Tools</vt:lpstr>
      <vt:lpstr>Schematic networks represent connectivity</vt:lpstr>
      <vt:lpstr>We can move things through the network…</vt:lpstr>
      <vt:lpstr>We process values with receiving and passing behaviors</vt:lpstr>
      <vt:lpstr>This is implemented in GIS with the Schematic Processor</vt:lpstr>
      <vt:lpstr>You can create your own behaviors using Python</vt:lpstr>
      <vt:lpstr>Total Maximum Daily Load Use Case</vt:lpstr>
      <vt:lpstr>Motivating Factors</vt:lpstr>
      <vt:lpstr>What is a “Load”?</vt:lpstr>
      <vt:lpstr>Non-Point Sources</vt:lpstr>
      <vt:lpstr>Loading from Landscape</vt:lpstr>
      <vt:lpstr>Loading from Animals (Ag &amp; Wildlife)</vt:lpstr>
      <vt:lpstr>Septic Systems in Upper Watershed</vt:lpstr>
      <vt:lpstr>Total Nonpoint Source Load per Catchment</vt:lpstr>
      <vt:lpstr>“Net” Decay</vt:lpstr>
      <vt:lpstr>Point Sources</vt:lpstr>
      <vt:lpstr>Build the Schematic Network</vt:lpstr>
      <vt:lpstr>Apply Equations Using Schematic Processor</vt:lpstr>
      <vt:lpstr>Calibrate Based on Monitoring Data</vt:lpstr>
      <vt:lpstr>Evaluate Strategies To Reduce Load</vt:lpstr>
      <vt:lpstr>Free Download</vt:lpstr>
    </vt:vector>
  </TitlesOfParts>
  <Company>University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whiteaker</dc:creator>
  <cp:lastModifiedBy>Whiteaker, Timothy L</cp:lastModifiedBy>
  <cp:revision>57</cp:revision>
  <dcterms:created xsi:type="dcterms:W3CDTF">2003-10-15T18:36:08Z</dcterms:created>
  <dcterms:modified xsi:type="dcterms:W3CDTF">2011-10-14T18:40:36Z</dcterms:modified>
</cp:coreProperties>
</file>