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2" r:id="rId4"/>
    <p:sldMasterId id="2147483655" r:id="rId5"/>
    <p:sldMasterId id="2147483656" r:id="rId6"/>
    <p:sldMasterId id="2147483657" r:id="rId7"/>
    <p:sldMasterId id="2147483658" r:id="rId8"/>
    <p:sldMasterId id="2147483659" r:id="rId9"/>
  </p:sldMasterIdLst>
  <p:notesMasterIdLst>
    <p:notesMasterId r:id="rId69"/>
  </p:notesMasterIdLst>
  <p:handoutMasterIdLst>
    <p:handoutMasterId r:id="rId70"/>
  </p:handoutMasterIdLst>
  <p:sldIdLst>
    <p:sldId id="277" r:id="rId10"/>
    <p:sldId id="436" r:id="rId11"/>
    <p:sldId id="438" r:id="rId12"/>
    <p:sldId id="265" r:id="rId13"/>
    <p:sldId id="279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88" r:id="rId24"/>
    <p:sldId id="292" r:id="rId25"/>
    <p:sldId id="293" r:id="rId26"/>
    <p:sldId id="294" r:id="rId27"/>
    <p:sldId id="295" r:id="rId28"/>
    <p:sldId id="300" r:id="rId29"/>
    <p:sldId id="439" r:id="rId30"/>
    <p:sldId id="301" r:id="rId31"/>
    <p:sldId id="390" r:id="rId32"/>
    <p:sldId id="428" r:id="rId33"/>
    <p:sldId id="429" r:id="rId34"/>
    <p:sldId id="391" r:id="rId35"/>
    <p:sldId id="386" r:id="rId36"/>
    <p:sldId id="424" r:id="rId37"/>
    <p:sldId id="393" r:id="rId38"/>
    <p:sldId id="437" r:id="rId39"/>
    <p:sldId id="394" r:id="rId40"/>
    <p:sldId id="395" r:id="rId41"/>
    <p:sldId id="425" r:id="rId42"/>
    <p:sldId id="426" r:id="rId43"/>
    <p:sldId id="397" r:id="rId44"/>
    <p:sldId id="398" r:id="rId45"/>
    <p:sldId id="399" r:id="rId46"/>
    <p:sldId id="400" r:id="rId47"/>
    <p:sldId id="401" r:id="rId48"/>
    <p:sldId id="387" r:id="rId49"/>
    <p:sldId id="388" r:id="rId50"/>
    <p:sldId id="427" r:id="rId51"/>
    <p:sldId id="431" r:id="rId52"/>
    <p:sldId id="435" r:id="rId53"/>
    <p:sldId id="296" r:id="rId54"/>
    <p:sldId id="389" r:id="rId55"/>
    <p:sldId id="376" r:id="rId56"/>
    <p:sldId id="302" r:id="rId57"/>
    <p:sldId id="306" r:id="rId58"/>
    <p:sldId id="379" r:id="rId59"/>
    <p:sldId id="378" r:id="rId60"/>
    <p:sldId id="380" r:id="rId61"/>
    <p:sldId id="381" r:id="rId62"/>
    <p:sldId id="382" r:id="rId63"/>
    <p:sldId id="383" r:id="rId64"/>
    <p:sldId id="384" r:id="rId65"/>
    <p:sldId id="370" r:id="rId66"/>
    <p:sldId id="373" r:id="rId67"/>
    <p:sldId id="374" r:id="rId6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FF00"/>
    <a:srgbClr val="00FF00"/>
    <a:srgbClr val="0000CC"/>
    <a:srgbClr val="FF0000"/>
    <a:srgbClr val="993366"/>
    <a:srgbClr val="6600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107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5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image" Target="../media/image3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4BCFA0-A77F-42A3-936F-24C40FBA9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7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F4A1262D-1628-4FD5-9117-BD2EC06E9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6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2" tIns="46560" rIns="93122" bIns="46560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2" tIns="46560" rIns="93122" bIns="46560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9513" y="696913"/>
            <a:ext cx="4640262" cy="3479800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2" tIns="46560" rIns="93122" bIns="46560"/>
          <a:lstStyle/>
          <a:p>
            <a:pPr eaLnBrk="1" hangingPunct="1"/>
            <a:r>
              <a:rPr lang="en-US" smtClean="0"/>
              <a:t>DRM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A549-674D-4488-8BFF-78DC7A7D2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2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1F6C-C23F-4825-BC63-92C6AB1D4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3E91-E8C4-4569-BD8B-B339C1C45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38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6837C-5B2C-421B-8EC3-AD989D5D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48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65545-8D87-4BB0-9C4A-58E058005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6BE9-FCB0-44F0-9749-5E26A4055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9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B06D-1262-49CC-BC88-C393CBFA5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3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0255-3072-4A73-9F75-2174415BF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6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EA2B-9946-4795-AB31-722126649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B206-3762-4845-BF0E-2548B1D56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9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9D543-6863-4DA0-ACFA-2B0727E59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DFF67-3F9C-496C-B3A7-58E95CB13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D47E-B2DD-4A54-A22F-8BDFB1D2F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7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0849-062F-4DD0-80DF-B7188893E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AA72-8655-4A42-B451-D0D91840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28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CC93-5567-4AF2-8610-4D31386D7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0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3DD-5874-4CAF-84CD-CC002E612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3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0076-BCF3-43CF-AABF-69D8A16D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65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2A2B-BEC6-4AFA-9DE6-106AC38A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5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500188" y="170815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388171267 w 21600"/>
              <a:gd name="T3" fmla="*/ 1676799800 h 21600"/>
              <a:gd name="T4" fmla="*/ 0 w 21600"/>
              <a:gd name="T5" fmla="*/ 167679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781050"/>
            <a:ext cx="6248400" cy="11430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752600"/>
            <a:ext cx="4572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" y="54864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57912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C3B97-90F7-4EA9-9E76-3FAE74C8E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49EE7-01E5-4CA3-945B-033F66E8B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4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138C-1A9F-499B-BFB9-9760BD21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6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BA69-2DB6-4D2F-B0C0-2907773AE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2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18D83-F467-4CE8-9066-89FBC5FD1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7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5A97B-C867-439A-8063-861470C4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939A-EBC1-47C6-B0C9-EB563997C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2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1527-C3BC-434F-B7B4-66A0B194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78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7041C-731C-4756-A5F2-C94EF1C66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28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C86D-D838-4257-BA55-BDE7C0CB6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7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94BE0-0DC3-483E-B96F-FF0AD922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7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BCA9-EE04-48B5-9FA4-5E28850F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9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8085-617D-4BFE-9371-E0F75B7C4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70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5CE9-D2DD-4941-899E-CF637A840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0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6C36-6F89-4DEB-B128-FDDF5E1C7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5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82D85-F8AF-4302-92EC-4D2B46AF3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ADA3-9E51-4514-BB72-548D7A0A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60EF9-EF8B-49ED-AB81-F750A3AD5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2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C2664-7403-4667-8EE1-A00AAFC4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3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02C0-761E-4910-B9AB-FD70E7C07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82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474C4-B9B9-413D-8D64-C83FF44C6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22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5FA4-2B10-44C6-82FF-C60F8B05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9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E028-E7FE-460E-8430-C6834F0ED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67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B6D7-6DE5-4ECE-AADE-5CEB30B2D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4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C5B6-8E1D-48A6-B627-1AF35B85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76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D51A-AAB3-453D-89DE-A9AA7D676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6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3D2E6-1DB5-44E7-9DCE-88EAE9A46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7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11DA-E59A-4D22-B546-1C892B729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E401-D860-4966-9D2E-047EBF348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4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5A93-F5B0-45FC-87C9-A78871E6D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08F52-98C1-43E1-AFB1-0CD3265C8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7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EE60F-FAE9-4843-9CE4-94F6C61F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9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AAD3-A730-4CF3-A9E6-ECC7500C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6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80609-C4A0-416F-807A-5F66D0A6D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73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41A3-7A99-43E6-A975-45FB0CEE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66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52FCC-F996-467D-BB27-0B53B6938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40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80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DA8A-2345-4CCC-88C1-238F3624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5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51244-5F86-4F29-88EB-49AD15225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4407-29E6-427F-8822-79E576E4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277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D9D6E-F4C4-41C3-8439-D6E896C0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63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90F29-D829-4E44-9830-3F1D0F8BF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6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4E9AE-AC60-4B7A-A515-6991883D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4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B86D-2554-41B3-B87C-81DBAF9F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02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30D21-A0F8-455A-8BD7-1946BB2D9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2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E8FE-EF13-48A6-9529-DB290A6E0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08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1799D-A31A-42C6-9F67-D5F64739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28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815D8-DF40-4D6E-B61D-AAC7AD582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5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271D-803E-4C95-9AB6-64509C7AB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5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D52E-E49A-4BE7-AEC4-BF91F4E1D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C6EAB-3F4C-45C7-B7DE-3EAD1957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4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A7661-A225-4F23-A6F9-424AC45E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6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6CC9-60E1-49CE-8ABB-5A30ED774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33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AAC43-193E-4AE1-8FC4-6214397FE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21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92F6-55BD-481A-949A-92AE3B690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69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FBF23-1BE7-40BA-8DE2-BFDE58022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353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6B81-B92D-441A-AF80-269BFE776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2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4FB1-2531-4FE1-946E-25A2DECF2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55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31FB-3D76-41FD-A279-049A5B4F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2FD2E-0380-4B85-B5D1-09AAAE2B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9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4649-9A4C-4377-A55E-7FC68CA1F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2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175F-8FDC-4208-9EFC-234977E66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3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3B800-88DE-4EA8-86C1-E81DC90D0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20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81D1-B0FF-4683-A3D6-3EDA170BB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61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D602-2F5B-4E7C-9BC4-FB19FA4B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9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8FEAA-DE4E-4BF6-9E0B-08416689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5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FF0E-2381-4F39-B1D7-64B15BB72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36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71BA-A175-459F-A533-7661A6F96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08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BF17-69AC-49D0-8D40-9BC768B5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9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96B0F-234B-4894-98B0-5A4D95CB1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61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8278C-2A37-414E-B2CE-E2338BDDC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05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74E0A-BB27-4163-8762-3649C4E4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C0D3-8FD7-4BBF-A9E8-2CED9997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476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A959-F1CA-4553-9455-83D36B7F1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200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8A5E9-E415-4292-AB9E-8F2D6292E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10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329A-784C-4636-912E-6E7931AB1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47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5AB9-DF9D-4C13-A4CD-6D02C0C1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400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7AF2-E85A-459F-BDE4-987EE30EA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76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132B3-8B40-470F-B84A-227452F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49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9C58-C20D-4B60-B32C-500CC0910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48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53DC-B9E4-4B2E-B398-A102B8D80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110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03A4-C96D-450C-B1D6-14B4703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114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43E3-5B5A-4154-AD47-72DA1B9B7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4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0C4C90-C115-4907-BB75-DC6020819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BB72154D-1E04-4435-9694-66CF4536A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T0" fmla="*/ 0 w 21600"/>
              <a:gd name="T1" fmla="*/ 0 h 21600"/>
              <a:gd name="T2" fmla="*/ 388171267 w 21600"/>
              <a:gd name="T3" fmla="*/ 1676799800 h 21600"/>
              <a:gd name="T4" fmla="*/ 0 w 21600"/>
              <a:gd name="T5" fmla="*/ 1676799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5562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58674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fld id="{C9EE2E03-B5B6-45C6-AA66-4F3B2B3C8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497013" y="1371600"/>
            <a:ext cx="7646987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6F0F32E-607B-4235-88E0-6DD3F8F9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5FB9394-54C2-4CCA-9A39-7E7B2E304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9F3D3F-B7ED-4706-BF45-8247A9A57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EB3D625-737E-4665-B65A-3265C1E0C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12D980E-2613-49AD-B396-715A5C3F2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0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F2AEA983-AE64-411B-9448-9182C2A5F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00v2/00v200000003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#/Cell_size_of_raster_data/009t00000004000000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27.png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009t/009t00000002000000.htm" TargetMode="External"/><Relationship Id="rId2" Type="http://schemas.openxmlformats.org/officeDocument/2006/relationships/hyperlink" Target="http://help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ment.crc.org.au/special_publications1.html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3.wmf"/><Relationship Id="rId2" Type="http://schemas.openxmlformats.org/officeDocument/2006/relationships/vmlDrawing" Target="../drawings/vmlDrawing22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2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41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8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76.wmf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2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2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42875"/>
            <a:ext cx="8186737" cy="1143000"/>
          </a:xfrm>
        </p:spPr>
        <p:txBody>
          <a:bodyPr/>
          <a:lstStyle/>
          <a:p>
            <a:r>
              <a:rPr lang="en-US" smtClean="0"/>
              <a:t>Spatial Analysis Using Grids </a:t>
            </a:r>
            <a:br>
              <a:rPr lang="en-US" smtClean="0"/>
            </a:br>
            <a:endParaRPr lang="en-US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2300" y="1538654"/>
            <a:ext cx="5981700" cy="50367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Continuous surfaces or spatial fields representation of geographical information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Grid data structure for representing numerical and categorical data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Map algebra raster calculations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Interpolation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Calculate slope on a raster using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ArcGIS method based in finite differences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D8 steepest single flow direction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</a:t>
            </a:r>
            <a:r>
              <a:rPr lang="en-US" sz="2400" dirty="0" smtClean="0">
                <a:sym typeface="Symbol" pitchFamily="18" charset="2"/>
              </a:rPr>
              <a:t> steepest outward slope on grid centered triangular facets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 smtClean="0">
              <a:sym typeface="Symbol" pitchFamily="18" charset="2"/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0" y="3176588"/>
          <a:ext cx="3151188" cy="368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Graph Sheet" r:id="rId4" imgW="3352800" imgH="2590465" progId="SPLUSGraphSheetFileType">
                  <p:embed/>
                </p:oleObj>
              </mc:Choice>
              <mc:Fallback>
                <p:oleObj name="Graph Sheet" r:id="rId4" imgW="3352800" imgH="2590465" progId="SPLUSGraphSheetFileTyp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0" y="3176588"/>
                        <a:ext cx="3151188" cy="368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27400" y="717550"/>
            <a:ext cx="415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600" b="1">
                <a:solidFill>
                  <a:srgbClr val="0000CC"/>
                </a:solidFill>
              </a:rPr>
              <a:t>Learning Objectives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334963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55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Grid size is defined by </a:t>
            </a:r>
            <a:r>
              <a:rPr lang="en-US" smtClean="0">
                <a:solidFill>
                  <a:schemeClr val="accent2"/>
                </a:solidFill>
              </a:rPr>
              <a:t>extent</a:t>
            </a:r>
            <a:r>
              <a:rPr lang="en-US" smtClean="0"/>
              <a:t>, </a:t>
            </a:r>
            <a:r>
              <a:rPr lang="en-US" smtClean="0">
                <a:solidFill>
                  <a:schemeClr val="accent2"/>
                </a:solidFill>
              </a:rPr>
              <a:t>spacing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no data value</a:t>
            </a:r>
            <a:r>
              <a:rPr lang="en-US" smtClean="0"/>
              <a:t>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Number of rows, number of column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Cell sizes (X and 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Top, left , bottom and right coordinates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Grid values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Real (floating decimal point)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Integer (may have associated attribute table)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33CC33"/>
                </a:solidFill>
              </a:rPr>
              <a:t>Definition of a Grid</a:t>
            </a:r>
            <a:endParaRPr lang="en-US" smtClean="0"/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187700" y="2128838"/>
            <a:ext cx="2757488" cy="2614612"/>
            <a:chOff x="2008" y="1341"/>
            <a:chExt cx="1737" cy="1647"/>
          </a:xfrm>
        </p:grpSpPr>
        <p:sp>
          <p:nvSpPr>
            <p:cNvPr id="24596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0" name="Line 26"/>
          <p:cNvSpPr>
            <a:spLocks noChangeShapeType="1"/>
          </p:cNvSpPr>
          <p:nvPr/>
        </p:nvSpPr>
        <p:spPr bwMode="auto">
          <a:xfrm>
            <a:off x="2971800" y="2438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27"/>
          <p:cNvSpPr txBox="1">
            <a:spLocks noChangeArrowheads="1"/>
          </p:cNvSpPr>
          <p:nvPr/>
        </p:nvSpPr>
        <p:spPr bwMode="auto">
          <a:xfrm>
            <a:off x="1584325" y="2784475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Number</a:t>
            </a:r>
          </a:p>
          <a:p>
            <a:pPr algn="ctr"/>
            <a:r>
              <a:rPr lang="en-US"/>
              <a:t>of </a:t>
            </a:r>
          </a:p>
          <a:p>
            <a:pPr algn="ctr"/>
            <a:r>
              <a:rPr lang="en-US"/>
              <a:t>rows</a:t>
            </a:r>
          </a:p>
        </p:txBody>
      </p:sp>
      <p:sp>
        <p:nvSpPr>
          <p:cNvPr id="24582" name="Line 28"/>
          <p:cNvSpPr>
            <a:spLocks noChangeShapeType="1"/>
          </p:cNvSpPr>
          <p:nvPr/>
        </p:nvSpPr>
        <p:spPr bwMode="auto">
          <a:xfrm>
            <a:off x="3276600" y="50292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29"/>
          <p:cNvSpPr txBox="1">
            <a:spLocks noChangeArrowheads="1"/>
          </p:cNvSpPr>
          <p:nvPr/>
        </p:nvSpPr>
        <p:spPr bwMode="auto">
          <a:xfrm>
            <a:off x="3276600" y="5029200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Number of Columns</a:t>
            </a:r>
          </a:p>
        </p:txBody>
      </p:sp>
      <p:sp>
        <p:nvSpPr>
          <p:cNvPr id="24584" name="Line 30"/>
          <p:cNvSpPr>
            <a:spLocks noChangeShapeType="1"/>
          </p:cNvSpPr>
          <p:nvPr/>
        </p:nvSpPr>
        <p:spPr bwMode="auto">
          <a:xfrm>
            <a:off x="3200400" y="4648200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31"/>
          <p:cNvSpPr>
            <a:spLocks noChangeShapeType="1"/>
          </p:cNvSpPr>
          <p:nvPr/>
        </p:nvSpPr>
        <p:spPr bwMode="auto">
          <a:xfrm>
            <a:off x="3124200" y="47244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32"/>
          <p:cNvSpPr txBox="1">
            <a:spLocks noChangeArrowheads="1"/>
          </p:cNvSpPr>
          <p:nvPr/>
        </p:nvSpPr>
        <p:spPr bwMode="auto">
          <a:xfrm>
            <a:off x="2362200" y="464820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(X,Y)</a:t>
            </a:r>
            <a:endParaRPr lang="en-US"/>
          </a:p>
        </p:txBody>
      </p:sp>
      <p:sp>
        <p:nvSpPr>
          <p:cNvPr id="24587" name="Line 33"/>
          <p:cNvSpPr>
            <a:spLocks noChangeShapeType="1"/>
          </p:cNvSpPr>
          <p:nvPr/>
        </p:nvSpPr>
        <p:spPr bwMode="auto">
          <a:xfrm>
            <a:off x="5957888" y="2392363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34"/>
          <p:cNvSpPr>
            <a:spLocks noChangeShapeType="1"/>
          </p:cNvSpPr>
          <p:nvPr/>
        </p:nvSpPr>
        <p:spPr bwMode="auto">
          <a:xfrm>
            <a:off x="5967413" y="2128838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35"/>
          <p:cNvSpPr>
            <a:spLocks noChangeShapeType="1"/>
          </p:cNvSpPr>
          <p:nvPr/>
        </p:nvSpPr>
        <p:spPr bwMode="auto">
          <a:xfrm rot="-5400000">
            <a:off x="5530850" y="19939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36"/>
          <p:cNvSpPr>
            <a:spLocks noChangeShapeType="1"/>
          </p:cNvSpPr>
          <p:nvPr/>
        </p:nvSpPr>
        <p:spPr bwMode="auto">
          <a:xfrm rot="-5400000">
            <a:off x="5813425" y="1997075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37"/>
          <p:cNvSpPr>
            <a:spLocks noChangeShapeType="1"/>
          </p:cNvSpPr>
          <p:nvPr/>
        </p:nvSpPr>
        <p:spPr bwMode="auto">
          <a:xfrm>
            <a:off x="5648325" y="1985963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38"/>
          <p:cNvSpPr>
            <a:spLocks noChangeShapeType="1"/>
          </p:cNvSpPr>
          <p:nvPr/>
        </p:nvSpPr>
        <p:spPr bwMode="auto">
          <a:xfrm rot="-5400000">
            <a:off x="5943600" y="2259013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39"/>
          <p:cNvSpPr txBox="1">
            <a:spLocks noChangeArrowheads="1"/>
          </p:cNvSpPr>
          <p:nvPr/>
        </p:nvSpPr>
        <p:spPr bwMode="auto">
          <a:xfrm>
            <a:off x="6248400" y="1981200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24594" name="Rectangle 40" descr="Wide downward diagonal"/>
          <p:cNvSpPr>
            <a:spLocks noChangeArrowheads="1"/>
          </p:cNvSpPr>
          <p:nvPr/>
        </p:nvSpPr>
        <p:spPr bwMode="auto">
          <a:xfrm>
            <a:off x="5662613" y="4224338"/>
            <a:ext cx="247650" cy="214312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Text Box 41"/>
          <p:cNvSpPr txBox="1">
            <a:spLocks noChangeArrowheads="1"/>
          </p:cNvSpPr>
          <p:nvPr/>
        </p:nvSpPr>
        <p:spPr bwMode="auto">
          <a:xfrm>
            <a:off x="5867400" y="4114800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FF6600"/>
                </a:solidFill>
              </a:rPr>
              <a:t>NODATA cell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as Cells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143000" y="2514600"/>
          <a:ext cx="7296150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Picture" r:id="rId4" imgW="2553797" imgH="1136244" progId="Word.Picture.8">
                  <p:embed/>
                </p:oleObj>
              </mc:Choice>
              <mc:Fallback>
                <p:oleObj name="Picture" r:id="rId4" imgW="2553797" imgH="113624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7296150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143000" y="2286000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Document" r:id="rId4" imgW="2532888" imgH="1124712" progId="Word.Document.8">
                  <p:embed/>
                </p:oleObj>
              </mc:Choice>
              <mc:Fallback>
                <p:oleObj name="Document" r:id="rId4" imgW="2532888" imgH="112471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Polygon as a Zone of Cells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447800" y="2895600"/>
          <a:ext cx="67818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Document" r:id="rId4" imgW="2545080" imgH="1152144" progId="Word.Document.8">
                  <p:embed/>
                </p:oleObj>
              </mc:Choice>
              <mc:Fallback>
                <p:oleObj name="Document" r:id="rId4" imgW="2545080" imgH="115214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678180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cument" r:id="rId4" imgW="1743456" imgH="2161032" progId="Word.Document.8">
                  <p:embed/>
                </p:oleObj>
              </mc:Choice>
              <mc:Fallback>
                <p:oleObj name="Document" r:id="rId4" imgW="1743456" imgH="216103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066800" y="2286000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4" imgW="2532888" imgH="1124712" progId="Word.Document.8">
                  <p:embed/>
                </p:oleObj>
              </mc:Choice>
              <mc:Fallback>
                <p:oleObj name="Document" r:id="rId4" imgW="2532888" imgH="112471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Grid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209800" y="1447800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ocument" r:id="rId4" imgW="1685544" imgH="1648968" progId="Word.Document.8">
                  <p:embed/>
                </p:oleObj>
              </mc:Choice>
              <mc:Fallback>
                <p:oleObj name="Document" r:id="rId4" imgW="1685544" imgH="16489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667000" y="1676400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4" imgW="1716024" imgH="1648968" progId="Word.Document.8">
                  <p:embed/>
                </p:oleObj>
              </mc:Choice>
              <mc:Fallback>
                <p:oleObj name="Document" r:id="rId4" imgW="1716024" imgH="16489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4" imgW="4114800" imgH="1877568" progId="Word.Document.8">
                  <p:embed/>
                </p:oleObj>
              </mc:Choice>
              <mc:Fallback>
                <p:oleObj name="Document" r:id="rId4" imgW="4114800" imgH="187756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srgbClr val="FF3300"/>
                </a:solidFill>
              </a:rPr>
              <a:t>Attributes of grid zones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smtClean="0"/>
              <a:t>Readings – at </a:t>
            </a:r>
            <a:r>
              <a:rPr lang="en-US" sz="4000" smtClean="0">
                <a:hlinkClick r:id="rId2"/>
              </a:rPr>
              <a:t>http://help.arcgis.com</a:t>
            </a:r>
            <a:r>
              <a:rPr lang="en-US" sz="4000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smtClean="0"/>
              <a:t>Elements of geographic information starting from “Overview of geographic information elements” </a:t>
            </a:r>
            <a:r>
              <a:rPr lang="en-US" sz="2000" smtClean="0">
                <a:hlinkClick r:id="rId3" tooltip="http://help.arcgis.com/en/arcgisdesktop/10.0/help/00v2/00v200000003000000.htm&#10;CTRL + Click to follow link"/>
              </a:rPr>
              <a:t>http://help.arcgis.com/en/arcgisdesktop/10.0/help/00v2/00v200000003000000.htm</a:t>
            </a:r>
            <a:r>
              <a:rPr lang="en-US" sz="2000" smtClean="0"/>
              <a:t>  to “Example: Representing surfaces”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814638"/>
            <a:ext cx="64230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35175" y="5203825"/>
            <a:ext cx="5802313" cy="1196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71725" y="220663"/>
            <a:ext cx="4400550" cy="844550"/>
          </a:xfrm>
        </p:spPr>
        <p:txBody>
          <a:bodyPr/>
          <a:lstStyle/>
          <a:p>
            <a:pPr eaLnBrk="1" hangingPunct="1"/>
            <a:r>
              <a:rPr lang="en-US" smtClean="0"/>
              <a:t>Map Algebra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7" name="Bitmap Image" r:id="rId4" imgW="5219048" imgH="1828571" progId="Paint.Picture">
                  <p:embed/>
                </p:oleObj>
              </mc:Choice>
              <mc:Fallback>
                <p:oleObj name="Bitmap Image" r:id="rId4" imgW="5219048" imgH="182857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682625"/>
                        <a:ext cx="5729287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Bitmap Image" r:id="rId6" imgW="5249008" imgH="1848108" progId="Paint.Picture">
                  <p:embed/>
                </p:oleObj>
              </mc:Choice>
              <mc:Fallback>
                <p:oleObj name="Bitmap Image" r:id="rId6" imgW="5249008" imgH="1848108" progId="Paint.Picture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3"/>
                      <a:stretch>
                        <a:fillRect/>
                      </a:stretch>
                    </p:blipFill>
                    <p:spPr bwMode="auto">
                      <a:xfrm>
                        <a:off x="1970088" y="2640013"/>
                        <a:ext cx="57531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Bitmap Image" r:id="rId8" imgW="5342857" imgH="2000000" progId="Paint.Picture">
                  <p:embed/>
                </p:oleObj>
              </mc:Choice>
              <mc:Fallback>
                <p:oleObj name="Bitmap Image" r:id="rId8" imgW="5342857" imgH="2000000" progId="Paint.Pictur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57"/>
                      <a:stretch>
                        <a:fillRect/>
                      </a:stretch>
                    </p:blipFill>
                    <p:spPr bwMode="auto">
                      <a:xfrm>
                        <a:off x="1905000" y="4538663"/>
                        <a:ext cx="58753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Infiltration excess overland flow</a:t>
            </a:r>
          </a:p>
          <a:p>
            <a:r>
              <a:rPr lang="en-US" sz="2000"/>
              <a:t>aka Horton overland flow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409575"/>
          </a:xfrm>
        </p:spPr>
        <p:txBody>
          <a:bodyPr/>
          <a:lstStyle/>
          <a:p>
            <a:pPr eaLnBrk="1" hangingPunct="1"/>
            <a:r>
              <a:rPr lang="en-US" sz="3200" smtClean="0"/>
              <a:t>Spatial Snowmelt Raster Calculation Example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0" y="766763"/>
          <a:ext cx="91440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Document" r:id="rId3" imgW="5637604" imgH="3687917" progId="Word.Document.8">
                  <p:embed/>
                </p:oleObj>
              </mc:Choice>
              <mc:Fallback>
                <p:oleObj name="Document" r:id="rId3" imgW="5637604" imgH="368791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6763"/>
                        <a:ext cx="91440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37"/>
          <p:cNvSpPr>
            <a:spLocks noChangeArrowheads="1"/>
          </p:cNvSpPr>
          <p:nvPr/>
        </p:nvSpPr>
        <p:spPr bwMode="auto">
          <a:xfrm>
            <a:off x="763588" y="1090613"/>
            <a:ext cx="7786687" cy="328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89" name="Group 38"/>
          <p:cNvGrpSpPr>
            <a:grpSpLocks/>
          </p:cNvGrpSpPr>
          <p:nvPr/>
        </p:nvGrpSpPr>
        <p:grpSpPr bwMode="auto">
          <a:xfrm>
            <a:off x="919163" y="1419225"/>
            <a:ext cx="2936875" cy="2881313"/>
            <a:chOff x="288" y="1185"/>
            <a:chExt cx="2544" cy="2497"/>
          </a:xfrm>
        </p:grpSpPr>
        <p:graphicFrame>
          <p:nvGraphicFramePr>
            <p:cNvPr id="42003" name="Object 39"/>
            <p:cNvGraphicFramePr>
              <a:graphicFrameLocks noChangeAspect="1"/>
            </p:cNvGraphicFramePr>
            <p:nvPr/>
          </p:nvGraphicFramePr>
          <p:xfrm>
            <a:off x="288" y="1185"/>
            <a:ext cx="2544" cy="2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0" name="Bitmap Image" r:id="rId5" imgW="5619048" imgH="5514286" progId="Paint.Picture">
                    <p:embed/>
                  </p:oleObj>
                </mc:Choice>
                <mc:Fallback>
                  <p:oleObj name="Bitmap Image" r:id="rId5" imgW="5619048" imgH="5514286" progId="Paint.Picture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185"/>
                          <a:ext cx="2544" cy="2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40</a:t>
              </a:r>
            </a:p>
          </p:txBody>
        </p:sp>
        <p:sp>
          <p:nvSpPr>
            <p:cNvPr id="4200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50</a:t>
              </a:r>
            </a:p>
          </p:txBody>
        </p:sp>
        <p:sp>
          <p:nvSpPr>
            <p:cNvPr id="4200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55</a:t>
              </a:r>
            </a:p>
          </p:txBody>
        </p:sp>
        <p:sp>
          <p:nvSpPr>
            <p:cNvPr id="4200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43</a:t>
              </a:r>
            </a:p>
          </p:txBody>
        </p:sp>
        <p:sp>
          <p:nvSpPr>
            <p:cNvPr id="42008" name="Text Box 44"/>
            <p:cNvSpPr txBox="1">
              <a:spLocks noChangeArrowheads="1"/>
            </p:cNvSpPr>
            <p:nvPr/>
          </p:nvSpPr>
          <p:spPr bwMode="auto">
            <a:xfrm>
              <a:off x="1392" y="2303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4200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4201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44</a:t>
              </a:r>
            </a:p>
          </p:txBody>
        </p:sp>
        <p:sp>
          <p:nvSpPr>
            <p:cNvPr id="4201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4201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</p:grpSp>
      <p:sp>
        <p:nvSpPr>
          <p:cNvPr id="41990" name="Line 49"/>
          <p:cNvSpPr>
            <a:spLocks noChangeShapeType="1"/>
          </p:cNvSpPr>
          <p:nvPr/>
        </p:nvSpPr>
        <p:spPr bwMode="auto">
          <a:xfrm>
            <a:off x="1028700" y="1395413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0"/>
          <p:cNvSpPr>
            <a:spLocks noChangeShapeType="1"/>
          </p:cNvSpPr>
          <p:nvPr/>
        </p:nvSpPr>
        <p:spPr bwMode="auto">
          <a:xfrm rot="-5400000">
            <a:off x="455613" y="1954213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51"/>
          <p:cNvSpPr txBox="1">
            <a:spLocks noChangeArrowheads="1"/>
          </p:cNvSpPr>
          <p:nvPr/>
        </p:nvSpPr>
        <p:spPr bwMode="auto">
          <a:xfrm>
            <a:off x="1179513" y="103346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41993" name="Text Box 67"/>
          <p:cNvSpPr txBox="1">
            <a:spLocks noChangeArrowheads="1"/>
          </p:cNvSpPr>
          <p:nvPr/>
        </p:nvSpPr>
        <p:spPr bwMode="auto">
          <a:xfrm rot="-5400000">
            <a:off x="296069" y="1740694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aphicFrame>
        <p:nvGraphicFramePr>
          <p:cNvPr id="41994" name="Object 89"/>
          <p:cNvGraphicFramePr>
            <a:graphicFrameLocks noChangeAspect="1"/>
          </p:cNvGraphicFramePr>
          <p:nvPr>
            <p:ph sz="half" idx="4294967295"/>
          </p:nvPr>
        </p:nvGraphicFramePr>
        <p:xfrm>
          <a:off x="4989513" y="1438275"/>
          <a:ext cx="2897187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Bitmap Image" r:id="rId7" imgW="5630061" imgH="5504762" progId="Paint.Picture">
                  <p:embed/>
                </p:oleObj>
              </mc:Choice>
              <mc:Fallback>
                <p:oleObj name="Bitmap Image" r:id="rId7" imgW="5630061" imgH="5504762" progId="Paint.Picture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1438275"/>
                        <a:ext cx="2897187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90"/>
          <p:cNvSpPr txBox="1">
            <a:spLocks noChangeArrowheads="1"/>
          </p:cNvSpPr>
          <p:nvPr/>
        </p:nvSpPr>
        <p:spPr bwMode="auto">
          <a:xfrm>
            <a:off x="5665788" y="19986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6" name="Text Box 91"/>
          <p:cNvSpPr txBox="1">
            <a:spLocks noChangeArrowheads="1"/>
          </p:cNvSpPr>
          <p:nvPr/>
        </p:nvSpPr>
        <p:spPr bwMode="auto">
          <a:xfrm>
            <a:off x="5645150" y="33131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41997" name="Text Box 92"/>
          <p:cNvSpPr txBox="1">
            <a:spLocks noChangeArrowheads="1"/>
          </p:cNvSpPr>
          <p:nvPr/>
        </p:nvSpPr>
        <p:spPr bwMode="auto">
          <a:xfrm>
            <a:off x="7011988" y="33131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8" name="Text Box 93"/>
          <p:cNvSpPr txBox="1">
            <a:spLocks noChangeArrowheads="1"/>
          </p:cNvSpPr>
          <p:nvPr/>
        </p:nvSpPr>
        <p:spPr bwMode="auto">
          <a:xfrm>
            <a:off x="7011988" y="20018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41999" name="Line 94"/>
          <p:cNvSpPr>
            <a:spLocks noChangeShapeType="1"/>
          </p:cNvSpPr>
          <p:nvPr/>
        </p:nvSpPr>
        <p:spPr bwMode="auto">
          <a:xfrm>
            <a:off x="5099050" y="1397000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95"/>
          <p:cNvSpPr txBox="1">
            <a:spLocks noChangeArrowheads="1"/>
          </p:cNvSpPr>
          <p:nvPr/>
        </p:nvSpPr>
        <p:spPr bwMode="auto">
          <a:xfrm>
            <a:off x="5375275" y="104457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42001" name="Line 96"/>
          <p:cNvSpPr>
            <a:spLocks noChangeShapeType="1"/>
          </p:cNvSpPr>
          <p:nvPr/>
        </p:nvSpPr>
        <p:spPr bwMode="auto">
          <a:xfrm rot="-5400000">
            <a:off x="4328319" y="2170907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97"/>
          <p:cNvSpPr txBox="1">
            <a:spLocks noChangeArrowheads="1"/>
          </p:cNvSpPr>
          <p:nvPr/>
        </p:nvSpPr>
        <p:spPr bwMode="auto">
          <a:xfrm rot="-5400000">
            <a:off x="4402932" y="19661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New depth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3300"/>
                </a:solidFill>
              </a:rPr>
              <a:t>“snow100” - 0.5 * “temp150”</a:t>
            </a: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160588"/>
            <a:ext cx="6192837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r>
              <a:rPr lang="en-US" sz="4000" smtClean="0"/>
              <a:t>Readings – at </a:t>
            </a:r>
            <a:r>
              <a:rPr lang="en-US" sz="4000" smtClean="0">
                <a:hlinkClick r:id="rId2"/>
              </a:rPr>
              <a:t>http://help.arcgis.com</a:t>
            </a:r>
            <a:r>
              <a:rPr lang="en-US" sz="4000" smtClean="0"/>
              <a:t>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smtClean="0"/>
              <a:t>Rasters and images starting from “What is raster data” </a:t>
            </a:r>
            <a:r>
              <a:rPr lang="en-US" sz="2000" u="sng" smtClean="0">
                <a:hlinkClick r:id="rId3"/>
              </a:rPr>
              <a:t>http://help.arcgis.com/en/arcgisdesktop/10.0/help/009t/009t00000002000000.htm </a:t>
            </a:r>
            <a:r>
              <a:rPr lang="en-US" sz="2000" smtClean="0"/>
              <a:t>to end of “Raster dataset attribute tables”</a:t>
            </a:r>
          </a:p>
          <a:p>
            <a:endParaRPr lang="en-US" sz="200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386013"/>
            <a:ext cx="64389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2138" y="3059113"/>
            <a:ext cx="5159375" cy="2460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and Pixel Inspector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981200"/>
            <a:ext cx="7127875" cy="411480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4800" y="1143000"/>
          <a:ext cx="541020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Bitmap Image" r:id="rId3" imgW="5409524" imgH="5250635" progId="Paint.Picture">
                  <p:embed/>
                </p:oleObj>
              </mc:Choice>
              <mc:Fallback>
                <p:oleObj name="Bitmap Image" r:id="rId3" imgW="5409524" imgH="525063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5410200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191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43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Nearest Neighbor Resampling with Cellsize Maximum of Inputs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46126" name="Group 4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46129" name="Object 5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145" name="Bitmap Image" r:id="rId3" imgW="5619048" imgH="5514286" progId="Paint.Picture">
                      <p:embed/>
                    </p:oleObj>
                  </mc:Choice>
                  <mc:Fallback>
                    <p:oleObj name="Bitmap Image" r:id="rId3" imgW="5619048" imgH="5514286" progId="Paint.Picture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30" name="Text Box 6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46131" name="Text Box 7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46132" name="Text Box 8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46133" name="Text Box 9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46134" name="Text Box 10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46135" name="Text Box 11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46136" name="Text Box 12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46137" name="Text Box 13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46138" name="Text Box 14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46127" name="Line 15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Text Box 16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graphicFrame>
        <p:nvGraphicFramePr>
          <p:cNvPr id="46084" name="Object 17"/>
          <p:cNvGraphicFramePr>
            <a:graphicFrameLocks noChangeAspect="1"/>
          </p:cNvGraphicFramePr>
          <p:nvPr/>
        </p:nvGraphicFramePr>
        <p:xfrm>
          <a:off x="5486400" y="2667000"/>
          <a:ext cx="2590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Bitmap Image" r:id="rId5" imgW="3292125" imgH="3260952" progId="Paint.Picture">
                  <p:embed/>
                </p:oleObj>
              </mc:Choice>
              <mc:Fallback>
                <p:oleObj name="Bitmap Image" r:id="rId5" imgW="3292125" imgH="3260952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0"/>
                        <a:ext cx="2590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194175"/>
            <a:ext cx="2971800" cy="2511425"/>
            <a:chOff x="192" y="2402"/>
            <a:chExt cx="1858" cy="1582"/>
          </a:xfrm>
        </p:grpSpPr>
        <p:graphicFrame>
          <p:nvGraphicFramePr>
            <p:cNvPr id="46119" name="Object 19"/>
            <p:cNvGraphicFramePr>
              <a:graphicFrameLocks noChangeAspect="1"/>
            </p:cNvGraphicFramePr>
            <p:nvPr/>
          </p:nvGraphicFramePr>
          <p:xfrm>
            <a:off x="432" y="2402"/>
            <a:ext cx="1618" cy="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7" name="Bitmap Image" r:id="rId7" imgW="5630061" imgH="5504762" progId="Paint.Picture">
                    <p:embed/>
                  </p:oleObj>
                </mc:Choice>
                <mc:Fallback>
                  <p:oleObj name="Bitmap Image" r:id="rId7" imgW="5630061" imgH="5504762" progId="Paint.Picture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02"/>
                          <a:ext cx="1618" cy="1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-5400000">
              <a:off x="50" y="2791"/>
              <a:ext cx="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6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736975" y="36052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5738"/>
          </a:xfrm>
          <a:prstGeom prst="bentConnector3">
            <a:avLst>
              <a:gd name="adj1" fmla="val 3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260975" y="2373313"/>
            <a:ext cx="687388" cy="974725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79575" y="2373313"/>
            <a:ext cx="2019300" cy="2592387"/>
          </a:xfrm>
          <a:prstGeom prst="bentConnector3">
            <a:avLst>
              <a:gd name="adj1" fmla="val 86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/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0"/>
            <a:ext cx="8816975" cy="933450"/>
          </a:xfrm>
        </p:spPr>
        <p:txBody>
          <a:bodyPr/>
          <a:lstStyle/>
          <a:p>
            <a:pPr eaLnBrk="1" hangingPunct="1"/>
            <a:r>
              <a:rPr lang="en-US" sz="3200" smtClean="0"/>
              <a:t>Use Environment Settings to control the scale of the output</a:t>
            </a:r>
          </a:p>
        </p:txBody>
      </p:sp>
      <p:sp>
        <p:nvSpPr>
          <p:cNvPr id="49155" name="Rectangle 8"/>
          <p:cNvSpPr>
            <a:spLocks noChangeArrowheads="1"/>
          </p:cNvSpPr>
          <p:nvPr/>
        </p:nvSpPr>
        <p:spPr bwMode="auto">
          <a:xfrm>
            <a:off x="908050" y="2463800"/>
            <a:ext cx="77327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0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491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942975"/>
            <a:ext cx="5495925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067175" y="1293813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Extent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4135438" y="4899025"/>
            <a:ext cx="267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4"/>
          <a:stretch>
            <a:fillRect/>
          </a:stretch>
        </p:blipFill>
        <p:spPr bwMode="auto">
          <a:xfrm>
            <a:off x="0" y="3763963"/>
            <a:ext cx="47625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06450"/>
            <a:ext cx="57531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3517900" y="855663"/>
          <a:ext cx="54102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Bitmap Image" r:id="rId5" imgW="5409524" imgH="5250635" progId="Paint.Picture">
                  <p:embed/>
                </p:oleObj>
              </mc:Choice>
              <mc:Fallback>
                <p:oleObj name="Bitmap Image" r:id="rId5" imgW="5409524" imgH="525063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855663"/>
                        <a:ext cx="5410200" cy="524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Raster Calculator “Evaluation” of “temp150”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5635625" y="25701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7826375" y="2560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5589588" y="4622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7697788" y="46529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6762750" y="25384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0187" name="Text Box 10"/>
          <p:cNvSpPr txBox="1">
            <a:spLocks noChangeArrowheads="1"/>
          </p:cNvSpPr>
          <p:nvPr/>
        </p:nvSpPr>
        <p:spPr bwMode="auto">
          <a:xfrm>
            <a:off x="5640388" y="367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6750050" y="46513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7716838" y="3581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0190" name="Text Box 13"/>
          <p:cNvSpPr txBox="1">
            <a:spLocks noChangeArrowheads="1"/>
          </p:cNvSpPr>
          <p:nvPr/>
        </p:nvSpPr>
        <p:spPr bwMode="auto">
          <a:xfrm>
            <a:off x="6667500" y="36210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50191" name="Group 14"/>
          <p:cNvGrpSpPr>
            <a:grpSpLocks/>
          </p:cNvGrpSpPr>
          <p:nvPr/>
        </p:nvGrpSpPr>
        <p:grpSpPr bwMode="auto">
          <a:xfrm>
            <a:off x="5334000" y="2185988"/>
            <a:ext cx="3198813" cy="3163887"/>
            <a:chOff x="500" y="1008"/>
            <a:chExt cx="1516" cy="1488"/>
          </a:xfrm>
        </p:grpSpPr>
        <p:sp>
          <p:nvSpPr>
            <p:cNvPr id="50201" name="Line 15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16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Oval 17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Oval 18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Oval 19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Oval 20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2" name="Text Box 21"/>
          <p:cNvSpPr txBox="1">
            <a:spLocks noChangeArrowheads="1"/>
          </p:cNvSpPr>
          <p:nvPr/>
        </p:nvSpPr>
        <p:spPr bwMode="auto">
          <a:xfrm>
            <a:off x="5976938" y="2514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50193" name="Text Box 22"/>
          <p:cNvSpPr txBox="1">
            <a:spLocks noChangeArrowheads="1"/>
          </p:cNvSpPr>
          <p:nvPr/>
        </p:nvSpPr>
        <p:spPr bwMode="auto">
          <a:xfrm>
            <a:off x="7567613" y="25431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4064000" y="5657850"/>
            <a:ext cx="4775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Nearest neighbor to the E and S has been resampled to obtain a 100 m temperature grid.</a:t>
            </a:r>
          </a:p>
        </p:txBody>
      </p:sp>
      <p:sp>
        <p:nvSpPr>
          <p:cNvPr id="50195" name="Line 24"/>
          <p:cNvSpPr>
            <a:spLocks noChangeShapeType="1"/>
          </p:cNvSpPr>
          <p:nvPr/>
        </p:nvSpPr>
        <p:spPr bwMode="auto">
          <a:xfrm>
            <a:off x="6370638" y="2219325"/>
            <a:ext cx="0" cy="31226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5"/>
          <p:cNvSpPr>
            <a:spLocks noChangeShapeType="1"/>
          </p:cNvSpPr>
          <p:nvPr/>
        </p:nvSpPr>
        <p:spPr bwMode="auto">
          <a:xfrm>
            <a:off x="7469188" y="2219325"/>
            <a:ext cx="0" cy="31226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6"/>
          <p:cNvSpPr>
            <a:spLocks noChangeShapeType="1"/>
          </p:cNvSpPr>
          <p:nvPr/>
        </p:nvSpPr>
        <p:spPr bwMode="auto">
          <a:xfrm>
            <a:off x="5341938" y="3267075"/>
            <a:ext cx="31448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7"/>
          <p:cNvSpPr>
            <a:spLocks noChangeShapeType="1"/>
          </p:cNvSpPr>
          <p:nvPr/>
        </p:nvSpPr>
        <p:spPr bwMode="auto">
          <a:xfrm>
            <a:off x="5349875" y="4405313"/>
            <a:ext cx="31448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Text Box 28"/>
          <p:cNvSpPr txBox="1">
            <a:spLocks noChangeArrowheads="1"/>
          </p:cNvSpPr>
          <p:nvPr/>
        </p:nvSpPr>
        <p:spPr bwMode="auto">
          <a:xfrm>
            <a:off x="5948363" y="4179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50200" name="Text Box 29"/>
          <p:cNvSpPr txBox="1">
            <a:spLocks noChangeArrowheads="1"/>
          </p:cNvSpPr>
          <p:nvPr/>
        </p:nvSpPr>
        <p:spPr bwMode="auto">
          <a:xfrm>
            <a:off x="7577138" y="4164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/>
          <a:lstStyle/>
          <a:p>
            <a:pPr eaLnBrk="1" hangingPunct="1"/>
            <a:r>
              <a:rPr lang="en-US" sz="3200" smtClean="0"/>
              <a:t>Calculation with cell size set to 100 m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29384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these values obtained ?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377825" y="1557338"/>
            <a:ext cx="5410200" cy="5249862"/>
            <a:chOff x="238" y="663"/>
            <a:chExt cx="3408" cy="3307"/>
          </a:xfrm>
        </p:grpSpPr>
        <p:graphicFrame>
          <p:nvGraphicFramePr>
            <p:cNvPr id="51206" name="Object 5"/>
            <p:cNvGraphicFramePr>
              <a:graphicFrameLocks noChangeAspect="1"/>
            </p:cNvGraphicFramePr>
            <p:nvPr/>
          </p:nvGraphicFramePr>
          <p:xfrm>
            <a:off x="238" y="663"/>
            <a:ext cx="3408" cy="3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8" name="Bitmap Image" r:id="rId3" imgW="5409524" imgH="5250635" progId="Paint.Picture">
                    <p:embed/>
                  </p:oleObj>
                </mc:Choice>
                <mc:Fallback>
                  <p:oleObj name="Bitmap Image" r:id="rId3" imgW="5409524" imgH="5250635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" y="663"/>
                          <a:ext cx="3408" cy="3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1602" y="174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38</a:t>
              </a:r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2898" y="174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52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1573" y="304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51210" name="Text Box 9"/>
            <p:cNvSpPr txBox="1">
              <a:spLocks noChangeArrowheads="1"/>
            </p:cNvSpPr>
            <p:nvPr/>
          </p:nvSpPr>
          <p:spPr bwMode="auto">
            <a:xfrm>
              <a:off x="2869" y="306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39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2248" y="173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1605" y="244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51213" name="Text Box 12"/>
            <p:cNvSpPr txBox="1">
              <a:spLocks noChangeArrowheads="1"/>
            </p:cNvSpPr>
            <p:nvPr/>
          </p:nvSpPr>
          <p:spPr bwMode="auto">
            <a:xfrm>
              <a:off x="2265" y="306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2913" y="238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51215" name="Text Box 14"/>
            <p:cNvSpPr txBox="1">
              <a:spLocks noChangeArrowheads="1"/>
            </p:cNvSpPr>
            <p:nvPr/>
          </p:nvSpPr>
          <p:spPr bwMode="auto">
            <a:xfrm>
              <a:off x="2252" y="241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45</a:t>
              </a:r>
            </a:p>
          </p:txBody>
        </p:sp>
      </p:grp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FF3300"/>
                </a:solidFill>
              </a:rPr>
              <a:t>“snow100” - 0.5 * “temp150”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70"/>
          <p:cNvGraphicFramePr>
            <a:graphicFrameLocks noChangeAspect="1"/>
          </p:cNvGraphicFramePr>
          <p:nvPr/>
        </p:nvGraphicFramePr>
        <p:xfrm>
          <a:off x="696913" y="4187825"/>
          <a:ext cx="258127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9" name="Bitmap Image" r:id="rId3" imgW="3086367" imgH="3002540" progId="Paint.Picture">
                  <p:embed/>
                </p:oleObj>
              </mc:Choice>
              <mc:Fallback>
                <p:oleObj name="Bitmap Image" r:id="rId3" imgW="3086367" imgH="3002540" progId="Paint.Picture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4187825"/>
                        <a:ext cx="2581275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5795963" y="2778125"/>
          <a:ext cx="25304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0" name="Bitmap Image" r:id="rId5" imgW="3223539" imgH="3276884" progId="Paint.Picture">
                  <p:embed/>
                </p:oleObj>
              </mc:Choice>
              <mc:Fallback>
                <p:oleObj name="Bitmap Image" r:id="rId5" imgW="3223539" imgH="327688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78125"/>
                        <a:ext cx="25304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52280" name="Group 5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52283" name="Object 6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01" name="Bitmap Image" r:id="rId7" imgW="5619048" imgH="5514286" progId="Paint.Picture">
                      <p:embed/>
                    </p:oleObj>
                  </mc:Choice>
                  <mc:Fallback>
                    <p:oleObj name="Bitmap Image" r:id="rId7" imgW="5619048" imgH="5514286" progId="Paint.Picture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84" name="Text Box 7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52285" name="Text Box 8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52286" name="Text Box 9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52287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52288" name="Text Box 11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52289" name="Text Box 12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52290" name="Text Box 13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2291" name="Text Box 14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52292" name="Text Box 15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sp>
        <p:nvSpPr>
          <p:cNvPr id="52230" name="Line 24"/>
          <p:cNvSpPr>
            <a:spLocks noChangeShapeType="1"/>
          </p:cNvSpPr>
          <p:nvPr/>
        </p:nvSpPr>
        <p:spPr bwMode="auto">
          <a:xfrm rot="-5400000">
            <a:off x="83344" y="4810919"/>
            <a:ext cx="121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Text Box 25"/>
          <p:cNvSpPr txBox="1">
            <a:spLocks noChangeArrowheads="1"/>
          </p:cNvSpPr>
          <p:nvPr/>
        </p:nvSpPr>
        <p:spPr bwMode="auto">
          <a:xfrm rot="-5400000">
            <a:off x="78582" y="46458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697288" y="27749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52234" name="Text Box 34"/>
          <p:cNvSpPr txBox="1">
            <a:spLocks noChangeArrowheads="1"/>
          </p:cNvSpPr>
          <p:nvPr/>
        </p:nvSpPr>
        <p:spPr bwMode="auto">
          <a:xfrm>
            <a:off x="6030913" y="30400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52235" name="Text Box 35"/>
          <p:cNvSpPr txBox="1">
            <a:spLocks noChangeArrowheads="1"/>
          </p:cNvSpPr>
          <p:nvPr/>
        </p:nvSpPr>
        <p:spPr bwMode="auto">
          <a:xfrm>
            <a:off x="7600950" y="3059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52236" name="Text Box 36"/>
          <p:cNvSpPr txBox="1">
            <a:spLocks noChangeArrowheads="1"/>
          </p:cNvSpPr>
          <p:nvPr/>
        </p:nvSpPr>
        <p:spPr bwMode="auto">
          <a:xfrm>
            <a:off x="6037263" y="47005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52237" name="Text Box 37"/>
          <p:cNvSpPr txBox="1">
            <a:spLocks noChangeArrowheads="1"/>
          </p:cNvSpPr>
          <p:nvPr/>
        </p:nvSpPr>
        <p:spPr bwMode="auto">
          <a:xfrm>
            <a:off x="7648575" y="46386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697288" y="3584575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43-0.5*4 = 41</a:t>
            </a: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746500" y="49593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52240" name="AutoShape 40"/>
          <p:cNvCxnSpPr>
            <a:cxnSpLocks noChangeShapeType="1"/>
            <a:stCxn id="52242" idx="0"/>
            <a:endCxn id="52247" idx="3"/>
          </p:cNvCxnSpPr>
          <p:nvPr/>
        </p:nvCxnSpPr>
        <p:spPr bwMode="auto">
          <a:xfrm rot="5400000" flipH="1">
            <a:off x="5707063" y="1708150"/>
            <a:ext cx="903288" cy="17986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52260" idx="3"/>
            <a:endCxn id="52247" idx="1"/>
          </p:cNvCxnSpPr>
          <p:nvPr/>
        </p:nvCxnSpPr>
        <p:spPr bwMode="auto">
          <a:xfrm flipV="1">
            <a:off x="2162175" y="2155825"/>
            <a:ext cx="1535113" cy="2522538"/>
          </a:xfrm>
          <a:prstGeom prst="bentConnector3">
            <a:avLst>
              <a:gd name="adj1" fmla="val 7745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2" name="Text Box 42"/>
          <p:cNvSpPr txBox="1">
            <a:spLocks noChangeArrowheads="1"/>
          </p:cNvSpPr>
          <p:nvPr/>
        </p:nvSpPr>
        <p:spPr bwMode="auto">
          <a:xfrm>
            <a:off x="6838950" y="3059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47</a:t>
            </a:r>
          </a:p>
        </p:txBody>
      </p:sp>
      <p:sp>
        <p:nvSpPr>
          <p:cNvPr id="52243" name="Text Box 43"/>
          <p:cNvSpPr txBox="1">
            <a:spLocks noChangeArrowheads="1"/>
          </p:cNvSpPr>
          <p:nvPr/>
        </p:nvSpPr>
        <p:spPr bwMode="auto">
          <a:xfrm>
            <a:off x="6037263" y="38481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52244" name="Text Box 44"/>
          <p:cNvSpPr txBox="1">
            <a:spLocks noChangeArrowheads="1"/>
          </p:cNvSpPr>
          <p:nvPr/>
        </p:nvSpPr>
        <p:spPr bwMode="auto">
          <a:xfrm>
            <a:off x="6867525" y="38576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45</a:t>
            </a:r>
          </a:p>
        </p:txBody>
      </p:sp>
      <p:sp>
        <p:nvSpPr>
          <p:cNvPr id="52245" name="Text Box 45"/>
          <p:cNvSpPr txBox="1">
            <a:spLocks noChangeArrowheads="1"/>
          </p:cNvSpPr>
          <p:nvPr/>
        </p:nvSpPr>
        <p:spPr bwMode="auto">
          <a:xfrm>
            <a:off x="7646988" y="386715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52246" name="Text Box 46"/>
          <p:cNvSpPr txBox="1">
            <a:spLocks noChangeArrowheads="1"/>
          </p:cNvSpPr>
          <p:nvPr/>
        </p:nvSpPr>
        <p:spPr bwMode="auto">
          <a:xfrm>
            <a:off x="6886575" y="4699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</a:t>
            </a:r>
          </a:p>
        </p:txBody>
      </p: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697288" y="1971675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50-0.5*6 = 47</a:t>
            </a: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3675063" y="23812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695700" y="31765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47-0.5*4 = 45</a:t>
            </a: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724275" y="39925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43325" y="4473575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44-0.5*4 = 42</a:t>
            </a:r>
          </a:p>
        </p:txBody>
      </p:sp>
      <p:cxnSp>
        <p:nvCxnSpPr>
          <p:cNvPr id="52252" name="AutoShape 63"/>
          <p:cNvCxnSpPr>
            <a:cxnSpLocks noChangeShapeType="1"/>
            <a:stCxn id="52244" idx="1"/>
            <a:endCxn id="52249" idx="3"/>
          </p:cNvCxnSpPr>
          <p:nvPr/>
        </p:nvCxnSpPr>
        <p:spPr bwMode="auto">
          <a:xfrm rot="10800000">
            <a:off x="5257800" y="3360738"/>
            <a:ext cx="1609725" cy="681037"/>
          </a:xfrm>
          <a:prstGeom prst="bentConnector3">
            <a:avLst>
              <a:gd name="adj1" fmla="val 2573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3" name="Text Box 64"/>
          <p:cNvSpPr txBox="1">
            <a:spLocks noChangeArrowheads="1"/>
          </p:cNvSpPr>
          <p:nvPr/>
        </p:nvSpPr>
        <p:spPr bwMode="auto">
          <a:xfrm>
            <a:off x="3544888" y="5640388"/>
            <a:ext cx="5383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Arial" pitchFamily="34" charset="0"/>
              </a:rPr>
              <a:t>Nearest neighbor values resampled to 100 m grid used in raster calculation</a:t>
            </a:r>
          </a:p>
        </p:txBody>
      </p:sp>
      <p:sp>
        <p:nvSpPr>
          <p:cNvPr id="52254" name="Line 65"/>
          <p:cNvSpPr>
            <a:spLocks noChangeShapeType="1"/>
          </p:cNvSpPr>
          <p:nvPr/>
        </p:nvSpPr>
        <p:spPr bwMode="auto">
          <a:xfrm flipH="1" flipV="1">
            <a:off x="3041650" y="5537200"/>
            <a:ext cx="471488" cy="349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2255" name="AutoShape 66"/>
          <p:cNvCxnSpPr>
            <a:cxnSpLocks noChangeShapeType="1"/>
            <a:stCxn id="52264" idx="3"/>
            <a:endCxn id="52249" idx="1"/>
          </p:cNvCxnSpPr>
          <p:nvPr/>
        </p:nvCxnSpPr>
        <p:spPr bwMode="auto">
          <a:xfrm flipV="1">
            <a:off x="2160588" y="3360738"/>
            <a:ext cx="1535112" cy="2125662"/>
          </a:xfrm>
          <a:prstGeom prst="bentConnector3">
            <a:avLst>
              <a:gd name="adj1" fmla="val 853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6" name="Text Box 72"/>
          <p:cNvSpPr txBox="1">
            <a:spLocks noChangeArrowheads="1"/>
          </p:cNvSpPr>
          <p:nvPr/>
        </p:nvSpPr>
        <p:spPr bwMode="auto">
          <a:xfrm>
            <a:off x="1000125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57" name="Text Box 73"/>
          <p:cNvSpPr txBox="1">
            <a:spLocks noChangeArrowheads="1"/>
          </p:cNvSpPr>
          <p:nvPr/>
        </p:nvSpPr>
        <p:spPr bwMode="auto">
          <a:xfrm>
            <a:off x="2351088" y="4873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6</a:t>
            </a:r>
          </a:p>
        </p:txBody>
      </p:sp>
      <p:sp>
        <p:nvSpPr>
          <p:cNvPr id="52258" name="Text Box 74"/>
          <p:cNvSpPr txBox="1">
            <a:spLocks noChangeArrowheads="1"/>
          </p:cNvSpPr>
          <p:nvPr/>
        </p:nvSpPr>
        <p:spPr bwMode="auto">
          <a:xfrm>
            <a:off x="1000125" y="6107113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2259" name="Text Box 75"/>
          <p:cNvSpPr txBox="1">
            <a:spLocks noChangeArrowheads="1"/>
          </p:cNvSpPr>
          <p:nvPr/>
        </p:nvSpPr>
        <p:spPr bwMode="auto">
          <a:xfrm>
            <a:off x="2570163" y="6108700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60" name="Text Box 76"/>
          <p:cNvSpPr txBox="1">
            <a:spLocks noChangeArrowheads="1"/>
          </p:cNvSpPr>
          <p:nvPr/>
        </p:nvSpPr>
        <p:spPr bwMode="auto">
          <a:xfrm>
            <a:off x="1851025" y="4494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2261" name="Text Box 77"/>
          <p:cNvSpPr txBox="1">
            <a:spLocks noChangeArrowheads="1"/>
          </p:cNvSpPr>
          <p:nvPr/>
        </p:nvSpPr>
        <p:spPr bwMode="auto">
          <a:xfrm>
            <a:off x="1000125" y="53022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2262" name="Text Box 78"/>
          <p:cNvSpPr txBox="1">
            <a:spLocks noChangeArrowheads="1"/>
          </p:cNvSpPr>
          <p:nvPr/>
        </p:nvSpPr>
        <p:spPr bwMode="auto">
          <a:xfrm>
            <a:off x="1851025" y="610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63" name="Text Box 79"/>
          <p:cNvSpPr txBox="1">
            <a:spLocks noChangeArrowheads="1"/>
          </p:cNvSpPr>
          <p:nvPr/>
        </p:nvSpPr>
        <p:spPr bwMode="auto">
          <a:xfrm>
            <a:off x="2570163" y="5303838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64" name="Text Box 80"/>
          <p:cNvSpPr txBox="1">
            <a:spLocks noChangeArrowheads="1"/>
          </p:cNvSpPr>
          <p:nvPr/>
        </p:nvSpPr>
        <p:spPr bwMode="auto">
          <a:xfrm>
            <a:off x="1851025" y="5303838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52265" name="Group 81"/>
          <p:cNvGrpSpPr>
            <a:grpSpLocks/>
          </p:cNvGrpSpPr>
          <p:nvPr/>
        </p:nvGrpSpPr>
        <p:grpSpPr bwMode="auto">
          <a:xfrm>
            <a:off x="782638" y="4210050"/>
            <a:ext cx="2476500" cy="2447925"/>
            <a:chOff x="500" y="1008"/>
            <a:chExt cx="1516" cy="1488"/>
          </a:xfrm>
        </p:grpSpPr>
        <p:sp>
          <p:nvSpPr>
            <p:cNvPr id="52274" name="Line 82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83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Oval 84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Oval 85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Oval 86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Oval 87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6" name="Text Box 88"/>
          <p:cNvSpPr txBox="1">
            <a:spLocks noChangeArrowheads="1"/>
          </p:cNvSpPr>
          <p:nvPr/>
        </p:nvSpPr>
        <p:spPr bwMode="auto">
          <a:xfrm>
            <a:off x="1331913" y="4887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52267" name="Text Box 89"/>
          <p:cNvSpPr txBox="1">
            <a:spLocks noChangeArrowheads="1"/>
          </p:cNvSpPr>
          <p:nvPr/>
        </p:nvSpPr>
        <p:spPr bwMode="auto">
          <a:xfrm>
            <a:off x="2570163" y="44942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33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2268" name="Line 90"/>
          <p:cNvSpPr>
            <a:spLocks noChangeShapeType="1"/>
          </p:cNvSpPr>
          <p:nvPr/>
        </p:nvSpPr>
        <p:spPr bwMode="auto">
          <a:xfrm>
            <a:off x="1585913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91"/>
          <p:cNvSpPr>
            <a:spLocks noChangeShapeType="1"/>
          </p:cNvSpPr>
          <p:nvPr/>
        </p:nvSpPr>
        <p:spPr bwMode="auto">
          <a:xfrm>
            <a:off x="2435225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Line 92"/>
          <p:cNvSpPr>
            <a:spLocks noChangeShapeType="1"/>
          </p:cNvSpPr>
          <p:nvPr/>
        </p:nvSpPr>
        <p:spPr bwMode="auto">
          <a:xfrm>
            <a:off x="788988" y="5046663"/>
            <a:ext cx="2435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93"/>
          <p:cNvSpPr>
            <a:spLocks noChangeShapeType="1"/>
          </p:cNvSpPr>
          <p:nvPr/>
        </p:nvSpPr>
        <p:spPr bwMode="auto">
          <a:xfrm>
            <a:off x="795338" y="5927725"/>
            <a:ext cx="2433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Text Box 94"/>
          <p:cNvSpPr txBox="1">
            <a:spLocks noChangeArrowheads="1"/>
          </p:cNvSpPr>
          <p:nvPr/>
        </p:nvSpPr>
        <p:spPr bwMode="auto">
          <a:xfrm>
            <a:off x="1358900" y="5703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52273" name="Text Box 95"/>
          <p:cNvSpPr txBox="1">
            <a:spLocks noChangeArrowheads="1"/>
          </p:cNvSpPr>
          <p:nvPr/>
        </p:nvSpPr>
        <p:spPr bwMode="auto">
          <a:xfrm>
            <a:off x="2349500" y="5710238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79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did we learn? 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334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Raster calculator automatically uses nearest neighbor resampling</a:t>
            </a:r>
          </a:p>
          <a:p>
            <a:pPr eaLnBrk="1" hangingPunct="1"/>
            <a:r>
              <a:rPr lang="en-US" smtClean="0"/>
              <a:t>The scale (extent and cell size) can be set under options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What if we want to use some other form of interpolation?</a:t>
            </a: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3616325" y="4414838"/>
            <a:ext cx="51069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CC"/>
                </a:solidFill>
                <a:latin typeface="Arial" pitchFamily="34" charset="0"/>
              </a:rPr>
              <a:t>From Point</a:t>
            </a:r>
          </a:p>
          <a:p>
            <a:pPr lvl="1" eaLnBrk="1" hangingPunct="1"/>
            <a:r>
              <a:rPr lang="en-US">
                <a:solidFill>
                  <a:srgbClr val="0000CC"/>
                </a:solidFill>
                <a:latin typeface="Arial" pitchFamily="34" charset="0"/>
              </a:rPr>
              <a:t>Natural Neighbor, IDW, Kriging, Spline, …</a:t>
            </a:r>
          </a:p>
          <a:p>
            <a:pPr eaLnBrk="1" hangingPunct="1"/>
            <a:r>
              <a:rPr lang="en-US">
                <a:solidFill>
                  <a:srgbClr val="0000CC"/>
                </a:solidFill>
                <a:latin typeface="Arial" pitchFamily="34" charset="0"/>
              </a:rPr>
              <a:t>From Raster </a:t>
            </a:r>
          </a:p>
          <a:p>
            <a:pPr lvl="1" eaLnBrk="1" hangingPunct="1"/>
            <a:r>
              <a:rPr lang="en-US">
                <a:solidFill>
                  <a:srgbClr val="0000CC"/>
                </a:solidFill>
                <a:latin typeface="Arial" pitchFamily="34" charset="0"/>
              </a:rPr>
              <a:t>Project Raster (Nearest, Bilinear, Cubic)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168275" y="4648200"/>
            <a:ext cx="5699125" cy="2376488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25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Object 36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Two fundamental ways of representing geography are </a:t>
            </a:r>
            <a:r>
              <a:rPr lang="en-US" sz="4000" b="1" u="sng" smtClean="0">
                <a:solidFill>
                  <a:schemeClr val="accent2"/>
                </a:solidFill>
              </a:rPr>
              <a:t>discrete objects</a:t>
            </a:r>
            <a:r>
              <a:rPr lang="en-US" sz="4000" smtClean="0"/>
              <a:t> and </a:t>
            </a:r>
            <a:r>
              <a:rPr lang="en-US" sz="4000" b="1" u="sng" smtClean="0">
                <a:solidFill>
                  <a:srgbClr val="FF3300"/>
                </a:solidFill>
              </a:rPr>
              <a:t>fields</a:t>
            </a:r>
            <a:r>
              <a:rPr lang="en-US" sz="4000" smtClean="0"/>
              <a:t>.</a:t>
            </a:r>
          </a:p>
        </p:txBody>
      </p: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517525" y="1870075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</a:t>
            </a:r>
            <a:r>
              <a:rPr lang="en-US" b="1">
                <a:solidFill>
                  <a:schemeClr val="accent2"/>
                </a:solidFill>
              </a:rPr>
              <a:t>discrete object view</a:t>
            </a:r>
            <a:r>
              <a:rPr lang="en-US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609600" y="4191000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The </a:t>
            </a:r>
            <a:r>
              <a:rPr lang="en-US" b="1">
                <a:solidFill>
                  <a:srgbClr val="FF3300"/>
                </a:solidFill>
              </a:rPr>
              <a:t>field view</a:t>
            </a:r>
            <a:r>
              <a:rPr lang="en-US"/>
              <a:t> 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1039813" y="2895600"/>
            <a:ext cx="998537" cy="490538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3200400" y="2895600"/>
            <a:ext cx="1898650" cy="481013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6172200" y="2816225"/>
            <a:ext cx="1550988" cy="612775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898525" y="35052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581400" y="35052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6096000" y="35052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638800" y="5562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54320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6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54279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886200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4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5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122238"/>
            <a:ext cx="3810000" cy="909637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pitchFamily="34" charset="0"/>
              </a:rPr>
              <a:t>Nearest Neighbor “Thiessen” Polygon Interpolation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62000" y="887413"/>
          <a:ext cx="33750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87413"/>
                        <a:ext cx="3375025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043488" y="930275"/>
          <a:ext cx="2979737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930275"/>
                        <a:ext cx="2979737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606925" y="25400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  <a:latin typeface="Arial" pitchFamily="34" charset="0"/>
              </a:rPr>
              <a:t>Spline Interpolation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788988" y="5602288"/>
            <a:ext cx="762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http://www.catchment.crc.org.au/special_publications1.html</a:t>
            </a:r>
            <a:r>
              <a:rPr lang="en-US"/>
              <a:t> 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Document" r:id="rId4" imgW="4376420" imgH="3083560" progId="Word.Document.8">
                  <p:embed/>
                </p:oleObj>
              </mc:Choice>
              <mc:Fallback>
                <p:oleObj name="Document" r:id="rId4" imgW="4376420" imgH="30835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8888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mtClean="0">
                <a:solidFill>
                  <a:schemeClr val="bg2"/>
                </a:solidFill>
              </a:rPr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485900" y="860425"/>
            <a:ext cx="5803900" cy="3859213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756150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smtClean="0"/>
              <a:t>Defined or represented by one of the following</a:t>
            </a:r>
          </a:p>
          <a:p>
            <a:pPr lvl="1" eaLnBrk="1" hangingPunct="1"/>
            <a:r>
              <a:rPr lang="en-US" sz="2400" smtClean="0"/>
              <a:t>Surface derivative </a:t>
            </a:r>
            <a:r>
              <a:rPr lang="en-US" sz="2400" smtClean="0">
                <a:sym typeface="Symbol" pitchFamily="18" charset="2"/>
              </a:rPr>
              <a:t>z   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(dz/dx, dz/dy)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Vector with x and y components  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(S</a:t>
            </a:r>
            <a:r>
              <a:rPr lang="en-US" sz="2400" baseline="-25000" smtClean="0">
                <a:solidFill>
                  <a:schemeClr val="accent2"/>
                </a:solidFill>
                <a:sym typeface="Symbol" pitchFamily="18" charset="2"/>
              </a:rPr>
              <a:t>x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, S</a:t>
            </a:r>
            <a:r>
              <a:rPr lang="en-US" sz="2400" baseline="-25000" smtClean="0">
                <a:solidFill>
                  <a:schemeClr val="accent2"/>
                </a:solidFill>
                <a:sym typeface="Symbol" pitchFamily="18" charset="2"/>
              </a:rPr>
              <a:t>y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Vector with magnitude (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slope</a:t>
            </a:r>
            <a:r>
              <a:rPr lang="en-US" sz="2400" smtClean="0">
                <a:sym typeface="Symbol" pitchFamily="18" charset="2"/>
              </a:rPr>
              <a:t>) and direction (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aspect</a:t>
            </a:r>
            <a:r>
              <a:rPr lang="en-US" sz="2400" smtClean="0">
                <a:sym typeface="Symbol" pitchFamily="18" charset="2"/>
              </a:rPr>
              <a:t>)   </a:t>
            </a:r>
            <a:r>
              <a:rPr lang="en-US" sz="2400" smtClean="0">
                <a:solidFill>
                  <a:schemeClr val="accent2"/>
                </a:solidFill>
                <a:sym typeface="Symbol" pitchFamily="18" charset="2"/>
              </a:rPr>
              <a:t>(S, )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smtClean="0">
                <a:solidFill>
                  <a:schemeClr val="bg2"/>
                </a:solidFill>
              </a:rPr>
              <a:t>ArcGIS “Slope” tool</a:t>
            </a:r>
            <a:endParaRPr lang="en-CA" sz="4000" smtClean="0"/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69" name="Group 20"/>
          <p:cNvGrpSpPr>
            <a:grpSpLocks/>
          </p:cNvGrpSpPr>
          <p:nvPr/>
        </p:nvGrpSpPr>
        <p:grpSpPr bwMode="auto">
          <a:xfrm>
            <a:off x="685800" y="4114800"/>
            <a:ext cx="1371600" cy="1371600"/>
            <a:chOff x="336" y="2592"/>
            <a:chExt cx="864" cy="864"/>
          </a:xfrm>
        </p:grpSpPr>
        <p:sp>
          <p:nvSpPr>
            <p:cNvPr id="62474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62475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</a:t>
              </a:r>
            </a:p>
          </p:txBody>
        </p:sp>
        <p:sp>
          <p:nvSpPr>
            <p:cNvPr id="6247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2477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62478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62479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62480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62481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62482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graphicFrame>
        <p:nvGraphicFramePr>
          <p:cNvPr id="62470" name="Object 21"/>
          <p:cNvGraphicFramePr>
            <a:graphicFrameLocks noChangeAspect="1"/>
          </p:cNvGraphicFramePr>
          <p:nvPr/>
        </p:nvGraphicFramePr>
        <p:xfrm>
          <a:off x="2895600" y="3505200"/>
          <a:ext cx="37480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Equation" r:id="rId5" imgW="1866900" imgH="419100" progId="Equation.3">
                  <p:embed/>
                </p:oleObj>
              </mc:Choice>
              <mc:Fallback>
                <p:oleObj name="Equation" r:id="rId5" imgW="1866900" imgH="4191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37480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22"/>
          <p:cNvGraphicFramePr>
            <a:graphicFrameLocks noChangeAspect="1"/>
          </p:cNvGraphicFramePr>
          <p:nvPr/>
        </p:nvGraphicFramePr>
        <p:xfrm>
          <a:off x="2857500" y="4495800"/>
          <a:ext cx="39020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2" name="Equation" r:id="rId7" imgW="1943100" imgH="419100" progId="Equation.3">
                  <p:embed/>
                </p:oleObj>
              </mc:Choice>
              <mc:Fallback>
                <p:oleObj name="Equation" r:id="rId7" imgW="1943100" imgH="4191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4495800"/>
                        <a:ext cx="39020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23"/>
          <p:cNvGraphicFramePr>
            <a:graphicFrameLocks noChangeAspect="1"/>
          </p:cNvGraphicFramePr>
          <p:nvPr/>
        </p:nvGraphicFramePr>
        <p:xfrm>
          <a:off x="2895600" y="5334000"/>
          <a:ext cx="303371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Equation" r:id="rId9" imgW="1511300" imgH="558800" progId="Equation.3">
                  <p:embed/>
                </p:oleObj>
              </mc:Choice>
              <mc:Fallback>
                <p:oleObj name="Equation" r:id="rId9" imgW="1511300" imgH="558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303371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24"/>
          <p:cNvGraphicFramePr>
            <a:graphicFrameLocks noChangeAspect="1"/>
          </p:cNvGraphicFramePr>
          <p:nvPr/>
        </p:nvGraphicFramePr>
        <p:xfrm>
          <a:off x="6400800" y="5486400"/>
          <a:ext cx="21669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Equation" r:id="rId11" imgW="1079032" imgH="431613" progId="Equation.3">
                  <p:embed/>
                </p:oleObj>
              </mc:Choice>
              <mc:Fallback>
                <p:oleObj name="Equation" r:id="rId11" imgW="1079032" imgH="43161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486400"/>
                        <a:ext cx="21669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ArcGIS Aspect – the steepest downslope direction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84300"/>
            <a:ext cx="5410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743200" y="4267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743200" y="5638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743200" y="4267200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/>
        </p:nvGraphicFramePr>
        <p:xfrm>
          <a:off x="3886200" y="5638800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4" imgW="228501" imgH="393529" progId="Equation.3">
                  <p:embed/>
                </p:oleObj>
              </mc:Choice>
              <mc:Fallback>
                <p:oleObj name="Equation" r:id="rId4" imgW="228501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638800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/>
        </p:nvGraphicFramePr>
        <p:xfrm>
          <a:off x="2284413" y="4416425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6" name="Equation" r:id="rId6" imgW="228600" imgH="419100" progId="Equation.3">
                  <p:embed/>
                </p:oleObj>
              </mc:Choice>
              <mc:Fallback>
                <p:oleObj name="Equation" r:id="rId6" imgW="2286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4416425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743200" y="4648200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/>
        </p:nvGraphicFramePr>
        <p:xfrm>
          <a:off x="4749800" y="4610100"/>
          <a:ext cx="17319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7" name="Equation" r:id="rId8" imgW="863225" imgH="457002" progId="Equation.3">
                  <p:embed/>
                </p:oleObj>
              </mc:Choice>
              <mc:Fallback>
                <p:oleObj name="Equation" r:id="rId8" imgW="863225" imgH="45700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610100"/>
                        <a:ext cx="17319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72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0" name="Equation" r:id="rId4" imgW="927100" imgH="419100" progId="Equation.3">
                  <p:embed/>
                </p:oleObj>
              </mc:Choice>
              <mc:Fallback>
                <p:oleObj name="Equation" r:id="rId4" imgW="927100" imgH="4191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Equation" r:id="rId6" imgW="926698" imgH="393529" progId="Equation.3">
                  <p:embed/>
                </p:oleObj>
              </mc:Choice>
              <mc:Fallback>
                <p:oleObj name="Equation" r:id="rId6" imgW="926698" imgH="39352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8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5" imgW="1193800" imgH="482600" progId="Equation.3">
                  <p:embed/>
                </p:oleObj>
              </mc:Choice>
              <mc:Fallback>
                <p:oleObj name="Equation" r:id="rId5" imgW="11938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65438"/>
                        <a:ext cx="23860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7" imgW="1854200" imgH="533400" progId="Equation.3">
                  <p:embed/>
                </p:oleObj>
              </mc:Choice>
              <mc:Fallback>
                <p:oleObj name="Equation" r:id="rId7" imgW="18542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235450"/>
                        <a:ext cx="37068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Equation" r:id="rId3" imgW="1676400" imgH="939800" progId="Equation.3">
                  <p:embed/>
                </p:oleObj>
              </mc:Choice>
              <mc:Fallback>
                <p:oleObj name="Equation" r:id="rId3" imgW="1676400" imgH="93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1419225"/>
                        <a:ext cx="33512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8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The elevation surface represented by a grid digital elevation model is used to derive surfaces representing other hydrologic variables of interest such as</a:t>
            </a:r>
          </a:p>
          <a:p>
            <a:pPr lvl="1" eaLnBrk="1" hangingPunct="1"/>
            <a:r>
              <a:rPr lang="en-US" smtClean="0"/>
              <a:t>Slope</a:t>
            </a:r>
          </a:p>
          <a:p>
            <a:pPr lvl="1" eaLnBrk="1" hangingPunct="1"/>
            <a:r>
              <a:rPr lang="en-US" smtClean="0"/>
              <a:t>Drainage area (more details in later classes)</a:t>
            </a:r>
          </a:p>
          <a:p>
            <a:pPr lvl="1" eaLnBrk="1" hangingPunct="1"/>
            <a:r>
              <a:rPr lang="en-US" smtClean="0"/>
              <a:t>Watersheds and channel networks (more details in later classes)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 (3)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eight direction pour point model approximates the surface flow using eight discrete grid directions.</a:t>
            </a:r>
          </a:p>
          <a:p>
            <a:pPr eaLnBrk="1" hangingPunct="1"/>
            <a:r>
              <a:rPr lang="en-US" smtClean="0"/>
              <a:t>The D</a:t>
            </a:r>
            <a:r>
              <a:rPr lang="en-US" smtClean="0">
                <a:sym typeface="Symbol" pitchFamily="18" charset="2"/>
              </a:rPr>
              <a:t> vector surface flow model approximates the surface flow as a flow vector from each grid cell apportioned between down slope grid cells.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7620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/>
              <a:t>Raster and Vector are two methods of representing geographic data in GIS</a:t>
            </a:r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685800" y="2438400"/>
            <a:ext cx="76708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/>
              <a:t>Both represent different ways to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rgbClr val="FF3300"/>
                </a:solidFill>
              </a:rPr>
              <a:t>encode</a:t>
            </a:r>
            <a:r>
              <a:rPr lang="en-US" sz="3200"/>
              <a:t> and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rgbClr val="FF3300"/>
                </a:solidFill>
              </a:rPr>
              <a:t>generalize</a:t>
            </a:r>
            <a:r>
              <a:rPr lang="en-US" sz="3200">
                <a:solidFill>
                  <a:schemeClr val="accent2"/>
                </a:solidFill>
              </a:rPr>
              <a:t> </a:t>
            </a:r>
            <a:r>
              <a:rPr lang="en-US" sz="3200"/>
              <a:t>geographic phenomena</a:t>
            </a:r>
          </a:p>
          <a:p>
            <a:pPr eaLnBrk="1" hangingPunct="1">
              <a:buFontTx/>
              <a:buChar char="•"/>
            </a:pPr>
            <a:r>
              <a:rPr lang="en-US" sz="3200"/>
              <a:t>Both can be used to code </a:t>
            </a:r>
            <a:r>
              <a:rPr lang="en-US" sz="3200" b="1">
                <a:solidFill>
                  <a:srgbClr val="FF3300"/>
                </a:solidFill>
              </a:rPr>
              <a:t>both</a:t>
            </a:r>
            <a:r>
              <a:rPr lang="en-US" sz="3200"/>
              <a:t> fields and discrete objects</a:t>
            </a:r>
          </a:p>
          <a:p>
            <a:pPr eaLnBrk="1" hangingPunct="1">
              <a:buFontTx/>
              <a:buChar char="•"/>
            </a:pPr>
            <a:r>
              <a:rPr lang="en-US" sz="3200"/>
              <a:t>In practice a strong association between </a:t>
            </a:r>
            <a:r>
              <a:rPr lang="en-US" sz="3200" b="1">
                <a:solidFill>
                  <a:srgbClr val="FF3300"/>
                </a:solidFill>
              </a:rPr>
              <a:t>raster and fields</a:t>
            </a:r>
            <a:r>
              <a:rPr lang="en-US" sz="3200"/>
              <a:t> and </a:t>
            </a:r>
            <a:r>
              <a:rPr lang="en-US" sz="3200" b="1">
                <a:solidFill>
                  <a:schemeClr val="accent2"/>
                </a:solidFill>
              </a:rPr>
              <a:t>vector and discrete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smtClean="0"/>
              <a:t>Numerical representation of a spatial surface (</a:t>
            </a:r>
            <a:r>
              <a:rPr lang="en-US" sz="2800" smtClean="0">
                <a:solidFill>
                  <a:srgbClr val="FF3300"/>
                </a:solidFill>
              </a:rPr>
              <a:t>field</a:t>
            </a:r>
            <a:r>
              <a:rPr lang="en-US" sz="280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251325" y="191611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Grid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762000"/>
          </a:xfrm>
        </p:spPr>
        <p:txBody>
          <a:bodyPr/>
          <a:lstStyle/>
          <a:p>
            <a:pPr eaLnBrk="1" hangingPunct="1"/>
            <a:r>
              <a:rPr lang="en-US" sz="2800" smtClean="0"/>
              <a:t>Six approximate representations of a field used in GIS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533400" y="860425"/>
          <a:ext cx="2176463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Bitmap Image" r:id="rId3" imgW="3109229" imgH="3215238" progId="Paint.Picture">
                  <p:embed/>
                </p:oleObj>
              </mc:Choice>
              <mc:Fallback>
                <p:oleObj name="Bitmap Image" r:id="rId3" imgW="3109229" imgH="3215238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60425"/>
                        <a:ext cx="2176463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6"/>
          <p:cNvGraphicFramePr>
            <a:graphicFrameLocks noChangeAspect="1"/>
          </p:cNvGraphicFramePr>
          <p:nvPr/>
        </p:nvGraphicFramePr>
        <p:xfrm>
          <a:off x="3276600" y="874713"/>
          <a:ext cx="2271713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Bitmap Image" r:id="rId5" imgW="3246401" imgH="3193057" progId="Paint.Picture">
                  <p:embed/>
                </p:oleObj>
              </mc:Choice>
              <mc:Fallback>
                <p:oleObj name="Bitmap Image" r:id="rId5" imgW="3246401" imgH="319305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74713"/>
                        <a:ext cx="2271713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/>
          <p:cNvGraphicFramePr>
            <a:graphicFrameLocks noChangeAspect="1"/>
          </p:cNvGraphicFramePr>
          <p:nvPr/>
        </p:nvGraphicFramePr>
        <p:xfrm>
          <a:off x="6019800" y="990600"/>
          <a:ext cx="223996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Bitmap Image" r:id="rId7" imgW="3200677" imgH="2918713" progId="Paint.Picture">
                  <p:embed/>
                </p:oleObj>
              </mc:Choice>
              <mc:Fallback>
                <p:oleObj name="Bitmap Image" r:id="rId7" imgW="3200677" imgH="291871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90600"/>
                        <a:ext cx="2239963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"/>
          <p:cNvGraphicFramePr>
            <a:graphicFrameLocks noChangeAspect="1"/>
          </p:cNvGraphicFramePr>
          <p:nvPr/>
        </p:nvGraphicFramePr>
        <p:xfrm>
          <a:off x="381000" y="3773488"/>
          <a:ext cx="2239963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Bitmap Image" r:id="rId9" imgW="3200677" imgH="2972058" progId="Paint.Picture">
                  <p:embed/>
                </p:oleObj>
              </mc:Choice>
              <mc:Fallback>
                <p:oleObj name="Bitmap Image" r:id="rId9" imgW="3200677" imgH="2972058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73488"/>
                        <a:ext cx="2239963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/>
          <p:cNvGraphicFramePr>
            <a:graphicFrameLocks noChangeAspect="1"/>
          </p:cNvGraphicFramePr>
          <p:nvPr/>
        </p:nvGraphicFramePr>
        <p:xfrm>
          <a:off x="3276600" y="3762375"/>
          <a:ext cx="2133600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Bitmap Image" r:id="rId11" imgW="3048264" imgH="2986667" progId="Paint.Picture">
                  <p:embed/>
                </p:oleObj>
              </mc:Choice>
              <mc:Fallback>
                <p:oleObj name="Bitmap Image" r:id="rId11" imgW="3048264" imgH="298666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62375"/>
                        <a:ext cx="2133600" cy="209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10"/>
          <p:cNvGraphicFramePr>
            <a:graphicFrameLocks noChangeAspect="1"/>
          </p:cNvGraphicFramePr>
          <p:nvPr/>
        </p:nvGraphicFramePr>
        <p:xfrm>
          <a:off x="5943600" y="3810000"/>
          <a:ext cx="2170113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Bitmap Image" r:id="rId13" imgW="3101609" imgH="2918713" progId="Paint.Picture">
                  <p:embed/>
                </p:oleObj>
              </mc:Choice>
              <mc:Fallback>
                <p:oleObj name="Bitmap Image" r:id="rId13" imgW="3101609" imgH="2918713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810000"/>
                        <a:ext cx="2170113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2770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Regularly spaced sample points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3200400" y="3048000"/>
            <a:ext cx="2840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Irregularly spaced sample points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362700" y="3048000"/>
            <a:ext cx="1638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Rectangular Cells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04800" y="5791200"/>
            <a:ext cx="2470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Irregularly shaped polygons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895600" y="5791200"/>
            <a:ext cx="3278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Triangulated Irregular Network (TIN)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6324600" y="5791200"/>
            <a:ext cx="174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/>
              <a:t>Polylines/Contours</a:t>
            </a:r>
          </a:p>
        </p:txBody>
      </p:sp>
      <p:sp>
        <p:nvSpPr>
          <p:cNvPr id="21519" name="Rectangle 17"/>
          <p:cNvSpPr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from Longley, P. A., M. F. Goodchild, D. J. Maguire and D. W. Rind, (2001), </a:t>
            </a:r>
            <a:r>
              <a:rPr lang="en-US" sz="1600" u="sng"/>
              <a:t>Geographic Information Systems and Science</a:t>
            </a:r>
            <a:r>
              <a:rPr lang="en-US" sz="1600"/>
              <a:t>, Wiley, 454 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eneric (Online)">
  <a:themeElements>
    <a:clrScheme name="Generic (Online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009999"/>
      </a:folHlink>
    </a:clrScheme>
    <a:fontScheme name="Generic (Online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(Online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Online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Online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D4D4D4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1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Generic (Online) 1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1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1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1672</Words>
  <Application>Microsoft Office PowerPoint</Application>
  <PresentationFormat>On-screen Show (4:3)</PresentationFormat>
  <Paragraphs>425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79" baseType="lpstr">
      <vt:lpstr>Times New Roman</vt:lpstr>
      <vt:lpstr>Arial</vt:lpstr>
      <vt:lpstr>Arial Narrow</vt:lpstr>
      <vt:lpstr>Monotype Sorts</vt:lpstr>
      <vt:lpstr>Symbol</vt:lpstr>
      <vt:lpstr>MS Sans Serif</vt:lpstr>
      <vt:lpstr>Default Design</vt:lpstr>
      <vt:lpstr>Blank Presentation</vt:lpstr>
      <vt:lpstr>Generic (Online)</vt:lpstr>
      <vt:lpstr>1_Default Design</vt:lpstr>
      <vt:lpstr>1_Blank Presentation</vt:lpstr>
      <vt:lpstr>2_Default Design</vt:lpstr>
      <vt:lpstr>3_Default Design</vt:lpstr>
      <vt:lpstr>4_Default Design</vt:lpstr>
      <vt:lpstr>5_Default Design</vt:lpstr>
      <vt:lpstr>SPLUS GraphSheet</vt:lpstr>
      <vt:lpstr>Microsoft Equation 3.0</vt:lpstr>
      <vt:lpstr>Bitmap Image</vt:lpstr>
      <vt:lpstr>Microsoft Word Picture</vt:lpstr>
      <vt:lpstr>Microsoft Word Document</vt:lpstr>
      <vt:lpstr>Spatial Analysis Using Grids  </vt:lpstr>
      <vt:lpstr>Readings – at http://help.arcgis.com </vt:lpstr>
      <vt:lpstr>Readings – at http://help.arcgis.com </vt:lpstr>
      <vt:lpstr>Two fundamental ways of representing geography are discrete objects and fields.</vt:lpstr>
      <vt:lpstr>Raster and Vector Data</vt:lpstr>
      <vt:lpstr>Raster and Vector are two methods of representing geographic data in GIS</vt:lpstr>
      <vt:lpstr>Numerical representation of a spatial surface (field)</vt:lpstr>
      <vt:lpstr>Six approximate representations of a field used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Definition of a Grid</vt:lpstr>
      <vt:lpstr>Points as Cells</vt:lpstr>
      <vt:lpstr>Line as a Sequence of Cells</vt:lpstr>
      <vt:lpstr>Polygon as a Zone of Cells</vt:lpstr>
      <vt:lpstr>NODATA Cells</vt:lpstr>
      <vt:lpstr>Cell Networks</vt:lpstr>
      <vt:lpstr>Grid Zones</vt:lpstr>
      <vt:lpstr>Floating Point Grids</vt:lpstr>
      <vt:lpstr>Value attribute table for categorical (integer) grid data</vt:lpstr>
      <vt:lpstr>Raster Sampling</vt:lpstr>
      <vt:lpstr>Cell size of raster data</vt:lpstr>
      <vt:lpstr>Raster Generalization</vt:lpstr>
      <vt:lpstr>Map Algebra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Spatial Snowmelt Raster Calculation Example</vt:lpstr>
      <vt:lpstr>New depth calculation using Raster Calculator</vt:lpstr>
      <vt:lpstr>Example and Pixel Inspector</vt:lpstr>
      <vt:lpstr>The Result</vt:lpstr>
      <vt:lpstr>Nearest Neighbor Resampling with Cellsize Maximum of Inputs</vt:lpstr>
      <vt:lpstr>Scale issues in interpretation of measurements and modeling results</vt:lpstr>
      <vt:lpstr>PowerPoint Presentation</vt:lpstr>
      <vt:lpstr>Use Environment Settings to control the scale of the output</vt:lpstr>
      <vt:lpstr>Raster Calculator “Evaluation” of “temp150”</vt:lpstr>
      <vt:lpstr>Calculation with cell size set to 100 m grid</vt:lpstr>
      <vt:lpstr>100 m cell size raster calculation</vt:lpstr>
      <vt:lpstr>What did we learn? </vt:lpstr>
      <vt:lpstr>Interpolation</vt:lpstr>
      <vt:lpstr>Interpolation methods</vt:lpstr>
      <vt:lpstr>Nearest Neighbor “Thiessen” Polygon Interpolation</vt:lpstr>
      <vt:lpstr>Interpolation Comparison</vt:lpstr>
      <vt:lpstr>Further Reading</vt:lpstr>
      <vt:lpstr>Spatial Surfaces used in Hydrology</vt:lpstr>
      <vt:lpstr>PowerPoint Presentation</vt:lpstr>
      <vt:lpstr>Topographic Slope</vt:lpstr>
      <vt:lpstr>ArcGIS “Slope” tool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Summary Concepts</vt:lpstr>
      <vt:lpstr>Summary Concepts (2) </vt:lpstr>
      <vt:lpstr>Summary Concepts (3)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Raster and Vector Data</dc:title>
  <dc:creator>maidment</dc:creator>
  <cp:lastModifiedBy>David Tarboton</cp:lastModifiedBy>
  <cp:revision>70</cp:revision>
  <dcterms:created xsi:type="dcterms:W3CDTF">2000-09-26T17:33:10Z</dcterms:created>
  <dcterms:modified xsi:type="dcterms:W3CDTF">2011-09-14T05:17:20Z</dcterms:modified>
</cp:coreProperties>
</file>