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1" r:id="rId7"/>
    <p:sldId id="268" r:id="rId8"/>
    <p:sldId id="262" r:id="rId9"/>
    <p:sldId id="270" r:id="rId10"/>
    <p:sldId id="264" r:id="rId11"/>
    <p:sldId id="265" r:id="rId12"/>
    <p:sldId id="271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D650B-13AE-47AB-912B-80D75A13F249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428F-EED1-49E6-849E-0FC293899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Deweyville Formation – Sand, silt, clay, and gravel, includes point bar, natural levee, and stream channel deposits, surface characterized by relict meanders of much larger radius of curvature than those of present streams; occurs along Nueces River at three levels: 5-20, 20-30, and 40-55 feet above level of Recent floodplain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Beaumont Formation – with barrier island and beach deposits.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Mostly clay,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sild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sand, and gravel: includes mainly stream channel, point bar, natural levee,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backswamp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deposits, and to a lesser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coastal marsh, mud flat.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Lagoonal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Dominantly clay and mud of low permeability, high water holding capacity, high compressibility, high to very high shrink-swell potential, poor drainage, level of depressed relief, low shear strength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428F-EED1-49E6-849E-0FC293899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8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6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3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4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1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1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7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67E70-0400-4806-B05E-B1324892718A}" type="datetimeFigureOut">
              <a:rPr lang="en-US" smtClean="0"/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7696-CC31-4AEE-9A65-78BA7CB8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0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brahimkahraman@utexas.edu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bohero.3e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title="Performance of the Recovery System of an Oil Refiner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1"/>
            <a:ext cx="9143999" cy="686602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Performance of the Recovery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System of an Oil Refinery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021"/>
            <a:ext cx="9143999" cy="933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5105399"/>
            <a:ext cx="19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Prepared by</a:t>
            </a:r>
          </a:p>
          <a:p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Ibrahim </a:t>
            </a:r>
            <a:r>
              <a:rPr lang="en-US" dirty="0" err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Kahraman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153400" cy="5334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177008"/>
            <a:ext cx="2698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LNAPL </a:t>
            </a:r>
            <a:r>
              <a:rPr lang="en-US" sz="2400" dirty="0" err="1" smtClean="0"/>
              <a:t>Isolepth</a:t>
            </a:r>
            <a:r>
              <a:rPr lang="en-US" sz="2400" dirty="0" smtClean="0"/>
              <a:t> Map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679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166836" cy="5334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533400"/>
            <a:ext cx="4558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Groundwater Surface Contour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186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Total </a:t>
            </a:r>
            <a:r>
              <a:rPr lang="en-US" dirty="0"/>
              <a:t>R</a:t>
            </a:r>
            <a:r>
              <a:rPr lang="en-US" dirty="0" smtClean="0"/>
              <a:t>ecovery Rates of Wells</a:t>
            </a:r>
            <a:br>
              <a:rPr lang="en-US" dirty="0" smtClean="0"/>
            </a:br>
            <a:r>
              <a:rPr lang="en-US" dirty="0" smtClean="0"/>
              <a:t>in first half of 2011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Groundwater Recovery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2" y="2286000"/>
            <a:ext cx="4303933" cy="270224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Total Hydrocarbon Recovery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86000"/>
            <a:ext cx="4041775" cy="2574607"/>
          </a:xfrm>
        </p:spPr>
      </p:pic>
    </p:spTree>
    <p:extLst>
      <p:ext uri="{BB962C8B-B14F-4D97-AF65-F5344CB8AC3E}">
        <p14:creationId xmlns:p14="http://schemas.microsoft.com/office/powerpoint/2010/main" val="33169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Recovery Rates of Wells – </a:t>
            </a:r>
            <a:br>
              <a:rPr lang="en-US" dirty="0" smtClean="0"/>
            </a:br>
            <a:r>
              <a:rPr lang="en-US" dirty="0" smtClean="0"/>
              <a:t>1998 thru 2011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0" y="1524000"/>
            <a:ext cx="7688600" cy="4602163"/>
          </a:xfrm>
        </p:spPr>
      </p:pic>
    </p:spTree>
    <p:extLst>
      <p:ext uri="{BB962C8B-B14F-4D97-AF65-F5344CB8AC3E}">
        <p14:creationId xmlns:p14="http://schemas.microsoft.com/office/powerpoint/2010/main" val="28898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5105400" cy="3276600"/>
          </a:xfrm>
        </p:spPr>
      </p:pic>
      <p:sp>
        <p:nvSpPr>
          <p:cNvPr id="5" name="TextBox 4"/>
          <p:cNvSpPr txBox="1"/>
          <p:nvPr/>
        </p:nvSpPr>
        <p:spPr>
          <a:xfrm>
            <a:off x="3886200" y="571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ibrahimkahraman@utexas.edu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ibohero.3e@gmail.com</a:t>
            </a: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15789" y="4495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reestyle Script" pitchFamily="66" charset="0"/>
              </a:rPr>
              <a:t>Thank you!</a:t>
            </a:r>
            <a:endParaRPr lang="en-US" sz="3200" dirty="0"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 smtClean="0"/>
              <a:t>Objective:</a:t>
            </a:r>
            <a:r>
              <a:rPr lang="en-US" dirty="0" smtClean="0"/>
              <a:t> Analyze the  existing performance of recovery system in an oil refinery</a:t>
            </a:r>
          </a:p>
          <a:p>
            <a:pPr lvl="1"/>
            <a:r>
              <a:rPr lang="en-US" dirty="0" smtClean="0"/>
              <a:t>Groundwater Recovery</a:t>
            </a:r>
          </a:p>
          <a:p>
            <a:pPr lvl="1"/>
            <a:r>
              <a:rPr lang="en-US" dirty="0" smtClean="0"/>
              <a:t>Oil Recovery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i="1" dirty="0"/>
              <a:t>Site:</a:t>
            </a:r>
            <a:r>
              <a:rPr lang="en-US" sz="3200" dirty="0"/>
              <a:t> Corpus Christi, Nueces </a:t>
            </a:r>
            <a:r>
              <a:rPr lang="en-US" sz="3200" dirty="0" smtClean="0"/>
              <a:t>County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Projected </a:t>
            </a:r>
            <a:r>
              <a:rPr lang="en-US" sz="3200" dirty="0"/>
              <a:t>coordinate </a:t>
            </a:r>
            <a:r>
              <a:rPr lang="en-US" sz="3200" dirty="0" smtClean="0"/>
              <a:t>system: NAD_1927_StatePlane_Texas_South_FIPS_4205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Geographic Coordinate System: </a:t>
            </a:r>
            <a:r>
              <a:rPr lang="en-US" sz="3200" dirty="0" smtClean="0"/>
              <a:t>GCS_North_American_1927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23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Geology of the Area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204466"/>
            <a:ext cx="675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Texas Water Development </a:t>
            </a:r>
            <a:r>
              <a:rPr lang="en-US" dirty="0" smtClean="0"/>
              <a:t>Board – Geologic Database of Texas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6934200" cy="5061466"/>
          </a:xfrm>
        </p:spPr>
      </p:pic>
    </p:spTree>
    <p:extLst>
      <p:ext uri="{BB962C8B-B14F-4D97-AF65-F5344CB8AC3E}">
        <p14:creationId xmlns:p14="http://schemas.microsoft.com/office/powerpoint/2010/main" val="275287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8" y="181082"/>
            <a:ext cx="8449722" cy="6067317"/>
          </a:xfrm>
        </p:spPr>
      </p:pic>
      <p:sp>
        <p:nvSpPr>
          <p:cNvPr id="5" name="TextBox 4"/>
          <p:cNvSpPr txBox="1"/>
          <p:nvPr/>
        </p:nvSpPr>
        <p:spPr>
          <a:xfrm>
            <a:off x="990600" y="325932"/>
            <a:ext cx="598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All Petroleum Facilities’ Well in the 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298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16882" cy="5668963"/>
          </a:xfrm>
        </p:spPr>
      </p:pic>
      <p:sp>
        <p:nvSpPr>
          <p:cNvPr id="9" name="TextBox 8"/>
          <p:cNvSpPr txBox="1"/>
          <p:nvPr/>
        </p:nvSpPr>
        <p:spPr>
          <a:xfrm>
            <a:off x="2667000" y="1143000"/>
            <a:ext cx="2313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Onsite Wells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531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those wells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CPT (Cone Penetrating Testing) – </a:t>
            </a:r>
            <a:r>
              <a:rPr lang="en-US" dirty="0"/>
              <a:t>method used to </a:t>
            </a:r>
            <a:r>
              <a:rPr lang="en-US" dirty="0" smtClean="0"/>
              <a:t>provide soil properties and </a:t>
            </a:r>
            <a:r>
              <a:rPr lang="en-US" dirty="0"/>
              <a:t>delineating soil stratigraphy</a:t>
            </a:r>
            <a:r>
              <a:rPr lang="en-US" dirty="0" smtClean="0"/>
              <a:t>(6 wells)</a:t>
            </a:r>
          </a:p>
          <a:p>
            <a:r>
              <a:rPr lang="en-US" dirty="0" smtClean="0"/>
              <a:t>Recovery Wells – Used for Extraction LNAPL (Light Non-Aqueous Phase Liquid) and </a:t>
            </a:r>
            <a:r>
              <a:rPr lang="en-US" dirty="0" err="1" smtClean="0"/>
              <a:t>Groudwater</a:t>
            </a:r>
            <a:r>
              <a:rPr lang="en-US" dirty="0" smtClean="0"/>
              <a:t> (88 wells)</a:t>
            </a:r>
          </a:p>
          <a:p>
            <a:r>
              <a:rPr lang="en-US" dirty="0" smtClean="0"/>
              <a:t>Observation Wells – Used for gauging only (85 wells</a:t>
            </a:r>
          </a:p>
          <a:p>
            <a:r>
              <a:rPr lang="en-US" dirty="0" smtClean="0"/>
              <a:t>Monitoring Wells – Used for Gauging and Sampling (24 wells)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Quality Parameters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5137789"/>
              </p:ext>
            </p:extLst>
          </p:nvPr>
        </p:nvGraphicFramePr>
        <p:xfrm>
          <a:off x="533400" y="1143000"/>
          <a:ext cx="8153400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5147"/>
                <a:gridCol w="2158253"/>
              </a:tblGrid>
              <a:tr h="172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Well ID: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Parameters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Critical PCLs</a:t>
                      </a:r>
                      <a:endParaRPr lang="en-US" sz="700" b="1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>
                          <a:effectLst/>
                        </a:rPr>
                        <a:t>Metals (SW846 6010 &amp; 6020A)</a:t>
                      </a:r>
                      <a:endParaRPr lang="en-US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Arsenic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Barium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200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Chromium (Total)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Lead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1.5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Nickel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Volatile Organics (SW846 8260B)</a:t>
                      </a:r>
                      <a:endParaRPr lang="en-US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1,2-Dichloroethane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0.5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1,4-Dioxane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19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2-Butanone (MEK)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4400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Benzene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0.5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Carbon disulfide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730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Chloroform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4.3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Ethylbenzene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Methyl tert-butyl ether (MTBE)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73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Toluene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 &amp; p-Xylenes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1000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o-Xylene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1000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u="none" strike="noStrike">
                          <a:effectLst/>
                        </a:rPr>
                        <a:t>Semivolatile Organics (SW846 8270C)</a:t>
                      </a:r>
                      <a:endParaRPr lang="en-US" sz="7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 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1-Methylnaphthalene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510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2,4-Dimethylphenol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150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2-Methylphenol (o-Cresol)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4-Methylphenol/3-Methylphenol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37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Benzenethiol (Thiophenol)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0.073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Bis(2-ethylhexy)phthalate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0.6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Diethylphthalate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5800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Naphthalene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>
                          <a:effectLst/>
                        </a:rPr>
                        <a:t>57</a:t>
                      </a:r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  <a:tr h="1727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Phenol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629" marR="5629" marT="56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u="none" strike="noStrike" dirty="0">
                          <a:effectLst/>
                        </a:rPr>
                        <a:t>2190</a:t>
                      </a:r>
                      <a:endParaRPr lang="en-US" sz="700" b="0" i="0" u="none" strike="noStrike" dirty="0">
                        <a:effectLst/>
                        <a:latin typeface="Arial"/>
                      </a:endParaRPr>
                    </a:p>
                  </a:txBody>
                  <a:tcPr marL="5629" marR="5629" marT="56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 Effect on </a:t>
            </a:r>
            <a:br>
              <a:rPr lang="en-US" dirty="0" smtClean="0"/>
            </a:br>
            <a:r>
              <a:rPr lang="en-US" dirty="0" smtClean="0"/>
              <a:t>Confined/Unconfined LNAPL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14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074" y="1533525"/>
            <a:ext cx="42672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80313" y="6292516"/>
            <a:ext cx="5039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Figures were provided from H2A Environmental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2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1"/>
            <a:ext cx="5486399" cy="4210844"/>
          </a:xfrm>
        </p:spPr>
      </p:pic>
      <p:sp>
        <p:nvSpPr>
          <p:cNvPr id="5" name="TextBox 4"/>
          <p:cNvSpPr txBox="1"/>
          <p:nvPr/>
        </p:nvSpPr>
        <p:spPr>
          <a:xfrm>
            <a:off x="3200400" y="6019799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H2A </a:t>
            </a:r>
            <a:r>
              <a:rPr lang="en-US" dirty="0"/>
              <a:t>Environmental Ltd.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3840</TotalTime>
  <Words>347</Words>
  <Application>Microsoft Office PowerPoint</Application>
  <PresentationFormat>On-screen Show (4:3)</PresentationFormat>
  <Paragraphs>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Performance of the Recovery System of an Oil Refinery </vt:lpstr>
      <vt:lpstr>Foreknowledge</vt:lpstr>
      <vt:lpstr>Geology of the Area</vt:lpstr>
      <vt:lpstr>PowerPoint Presentation</vt:lpstr>
      <vt:lpstr>PowerPoint Presentation</vt:lpstr>
      <vt:lpstr>Why are those wells for?</vt:lpstr>
      <vt:lpstr>Groundwater Quality Parameters</vt:lpstr>
      <vt:lpstr>ANT Effect on  Confined/Unconfined LNAPL</vt:lpstr>
      <vt:lpstr>PowerPoint Presentation</vt:lpstr>
      <vt:lpstr>PowerPoint Presentation</vt:lpstr>
      <vt:lpstr>PowerPoint Presentation</vt:lpstr>
      <vt:lpstr>Total Recovery Rates of Wells in first half of 2011</vt:lpstr>
      <vt:lpstr>Recovery Rates of Wells –  1998 thru 2011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the Recovery System of an Oil Refinery </dc:title>
  <dc:creator>ibrahim</dc:creator>
  <cp:lastModifiedBy>ibrahim</cp:lastModifiedBy>
  <cp:revision>25</cp:revision>
  <dcterms:created xsi:type="dcterms:W3CDTF">2012-12-01T18:54:57Z</dcterms:created>
  <dcterms:modified xsi:type="dcterms:W3CDTF">2012-12-04T16:19:32Z</dcterms:modified>
</cp:coreProperties>
</file>