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61" r:id="rId4"/>
    <p:sldId id="262" r:id="rId5"/>
    <p:sldId id="267" r:id="rId6"/>
    <p:sldId id="264" r:id="rId7"/>
    <p:sldId id="265" r:id="rId8"/>
    <p:sldId id="266" r:id="rId9"/>
    <p:sldId id="268" r:id="rId10"/>
    <p:sldId id="269" r:id="rId11"/>
    <p:sldId id="258" r:id="rId12"/>
    <p:sldId id="275" r:id="rId13"/>
    <p:sldId id="260"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57" autoAdjust="0"/>
  </p:normalViewPr>
  <p:slideViewPr>
    <p:cSldViewPr>
      <p:cViewPr>
        <p:scale>
          <a:sx n="75" d="100"/>
          <a:sy n="75" d="100"/>
        </p:scale>
        <p:origin x="-594"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13C78-6B58-4CF2-BAB5-650CD5EDA83B}" type="datetimeFigureOut">
              <a:rPr lang="en-US" smtClean="0"/>
              <a:pPr/>
              <a:t>12/4/2012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EBFA-3BA6-4128-B796-AF9920068899}" type="slidenum">
              <a:rPr lang="en-US" smtClean="0"/>
              <a:pPr/>
              <a:t>‹#›</a:t>
            </a:fld>
            <a:endParaRPr lang="en-US"/>
          </a:p>
        </p:txBody>
      </p:sp>
    </p:spTree>
    <p:extLst>
      <p:ext uri="{BB962C8B-B14F-4D97-AF65-F5344CB8AC3E}">
        <p14:creationId xmlns:p14="http://schemas.microsoft.com/office/powerpoint/2010/main" val="84274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1</a:t>
            </a:fld>
            <a:endParaRPr lang="en-US"/>
          </a:p>
        </p:txBody>
      </p:sp>
    </p:spTree>
    <p:extLst>
      <p:ext uri="{BB962C8B-B14F-4D97-AF65-F5344CB8AC3E}">
        <p14:creationId xmlns:p14="http://schemas.microsoft.com/office/powerpoint/2010/main" val="103720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Transportation planning is an important process in ensuring that transportation spending and policies are as effective as possible. As transportation engineers and researchers, we support this process by developing and running models which predict the impact of potential projects or policies for instance, in Austin, what would be the impact on city traffic and emissions be if an extra lane was added on I-35? If the toll on SH-130 was reduced? If streetcar lines are installed downtown? In this way, the benefits of projects can be compared with their costs, and funding and implementation priorities established. Depending on the models used, a variety of measures of effectiveness can be</a:t>
            </a:r>
          </a:p>
          <a:p>
            <a:r>
              <a:rPr lang="en-US" sz="1200" b="0" i="0" u="none" strike="noStrike" kern="1200" baseline="0" dirty="0" smtClean="0">
                <a:solidFill>
                  <a:schemeClr val="tx1"/>
                </a:solidFill>
                <a:latin typeface="+mn-lt"/>
                <a:ea typeface="+mn-ea"/>
                <a:cs typeface="+mn-cs"/>
              </a:rPr>
              <a:t>considered, and one may want to know the impacts of a project on mobility, congestion, emissions, equity, toll revenue, transit ridership, infrastructure maintenance needs, and any one of a vast pantheon of metrics.</a:t>
            </a:r>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2</a:t>
            </a:fld>
            <a:endParaRPr lang="en-US"/>
          </a:p>
        </p:txBody>
      </p:sp>
    </p:spTree>
    <p:extLst>
      <p:ext uri="{BB962C8B-B14F-4D97-AF65-F5344CB8AC3E}">
        <p14:creationId xmlns:p14="http://schemas.microsoft.com/office/powerpoint/2010/main" val="346542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predict ridership</a:t>
            </a:r>
            <a:r>
              <a:rPr lang="en-US" baseline="0" dirty="0" smtClean="0"/>
              <a:t> </a:t>
            </a:r>
            <a:r>
              <a:rPr lang="en-US" dirty="0" smtClean="0"/>
              <a:t>on a new transit line with complete accuracy would require knowing how many trips every single</a:t>
            </a:r>
            <a:r>
              <a:rPr lang="en-US" baseline="0" dirty="0" smtClean="0"/>
              <a:t> </a:t>
            </a:r>
            <a:r>
              <a:rPr lang="en-US" dirty="0" smtClean="0"/>
              <a:t>possible rider makes, and the decision process each one of these potential riders uses when deciding</a:t>
            </a:r>
            <a:r>
              <a:rPr lang="en-US" baseline="0" dirty="0" smtClean="0"/>
              <a:t> </a:t>
            </a:r>
            <a:r>
              <a:rPr lang="en-US" dirty="0" smtClean="0"/>
              <a:t>whether or not to use transit.</a:t>
            </a:r>
          </a:p>
          <a:p>
            <a:endParaRPr lang="en-US" dirty="0" smtClean="0"/>
          </a:p>
          <a:p>
            <a:r>
              <a:rPr lang="en-US" dirty="0" smtClean="0"/>
              <a:t>There are many possible measures of effectiveness for evaluating the impacts of</a:t>
            </a:r>
            <a:r>
              <a:rPr lang="en-US" baseline="0" dirty="0" smtClean="0"/>
              <a:t> </a:t>
            </a:r>
            <a:r>
              <a:rPr lang="en-US" dirty="0" smtClean="0"/>
              <a:t>a transportation project or policy. Many of these can be calculated if one can predict the number of</a:t>
            </a:r>
            <a:r>
              <a:rPr lang="en-US" baseline="0" dirty="0" smtClean="0"/>
              <a:t> </a:t>
            </a:r>
            <a:r>
              <a:rPr lang="en-US" dirty="0" smtClean="0"/>
              <a:t>drivers on each roadway segment, the number of passengers on each bus route, and so forth. These</a:t>
            </a:r>
            <a:r>
              <a:rPr lang="en-US" baseline="0" dirty="0" smtClean="0"/>
              <a:t> </a:t>
            </a:r>
            <a:r>
              <a:rPr lang="en-US" dirty="0" smtClean="0"/>
              <a:t>are called link flows. Predicting link flows allows a city or state government to evaluate different</a:t>
            </a:r>
            <a:r>
              <a:rPr lang="en-US" baseline="0" dirty="0" smtClean="0"/>
              <a:t> </a:t>
            </a:r>
            <a:r>
              <a:rPr lang="en-US" dirty="0" smtClean="0"/>
              <a:t>options. Link flows are the output of a planning model, the main input is demographic data. Census</a:t>
            </a:r>
            <a:r>
              <a:rPr lang="en-US" baseline="0" dirty="0" smtClean="0"/>
              <a:t> </a:t>
            </a:r>
            <a:r>
              <a:rPr lang="en-US" dirty="0" smtClean="0"/>
              <a:t>records form an invaluable resource for this, often supplemented with travel surveys.</a:t>
            </a:r>
          </a:p>
          <a:p>
            <a:endParaRPr lang="en-US" dirty="0" smtClean="0"/>
          </a:p>
          <a:p>
            <a:r>
              <a:rPr lang="en-US" dirty="0" smtClean="0"/>
              <a:t>a network consists of links and nodes. In transportation applications, a link usually</a:t>
            </a:r>
            <a:r>
              <a:rPr lang="en-US" baseline="0" dirty="0" smtClean="0"/>
              <a:t> </a:t>
            </a:r>
            <a:r>
              <a:rPr lang="en-US" dirty="0" smtClean="0"/>
              <a:t>represents a means of travel from one point to another: a road segment between two intersections.</a:t>
            </a:r>
          </a:p>
          <a:p>
            <a:r>
              <a:rPr lang="en-US" dirty="0" smtClean="0"/>
              <a:t>It is usually convenient to use a node to represent each zone; such nodes are called centroids, and</a:t>
            </a:r>
            <a:r>
              <a:rPr lang="en-US" baseline="0" dirty="0" smtClean="0"/>
              <a:t> </a:t>
            </a:r>
            <a:r>
              <a:rPr lang="en-US" dirty="0" smtClean="0"/>
              <a:t>all trips are assumed to begin and end at centroids.</a:t>
            </a:r>
          </a:p>
          <a:p>
            <a:endParaRPr lang="en-US" dirty="0" smtClean="0"/>
          </a:p>
        </p:txBody>
      </p:sp>
      <p:sp>
        <p:nvSpPr>
          <p:cNvPr id="4" name="Slide Number Placeholder 3"/>
          <p:cNvSpPr>
            <a:spLocks noGrp="1"/>
          </p:cNvSpPr>
          <p:nvPr>
            <p:ph type="sldNum" sz="quarter" idx="10"/>
          </p:nvPr>
        </p:nvSpPr>
        <p:spPr/>
        <p:txBody>
          <a:bodyPr/>
          <a:lstStyle/>
          <a:p>
            <a:fld id="{A26AEBFA-3BA6-4128-B796-AF9920068899}" type="slidenum">
              <a:rPr lang="en-US" smtClean="0"/>
              <a:pPr/>
              <a:t>3</a:t>
            </a:fld>
            <a:endParaRPr lang="en-US"/>
          </a:p>
        </p:txBody>
      </p:sp>
    </p:spTree>
    <p:extLst>
      <p:ext uri="{BB962C8B-B14F-4D97-AF65-F5344CB8AC3E}">
        <p14:creationId xmlns:p14="http://schemas.microsoft.com/office/powerpoint/2010/main" val="104575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obtain the link</a:t>
            </a:r>
            <a:r>
              <a:rPr lang="en-US" baseline="0" dirty="0" smtClean="0"/>
              <a:t> flow?! There is 2 different approach </a:t>
            </a:r>
          </a:p>
          <a:p>
            <a:r>
              <a:rPr lang="en-US" dirty="0" smtClean="0"/>
              <a:t>Dynamic network models have the potential to more accurately model traffic, but are</a:t>
            </a:r>
            <a:r>
              <a:rPr lang="en-US" baseline="0" dirty="0" smtClean="0"/>
              <a:t> </a:t>
            </a:r>
            <a:r>
              <a:rPr lang="en-US" dirty="0" smtClean="0"/>
              <a:t>harder to calibrate, are more sensitive to having correct input data, and require more computer</a:t>
            </a:r>
            <a:r>
              <a:rPr lang="en-US" baseline="0" dirty="0" smtClean="0"/>
              <a:t> </a:t>
            </a:r>
            <a:r>
              <a:rPr lang="en-US" dirty="0" smtClean="0"/>
              <a:t>time.</a:t>
            </a:r>
          </a:p>
          <a:p>
            <a:endParaRPr lang="en-US" dirty="0" smtClean="0"/>
          </a:p>
          <a:p>
            <a:r>
              <a:rPr lang="en-US" dirty="0" smtClean="0"/>
              <a:t>The question of whether a static or </a:t>
            </a:r>
            <a:r>
              <a:rPr lang="en-US" b="1" dirty="0" smtClean="0"/>
              <a:t>dynamic</a:t>
            </a:r>
            <a:r>
              <a:rPr lang="en-US" dirty="0" smtClean="0"/>
              <a:t> model is more appropriate depends on the application</a:t>
            </a:r>
            <a:r>
              <a:rPr lang="en-US" baseline="0" dirty="0" smtClean="0"/>
              <a:t> </a:t>
            </a:r>
            <a:r>
              <a:rPr lang="en-US" dirty="0" smtClean="0"/>
              <a:t>at hand. Speaking very broadly, dynamic models are often preferred when you want relatively</a:t>
            </a:r>
            <a:r>
              <a:rPr lang="en-US" baseline="0" dirty="0" smtClean="0"/>
              <a:t> </a:t>
            </a:r>
            <a:r>
              <a:rPr lang="en-US" dirty="0" smtClean="0"/>
              <a:t>detailed information on the traffic flow itself.</a:t>
            </a:r>
          </a:p>
          <a:p>
            <a:r>
              <a:rPr lang="en-US" dirty="0" smtClean="0"/>
              <a:t>On the other</a:t>
            </a:r>
            <a:r>
              <a:rPr lang="en-US" baseline="0" dirty="0" smtClean="0"/>
              <a:t> </a:t>
            </a:r>
            <a:r>
              <a:rPr lang="en-US" dirty="0" smtClean="0"/>
              <a:t>hand, </a:t>
            </a:r>
            <a:r>
              <a:rPr lang="en-US" b="1" dirty="0" smtClean="0"/>
              <a:t>static</a:t>
            </a:r>
            <a:r>
              <a:rPr lang="en-US" dirty="0" smtClean="0"/>
              <a:t> models tend to be preferred (1) if there are a large number of scenarios to study; (2)</a:t>
            </a:r>
            <a:r>
              <a:rPr lang="en-US" baseline="0" dirty="0" smtClean="0"/>
              <a:t> </a:t>
            </a:r>
            <a:r>
              <a:rPr lang="en-US" dirty="0" smtClean="0"/>
              <a:t>the input data are not known with a high degree of accuracy (e.g., long-range predictions); (3)</a:t>
            </a:r>
            <a:r>
              <a:rPr lang="en-US" baseline="0" dirty="0" smtClean="0"/>
              <a:t> </a:t>
            </a:r>
            <a:r>
              <a:rPr lang="en-US" dirty="0" smtClean="0"/>
              <a:t>your network is not highly congested;</a:t>
            </a:r>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4</a:t>
            </a:fld>
            <a:endParaRPr lang="en-US"/>
          </a:p>
        </p:txBody>
      </p:sp>
    </p:spTree>
    <p:extLst>
      <p:ext uri="{BB962C8B-B14F-4D97-AF65-F5344CB8AC3E}">
        <p14:creationId xmlns:p14="http://schemas.microsoft.com/office/powerpoint/2010/main" val="314440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first step we need to create a network data set. It is not possible to just add a streets feature class to </a:t>
            </a:r>
            <a:r>
              <a:rPr lang="en-US" sz="1200" kern="1200" dirty="0" err="1" smtClean="0">
                <a:solidFill>
                  <a:schemeClr val="tx1"/>
                </a:solidFill>
                <a:effectLst/>
                <a:latin typeface="+mn-lt"/>
                <a:ea typeface="+mn-ea"/>
                <a:cs typeface="+mn-cs"/>
              </a:rPr>
              <a:t>ArcMap</a:t>
            </a:r>
            <a:r>
              <a:rPr lang="en-US" sz="1200" kern="1200" dirty="0" smtClean="0">
                <a:solidFill>
                  <a:schemeClr val="tx1"/>
                </a:solidFill>
                <a:effectLst/>
                <a:latin typeface="+mn-lt"/>
                <a:ea typeface="+mn-ea"/>
                <a:cs typeface="+mn-cs"/>
              </a:rPr>
              <a:t> and start finding shortest routes or perform other network analyses. Simple features, like the line features that represent streets, are not aware of one another.</a:t>
            </a:r>
            <a:r>
              <a:rPr lang="en-US" dirty="0" smtClean="0">
                <a:effectLst/>
              </a:rPr>
              <a:t> </a:t>
            </a:r>
            <a:r>
              <a:rPr lang="en-US" sz="1200" kern="1200" dirty="0" smtClean="0">
                <a:solidFill>
                  <a:schemeClr val="tx1"/>
                </a:solidFill>
                <a:effectLst/>
                <a:latin typeface="+mn-lt"/>
                <a:ea typeface="+mn-ea"/>
                <a:cs typeface="+mn-cs"/>
              </a:rPr>
              <a:t>Network datasets, however, store the connectivity of features. Therefore, instead of using street features directly, you need to create a network dataset in </a:t>
            </a:r>
            <a:r>
              <a:rPr lang="en-US" sz="1200" kern="1200" dirty="0" err="1" smtClean="0">
                <a:solidFill>
                  <a:schemeClr val="tx1"/>
                </a:solidFill>
                <a:effectLst/>
                <a:latin typeface="+mn-lt"/>
                <a:ea typeface="+mn-ea"/>
                <a:cs typeface="+mn-cs"/>
              </a:rPr>
              <a:t>ArcCatalog</a:t>
            </a:r>
            <a:r>
              <a:rPr lang="en-US" sz="1200" kern="1200" dirty="0" smtClean="0">
                <a:solidFill>
                  <a:schemeClr val="tx1"/>
                </a:solidFill>
                <a:effectLst/>
                <a:latin typeface="+mn-lt"/>
                <a:ea typeface="+mn-ea"/>
                <a:cs typeface="+mn-cs"/>
              </a:rPr>
              <a:t> from the streets, then the ArcGIS Network Analyst extension can reference the network dataset for everything it does.</a:t>
            </a:r>
          </a:p>
          <a:p>
            <a:endParaRPr lang="en-US" dirty="0" smtClean="0"/>
          </a:p>
          <a:p>
            <a:r>
              <a:rPr lang="en-US" sz="1200" kern="1200" dirty="0" smtClean="0">
                <a:solidFill>
                  <a:schemeClr val="tx1"/>
                </a:solidFill>
                <a:effectLst/>
                <a:latin typeface="+mn-lt"/>
                <a:ea typeface="+mn-ea"/>
                <a:cs typeface="+mn-cs"/>
              </a:rPr>
              <a:t>you will find the quickest route to visit a set of stops in a predetermined order. This network dataset has historical traffic data associated with the </a:t>
            </a:r>
            <a:r>
              <a:rPr lang="en-US" sz="1200" kern="1200" dirty="0" err="1" smtClean="0">
                <a:solidFill>
                  <a:schemeClr val="tx1"/>
                </a:solidFill>
                <a:effectLst/>
                <a:latin typeface="+mn-lt"/>
                <a:ea typeface="+mn-ea"/>
                <a:cs typeface="+mn-cs"/>
              </a:rPr>
              <a:t>TravelTime</a:t>
            </a:r>
            <a:r>
              <a:rPr lang="en-US" sz="1200" kern="1200" dirty="0" smtClean="0">
                <a:solidFill>
                  <a:schemeClr val="tx1"/>
                </a:solidFill>
                <a:effectLst/>
                <a:latin typeface="+mn-lt"/>
                <a:ea typeface="+mn-ea"/>
                <a:cs typeface="+mn-cs"/>
              </a:rPr>
              <a:t> (Minutes) attribute. </a:t>
            </a:r>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6</a:t>
            </a:fld>
            <a:endParaRPr lang="en-US"/>
          </a:p>
        </p:txBody>
      </p:sp>
    </p:spTree>
    <p:extLst>
      <p:ext uri="{BB962C8B-B14F-4D97-AF65-F5344CB8AC3E}">
        <p14:creationId xmlns:p14="http://schemas.microsoft.com/office/powerpoint/2010/main" val="350931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8</a:t>
            </a:fld>
            <a:endParaRPr lang="en-US"/>
          </a:p>
        </p:txBody>
      </p:sp>
    </p:spTree>
    <p:extLst>
      <p:ext uri="{BB962C8B-B14F-4D97-AF65-F5344CB8AC3E}">
        <p14:creationId xmlns:p14="http://schemas.microsoft.com/office/powerpoint/2010/main" val="11194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Network analysis has the capability of creating a model to</a:t>
            </a:r>
            <a:r>
              <a:rPr lang="en-US" sz="1200" kern="1200" baseline="0" dirty="0" smtClean="0">
                <a:solidFill>
                  <a:schemeClr val="tx1"/>
                </a:solidFill>
                <a:effectLst/>
                <a:latin typeface="+mn-lt"/>
                <a:ea typeface="+mn-ea"/>
                <a:cs typeface="+mn-cs"/>
              </a:rPr>
              <a:t> optimize </a:t>
            </a:r>
            <a:r>
              <a:rPr lang="en-US" sz="1200" kern="1200" dirty="0" smtClean="0">
                <a:solidFill>
                  <a:schemeClr val="tx1"/>
                </a:solidFill>
                <a:effectLst/>
                <a:latin typeface="+mn-lt"/>
                <a:ea typeface="+mn-ea"/>
                <a:cs typeface="+mn-cs"/>
              </a:rPr>
              <a:t>the fastest delivery route connecting 21 stores in Paris.</a:t>
            </a:r>
          </a:p>
          <a:p>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9</a:t>
            </a:fld>
            <a:endParaRPr lang="en-US"/>
          </a:p>
        </p:txBody>
      </p:sp>
    </p:spTree>
    <p:extLst>
      <p:ext uri="{BB962C8B-B14F-4D97-AF65-F5344CB8AC3E}">
        <p14:creationId xmlns:p14="http://schemas.microsoft.com/office/powerpoint/2010/main" val="1517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Click thumbnail to change image. This map shows which countries are partially or fully covered by ArcGIS </a:t>
            </a:r>
            <a:r>
              <a:rPr lang="en-US" sz="1200" kern="1200" dirty="0" err="1" smtClean="0">
                <a:solidFill>
                  <a:schemeClr val="tx1"/>
                </a:solidFill>
                <a:effectLst/>
                <a:latin typeface="+mn-lt"/>
                <a:ea typeface="+mn-ea"/>
                <a:cs typeface="+mn-cs"/>
              </a:rPr>
              <a:t>Online's</a:t>
            </a:r>
            <a:r>
              <a:rPr lang="en-US" sz="1200" kern="1200" dirty="0" smtClean="0">
                <a:solidFill>
                  <a:schemeClr val="tx1"/>
                </a:solidFill>
                <a:effectLst/>
                <a:latin typeface="+mn-lt"/>
                <a:ea typeface="+mn-ea"/>
                <a:cs typeface="+mn-cs"/>
              </a:rPr>
              <a:t> network dataset.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can perform network analyses and access live traffic feeds through ArcGIS Online services. </a:t>
            </a:r>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10</a:t>
            </a:fld>
            <a:endParaRPr lang="en-US"/>
          </a:p>
        </p:txBody>
      </p:sp>
    </p:spTree>
    <p:extLst>
      <p:ext uri="{BB962C8B-B14F-4D97-AF65-F5344CB8AC3E}">
        <p14:creationId xmlns:p14="http://schemas.microsoft.com/office/powerpoint/2010/main" val="350368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created </a:t>
            </a:r>
            <a:r>
              <a:rPr lang="en-US" sz="1200" kern="1200" dirty="0" smtClean="0">
                <a:solidFill>
                  <a:schemeClr val="tx1"/>
                </a:solidFill>
                <a:effectLst/>
                <a:latin typeface="+mn-lt"/>
                <a:ea typeface="+mn-ea"/>
                <a:cs typeface="+mn-cs"/>
              </a:rPr>
              <a:t>a network dataset in a </a:t>
            </a:r>
            <a:r>
              <a:rPr lang="en-US" sz="1200" kern="1200" dirty="0" err="1" smtClean="0">
                <a:solidFill>
                  <a:schemeClr val="tx1"/>
                </a:solidFill>
                <a:effectLst/>
                <a:latin typeface="+mn-lt"/>
                <a:ea typeface="+mn-ea"/>
                <a:cs typeface="+mn-cs"/>
              </a:rPr>
              <a:t>geodatabase</a:t>
            </a:r>
            <a:r>
              <a:rPr lang="en-US" sz="1200" kern="1200" dirty="0" smtClean="0">
                <a:solidFill>
                  <a:schemeClr val="tx1"/>
                </a:solidFill>
                <a:effectLst/>
                <a:latin typeface="+mn-lt"/>
                <a:ea typeface="+mn-ea"/>
                <a:cs typeface="+mn-cs"/>
              </a:rPr>
              <a:t> using San Diego street, turn, and signpost features. The network dataset will also include historical and, optionally, live traffic data, which makes it possible to view travel speeds for different times of day and solve time-dependent network problems.</a:t>
            </a:r>
            <a:r>
              <a:rPr lang="en-US" dirty="0" smtClean="0">
                <a:effectLst/>
              </a:rPr>
              <a:t> </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ArcGIS Network Analyst extension recognizes the schema of the tables and automatically configures the historical traffic sections of this page in the wizard. It also configures the table for the live-traffic section, but not the </a:t>
            </a:r>
            <a:r>
              <a:rPr lang="en-US" sz="1200" b="1" kern="1200" dirty="0" smtClean="0">
                <a:solidFill>
                  <a:schemeClr val="tx1"/>
                </a:solidFill>
                <a:effectLst/>
                <a:latin typeface="+mn-lt"/>
                <a:ea typeface="+mn-ea"/>
                <a:cs typeface="+mn-cs"/>
              </a:rPr>
              <a:t>Traffic Feed Location property</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26AEBFA-3BA6-4128-B796-AF9920068899}" type="slidenum">
              <a:rPr lang="en-US" smtClean="0"/>
              <a:pPr/>
              <a:t>11</a:t>
            </a:fld>
            <a:endParaRPr lang="en-US"/>
          </a:p>
        </p:txBody>
      </p:sp>
    </p:spTree>
    <p:extLst>
      <p:ext uri="{BB962C8B-B14F-4D97-AF65-F5344CB8AC3E}">
        <p14:creationId xmlns:p14="http://schemas.microsoft.com/office/powerpoint/2010/main" val="198464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B8681C0-F67D-4638-BCE7-686CA50294C6}" type="datetimeFigureOut">
              <a:rPr lang="en-US" smtClean="0"/>
              <a:pPr/>
              <a:t>12/4/2012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DF0CA7C-2EFC-4B1E-83B3-EDF4FB2A85BB}"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8681C0-F67D-4638-BCE7-686CA50294C6}" type="datetimeFigureOut">
              <a:rPr lang="en-US" smtClean="0"/>
              <a:pPr/>
              <a:t>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0CA7C-2EFC-4B1E-83B3-EDF4FB2A85BB}"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8681C0-F67D-4638-BCE7-686CA50294C6}" type="datetimeFigureOut">
              <a:rPr lang="en-US" smtClean="0"/>
              <a:pPr/>
              <a:t>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0CA7C-2EFC-4B1E-83B3-EDF4FB2A85BB}"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8681C0-F67D-4638-BCE7-686CA50294C6}" type="datetimeFigureOut">
              <a:rPr lang="en-US" smtClean="0"/>
              <a:pPr/>
              <a:t>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0CA7C-2EFC-4B1E-83B3-EDF4FB2A85BB}"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8681C0-F67D-4638-BCE7-686CA50294C6}" type="datetimeFigureOut">
              <a:rPr lang="en-US" smtClean="0"/>
              <a:pPr/>
              <a:t>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0CA7C-2EFC-4B1E-83B3-EDF4FB2A85B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8681C0-F67D-4638-BCE7-686CA50294C6}" type="datetimeFigureOut">
              <a:rPr lang="en-US" smtClean="0"/>
              <a:pPr/>
              <a:t>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0CA7C-2EFC-4B1E-83B3-EDF4FB2A85BB}"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8681C0-F67D-4638-BCE7-686CA50294C6}" type="datetimeFigureOut">
              <a:rPr lang="en-US" smtClean="0"/>
              <a:pPr/>
              <a:t>12/4/2012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F0CA7C-2EFC-4B1E-83B3-EDF4FB2A85BB}"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8681C0-F67D-4638-BCE7-686CA50294C6}" type="datetimeFigureOut">
              <a:rPr lang="en-US" smtClean="0"/>
              <a:pPr/>
              <a:t>12/4/2012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F0CA7C-2EFC-4B1E-83B3-EDF4FB2A85BB}"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8681C0-F67D-4638-BCE7-686CA50294C6}" type="datetimeFigureOut">
              <a:rPr lang="en-US" smtClean="0"/>
              <a:pPr/>
              <a:t>12/4/2012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F0CA7C-2EFC-4B1E-83B3-EDF4FB2A8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8681C0-F67D-4638-BCE7-686CA50294C6}" type="datetimeFigureOut">
              <a:rPr lang="en-US" smtClean="0"/>
              <a:pPr/>
              <a:t>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0CA7C-2EFC-4B1E-83B3-EDF4FB2A85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8681C0-F67D-4638-BCE7-686CA50294C6}" type="datetimeFigureOut">
              <a:rPr lang="en-US" smtClean="0"/>
              <a:pPr/>
              <a:t>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0CA7C-2EFC-4B1E-83B3-EDF4FB2A85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B8681C0-F67D-4638-BCE7-686CA50294C6}" type="datetimeFigureOut">
              <a:rPr lang="en-US" smtClean="0"/>
              <a:pPr/>
              <a:t>12/4/2012</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DF0CA7C-2EFC-4B1E-83B3-EDF4FB2A85B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2.png"/><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clrChange>
              <a:clrFrom>
                <a:srgbClr val="736F65"/>
              </a:clrFrom>
              <a:clrTo>
                <a:srgbClr val="736F65">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202" t="13918" r="28259" b="9295"/>
          <a:stretch/>
        </p:blipFill>
        <p:spPr bwMode="auto">
          <a:xfrm>
            <a:off x="0" y="-22274"/>
            <a:ext cx="9207374" cy="7312981"/>
          </a:xfrm>
          <a:prstGeom prst="rect">
            <a:avLst/>
          </a:prstGeom>
          <a:blipFill dpi="0" rotWithShape="1">
            <a:blip r:embed="rId5">
              <a:clrChange>
                <a:clrFrom>
                  <a:srgbClr val="736F65"/>
                </a:clrFrom>
                <a:clrTo>
                  <a:srgbClr val="736F65">
                    <a:alpha val="0"/>
                  </a:srgbClr>
                </a:clrTo>
              </a:clrChange>
              <a:alphaModFix amt="53000"/>
            </a:blip>
            <a:srcRect/>
            <a:tile tx="0" ty="0" sx="100000" sy="100000" flip="none" algn="tl"/>
          </a:blipFill>
          <a:ln>
            <a:noFill/>
          </a:ln>
          <a:effectLst>
            <a:reflection stA="25000" endPos="65000" dist="50800" dir="5400000" sy="-100000" algn="bl" rotWithShape="0"/>
          </a:effectLst>
          <a:extLst/>
        </p:spPr>
      </p:pic>
      <p:sp>
        <p:nvSpPr>
          <p:cNvPr id="2" name="Title 1"/>
          <p:cNvSpPr>
            <a:spLocks noGrp="1"/>
          </p:cNvSpPr>
          <p:nvPr>
            <p:ph type="ctrTitle"/>
          </p:nvPr>
        </p:nvSpPr>
        <p:spPr/>
        <p:txBody>
          <a:bodyPr/>
          <a:lstStyle/>
          <a:p>
            <a:r>
              <a:rPr lang="en-US" sz="2400" b="1" dirty="0">
                <a:solidFill>
                  <a:schemeClr val="bg2">
                    <a:lumMod val="60000"/>
                    <a:lumOff val="40000"/>
                  </a:schemeClr>
                </a:solidFill>
                <a:effectLst/>
              </a:rPr>
              <a:t>Applications of ArcGIS in Transportation Planning</a:t>
            </a:r>
            <a:r>
              <a:rPr lang="en-US" sz="2000" b="1" dirty="0">
                <a:solidFill>
                  <a:schemeClr val="bg2">
                    <a:lumMod val="60000"/>
                    <a:lumOff val="40000"/>
                  </a:schemeClr>
                </a:solidFill>
                <a:effectLst/>
              </a:rPr>
              <a:t/>
            </a:r>
            <a:br>
              <a:rPr lang="en-US" sz="2000" b="1" dirty="0">
                <a:solidFill>
                  <a:schemeClr val="bg2">
                    <a:lumMod val="60000"/>
                    <a:lumOff val="40000"/>
                  </a:schemeClr>
                </a:solidFill>
                <a:effectLst/>
              </a:rPr>
            </a:br>
            <a:r>
              <a:rPr lang="en-US" sz="2000" b="1" dirty="0">
                <a:solidFill>
                  <a:schemeClr val="bg2">
                    <a:lumMod val="60000"/>
                    <a:lumOff val="40000"/>
                  </a:schemeClr>
                </a:solidFill>
                <a:effectLst/>
              </a:rPr>
              <a:t>(Analysis of Downtown Austin Network as case study</a:t>
            </a:r>
            <a:r>
              <a:rPr lang="en-US" sz="2000" dirty="0">
                <a:solidFill>
                  <a:schemeClr val="bg2">
                    <a:lumMod val="60000"/>
                    <a:lumOff val="40000"/>
                  </a:schemeClr>
                </a:solidFill>
              </a:rPr>
              <a:t>)</a:t>
            </a:r>
          </a:p>
        </p:txBody>
      </p:sp>
      <p:sp>
        <p:nvSpPr>
          <p:cNvPr id="3" name="Subtitle 2"/>
          <p:cNvSpPr>
            <a:spLocks noGrp="1"/>
          </p:cNvSpPr>
          <p:nvPr>
            <p:ph type="subTitle" idx="1"/>
          </p:nvPr>
        </p:nvSpPr>
        <p:spPr>
          <a:xfrm>
            <a:off x="2895600" y="3767862"/>
            <a:ext cx="3810000" cy="804138"/>
          </a:xfrm>
        </p:spPr>
        <p:txBody>
          <a:bodyPr>
            <a:normAutofit fontScale="92500" lnSpcReduction="10000"/>
          </a:bodyPr>
          <a:lstStyle/>
          <a:p>
            <a:pPr algn="l"/>
            <a:r>
              <a:rPr lang="en-US" i="1" dirty="0" smtClean="0">
                <a:latin typeface="Times New Roman" pitchFamily="18" charset="0"/>
                <a:cs typeface="Times New Roman" pitchFamily="18" charset="0"/>
              </a:rPr>
              <a:t>Moggn Motamed</a:t>
            </a:r>
          </a:p>
          <a:p>
            <a:pPr algn="l"/>
            <a:r>
              <a:rPr lang="en-US" i="1" dirty="0" smtClean="0">
                <a:latin typeface="Times New Roman" pitchFamily="18" charset="0"/>
                <a:cs typeface="Times New Roman" pitchFamily="18" charset="0"/>
              </a:rPr>
              <a:t>GIS in Water Resources</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1420331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685800" y="533400"/>
            <a:ext cx="7756263" cy="762000"/>
          </a:xfrm>
        </p:spPr>
        <p:txBody>
          <a:bodyPr/>
          <a:lstStyle/>
          <a:p>
            <a:r>
              <a:rPr lang="en-US" sz="2200" b="1" dirty="0"/>
              <a:t>Network Analysis</a:t>
            </a:r>
            <a:r>
              <a:rPr lang="en-US" sz="2200" b="1" dirty="0" smtClean="0"/>
              <a:t>: </a:t>
            </a:r>
            <a:r>
              <a:rPr lang="en-US" sz="2200" b="1" dirty="0"/>
              <a:t>Configuring live traffic on a network dataset</a:t>
            </a:r>
            <a:r>
              <a:rPr lang="en-US" sz="2400" dirty="0"/>
              <a:t/>
            </a:r>
            <a:br>
              <a:rPr lang="en-US" sz="2400" dirty="0"/>
            </a:br>
            <a:endParaRPr lang="en-US" sz="2400" dirty="0"/>
          </a:p>
        </p:txBody>
      </p:sp>
      <p:pic>
        <p:nvPicPr>
          <p:cNvPr id="5" name="Picture 4"/>
          <p:cNvPicPr/>
          <p:nvPr/>
        </p:nvPicPr>
        <p:blipFill rotWithShape="1">
          <a:blip r:embed="rId4"/>
          <a:srcRect l="12408" t="5883" b="5468"/>
          <a:stretch/>
        </p:blipFill>
        <p:spPr bwMode="auto">
          <a:xfrm>
            <a:off x="990600" y="1371600"/>
            <a:ext cx="7315200" cy="4648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7378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1000" y="228600"/>
            <a:ext cx="8229600" cy="6189347"/>
          </a:xfrm>
          <a:prstGeom prst="rect">
            <a:avLst/>
          </a:prstGeom>
        </p:spPr>
      </p:pic>
      <p:sp>
        <p:nvSpPr>
          <p:cNvPr id="2" name="Rectangle 1"/>
          <p:cNvSpPr/>
          <p:nvPr/>
        </p:nvSpPr>
        <p:spPr>
          <a:xfrm>
            <a:off x="1219200" y="362634"/>
            <a:ext cx="6553200" cy="769441"/>
          </a:xfrm>
          <a:prstGeom prst="rect">
            <a:avLst/>
          </a:prstGeom>
        </p:spPr>
        <p:txBody>
          <a:bodyPr wrap="square">
            <a:spAutoFit/>
          </a:bodyPr>
          <a:lstStyle/>
          <a:p>
            <a:pPr algn="ctr"/>
            <a:r>
              <a:rPr lang="en-US" sz="2200" b="1" dirty="0">
                <a:solidFill>
                  <a:schemeClr val="tx2"/>
                </a:solidFill>
                <a:latin typeface="+mj-lt"/>
                <a:ea typeface="+mj-ea"/>
                <a:cs typeface="+mj-cs"/>
              </a:rPr>
              <a:t>Network Analysis: Configuring live traffic on a network dataset</a:t>
            </a:r>
          </a:p>
        </p:txBody>
      </p:sp>
      <p:pic>
        <p:nvPicPr>
          <p:cNvPr id="7" name="SanDiego_000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516087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Scenario 1: Base Network</a:t>
            </a:r>
          </a:p>
          <a:p>
            <a:endParaRPr lang="en-US" sz="1800" dirty="0" smtClean="0"/>
          </a:p>
          <a:p>
            <a:r>
              <a:rPr lang="en-US" sz="1800" dirty="0" smtClean="0"/>
              <a:t>Scenario </a:t>
            </a:r>
            <a:r>
              <a:rPr lang="en-US" sz="1800" dirty="0"/>
              <a:t>2: Having Construction on 2</a:t>
            </a:r>
            <a:r>
              <a:rPr lang="en-US" sz="1800" baseline="30000" dirty="0"/>
              <a:t>nd</a:t>
            </a:r>
            <a:r>
              <a:rPr lang="en-US" sz="1800" dirty="0"/>
              <a:t> St. (advance info to driver</a:t>
            </a:r>
            <a:r>
              <a:rPr lang="en-US" sz="1800" dirty="0" smtClean="0"/>
              <a:t>)</a:t>
            </a:r>
          </a:p>
          <a:p>
            <a:endParaRPr lang="en-US" sz="1800" dirty="0"/>
          </a:p>
          <a:p>
            <a:r>
              <a:rPr lang="en-US" sz="1800" dirty="0"/>
              <a:t>Scenario 3: Incident happened in 2</a:t>
            </a:r>
            <a:r>
              <a:rPr lang="en-US" sz="1800" baseline="30000" dirty="0"/>
              <a:t>nd</a:t>
            </a:r>
            <a:r>
              <a:rPr lang="en-US" sz="1800" dirty="0"/>
              <a:t> St. (drivers do Not have info</a:t>
            </a:r>
            <a:r>
              <a:rPr lang="en-US" sz="1800" dirty="0" smtClean="0"/>
              <a:t>)</a:t>
            </a:r>
          </a:p>
          <a:p>
            <a:endParaRPr lang="en-US" sz="1800" dirty="0"/>
          </a:p>
          <a:p>
            <a:r>
              <a:rPr lang="en-US" sz="1800" dirty="0"/>
              <a:t>Scenario 4: Proportional ( half of drivers know about closure on 2</a:t>
            </a:r>
            <a:r>
              <a:rPr lang="en-US" sz="1800" baseline="30000" dirty="0"/>
              <a:t>nd</a:t>
            </a:r>
            <a:r>
              <a:rPr lang="en-US" sz="1800" dirty="0"/>
              <a:t> St.)</a:t>
            </a:r>
          </a:p>
          <a:p>
            <a:endParaRPr lang="en-US" sz="1800" dirty="0"/>
          </a:p>
          <a:p>
            <a:endParaRPr lang="en-US" dirty="0"/>
          </a:p>
        </p:txBody>
      </p:sp>
      <p:sp>
        <p:nvSpPr>
          <p:cNvPr id="3" name="Title 2"/>
          <p:cNvSpPr>
            <a:spLocks noGrp="1"/>
          </p:cNvSpPr>
          <p:nvPr>
            <p:ph type="title"/>
          </p:nvPr>
        </p:nvSpPr>
        <p:spPr>
          <a:xfrm>
            <a:off x="228600" y="570156"/>
            <a:ext cx="8610600" cy="1054250"/>
          </a:xfrm>
        </p:spPr>
        <p:txBody>
          <a:bodyPr/>
          <a:lstStyle/>
          <a:p>
            <a:r>
              <a:rPr lang="en-US" sz="2200" b="1" dirty="0"/>
              <a:t>VISTA &amp; ArcGIS to Analyze Downtown Austin Network (DTA</a:t>
            </a:r>
            <a:r>
              <a:rPr lang="en-US" sz="2200" b="1" dirty="0" smtClean="0"/>
              <a:t>)</a:t>
            </a:r>
            <a:endParaRPr lang="en-US" sz="2200" b="1" dirty="0"/>
          </a:p>
        </p:txBody>
      </p:sp>
    </p:spTree>
    <p:extLst>
      <p:ext uri="{BB962C8B-B14F-4D97-AF65-F5344CB8AC3E}">
        <p14:creationId xmlns:p14="http://schemas.microsoft.com/office/powerpoint/2010/main" val="836634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p:txBody>
          <a:bodyPr/>
          <a:lstStyle/>
          <a:p>
            <a:pPr lvl="1" algn="ctr" rtl="0">
              <a:spcBef>
                <a:spcPct val="0"/>
              </a:spcBef>
            </a:pPr>
            <a:r>
              <a:rPr lang="en-US" sz="2200" b="1" kern="1200" dirty="0">
                <a:latin typeface="+mj-lt"/>
                <a:ea typeface="+mj-ea"/>
                <a:cs typeface="+mj-cs"/>
              </a:rPr>
              <a:t>VISTA</a:t>
            </a:r>
            <a:r>
              <a:rPr lang="en-US" sz="2200" dirty="0"/>
              <a:t> &amp; </a:t>
            </a:r>
            <a:r>
              <a:rPr lang="en-US" sz="2200" dirty="0" smtClean="0"/>
              <a:t>ArcGIS</a:t>
            </a:r>
            <a:br>
              <a:rPr lang="en-US" sz="2200" dirty="0" smtClean="0"/>
            </a:br>
            <a:r>
              <a:rPr lang="en-US" sz="2200" dirty="0"/>
              <a:t>Scenario 1: Base </a:t>
            </a:r>
            <a:r>
              <a:rPr lang="en-US" sz="2200" dirty="0" smtClean="0"/>
              <a:t>Network</a:t>
            </a:r>
            <a:endParaRPr lang="en-US" sz="2000" dirty="0"/>
          </a:p>
        </p:txBody>
      </p:sp>
      <p:pic>
        <p:nvPicPr>
          <p:cNvPr id="5" name="Picture 4"/>
          <p:cNvPicPr/>
          <p:nvPr/>
        </p:nvPicPr>
        <p:blipFill rotWithShape="1">
          <a:blip r:embed="rId3"/>
          <a:srcRect l="2184" r="25550" b="4412"/>
          <a:stretch/>
        </p:blipFill>
        <p:spPr bwMode="auto">
          <a:xfrm>
            <a:off x="609600" y="1752600"/>
            <a:ext cx="68580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Picture 5"/>
          <p:cNvPicPr/>
          <p:nvPr/>
        </p:nvPicPr>
        <p:blipFill rotWithShape="1">
          <a:blip r:embed="rId4"/>
          <a:srcRect l="2543" r="25455" b="3426"/>
          <a:stretch/>
        </p:blipFill>
        <p:spPr bwMode="auto">
          <a:xfrm>
            <a:off x="1524000" y="1752600"/>
            <a:ext cx="60960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Picture 6"/>
          <p:cNvPicPr/>
          <p:nvPr/>
        </p:nvPicPr>
        <p:blipFill rotWithShape="1">
          <a:blip r:embed="rId5"/>
          <a:srcRect l="2141" r="25723" b="4068"/>
          <a:stretch/>
        </p:blipFill>
        <p:spPr bwMode="auto">
          <a:xfrm>
            <a:off x="1981200" y="1905000"/>
            <a:ext cx="6705600"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45267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16933" y="152400"/>
            <a:ext cx="8839200" cy="1054250"/>
          </a:xfrm>
        </p:spPr>
        <p:txBody>
          <a:bodyPr/>
          <a:lstStyle/>
          <a:p>
            <a:r>
              <a:rPr lang="en-US" sz="2200" b="1" dirty="0"/>
              <a:t>VISTA</a:t>
            </a:r>
            <a:r>
              <a:rPr lang="en-US" sz="2200" dirty="0"/>
              <a:t> &amp; ArcGIS</a:t>
            </a:r>
            <a:br>
              <a:rPr lang="en-US" sz="2200" dirty="0"/>
            </a:br>
            <a:r>
              <a:rPr lang="en-US" sz="2200" dirty="0"/>
              <a:t>Scenario </a:t>
            </a:r>
            <a:r>
              <a:rPr lang="en-US" sz="2200" dirty="0" smtClean="0"/>
              <a:t>2</a:t>
            </a:r>
            <a:r>
              <a:rPr lang="en-US" sz="2200" dirty="0"/>
              <a:t>: Having Construction on 2nd St. (advance info to driver)</a:t>
            </a:r>
          </a:p>
        </p:txBody>
      </p:sp>
      <p:pic>
        <p:nvPicPr>
          <p:cNvPr id="5" name="Picture 4"/>
          <p:cNvPicPr/>
          <p:nvPr/>
        </p:nvPicPr>
        <p:blipFill rotWithShape="1">
          <a:blip r:embed="rId3"/>
          <a:srcRect l="2184" r="25550" b="4412"/>
          <a:stretch/>
        </p:blipFill>
        <p:spPr bwMode="auto">
          <a:xfrm>
            <a:off x="685800" y="1066800"/>
            <a:ext cx="78486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Picture 6"/>
          <p:cNvPicPr/>
          <p:nvPr/>
        </p:nvPicPr>
        <p:blipFill rotWithShape="1">
          <a:blip r:embed="rId4"/>
          <a:srcRect l="2542" r="26259" b="3854"/>
          <a:stretch/>
        </p:blipFill>
        <p:spPr bwMode="auto">
          <a:xfrm>
            <a:off x="762000" y="1143000"/>
            <a:ext cx="77724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292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685800" y="304800"/>
            <a:ext cx="7756263" cy="877644"/>
          </a:xfrm>
        </p:spPr>
        <p:txBody>
          <a:bodyPr/>
          <a:lstStyle/>
          <a:p>
            <a:pPr lvl="1" algn="ctr" rtl="0">
              <a:spcBef>
                <a:spcPct val="0"/>
              </a:spcBef>
            </a:pPr>
            <a:r>
              <a:rPr lang="en-US" sz="2200" b="1" kern="1200" dirty="0">
                <a:latin typeface="+mj-lt"/>
                <a:ea typeface="+mj-ea"/>
                <a:cs typeface="+mj-cs"/>
              </a:rPr>
              <a:t>VISTA &amp; ArcGIS</a:t>
            </a:r>
            <a:br>
              <a:rPr lang="en-US" sz="2200" b="1" kern="1200" dirty="0">
                <a:latin typeface="+mj-lt"/>
                <a:ea typeface="+mj-ea"/>
                <a:cs typeface="+mj-cs"/>
              </a:rPr>
            </a:br>
            <a:r>
              <a:rPr lang="en-US" sz="2200" kern="1200" dirty="0">
                <a:latin typeface="+mj-lt"/>
                <a:ea typeface="+mj-ea"/>
                <a:cs typeface="+mj-cs"/>
              </a:rPr>
              <a:t>Scenario 3: Incident happened in 2nd St. (drivers do Not have info)</a:t>
            </a:r>
          </a:p>
        </p:txBody>
      </p:sp>
      <p:pic>
        <p:nvPicPr>
          <p:cNvPr id="5" name="Picture 4"/>
          <p:cNvPicPr/>
          <p:nvPr/>
        </p:nvPicPr>
        <p:blipFill rotWithShape="1">
          <a:blip r:embed="rId3"/>
          <a:srcRect l="2407" t="429" r="26392" b="4283"/>
          <a:stretch/>
        </p:blipFill>
        <p:spPr bwMode="auto">
          <a:xfrm>
            <a:off x="762000" y="1295400"/>
            <a:ext cx="73914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29243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685800" y="304800"/>
            <a:ext cx="7756263" cy="1054250"/>
          </a:xfrm>
        </p:spPr>
        <p:txBody>
          <a:bodyPr/>
          <a:lstStyle/>
          <a:p>
            <a:r>
              <a:rPr lang="en-US" sz="2200" b="1" dirty="0"/>
              <a:t>VISTA &amp; ArcGIS</a:t>
            </a:r>
            <a:br>
              <a:rPr lang="en-US" sz="2200" b="1" dirty="0"/>
            </a:br>
            <a:r>
              <a:rPr lang="en-US" sz="2200" dirty="0"/>
              <a:t>Scenario </a:t>
            </a:r>
            <a:r>
              <a:rPr lang="en-US" sz="2200" dirty="0" smtClean="0"/>
              <a:t>4: </a:t>
            </a:r>
            <a:r>
              <a:rPr lang="en-US" sz="2400" dirty="0"/>
              <a:t>Proportional ( half of drivers know about closure on 2</a:t>
            </a:r>
            <a:r>
              <a:rPr lang="en-US" sz="2400" baseline="30000" dirty="0"/>
              <a:t>nd</a:t>
            </a:r>
            <a:r>
              <a:rPr lang="en-US" sz="2400" dirty="0"/>
              <a:t> St</a:t>
            </a:r>
            <a:r>
              <a:rPr lang="en-US" sz="2400" dirty="0" smtClean="0"/>
              <a:t>.)</a:t>
            </a:r>
            <a:endParaRPr lang="en-US" sz="2200" dirty="0"/>
          </a:p>
        </p:txBody>
      </p:sp>
      <p:pic>
        <p:nvPicPr>
          <p:cNvPr id="5" name="Picture 4"/>
          <p:cNvPicPr/>
          <p:nvPr/>
        </p:nvPicPr>
        <p:blipFill rotWithShape="1">
          <a:blip r:embed="rId3"/>
          <a:srcRect l="2275" r="25723" b="3854"/>
          <a:stretch/>
        </p:blipFill>
        <p:spPr bwMode="auto">
          <a:xfrm>
            <a:off x="685800" y="1143000"/>
            <a:ext cx="80772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29243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1054250"/>
          </a:xfrm>
        </p:spPr>
        <p:txBody>
          <a:bodyPr/>
          <a:lstStyle/>
          <a:p>
            <a:r>
              <a:rPr lang="en-US" sz="3600" dirty="0" smtClean="0"/>
              <a:t>Conclusion &amp; Future work</a:t>
            </a:r>
            <a:endParaRPr lang="en-US" sz="3600" dirty="0"/>
          </a:p>
        </p:txBody>
      </p:sp>
      <p:sp>
        <p:nvSpPr>
          <p:cNvPr id="3" name="Content Placeholder 2"/>
          <p:cNvSpPr>
            <a:spLocks noGrp="1"/>
          </p:cNvSpPr>
          <p:nvPr>
            <p:ph idx="1"/>
          </p:nvPr>
        </p:nvSpPr>
        <p:spPr/>
        <p:txBody>
          <a:bodyPr/>
          <a:lstStyle/>
          <a:p>
            <a:r>
              <a:rPr lang="en-US" dirty="0" smtClean="0"/>
              <a:t> So many application </a:t>
            </a:r>
          </a:p>
          <a:p>
            <a:r>
              <a:rPr lang="en-US" dirty="0" smtClean="0"/>
              <a:t> Easy to use</a:t>
            </a:r>
          </a:p>
          <a:p>
            <a:endParaRPr lang="en-US" dirty="0" smtClean="0"/>
          </a:p>
          <a:p>
            <a:r>
              <a:rPr lang="en-US" dirty="0" smtClean="0"/>
              <a:t> Develop an extension based on more accurate method</a:t>
            </a:r>
          </a:p>
          <a:p>
            <a:r>
              <a:rPr lang="en-US" smtClean="0"/>
              <a:t> Using </a:t>
            </a:r>
            <a:r>
              <a:rPr lang="en-US" dirty="0" smtClean="0"/>
              <a:t>ArcGIS to improve VISTA  </a:t>
            </a:r>
            <a:endParaRPr lang="en-US" dirty="0"/>
          </a:p>
        </p:txBody>
      </p:sp>
    </p:spTree>
    <p:extLst>
      <p:ext uri="{BB962C8B-B14F-4D97-AF65-F5344CB8AC3E}">
        <p14:creationId xmlns:p14="http://schemas.microsoft.com/office/powerpoint/2010/main" val="1329243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533400" y="2743200"/>
            <a:ext cx="7756263" cy="1054250"/>
          </a:xfrm>
        </p:spPr>
        <p:txBody>
          <a:bodyPr/>
          <a:lstStyle/>
          <a:p>
            <a:r>
              <a:rPr lang="en-US" dirty="0" smtClean="0"/>
              <a:t>Thank you for your attention </a:t>
            </a:r>
            <a:endParaRPr lang="en-US" dirty="0"/>
          </a:p>
        </p:txBody>
      </p:sp>
    </p:spTree>
    <p:extLst>
      <p:ext uri="{BB962C8B-B14F-4D97-AF65-F5344CB8AC3E}">
        <p14:creationId xmlns:p14="http://schemas.microsoft.com/office/powerpoint/2010/main" val="1329243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What is important </a:t>
            </a:r>
            <a:br>
              <a:rPr lang="en-US" sz="2800" dirty="0" smtClean="0"/>
            </a:br>
            <a:r>
              <a:rPr lang="en-US" sz="2800" dirty="0" smtClean="0"/>
              <a:t>Here?</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7200"/>
            <a:ext cx="4800599" cy="622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a:bodyPr>
          <a:lstStyle/>
          <a:p>
            <a:r>
              <a:rPr lang="en-US" sz="1600" dirty="0">
                <a:solidFill>
                  <a:schemeClr val="tx1"/>
                </a:solidFill>
              </a:rPr>
              <a:t>what would be the impact </a:t>
            </a:r>
          </a:p>
          <a:p>
            <a:pPr marL="0" indent="0">
              <a:buNone/>
            </a:pPr>
            <a:r>
              <a:rPr lang="en-US" sz="1600" dirty="0" smtClean="0">
                <a:solidFill>
                  <a:schemeClr val="tx1"/>
                </a:solidFill>
              </a:rPr>
              <a:t>on traffic be </a:t>
            </a:r>
            <a:r>
              <a:rPr lang="en-US" sz="1600" dirty="0">
                <a:solidFill>
                  <a:schemeClr val="tx1"/>
                </a:solidFill>
              </a:rPr>
              <a:t>if an extra lane was added on I-35</a:t>
            </a:r>
            <a:r>
              <a:rPr lang="en-US" sz="1600" dirty="0" smtClean="0">
                <a:solidFill>
                  <a:schemeClr val="tx1"/>
                </a:solidFill>
              </a:rPr>
              <a:t>?</a:t>
            </a:r>
          </a:p>
          <a:p>
            <a:pPr marL="0" indent="0">
              <a:buNone/>
            </a:pPr>
            <a:endParaRPr lang="en-US" sz="1600" dirty="0">
              <a:solidFill>
                <a:schemeClr val="tx1"/>
              </a:solidFill>
            </a:endParaRPr>
          </a:p>
          <a:p>
            <a:r>
              <a:rPr lang="en-US" sz="1600" dirty="0" smtClean="0">
                <a:solidFill>
                  <a:schemeClr val="tx1"/>
                </a:solidFill>
              </a:rPr>
              <a:t> </a:t>
            </a:r>
            <a:r>
              <a:rPr lang="en-US" sz="1600" dirty="0">
                <a:solidFill>
                  <a:schemeClr val="tx1"/>
                </a:solidFill>
              </a:rPr>
              <a:t>If the toll on SH-130 was reduced? </a:t>
            </a:r>
            <a:endParaRPr lang="en-US" sz="1600" dirty="0" smtClean="0">
              <a:solidFill>
                <a:schemeClr val="tx1"/>
              </a:solidFill>
            </a:endParaRPr>
          </a:p>
          <a:p>
            <a:endParaRPr lang="en-US" sz="1600" dirty="0">
              <a:solidFill>
                <a:schemeClr val="tx1"/>
              </a:solidFill>
            </a:endParaRPr>
          </a:p>
          <a:p>
            <a:r>
              <a:rPr lang="en-US" sz="1600" dirty="0" smtClean="0">
                <a:solidFill>
                  <a:schemeClr val="tx1"/>
                </a:solidFill>
              </a:rPr>
              <a:t>If incident happens during rush hours?</a:t>
            </a:r>
          </a:p>
          <a:p>
            <a:endParaRPr lang="en-US" sz="1600" dirty="0">
              <a:solidFill>
                <a:schemeClr val="tx1"/>
              </a:solidFill>
            </a:endParaRPr>
          </a:p>
          <a:p>
            <a:r>
              <a:rPr lang="en-US" sz="1600" dirty="0" smtClean="0">
                <a:solidFill>
                  <a:schemeClr val="tx1"/>
                </a:solidFill>
              </a:rPr>
              <a:t>And so many question…</a:t>
            </a:r>
            <a:endParaRPr lang="en-US" sz="1600" dirty="0"/>
          </a:p>
        </p:txBody>
      </p:sp>
    </p:spTree>
    <p:extLst>
      <p:ext uri="{BB962C8B-B14F-4D97-AF65-F5344CB8AC3E}">
        <p14:creationId xmlns:p14="http://schemas.microsoft.com/office/powerpoint/2010/main" val="2266263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Network Terminology</a:t>
            </a:r>
            <a:endParaRPr lang="en-US" sz="28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514600"/>
            <a:ext cx="3654753" cy="32607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p:cNvPicPr>
          <p:nvPr>
            <p:ph idx="1"/>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Layer>
                </a14:imgProps>
              </a:ext>
            </a:extLst>
          </a:blip>
          <a:srcRect l="11375" t="36949" r="40142" b="27206"/>
          <a:stretch/>
        </p:blipFill>
        <p:spPr bwMode="auto">
          <a:xfrm>
            <a:off x="228600" y="2514600"/>
            <a:ext cx="4879647" cy="32607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7407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1000" y="272103"/>
            <a:ext cx="8229600" cy="6189347"/>
          </a:xfrm>
        </p:spPr>
      </p:pic>
      <p:sp>
        <p:nvSpPr>
          <p:cNvPr id="2" name="Title 1"/>
          <p:cNvSpPr>
            <a:spLocks noGrp="1"/>
          </p:cNvSpPr>
          <p:nvPr>
            <p:ph type="title"/>
          </p:nvPr>
        </p:nvSpPr>
        <p:spPr>
          <a:xfrm>
            <a:off x="609600" y="152400"/>
            <a:ext cx="7756263" cy="877644"/>
          </a:xfrm>
        </p:spPr>
        <p:txBody>
          <a:bodyPr/>
          <a:lstStyle/>
          <a:p>
            <a:r>
              <a:rPr lang="en-US" sz="2400" b="1" dirty="0" smtClean="0"/>
              <a:t>Traffic Assignment</a:t>
            </a:r>
            <a:endParaRPr lang="en-US" sz="2400" b="1" dirty="0"/>
          </a:p>
        </p:txBody>
      </p:sp>
      <p:pic>
        <p:nvPicPr>
          <p:cNvPr id="5" name="Picture 4"/>
          <p:cNvPicPr/>
          <p:nvPr/>
        </p:nvPicPr>
        <p:blipFill rotWithShape="1">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22000"/>
                    </a14:imgEffect>
                    <a14:imgEffect>
                      <a14:brightnessContrast bright="46000" contrast="45000"/>
                    </a14:imgEffect>
                  </a14:imgLayer>
                </a14:imgProps>
              </a:ext>
            </a:extLst>
          </a:blip>
          <a:srcRect l="27575" t="31250" r="19921" b="37867"/>
          <a:stretch/>
        </p:blipFill>
        <p:spPr bwMode="auto">
          <a:xfrm>
            <a:off x="457200" y="990600"/>
            <a:ext cx="3270885" cy="1295400"/>
          </a:xfrm>
          <a:prstGeom prst="rect">
            <a:avLst/>
          </a:prstGeom>
          <a:ln>
            <a:noFill/>
          </a:ln>
          <a:effectLst>
            <a:outerShdw dist="50800" dir="5400000" algn="ctr" rotWithShape="0">
              <a:srgbClr val="000000">
                <a:alpha val="40000"/>
              </a:srgbClr>
            </a:outerShdw>
            <a:reflection stA="0" endPos="65000" dist="50800" dir="5400000" sy="-100000" algn="bl" rotWithShape="0"/>
          </a:effectLst>
          <a:extLst>
            <a:ext uri="{53640926-AAD7-44D8-BBD7-CCE9431645EC}">
              <a14:shadowObscured xmlns:a14="http://schemas.microsoft.com/office/drawing/2010/main"/>
            </a:ext>
          </a:extLst>
        </p:spPr>
      </p:pic>
      <p:pic>
        <p:nvPicPr>
          <p:cNvPr id="6" name="Picture 5"/>
          <p:cNvPicPr/>
          <p:nvPr/>
        </p:nvPicPr>
        <p:blipFill rotWithShape="1">
          <a:blip r:embed="rId6"/>
          <a:srcRect l="27229" t="64154" r="19692" b="10661"/>
          <a:stretch/>
        </p:blipFill>
        <p:spPr bwMode="auto">
          <a:xfrm>
            <a:off x="4724400" y="1009650"/>
            <a:ext cx="3352800" cy="1143000"/>
          </a:xfrm>
          <a:prstGeom prst="rect">
            <a:avLst/>
          </a:prstGeom>
          <a:ln>
            <a:noFill/>
          </a:ln>
          <a:effectLst>
            <a:outerShdw blurRad="50800" dist="50800" dir="5400000" algn="ctr" rotWithShape="0">
              <a:schemeClr val="bg1">
                <a:lumMod val="65000"/>
              </a:schemeClr>
            </a:outerShdw>
          </a:effectLst>
          <a:extLst>
            <a:ext uri="{53640926-AAD7-44D8-BBD7-CCE9431645EC}">
              <a14:shadowObscured xmlns:a14="http://schemas.microsoft.com/office/drawing/2010/main"/>
            </a:ext>
          </a:extLst>
        </p:spPr>
      </p:pic>
      <p:pic>
        <p:nvPicPr>
          <p:cNvPr id="7" name="Picture 6"/>
          <p:cNvPicPr/>
          <p:nvPr/>
        </p:nvPicPr>
        <p:blipFill rotWithShape="1">
          <a:blip r:embed="rId7"/>
          <a:srcRect l="7189" t="38339" r="68450" b="17252"/>
          <a:stretch/>
        </p:blipFill>
        <p:spPr bwMode="auto">
          <a:xfrm>
            <a:off x="1066800" y="2590800"/>
            <a:ext cx="2362200" cy="2462523"/>
          </a:xfrm>
          <a:prstGeom prst="rect">
            <a:avLst/>
          </a:prstGeom>
          <a:ln>
            <a:noFill/>
          </a:ln>
          <a:extLst>
            <a:ext uri="{53640926-AAD7-44D8-BBD7-CCE9431645EC}">
              <a14:shadowObscured xmlns:a14="http://schemas.microsoft.com/office/drawing/2010/main"/>
            </a:ext>
          </a:extLst>
        </p:spPr>
      </p:pic>
      <p:grpSp>
        <p:nvGrpSpPr>
          <p:cNvPr id="3" name="Group 2"/>
          <p:cNvGrpSpPr/>
          <p:nvPr/>
        </p:nvGrpSpPr>
        <p:grpSpPr>
          <a:xfrm>
            <a:off x="4919770" y="2287146"/>
            <a:ext cx="2731323" cy="3337677"/>
            <a:chOff x="4919770" y="2287146"/>
            <a:chExt cx="2731323" cy="3337677"/>
          </a:xfrm>
        </p:grpSpPr>
        <p:pic>
          <p:nvPicPr>
            <p:cNvPr id="8" name="Content Placeholder 5"/>
            <p:cNvPicPr>
              <a:picLocks/>
            </p:cNvPicPr>
            <p:nvPr/>
          </p:nvPicPr>
          <p:blipFill rotWithShape="1">
            <a:blip r:embed="rId8"/>
            <a:srcRect l="25276" t="27022" r="34628" b="38052"/>
            <a:stretch/>
          </p:blipFill>
          <p:spPr bwMode="auto">
            <a:xfrm>
              <a:off x="5051933" y="2287146"/>
              <a:ext cx="2568068" cy="107275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9"/>
            <a:srcRect l="36994" t="40809" r="42785" b="42463"/>
            <a:stretch/>
          </p:blipFill>
          <p:spPr bwMode="auto">
            <a:xfrm>
              <a:off x="5005658" y="3366777"/>
              <a:ext cx="2623868" cy="1115046"/>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9"/>
            <a:srcRect l="36880" t="58456" r="43015" b="23530"/>
            <a:stretch/>
          </p:blipFill>
          <p:spPr bwMode="auto">
            <a:xfrm>
              <a:off x="5131220" y="4481823"/>
              <a:ext cx="2519873" cy="114300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4919770" y="3359899"/>
              <a:ext cx="511974" cy="276999"/>
            </a:xfrm>
            <a:prstGeom prst="rect">
              <a:avLst/>
            </a:prstGeom>
            <a:blipFill>
              <a:blip r:embed="rId10"/>
              <a:tile tx="0" ty="0" sx="100000" sy="100000" flip="none" algn="tl"/>
            </a:blipFill>
            <a:ln>
              <a:solidFill>
                <a:schemeClr val="tx2"/>
              </a:solidFill>
            </a:ln>
          </p:spPr>
          <p:txBody>
            <a:bodyPr wrap="square" rtlCol="0">
              <a:spAutoFit/>
            </a:bodyPr>
            <a:lstStyle/>
            <a:p>
              <a:r>
                <a:rPr lang="en-US" sz="1200" dirty="0" smtClean="0">
                  <a:solidFill>
                    <a:schemeClr val="accent5">
                      <a:lumMod val="60000"/>
                      <a:lumOff val="40000"/>
                    </a:schemeClr>
                  </a:solidFill>
                </a:rPr>
                <a:t>X=3</a:t>
              </a:r>
              <a:endParaRPr lang="en-US" sz="1200" dirty="0">
                <a:solidFill>
                  <a:schemeClr val="accent5">
                    <a:lumMod val="60000"/>
                    <a:lumOff val="40000"/>
                  </a:schemeClr>
                </a:solidFill>
              </a:endParaRPr>
            </a:p>
          </p:txBody>
        </p:sp>
        <p:sp>
          <p:nvSpPr>
            <p:cNvPr id="12" name="TextBox 11"/>
            <p:cNvSpPr txBox="1"/>
            <p:nvPr/>
          </p:nvSpPr>
          <p:spPr>
            <a:xfrm>
              <a:off x="5005658" y="4419600"/>
              <a:ext cx="511974" cy="276999"/>
            </a:xfrm>
            <a:prstGeom prst="rect">
              <a:avLst/>
            </a:prstGeom>
            <a:blipFill>
              <a:blip r:embed="rId10"/>
              <a:tile tx="0" ty="0" sx="100000" sy="100000" flip="none" algn="tl"/>
            </a:blipFill>
            <a:ln>
              <a:solidFill>
                <a:schemeClr val="tx2"/>
              </a:solidFill>
            </a:ln>
          </p:spPr>
          <p:txBody>
            <a:bodyPr wrap="square" rtlCol="0">
              <a:spAutoFit/>
            </a:bodyPr>
            <a:lstStyle/>
            <a:p>
              <a:r>
                <a:rPr lang="en-US" sz="1200" dirty="0" smtClean="0">
                  <a:solidFill>
                    <a:schemeClr val="accent5">
                      <a:lumMod val="60000"/>
                      <a:lumOff val="40000"/>
                    </a:schemeClr>
                  </a:solidFill>
                </a:rPr>
                <a:t>X=6</a:t>
              </a:r>
              <a:endParaRPr lang="en-US" sz="1200" dirty="0">
                <a:solidFill>
                  <a:schemeClr val="accent5">
                    <a:lumMod val="60000"/>
                    <a:lumOff val="40000"/>
                  </a:schemeClr>
                </a:solidFill>
              </a:endParaRPr>
            </a:p>
          </p:txBody>
        </p:sp>
      </p:grpSp>
    </p:spTree>
    <p:extLst>
      <p:ext uri="{BB962C8B-B14F-4D97-AF65-F5344CB8AC3E}">
        <p14:creationId xmlns:p14="http://schemas.microsoft.com/office/powerpoint/2010/main" val="1727407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000" dirty="0" smtClean="0"/>
              <a:t>ArcGIS Network Analysis Tool box (STA)</a:t>
            </a:r>
          </a:p>
          <a:p>
            <a:pPr lvl="1"/>
            <a:r>
              <a:rPr lang="en-US" sz="1600" dirty="0" smtClean="0"/>
              <a:t>Create </a:t>
            </a:r>
            <a:r>
              <a:rPr lang="en-US" sz="1600" dirty="0"/>
              <a:t>a network data </a:t>
            </a:r>
            <a:r>
              <a:rPr lang="en-US" sz="1600" dirty="0" smtClean="0"/>
              <a:t>set</a:t>
            </a:r>
          </a:p>
          <a:p>
            <a:pPr lvl="1"/>
            <a:r>
              <a:rPr lang="en-US" sz="1600" dirty="0"/>
              <a:t>F</a:t>
            </a:r>
            <a:r>
              <a:rPr lang="en-US" sz="1600" dirty="0" smtClean="0"/>
              <a:t>ind </a:t>
            </a:r>
            <a:r>
              <a:rPr lang="en-US" sz="1600" dirty="0"/>
              <a:t>the quickest route to visit a set of stops </a:t>
            </a:r>
            <a:endParaRPr lang="en-US" sz="1600" dirty="0" smtClean="0"/>
          </a:p>
          <a:p>
            <a:pPr lvl="1"/>
            <a:r>
              <a:rPr lang="en-US" sz="1600" dirty="0" smtClean="0"/>
              <a:t>Find </a:t>
            </a:r>
            <a:r>
              <a:rPr lang="en-US" sz="1600" dirty="0"/>
              <a:t>the closest fire </a:t>
            </a:r>
            <a:r>
              <a:rPr lang="en-US" sz="1600" dirty="0" smtClean="0"/>
              <a:t>stations</a:t>
            </a:r>
          </a:p>
          <a:p>
            <a:pPr lvl="1"/>
            <a:r>
              <a:rPr lang="en-US" sz="1600" dirty="0" smtClean="0"/>
              <a:t>Create </a:t>
            </a:r>
            <a:r>
              <a:rPr lang="en-US" sz="1600" dirty="0"/>
              <a:t>a model for route </a:t>
            </a:r>
            <a:r>
              <a:rPr lang="en-US" sz="1600" dirty="0" smtClean="0"/>
              <a:t>analysis</a:t>
            </a:r>
          </a:p>
          <a:p>
            <a:pPr lvl="1"/>
            <a:r>
              <a:rPr lang="en-US" sz="1600" dirty="0" smtClean="0"/>
              <a:t>Configure </a:t>
            </a:r>
            <a:r>
              <a:rPr lang="en-US" sz="1600" dirty="0"/>
              <a:t>live traffic on a network </a:t>
            </a:r>
            <a:r>
              <a:rPr lang="en-US" sz="1600" dirty="0" smtClean="0"/>
              <a:t>dataset</a:t>
            </a:r>
            <a:endParaRPr lang="en-US" sz="1600" dirty="0"/>
          </a:p>
          <a:p>
            <a:pPr lvl="1"/>
            <a:endParaRPr lang="en-US" sz="1600" dirty="0" smtClean="0"/>
          </a:p>
          <a:p>
            <a:r>
              <a:rPr lang="en-US" sz="2000" dirty="0" smtClean="0"/>
              <a:t>VISTA &amp; ArcGIS to Analyze Downtown Austin Network (DTA)</a:t>
            </a:r>
          </a:p>
          <a:p>
            <a:pPr lvl="1"/>
            <a:r>
              <a:rPr lang="en-US" sz="1600" dirty="0" smtClean="0"/>
              <a:t>Scenario 1: Base Network</a:t>
            </a:r>
          </a:p>
          <a:p>
            <a:pPr lvl="1"/>
            <a:r>
              <a:rPr lang="en-US" sz="1600" dirty="0"/>
              <a:t>Scenario </a:t>
            </a:r>
            <a:r>
              <a:rPr lang="en-US" sz="1600" dirty="0" smtClean="0"/>
              <a:t>2: Having Construction on 2</a:t>
            </a:r>
            <a:r>
              <a:rPr lang="en-US" sz="1600" baseline="30000" dirty="0" smtClean="0"/>
              <a:t>nd</a:t>
            </a:r>
            <a:r>
              <a:rPr lang="en-US" sz="1600" dirty="0" smtClean="0"/>
              <a:t> St. (advance info to driver)</a:t>
            </a:r>
            <a:endParaRPr lang="en-US" sz="1600" dirty="0"/>
          </a:p>
          <a:p>
            <a:pPr lvl="1"/>
            <a:r>
              <a:rPr lang="en-US" sz="1600" dirty="0"/>
              <a:t>Scenario </a:t>
            </a:r>
            <a:r>
              <a:rPr lang="en-US" sz="1600" dirty="0" smtClean="0"/>
              <a:t>3: Incident happened in 2</a:t>
            </a:r>
            <a:r>
              <a:rPr lang="en-US" sz="1600" baseline="30000" dirty="0" smtClean="0"/>
              <a:t>nd</a:t>
            </a:r>
            <a:r>
              <a:rPr lang="en-US" sz="1600" dirty="0" smtClean="0"/>
              <a:t> St. (drivers do Not have info)</a:t>
            </a:r>
            <a:endParaRPr lang="en-US" sz="1600" dirty="0"/>
          </a:p>
          <a:p>
            <a:pPr lvl="1"/>
            <a:r>
              <a:rPr lang="en-US" sz="1600" dirty="0"/>
              <a:t>Scenario </a:t>
            </a:r>
            <a:r>
              <a:rPr lang="en-US" sz="1600" dirty="0" smtClean="0"/>
              <a:t>4: Proportional ( half of drivers know about closure on 2</a:t>
            </a:r>
            <a:r>
              <a:rPr lang="en-US" sz="1600" baseline="30000" dirty="0" smtClean="0"/>
              <a:t>nd</a:t>
            </a:r>
            <a:r>
              <a:rPr lang="en-US" sz="1600" dirty="0" smtClean="0"/>
              <a:t> St.)</a:t>
            </a:r>
            <a:endParaRPr lang="en-US" sz="1600" dirty="0"/>
          </a:p>
          <a:p>
            <a:pPr lvl="1"/>
            <a:endParaRPr lang="en-US" sz="1600" dirty="0" smtClean="0"/>
          </a:p>
          <a:p>
            <a:pPr lvl="1"/>
            <a:endParaRPr lang="en-US" sz="1600" dirty="0"/>
          </a:p>
        </p:txBody>
      </p:sp>
      <p:sp>
        <p:nvSpPr>
          <p:cNvPr id="3" name="Title 2"/>
          <p:cNvSpPr>
            <a:spLocks noGrp="1"/>
          </p:cNvSpPr>
          <p:nvPr>
            <p:ph type="title"/>
          </p:nvPr>
        </p:nvSpPr>
        <p:spPr/>
        <p:txBody>
          <a:bodyPr/>
          <a:lstStyle/>
          <a:p>
            <a:r>
              <a:rPr lang="en-US" sz="3600" b="1" dirty="0" smtClean="0"/>
              <a:t>Agenda</a:t>
            </a:r>
            <a:endParaRPr lang="en-US" sz="3600" b="1" dirty="0"/>
          </a:p>
        </p:txBody>
      </p:sp>
    </p:spTree>
    <p:extLst>
      <p:ext uri="{BB962C8B-B14F-4D97-AF65-F5344CB8AC3E}">
        <p14:creationId xmlns:p14="http://schemas.microsoft.com/office/powerpoint/2010/main" val="3995775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609600" y="381000"/>
            <a:ext cx="7756263" cy="801444"/>
          </a:xfrm>
        </p:spPr>
        <p:txBody>
          <a:bodyPr/>
          <a:lstStyle/>
          <a:p>
            <a:pPr lvl="1" algn="ctr" rtl="0">
              <a:spcBef>
                <a:spcPct val="0"/>
              </a:spcBef>
            </a:pPr>
            <a:r>
              <a:rPr lang="en-US" sz="2000" b="1" kern="1200" dirty="0">
                <a:latin typeface="+mj-lt"/>
                <a:ea typeface="+mj-ea"/>
                <a:cs typeface="+mj-cs"/>
              </a:rPr>
              <a:t>Network Analysis: Find the quickest route to visit a set of stops </a:t>
            </a:r>
            <a:r>
              <a:rPr lang="en-US" sz="1600" b="1" dirty="0"/>
              <a:t/>
            </a:r>
            <a:br>
              <a:rPr lang="en-US" sz="1600" b="1" dirty="0"/>
            </a:br>
            <a:endParaRPr lang="en-US" b="1" dirty="0"/>
          </a:p>
        </p:txBody>
      </p:sp>
      <p:pic>
        <p:nvPicPr>
          <p:cNvPr id="5" name="Picture 4"/>
          <p:cNvPicPr/>
          <p:nvPr/>
        </p:nvPicPr>
        <p:blipFill>
          <a:blip r:embed="rId4"/>
          <a:stretch>
            <a:fillRect/>
          </a:stretch>
        </p:blipFill>
        <p:spPr>
          <a:xfrm>
            <a:off x="762000" y="1219200"/>
            <a:ext cx="7315200" cy="4876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7407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152400"/>
            <a:ext cx="8229600" cy="6189347"/>
          </a:xfrm>
        </p:spPr>
      </p:pic>
      <p:sp>
        <p:nvSpPr>
          <p:cNvPr id="2" name="Title 1"/>
          <p:cNvSpPr>
            <a:spLocks noGrp="1"/>
          </p:cNvSpPr>
          <p:nvPr>
            <p:ph type="title"/>
          </p:nvPr>
        </p:nvSpPr>
        <p:spPr>
          <a:xfrm>
            <a:off x="693868" y="152400"/>
            <a:ext cx="7756263" cy="649044"/>
          </a:xfrm>
        </p:spPr>
        <p:txBody>
          <a:bodyPr/>
          <a:lstStyle/>
          <a:p>
            <a:r>
              <a:rPr lang="en-US" sz="2000" b="1" dirty="0"/>
              <a:t>Network Analysis: Find the quickest route to visit a set of </a:t>
            </a:r>
            <a:r>
              <a:rPr lang="en-US" sz="2000" b="1" dirty="0" smtClean="0"/>
              <a:t>stops</a:t>
            </a:r>
            <a:br>
              <a:rPr lang="en-US" sz="2000" b="1" dirty="0" smtClean="0"/>
            </a:br>
            <a:r>
              <a:rPr lang="en-US" sz="2000" b="1" dirty="0" smtClean="0"/>
              <a:t>with barriers</a:t>
            </a:r>
            <a:endParaRPr lang="en-US" sz="2000" b="1" dirty="0"/>
          </a:p>
        </p:txBody>
      </p:sp>
      <p:pic>
        <p:nvPicPr>
          <p:cNvPr id="6" name="Picture 5"/>
          <p:cNvPicPr/>
          <p:nvPr/>
        </p:nvPicPr>
        <p:blipFill>
          <a:blip r:embed="rId3"/>
          <a:stretch>
            <a:fillRect/>
          </a:stretch>
        </p:blipFill>
        <p:spPr>
          <a:xfrm>
            <a:off x="990600" y="1117600"/>
            <a:ext cx="7391400" cy="4978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7407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457200"/>
            <a:ext cx="8229600" cy="6189347"/>
          </a:xfrm>
        </p:spPr>
      </p:pic>
      <p:sp>
        <p:nvSpPr>
          <p:cNvPr id="2" name="Title 1"/>
          <p:cNvSpPr>
            <a:spLocks noGrp="1"/>
          </p:cNvSpPr>
          <p:nvPr>
            <p:ph type="title"/>
          </p:nvPr>
        </p:nvSpPr>
        <p:spPr>
          <a:xfrm>
            <a:off x="731968" y="304800"/>
            <a:ext cx="7756263" cy="877644"/>
          </a:xfrm>
        </p:spPr>
        <p:txBody>
          <a:bodyPr/>
          <a:lstStyle/>
          <a:p>
            <a:r>
              <a:rPr lang="en-US" sz="2400" b="1" dirty="0"/>
              <a:t>Network Analysis: Finding the closest fire stations</a:t>
            </a:r>
          </a:p>
        </p:txBody>
      </p:sp>
      <p:pic>
        <p:nvPicPr>
          <p:cNvPr id="5" name="Picture 4"/>
          <p:cNvPicPr/>
          <p:nvPr/>
        </p:nvPicPr>
        <p:blipFill>
          <a:blip r:embed="rId4"/>
          <a:stretch>
            <a:fillRect/>
          </a:stretch>
        </p:blipFill>
        <p:spPr>
          <a:xfrm>
            <a:off x="685800" y="1371600"/>
            <a:ext cx="7924800" cy="5029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727407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200" y="304800"/>
            <a:ext cx="8229600" cy="6189347"/>
          </a:xfrm>
        </p:spPr>
      </p:pic>
      <p:sp>
        <p:nvSpPr>
          <p:cNvPr id="2" name="Title 1"/>
          <p:cNvSpPr>
            <a:spLocks noGrp="1"/>
          </p:cNvSpPr>
          <p:nvPr>
            <p:ph type="title"/>
          </p:nvPr>
        </p:nvSpPr>
        <p:spPr>
          <a:xfrm>
            <a:off x="609600" y="381000"/>
            <a:ext cx="7756263" cy="877644"/>
          </a:xfrm>
        </p:spPr>
        <p:txBody>
          <a:bodyPr/>
          <a:lstStyle/>
          <a:p>
            <a:r>
              <a:rPr lang="en-US" sz="2400" b="1" dirty="0"/>
              <a:t>Network Analysis: Creating a model for route </a:t>
            </a:r>
            <a:r>
              <a:rPr lang="en-US" sz="2400" b="1" dirty="0" smtClean="0"/>
              <a:t>analysis</a:t>
            </a:r>
            <a:endParaRPr lang="en-US" sz="2400" dirty="0"/>
          </a:p>
        </p:txBody>
      </p:sp>
      <p:pic>
        <p:nvPicPr>
          <p:cNvPr id="5" name="Picture 4"/>
          <p:cNvPicPr/>
          <p:nvPr/>
        </p:nvPicPr>
        <p:blipFill rotWithShape="1">
          <a:blip r:embed="rId4"/>
          <a:srcRect l="5630" t="7205" r="1999" b="31066"/>
          <a:stretch/>
        </p:blipFill>
        <p:spPr bwMode="auto">
          <a:xfrm>
            <a:off x="2133600" y="1295400"/>
            <a:ext cx="5105400" cy="21336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alphaModFix amt="92000"/>
          </a:blip>
          <a:srcRect l="39172" t="34214" r="21813" b="19201"/>
          <a:stretch/>
        </p:blipFill>
        <p:spPr bwMode="auto">
          <a:xfrm>
            <a:off x="1600200" y="2362200"/>
            <a:ext cx="6019800"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7378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1098</TotalTime>
  <Words>1144</Words>
  <Application>Microsoft Office PowerPoint</Application>
  <PresentationFormat>On-screen Show (4:3)</PresentationFormat>
  <Paragraphs>84</Paragraphs>
  <Slides>18</Slides>
  <Notes>9</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Hardcover</vt:lpstr>
      <vt:lpstr>Applications of ArcGIS in Transportation Planning (Analysis of Downtown Austin Network as case study)</vt:lpstr>
      <vt:lpstr>What is important  Here?</vt:lpstr>
      <vt:lpstr>Network Terminology</vt:lpstr>
      <vt:lpstr>Traffic Assignment</vt:lpstr>
      <vt:lpstr>Agenda</vt:lpstr>
      <vt:lpstr>Network Analysis: Find the quickest route to visit a set of stops  </vt:lpstr>
      <vt:lpstr>Network Analysis: Find the quickest route to visit a set of stops with barriers</vt:lpstr>
      <vt:lpstr>Network Analysis: Finding the closest fire stations</vt:lpstr>
      <vt:lpstr>Network Analysis: Creating a model for route analysis</vt:lpstr>
      <vt:lpstr>Network Analysis: Configuring live traffic on a network dataset </vt:lpstr>
      <vt:lpstr>PowerPoint Presentation</vt:lpstr>
      <vt:lpstr>VISTA &amp; ArcGIS to Analyze Downtown Austin Network (DTA)</vt:lpstr>
      <vt:lpstr>VISTA &amp; ArcGIS Scenario 1: Base Network</vt:lpstr>
      <vt:lpstr>VISTA &amp; ArcGIS Scenario 2: Having Construction on 2nd St. (advance info to driver)</vt:lpstr>
      <vt:lpstr>VISTA &amp; ArcGIS Scenario 3: Incident happened in 2nd St. (drivers do Not have info)</vt:lpstr>
      <vt:lpstr>VISTA &amp; ArcGIS Scenario 4: Proportional ( half of drivers know about closure on 2nd St.)</vt:lpstr>
      <vt:lpstr>Conclusion &amp; Future work</vt:lpstr>
      <vt:lpstr>Thank you for your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Motamed, Moggan</dc:creator>
  <cp:lastModifiedBy>maidment</cp:lastModifiedBy>
  <cp:revision>40</cp:revision>
  <dcterms:created xsi:type="dcterms:W3CDTF">2012-12-01T18:04:20Z</dcterms:created>
  <dcterms:modified xsi:type="dcterms:W3CDTF">2012-12-04T15:59:16Z</dcterms:modified>
</cp:coreProperties>
</file>