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4" r:id="rId3"/>
    <p:sldId id="257" r:id="rId4"/>
    <p:sldId id="261" r:id="rId5"/>
    <p:sldId id="259" r:id="rId6"/>
    <p:sldId id="262" r:id="rId7"/>
    <p:sldId id="268" r:id="rId8"/>
    <p:sldId id="273" r:id="rId9"/>
    <p:sldId id="274" r:id="rId10"/>
    <p:sldId id="263" r:id="rId11"/>
    <p:sldId id="266" r:id="rId12"/>
    <p:sldId id="265" r:id="rId13"/>
    <p:sldId id="272" r:id="rId14"/>
    <p:sldId id="271" r:id="rId15"/>
    <p:sldId id="276" r:id="rId16"/>
    <p:sldId id="275" r:id="rId17"/>
    <p:sldId id="279" r:id="rId18"/>
    <p:sldId id="280" r:id="rId19"/>
    <p:sldId id="277" r:id="rId20"/>
    <p:sldId id="260" r:id="rId21"/>
    <p:sldId id="282" r:id="rId22"/>
    <p:sldId id="283" r:id="rId23"/>
    <p:sldId id="270" r:id="rId24"/>
    <p:sldId id="284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0" autoAdjust="0"/>
    <p:restoredTop sz="94660"/>
  </p:normalViewPr>
  <p:slideViewPr>
    <p:cSldViewPr>
      <p:cViewPr varScale="1">
        <p:scale>
          <a:sx n="62" d="100"/>
          <a:sy n="62" d="100"/>
        </p:scale>
        <p:origin x="-4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5ADA93-C550-47A8-B06C-0FDD25FAED5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64A70A1-0404-45CA-A037-0E7B1CE8E8F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NWIS Snapshot Tool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638864"/>
          </a:xfrm>
        </p:spPr>
        <p:txBody>
          <a:bodyPr>
            <a:normAutofit/>
          </a:bodyPr>
          <a:lstStyle/>
          <a:p>
            <a:r>
              <a:rPr lang="en-US" dirty="0" smtClean="0"/>
              <a:t>A User Experience</a:t>
            </a:r>
          </a:p>
          <a:p>
            <a:r>
              <a:rPr lang="en-US" dirty="0" smtClean="0"/>
              <a:t>Prepared By: David </a:t>
            </a:r>
            <a:r>
              <a:rPr lang="en-US" dirty="0" err="1" smtClean="0"/>
              <a:t>Navar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48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I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8768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Water </a:t>
            </a:r>
            <a:r>
              <a:rPr lang="en-US" dirty="0"/>
              <a:t>Q</a:t>
            </a:r>
            <a:r>
              <a:rPr lang="en-US" dirty="0" smtClean="0"/>
              <a:t>uality Data</a:t>
            </a:r>
          </a:p>
          <a:p>
            <a:pPr lvl="1"/>
            <a:r>
              <a:rPr lang="en-US" dirty="0" smtClean="0"/>
              <a:t>USGS &amp; USEPA water quality data. Fewer data points in time </a:t>
            </a:r>
          </a:p>
          <a:p>
            <a:r>
              <a:rPr lang="en-US" dirty="0" smtClean="0"/>
              <a:t>Daily Values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Historical daily data. Sites </a:t>
            </a:r>
            <a:r>
              <a:rPr lang="en-US" dirty="0"/>
              <a:t>include mean, median, maximum, minimum, and/or other derived values.</a:t>
            </a:r>
            <a:endParaRPr lang="en-US" dirty="0" smtClean="0"/>
          </a:p>
          <a:p>
            <a:r>
              <a:rPr lang="en-US" dirty="0" smtClean="0"/>
              <a:t>Unit Values</a:t>
            </a:r>
          </a:p>
          <a:p>
            <a:pPr lvl="1"/>
            <a:r>
              <a:rPr lang="en-US" dirty="0" smtClean="0"/>
              <a:t>Instantaneous, current stream flow </a:t>
            </a:r>
            <a:r>
              <a:rPr lang="en-US" dirty="0"/>
              <a:t>and other real-time </a:t>
            </a:r>
            <a:r>
              <a:rPr lang="en-US" dirty="0" smtClean="0"/>
              <a:t>data.  Uses </a:t>
            </a:r>
            <a:r>
              <a:rPr lang="en-US" dirty="0" err="1" smtClean="0"/>
              <a:t>WaterML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3487737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953000" y="2514600"/>
            <a:ext cx="1219200" cy="152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800600" y="2514600"/>
            <a:ext cx="2133600" cy="13716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800600" y="2514600"/>
            <a:ext cx="2819400" cy="30480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2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4165310" cy="553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04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Analysis Process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287646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0" t="27424" r="34433" b="24698"/>
          <a:stretch/>
        </p:blipFill>
        <p:spPr bwMode="auto">
          <a:xfrm>
            <a:off x="7543800" y="2387575"/>
            <a:ext cx="1217076" cy="2984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9" t="27290" r="32747" b="24775"/>
          <a:stretch/>
        </p:blipFill>
        <p:spPr bwMode="auto">
          <a:xfrm>
            <a:off x="5603419" y="2387575"/>
            <a:ext cx="1396095" cy="2984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4" t="42470" r="39806" b="36158"/>
          <a:stretch/>
        </p:blipFill>
        <p:spPr bwMode="auto">
          <a:xfrm>
            <a:off x="3575957" y="3048000"/>
            <a:ext cx="1518557" cy="14858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03419" y="4435926"/>
            <a:ext cx="364673" cy="609600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181600" y="3790949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086600" y="387969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83429" y="2667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Information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03419" y="1916668"/>
            <a:ext cx="14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WQ Sample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1905000"/>
            <a:ext cx="129327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WQ Result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31326" y="5584763"/>
            <a:ext cx="342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Joined by </a:t>
            </a:r>
            <a:r>
              <a:rPr lang="en-US" dirty="0" err="1" smtClean="0"/>
              <a:t>SampleID</a:t>
            </a:r>
            <a:r>
              <a:rPr lang="en-US" dirty="0" smtClean="0"/>
              <a:t>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8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Formatting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Must Use Join and Relate Table function for three Tables</a:t>
            </a:r>
          </a:p>
          <a:p>
            <a:endParaRPr lang="en-US" dirty="0" smtClean="0"/>
          </a:p>
          <a:p>
            <a:r>
              <a:rPr lang="en-US" dirty="0" smtClean="0"/>
              <a:t>All retrieved data is in string format</a:t>
            </a:r>
          </a:p>
          <a:p>
            <a:pPr lvl="1"/>
            <a:r>
              <a:rPr lang="en-US" dirty="0"/>
              <a:t>Must copy and paste data into </a:t>
            </a:r>
            <a:r>
              <a:rPr lang="en-US" dirty="0" smtClean="0"/>
              <a:t>“double” format</a:t>
            </a:r>
          </a:p>
          <a:p>
            <a:pPr lvl="1"/>
            <a:r>
              <a:rPr lang="en-US" dirty="0" smtClean="0"/>
              <a:t>Often changed in importing and exporting of Data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Date and Time format was unusable by GIS</a:t>
            </a:r>
          </a:p>
          <a:p>
            <a:pPr lvl="1"/>
            <a:r>
              <a:rPr lang="en-US" dirty="0" smtClean="0"/>
              <a:t>Must export data to excel to reformat</a:t>
            </a:r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Essentially have to Manage data outside of GIS</a:t>
            </a:r>
          </a:p>
        </p:txBody>
      </p:sp>
    </p:spTree>
    <p:extLst>
      <p:ext uri="{BB962C8B-B14F-4D97-AF65-F5344CB8AC3E}">
        <p14:creationId xmlns:p14="http://schemas.microsoft.com/office/powerpoint/2010/main" val="6624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9365" r="10354" b="14286"/>
          <a:stretch/>
        </p:blipFill>
        <p:spPr>
          <a:xfrm>
            <a:off x="2133600" y="152400"/>
            <a:ext cx="5105400" cy="63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/>
          <a:lstStyle/>
          <a:p>
            <a:r>
              <a:rPr lang="en-US" dirty="0" smtClean="0"/>
              <a:t>Daily Value Analysis Process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4956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9014"/>
            <a:ext cx="15430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stCxn id="4100" idx="3"/>
          </p:cNvCxnSpPr>
          <p:nvPr/>
        </p:nvCxnSpPr>
        <p:spPr>
          <a:xfrm>
            <a:off x="6115050" y="3754664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2590800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05600" y="2590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2" t="44848" r="25519" b="20023"/>
          <a:stretch/>
        </p:blipFill>
        <p:spPr bwMode="auto">
          <a:xfrm>
            <a:off x="6705600" y="2938235"/>
            <a:ext cx="1796143" cy="1632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9600" y="243840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Information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0" y="2438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Daily Values</a:t>
            </a:r>
            <a:endParaRPr lang="en-US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80" y="5029200"/>
            <a:ext cx="35607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72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Formatting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join and relate two tables instead of 3</a:t>
            </a:r>
          </a:p>
          <a:p>
            <a:endParaRPr lang="en-US" dirty="0" smtClean="0"/>
          </a:p>
          <a:p>
            <a:r>
              <a:rPr lang="en-US" dirty="0" smtClean="0"/>
              <a:t>Same Data format Problems as before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ofor snapshot(dailyvalues)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311" t="4038" r="28121" b="6700"/>
          <a:stretch/>
        </p:blipFill>
        <p:spPr>
          <a:xfrm>
            <a:off x="1807028" y="213732"/>
            <a:ext cx="5279572" cy="62632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0" y="34290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9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800328" cy="503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4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Values Analysis Process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1785937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200" y="2743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Instantaneous Values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89300"/>
            <a:ext cx="15430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7" y="2743200"/>
            <a:ext cx="20478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791200" y="404495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2111829"/>
            <a:ext cx="34956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8200" y="5257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*Joined by Site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Information</a:t>
            </a:r>
          </a:p>
          <a:p>
            <a:endParaRPr lang="en-US" dirty="0" smtClean="0"/>
          </a:p>
          <a:p>
            <a:r>
              <a:rPr lang="en-US" dirty="0" smtClean="0"/>
              <a:t>Process I used to Evaluate the Tool</a:t>
            </a:r>
          </a:p>
          <a:p>
            <a:endParaRPr lang="en-US" dirty="0" smtClean="0"/>
          </a:p>
          <a:p>
            <a:r>
              <a:rPr lang="en-US" dirty="0" smtClean="0"/>
              <a:t>Commentary On </a:t>
            </a:r>
            <a:r>
              <a:rPr lang="en-US" dirty="0"/>
              <a:t>U</a:t>
            </a:r>
            <a:r>
              <a:rPr lang="en-US" dirty="0" smtClean="0"/>
              <a:t>sing the Tool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</a:t>
            </a:r>
            <a:r>
              <a:rPr lang="en-US" dirty="0" smtClean="0"/>
              <a:t>Join </a:t>
            </a:r>
            <a:r>
              <a:rPr lang="en-US" dirty="0"/>
              <a:t>and </a:t>
            </a:r>
            <a:r>
              <a:rPr lang="en-US" dirty="0" smtClean="0"/>
              <a:t>Relate </a:t>
            </a:r>
            <a:r>
              <a:rPr lang="en-US" dirty="0"/>
              <a:t>two tables instead of </a:t>
            </a:r>
            <a:r>
              <a:rPr lang="en-US" dirty="0" smtClean="0"/>
              <a:t>3</a:t>
            </a:r>
          </a:p>
          <a:p>
            <a:endParaRPr lang="en-US" dirty="0"/>
          </a:p>
          <a:p>
            <a:r>
              <a:rPr lang="en-US" dirty="0" smtClean="0"/>
              <a:t>More Data formatting issues than before</a:t>
            </a:r>
          </a:p>
          <a:p>
            <a:pPr lvl="1"/>
            <a:r>
              <a:rPr lang="en-US" dirty="0" smtClean="0"/>
              <a:t>Complexity of the value data type</a:t>
            </a:r>
          </a:p>
          <a:p>
            <a:pPr lvl="1"/>
            <a:r>
              <a:rPr lang="en-US" dirty="0" smtClean="0"/>
              <a:t>Automatically reverts data to sting upon import and export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mofor snapshotunitvalues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55.1312"/>
                </p14:media>
              </p:ext>
            </p:extLst>
          </p:nvPr>
        </p:nvPicPr>
        <p:blipFill rotWithShape="1">
          <a:blip r:embed="rId4"/>
          <a:srcRect l="26114" t="992" r="22079" b="56"/>
          <a:stretch>
            <a:fillRect/>
          </a:stretch>
        </p:blipFill>
        <p:spPr>
          <a:xfrm>
            <a:off x="1752600" y="70005"/>
            <a:ext cx="5867400" cy="6344425"/>
          </a:xfrm>
        </p:spPr>
      </p:pic>
    </p:spTree>
    <p:extLst>
      <p:ext uri="{BB962C8B-B14F-4D97-AF65-F5344CB8AC3E}">
        <p14:creationId xmlns:p14="http://schemas.microsoft.com/office/powerpoint/2010/main" val="267566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Output Data is not </a:t>
            </a:r>
            <a:r>
              <a:rPr lang="en-US" dirty="0" err="1" smtClean="0"/>
              <a:t>ArcGis</a:t>
            </a:r>
            <a:r>
              <a:rPr lang="en-US" dirty="0" smtClean="0"/>
              <a:t> friendly</a:t>
            </a:r>
          </a:p>
          <a:p>
            <a:pPr lvl="1"/>
            <a:r>
              <a:rPr lang="en-US" dirty="0" smtClean="0"/>
              <a:t>All data is in String format</a:t>
            </a:r>
          </a:p>
          <a:p>
            <a:pPr lvl="1"/>
            <a:r>
              <a:rPr lang="en-US" dirty="0" smtClean="0"/>
              <a:t>“double” is preferred</a:t>
            </a:r>
          </a:p>
          <a:p>
            <a:r>
              <a:rPr lang="en-US" dirty="0" smtClean="0"/>
              <a:t>Data Points are not linked to a position</a:t>
            </a:r>
          </a:p>
          <a:p>
            <a:pPr lvl="1"/>
            <a:r>
              <a:rPr lang="en-US" dirty="0" smtClean="0"/>
              <a:t>Should be linked to Longitude and Latitude</a:t>
            </a:r>
          </a:p>
          <a:p>
            <a:r>
              <a:rPr lang="en-US" dirty="0" smtClean="0"/>
              <a:t>Must use outside service for data management</a:t>
            </a:r>
          </a:p>
          <a:p>
            <a:pPr lvl="1"/>
            <a:r>
              <a:rPr lang="en-US" dirty="0" smtClean="0"/>
              <a:t>Ex. Excel</a:t>
            </a:r>
          </a:p>
          <a:p>
            <a:pPr lvl="1"/>
            <a:r>
              <a:rPr lang="en-US" dirty="0" smtClean="0"/>
              <a:t>Nuances Importing and exporting in </a:t>
            </a:r>
            <a:r>
              <a:rPr lang="en-US" dirty="0" err="1" smtClean="0"/>
              <a:t>ArcGis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Powerful data acquisition tool</a:t>
            </a:r>
          </a:p>
          <a:p>
            <a:endParaRPr lang="en-US" dirty="0" smtClean="0"/>
          </a:p>
          <a:p>
            <a:r>
              <a:rPr lang="en-US" dirty="0" smtClean="0"/>
              <a:t>Minimizes User-End Complexity in finding data</a:t>
            </a:r>
          </a:p>
          <a:p>
            <a:endParaRPr lang="en-US" dirty="0" smtClean="0"/>
          </a:p>
          <a:p>
            <a:r>
              <a:rPr lang="en-US" dirty="0" smtClean="0"/>
              <a:t>The future of finding water data</a:t>
            </a:r>
          </a:p>
          <a:p>
            <a:endParaRPr lang="en-US" dirty="0"/>
          </a:p>
          <a:p>
            <a:r>
              <a:rPr lang="en-US" dirty="0" smtClean="0"/>
              <a:t>Needs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5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Maidment</a:t>
            </a:r>
            <a:endParaRPr lang="en-US" dirty="0" smtClean="0"/>
          </a:p>
          <a:p>
            <a:r>
              <a:rPr lang="en-US" dirty="0" smtClean="0"/>
              <a:t>Gonzalo Espinosa</a:t>
            </a:r>
          </a:p>
          <a:p>
            <a:r>
              <a:rPr lang="en-US" dirty="0"/>
              <a:t>Sally </a:t>
            </a:r>
            <a:r>
              <a:rPr lang="en-US" dirty="0" err="1" smtClean="0"/>
              <a:t>Holl</a:t>
            </a:r>
            <a:r>
              <a:rPr lang="en-US" dirty="0" smtClean="0"/>
              <a:t>, “</a:t>
            </a:r>
            <a:r>
              <a:rPr lang="en-US" i="1" dirty="0" smtClean="0"/>
              <a:t>NWIS </a:t>
            </a:r>
            <a:r>
              <a:rPr lang="en-US" i="1" dirty="0"/>
              <a:t>Web Services Snapshot for </a:t>
            </a:r>
            <a:r>
              <a:rPr lang="en-US" i="1" dirty="0" err="1" smtClean="0"/>
              <a:t>ArcGIS</a:t>
            </a:r>
            <a:r>
              <a:rPr lang="en-US" dirty="0" err="1" smtClean="0"/>
              <a:t>USGS</a:t>
            </a:r>
            <a:r>
              <a:rPr lang="en-US" dirty="0" smtClean="0"/>
              <a:t>” </a:t>
            </a:r>
            <a:r>
              <a:rPr lang="en-US" dirty="0"/>
              <a:t>Texas Water Science </a:t>
            </a:r>
            <a:r>
              <a:rPr lang="en-US" dirty="0" smtClean="0"/>
              <a:t>Center Austin</a:t>
            </a:r>
            <a:r>
              <a:rPr lang="en-US" dirty="0"/>
              <a:t>, </a:t>
            </a:r>
            <a:r>
              <a:rPr lang="en-US" dirty="0" smtClean="0"/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21485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dirty="0" smtClean="0"/>
              <a:t>Thanks for Listening!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Snapshot Tool?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114800" cy="4389120"/>
          </a:xfrm>
        </p:spPr>
        <p:txBody>
          <a:bodyPr/>
          <a:lstStyle/>
          <a:p>
            <a:r>
              <a:rPr lang="en-US" dirty="0" smtClean="0"/>
              <a:t>Add-on to ArcGIS</a:t>
            </a:r>
          </a:p>
          <a:p>
            <a:endParaRPr lang="en-US" dirty="0" smtClean="0"/>
          </a:p>
          <a:p>
            <a:r>
              <a:rPr lang="en-US" dirty="0" smtClean="0"/>
              <a:t>Search for NWIS Data Geographically</a:t>
            </a:r>
          </a:p>
          <a:p>
            <a:endParaRPr lang="en-US" dirty="0" smtClean="0"/>
          </a:p>
          <a:p>
            <a:r>
              <a:rPr lang="en-US" dirty="0" smtClean="0"/>
              <a:t>Populate a </a:t>
            </a:r>
            <a:r>
              <a:rPr lang="en-US" dirty="0" err="1" smtClean="0"/>
              <a:t>Geodatabase</a:t>
            </a:r>
            <a:r>
              <a:rPr lang="en-US" dirty="0" smtClean="0"/>
              <a:t> in </a:t>
            </a:r>
            <a:r>
              <a:rPr lang="en-US" dirty="0"/>
              <a:t>A</a:t>
            </a:r>
            <a:r>
              <a:rPr lang="en-US" dirty="0" smtClean="0"/>
              <a:t>rcGIS</a:t>
            </a:r>
          </a:p>
          <a:p>
            <a:endParaRPr lang="en-US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4861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9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Water Information System (NWIS)</a:t>
            </a:r>
          </a:p>
          <a:p>
            <a:pPr lvl="1"/>
            <a:r>
              <a:rPr lang="en-US" dirty="0" smtClean="0"/>
              <a:t>USGS water data uniting all state water data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1.5 million sites across  all 50 states.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Surface water, groundwater Spring and atmospheric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Water quality, Daily values and Unit values.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5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/>
          <a:lstStyle/>
          <a:p>
            <a:r>
              <a:rPr lang="en-US" dirty="0" smtClean="0"/>
              <a:t>NWIS Site Monitoring Locations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20625" r="3366" b="5138"/>
          <a:stretch/>
        </p:blipFill>
        <p:spPr bwMode="auto">
          <a:xfrm>
            <a:off x="152400" y="1676400"/>
            <a:ext cx="880417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8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I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733800" cy="4389120"/>
          </a:xfrm>
        </p:spPr>
        <p:txBody>
          <a:bodyPr/>
          <a:lstStyle/>
          <a:p>
            <a:r>
              <a:rPr lang="en-US" dirty="0" smtClean="0"/>
              <a:t>Used the tool to evaluate surface water in the Los Angeles HUC 8 watershed.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8" t="25502" r="25597" b="7635"/>
          <a:stretch/>
        </p:blipFill>
        <p:spPr bwMode="auto">
          <a:xfrm>
            <a:off x="4495800" y="2209800"/>
            <a:ext cx="447790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6" t="23255" r="31915" b="8986"/>
          <a:stretch/>
        </p:blipFill>
        <p:spPr bwMode="auto">
          <a:xfrm>
            <a:off x="1219200" y="3623937"/>
            <a:ext cx="2667000" cy="26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886200" y="3623937"/>
            <a:ext cx="2848552" cy="148146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886200" y="5410200"/>
            <a:ext cx="2848552" cy="88745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65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5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580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751114" y="5105400"/>
            <a:ext cx="44196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170714" y="2286000"/>
            <a:ext cx="391886" cy="198120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170714" y="4495800"/>
            <a:ext cx="391886" cy="2057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5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9191" r="6068" b="3107"/>
          <a:stretch/>
        </p:blipFill>
        <p:spPr bwMode="auto">
          <a:xfrm>
            <a:off x="472440" y="1676400"/>
            <a:ext cx="8168640" cy="457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36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968</TotalTime>
  <Words>413</Words>
  <Application>Microsoft Office PowerPoint</Application>
  <PresentationFormat>On-screen Show (4:3)</PresentationFormat>
  <Paragraphs>93</Paragraphs>
  <Slides>25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Flow</vt:lpstr>
      <vt:lpstr>NWIS Snapshot Tool</vt:lpstr>
      <vt:lpstr>Overview of Presentation</vt:lpstr>
      <vt:lpstr>What is the Snapshot Tool?</vt:lpstr>
      <vt:lpstr>Available Data</vt:lpstr>
      <vt:lpstr>NWIS Site Monitoring Locations</vt:lpstr>
      <vt:lpstr>What did I do?</vt:lpstr>
      <vt:lpstr>PowerPoint Presentation</vt:lpstr>
      <vt:lpstr>PowerPoint Presentation</vt:lpstr>
      <vt:lpstr>PowerPoint Presentation</vt:lpstr>
      <vt:lpstr>What did I do?</vt:lpstr>
      <vt:lpstr>PowerPoint Presentation</vt:lpstr>
      <vt:lpstr>Water Quality Analysis Process</vt:lpstr>
      <vt:lpstr>Data Formatting </vt:lpstr>
      <vt:lpstr>PowerPoint Presentation</vt:lpstr>
      <vt:lpstr>Daily Value Analysis Process</vt:lpstr>
      <vt:lpstr>Data Formatting </vt:lpstr>
      <vt:lpstr>PowerPoint Presentation</vt:lpstr>
      <vt:lpstr>PowerPoint Presentation</vt:lpstr>
      <vt:lpstr>Unit Values Analysis Process</vt:lpstr>
      <vt:lpstr>Data Formatting</vt:lpstr>
      <vt:lpstr>PowerPoint Presentation</vt:lpstr>
      <vt:lpstr>Issues</vt:lpstr>
      <vt:lpstr>Commentary</vt:lpstr>
      <vt:lpstr>Acknowledgements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50</cp:revision>
  <dcterms:created xsi:type="dcterms:W3CDTF">2012-11-28T06:13:13Z</dcterms:created>
  <dcterms:modified xsi:type="dcterms:W3CDTF">2012-12-03T22:19:05Z</dcterms:modified>
</cp:coreProperties>
</file>