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256" r:id="rId2"/>
    <p:sldId id="257" r:id="rId3"/>
    <p:sldId id="260" r:id="rId4"/>
    <p:sldId id="258" r:id="rId5"/>
    <p:sldId id="261" r:id="rId6"/>
    <p:sldId id="266" r:id="rId7"/>
    <p:sldId id="265" r:id="rId8"/>
    <p:sldId id="280" r:id="rId9"/>
    <p:sldId id="273" r:id="rId10"/>
    <p:sldId id="285" r:id="rId11"/>
    <p:sldId id="295" r:id="rId12"/>
    <p:sldId id="290" r:id="rId13"/>
    <p:sldId id="297" r:id="rId14"/>
    <p:sldId id="298" r:id="rId15"/>
    <p:sldId id="299" r:id="rId16"/>
    <p:sldId id="300" r:id="rId17"/>
    <p:sldId id="291" r:id="rId18"/>
    <p:sldId id="302" r:id="rId19"/>
    <p:sldId id="303" r:id="rId20"/>
    <p:sldId id="304" r:id="rId21"/>
    <p:sldId id="305" r:id="rId22"/>
    <p:sldId id="306" r:id="rId23"/>
    <p:sldId id="307" r:id="rId24"/>
    <p:sldId id="310" r:id="rId25"/>
    <p:sldId id="311" r:id="rId26"/>
    <p:sldId id="274" r:id="rId27"/>
    <p:sldId id="278" r:id="rId28"/>
    <p:sldId id="312" r:id="rId29"/>
    <p:sldId id="313" r:id="rId30"/>
    <p:sldId id="314" r:id="rId31"/>
    <p:sldId id="315" r:id="rId32"/>
    <p:sldId id="316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08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427F5-9FDD-45E4-8499-62371A1765B8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930B0-C151-4F0E-AAE8-15200CF9E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1A6C-0CF8-454B-AE27-10D8BBD2ADAE}" type="datetime1">
              <a:rPr lang="en-US" smtClean="0"/>
              <a:pPr/>
              <a:t>12/4/2012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133D698F-E203-4095-A7BE-288D9EEEB9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E4B23-7562-4C94-8335-A8AA50E18928}" type="datetime1">
              <a:rPr lang="en-US" smtClean="0"/>
              <a:pPr/>
              <a:t>12/4/2012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BE158-EB29-4199-9F5F-39043689A09B}" type="datetime1">
              <a:rPr lang="en-US" smtClean="0"/>
              <a:pPr/>
              <a:t>12/4/2012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70EC4-0BE5-4659-AE15-BC239F95A0CD}" type="datetime1">
              <a:rPr lang="en-US" smtClean="0"/>
              <a:pPr/>
              <a:t>12/4/2012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D4F3-2C24-4ACB-8D05-6B2BDA2A18CD}" type="datetime1">
              <a:rPr lang="en-US" smtClean="0"/>
              <a:pPr/>
              <a:t>12/4/2012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133D698F-E203-4095-A7BE-288D9EEEB9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96F3-7A17-4A06-82F0-B901F627DC0C}" type="datetime1">
              <a:rPr lang="en-US" smtClean="0"/>
              <a:pPr/>
              <a:t>12/4/2012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40C11-895F-4F41-949B-4938F07FC3E5}" type="datetime1">
              <a:rPr lang="en-US" smtClean="0"/>
              <a:pPr/>
              <a:t>12/4/2012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FEEF2-B181-439F-9551-3BFF49398355}" type="datetime1">
              <a:rPr lang="en-US" smtClean="0"/>
              <a:pPr/>
              <a:t>12/4/2012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59890-4659-4AF6-896E-9F2E26A49D70}" type="datetime1">
              <a:rPr lang="en-US" smtClean="0"/>
              <a:pPr/>
              <a:t>12/4/2012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00F8D-4E38-4A47-9736-56B48189E177}" type="datetime1">
              <a:rPr lang="en-US" smtClean="0"/>
              <a:pPr/>
              <a:t>12/4/2012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81BB2-BA2E-4F07-9972-889770BE5EE2}" type="datetime1">
              <a:rPr lang="en-US" smtClean="0"/>
              <a:pPr/>
              <a:t>12/4/2012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133D698F-E203-4095-A7BE-288D9EEEB9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C0EEC62-4261-40E7-981E-B544F10FB07C}" type="datetime1">
              <a:rPr lang="en-US" smtClean="0"/>
              <a:pPr/>
              <a:t>12/4/2012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133D698F-E203-4095-A7BE-288D9EEEB99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jpeg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Paul Bireta</a:t>
            </a:r>
          </a:p>
          <a:p>
            <a:r>
              <a:rPr lang="en-US" dirty="0" smtClean="0"/>
              <a:t>December 4, 2012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Impact of Large Storm Events on Nutrient Loadings in Texas Rivers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3810000"/>
            <a:ext cx="7559695" cy="27678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3813048"/>
            <a:ext cx="7559695" cy="27678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00" y="1066800"/>
            <a:ext cx="7559695" cy="2767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3810000"/>
            <a:ext cx="7559695" cy="27678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1066800"/>
            <a:ext cx="7559695" cy="2767824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3657600" y="1600200"/>
            <a:ext cx="0" cy="46482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867400" y="1600200"/>
            <a:ext cx="0" cy="46482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553200" y="1600200"/>
            <a:ext cx="0" cy="46482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696200" y="1600200"/>
            <a:ext cx="0" cy="46482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Bosque River at Clifton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194" name="Picture 2" descr="C:\Users\Paul\Desktop\GIS Presentation Graphs\bosque cc image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67400" y="1371600"/>
            <a:ext cx="2895600" cy="2171700"/>
          </a:xfrm>
          <a:prstGeom prst="rect">
            <a:avLst/>
          </a:prstGeom>
          <a:noFill/>
        </p:spPr>
      </p:pic>
      <p:pic>
        <p:nvPicPr>
          <p:cNvPr id="8195" name="Picture 3" descr="C:\Users\Paul\Desktop\GIS Presentation Graphs\bosquecc wshed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90600" y="4004068"/>
            <a:ext cx="2971800" cy="2123579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6669" y="3657600"/>
            <a:ext cx="4138152" cy="2767903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4876800" cy="2667000"/>
          </a:xfrm>
        </p:spPr>
        <p:txBody>
          <a:bodyPr/>
          <a:lstStyle/>
          <a:p>
            <a:r>
              <a:rPr lang="en-US" dirty="0" smtClean="0"/>
              <a:t>Drainage area of 962 square miles</a:t>
            </a:r>
          </a:p>
          <a:p>
            <a:r>
              <a:rPr lang="en-US" dirty="0" err="1" smtClean="0"/>
              <a:t>Subwatershed</a:t>
            </a:r>
            <a:r>
              <a:rPr lang="en-US" dirty="0" smtClean="0"/>
              <a:t> of Bosque River at Coopers Crossing</a:t>
            </a:r>
          </a:p>
          <a:p>
            <a:r>
              <a:rPr lang="en-US" dirty="0" smtClean="0"/>
              <a:t>3.4% pasture land</a:t>
            </a:r>
          </a:p>
          <a:p>
            <a:r>
              <a:rPr lang="en-US" dirty="0" smtClean="0"/>
              <a:t>3.2% cultivated agriculture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0108" y="3810000"/>
            <a:ext cx="7522182" cy="27678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92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3156" y="1066800"/>
            <a:ext cx="7522182" cy="2767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0108" y="3810000"/>
            <a:ext cx="7522182" cy="27678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92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3156" y="1066800"/>
            <a:ext cx="7522182" cy="2767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0109" y="3810000"/>
            <a:ext cx="7522179" cy="27678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92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3156" y="1066800"/>
            <a:ext cx="7522182" cy="2767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0109" y="3810000"/>
            <a:ext cx="7522179" cy="27678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92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3156" y="1066800"/>
            <a:ext cx="7522182" cy="2767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Leon River at Gatesville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194" name="Picture 2" descr="C:\Users\Paul\Desktop\GIS Presentation Graphs\bosque cc image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67400" y="1371600"/>
            <a:ext cx="2895600" cy="2171700"/>
          </a:xfrm>
          <a:prstGeom prst="rect">
            <a:avLst/>
          </a:prstGeom>
          <a:noFill/>
        </p:spPr>
      </p:pic>
      <p:pic>
        <p:nvPicPr>
          <p:cNvPr id="8195" name="Picture 3" descr="C:\Users\Paul\Desktop\GIS Presentation Graphs\bosquecc wshed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33111" y="4004068"/>
            <a:ext cx="2886778" cy="2123579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6669" y="3657600"/>
            <a:ext cx="4138152" cy="2767902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4876800" cy="2667000"/>
          </a:xfrm>
        </p:spPr>
        <p:txBody>
          <a:bodyPr/>
          <a:lstStyle/>
          <a:p>
            <a:r>
              <a:rPr lang="en-US" dirty="0" smtClean="0"/>
              <a:t>Drainage area of 2381 square miles</a:t>
            </a:r>
          </a:p>
          <a:p>
            <a:r>
              <a:rPr lang="en-US" dirty="0" smtClean="0"/>
              <a:t>Large amount of grassland and scrub</a:t>
            </a:r>
          </a:p>
          <a:p>
            <a:r>
              <a:rPr lang="en-US" dirty="0" smtClean="0"/>
              <a:t>6.7% pasture land</a:t>
            </a:r>
          </a:p>
          <a:p>
            <a:r>
              <a:rPr lang="en-US" dirty="0" smtClean="0"/>
              <a:t>7.4% cultivated agriculture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0108" y="3810000"/>
            <a:ext cx="7522182" cy="27678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92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3156" y="1066800"/>
            <a:ext cx="7522182" cy="27678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0109" y="3810000"/>
            <a:ext cx="7522179" cy="27678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92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6018" y="1066800"/>
            <a:ext cx="7522182" cy="27678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</a:t>
            </a:r>
            <a:r>
              <a:rPr lang="en-US" dirty="0" smtClean="0"/>
              <a:t>t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295400"/>
            <a:ext cx="7772400" cy="45720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What effects do storm events have on water quality in Texas river?</a:t>
            </a:r>
          </a:p>
          <a:p>
            <a:endParaRPr lang="en-US" dirty="0" smtClean="0"/>
          </a:p>
          <a:p>
            <a:r>
              <a:rPr lang="en-US" dirty="0" smtClean="0"/>
              <a:t>Are storm events the main driver for contaminated runoff?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33794" name="Picture 2" descr="http://www.destination-scuba.com/images/agriculturepollu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3886200"/>
            <a:ext cx="2036758" cy="2667000"/>
          </a:xfrm>
          <a:prstGeom prst="rect">
            <a:avLst/>
          </a:prstGeom>
          <a:noFill/>
        </p:spPr>
      </p:pic>
      <p:pic>
        <p:nvPicPr>
          <p:cNvPr id="33796" name="Picture 4" descr="http://www.nws.noaa.gov/om/severeweather/resources/4LEE_Lightning-m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3886200"/>
            <a:ext cx="2626591" cy="2600325"/>
          </a:xfrm>
          <a:prstGeom prst="rect">
            <a:avLst/>
          </a:prstGeom>
          <a:noFill/>
        </p:spPr>
      </p:pic>
      <p:sp>
        <p:nvSpPr>
          <p:cNvPr id="7" name="Equal 6"/>
          <p:cNvSpPr/>
          <p:nvPr/>
        </p:nvSpPr>
        <p:spPr>
          <a:xfrm>
            <a:off x="4114800" y="4648200"/>
            <a:ext cx="914400" cy="9144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3800" y="4343400"/>
            <a:ext cx="91440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1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91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0109" y="3810000"/>
            <a:ext cx="7522179" cy="27678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92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3156" y="1066800"/>
            <a:ext cx="7522182" cy="27678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0109" y="3810000"/>
            <a:ext cx="7522179" cy="27678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92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3156" y="1066800"/>
            <a:ext cx="7522182" cy="27678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0109" y="3816056"/>
            <a:ext cx="7522179" cy="2755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92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3157" y="1066800"/>
            <a:ext cx="7522179" cy="27678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6570" y="3816056"/>
            <a:ext cx="7489257" cy="2755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92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3157" y="1066800"/>
            <a:ext cx="7522179" cy="27678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Ammonium Nitrate Mass Balance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Ammonium nitrate is a commonly used fertilizer</a:t>
            </a:r>
          </a:p>
          <a:p>
            <a:pPr lvl="1"/>
            <a:r>
              <a:rPr lang="en-US" dirty="0" smtClean="0"/>
              <a:t>Reacts to form ammonia and nitrate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Each gram on ammonium nitrate produces:</a:t>
            </a:r>
          </a:p>
          <a:p>
            <a:pPr lvl="1"/>
            <a:r>
              <a:rPr lang="en-US" dirty="0" smtClean="0"/>
              <a:t>.213 g ammonia</a:t>
            </a:r>
          </a:p>
          <a:p>
            <a:pPr lvl="1"/>
            <a:r>
              <a:rPr lang="en-US" dirty="0" smtClean="0"/>
              <a:t>.774 g nitrate</a:t>
            </a:r>
          </a:p>
          <a:p>
            <a:pPr lvl="2"/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384800" y="2806700"/>
          <a:ext cx="914400" cy="198438"/>
        </p:xfrm>
        <a:graphic>
          <a:graphicData uri="http://schemas.openxmlformats.org/presentationml/2006/ole">
            <p:oleObj spid="_x0000_s11266" name="Equation" r:id="rId3" imgW="914400" imgH="198720" progId="Equation.DSMT4">
              <p:embed/>
            </p:oleObj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981200" y="2590800"/>
          <a:ext cx="5308600" cy="457200"/>
        </p:xfrm>
        <a:graphic>
          <a:graphicData uri="http://schemas.openxmlformats.org/presentationml/2006/ole">
            <p:oleObj spid="_x0000_s11267" name="Equation" r:id="rId4" imgW="2654280" imgH="228600" progId="Equation.DSMT4">
              <p:embed/>
            </p:oleObj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384800" y="2806700"/>
          <a:ext cx="914400" cy="198438"/>
        </p:xfrm>
        <a:graphic>
          <a:graphicData uri="http://schemas.openxmlformats.org/presentationml/2006/ole">
            <p:oleObj spid="_x0000_s11268" name="Equation" r:id="rId5" imgW="914400" imgH="198720" progId="Equation.DSMT4">
              <p:embed/>
            </p:oleObj>
          </a:graphicData>
        </a:graphic>
      </p:graphicFrame>
      <p:pic>
        <p:nvPicPr>
          <p:cNvPr id="11270" name="Picture 6" descr="http://topnews.in/law/files/ammonium-nitrat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4648200"/>
            <a:ext cx="1690185" cy="1695450"/>
          </a:xfrm>
          <a:prstGeom prst="rect">
            <a:avLst/>
          </a:prstGeom>
          <a:noFill/>
        </p:spPr>
      </p:pic>
      <p:pic>
        <p:nvPicPr>
          <p:cNvPr id="11272" name="Picture 8" descr="http://0.tqn.com/d/chemistry/1/0/S/S/1/Ammoni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62600" y="3778758"/>
            <a:ext cx="1600200" cy="1272159"/>
          </a:xfrm>
          <a:prstGeom prst="rect">
            <a:avLst/>
          </a:prstGeom>
          <a:noFill/>
        </p:spPr>
      </p:pic>
      <p:pic>
        <p:nvPicPr>
          <p:cNvPr id="11274" name="Picture 10" descr="http://sci.waikato.ac.nz/farm/images/atomic%20structure%20of%20nitrat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86400" y="5257800"/>
            <a:ext cx="1914617" cy="1438276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/>
          <p:nvPr/>
        </p:nvCxnSpPr>
        <p:spPr>
          <a:xfrm flipV="1">
            <a:off x="3657600" y="4648200"/>
            <a:ext cx="1676400" cy="8382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657600" y="5486400"/>
            <a:ext cx="1676400" cy="6096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Ammonium Nitrate Mass Balance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50-150 lb of </a:t>
            </a:r>
            <a:r>
              <a:rPr lang="en-US" dirty="0" smtClean="0"/>
              <a:t>ammonium nitrate fertilizer </a:t>
            </a:r>
            <a:r>
              <a:rPr lang="en-US" dirty="0" smtClean="0"/>
              <a:t>is applied per </a:t>
            </a:r>
            <a:r>
              <a:rPr lang="en-US" dirty="0" smtClean="0"/>
              <a:t>acre</a:t>
            </a:r>
          </a:p>
          <a:p>
            <a:pPr lvl="1"/>
            <a:r>
              <a:rPr lang="en-US" dirty="0" smtClean="0"/>
              <a:t>Depends on soil characteristics, crop type</a:t>
            </a:r>
            <a:endParaRPr lang="en-US" dirty="0" smtClean="0"/>
          </a:p>
          <a:p>
            <a:r>
              <a:rPr lang="en-US" dirty="0" smtClean="0"/>
              <a:t>After accounting for chemical reaction,</a:t>
            </a:r>
          </a:p>
          <a:p>
            <a:pPr lvl="1"/>
            <a:r>
              <a:rPr lang="en-US" dirty="0" smtClean="0"/>
              <a:t>Leon River watershed loses 5.4-16.2% of nitrate added</a:t>
            </a:r>
          </a:p>
          <a:p>
            <a:pPr lvl="1">
              <a:buNone/>
            </a:pPr>
            <a:r>
              <a:rPr lang="en-US" dirty="0" smtClean="0"/>
              <a:t>					12.4-37.1% of ammonia added</a:t>
            </a:r>
          </a:p>
          <a:p>
            <a:pPr lvl="1"/>
            <a:r>
              <a:rPr lang="en-US" dirty="0" smtClean="0"/>
              <a:t>Bosque River watershed loses 8.9-26.8% of nitrate added</a:t>
            </a:r>
          </a:p>
          <a:p>
            <a:pPr lvl="1">
              <a:buNone/>
            </a:pPr>
            <a:r>
              <a:rPr lang="en-US" dirty="0" smtClean="0"/>
              <a:t>					   7.1-21.3% of ammonia added</a:t>
            </a:r>
          </a:p>
          <a:p>
            <a:pPr lvl="8"/>
            <a:endParaRPr lang="en-US" dirty="0" smtClean="0"/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600200" y="1447800"/>
          <a:ext cx="63246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  <a:gridCol w="2235200"/>
                <a:gridCol w="21082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Ammonia (kg/acre)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Nitrate</a:t>
                      </a:r>
                      <a:r>
                        <a:rPr lang="en-US" baseline="0" dirty="0" smtClean="0"/>
                        <a:t> (kg/acre)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Leon River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1.79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2.85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Bosque River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4.71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Example Watersheds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5257800" cy="4572000"/>
          </a:xfrm>
        </p:spPr>
        <p:txBody>
          <a:bodyPr/>
          <a:lstStyle/>
          <a:p>
            <a:r>
              <a:rPr lang="en-US" dirty="0" smtClean="0"/>
              <a:t>Examined 3 watersheds</a:t>
            </a:r>
          </a:p>
          <a:p>
            <a:pPr lvl="1"/>
            <a:r>
              <a:rPr lang="en-US" dirty="0" smtClean="0"/>
              <a:t>Colorado River, TX – 10.7% Agriculture</a:t>
            </a:r>
          </a:p>
          <a:p>
            <a:pPr lvl="1"/>
            <a:r>
              <a:rPr lang="en-US" dirty="0" smtClean="0"/>
              <a:t>Virgin River, UT – 0% Agriculture</a:t>
            </a:r>
          </a:p>
          <a:p>
            <a:pPr lvl="1"/>
            <a:r>
              <a:rPr lang="en-US" dirty="0" smtClean="0"/>
              <a:t>Platte River, NE – 21.3% Agriculture</a:t>
            </a:r>
          </a:p>
          <a:p>
            <a:r>
              <a:rPr lang="en-US" dirty="0" smtClean="0"/>
              <a:t>Not sufficient water quality data to finish analysis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146" name="Picture 2" descr="C:\Users\Paul\Desktop\GIS Project\colorado wshed2.png"/>
          <p:cNvPicPr>
            <a:picLocks noChangeAspect="1" noChangeArrowheads="1"/>
          </p:cNvPicPr>
          <p:nvPr/>
        </p:nvPicPr>
        <p:blipFill>
          <a:blip r:embed="rId2" cstate="print"/>
          <a:srcRect l="27408" t="20148" r="7407" b="11111"/>
          <a:stretch>
            <a:fillRect/>
          </a:stretch>
        </p:blipFill>
        <p:spPr bwMode="auto">
          <a:xfrm>
            <a:off x="5791200" y="4267200"/>
            <a:ext cx="3005958" cy="1981200"/>
          </a:xfrm>
          <a:prstGeom prst="rect">
            <a:avLst/>
          </a:prstGeom>
          <a:noFill/>
        </p:spPr>
      </p:pic>
      <p:pic>
        <p:nvPicPr>
          <p:cNvPr id="6147" name="Picture 3" descr="C:\Users\Paul\Desktop\GIS Project\virgin wshed.png"/>
          <p:cNvPicPr>
            <a:picLocks noChangeAspect="1" noChangeArrowheads="1"/>
          </p:cNvPicPr>
          <p:nvPr/>
        </p:nvPicPr>
        <p:blipFill>
          <a:blip r:embed="rId3" cstate="print"/>
          <a:srcRect l="27848" t="10127" r="7595" b="10886"/>
          <a:stretch>
            <a:fillRect/>
          </a:stretch>
        </p:blipFill>
        <p:spPr bwMode="auto">
          <a:xfrm>
            <a:off x="6248400" y="1371600"/>
            <a:ext cx="2590800" cy="1981200"/>
          </a:xfrm>
          <a:prstGeom prst="rect">
            <a:avLst/>
          </a:prstGeom>
          <a:noFill/>
        </p:spPr>
      </p:pic>
      <p:pic>
        <p:nvPicPr>
          <p:cNvPr id="6148" name="Picture 4" descr="C:\Users\Paul\Desktop\GIS Project\platte wshed.png"/>
          <p:cNvPicPr>
            <a:picLocks noChangeAspect="1" noChangeArrowheads="1"/>
          </p:cNvPicPr>
          <p:nvPr/>
        </p:nvPicPr>
        <p:blipFill>
          <a:blip r:embed="rId4" cstate="print"/>
          <a:srcRect l="27358" t="10566" r="4717" b="9434"/>
          <a:stretch>
            <a:fillRect/>
          </a:stretch>
        </p:blipFill>
        <p:spPr bwMode="auto">
          <a:xfrm>
            <a:off x="1371600" y="4191000"/>
            <a:ext cx="2895600" cy="21314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Large storm events may lead to decreases in dissolved oxygen</a:t>
            </a:r>
          </a:p>
          <a:p>
            <a:pPr lvl="1"/>
            <a:r>
              <a:rPr lang="en-US" dirty="0" smtClean="0"/>
              <a:t>Difficult to determine from noise in data</a:t>
            </a:r>
          </a:p>
          <a:p>
            <a:endParaRPr lang="en-US" dirty="0" smtClean="0"/>
          </a:p>
          <a:p>
            <a:r>
              <a:rPr lang="en-US" dirty="0" smtClean="0"/>
              <a:t>Large storm events play a role in nutrient loadings in runoff</a:t>
            </a:r>
          </a:p>
          <a:p>
            <a:endParaRPr lang="en-US" dirty="0" smtClean="0"/>
          </a:p>
          <a:p>
            <a:r>
              <a:rPr lang="en-US" dirty="0" smtClean="0"/>
              <a:t>However, seasonal variations in fertilizer application seems to control when the release into runoff occurs</a:t>
            </a:r>
          </a:p>
          <a:p>
            <a:endParaRPr lang="en-US" dirty="0" smtClean="0"/>
          </a:p>
          <a:p>
            <a:r>
              <a:rPr lang="en-US" dirty="0" smtClean="0"/>
              <a:t>A significant percentage, up to 37.1%, of nutrients added as fertilizer could be lost due to runoff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3810000"/>
            <a:ext cx="7559695" cy="2767824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914400" y="3810000"/>
            <a:ext cx="7559695" cy="2767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00" y="3810000"/>
            <a:ext cx="7553599" cy="27678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92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4400" y="1066800"/>
            <a:ext cx="7559695" cy="2767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3810000"/>
            <a:ext cx="7559695" cy="27678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1066800"/>
            <a:ext cx="7559695" cy="2767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TCEQ </a:t>
            </a:r>
            <a:r>
              <a:rPr lang="en-US" dirty="0" smtClean="0"/>
              <a:t>CWQMN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Continuous Water Quality Monitoring Network</a:t>
            </a:r>
          </a:p>
          <a:p>
            <a:r>
              <a:rPr lang="en-US" dirty="0" smtClean="0"/>
              <a:t>Data is available for 12 Texas basins </a:t>
            </a:r>
          </a:p>
          <a:p>
            <a:pPr>
              <a:buNone/>
            </a:pPr>
            <a:r>
              <a:rPr lang="en-US" dirty="0" smtClean="0"/>
              <a:t> </a:t>
            </a:r>
            <a:r>
              <a:rPr lang="en-US" dirty="0" smtClean="0"/>
              <a:t>and 2 conservation districts</a:t>
            </a:r>
          </a:p>
          <a:p>
            <a:r>
              <a:rPr lang="en-US" dirty="0" smtClean="0"/>
              <a:t>Near real time data</a:t>
            </a:r>
          </a:p>
          <a:p>
            <a:r>
              <a:rPr lang="en-US" dirty="0" smtClean="0"/>
              <a:t>Some parameters include:</a:t>
            </a:r>
          </a:p>
          <a:p>
            <a:pPr lvl="1"/>
            <a:r>
              <a:rPr lang="en-US" dirty="0" smtClean="0"/>
              <a:t>Nitrate, ammonia, turbidity,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dissolved oxygen, </a:t>
            </a:r>
            <a:r>
              <a:rPr lang="en-US" dirty="0" err="1" smtClean="0"/>
              <a:t>chloryphyll</a:t>
            </a:r>
            <a:r>
              <a:rPr lang="en-US" dirty="0" smtClean="0"/>
              <a:t>,</a:t>
            </a:r>
          </a:p>
          <a:p>
            <a:pPr>
              <a:buNone/>
            </a:pPr>
            <a:r>
              <a:rPr lang="en-US" dirty="0" smtClean="0"/>
              <a:t> </a:t>
            </a:r>
            <a:r>
              <a:rPr lang="en-US" dirty="0" smtClean="0"/>
              <a:t>pH, specific conductance…</a:t>
            </a:r>
          </a:p>
          <a:p>
            <a:r>
              <a:rPr lang="en-US" dirty="0" smtClean="0"/>
              <a:t>Many sites are no longer active</a:t>
            </a:r>
          </a:p>
          <a:p>
            <a:r>
              <a:rPr lang="en-US" dirty="0" smtClean="0"/>
              <a:t>Some holes in data due to maintenance issues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6" name="Picture 2" descr="C:\Users\Paul\Desktop\GIS Presentation Graphs\clifton 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438400"/>
            <a:ext cx="3759201" cy="2819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3810000"/>
            <a:ext cx="7559695" cy="27678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1066800"/>
            <a:ext cx="7559695" cy="2767824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3810000"/>
            <a:ext cx="7559695" cy="2767824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914400" y="3810000"/>
            <a:ext cx="7559695" cy="2767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6570" y="3816056"/>
            <a:ext cx="7489257" cy="2755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92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3157" y="1072857"/>
            <a:ext cx="7522179" cy="27557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3810000"/>
            <a:ext cx="7559695" cy="2767824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914400" y="3810000"/>
            <a:ext cx="7559695" cy="2767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6570" y="3816056"/>
            <a:ext cx="7489257" cy="27557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92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3158" y="1066800"/>
            <a:ext cx="7522177" cy="27678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Contaminants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Nitrate</a:t>
            </a:r>
          </a:p>
          <a:p>
            <a:pPr lvl="1"/>
            <a:r>
              <a:rPr lang="en-US" dirty="0" smtClean="0"/>
              <a:t>EPA drinking water MCL of 10 mg/L</a:t>
            </a:r>
          </a:p>
          <a:p>
            <a:pPr lvl="1"/>
            <a:r>
              <a:rPr lang="en-US" dirty="0" smtClean="0"/>
              <a:t>Can be harmful to infants – blue baby syndrome</a:t>
            </a:r>
            <a:endParaRPr lang="en-US" dirty="0" smtClean="0"/>
          </a:p>
          <a:p>
            <a:r>
              <a:rPr lang="en-US" dirty="0" smtClean="0"/>
              <a:t>Ammonia</a:t>
            </a:r>
          </a:p>
          <a:p>
            <a:pPr lvl="1"/>
            <a:r>
              <a:rPr lang="en-US" dirty="0" smtClean="0"/>
              <a:t>Potentially harmful to wildlife – under review by EPA</a:t>
            </a:r>
            <a:endParaRPr lang="en-US" dirty="0" smtClean="0"/>
          </a:p>
          <a:p>
            <a:r>
              <a:rPr lang="en-US" dirty="0" smtClean="0"/>
              <a:t>Phosphorous</a:t>
            </a:r>
          </a:p>
          <a:p>
            <a:pPr lvl="1"/>
            <a:r>
              <a:rPr lang="en-US" dirty="0" smtClean="0"/>
              <a:t>Can lead to </a:t>
            </a:r>
            <a:r>
              <a:rPr lang="en-US" dirty="0" err="1" smtClean="0"/>
              <a:t>eutrophication</a:t>
            </a:r>
            <a:endParaRPr lang="en-US" dirty="0" smtClean="0"/>
          </a:p>
          <a:p>
            <a:pPr lvl="1"/>
            <a:r>
              <a:rPr lang="en-US" dirty="0" smtClean="0"/>
              <a:t>Main source in water is from soil erosion</a:t>
            </a:r>
            <a:endParaRPr lang="en-US" dirty="0" smtClean="0"/>
          </a:p>
          <a:p>
            <a:r>
              <a:rPr lang="en-US" dirty="0" smtClean="0"/>
              <a:t>Dissolved </a:t>
            </a:r>
            <a:r>
              <a:rPr lang="en-US" dirty="0" smtClean="0"/>
              <a:t>Oxygen (deficit)</a:t>
            </a:r>
          </a:p>
          <a:p>
            <a:pPr lvl="1"/>
            <a:r>
              <a:rPr lang="en-US" dirty="0" smtClean="0"/>
              <a:t>Oxygen is used by microorganisms in breaking down waste</a:t>
            </a:r>
          </a:p>
          <a:p>
            <a:pPr lvl="1"/>
            <a:r>
              <a:rPr lang="en-US" dirty="0" smtClean="0"/>
              <a:t>Low dissolved oxygen levels can be harmful to wildlife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457200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Brazos watershed was selected due to available water quality data</a:t>
            </a:r>
          </a:p>
          <a:p>
            <a:r>
              <a:rPr lang="en-US" dirty="0" smtClean="0"/>
              <a:t>Specific sites chosen which had the most complete data and were paired with USGS stream gages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050" name="Picture 2" descr="C:\Users\Paul\Desktop\GIS Presentation Graphs\gisproject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304800"/>
            <a:ext cx="3171427" cy="257175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1" name="Picture 3" descr="C:\Users\Paul\Desktop\GIS Presentation Graphs\gisproject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3124200"/>
            <a:ext cx="2787325" cy="32004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3" name="Picture 5" descr="C:\Users\Paul\Desktop\GIS Presentation Graphs\Gages with USGS and data.png"/>
          <p:cNvPicPr>
            <a:picLocks noChangeAspect="1" noChangeArrowheads="1"/>
          </p:cNvPicPr>
          <p:nvPr/>
        </p:nvPicPr>
        <p:blipFill>
          <a:blip r:embed="rId4" cstate="print"/>
          <a:srcRect l="27700" r="18746"/>
          <a:stretch>
            <a:fillRect/>
          </a:stretch>
        </p:blipFill>
        <p:spPr bwMode="auto">
          <a:xfrm>
            <a:off x="1295400" y="3657600"/>
            <a:ext cx="2362200" cy="284074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7391400" y="1219200"/>
            <a:ext cx="381000" cy="6858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772400" y="1219200"/>
            <a:ext cx="914400" cy="1905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5-Point Star 14"/>
          <p:cNvSpPr/>
          <p:nvPr/>
        </p:nvSpPr>
        <p:spPr>
          <a:xfrm>
            <a:off x="2590800" y="5257800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2819400" y="5486400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2362200" y="5760720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Watershed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4038600" cy="4572000"/>
          </a:xfrm>
        </p:spPr>
        <p:txBody>
          <a:bodyPr/>
          <a:lstStyle/>
          <a:p>
            <a:r>
              <a:rPr lang="en-US" dirty="0" smtClean="0"/>
              <a:t>Drainage areas were found using ‘</a:t>
            </a:r>
            <a:r>
              <a:rPr lang="en-US" dirty="0" err="1" smtClean="0"/>
              <a:t>Watershed_nosimp</a:t>
            </a:r>
            <a:r>
              <a:rPr lang="en-US" dirty="0" smtClean="0"/>
              <a:t>’ tool from </a:t>
            </a:r>
            <a:r>
              <a:rPr lang="en-US" dirty="0" err="1" smtClean="0"/>
              <a:t>Worldwatershed</a:t>
            </a:r>
            <a:endParaRPr lang="en-US" dirty="0" smtClean="0"/>
          </a:p>
          <a:p>
            <a:r>
              <a:rPr lang="en-US" dirty="0" smtClean="0"/>
              <a:t>Outlet point was selected as TCEQ CWQMN station</a:t>
            </a:r>
          </a:p>
          <a:p>
            <a:r>
              <a:rPr lang="en-US" dirty="0" smtClean="0"/>
              <a:t>Only watersheds with significant data were analyzed further</a:t>
            </a:r>
          </a:p>
          <a:p>
            <a:pPr lvl="1"/>
            <a:r>
              <a:rPr lang="en-US" dirty="0" smtClean="0"/>
              <a:t>3 out of 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075" name="Picture 3" descr="C:\Users\Paul\Desktop\GIS Presentation Graphs\watersheds w data.png"/>
          <p:cNvPicPr>
            <a:picLocks noChangeAspect="1" noChangeArrowheads="1"/>
          </p:cNvPicPr>
          <p:nvPr/>
        </p:nvPicPr>
        <p:blipFill>
          <a:blip r:embed="rId2" cstate="print"/>
          <a:srcRect l="53425" t="44435"/>
          <a:stretch>
            <a:fillRect/>
          </a:stretch>
        </p:blipFill>
        <p:spPr bwMode="auto">
          <a:xfrm>
            <a:off x="4953000" y="3048000"/>
            <a:ext cx="3798421" cy="3352800"/>
          </a:xfrm>
          <a:prstGeom prst="rect">
            <a:avLst/>
          </a:prstGeom>
          <a:noFill/>
        </p:spPr>
      </p:pic>
      <p:pic>
        <p:nvPicPr>
          <p:cNvPr id="29697" name="Picture 1" descr="C:\Users\Paul\Desktop\GIS Presentation Graphs\all watershed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457200"/>
            <a:ext cx="2253711" cy="1675196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>
            <a:off x="7315200" y="2209800"/>
            <a:ext cx="16144" cy="76320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Land Cover </a:t>
            </a:r>
            <a:r>
              <a:rPr lang="en-US" dirty="0" smtClean="0"/>
              <a:t>Database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National Land Cover Database from the Multi-Resolution Land Characteristics Consortium used to characterize land use in each watershed.</a:t>
            </a:r>
          </a:p>
          <a:p>
            <a:r>
              <a:rPr lang="en-US" dirty="0" smtClean="0"/>
              <a:t>30m resolution</a:t>
            </a:r>
          </a:p>
          <a:p>
            <a:r>
              <a:rPr lang="en-US" dirty="0" smtClean="0"/>
              <a:t>Uses </a:t>
            </a:r>
            <a:r>
              <a:rPr lang="en-US" dirty="0" err="1" smtClean="0"/>
              <a:t>Landsat</a:t>
            </a:r>
            <a:r>
              <a:rPr lang="en-US" dirty="0" smtClean="0"/>
              <a:t> data</a:t>
            </a:r>
          </a:p>
          <a:p>
            <a:r>
              <a:rPr lang="en-US" dirty="0" smtClean="0"/>
              <a:t>Released every 5 years</a:t>
            </a:r>
          </a:p>
          <a:p>
            <a:pPr lvl="1"/>
            <a:r>
              <a:rPr lang="en-US" dirty="0" smtClean="0"/>
              <a:t>Used NLCD2006</a:t>
            </a:r>
          </a:p>
          <a:p>
            <a:r>
              <a:rPr lang="en-US" dirty="0" smtClean="0"/>
              <a:t>8 categories of land type</a:t>
            </a:r>
          </a:p>
          <a:p>
            <a:pPr lvl="1"/>
            <a:r>
              <a:rPr lang="en-US" dirty="0" smtClean="0"/>
              <a:t>20 total subcategories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098" name="Picture 2" descr="C:\Users\Paul\Desktop\GIS Presentation Graphs\data wsheds nlc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3201" y="3048000"/>
            <a:ext cx="4399799" cy="3247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Precipitation Data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5181600" cy="4572000"/>
          </a:xfrm>
        </p:spPr>
        <p:txBody>
          <a:bodyPr/>
          <a:lstStyle/>
          <a:p>
            <a:r>
              <a:rPr lang="en-US" dirty="0" smtClean="0"/>
              <a:t>National Climactic Data Center </a:t>
            </a:r>
          </a:p>
          <a:p>
            <a:pPr lvl="1"/>
            <a:r>
              <a:rPr lang="en-US" sz="1900" dirty="0" smtClean="0"/>
              <a:t>National Oceanic and Atmospheric Administration</a:t>
            </a:r>
          </a:p>
          <a:p>
            <a:r>
              <a:rPr lang="en-US" sz="2100" dirty="0" smtClean="0"/>
              <a:t>Hourly data gathered over period of interest</a:t>
            </a:r>
          </a:p>
          <a:p>
            <a:r>
              <a:rPr lang="en-US" sz="2100" dirty="0" err="1" smtClean="0"/>
              <a:t>Thiessen</a:t>
            </a:r>
            <a:r>
              <a:rPr lang="en-US" sz="2100" dirty="0" smtClean="0"/>
              <a:t> polygons created to assign proper weights from each rain gage</a:t>
            </a:r>
          </a:p>
          <a:p>
            <a:endParaRPr lang="en-US" sz="2100" dirty="0"/>
          </a:p>
        </p:txBody>
      </p:sp>
      <p:pic>
        <p:nvPicPr>
          <p:cNvPr id="7170" name="Picture 2" descr="C:\Users\Paul\Desktop\GIS Project\precip gage location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4038600"/>
            <a:ext cx="3116115" cy="2316285"/>
          </a:xfrm>
          <a:prstGeom prst="rect">
            <a:avLst/>
          </a:prstGeom>
          <a:noFill/>
        </p:spPr>
      </p:pic>
      <p:pic>
        <p:nvPicPr>
          <p:cNvPr id="6" name="Picture 2" descr="C:\Users\Paul\Desktop\GIS Presentation Graphs\polygon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3657600"/>
            <a:ext cx="2597740" cy="2724151"/>
          </a:xfrm>
          <a:prstGeom prst="rect">
            <a:avLst/>
          </a:prstGeom>
          <a:noFill/>
        </p:spPr>
      </p:pic>
      <p:pic>
        <p:nvPicPr>
          <p:cNvPr id="7" name="Picture 3" descr="C:\Users\Paul\Desktop\GIS Presentation Graphs\polygos watershed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81000"/>
            <a:ext cx="2390680" cy="2940110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>
            <a:stCxn id="7170" idx="3"/>
          </p:cNvCxnSpPr>
          <p:nvPr/>
        </p:nvCxnSpPr>
        <p:spPr>
          <a:xfrm flipV="1">
            <a:off x="4335315" y="5181600"/>
            <a:ext cx="1303485" cy="1514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162800" y="3352800"/>
            <a:ext cx="304800" cy="3048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Bosque River at Coopers Crossing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4876800" cy="2667000"/>
          </a:xfrm>
        </p:spPr>
        <p:txBody>
          <a:bodyPr/>
          <a:lstStyle/>
          <a:p>
            <a:r>
              <a:rPr lang="en-US" dirty="0" smtClean="0"/>
              <a:t>Drainage area of 1140.8 square miles</a:t>
            </a:r>
          </a:p>
          <a:p>
            <a:r>
              <a:rPr lang="en-US" dirty="0" smtClean="0"/>
              <a:t>Majority is grassland</a:t>
            </a:r>
          </a:p>
          <a:p>
            <a:r>
              <a:rPr lang="en-US" dirty="0" smtClean="0"/>
              <a:t>3.4% pasture land</a:t>
            </a:r>
          </a:p>
          <a:p>
            <a:r>
              <a:rPr lang="en-US" dirty="0" smtClean="0"/>
              <a:t>3.3% cultivated agriculture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698F-E203-4095-A7BE-288D9EEEB99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194" name="Picture 2" descr="C:\Users\Paul\Desktop\GIS Presentation Graphs\bosque cc imag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371600"/>
            <a:ext cx="2895600" cy="2171700"/>
          </a:xfrm>
          <a:prstGeom prst="rect">
            <a:avLst/>
          </a:prstGeom>
          <a:noFill/>
        </p:spPr>
      </p:pic>
      <p:pic>
        <p:nvPicPr>
          <p:cNvPr id="8195" name="Picture 3" descr="C:\Users\Paul\Desktop\GIS Presentation Graphs\bosquecc wsh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810000"/>
            <a:ext cx="2971800" cy="2511716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3657600"/>
            <a:ext cx="4142690" cy="2767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1853</TotalTime>
  <Words>589</Words>
  <Application>Microsoft Office PowerPoint</Application>
  <PresentationFormat>On-screen Show (4:3)</PresentationFormat>
  <Paragraphs>147</Paragraphs>
  <Slides>32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Equity</vt:lpstr>
      <vt:lpstr>Equation</vt:lpstr>
      <vt:lpstr>The Impact of Large Storm Events on Nutrient Loadings in Texas Rivers</vt:lpstr>
      <vt:lpstr>Project Objectives</vt:lpstr>
      <vt:lpstr>TCEQ CWQMN </vt:lpstr>
      <vt:lpstr>Target Contaminants</vt:lpstr>
      <vt:lpstr>Site Background</vt:lpstr>
      <vt:lpstr>Watershed Mapping</vt:lpstr>
      <vt:lpstr>National Land Cover Database</vt:lpstr>
      <vt:lpstr>Precipitation Data</vt:lpstr>
      <vt:lpstr>Bosque River at Coopers Crossing</vt:lpstr>
      <vt:lpstr>Slide 10</vt:lpstr>
      <vt:lpstr>Slide 11</vt:lpstr>
      <vt:lpstr>Bosque River at Clifton</vt:lpstr>
      <vt:lpstr>Slide 13</vt:lpstr>
      <vt:lpstr>Slide 14</vt:lpstr>
      <vt:lpstr>Slide 15</vt:lpstr>
      <vt:lpstr>Slide 16</vt:lpstr>
      <vt:lpstr>Leon River at Gatesville</vt:lpstr>
      <vt:lpstr>Slide 18</vt:lpstr>
      <vt:lpstr>Slide 19</vt:lpstr>
      <vt:lpstr>Slide 20</vt:lpstr>
      <vt:lpstr>Slide 21</vt:lpstr>
      <vt:lpstr>Slide 22</vt:lpstr>
      <vt:lpstr>Slide 23</vt:lpstr>
      <vt:lpstr>Ammonium Nitrate Mass Balance</vt:lpstr>
      <vt:lpstr>Ammonium Nitrate Mass Balance</vt:lpstr>
      <vt:lpstr>Other Example Watersheds</vt:lpstr>
      <vt:lpstr>Summary</vt:lpstr>
      <vt:lpstr>Slide 28</vt:lpstr>
      <vt:lpstr>Slide 29</vt:lpstr>
      <vt:lpstr>Slide 30</vt:lpstr>
      <vt:lpstr>Slide 31</vt:lpstr>
      <vt:lpstr>Slide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Paul</dc:creator>
  <cp:lastModifiedBy>Paul</cp:lastModifiedBy>
  <cp:revision>69</cp:revision>
  <dcterms:created xsi:type="dcterms:W3CDTF">2012-12-02T23:49:40Z</dcterms:created>
  <dcterms:modified xsi:type="dcterms:W3CDTF">2012-12-04T07:29:52Z</dcterms:modified>
</cp:coreProperties>
</file>