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59" r:id="rId4"/>
    <p:sldId id="260" r:id="rId5"/>
    <p:sldId id="267" r:id="rId6"/>
    <p:sldId id="268" r:id="rId7"/>
    <p:sldId id="280" r:id="rId8"/>
    <p:sldId id="261" r:id="rId9"/>
    <p:sldId id="281" r:id="rId10"/>
    <p:sldId id="272" r:id="rId11"/>
    <p:sldId id="273" r:id="rId12"/>
    <p:sldId id="275" r:id="rId13"/>
    <p:sldId id="264" r:id="rId14"/>
    <p:sldId id="265" r:id="rId15"/>
    <p:sldId id="266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0" autoAdjust="0"/>
    <p:restoredTop sz="97909" autoAdjust="0"/>
  </p:normalViewPr>
  <p:slideViewPr>
    <p:cSldViewPr snapToGrid="0" snapToObjects="1">
      <p:cViewPr>
        <p:scale>
          <a:sx n="100" d="100"/>
          <a:sy n="100" d="100"/>
        </p:scale>
        <p:origin x="-72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354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9E7E4-F02C-459B-A127-C1151C9B178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F1AA7-4B3E-4C99-987B-B7A2E9C07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5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570A0-7F23-3B43-88B4-53BC9F88132D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DF3CB-1F5C-9D4D-87BB-4D2CDBB8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1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82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14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77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74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4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0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76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61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97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2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F3CB-1F5C-9D4D-87BB-4D2CDBB8DC3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1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ADACA-FA12-4572-B086-93846F919CE3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9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CDED-663F-4AE9-9287-287A7E579EEF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0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E2349-D05F-4AAC-A3B3-D68B75CBD149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7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7F62-E9C0-4A2B-93C4-B6DC50668D94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4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3754-49ED-42B4-B2D6-B682CE42D3B0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5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4398-7A13-4811-88D8-AD053E760507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33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7E25-BE9E-45B7-B7AE-F2D75B6D275E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28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E26F-8CFE-4474-8E6D-C6A9A17DF95A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2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5C22-690D-4B0F-A700-63D21422628E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3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7BC5-C5E2-44C7-BFF9-87C0A60DF3A3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5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3CEF-3B66-4E0F-9DDB-477FAE602E5D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5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3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5F11-F5FB-4CAC-A24B-D48A0A54F84F}" type="datetime1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0FBF0-7262-5E45-A0DB-0AD977BFE6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9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1782"/>
            <a:ext cx="8854159" cy="1470025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Terrain Study for Floodplain Remapping of Edgar’s Ranch in Burnet County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127500"/>
            <a:ext cx="6400800" cy="1752600"/>
          </a:xfrm>
        </p:spPr>
        <p:txBody>
          <a:bodyPr>
            <a:normAutofit fontScale="55000" lnSpcReduction="20000"/>
          </a:bodyPr>
          <a:lstStyle/>
          <a:p>
            <a:pPr algn="l"/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Prepared by Roxana Darvari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For Professor David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Maidment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Department of Environmental and Water Resources Engineering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Fall 2012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6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64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Discussion: compare LiDAR with USGS surface display</a:t>
            </a:r>
            <a:endParaRPr lang="en-US" sz="2400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Content Placeholder 7" descr="LiDAR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-143" r="1601"/>
          <a:stretch/>
        </p:blipFill>
        <p:spPr>
          <a:xfrm>
            <a:off x="5207000" y="1600200"/>
            <a:ext cx="2870200" cy="452596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59121" y="1600201"/>
            <a:ext cx="2550551" cy="4979401"/>
            <a:chOff x="1259121" y="1600201"/>
            <a:chExt cx="2550551" cy="4979401"/>
          </a:xfrm>
        </p:grpSpPr>
        <p:pic>
          <p:nvPicPr>
            <p:cNvPr id="7" name="Picture 6" descr="USG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9121" y="1600201"/>
              <a:ext cx="2550551" cy="452596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68377" y="6210270"/>
              <a:ext cx="2134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USGS surface display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88016" y="6184870"/>
            <a:ext cx="217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 surface display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715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15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2067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4F81BD"/>
                </a:solidFill>
                <a:latin typeface="Times New Roman"/>
                <a:cs typeface="Times New Roman"/>
              </a:rPr>
              <a:t>Discussion: compare LiDAR with USGS data display</a:t>
            </a:r>
            <a:endParaRPr lang="en-US" sz="2400" dirty="0"/>
          </a:p>
        </p:txBody>
      </p:sp>
      <p:pic>
        <p:nvPicPr>
          <p:cNvPr id="5" name="Content Placeholder 4" descr="difference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 t="6731" b="6731"/>
          <a:stretch>
            <a:fillRect/>
          </a:stretch>
        </p:blipFill>
        <p:spPr>
          <a:xfrm>
            <a:off x="457200" y="1600200"/>
            <a:ext cx="4888885" cy="4875602"/>
          </a:xfrm>
          <a:prstGeom prst="rect">
            <a:avLst/>
          </a:prstGeom>
        </p:spPr>
      </p:pic>
      <p:pic>
        <p:nvPicPr>
          <p:cNvPr id="6" name="Content Placeholder 5" descr="differenceEdgar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-21178" b="-21178"/>
          <a:stretch>
            <a:fillRect/>
          </a:stretch>
        </p:blipFill>
        <p:spPr>
          <a:xfrm>
            <a:off x="4950452" y="1081912"/>
            <a:ext cx="3490882" cy="3727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1301247" y="3026222"/>
            <a:ext cx="4044838" cy="2195187"/>
            <a:chOff x="1097437" y="3151662"/>
            <a:chExt cx="4044838" cy="2195187"/>
          </a:xfrm>
        </p:grpSpPr>
        <p:sp>
          <p:nvSpPr>
            <p:cNvPr id="7" name="Oval 6"/>
            <p:cNvSpPr/>
            <p:nvPr/>
          </p:nvSpPr>
          <p:spPr>
            <a:xfrm>
              <a:off x="1097437" y="3151662"/>
              <a:ext cx="2774947" cy="219518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3872384" y="3371180"/>
              <a:ext cx="1269891" cy="6428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842935" y="4335947"/>
            <a:ext cx="4047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5% difference between USGS data and</a:t>
            </a:r>
          </a:p>
          <a:p>
            <a:pPr algn="ctr"/>
            <a:r>
              <a:rPr lang="en-US" dirty="0" smtClean="0"/>
              <a:t> LiDAR which may effect on the cross sections profile and consequently the hydraulic model.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286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243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Discussion: compare LiDAR with USGS TIN surface</a:t>
            </a:r>
            <a:endParaRPr lang="en-US" sz="2400" dirty="0">
              <a:solidFill>
                <a:srgbClr val="4F81BD"/>
              </a:solidFill>
            </a:endParaRPr>
          </a:p>
        </p:txBody>
      </p:sp>
      <p:pic>
        <p:nvPicPr>
          <p:cNvPr id="5" name="Content Placeholder 4" descr="USGS2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5577" r="55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Content Placeholder 5" descr="TINZOOM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 l="11310" r="1131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1659" y="6126163"/>
            <a:ext cx="180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USGS TIN surface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11632" y="6144783"/>
            <a:ext cx="184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 TIN surface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858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858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20" y="307976"/>
            <a:ext cx="8229600" cy="1143000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Discussion: compare LiDAR cross-sections with USGS</a:t>
            </a:r>
            <a:endParaRPr lang="en-US" sz="2600" dirty="0">
              <a:solidFill>
                <a:srgbClr val="4F81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5147171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USGS cross section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97388" y="5198564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LiDAR cross section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9" descr="USGS_Cross_befor _House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t="-41898" b="-41898"/>
          <a:stretch>
            <a:fillRect/>
          </a:stretch>
        </p:blipFill>
        <p:spPr>
          <a:xfrm>
            <a:off x="309531" y="1642744"/>
            <a:ext cx="4168807" cy="4144189"/>
          </a:xfrm>
          <a:prstGeom prst="rect">
            <a:avLst/>
          </a:prstGeom>
        </p:spPr>
      </p:pic>
      <p:pic>
        <p:nvPicPr>
          <p:cNvPr id="11" name="Content Placeholder 10" descr="LiDAR_Cross_before_house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t="-40274" b="-40274"/>
          <a:stretch>
            <a:fillRect/>
          </a:stretch>
        </p:blipFill>
        <p:spPr>
          <a:xfrm>
            <a:off x="4497388" y="1642744"/>
            <a:ext cx="4041775" cy="4158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458078"/>
            <a:ext cx="8007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As the LiDAR elevations are more accurate than USGS elevations, the cross-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sections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based on LiDAR data should be more reliable than USGS cross-sections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7429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429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>
                <a:latin typeface="Times New Roman"/>
                <a:cs typeface="Times New Roman"/>
              </a:rPr>
              <a:t>Discussion: Land Use-based Surface Roughness</a:t>
            </a:r>
            <a:endParaRPr lang="en-US" sz="29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Kalyanapu</a:t>
            </a:r>
            <a:r>
              <a:rPr lang="en-US" sz="2000" dirty="0">
                <a:latin typeface="Times New Roman"/>
                <a:cs typeface="Times New Roman"/>
              </a:rPr>
              <a:t> et al. (2009) has done a study on effects of land use-based surface roughness on </a:t>
            </a:r>
            <a:r>
              <a:rPr lang="en-US" sz="2000" dirty="0" smtClean="0">
                <a:latin typeface="Times New Roman"/>
                <a:cs typeface="Times New Roman"/>
              </a:rPr>
              <a:t>hydraulic model </a:t>
            </a:r>
            <a:r>
              <a:rPr lang="en-US" sz="2000" dirty="0">
                <a:latin typeface="Times New Roman"/>
                <a:cs typeface="Times New Roman"/>
              </a:rPr>
              <a:t>output. They calculated the Manning’s </a:t>
            </a:r>
            <a:r>
              <a:rPr lang="en-US" sz="2000" dirty="0" smtClean="0">
                <a:latin typeface="Times New Roman"/>
                <a:cs typeface="Times New Roman"/>
              </a:rPr>
              <a:t>by </a:t>
            </a:r>
            <a:r>
              <a:rPr lang="en-US" sz="2000" dirty="0">
                <a:latin typeface="Times New Roman"/>
                <a:cs typeface="Times New Roman"/>
              </a:rPr>
              <a:t>visual inspection and compared it with the NLCD Manning’s </a:t>
            </a:r>
            <a:r>
              <a:rPr lang="en-US" sz="2000" dirty="0" smtClean="0">
                <a:latin typeface="Times New Roman"/>
                <a:cs typeface="Times New Roman"/>
              </a:rPr>
              <a:t>and </a:t>
            </a:r>
            <a:r>
              <a:rPr lang="en-US" sz="2000" dirty="0">
                <a:latin typeface="Times New Roman"/>
                <a:cs typeface="Times New Roman"/>
              </a:rPr>
              <a:t>found that there is a significant difference between them, especially in urban areas.</a:t>
            </a:r>
            <a:r>
              <a:rPr lang="en-US" sz="2000" dirty="0" smtClean="0">
                <a:effectLst/>
                <a:latin typeface="Times New Roman"/>
                <a:cs typeface="Times New Roman"/>
              </a:rPr>
              <a:t> </a:t>
            </a: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manning tabl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6925" y="3392444"/>
            <a:ext cx="5010150" cy="3498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47352"/>
            <a:ext cx="9245815" cy="41549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Do these differences in Manning’s cause the similar differences in hydraulic model?</a:t>
            </a:r>
            <a:endParaRPr lang="en-US" sz="21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 rot="18900000">
            <a:off x="2850953" y="3075056"/>
            <a:ext cx="344209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FUTURE WORK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8001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8001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81BD"/>
                </a:solidFill>
                <a:latin typeface="Times New Roman"/>
                <a:cs typeface="Times New Roman"/>
              </a:rPr>
              <a:t>Conclusion</a:t>
            </a:r>
            <a:endParaRPr lang="en-US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4525963"/>
          </a:xfrm>
        </p:spPr>
        <p:txBody>
          <a:bodyPr>
            <a:normAutofit/>
          </a:bodyPr>
          <a:lstStyle/>
          <a:p>
            <a:pPr lvl="0" algn="just"/>
            <a:r>
              <a:rPr lang="en-US" sz="2000" dirty="0">
                <a:latin typeface="Times New Roman"/>
                <a:cs typeface="Times New Roman"/>
              </a:rPr>
              <a:t>Since the LiDAR </a:t>
            </a:r>
            <a:r>
              <a:rPr lang="en-US" sz="2000" dirty="0" smtClean="0">
                <a:latin typeface="Times New Roman"/>
                <a:cs typeface="Times New Roman"/>
              </a:rPr>
              <a:t>data are </a:t>
            </a:r>
            <a:r>
              <a:rPr lang="en-US" sz="2000" dirty="0">
                <a:latin typeface="Times New Roman"/>
                <a:cs typeface="Times New Roman"/>
              </a:rPr>
              <a:t>more accurate than USGS </a:t>
            </a:r>
            <a:r>
              <a:rPr lang="en-US" sz="2000" dirty="0" smtClean="0">
                <a:latin typeface="Times New Roman"/>
                <a:cs typeface="Times New Roman"/>
              </a:rPr>
              <a:t>data</a:t>
            </a:r>
          </a:p>
          <a:p>
            <a:pPr marL="0" lvl="0" indent="0" algn="just"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 lvl="0" algn="just"/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latin typeface="Times New Roman"/>
                <a:cs typeface="Times New Roman"/>
              </a:rPr>
              <a:t>o the </a:t>
            </a:r>
            <a:r>
              <a:rPr lang="en-US" sz="2000" dirty="0">
                <a:latin typeface="Times New Roman"/>
                <a:cs typeface="Times New Roman"/>
              </a:rPr>
              <a:t>cross sections based on </a:t>
            </a:r>
            <a:r>
              <a:rPr lang="en-US" sz="2000" dirty="0" smtClean="0">
                <a:latin typeface="Times New Roman"/>
                <a:cs typeface="Times New Roman"/>
              </a:rPr>
              <a:t>LiDAR data </a:t>
            </a:r>
            <a:r>
              <a:rPr lang="en-US" sz="2000" dirty="0">
                <a:latin typeface="Times New Roman"/>
                <a:cs typeface="Times New Roman"/>
              </a:rPr>
              <a:t>are </a:t>
            </a:r>
            <a:r>
              <a:rPr lang="en-US" sz="2000" dirty="0" smtClean="0">
                <a:latin typeface="Times New Roman"/>
                <a:cs typeface="Times New Roman"/>
              </a:rPr>
              <a:t>more reliable than the </a:t>
            </a:r>
            <a:r>
              <a:rPr lang="en-US" sz="2000" dirty="0">
                <a:latin typeface="Times New Roman"/>
                <a:cs typeface="Times New Roman"/>
              </a:rPr>
              <a:t>ones based on </a:t>
            </a:r>
            <a:r>
              <a:rPr lang="en-US" sz="2000" dirty="0" smtClean="0">
                <a:latin typeface="Times New Roman"/>
                <a:cs typeface="Times New Roman"/>
              </a:rPr>
              <a:t>USGS data</a:t>
            </a:r>
          </a:p>
          <a:p>
            <a:pPr marL="0" lvl="0" indent="0" algn="just"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 lvl="0" algn="just"/>
            <a:r>
              <a:rPr lang="en-US" sz="2000" dirty="0" smtClean="0">
                <a:latin typeface="Times New Roman"/>
                <a:cs typeface="Times New Roman"/>
              </a:rPr>
              <a:t>Calculated flood extent based on the LiDAR terrain shows that the </a:t>
            </a:r>
            <a:r>
              <a:rPr lang="en-US" sz="2000" dirty="0">
                <a:latin typeface="Times New Roman"/>
                <a:cs typeface="Times New Roman"/>
              </a:rPr>
              <a:t>Edgar Ranch locates out of the Zone </a:t>
            </a:r>
            <a:r>
              <a:rPr lang="en-US" sz="2000" dirty="0" smtClean="0">
                <a:latin typeface="Times New Roman"/>
                <a:cs typeface="Times New Roman"/>
              </a:rPr>
              <a:t>A  </a:t>
            </a:r>
            <a:endParaRPr lang="en-US" sz="2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Calculated_Floodplain_FE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58894"/>
            <a:ext cx="4495800" cy="3343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8572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8572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 (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7800" y="172021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 for Your Attention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04900" y="3424555"/>
            <a:ext cx="2463800" cy="3296920"/>
          </a:xfrm>
          <a:solidFill>
            <a:schemeClr val="bg1">
              <a:lumMod val="65000"/>
              <a:alpha val="36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000" b="1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Acknowledgement:</a:t>
            </a:r>
          </a:p>
          <a:p>
            <a:pPr algn="l"/>
            <a:endParaRPr lang="en-US" sz="1800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Dr. David </a:t>
            </a:r>
            <a:r>
              <a:rPr lang="en-US" sz="1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Maidment</a:t>
            </a:r>
            <a:endParaRPr lang="en-US" sz="18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1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Donna Edgar</a:t>
            </a:r>
          </a:p>
          <a:p>
            <a:pPr algn="l"/>
            <a:r>
              <a:rPr lang="en-US" sz="1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Herb Darling</a:t>
            </a:r>
          </a:p>
          <a:p>
            <a:pPr algn="l"/>
            <a:r>
              <a:rPr lang="en-US" sz="1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Lilly </a:t>
            </a:r>
            <a:r>
              <a:rPr lang="en-US" sz="1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endParaRPr lang="en-US" sz="1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1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Melinda </a:t>
            </a:r>
            <a:r>
              <a:rPr lang="en-US" sz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Luna</a:t>
            </a:r>
          </a:p>
          <a:p>
            <a:pPr algn="l"/>
            <a:r>
              <a:rPr lang="en-US" sz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Stephen Jackson</a:t>
            </a:r>
          </a:p>
          <a:p>
            <a:pPr algn="l"/>
            <a:r>
              <a:rPr lang="en-US" sz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Sean Sutton</a:t>
            </a:r>
          </a:p>
          <a:p>
            <a:pPr algn="l"/>
            <a:r>
              <a:rPr lang="en-US" sz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Sofia Reyes</a:t>
            </a:r>
            <a:endParaRPr lang="en-US" sz="1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4F81BD"/>
                </a:solidFill>
                <a:latin typeface="Times New Roman"/>
                <a:cs typeface="Times New Roman"/>
              </a:rPr>
              <a:t>Edgar’s House Story…</a:t>
            </a:r>
            <a:endParaRPr lang="en-US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5" y="1434167"/>
            <a:ext cx="8795171" cy="542383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Edgar </a:t>
            </a:r>
            <a:r>
              <a:rPr lang="en-US" sz="2000" dirty="0">
                <a:latin typeface="Times New Roman"/>
                <a:cs typeface="Times New Roman"/>
              </a:rPr>
              <a:t>Ranch located in northeast Burnet County</a:t>
            </a:r>
          </a:p>
          <a:p>
            <a:r>
              <a:rPr lang="en-US" sz="2000" dirty="0">
                <a:latin typeface="Times New Roman"/>
                <a:cs typeface="Times New Roman"/>
              </a:rPr>
              <a:t>The study area includes two reaches, Moss Branch and Edgar Draw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Recreate a floodplain map for Edgar Ranch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In </a:t>
            </a:r>
            <a:r>
              <a:rPr lang="en-US" sz="2000" dirty="0">
                <a:latin typeface="Times New Roman"/>
                <a:cs typeface="Times New Roman"/>
              </a:rPr>
              <a:t>the old floodplain </a:t>
            </a:r>
            <a:r>
              <a:rPr lang="en-US" sz="2000" dirty="0" smtClean="0">
                <a:latin typeface="Times New Roman"/>
                <a:cs typeface="Times New Roman"/>
              </a:rPr>
              <a:t>map, </a:t>
            </a:r>
            <a:r>
              <a:rPr lang="en-US" sz="2000" dirty="0">
                <a:latin typeface="Times New Roman"/>
                <a:cs typeface="Times New Roman"/>
              </a:rPr>
              <a:t>the Edgar Ranch was out of the </a:t>
            </a:r>
            <a:r>
              <a:rPr lang="en-US" sz="2000" dirty="0" smtClean="0">
                <a:latin typeface="Times New Roman"/>
                <a:cs typeface="Times New Roman"/>
              </a:rPr>
              <a:t>flooding zone but </a:t>
            </a:r>
            <a:r>
              <a:rPr lang="en-US" sz="2000" dirty="0">
                <a:latin typeface="Times New Roman"/>
                <a:cs typeface="Times New Roman"/>
              </a:rPr>
              <a:t>in the new </a:t>
            </a:r>
            <a:r>
              <a:rPr lang="en-US" sz="2000" dirty="0" smtClean="0">
                <a:latin typeface="Times New Roman"/>
                <a:cs typeface="Times New Roman"/>
              </a:rPr>
              <a:t>map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issued </a:t>
            </a:r>
            <a:r>
              <a:rPr lang="en-US" sz="2000" dirty="0">
                <a:latin typeface="Times New Roman"/>
                <a:cs typeface="Times New Roman"/>
              </a:rPr>
              <a:t>in </a:t>
            </a:r>
            <a:r>
              <a:rPr lang="en-US" sz="2000" dirty="0" smtClean="0">
                <a:latin typeface="Times New Roman"/>
                <a:cs typeface="Times New Roman"/>
              </a:rPr>
              <a:t>2011 by FEMA; Edgar </a:t>
            </a:r>
            <a:r>
              <a:rPr lang="en-US" sz="2000" dirty="0">
                <a:latin typeface="Times New Roman"/>
                <a:cs typeface="Times New Roman"/>
              </a:rPr>
              <a:t>Ranch </a:t>
            </a:r>
            <a:r>
              <a:rPr lang="en-US" sz="2000" dirty="0" smtClean="0">
                <a:latin typeface="Times New Roman"/>
                <a:cs typeface="Times New Roman"/>
              </a:rPr>
              <a:t>locates </a:t>
            </a:r>
            <a:r>
              <a:rPr lang="en-US" sz="2000" dirty="0">
                <a:latin typeface="Times New Roman"/>
                <a:cs typeface="Times New Roman"/>
              </a:rPr>
              <a:t>in Zone “A” </a:t>
            </a:r>
            <a:r>
              <a:rPr lang="en-US" sz="2000" dirty="0" smtClean="0">
                <a:latin typeface="Times New Roman"/>
                <a:cs typeface="Times New Roman"/>
              </a:rPr>
              <a:t>floodplain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766632" y="3537546"/>
            <a:ext cx="3962400" cy="3317956"/>
            <a:chOff x="4766632" y="3537546"/>
            <a:chExt cx="3962400" cy="3317956"/>
          </a:xfrm>
        </p:grpSpPr>
        <p:grpSp>
          <p:nvGrpSpPr>
            <p:cNvPr id="29" name="Group 28"/>
            <p:cNvGrpSpPr/>
            <p:nvPr/>
          </p:nvGrpSpPr>
          <p:grpSpPr>
            <a:xfrm>
              <a:off x="4766632" y="3537546"/>
              <a:ext cx="3962400" cy="3317956"/>
              <a:chOff x="4766632" y="3537546"/>
              <a:chExt cx="3962400" cy="331795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766632" y="3537546"/>
                <a:ext cx="3962400" cy="3317956"/>
                <a:chOff x="4432910" y="3516868"/>
                <a:chExt cx="3962400" cy="3317956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5418557" y="6465492"/>
                  <a:ext cx="22967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558ED5"/>
                      </a:solidFill>
                      <a:latin typeface="Times New Roman"/>
                      <a:cs typeface="Times New Roman"/>
                    </a:rPr>
                    <a:t>New  floodplain Map</a:t>
                  </a:r>
                  <a:endParaRPr lang="en-US" b="1" dirty="0">
                    <a:solidFill>
                      <a:srgbClr val="558ED5"/>
                    </a:solidFill>
                    <a:latin typeface="Times New Roman"/>
                    <a:cs typeface="Times New Roman"/>
                  </a:endParaRPr>
                </a:p>
              </p:txBody>
            </p:sp>
            <p:grpSp>
              <p:nvGrpSpPr>
                <p:cNvPr id="16" name="Group 15"/>
                <p:cNvGrpSpPr/>
                <p:nvPr/>
              </p:nvGrpSpPr>
              <p:grpSpPr>
                <a:xfrm>
                  <a:off x="4432910" y="3516868"/>
                  <a:ext cx="3962400" cy="2971800"/>
                  <a:chOff x="4558331" y="2720007"/>
                  <a:chExt cx="3962400" cy="2971800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4558331" y="2720007"/>
                    <a:ext cx="3962400" cy="2971800"/>
                    <a:chOff x="4558331" y="2720007"/>
                    <a:chExt cx="3962400" cy="2971800"/>
                  </a:xfrm>
                </p:grpSpPr>
                <p:pic>
                  <p:nvPicPr>
                    <p:cNvPr id="5" name="Picture 4" descr="photo (2).JPG"/>
                    <p:cNvPicPr/>
                    <p:nvPr/>
                  </p:nvPicPr>
                  <p:blipFill>
                    <a:blip r:embed="rId3" cstate="print"/>
                    <a:stretch>
                      <a:fillRect/>
                    </a:stretch>
                  </p:blipFill>
                  <p:spPr>
                    <a:xfrm>
                      <a:off x="4558331" y="2720007"/>
                      <a:ext cx="3962400" cy="29718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5957514" y="2891215"/>
                      <a:ext cx="1393268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/>
                        <a:t>Moss Branch</a:t>
                      </a:r>
                    </a:p>
                    <a:p>
                      <a:endParaRPr lang="en-US" dirty="0"/>
                    </a:p>
                  </p:txBody>
                </p:sp>
              </p:grpSp>
              <p:sp>
                <p:nvSpPr>
                  <p:cNvPr id="10" name="Rectangle 9"/>
                  <p:cNvSpPr/>
                  <p:nvPr/>
                </p:nvSpPr>
                <p:spPr>
                  <a:xfrm>
                    <a:off x="6873253" y="4763879"/>
                    <a:ext cx="126860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/>
                      <a:t>Edgar Draw</a:t>
                    </a:r>
                    <a:endParaRPr lang="en-US" dirty="0"/>
                  </a:p>
                </p:txBody>
              </p:sp>
            </p:grpSp>
          </p:grpSp>
          <p:sp>
            <p:nvSpPr>
              <p:cNvPr id="28" name="Oval 27"/>
              <p:cNvSpPr/>
              <p:nvPr/>
            </p:nvSpPr>
            <p:spPr>
              <a:xfrm flipH="1" flipV="1">
                <a:off x="7441013" y="5410202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995237" y="5027419"/>
              <a:ext cx="1071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Edgar’s House</a:t>
              </a:r>
              <a:endParaRPr lang="en-US" sz="11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508" y="3537546"/>
            <a:ext cx="3771900" cy="3320454"/>
            <a:chOff x="235165" y="3537546"/>
            <a:chExt cx="3771900" cy="3320454"/>
          </a:xfrm>
        </p:grpSpPr>
        <p:grpSp>
          <p:nvGrpSpPr>
            <p:cNvPr id="30" name="Group 29"/>
            <p:cNvGrpSpPr/>
            <p:nvPr/>
          </p:nvGrpSpPr>
          <p:grpSpPr>
            <a:xfrm>
              <a:off x="235165" y="3537546"/>
              <a:ext cx="3771900" cy="3320454"/>
              <a:chOff x="235165" y="3537546"/>
              <a:chExt cx="3771900" cy="332045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35165" y="3537546"/>
                <a:ext cx="3771900" cy="3320454"/>
                <a:chOff x="235165" y="3537546"/>
                <a:chExt cx="3771900" cy="3320454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971656" y="6488668"/>
                  <a:ext cx="235574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/>
                      <a:cs typeface="Times New Roman"/>
                    </a:rPr>
                    <a:t>Old floodplain Map</a:t>
                  </a:r>
                  <a:endParaRPr lang="en-US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/>
                    <a:cs typeface="Times New Roman"/>
                  </a:endParaRPr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235165" y="3537546"/>
                  <a:ext cx="3771900" cy="2971800"/>
                  <a:chOff x="457200" y="2720008"/>
                  <a:chExt cx="3771900" cy="2971800"/>
                </a:xfrm>
              </p:grpSpPr>
              <p:pic>
                <p:nvPicPr>
                  <p:cNvPr id="4" name="Picture 3" descr="photo (3).JPG"/>
                  <p:cNvPicPr/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457200" y="2720008"/>
                    <a:ext cx="3771900" cy="2971800"/>
                  </a:xfrm>
                  <a:prstGeom prst="rect">
                    <a:avLst/>
                  </a:prstGeom>
                </p:spPr>
              </p:pic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1328225" y="2861568"/>
                    <a:ext cx="1393268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Moss Branch</a:t>
                    </a:r>
                  </a:p>
                  <a:p>
                    <a:endParaRPr lang="en-US" dirty="0"/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2721493" y="4579213"/>
                    <a:ext cx="126860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/>
                      <a:t>Edgar Draw</a:t>
                    </a:r>
                    <a:endParaRPr lang="en-US" dirty="0"/>
                  </a:p>
                </p:txBody>
              </p:sp>
            </p:grpSp>
          </p:grpSp>
          <p:sp>
            <p:nvSpPr>
              <p:cNvPr id="27" name="Oval 26"/>
              <p:cNvSpPr/>
              <p:nvPr/>
            </p:nvSpPr>
            <p:spPr>
              <a:xfrm flipH="1" flipV="1">
                <a:off x="2914733" y="5257802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470397" y="4918209"/>
              <a:ext cx="1071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Edgar’s House</a:t>
              </a:r>
              <a:endParaRPr lang="en-US" sz="11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0"/>
            <a:ext cx="1143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143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01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How to create an accurate terrain?</a:t>
            </a:r>
            <a:endParaRPr lang="en-US" sz="3600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3803301" cy="422468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Use LiDAR data, currently the most accurate data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Utilize HEC-GeoRAS tool in ArcGIS to make layers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Use </a:t>
            </a:r>
            <a:r>
              <a:rPr lang="en-US" sz="2400" dirty="0" err="1" smtClean="0">
                <a:latin typeface="Times New Roman"/>
                <a:cs typeface="Times New Roman"/>
              </a:rPr>
              <a:t>LandUse</a:t>
            </a:r>
            <a:r>
              <a:rPr lang="en-US" sz="2400" dirty="0" smtClean="0">
                <a:latin typeface="Times New Roman"/>
                <a:cs typeface="Times New Roman"/>
              </a:rPr>
              <a:t> Map to extract the Manning’s value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114800" y="1506538"/>
            <a:ext cx="4889500" cy="5303520"/>
            <a:chOff x="4114800" y="1417638"/>
            <a:chExt cx="4889500" cy="5303520"/>
          </a:xfrm>
        </p:grpSpPr>
        <p:grpSp>
          <p:nvGrpSpPr>
            <p:cNvPr id="15" name="Group 14"/>
            <p:cNvGrpSpPr/>
            <p:nvPr/>
          </p:nvGrpSpPr>
          <p:grpSpPr>
            <a:xfrm>
              <a:off x="4260501" y="1417638"/>
              <a:ext cx="4330810" cy="5303520"/>
              <a:chOff x="4260501" y="1417638"/>
              <a:chExt cx="4330810" cy="5303520"/>
            </a:xfrm>
          </p:grpSpPr>
          <p:pic>
            <p:nvPicPr>
              <p:cNvPr id="4" name="Picture 3" descr="flowchart.jpe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60501" y="1417638"/>
                <a:ext cx="4330810" cy="5303520"/>
              </a:xfrm>
              <a:prstGeom prst="rect">
                <a:avLst/>
              </a:prstGeom>
            </p:spPr>
          </p:pic>
          <p:sp>
            <p:nvSpPr>
              <p:cNvPr id="7" name="Rounded Rectangle 6"/>
              <p:cNvSpPr/>
              <p:nvPr/>
            </p:nvSpPr>
            <p:spPr>
              <a:xfrm>
                <a:off x="5283200" y="4183062"/>
                <a:ext cx="2197100" cy="1697038"/>
              </a:xfrm>
              <a:prstGeom prst="roundRect">
                <a:avLst/>
              </a:prstGeom>
              <a:noFill/>
              <a:ln w="254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131050" y="4726048"/>
                <a:ext cx="8763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6"/>
                    </a:solidFill>
                  </a:rPr>
                  <a:t>Task 3</a:t>
                </a:r>
                <a:endParaRPr lang="en-US" sz="2000" b="1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114800" y="1417638"/>
              <a:ext cx="4889500" cy="2735262"/>
              <a:chOff x="4114800" y="1417638"/>
              <a:chExt cx="4889500" cy="2735262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114800" y="1417638"/>
                <a:ext cx="2133600" cy="2735262"/>
              </a:xfrm>
              <a:prstGeom prst="roundRect">
                <a:avLst/>
              </a:prstGeom>
              <a:noFill/>
              <a:ln w="12700" cap="rnd" cmpd="sng">
                <a:solidFill>
                  <a:schemeClr val="accent6">
                    <a:alpha val="0"/>
                  </a:schemeClr>
                </a:solidFill>
                <a:prstDash val="sysDash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4203700" y="1447800"/>
                <a:ext cx="2336800" cy="2603500"/>
              </a:xfrm>
              <a:prstGeom prst="roundRect">
                <a:avLst/>
              </a:prstGeom>
              <a:noFill/>
              <a:ln w="254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807200" y="2332038"/>
                <a:ext cx="2197100" cy="1820862"/>
              </a:xfrm>
              <a:prstGeom prst="roundRect">
                <a:avLst/>
              </a:prstGeom>
              <a:noFill/>
              <a:ln w="254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102350" y="1817748"/>
                <a:ext cx="8763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6"/>
                    </a:solidFill>
                  </a:rPr>
                  <a:t>Task 1</a:t>
                </a:r>
                <a:endParaRPr lang="en-US" sz="20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569200" y="2131983"/>
                <a:ext cx="8763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6"/>
                    </a:solidFill>
                  </a:rPr>
                  <a:t>Task 2</a:t>
                </a:r>
                <a:endParaRPr lang="en-US" sz="2000" b="1" dirty="0">
                  <a:solidFill>
                    <a:schemeClr val="accent6"/>
                  </a:solidFill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0" y="0"/>
            <a:ext cx="1714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714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Task 1:How to work with raw LiDAR data?</a:t>
            </a:r>
            <a:endParaRPr lang="en-US" sz="3200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0474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LiDAR dataset (LAS extension files) can </a:t>
            </a:r>
            <a:r>
              <a:rPr lang="en-US" sz="1800" dirty="0">
                <a:latin typeface="Times New Roman"/>
                <a:cs typeface="Times New Roman"/>
              </a:rPr>
              <a:t>be displayed surface </a:t>
            </a:r>
            <a:r>
              <a:rPr lang="en-US" sz="1800" dirty="0" smtClean="0">
                <a:latin typeface="Times New Roman"/>
                <a:cs typeface="Times New Roman"/>
              </a:rPr>
              <a:t>elevation using LAS Dataset tool</a:t>
            </a:r>
          </a:p>
          <a:p>
            <a:pPr marL="0" indent="0">
              <a:buNone/>
            </a:pPr>
            <a:r>
              <a:rPr lang="en-US" sz="1800" dirty="0" smtClean="0">
                <a:effectLst/>
                <a:latin typeface="Times New Roman"/>
                <a:cs typeface="Times New Roman"/>
              </a:rPr>
              <a:t> </a:t>
            </a:r>
            <a:endParaRPr lang="en-US" sz="1800" dirty="0">
              <a:latin typeface="Times New Roman"/>
              <a:cs typeface="Times New Roman"/>
            </a:endParaRPr>
          </a:p>
        </p:txBody>
      </p:sp>
      <p:pic>
        <p:nvPicPr>
          <p:cNvPr id="4" name="Picture 3" descr="TINdisplay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6982" y="2304947"/>
            <a:ext cx="5254745" cy="407209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286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286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16" y="46115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F81BD"/>
                </a:solidFill>
                <a:latin typeface="Times New Roman"/>
                <a:cs typeface="Times New Roman"/>
              </a:rPr>
              <a:t>Task 1:How to work with raw LiDAR data?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76616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>
                <a:latin typeface="Times New Roman"/>
                <a:cs typeface="Times New Roman"/>
              </a:rPr>
              <a:t>To </a:t>
            </a:r>
            <a:r>
              <a:rPr lang="en-US" sz="2400" dirty="0">
                <a:latin typeface="Times New Roman"/>
                <a:cs typeface="Times New Roman"/>
              </a:rPr>
              <a:t>work with HEC-GeoRAS toolbar, the </a:t>
            </a:r>
            <a:r>
              <a:rPr lang="en-US" sz="2400" dirty="0" smtClean="0">
                <a:latin typeface="Times New Roman"/>
                <a:cs typeface="Times New Roman"/>
              </a:rPr>
              <a:t>raw LiDAR dataset </a:t>
            </a:r>
            <a:r>
              <a:rPr lang="en-US" sz="2400" dirty="0">
                <a:latin typeface="Times New Roman"/>
                <a:cs typeface="Times New Roman"/>
              </a:rPr>
              <a:t>should be converted to </a:t>
            </a:r>
            <a:r>
              <a:rPr lang="en-US" sz="2400" dirty="0" smtClean="0">
                <a:latin typeface="Times New Roman"/>
                <a:cs typeface="Times New Roman"/>
              </a:rPr>
              <a:t>TIN</a:t>
            </a:r>
          </a:p>
          <a:p>
            <a:pPr marL="0" indent="0" algn="just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algn="just"/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ArcGIS has the limitation of point numbers of 5,000,000. However the number of points of LiDAR data in study area is almost 2 billions.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857409" y="1511945"/>
            <a:ext cx="4829850" cy="5303520"/>
            <a:chOff x="4257283" y="1864701"/>
            <a:chExt cx="4664809" cy="5049141"/>
          </a:xfrm>
        </p:grpSpPr>
        <p:pic>
          <p:nvPicPr>
            <p:cNvPr id="4" name="Picture 3" descr="TINdisplay2.emf"/>
            <p:cNvPicPr/>
            <p:nvPr/>
          </p:nvPicPr>
          <p:blipFill rotWithShape="1">
            <a:blip r:embed="rId3" cstate="print"/>
            <a:srcRect l="28302" t="11337" r="27587" b="22506"/>
            <a:stretch/>
          </p:blipFill>
          <p:spPr>
            <a:xfrm>
              <a:off x="4405194" y="1989138"/>
              <a:ext cx="4442377" cy="4406137"/>
            </a:xfrm>
            <a:prstGeom prst="rect">
              <a:avLst/>
            </a:prstGeom>
          </p:spPr>
        </p:pic>
        <p:pic>
          <p:nvPicPr>
            <p:cNvPr id="5" name="Picture 4" descr="TINdisplay2.emf"/>
            <p:cNvPicPr>
              <a:picLocks noChangeAspect="1"/>
            </p:cNvPicPr>
            <p:nvPr/>
          </p:nvPicPr>
          <p:blipFill rotWithShape="1">
            <a:blip r:embed="rId3" cstate="print"/>
            <a:srcRect l="10199" t="11657" r="79233" b="71450"/>
            <a:stretch/>
          </p:blipFill>
          <p:spPr>
            <a:xfrm>
              <a:off x="8491861" y="1864701"/>
              <a:ext cx="430231" cy="589066"/>
            </a:xfrm>
            <a:prstGeom prst="rect">
              <a:avLst/>
            </a:prstGeom>
          </p:spPr>
        </p:pic>
        <p:pic>
          <p:nvPicPr>
            <p:cNvPr id="6" name="Picture 5" descr="TINdisplay2.emf"/>
            <p:cNvPicPr/>
            <p:nvPr/>
          </p:nvPicPr>
          <p:blipFill rotWithShape="1">
            <a:blip r:embed="rId3" cstate="print"/>
            <a:srcRect t="81503" r="55582" b="6891"/>
            <a:stretch/>
          </p:blipFill>
          <p:spPr>
            <a:xfrm>
              <a:off x="4257283" y="6161313"/>
              <a:ext cx="4210519" cy="752529"/>
            </a:xfrm>
            <a:prstGeom prst="rect">
              <a:avLst/>
            </a:prstGeom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2857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857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01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F81BD"/>
                </a:solidFill>
                <a:latin typeface="Times New Roman"/>
                <a:cs typeface="Times New Roman"/>
              </a:rPr>
              <a:t>Task 1:How to work with raw LiDAR data?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863" y="1460500"/>
            <a:ext cx="902703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In order to obtain a detailed terrain model to be used for the HEC-RAS:</a:t>
            </a:r>
          </a:p>
          <a:p>
            <a:r>
              <a:rPr lang="en-US" sz="1800" dirty="0" smtClean="0">
                <a:latin typeface="Times New Roman"/>
                <a:cs typeface="Times New Roman"/>
              </a:rPr>
              <a:t> extracted the 0.5 meter interval contour from provided LiDAR data</a:t>
            </a:r>
          </a:p>
          <a:p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imported contours to AutoCAD civil 3D and manually draw a 3D polyline along the channel bottom</a:t>
            </a:r>
          </a:p>
          <a:p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Imported the contours and polylines to ArcGIS</a:t>
            </a:r>
          </a:p>
          <a:p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converted the combination of contours and polylines to TIN</a:t>
            </a:r>
          </a:p>
        </p:txBody>
      </p:sp>
      <p:pic>
        <p:nvPicPr>
          <p:cNvPr id="4" name="Picture 3" descr="contour.JPG">
            <a:hlinkClick r:id="" action="ppaction://noaction" highlightClick="1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5146" y="3572707"/>
            <a:ext cx="3293055" cy="3128493"/>
          </a:xfrm>
          <a:prstGeom prst="rect">
            <a:avLst/>
          </a:prstGeom>
        </p:spPr>
      </p:pic>
      <p:pic>
        <p:nvPicPr>
          <p:cNvPr id="5" name="Picture 4" descr="TIN.JPG">
            <a:hlinkClick r:id="rId4" action="ppaction://hlinksldjump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99205" y="3592982"/>
            <a:ext cx="3307989" cy="31284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429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6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018579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Task 2: How to add </a:t>
            </a:r>
            <a:r>
              <a:rPr lang="en-US" sz="2400" dirty="0" err="1" smtClean="0">
                <a:solidFill>
                  <a:srgbClr val="4F81BD"/>
                </a:solidFill>
                <a:latin typeface="Times New Roman"/>
                <a:cs typeface="Times New Roman"/>
              </a:rPr>
              <a:t>LandUse</a:t>
            </a:r>
            <a:r>
              <a:rPr lang="en-US" sz="24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 Map and Manning’s value?</a:t>
            </a:r>
            <a:endParaRPr lang="en-US" sz="2400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Used  NLCD </a:t>
            </a:r>
            <a:r>
              <a:rPr lang="en-US" sz="2000" dirty="0" err="1" smtClean="0">
                <a:latin typeface="Times New Roman"/>
                <a:cs typeface="Times New Roman"/>
              </a:rPr>
              <a:t>LandUse</a:t>
            </a:r>
            <a:r>
              <a:rPr lang="en-US" sz="2000" dirty="0" smtClean="0">
                <a:latin typeface="Times New Roman"/>
                <a:cs typeface="Times New Roman"/>
              </a:rPr>
              <a:t> Map</a:t>
            </a:r>
          </a:p>
          <a:p>
            <a:r>
              <a:rPr lang="en-US" sz="2000" dirty="0">
                <a:latin typeface="Times New Roman"/>
                <a:cs typeface="Times New Roman"/>
              </a:rPr>
              <a:t>L</a:t>
            </a:r>
            <a:r>
              <a:rPr lang="en-US" sz="2000" dirty="0" smtClean="0">
                <a:latin typeface="Times New Roman"/>
                <a:cs typeface="Times New Roman"/>
              </a:rPr>
              <a:t>and </a:t>
            </a:r>
            <a:r>
              <a:rPr lang="en-US" sz="2000" dirty="0">
                <a:latin typeface="Times New Roman"/>
                <a:cs typeface="Times New Roman"/>
              </a:rPr>
              <a:t>use feature class with </a:t>
            </a:r>
            <a:r>
              <a:rPr lang="en-US" sz="2000" dirty="0" smtClean="0">
                <a:latin typeface="Times New Roman"/>
                <a:cs typeface="Times New Roman"/>
              </a:rPr>
              <a:t>NLCD code for </a:t>
            </a:r>
            <a:r>
              <a:rPr lang="en-US" sz="2000" dirty="0">
                <a:latin typeface="Times New Roman"/>
                <a:cs typeface="Times New Roman"/>
              </a:rPr>
              <a:t>different land use </a:t>
            </a:r>
            <a:r>
              <a:rPr lang="en-US" sz="2000" dirty="0" smtClean="0">
                <a:latin typeface="Times New Roman"/>
                <a:cs typeface="Times New Roman"/>
              </a:rPr>
              <a:t>types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 Added the NLCD manning’s to the attribute table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18228" y="2838437"/>
            <a:ext cx="6895462" cy="4475988"/>
            <a:chOff x="1418228" y="2913133"/>
            <a:chExt cx="6895462" cy="4475988"/>
          </a:xfrm>
        </p:grpSpPr>
        <p:pic>
          <p:nvPicPr>
            <p:cNvPr id="4" name="Picture 3" descr="LandUseMap2.emf"/>
            <p:cNvPicPr>
              <a:picLocks noChangeAspect="1"/>
            </p:cNvPicPr>
            <p:nvPr/>
          </p:nvPicPr>
          <p:blipFill rotWithShape="1">
            <a:blip r:embed="rId3" cstate="print"/>
            <a:srcRect t="18417"/>
            <a:stretch/>
          </p:blipFill>
          <p:spPr>
            <a:xfrm>
              <a:off x="1418228" y="2913133"/>
              <a:ext cx="6895462" cy="4475988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1979605" y="2913133"/>
              <a:ext cx="5789410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000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000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82" y="5159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Task 3: How to use HEC-GeoRAS to create a terrain?</a:t>
            </a:r>
            <a:endParaRPr lang="en-US" sz="2800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/>
            <a:r>
              <a:rPr lang="en-US" sz="1800" b="1" dirty="0">
                <a:latin typeface="Times New Roman"/>
                <a:cs typeface="Times New Roman"/>
              </a:rPr>
              <a:t>River Centerlines, Banks and </a:t>
            </a:r>
            <a:r>
              <a:rPr lang="en-US" sz="1800" b="1" dirty="0" err="1" smtClean="0">
                <a:latin typeface="Times New Roman"/>
                <a:cs typeface="Times New Roman"/>
              </a:rPr>
              <a:t>Flowpaths</a:t>
            </a:r>
            <a:r>
              <a:rPr lang="en-US" sz="1800" b="1" dirty="0" smtClean="0">
                <a:latin typeface="Times New Roman"/>
                <a:cs typeface="Times New Roman"/>
              </a:rPr>
              <a:t>: </a:t>
            </a:r>
            <a:r>
              <a:rPr lang="en-US" sz="1800" dirty="0">
                <a:latin typeface="Times New Roman"/>
                <a:cs typeface="Times New Roman"/>
              </a:rPr>
              <a:t>used to establish the river reach network for HEC-RAS 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marL="342900" lvl="2" indent="-342900"/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b="1" dirty="0">
                <a:latin typeface="Times New Roman"/>
                <a:cs typeface="Times New Roman"/>
              </a:rPr>
              <a:t>Cross Section cutline: </a:t>
            </a:r>
            <a:r>
              <a:rPr lang="en-US" sz="1800" dirty="0">
                <a:latin typeface="Times New Roman"/>
                <a:cs typeface="Times New Roman"/>
              </a:rPr>
              <a:t>used to extract the elevation data from the terrain to create a ground profile across channel flow to being used in hydraulic analysis (HEC-RAS</a:t>
            </a:r>
            <a:r>
              <a:rPr lang="en-US" sz="1800" dirty="0" smtClean="0">
                <a:latin typeface="Times New Roman"/>
                <a:cs typeface="Times New Roman"/>
              </a:rPr>
              <a:t>)</a:t>
            </a:r>
          </a:p>
          <a:p>
            <a:pPr marL="342900" lvl="2" indent="-342900"/>
            <a:r>
              <a:rPr lang="en-US" sz="1800" b="1" dirty="0" smtClean="0">
                <a:latin typeface="Times New Roman"/>
                <a:cs typeface="Times New Roman"/>
              </a:rPr>
              <a:t>Culverts/Bridges</a:t>
            </a:r>
          </a:p>
          <a:p>
            <a:pPr marL="342900" lvl="2" indent="-342900"/>
            <a:r>
              <a:rPr lang="en-US" sz="1800" b="1" dirty="0" smtClean="0">
                <a:latin typeface="Times New Roman"/>
                <a:cs typeface="Times New Roman"/>
              </a:rPr>
              <a:t>Obstructions</a:t>
            </a:r>
            <a:r>
              <a:rPr lang="en-US" sz="1800" b="1" dirty="0">
                <a:latin typeface="Times New Roman"/>
                <a:cs typeface="Times New Roman"/>
              </a:rPr>
              <a:t>: </a:t>
            </a:r>
            <a:r>
              <a:rPr lang="en-US" sz="1800" dirty="0">
                <a:latin typeface="Times New Roman"/>
                <a:cs typeface="Times New Roman"/>
              </a:rPr>
              <a:t>represent blocked flow areas (areas with no water and no flow) </a:t>
            </a:r>
            <a:endParaRPr lang="en-US" sz="1800" b="1" dirty="0">
              <a:latin typeface="Times New Roman"/>
              <a:cs typeface="Times New Roman"/>
            </a:endParaRPr>
          </a:p>
          <a:p>
            <a:pPr marL="342900" lvl="2" indent="-342900"/>
            <a:endParaRPr lang="en-US" sz="1800" b="1" dirty="0">
              <a:latin typeface="Times New Roman"/>
              <a:cs typeface="Times New Roman"/>
            </a:endParaRPr>
          </a:p>
          <a:p>
            <a:pPr marL="342900" lvl="2" indent="-342900"/>
            <a:endParaRPr lang="en-US" sz="1800" dirty="0">
              <a:latin typeface="Times New Roman"/>
              <a:cs typeface="Times New Roman"/>
            </a:endParaRPr>
          </a:p>
          <a:p>
            <a:pPr marL="342900" lvl="2" indent="-342900"/>
            <a:endParaRPr lang="en-US" sz="1800" dirty="0" smtClean="0">
              <a:latin typeface="Times New Roman"/>
              <a:cs typeface="Times New Roman"/>
            </a:endParaRPr>
          </a:p>
          <a:p>
            <a:pPr marL="0" lvl="2" indent="0">
              <a:buNone/>
            </a:pPr>
            <a:endParaRPr lang="en-US" b="1" dirty="0">
              <a:latin typeface="Times New Roman"/>
              <a:cs typeface="Times New Roman"/>
            </a:endParaRPr>
          </a:p>
          <a:p>
            <a:endParaRPr lang="en-US" sz="3600" dirty="0"/>
          </a:p>
        </p:txBody>
      </p:sp>
      <p:pic>
        <p:nvPicPr>
          <p:cNvPr id="5" name="Picture 4" descr="fourReach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050" y="3805245"/>
            <a:ext cx="3648950" cy="2750361"/>
          </a:xfrm>
          <a:prstGeom prst="rect">
            <a:avLst/>
          </a:prstGeom>
        </p:spPr>
      </p:pic>
      <p:pic>
        <p:nvPicPr>
          <p:cNvPr id="6" name="Picture 5" descr="Flowpath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3349" y="3465778"/>
            <a:ext cx="4415733" cy="350892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XSCutlin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1535" y="3805245"/>
            <a:ext cx="3978929" cy="31246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61901" y="3805245"/>
            <a:ext cx="7582895" cy="3052755"/>
            <a:chOff x="220367" y="1951716"/>
            <a:chExt cx="8026087" cy="3837201"/>
          </a:xfrm>
        </p:grpSpPr>
        <p:pic>
          <p:nvPicPr>
            <p:cNvPr id="15" name="Picture 14" descr="Culvert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367" y="1951716"/>
              <a:ext cx="4587287" cy="3837201"/>
            </a:xfrm>
            <a:prstGeom prst="rect">
              <a:avLst/>
            </a:prstGeom>
          </p:spPr>
        </p:pic>
        <p:pic>
          <p:nvPicPr>
            <p:cNvPr id="16" name="Picture 15" descr="photo (10)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0800000">
              <a:off x="4728594" y="2382058"/>
              <a:ext cx="3517860" cy="2847993"/>
            </a:xfrm>
            <a:prstGeom prst="rect">
              <a:avLst/>
            </a:prstGeom>
          </p:spPr>
        </p:pic>
      </p:grpSp>
      <p:pic>
        <p:nvPicPr>
          <p:cNvPr id="17" name="Picture 16" descr="BlockedObs.e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93557" y="3465778"/>
            <a:ext cx="4719584" cy="3542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4572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5720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0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HEC-GeoRAS Output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pPr algn="just"/>
            <a:endParaRPr lang="en-US" sz="2000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241300" y="1835210"/>
            <a:ext cx="3467100" cy="4691063"/>
          </a:xfrm>
        </p:spPr>
        <p:txBody>
          <a:bodyPr>
            <a:norm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After setting up the HEC-</a:t>
            </a:r>
            <a:r>
              <a:rPr lang="en-US" sz="1800" dirty="0" smtClean="0">
                <a:latin typeface="Times New Roman"/>
                <a:cs typeface="Times New Roman"/>
              </a:rPr>
              <a:t>GeoRAS, Convert </a:t>
            </a:r>
            <a:r>
              <a:rPr lang="en-US" sz="1800" dirty="0">
                <a:latin typeface="Times New Roman"/>
                <a:cs typeface="Times New Roman"/>
              </a:rPr>
              <a:t>them from 2D to 3D using the underlying terrain to extract the elevations 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algn="just">
              <a:buFontTx/>
              <a:buChar char="-"/>
            </a:pPr>
            <a:endParaRPr lang="en-US" sz="1800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The terrain is ready to be imported to HEC-RAS for Hydraulic Modeling:</a:t>
            </a:r>
          </a:p>
          <a:p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FBF0-7262-5E45-A0DB-0AD977BFE6E6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54211" y="1222753"/>
            <a:ext cx="4889500" cy="5303520"/>
            <a:chOff x="4114800" y="1417638"/>
            <a:chExt cx="4889500" cy="5303520"/>
          </a:xfrm>
        </p:grpSpPr>
        <p:grpSp>
          <p:nvGrpSpPr>
            <p:cNvPr id="6" name="Group 5"/>
            <p:cNvGrpSpPr/>
            <p:nvPr/>
          </p:nvGrpSpPr>
          <p:grpSpPr>
            <a:xfrm>
              <a:off x="4260501" y="1417638"/>
              <a:ext cx="4330810" cy="5303520"/>
              <a:chOff x="4260501" y="1417638"/>
              <a:chExt cx="4330810" cy="5303520"/>
            </a:xfrm>
          </p:grpSpPr>
          <p:pic>
            <p:nvPicPr>
              <p:cNvPr id="13" name="Picture 12" descr="flowchart.jpe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60501" y="1417638"/>
                <a:ext cx="4330810" cy="5303520"/>
              </a:xfrm>
              <a:prstGeom prst="rect">
                <a:avLst/>
              </a:prstGeom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5283200" y="4183062"/>
                <a:ext cx="2197100" cy="1697038"/>
              </a:xfrm>
              <a:prstGeom prst="roundRect">
                <a:avLst/>
              </a:prstGeom>
              <a:noFill/>
              <a:ln w="254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131050" y="4726048"/>
                <a:ext cx="8763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6"/>
                    </a:solidFill>
                  </a:rPr>
                  <a:t>Task 3</a:t>
                </a:r>
                <a:endParaRPr lang="en-US" sz="2000" b="1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114800" y="1417638"/>
              <a:ext cx="4889500" cy="2735262"/>
              <a:chOff x="4114800" y="1417638"/>
              <a:chExt cx="4889500" cy="2735262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114800" y="1417638"/>
                <a:ext cx="2133600" cy="2735262"/>
              </a:xfrm>
              <a:prstGeom prst="roundRect">
                <a:avLst/>
              </a:prstGeom>
              <a:noFill/>
              <a:ln w="12700" cap="rnd" cmpd="sng">
                <a:solidFill>
                  <a:schemeClr val="accent6">
                    <a:alpha val="0"/>
                  </a:schemeClr>
                </a:solidFill>
                <a:prstDash val="sysDash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4203700" y="1447800"/>
                <a:ext cx="2336800" cy="2603500"/>
              </a:xfrm>
              <a:prstGeom prst="roundRect">
                <a:avLst/>
              </a:prstGeom>
              <a:noFill/>
              <a:ln w="254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6807200" y="2332038"/>
                <a:ext cx="2197100" cy="1820862"/>
              </a:xfrm>
              <a:prstGeom prst="roundRect">
                <a:avLst/>
              </a:prstGeom>
              <a:noFill/>
              <a:ln w="25400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102350" y="1817748"/>
                <a:ext cx="8763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6"/>
                    </a:solidFill>
                  </a:rPr>
                  <a:t>Task 1</a:t>
                </a:r>
                <a:endParaRPr lang="en-US" sz="20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569200" y="2131983"/>
                <a:ext cx="8763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6"/>
                    </a:solidFill>
                  </a:rPr>
                  <a:t>Task 2</a:t>
                </a:r>
                <a:endParaRPr lang="en-US" sz="2000" b="1" dirty="0">
                  <a:solidFill>
                    <a:schemeClr val="accent6"/>
                  </a:solidFill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0" y="0"/>
            <a:ext cx="5143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5143500" cy="127000"/>
          </a:xfrm>
          <a:prstGeom prst="rect">
            <a:avLst/>
          </a:prstGeom>
          <a:solidFill>
            <a:srgbClr val="17375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854</TotalTime>
  <Words>728</Words>
  <Application>Microsoft Office PowerPoint</Application>
  <PresentationFormat>On-screen Show (4:3)</PresentationFormat>
  <Paragraphs>132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Terrain Study for Floodplain Remapping of Edgar’s Ranch in Burnet County</vt:lpstr>
      <vt:lpstr>Edgar’s House Story…</vt:lpstr>
      <vt:lpstr>How to create an accurate terrain?</vt:lpstr>
      <vt:lpstr>Task 1:How to work with raw LiDAR data?</vt:lpstr>
      <vt:lpstr>Task 1:How to work with raw LiDAR data?</vt:lpstr>
      <vt:lpstr>Task 1:How to work with raw LiDAR data?</vt:lpstr>
      <vt:lpstr>Task 2: How to add LandUse Map and Manning’s value?</vt:lpstr>
      <vt:lpstr>Task 3: How to use HEC-GeoRAS to create a terrain?</vt:lpstr>
      <vt:lpstr>HEC-GeoRAS Output</vt:lpstr>
      <vt:lpstr>Discussion: compare LiDAR with USGS surface display</vt:lpstr>
      <vt:lpstr>Discussion: compare LiDAR with USGS data display</vt:lpstr>
      <vt:lpstr>Discussion: compare LiDAR with USGS TIN surface</vt:lpstr>
      <vt:lpstr>Discussion: compare LiDAR cross-sections with USGS</vt:lpstr>
      <vt:lpstr>Discussion: Land Use-based Surface Roughness</vt:lpstr>
      <vt:lpstr>Conclusion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Terrain Study for Floodplain Remapping of Edgar’s Ranch in Burnet County</dc:title>
  <dc:creator>Roxana  Darvari</dc:creator>
  <cp:lastModifiedBy>maidment</cp:lastModifiedBy>
  <cp:revision>108</cp:revision>
  <dcterms:created xsi:type="dcterms:W3CDTF">2012-12-03T01:06:07Z</dcterms:created>
  <dcterms:modified xsi:type="dcterms:W3CDTF">2012-12-04T16:07:13Z</dcterms:modified>
</cp:coreProperties>
</file>