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60" r:id="rId6"/>
    <p:sldId id="261" r:id="rId7"/>
  </p:sldIdLst>
  <p:sldSz cx="9144000" cy="6858000" type="screen4x3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1086" y="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0AB7F-8EAF-4FBB-B2C1-A70507D58CA6}" type="datetimeFigureOut">
              <a:rPr lang="es-SV" smtClean="0"/>
              <a:t>03/12/2012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C189D-5CAD-4F9C-B659-373C6FD7A48A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403807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0AB7F-8EAF-4FBB-B2C1-A70507D58CA6}" type="datetimeFigureOut">
              <a:rPr lang="es-SV" smtClean="0"/>
              <a:t>03/12/2012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C189D-5CAD-4F9C-B659-373C6FD7A48A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628968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0AB7F-8EAF-4FBB-B2C1-A70507D58CA6}" type="datetimeFigureOut">
              <a:rPr lang="es-SV" smtClean="0"/>
              <a:t>03/12/2012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C189D-5CAD-4F9C-B659-373C6FD7A48A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43964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5C2B5-D131-469C-8A09-FE6CECBFECA7}" type="datetimeFigureOut">
              <a:rPr lang="es-SV" smtClean="0"/>
              <a:t>03/12/2012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8F7D-8A4C-47AA-8489-82CDBADEE48E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66515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5C2B5-D131-469C-8A09-FE6CECBFECA7}" type="datetimeFigureOut">
              <a:rPr lang="es-SV" smtClean="0"/>
              <a:t>03/12/2012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8F7D-8A4C-47AA-8489-82CDBADEE48E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886933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5C2B5-D131-469C-8A09-FE6CECBFECA7}" type="datetimeFigureOut">
              <a:rPr lang="es-SV" smtClean="0"/>
              <a:t>03/12/2012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8F7D-8A4C-47AA-8489-82CDBADEE48E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8112895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5C2B5-D131-469C-8A09-FE6CECBFECA7}" type="datetimeFigureOut">
              <a:rPr lang="es-SV" smtClean="0"/>
              <a:t>03/12/2012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8F7D-8A4C-47AA-8489-82CDBADEE48E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7903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5C2B5-D131-469C-8A09-FE6CECBFECA7}" type="datetimeFigureOut">
              <a:rPr lang="es-SV" smtClean="0"/>
              <a:t>03/12/2012</a:t>
            </a:fld>
            <a:endParaRPr lang="es-SV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8F7D-8A4C-47AA-8489-82CDBADEE48E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958015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5C2B5-D131-469C-8A09-FE6CECBFECA7}" type="datetimeFigureOut">
              <a:rPr lang="es-SV" smtClean="0"/>
              <a:t>03/12/2012</a:t>
            </a:fld>
            <a:endParaRPr lang="es-SV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8F7D-8A4C-47AA-8489-82CDBADEE48E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402234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5C2B5-D131-469C-8A09-FE6CECBFECA7}" type="datetimeFigureOut">
              <a:rPr lang="es-SV" smtClean="0"/>
              <a:t>03/12/2012</a:t>
            </a:fld>
            <a:endParaRPr lang="es-SV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8F7D-8A4C-47AA-8489-82CDBADEE48E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4856199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5C2B5-D131-469C-8A09-FE6CECBFECA7}" type="datetimeFigureOut">
              <a:rPr lang="es-SV" smtClean="0"/>
              <a:t>03/12/2012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8F7D-8A4C-47AA-8489-82CDBADEE48E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55928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0AB7F-8EAF-4FBB-B2C1-A70507D58CA6}" type="datetimeFigureOut">
              <a:rPr lang="es-SV" smtClean="0"/>
              <a:t>03/12/2012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C189D-5CAD-4F9C-B659-373C6FD7A48A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113001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5C2B5-D131-469C-8A09-FE6CECBFECA7}" type="datetimeFigureOut">
              <a:rPr lang="es-SV" smtClean="0"/>
              <a:t>03/12/2012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8F7D-8A4C-47AA-8489-82CDBADEE48E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681746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5C2B5-D131-469C-8A09-FE6CECBFECA7}" type="datetimeFigureOut">
              <a:rPr lang="es-SV" smtClean="0"/>
              <a:t>03/12/2012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8F7D-8A4C-47AA-8489-82CDBADEE48E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4035872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5C2B5-D131-469C-8A09-FE6CECBFECA7}" type="datetimeFigureOut">
              <a:rPr lang="es-SV" smtClean="0"/>
              <a:t>03/12/2012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8F7D-8A4C-47AA-8489-82CDBADEE48E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240296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0AB7F-8EAF-4FBB-B2C1-A70507D58CA6}" type="datetimeFigureOut">
              <a:rPr lang="es-SV" smtClean="0"/>
              <a:t>03/12/2012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C189D-5CAD-4F9C-B659-373C6FD7A48A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422966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0AB7F-8EAF-4FBB-B2C1-A70507D58CA6}" type="datetimeFigureOut">
              <a:rPr lang="es-SV" smtClean="0"/>
              <a:t>03/12/2012</a:t>
            </a:fld>
            <a:endParaRPr lang="es-SV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C189D-5CAD-4F9C-B659-373C6FD7A48A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668073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0AB7F-8EAF-4FBB-B2C1-A70507D58CA6}" type="datetimeFigureOut">
              <a:rPr lang="es-SV" smtClean="0"/>
              <a:t>03/12/2012</a:t>
            </a:fld>
            <a:endParaRPr lang="es-SV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C189D-5CAD-4F9C-B659-373C6FD7A48A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443944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0AB7F-8EAF-4FBB-B2C1-A70507D58CA6}" type="datetimeFigureOut">
              <a:rPr lang="es-SV" smtClean="0"/>
              <a:t>03/12/2012</a:t>
            </a:fld>
            <a:endParaRPr lang="es-SV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C189D-5CAD-4F9C-B659-373C6FD7A48A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926306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0AB7F-8EAF-4FBB-B2C1-A70507D58CA6}" type="datetimeFigureOut">
              <a:rPr lang="es-SV" smtClean="0"/>
              <a:t>03/12/2012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C189D-5CAD-4F9C-B659-373C6FD7A48A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807078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0AB7F-8EAF-4FBB-B2C1-A70507D58CA6}" type="datetimeFigureOut">
              <a:rPr lang="es-SV" smtClean="0"/>
              <a:t>03/12/2012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C189D-5CAD-4F9C-B659-373C6FD7A48A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993934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0AB7F-8EAF-4FBB-B2C1-A70507D58CA6}" type="datetimeFigureOut">
              <a:rPr lang="es-SV" smtClean="0"/>
              <a:t>03/12/2012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C189D-5CAD-4F9C-B659-373C6FD7A48A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205229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0AB7F-8EAF-4FBB-B2C1-A70507D58CA6}" type="datetimeFigureOut">
              <a:rPr lang="es-SV" smtClean="0"/>
              <a:t>03/12/2012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C189D-5CAD-4F9C-B659-373C6FD7A48A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864048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5C2B5-D131-469C-8A09-FE6CECBFECA7}" type="datetimeFigureOut">
              <a:rPr lang="es-SV" smtClean="0"/>
              <a:t>03/12/2012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98F7D-8A4C-47AA-8489-82CDBADEE48E}" type="slidenum">
              <a:rPr lang="es-SV" smtClean="0"/>
              <a:t>‹Nº›</a:t>
            </a:fld>
            <a:endParaRPr lang="es-SV"/>
          </a:p>
        </p:txBody>
      </p:sp>
      <p:sp>
        <p:nvSpPr>
          <p:cNvPr id="7" name="6 Rectángulo"/>
          <p:cNvSpPr/>
          <p:nvPr userDrawn="1"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cxnSp>
        <p:nvCxnSpPr>
          <p:cNvPr id="11" name="10 Conector recto"/>
          <p:cNvCxnSpPr/>
          <p:nvPr userDrawn="1"/>
        </p:nvCxnSpPr>
        <p:spPr>
          <a:xfrm>
            <a:off x="0" y="4699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 userDrawn="1"/>
        </p:nvCxnSpPr>
        <p:spPr>
          <a:xfrm>
            <a:off x="6032500" y="-127000"/>
            <a:ext cx="0" cy="584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 userDrawn="1"/>
        </p:nvCxnSpPr>
        <p:spPr>
          <a:xfrm>
            <a:off x="2730500" y="-114300"/>
            <a:ext cx="0" cy="584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743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gif"/><Relationship Id="rId7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jp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86"/>
          <a:stretch/>
        </p:blipFill>
        <p:spPr>
          <a:xfrm>
            <a:off x="-4636" y="1690255"/>
            <a:ext cx="9245618" cy="306185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3000"/>
              </a:srgbClr>
            </a:outerShdw>
          </a:effectLst>
        </p:spPr>
      </p:pic>
      <p:sp>
        <p:nvSpPr>
          <p:cNvPr id="4" name="Rectangle 165"/>
          <p:cNvSpPr>
            <a:spLocks noChangeArrowheads="1"/>
          </p:cNvSpPr>
          <p:nvPr/>
        </p:nvSpPr>
        <p:spPr bwMode="auto">
          <a:xfrm>
            <a:off x="3276600" y="5805488"/>
            <a:ext cx="489743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s-UY" sz="2000" dirty="0" err="1">
                <a:solidFill>
                  <a:schemeClr val="bg1"/>
                </a:solidFill>
              </a:rPr>
              <a:t>My</a:t>
            </a:r>
            <a:r>
              <a:rPr lang="es-UY" sz="2000" dirty="0">
                <a:solidFill>
                  <a:schemeClr val="bg1"/>
                </a:solidFill>
              </a:rPr>
              <a:t> </a:t>
            </a:r>
            <a:r>
              <a:rPr lang="es-UY" sz="2000" dirty="0" err="1">
                <a:solidFill>
                  <a:schemeClr val="bg1"/>
                </a:solidFill>
              </a:rPr>
              <a:t>presentation</a:t>
            </a:r>
            <a:r>
              <a:rPr lang="es-UY" sz="2000" dirty="0">
                <a:solidFill>
                  <a:schemeClr val="bg1"/>
                </a:solidFill>
              </a:rPr>
              <a:t> </a:t>
            </a:r>
            <a:r>
              <a:rPr lang="es-UY" sz="2000" dirty="0" err="1">
                <a:solidFill>
                  <a:schemeClr val="bg1"/>
                </a:solidFill>
              </a:rPr>
              <a:t>description</a:t>
            </a:r>
            <a:r>
              <a:rPr lang="es-UY" sz="2000" dirty="0">
                <a:solidFill>
                  <a:schemeClr val="bg1"/>
                </a:solidFill>
              </a:rPr>
              <a:t/>
            </a:r>
            <a:br>
              <a:rPr lang="es-UY" sz="2000" dirty="0">
                <a:solidFill>
                  <a:schemeClr val="bg1"/>
                </a:solidFill>
              </a:rPr>
            </a:br>
            <a:r>
              <a:rPr lang="es-UY" sz="2000" dirty="0" err="1">
                <a:solidFill>
                  <a:schemeClr val="bg1"/>
                </a:solidFill>
              </a:rPr>
              <a:t>add</a:t>
            </a:r>
            <a:r>
              <a:rPr lang="es-UY" sz="2000" dirty="0">
                <a:solidFill>
                  <a:schemeClr val="bg1"/>
                </a:solidFill>
              </a:rPr>
              <a:t> </a:t>
            </a:r>
            <a:r>
              <a:rPr lang="es-UY" sz="2000" dirty="0" err="1">
                <a:solidFill>
                  <a:schemeClr val="bg1"/>
                </a:solidFill>
              </a:rPr>
              <a:t>your</a:t>
            </a:r>
            <a:r>
              <a:rPr lang="es-UY" sz="2000" dirty="0">
                <a:solidFill>
                  <a:schemeClr val="bg1"/>
                </a:solidFill>
              </a:rPr>
              <a:t> </a:t>
            </a:r>
            <a:r>
              <a:rPr lang="es-UY" sz="2000" dirty="0" err="1">
                <a:solidFill>
                  <a:schemeClr val="bg1"/>
                </a:solidFill>
              </a:rPr>
              <a:t>description</a:t>
            </a:r>
            <a:r>
              <a:rPr lang="es-UY" sz="2000" dirty="0">
                <a:solidFill>
                  <a:schemeClr val="bg1"/>
                </a:solidFill>
              </a:rPr>
              <a:t> </a:t>
            </a:r>
            <a:r>
              <a:rPr lang="es-UY" sz="2000" dirty="0" err="1">
                <a:solidFill>
                  <a:schemeClr val="bg1"/>
                </a:solidFill>
              </a:rPr>
              <a:t>here</a:t>
            </a:r>
            <a:endParaRPr lang="es-ES" sz="2000" dirty="0">
              <a:solidFill>
                <a:schemeClr val="bg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0" y="4715804"/>
            <a:ext cx="3104853" cy="144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6" name="5 Rectángulo"/>
          <p:cNvSpPr/>
          <p:nvPr/>
        </p:nvSpPr>
        <p:spPr>
          <a:xfrm>
            <a:off x="3103244" y="4717524"/>
            <a:ext cx="6048376" cy="144000"/>
          </a:xfrm>
          <a:prstGeom prst="rect">
            <a:avLst/>
          </a:prstGeom>
          <a:solidFill>
            <a:srgbClr val="567E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7" name="6 Rectángulo"/>
          <p:cNvSpPr/>
          <p:nvPr/>
        </p:nvSpPr>
        <p:spPr>
          <a:xfrm>
            <a:off x="3088004" y="4858679"/>
            <a:ext cx="6084000" cy="199932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7 Rectángulo"/>
          <p:cNvSpPr/>
          <p:nvPr/>
        </p:nvSpPr>
        <p:spPr>
          <a:xfrm>
            <a:off x="-7620" y="4858679"/>
            <a:ext cx="3105150" cy="1999321"/>
          </a:xfrm>
          <a:prstGeom prst="rect">
            <a:avLst/>
          </a:prstGeom>
          <a:solidFill>
            <a:srgbClr val="1C41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9" name="8 Rectángulo"/>
          <p:cNvSpPr/>
          <p:nvPr/>
        </p:nvSpPr>
        <p:spPr>
          <a:xfrm>
            <a:off x="0" y="1681594"/>
            <a:ext cx="3104853" cy="7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0" name="9 Rectángulo"/>
          <p:cNvSpPr/>
          <p:nvPr/>
        </p:nvSpPr>
        <p:spPr>
          <a:xfrm>
            <a:off x="3059831" y="1695449"/>
            <a:ext cx="6120000" cy="72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3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3145975" y="5041035"/>
            <a:ext cx="6840538" cy="647700"/>
          </a:xfrm>
        </p:spPr>
        <p:txBody>
          <a:bodyPr>
            <a:normAutofit fontScale="90000"/>
          </a:bodyPr>
          <a:lstStyle/>
          <a:p>
            <a:pPr algn="l"/>
            <a:r>
              <a:rPr lang="es-UY" sz="3600" dirty="0" smtClean="0">
                <a:solidFill>
                  <a:schemeClr val="bg1"/>
                </a:solidFill>
              </a:rPr>
              <a:t>Glacial Lake </a:t>
            </a:r>
            <a:r>
              <a:rPr lang="es-UY" sz="3600" dirty="0" err="1" smtClean="0">
                <a:solidFill>
                  <a:schemeClr val="bg1"/>
                </a:solidFill>
              </a:rPr>
              <a:t>Outburst</a:t>
            </a:r>
            <a:r>
              <a:rPr lang="es-UY" sz="3600" dirty="0" smtClean="0">
                <a:solidFill>
                  <a:schemeClr val="bg1"/>
                </a:solidFill>
              </a:rPr>
              <a:t> </a:t>
            </a:r>
            <a:r>
              <a:rPr lang="es-UY" sz="3600" dirty="0" err="1" smtClean="0">
                <a:solidFill>
                  <a:schemeClr val="bg1"/>
                </a:solidFill>
              </a:rPr>
              <a:t>Flood</a:t>
            </a:r>
            <a:r>
              <a:rPr lang="es-UY" sz="3600" dirty="0" smtClean="0">
                <a:solidFill>
                  <a:schemeClr val="bg1"/>
                </a:solidFill>
              </a:rPr>
              <a:t> (GLOF)</a:t>
            </a:r>
            <a:br>
              <a:rPr lang="es-UY" sz="3600" dirty="0" smtClean="0">
                <a:solidFill>
                  <a:schemeClr val="bg1"/>
                </a:solidFill>
              </a:rPr>
            </a:br>
            <a:r>
              <a:rPr lang="es-UY" sz="2200" dirty="0" smtClean="0">
                <a:solidFill>
                  <a:schemeClr val="bg1"/>
                </a:solidFill>
              </a:rPr>
              <a:t>Palcacocha Lake, </a:t>
            </a:r>
            <a:r>
              <a:rPr lang="es-UY" sz="2200" dirty="0" err="1" smtClean="0">
                <a:solidFill>
                  <a:schemeClr val="bg1"/>
                </a:solidFill>
              </a:rPr>
              <a:t>Peru</a:t>
            </a:r>
            <a:r>
              <a:rPr lang="es-UY" sz="2200" dirty="0" smtClean="0">
                <a:solidFill>
                  <a:schemeClr val="bg1"/>
                </a:solidFill>
              </a:rPr>
              <a:t>.</a:t>
            </a:r>
            <a:endParaRPr lang="es-ES" sz="2200" dirty="0">
              <a:solidFill>
                <a:schemeClr val="bg1"/>
              </a:solidFill>
            </a:endParaRPr>
          </a:p>
        </p:txBody>
      </p:sp>
      <p:sp>
        <p:nvSpPr>
          <p:cNvPr id="14" name="Rectangle 165"/>
          <p:cNvSpPr>
            <a:spLocks noChangeArrowheads="1"/>
          </p:cNvSpPr>
          <p:nvPr/>
        </p:nvSpPr>
        <p:spPr bwMode="auto">
          <a:xfrm>
            <a:off x="145497" y="6096436"/>
            <a:ext cx="489743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s-UY" sz="1400" dirty="0" err="1" smtClean="0">
                <a:solidFill>
                  <a:schemeClr val="bg1"/>
                </a:solidFill>
              </a:rPr>
              <a:t>Denny</a:t>
            </a:r>
            <a:r>
              <a:rPr lang="es-UY" sz="1400" dirty="0" smtClean="0">
                <a:solidFill>
                  <a:schemeClr val="bg1"/>
                </a:solidFill>
              </a:rPr>
              <a:t> Rivas</a:t>
            </a:r>
          </a:p>
          <a:p>
            <a:r>
              <a:rPr lang="es-UY" sz="1400" dirty="0" smtClean="0">
                <a:solidFill>
                  <a:schemeClr val="bg1"/>
                </a:solidFill>
              </a:rPr>
              <a:t>2012</a:t>
            </a:r>
            <a:endParaRPr lang="es-E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92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9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5" t="11542" r="9824" b="18209"/>
          <a:stretch/>
        </p:blipFill>
        <p:spPr>
          <a:xfrm>
            <a:off x="818866" y="1146412"/>
            <a:ext cx="4421874" cy="4817660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1" y="0"/>
            <a:ext cx="2730500" cy="4699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5" name="4 CuadroTexto"/>
          <p:cNvSpPr txBox="1"/>
          <p:nvPr/>
        </p:nvSpPr>
        <p:spPr>
          <a:xfrm>
            <a:off x="-11873" y="57400"/>
            <a:ext cx="32063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i="1" dirty="0" err="1" smtClean="0"/>
              <a:t>Study</a:t>
            </a:r>
            <a:r>
              <a:rPr lang="es-ES" sz="1500" i="1" dirty="0" smtClean="0"/>
              <a:t> </a:t>
            </a:r>
            <a:r>
              <a:rPr lang="es-ES" sz="1500" i="1" dirty="0" err="1" smtClean="0"/>
              <a:t>Area</a:t>
            </a:r>
            <a:r>
              <a:rPr lang="es-ES" sz="1500" i="1" dirty="0" smtClean="0"/>
              <a:t>. </a:t>
            </a:r>
            <a:r>
              <a:rPr lang="es-ES" sz="1500" i="1" dirty="0" err="1" smtClean="0"/>
              <a:t>What</a:t>
            </a:r>
            <a:r>
              <a:rPr lang="es-ES" sz="1500" i="1" dirty="0" smtClean="0"/>
              <a:t> </a:t>
            </a:r>
            <a:r>
              <a:rPr lang="es-ES" sz="1500" i="1" dirty="0" err="1" smtClean="0"/>
              <a:t>is</a:t>
            </a:r>
            <a:r>
              <a:rPr lang="es-ES" sz="1500" i="1" dirty="0" smtClean="0"/>
              <a:t> </a:t>
            </a:r>
            <a:r>
              <a:rPr lang="es-ES" sz="1500" i="1" dirty="0" err="1" smtClean="0"/>
              <a:t>the</a:t>
            </a:r>
            <a:r>
              <a:rPr lang="es-ES" sz="1500" i="1" dirty="0" smtClean="0"/>
              <a:t> </a:t>
            </a:r>
            <a:r>
              <a:rPr lang="es-ES" sz="1500" i="1" dirty="0" err="1" smtClean="0"/>
              <a:t>problem</a:t>
            </a:r>
            <a:r>
              <a:rPr lang="es-ES" sz="1500" i="1" dirty="0" smtClean="0"/>
              <a:t>?</a:t>
            </a:r>
            <a:endParaRPr lang="es-SV" sz="1500" i="1" dirty="0"/>
          </a:p>
        </p:txBody>
      </p:sp>
      <p:grpSp>
        <p:nvGrpSpPr>
          <p:cNvPr id="17" name="16 Grupo"/>
          <p:cNvGrpSpPr/>
          <p:nvPr/>
        </p:nvGrpSpPr>
        <p:grpSpPr>
          <a:xfrm>
            <a:off x="5303520" y="900545"/>
            <a:ext cx="3452552" cy="5068934"/>
            <a:chOff x="5303520" y="900545"/>
            <a:chExt cx="3452552" cy="5068934"/>
          </a:xfrm>
        </p:grpSpPr>
        <p:pic>
          <p:nvPicPr>
            <p:cNvPr id="2" name="1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2" t="5051" r="10523" b="11919"/>
            <a:stretch/>
          </p:blipFill>
          <p:spPr>
            <a:xfrm>
              <a:off x="6342144" y="900545"/>
              <a:ext cx="2413928" cy="3200401"/>
            </a:xfrm>
            <a:prstGeom prst="rect">
              <a:avLst/>
            </a:prstGeom>
          </p:spPr>
        </p:pic>
        <p:cxnSp>
          <p:nvCxnSpPr>
            <p:cNvPr id="7" name="6 Conector recto"/>
            <p:cNvCxnSpPr/>
            <p:nvPr/>
          </p:nvCxnSpPr>
          <p:spPr>
            <a:xfrm flipH="1" flipV="1">
              <a:off x="5303520" y="1165860"/>
              <a:ext cx="1539240" cy="51054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8 Conector recto"/>
            <p:cNvCxnSpPr/>
            <p:nvPr/>
          </p:nvCxnSpPr>
          <p:spPr>
            <a:xfrm flipH="1">
              <a:off x="5313872" y="1785668"/>
              <a:ext cx="1595886" cy="4183811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9 Elipse"/>
          <p:cNvSpPr/>
          <p:nvPr/>
        </p:nvSpPr>
        <p:spPr>
          <a:xfrm>
            <a:off x="3954484" y="2636324"/>
            <a:ext cx="391886" cy="391886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10 Elipse"/>
          <p:cNvSpPr/>
          <p:nvPr/>
        </p:nvSpPr>
        <p:spPr>
          <a:xfrm>
            <a:off x="2149434" y="3809973"/>
            <a:ext cx="1009401" cy="904531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11 CuadroTexto"/>
          <p:cNvSpPr txBox="1"/>
          <p:nvPr/>
        </p:nvSpPr>
        <p:spPr>
          <a:xfrm>
            <a:off x="2861962" y="2481939"/>
            <a:ext cx="105509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000" b="1" i="1" dirty="0" smtClean="0"/>
              <a:t>Palcacocha Lake</a:t>
            </a:r>
          </a:p>
          <a:p>
            <a:r>
              <a:rPr lang="es-ES" sz="1000" b="1" i="1" dirty="0" smtClean="0"/>
              <a:t>(4567 </a:t>
            </a:r>
            <a:r>
              <a:rPr lang="es-ES" sz="1000" b="1" i="1" dirty="0" err="1" smtClean="0"/>
              <a:t>masl</a:t>
            </a:r>
            <a:r>
              <a:rPr lang="es-ES" sz="1000" b="1" i="1" dirty="0" smtClean="0"/>
              <a:t>)</a:t>
            </a:r>
            <a:endParaRPr lang="es-SV" sz="1000" b="1" i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1446819" y="4617518"/>
            <a:ext cx="79541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000" b="1" i="1" dirty="0" smtClean="0"/>
              <a:t>Huaraz </a:t>
            </a:r>
            <a:r>
              <a:rPr lang="es-ES" sz="1000" b="1" i="1" dirty="0"/>
              <a:t>C</a:t>
            </a:r>
            <a:r>
              <a:rPr lang="es-ES" sz="1000" b="1" i="1" dirty="0" smtClean="0"/>
              <a:t>ity</a:t>
            </a:r>
            <a:endParaRPr lang="es-SV" sz="1000" b="1" i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4617529" y="2278106"/>
            <a:ext cx="713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i="1" dirty="0" err="1" smtClean="0"/>
              <a:t>Palcaraju</a:t>
            </a:r>
            <a:r>
              <a:rPr lang="es-ES" sz="1000" b="1" i="1" dirty="0" smtClean="0"/>
              <a:t> </a:t>
            </a:r>
          </a:p>
          <a:p>
            <a:r>
              <a:rPr lang="es-ES" sz="1000" b="1" i="1" dirty="0" smtClean="0"/>
              <a:t>Glacier</a:t>
            </a:r>
            <a:endParaRPr lang="es-SV" sz="1000" b="1" i="1" dirty="0"/>
          </a:p>
        </p:txBody>
      </p:sp>
      <p:sp>
        <p:nvSpPr>
          <p:cNvPr id="16" name="15 Flecha derecha"/>
          <p:cNvSpPr/>
          <p:nvPr/>
        </p:nvSpPr>
        <p:spPr>
          <a:xfrm rot="7817900">
            <a:off x="3277589" y="3360723"/>
            <a:ext cx="415637" cy="19000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grpSp>
        <p:nvGrpSpPr>
          <p:cNvPr id="19" name="18 Grupo"/>
          <p:cNvGrpSpPr/>
          <p:nvPr/>
        </p:nvGrpSpPr>
        <p:grpSpPr>
          <a:xfrm>
            <a:off x="5652655" y="1161247"/>
            <a:ext cx="3230088" cy="2713976"/>
            <a:chOff x="5652655" y="1161247"/>
            <a:chExt cx="3230088" cy="271397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4797" y="1161247"/>
              <a:ext cx="3195729" cy="2448852"/>
            </a:xfrm>
            <a:prstGeom prst="rect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17 CuadroTexto"/>
            <p:cNvSpPr txBox="1"/>
            <p:nvPr/>
          </p:nvSpPr>
          <p:spPr>
            <a:xfrm>
              <a:off x="5652655" y="3598224"/>
              <a:ext cx="3230088" cy="27699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s-ES" sz="1200" dirty="0" smtClean="0"/>
                <a:t>Huaraz </a:t>
              </a:r>
              <a:r>
                <a:rPr lang="es-ES" sz="1200" dirty="0" err="1" smtClean="0"/>
                <a:t>city</a:t>
              </a:r>
              <a:r>
                <a:rPr lang="es-ES" sz="1200" dirty="0" smtClean="0"/>
                <a:t> </a:t>
              </a:r>
              <a:r>
                <a:rPr lang="es-ES" sz="1200" dirty="0" err="1" smtClean="0"/>
                <a:t>covered</a:t>
              </a:r>
              <a:r>
                <a:rPr lang="es-ES" sz="1200" dirty="0" smtClean="0"/>
                <a:t> </a:t>
              </a:r>
              <a:r>
                <a:rPr lang="es-ES" sz="1200" dirty="0" err="1" smtClean="0"/>
                <a:t>by</a:t>
              </a:r>
              <a:r>
                <a:rPr lang="es-ES" sz="1200" dirty="0" smtClean="0"/>
                <a:t> </a:t>
              </a:r>
              <a:r>
                <a:rPr lang="es-ES" sz="1200" dirty="0" err="1" smtClean="0"/>
                <a:t>the</a:t>
              </a:r>
              <a:r>
                <a:rPr lang="es-ES" sz="1200" dirty="0" smtClean="0"/>
                <a:t> 1941 </a:t>
              </a:r>
              <a:r>
                <a:rPr lang="es-ES" sz="1200" dirty="0" err="1" smtClean="0"/>
                <a:t>flood</a:t>
              </a:r>
              <a:endParaRPr lang="es-SV" sz="1200" dirty="0"/>
            </a:p>
          </p:txBody>
        </p:sp>
      </p:grpSp>
      <p:graphicFrame>
        <p:nvGraphicFramePr>
          <p:cNvPr id="21" name="2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344938"/>
              </p:ext>
            </p:extLst>
          </p:nvPr>
        </p:nvGraphicFramePr>
        <p:xfrm>
          <a:off x="5700156" y="4548245"/>
          <a:ext cx="3194461" cy="137160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987978"/>
                <a:gridCol w="1169106"/>
                <a:gridCol w="1037377"/>
              </a:tblGrid>
              <a:tr h="409575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Year</a:t>
                      </a:r>
                      <a:endParaRPr lang="es-SV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Volume</a:t>
                      </a:r>
                      <a:r>
                        <a:rPr lang="es-SV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br>
                        <a:rPr lang="es-SV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s-SV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s-SV" sz="11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millions</a:t>
                      </a:r>
                      <a:r>
                        <a:rPr lang="es-SV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m</a:t>
                      </a:r>
                      <a:r>
                        <a:rPr lang="es-SV" sz="1100" b="1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s-SV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s-SV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Max. </a:t>
                      </a:r>
                      <a:r>
                        <a:rPr lang="es-SV" sz="11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depth</a:t>
                      </a:r>
                      <a:r>
                        <a:rPr lang="es-SV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br>
                        <a:rPr lang="es-SV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s-SV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(m)</a:t>
                      </a:r>
                      <a:endParaRPr lang="es-SV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SV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1941</a:t>
                      </a:r>
                      <a:endParaRPr lang="es-SV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12.0</a:t>
                      </a:r>
                      <a:endParaRPr lang="es-SV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---</a:t>
                      </a:r>
                      <a:endParaRPr lang="es-SV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SV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1972</a:t>
                      </a:r>
                      <a:endParaRPr lang="es-SV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0.5</a:t>
                      </a:r>
                      <a:endParaRPr lang="es-SV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s-SV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SV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1974</a:t>
                      </a:r>
                      <a:endParaRPr lang="es-SV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0.5</a:t>
                      </a:r>
                      <a:endParaRPr lang="es-SV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s-SV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SV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2003</a:t>
                      </a:r>
                      <a:endParaRPr lang="es-SV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3.9</a:t>
                      </a:r>
                      <a:endParaRPr lang="es-SV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s-SV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SV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2009</a:t>
                      </a:r>
                      <a:endParaRPr lang="es-SV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17.3</a:t>
                      </a:r>
                      <a:endParaRPr lang="es-SV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73</a:t>
                      </a:r>
                      <a:endParaRPr lang="es-SV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214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2743126" y="0"/>
            <a:ext cx="3301414" cy="469900"/>
            <a:chOff x="2743126" y="0"/>
            <a:chExt cx="3301414" cy="469900"/>
          </a:xfrm>
        </p:grpSpPr>
        <p:sp>
          <p:nvSpPr>
            <p:cNvPr id="6" name="5 Rectángulo"/>
            <p:cNvSpPr/>
            <p:nvPr/>
          </p:nvSpPr>
          <p:spPr>
            <a:xfrm>
              <a:off x="2743126" y="0"/>
              <a:ext cx="3301414" cy="4699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3156797" y="71255"/>
              <a:ext cx="263441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 i="1" dirty="0" err="1" smtClean="0"/>
                <a:t>Spatial</a:t>
              </a:r>
              <a:r>
                <a:rPr lang="es-ES" sz="1500" i="1" dirty="0" smtClean="0"/>
                <a:t> – </a:t>
              </a:r>
              <a:r>
                <a:rPr lang="es-ES" sz="1500" i="1" dirty="0" err="1" smtClean="0"/>
                <a:t>hydrodynamic</a:t>
              </a:r>
              <a:r>
                <a:rPr lang="es-ES" sz="1500" i="1" dirty="0" smtClean="0"/>
                <a:t> </a:t>
              </a:r>
              <a:r>
                <a:rPr lang="es-ES" sz="1500" i="1" dirty="0" err="1" smtClean="0"/>
                <a:t>model</a:t>
              </a:r>
              <a:endParaRPr lang="es-SV" sz="1500" i="1" dirty="0"/>
            </a:p>
          </p:txBody>
        </p:sp>
      </p:grpSp>
      <p:grpSp>
        <p:nvGrpSpPr>
          <p:cNvPr id="22" name="21 Grupo"/>
          <p:cNvGrpSpPr/>
          <p:nvPr/>
        </p:nvGrpSpPr>
        <p:grpSpPr>
          <a:xfrm>
            <a:off x="666000" y="2866030"/>
            <a:ext cx="1807200" cy="1405719"/>
            <a:chOff x="682388" y="2866030"/>
            <a:chExt cx="1787858" cy="1405719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9" t="6021" r="24099" b="11990"/>
            <a:stretch/>
          </p:blipFill>
          <p:spPr>
            <a:xfrm>
              <a:off x="682388" y="2866030"/>
              <a:ext cx="1787858" cy="1405719"/>
            </a:xfrm>
            <a:prstGeom prst="rect">
              <a:avLst/>
            </a:prstGeom>
          </p:spPr>
        </p:pic>
        <p:sp>
          <p:nvSpPr>
            <p:cNvPr id="19" name="18 Forma libre"/>
            <p:cNvSpPr/>
            <p:nvPr/>
          </p:nvSpPr>
          <p:spPr>
            <a:xfrm>
              <a:off x="955344" y="3057099"/>
              <a:ext cx="1241946" cy="832513"/>
            </a:xfrm>
            <a:custGeom>
              <a:avLst/>
              <a:gdLst>
                <a:gd name="connsiteX0" fmla="*/ 0 w 1241946"/>
                <a:gd name="connsiteY0" fmla="*/ 491319 h 832513"/>
                <a:gd name="connsiteX1" fmla="*/ 1241946 w 1241946"/>
                <a:gd name="connsiteY1" fmla="*/ 0 h 832513"/>
                <a:gd name="connsiteX2" fmla="*/ 1119116 w 1241946"/>
                <a:gd name="connsiteY2" fmla="*/ 573206 h 832513"/>
                <a:gd name="connsiteX3" fmla="*/ 409432 w 1241946"/>
                <a:gd name="connsiteY3" fmla="*/ 832513 h 832513"/>
                <a:gd name="connsiteX4" fmla="*/ 218364 w 1241946"/>
                <a:gd name="connsiteY4" fmla="*/ 777922 h 832513"/>
                <a:gd name="connsiteX5" fmla="*/ 68238 w 1241946"/>
                <a:gd name="connsiteY5" fmla="*/ 477672 h 83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1946" h="832513">
                  <a:moveTo>
                    <a:pt x="0" y="491319"/>
                  </a:moveTo>
                  <a:lnTo>
                    <a:pt x="1241946" y="0"/>
                  </a:lnTo>
                  <a:lnTo>
                    <a:pt x="1119116" y="573206"/>
                  </a:lnTo>
                  <a:lnTo>
                    <a:pt x="409432" y="832513"/>
                  </a:lnTo>
                  <a:lnTo>
                    <a:pt x="218364" y="777922"/>
                  </a:lnTo>
                  <a:lnTo>
                    <a:pt x="68238" y="477672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</p:grpSp>
      <p:pic>
        <p:nvPicPr>
          <p:cNvPr id="20" name="19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5" r="13921"/>
          <a:stretch/>
        </p:blipFill>
        <p:spPr>
          <a:xfrm>
            <a:off x="666000" y="1060616"/>
            <a:ext cx="1807110" cy="12600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21" name="20 CuadroTexto"/>
          <p:cNvSpPr txBox="1"/>
          <p:nvPr/>
        </p:nvSpPr>
        <p:spPr>
          <a:xfrm>
            <a:off x="666000" y="2325202"/>
            <a:ext cx="1814764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b="1" i="1" dirty="0" err="1" smtClean="0"/>
              <a:t>Terrain</a:t>
            </a:r>
            <a:endParaRPr lang="es-SV" sz="1200" b="1" i="1" dirty="0"/>
          </a:p>
        </p:txBody>
      </p:sp>
      <p:sp>
        <p:nvSpPr>
          <p:cNvPr id="23" name="22 CuadroTexto"/>
          <p:cNvSpPr txBox="1"/>
          <p:nvPr/>
        </p:nvSpPr>
        <p:spPr>
          <a:xfrm>
            <a:off x="666000" y="4265490"/>
            <a:ext cx="1807200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b="1" i="1" dirty="0" err="1" smtClean="0"/>
              <a:t>Dam</a:t>
            </a:r>
            <a:r>
              <a:rPr lang="es-ES" sz="1200" b="1" i="1" dirty="0" smtClean="0"/>
              <a:t> break </a:t>
            </a:r>
            <a:r>
              <a:rPr lang="es-ES" sz="1200" b="1" i="1" dirty="0" err="1" smtClean="0"/>
              <a:t>model</a:t>
            </a:r>
            <a:endParaRPr lang="es-SV" sz="1200" b="1" i="1" dirty="0"/>
          </a:p>
        </p:txBody>
      </p:sp>
      <p:pic>
        <p:nvPicPr>
          <p:cNvPr id="24" name="23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18" r="52253" b="43085"/>
          <a:stretch/>
        </p:blipFill>
        <p:spPr>
          <a:xfrm>
            <a:off x="666000" y="4790366"/>
            <a:ext cx="1807200" cy="1239231"/>
          </a:xfrm>
          <a:prstGeom prst="rect">
            <a:avLst/>
          </a:prstGeom>
        </p:spPr>
      </p:pic>
      <p:sp>
        <p:nvSpPr>
          <p:cNvPr id="25" name="24 CuadroTexto"/>
          <p:cNvSpPr txBox="1"/>
          <p:nvPr/>
        </p:nvSpPr>
        <p:spPr>
          <a:xfrm>
            <a:off x="666000" y="6042002"/>
            <a:ext cx="1807200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180" b="1" i="1" dirty="0" err="1" smtClean="0"/>
              <a:t>Hydrodinamic</a:t>
            </a:r>
            <a:r>
              <a:rPr lang="es-ES" sz="1180" b="1" i="1" dirty="0" smtClean="0"/>
              <a:t> </a:t>
            </a:r>
            <a:r>
              <a:rPr lang="es-ES" sz="1180" b="1" i="1" dirty="0" err="1" smtClean="0"/>
              <a:t>parameters</a:t>
            </a:r>
            <a:endParaRPr lang="es-SV" sz="1180" b="1" i="1" dirty="0"/>
          </a:p>
        </p:txBody>
      </p:sp>
      <p:grpSp>
        <p:nvGrpSpPr>
          <p:cNvPr id="52" name="51 Grupo"/>
          <p:cNvGrpSpPr/>
          <p:nvPr/>
        </p:nvGrpSpPr>
        <p:grpSpPr>
          <a:xfrm>
            <a:off x="409433" y="900752"/>
            <a:ext cx="8338782" cy="5486400"/>
            <a:chOff x="409433" y="900752"/>
            <a:chExt cx="8338782" cy="5486400"/>
          </a:xfrm>
        </p:grpSpPr>
        <p:sp>
          <p:nvSpPr>
            <p:cNvPr id="27" name="26 Forma libre"/>
            <p:cNvSpPr/>
            <p:nvPr/>
          </p:nvSpPr>
          <p:spPr>
            <a:xfrm>
              <a:off x="409433" y="900752"/>
              <a:ext cx="8338782" cy="5486400"/>
            </a:xfrm>
            <a:custGeom>
              <a:avLst/>
              <a:gdLst>
                <a:gd name="connsiteX0" fmla="*/ 0 w 8338782"/>
                <a:gd name="connsiteY0" fmla="*/ 0 h 5486400"/>
                <a:gd name="connsiteX1" fmla="*/ 8338782 w 8338782"/>
                <a:gd name="connsiteY1" fmla="*/ 0 h 5486400"/>
                <a:gd name="connsiteX2" fmla="*/ 8338782 w 8338782"/>
                <a:gd name="connsiteY2" fmla="*/ 5486400 h 5486400"/>
                <a:gd name="connsiteX3" fmla="*/ 2661313 w 8338782"/>
                <a:gd name="connsiteY3" fmla="*/ 5486400 h 5486400"/>
                <a:gd name="connsiteX4" fmla="*/ 2661313 w 8338782"/>
                <a:gd name="connsiteY4" fmla="*/ 1842448 h 5486400"/>
                <a:gd name="connsiteX5" fmla="*/ 0 w 8338782"/>
                <a:gd name="connsiteY5" fmla="*/ 1842448 h 5486400"/>
                <a:gd name="connsiteX6" fmla="*/ 0 w 8338782"/>
                <a:gd name="connsiteY6" fmla="*/ 0 h 548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38782" h="5486400">
                  <a:moveTo>
                    <a:pt x="0" y="0"/>
                  </a:moveTo>
                  <a:lnTo>
                    <a:pt x="8338782" y="0"/>
                  </a:lnTo>
                  <a:lnTo>
                    <a:pt x="8338782" y="5486400"/>
                  </a:lnTo>
                  <a:lnTo>
                    <a:pt x="2661313" y="5486400"/>
                  </a:lnTo>
                  <a:lnTo>
                    <a:pt x="2661313" y="1842448"/>
                  </a:lnTo>
                  <a:lnTo>
                    <a:pt x="0" y="18424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dirty="0"/>
            </a:p>
          </p:txBody>
        </p:sp>
        <p:sp>
          <p:nvSpPr>
            <p:cNvPr id="33" name="32 CuadroTexto"/>
            <p:cNvSpPr txBox="1"/>
            <p:nvPr/>
          </p:nvSpPr>
          <p:spPr>
            <a:xfrm>
              <a:off x="4400535" y="1156742"/>
              <a:ext cx="78675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b="1" dirty="0" smtClean="0">
                  <a:solidFill>
                    <a:schemeClr val="bg1">
                      <a:lumMod val="95000"/>
                    </a:schemeClr>
                  </a:solidFill>
                </a:rPr>
                <a:t>ASTER</a:t>
              </a:r>
            </a:p>
            <a:p>
              <a:pPr algn="ctr"/>
              <a:r>
                <a:rPr lang="es-ES" b="1" dirty="0" smtClean="0">
                  <a:solidFill>
                    <a:schemeClr val="bg1">
                      <a:lumMod val="95000"/>
                    </a:schemeClr>
                  </a:solidFill>
                </a:rPr>
                <a:t>DEM</a:t>
              </a:r>
            </a:p>
            <a:p>
              <a:pPr algn="ctr"/>
              <a:r>
                <a:rPr lang="es-ES" b="1" dirty="0" smtClean="0">
                  <a:solidFill>
                    <a:schemeClr val="bg1">
                      <a:lumMod val="95000"/>
                    </a:schemeClr>
                  </a:solidFill>
                </a:rPr>
                <a:t>(30m)</a:t>
              </a:r>
              <a:endParaRPr lang="es-SV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4" name="33 CuadroTexto"/>
            <p:cNvSpPr txBox="1"/>
            <p:nvPr/>
          </p:nvSpPr>
          <p:spPr>
            <a:xfrm>
              <a:off x="6180168" y="1117657"/>
              <a:ext cx="75315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b="1" dirty="0" smtClean="0">
                  <a:solidFill>
                    <a:schemeClr val="bg1">
                      <a:lumMod val="95000"/>
                    </a:schemeClr>
                  </a:solidFill>
                </a:rPr>
                <a:t>LIDAR</a:t>
              </a:r>
            </a:p>
            <a:p>
              <a:pPr algn="ctr"/>
              <a:r>
                <a:rPr lang="es-ES" b="1" dirty="0" smtClean="0">
                  <a:solidFill>
                    <a:schemeClr val="bg1">
                      <a:lumMod val="95000"/>
                    </a:schemeClr>
                  </a:solidFill>
                </a:rPr>
                <a:t>DTM</a:t>
              </a:r>
            </a:p>
            <a:p>
              <a:pPr algn="ctr"/>
              <a:r>
                <a:rPr lang="es-ES" b="1" dirty="0" smtClean="0">
                  <a:solidFill>
                    <a:schemeClr val="bg1">
                      <a:lumMod val="95000"/>
                    </a:schemeClr>
                  </a:solidFill>
                </a:rPr>
                <a:t>(5m)</a:t>
              </a:r>
              <a:endParaRPr lang="es-SV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5" name="34 CuadroTexto"/>
            <p:cNvSpPr txBox="1"/>
            <p:nvPr/>
          </p:nvSpPr>
          <p:spPr>
            <a:xfrm>
              <a:off x="5517931" y="1270237"/>
              <a:ext cx="38985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3200" b="1" dirty="0" smtClean="0">
                  <a:solidFill>
                    <a:schemeClr val="bg1">
                      <a:lumMod val="95000"/>
                    </a:schemeClr>
                  </a:solidFill>
                </a:rPr>
                <a:t>+</a:t>
              </a:r>
              <a:endParaRPr lang="es-SV" sz="32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6" name="35 Cerrar llave"/>
            <p:cNvSpPr/>
            <p:nvPr/>
          </p:nvSpPr>
          <p:spPr>
            <a:xfrm rot="5400000">
              <a:off x="5500044" y="692511"/>
              <a:ext cx="409449" cy="3057086"/>
            </a:xfrm>
            <a:prstGeom prst="rightBrace">
              <a:avLst/>
            </a:prstGeom>
            <a:ln w="190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  <p:grpSp>
          <p:nvGrpSpPr>
            <p:cNvPr id="50" name="49 Grupo"/>
            <p:cNvGrpSpPr/>
            <p:nvPr/>
          </p:nvGrpSpPr>
          <p:grpSpPr>
            <a:xfrm>
              <a:off x="3808041" y="2354122"/>
              <a:ext cx="1858476" cy="1802245"/>
              <a:chOff x="3586360" y="2534237"/>
              <a:chExt cx="2325844" cy="2180457"/>
            </a:xfrm>
          </p:grpSpPr>
          <p:cxnSp>
            <p:nvCxnSpPr>
              <p:cNvPr id="43" name="42 Conector recto"/>
              <p:cNvCxnSpPr/>
              <p:nvPr/>
            </p:nvCxnSpPr>
            <p:spPr>
              <a:xfrm flipV="1">
                <a:off x="5527343" y="3400425"/>
                <a:ext cx="197182" cy="47697"/>
              </a:xfrm>
              <a:prstGeom prst="line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48 Grupo"/>
              <p:cNvGrpSpPr/>
              <p:nvPr/>
            </p:nvGrpSpPr>
            <p:grpSpPr>
              <a:xfrm>
                <a:off x="3586360" y="2534237"/>
                <a:ext cx="2325844" cy="2180457"/>
                <a:chOff x="3586360" y="2534237"/>
                <a:chExt cx="2325844" cy="2180457"/>
              </a:xfrm>
            </p:grpSpPr>
            <p:grpSp>
              <p:nvGrpSpPr>
                <p:cNvPr id="37" name="36 Grupo"/>
                <p:cNvGrpSpPr/>
                <p:nvPr/>
              </p:nvGrpSpPr>
              <p:grpSpPr>
                <a:xfrm>
                  <a:off x="3586360" y="2534237"/>
                  <a:ext cx="1662545" cy="2180457"/>
                  <a:chOff x="1907704" y="1196752"/>
                  <a:chExt cx="1662545" cy="2180457"/>
                </a:xfrm>
              </p:grpSpPr>
              <p:pic>
                <p:nvPicPr>
                  <p:cNvPr id="38" name="37 Imagen"/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artisticBlur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7647" t="31313" r="33529" b="44243"/>
                  <a:stretch/>
                </p:blipFill>
                <p:spPr>
                  <a:xfrm>
                    <a:off x="1907704" y="1700808"/>
                    <a:ext cx="1662545" cy="1676401"/>
                  </a:xfrm>
                  <a:prstGeom prst="rect">
                    <a:avLst/>
                  </a:prstGeom>
                  <a:scene3d>
                    <a:camera prst="isometricOffAxis1Top">
                      <a:rot lat="18075713" lon="18600000" rev="3458550"/>
                    </a:camera>
                    <a:lightRig rig="threePt" dir="t"/>
                  </a:scene3d>
                </p:spPr>
              </p:pic>
              <p:pic>
                <p:nvPicPr>
                  <p:cNvPr id="39" name="38 Imagen"/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7647" t="31313" r="33529" b="44243"/>
                  <a:stretch/>
                </p:blipFill>
                <p:spPr>
                  <a:xfrm>
                    <a:off x="1907704" y="1196752"/>
                    <a:ext cx="1662545" cy="1676401"/>
                  </a:xfrm>
                  <a:prstGeom prst="rect">
                    <a:avLst/>
                  </a:prstGeom>
                  <a:scene3d>
                    <a:camera prst="isometricOffAxis1Top">
                      <a:rot lat="18075713" lon="18600000" rev="3458550"/>
                    </a:camera>
                    <a:lightRig rig="threePt" dir="t"/>
                  </a:scene3d>
                </p:spPr>
              </p:pic>
            </p:grpSp>
            <p:cxnSp>
              <p:nvCxnSpPr>
                <p:cNvPr id="41" name="40 Conector recto"/>
                <p:cNvCxnSpPr/>
                <p:nvPr/>
              </p:nvCxnSpPr>
              <p:spPr>
                <a:xfrm>
                  <a:off x="5663821" y="3343701"/>
                  <a:ext cx="0" cy="641445"/>
                </a:xfrm>
                <a:prstGeom prst="line">
                  <a:avLst/>
                </a:prstGeom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44 Conector recto"/>
                <p:cNvCxnSpPr/>
                <p:nvPr/>
              </p:nvCxnSpPr>
              <p:spPr>
                <a:xfrm flipV="1">
                  <a:off x="5536853" y="3900524"/>
                  <a:ext cx="197182" cy="47697"/>
                </a:xfrm>
                <a:prstGeom prst="line">
                  <a:avLst/>
                </a:prstGeom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45 CuadroTexto"/>
                <p:cNvSpPr txBox="1"/>
                <p:nvPr/>
              </p:nvSpPr>
              <p:spPr>
                <a:xfrm>
                  <a:off x="5637770" y="3464397"/>
                  <a:ext cx="27443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s-ES" sz="1400" dirty="0" smtClean="0">
                      <a:solidFill>
                        <a:schemeClr val="bg1">
                          <a:lumMod val="95000"/>
                        </a:schemeClr>
                      </a:solidFill>
                    </a:rPr>
                    <a:t>e</a:t>
                  </a:r>
                  <a:endParaRPr lang="es-SV" sz="14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p:grpSp>
        </p:grpSp>
        <p:sp>
          <p:nvSpPr>
            <p:cNvPr id="47" name="46 CuadroTexto"/>
            <p:cNvSpPr txBox="1"/>
            <p:nvPr/>
          </p:nvSpPr>
          <p:spPr>
            <a:xfrm>
              <a:off x="6046647" y="2910202"/>
              <a:ext cx="221894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400" dirty="0" smtClean="0">
                  <a:solidFill>
                    <a:schemeClr val="bg1">
                      <a:lumMod val="95000"/>
                    </a:schemeClr>
                  </a:solidFill>
                </a:rPr>
                <a:t>MSE = 135.32m</a:t>
              </a:r>
              <a:r>
                <a:rPr lang="es-ES" sz="1400" baseline="30000" dirty="0" smtClean="0">
                  <a:solidFill>
                    <a:schemeClr val="bg1">
                      <a:lumMod val="95000"/>
                    </a:schemeClr>
                  </a:solidFill>
                </a:rPr>
                <a:t>2</a:t>
              </a:r>
            </a:p>
            <a:p>
              <a:pPr algn="ctr"/>
              <a:endParaRPr lang="es-ES" sz="1400" dirty="0">
                <a:solidFill>
                  <a:schemeClr val="bg1">
                    <a:lumMod val="95000"/>
                  </a:schemeClr>
                </a:solidFill>
              </a:endParaRPr>
            </a:p>
            <a:p>
              <a:pPr algn="ctr"/>
              <a:r>
                <a:rPr lang="es-ES" sz="1400" dirty="0" err="1" smtClean="0">
                  <a:solidFill>
                    <a:schemeClr val="bg1">
                      <a:lumMod val="95000"/>
                    </a:schemeClr>
                  </a:solidFill>
                </a:rPr>
                <a:t>Average</a:t>
              </a:r>
              <a:r>
                <a:rPr lang="es-ES" sz="1400" dirty="0" smtClean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s-ES" sz="1400" dirty="0" err="1" smtClean="0">
                  <a:solidFill>
                    <a:schemeClr val="bg1">
                      <a:lumMod val="95000"/>
                    </a:schemeClr>
                  </a:solidFill>
                </a:rPr>
                <a:t>deviation</a:t>
              </a:r>
              <a:r>
                <a:rPr lang="es-ES" sz="1400" dirty="0" smtClean="0">
                  <a:solidFill>
                    <a:schemeClr val="bg1">
                      <a:lumMod val="95000"/>
                    </a:schemeClr>
                  </a:solidFill>
                </a:rPr>
                <a:t> = ±11.6m</a:t>
              </a:r>
              <a:endParaRPr lang="es-SV" sz="14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pic>
          <p:nvPicPr>
            <p:cNvPr id="48" name="47 Imagen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6" t="21010" r="11830" b="21616"/>
            <a:stretch/>
          </p:blipFill>
          <p:spPr>
            <a:xfrm>
              <a:off x="3422640" y="4448287"/>
              <a:ext cx="1260186" cy="1273641"/>
            </a:xfrm>
            <a:prstGeom prst="rect">
              <a:avLst/>
            </a:prstGeom>
          </p:spPr>
        </p:pic>
        <p:sp>
          <p:nvSpPr>
            <p:cNvPr id="51" name="50 Flecha derecha"/>
            <p:cNvSpPr/>
            <p:nvPr/>
          </p:nvSpPr>
          <p:spPr>
            <a:xfrm>
              <a:off x="5237004" y="4710546"/>
              <a:ext cx="526473" cy="498763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  <p:pic>
          <p:nvPicPr>
            <p:cNvPr id="2049" name="Picture 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62" t="7431" r="18608" b="25697"/>
            <a:stretch>
              <a:fillRect/>
            </a:stretch>
          </p:blipFill>
          <p:spPr bwMode="auto">
            <a:xfrm>
              <a:off x="6262247" y="4341820"/>
              <a:ext cx="2301153" cy="1425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52 CuadroTexto"/>
            <p:cNvSpPr txBox="1"/>
            <p:nvPr/>
          </p:nvSpPr>
          <p:spPr>
            <a:xfrm>
              <a:off x="4884615" y="5279329"/>
              <a:ext cx="11624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400" dirty="0" err="1" smtClean="0">
                  <a:solidFill>
                    <a:schemeClr val="bg1">
                      <a:lumMod val="95000"/>
                    </a:schemeClr>
                  </a:solidFill>
                </a:rPr>
                <a:t>Extraction</a:t>
              </a:r>
              <a:endParaRPr lang="es-ES" sz="1400" dirty="0" smtClean="0">
                <a:solidFill>
                  <a:schemeClr val="bg1">
                    <a:lumMod val="95000"/>
                  </a:schemeClr>
                </a:solidFill>
              </a:endParaRPr>
            </a:p>
            <a:p>
              <a:pPr algn="ctr"/>
              <a:r>
                <a:rPr lang="es-ES" sz="1400" dirty="0" smtClean="0">
                  <a:solidFill>
                    <a:schemeClr val="bg1">
                      <a:lumMod val="95000"/>
                    </a:schemeClr>
                  </a:solidFill>
                </a:rPr>
                <a:t>MIKE 11 - GIS</a:t>
              </a:r>
              <a:endParaRPr lang="es-SV" sz="14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85" name="84 Grupo"/>
          <p:cNvGrpSpPr/>
          <p:nvPr/>
        </p:nvGrpSpPr>
        <p:grpSpPr>
          <a:xfrm>
            <a:off x="399007" y="904511"/>
            <a:ext cx="9123391" cy="5486400"/>
            <a:chOff x="411134" y="892638"/>
            <a:chExt cx="9123391" cy="5486400"/>
          </a:xfrm>
        </p:grpSpPr>
        <p:sp>
          <p:nvSpPr>
            <p:cNvPr id="86" name="85 Forma libre"/>
            <p:cNvSpPr/>
            <p:nvPr/>
          </p:nvSpPr>
          <p:spPr>
            <a:xfrm>
              <a:off x="411134" y="892638"/>
              <a:ext cx="8326582" cy="5486400"/>
            </a:xfrm>
            <a:custGeom>
              <a:avLst/>
              <a:gdLst>
                <a:gd name="connsiteX0" fmla="*/ 0 w 8326582"/>
                <a:gd name="connsiteY0" fmla="*/ 1842655 h 5486400"/>
                <a:gd name="connsiteX1" fmla="*/ 2660073 w 8326582"/>
                <a:gd name="connsiteY1" fmla="*/ 1842655 h 5486400"/>
                <a:gd name="connsiteX2" fmla="*/ 2660073 w 8326582"/>
                <a:gd name="connsiteY2" fmla="*/ 0 h 5486400"/>
                <a:gd name="connsiteX3" fmla="*/ 8326582 w 8326582"/>
                <a:gd name="connsiteY3" fmla="*/ 0 h 5486400"/>
                <a:gd name="connsiteX4" fmla="*/ 8326582 w 8326582"/>
                <a:gd name="connsiteY4" fmla="*/ 5486400 h 5486400"/>
                <a:gd name="connsiteX5" fmla="*/ 2660073 w 8326582"/>
                <a:gd name="connsiteY5" fmla="*/ 5486400 h 5486400"/>
                <a:gd name="connsiteX6" fmla="*/ 2660073 w 8326582"/>
                <a:gd name="connsiteY6" fmla="*/ 3768437 h 5486400"/>
                <a:gd name="connsiteX7" fmla="*/ 0 w 8326582"/>
                <a:gd name="connsiteY7" fmla="*/ 3768437 h 5486400"/>
                <a:gd name="connsiteX8" fmla="*/ 0 w 8326582"/>
                <a:gd name="connsiteY8" fmla="*/ 1842655 h 548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26582" h="5486400">
                  <a:moveTo>
                    <a:pt x="0" y="1842655"/>
                  </a:moveTo>
                  <a:lnTo>
                    <a:pt x="2660073" y="1842655"/>
                  </a:lnTo>
                  <a:lnTo>
                    <a:pt x="2660073" y="0"/>
                  </a:lnTo>
                  <a:lnTo>
                    <a:pt x="8326582" y="0"/>
                  </a:lnTo>
                  <a:lnTo>
                    <a:pt x="8326582" y="5486400"/>
                  </a:lnTo>
                  <a:lnTo>
                    <a:pt x="2660073" y="5486400"/>
                  </a:lnTo>
                  <a:lnTo>
                    <a:pt x="2660073" y="3768437"/>
                  </a:lnTo>
                  <a:lnTo>
                    <a:pt x="0" y="3768437"/>
                  </a:lnTo>
                  <a:lnTo>
                    <a:pt x="0" y="1842655"/>
                  </a:lnTo>
                  <a:close/>
                </a:path>
              </a:pathLst>
            </a:custGeom>
            <a:solidFill>
              <a:schemeClr val="accent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  <p:pic>
          <p:nvPicPr>
            <p:cNvPr id="87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93" t="57617" r="758" b="21768"/>
            <a:stretch/>
          </p:blipFill>
          <p:spPr bwMode="auto">
            <a:xfrm>
              <a:off x="3457575" y="1366275"/>
              <a:ext cx="4943475" cy="1322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8" name="87 CuadroTexto"/>
            <p:cNvSpPr txBox="1"/>
            <p:nvPr/>
          </p:nvSpPr>
          <p:spPr>
            <a:xfrm>
              <a:off x="3305062" y="1060987"/>
              <a:ext cx="17292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b="1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LAKE BATHYMETRY</a:t>
              </a:r>
              <a:endParaRPr lang="es-SV" sz="1200" b="1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grpSp>
          <p:nvGrpSpPr>
            <p:cNvPr id="89" name="88 Grupo"/>
            <p:cNvGrpSpPr/>
            <p:nvPr/>
          </p:nvGrpSpPr>
          <p:grpSpPr>
            <a:xfrm>
              <a:off x="5777888" y="3404749"/>
              <a:ext cx="2394562" cy="976655"/>
              <a:chOff x="3596662" y="4285242"/>
              <a:chExt cx="4081094" cy="1664531"/>
            </a:xfrm>
          </p:grpSpPr>
          <p:sp>
            <p:nvSpPr>
              <p:cNvPr id="113" name="112 Trapecio"/>
              <p:cNvSpPr/>
              <p:nvPr/>
            </p:nvSpPr>
            <p:spPr>
              <a:xfrm rot="10800000">
                <a:off x="4523259" y="4287233"/>
                <a:ext cx="2232249" cy="1656185"/>
              </a:xfrm>
              <a:prstGeom prst="trapezoid">
                <a:avLst>
                  <a:gd name="adj" fmla="val 40058"/>
                </a:avLst>
              </a:prstGeom>
              <a:pattFill prst="wdUpDiag">
                <a:fgClr>
                  <a:schemeClr val="accent1"/>
                </a:fgClr>
                <a:bgClr>
                  <a:schemeClr val="tx2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SV"/>
              </a:p>
            </p:txBody>
          </p:sp>
          <p:cxnSp>
            <p:nvCxnSpPr>
              <p:cNvPr id="114" name="113 Conector recto"/>
              <p:cNvCxnSpPr/>
              <p:nvPr/>
            </p:nvCxnSpPr>
            <p:spPr>
              <a:xfrm>
                <a:off x="6741653" y="4287233"/>
                <a:ext cx="936103" cy="0"/>
              </a:xfrm>
              <a:prstGeom prst="line">
                <a:avLst/>
              </a:prstGeom>
              <a:ln w="2540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114 Conector recto"/>
              <p:cNvCxnSpPr/>
              <p:nvPr/>
            </p:nvCxnSpPr>
            <p:spPr>
              <a:xfrm>
                <a:off x="3596662" y="4287231"/>
                <a:ext cx="936103" cy="0"/>
              </a:xfrm>
              <a:prstGeom prst="line">
                <a:avLst/>
              </a:prstGeom>
              <a:ln w="2540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115 Conector recto"/>
              <p:cNvCxnSpPr/>
              <p:nvPr/>
            </p:nvCxnSpPr>
            <p:spPr>
              <a:xfrm>
                <a:off x="4541692" y="4285242"/>
                <a:ext cx="665018" cy="1662545"/>
              </a:xfrm>
              <a:prstGeom prst="line">
                <a:avLst/>
              </a:prstGeom>
              <a:ln w="2540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116 Conector recto"/>
              <p:cNvCxnSpPr/>
              <p:nvPr/>
            </p:nvCxnSpPr>
            <p:spPr>
              <a:xfrm flipV="1">
                <a:off x="5203791" y="5947787"/>
                <a:ext cx="903466" cy="1986"/>
              </a:xfrm>
              <a:prstGeom prst="line">
                <a:avLst/>
              </a:prstGeom>
              <a:ln w="2540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117 Conector recto"/>
              <p:cNvCxnSpPr/>
              <p:nvPr/>
            </p:nvCxnSpPr>
            <p:spPr>
              <a:xfrm flipH="1">
                <a:off x="6086476" y="4285242"/>
                <a:ext cx="671946" cy="1664277"/>
              </a:xfrm>
              <a:prstGeom prst="line">
                <a:avLst/>
              </a:prstGeom>
              <a:ln w="2540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0" name="89 CuadroTexto"/>
            <p:cNvSpPr txBox="1"/>
            <p:nvPr/>
          </p:nvSpPr>
          <p:spPr>
            <a:xfrm>
              <a:off x="3480955" y="3466599"/>
              <a:ext cx="17292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b="1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MORAINE:</a:t>
              </a:r>
            </a:p>
            <a:p>
              <a:r>
                <a:rPr lang="es-ES" sz="1200" b="1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es-ES" sz="1200" b="1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   -  ROCK</a:t>
              </a:r>
            </a:p>
            <a:p>
              <a:r>
                <a:rPr lang="es-ES" sz="1200" b="1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es-ES" sz="1200" b="1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   -  SOIL</a:t>
              </a:r>
            </a:p>
            <a:p>
              <a:r>
                <a:rPr lang="es-ES" sz="1200" b="1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es-ES" sz="1200" b="1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   -  ICE DEPOSITS</a:t>
              </a:r>
              <a:endParaRPr lang="es-SV" sz="1200" b="1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91" name="90 Flecha derecha"/>
            <p:cNvSpPr/>
            <p:nvPr/>
          </p:nvSpPr>
          <p:spPr>
            <a:xfrm>
              <a:off x="4991475" y="3630875"/>
              <a:ext cx="247650" cy="352425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  <p:cxnSp>
          <p:nvCxnSpPr>
            <p:cNvPr id="92" name="91 Conector recto"/>
            <p:cNvCxnSpPr/>
            <p:nvPr/>
          </p:nvCxnSpPr>
          <p:spPr>
            <a:xfrm>
              <a:off x="7820025" y="3411675"/>
              <a:ext cx="0" cy="972000"/>
            </a:xfrm>
            <a:prstGeom prst="line">
              <a:avLst/>
            </a:prstGeom>
            <a:ln w="6350">
              <a:solidFill>
                <a:schemeClr val="tx2">
                  <a:lumMod val="60000"/>
                  <a:lumOff val="40000"/>
                </a:schemeClr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92 Conector recto"/>
            <p:cNvCxnSpPr/>
            <p:nvPr/>
          </p:nvCxnSpPr>
          <p:spPr>
            <a:xfrm>
              <a:off x="7248525" y="4383225"/>
              <a:ext cx="6286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93 Conector recto"/>
            <p:cNvCxnSpPr/>
            <p:nvPr/>
          </p:nvCxnSpPr>
          <p:spPr>
            <a:xfrm>
              <a:off x="6724650" y="4376175"/>
              <a:ext cx="0" cy="1047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94 Conector recto"/>
            <p:cNvCxnSpPr/>
            <p:nvPr/>
          </p:nvCxnSpPr>
          <p:spPr>
            <a:xfrm>
              <a:off x="7227125" y="4385700"/>
              <a:ext cx="0" cy="1047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95 Conector recto"/>
            <p:cNvCxnSpPr/>
            <p:nvPr/>
          </p:nvCxnSpPr>
          <p:spPr>
            <a:xfrm flipH="1">
              <a:off x="6724650" y="4502225"/>
              <a:ext cx="504000" cy="450"/>
            </a:xfrm>
            <a:prstGeom prst="line">
              <a:avLst/>
            </a:prstGeom>
            <a:ln w="6350">
              <a:solidFill>
                <a:schemeClr val="tx2">
                  <a:lumMod val="60000"/>
                  <a:lumOff val="40000"/>
                </a:schemeClr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96 CuadroTexto"/>
            <p:cNvSpPr txBox="1"/>
            <p:nvPr/>
          </p:nvSpPr>
          <p:spPr>
            <a:xfrm>
              <a:off x="7805305" y="3745174"/>
              <a:ext cx="17292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30m</a:t>
              </a:r>
              <a:endParaRPr lang="es-SV" sz="11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98" name="97 CuadroTexto"/>
            <p:cNvSpPr txBox="1"/>
            <p:nvPr/>
          </p:nvSpPr>
          <p:spPr>
            <a:xfrm>
              <a:off x="6776605" y="4483299"/>
              <a:ext cx="17292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50m</a:t>
              </a:r>
              <a:endParaRPr lang="es-SV" sz="11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99" name="98 Conector recto"/>
            <p:cNvCxnSpPr/>
            <p:nvPr/>
          </p:nvCxnSpPr>
          <p:spPr>
            <a:xfrm>
              <a:off x="6448425" y="3697425"/>
              <a:ext cx="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99 Conector recto"/>
            <p:cNvCxnSpPr/>
            <p:nvPr/>
          </p:nvCxnSpPr>
          <p:spPr>
            <a:xfrm>
              <a:off x="6448425" y="4078425"/>
              <a:ext cx="1524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100 CuadroTexto"/>
            <p:cNvSpPr txBox="1"/>
            <p:nvPr/>
          </p:nvSpPr>
          <p:spPr>
            <a:xfrm>
              <a:off x="6252730" y="3823599"/>
              <a:ext cx="25284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1</a:t>
              </a:r>
              <a:endParaRPr lang="es-SV" sz="11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02" name="101 CuadroTexto"/>
            <p:cNvSpPr txBox="1"/>
            <p:nvPr/>
          </p:nvSpPr>
          <p:spPr>
            <a:xfrm>
              <a:off x="6414655" y="4064199"/>
              <a:ext cx="25284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1</a:t>
              </a:r>
              <a:endParaRPr lang="es-SV" sz="11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03" name="102 CuadroTexto"/>
            <p:cNvSpPr txBox="1"/>
            <p:nvPr/>
          </p:nvSpPr>
          <p:spPr>
            <a:xfrm>
              <a:off x="3437288" y="2876055"/>
              <a:ext cx="26193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b="1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BREACH FORMATION HYPOTHESIS</a:t>
              </a:r>
              <a:endParaRPr lang="es-SV" sz="1200" b="1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04" name="103 Cerrar llave"/>
            <p:cNvSpPr/>
            <p:nvPr/>
          </p:nvSpPr>
          <p:spPr>
            <a:xfrm rot="5400000">
              <a:off x="5800723" y="2376802"/>
              <a:ext cx="252415" cy="4738687"/>
            </a:xfrm>
            <a:prstGeom prst="rightBrace">
              <a:avLst/>
            </a:prstGeom>
            <a:ln w="190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  <p:cxnSp>
          <p:nvCxnSpPr>
            <p:cNvPr id="105" name="104 Conector recto"/>
            <p:cNvCxnSpPr/>
            <p:nvPr/>
          </p:nvCxnSpPr>
          <p:spPr>
            <a:xfrm>
              <a:off x="4819650" y="5181600"/>
              <a:ext cx="0" cy="972000"/>
            </a:xfrm>
            <a:prstGeom prst="line">
              <a:avLst/>
            </a:prstGeom>
            <a:ln w="6350">
              <a:solidFill>
                <a:schemeClr val="tx2">
                  <a:lumMod val="60000"/>
                  <a:lumOff val="40000"/>
                </a:schemeClr>
              </a:solidFill>
              <a:headEnd type="triangle" w="med" len="sm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105 Conector recto"/>
            <p:cNvCxnSpPr/>
            <p:nvPr/>
          </p:nvCxnSpPr>
          <p:spPr>
            <a:xfrm flipH="1">
              <a:off x="4772024" y="6105525"/>
              <a:ext cx="2520000" cy="450"/>
            </a:xfrm>
            <a:prstGeom prst="line">
              <a:avLst/>
            </a:prstGeom>
            <a:ln w="6350">
              <a:solidFill>
                <a:schemeClr val="tx2">
                  <a:lumMod val="60000"/>
                  <a:lumOff val="40000"/>
                </a:schemeClr>
              </a:solidFill>
              <a:headEnd type="triangle" w="med" len="sm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106 Forma libre"/>
            <p:cNvSpPr/>
            <p:nvPr/>
          </p:nvSpPr>
          <p:spPr>
            <a:xfrm>
              <a:off x="4819650" y="5333246"/>
              <a:ext cx="2200275" cy="762754"/>
            </a:xfrm>
            <a:custGeom>
              <a:avLst/>
              <a:gdLst>
                <a:gd name="connsiteX0" fmla="*/ 0 w 2200275"/>
                <a:gd name="connsiteY0" fmla="*/ 762754 h 762754"/>
                <a:gd name="connsiteX1" fmla="*/ 390525 w 2200275"/>
                <a:gd name="connsiteY1" fmla="*/ 724654 h 762754"/>
                <a:gd name="connsiteX2" fmla="*/ 581025 w 2200275"/>
                <a:gd name="connsiteY2" fmla="*/ 610354 h 762754"/>
                <a:gd name="connsiteX3" fmla="*/ 771525 w 2200275"/>
                <a:gd name="connsiteY3" fmla="*/ 343654 h 762754"/>
                <a:gd name="connsiteX4" fmla="*/ 876300 w 2200275"/>
                <a:gd name="connsiteY4" fmla="*/ 153154 h 762754"/>
                <a:gd name="connsiteX5" fmla="*/ 1000125 w 2200275"/>
                <a:gd name="connsiteY5" fmla="*/ 29329 h 762754"/>
                <a:gd name="connsiteX6" fmla="*/ 1095375 w 2200275"/>
                <a:gd name="connsiteY6" fmla="*/ 754 h 762754"/>
                <a:gd name="connsiteX7" fmla="*/ 1209675 w 2200275"/>
                <a:gd name="connsiteY7" fmla="*/ 48379 h 762754"/>
                <a:gd name="connsiteX8" fmla="*/ 1314450 w 2200275"/>
                <a:gd name="connsiteY8" fmla="*/ 172204 h 762754"/>
                <a:gd name="connsiteX9" fmla="*/ 1428750 w 2200275"/>
                <a:gd name="connsiteY9" fmla="*/ 400804 h 762754"/>
                <a:gd name="connsiteX10" fmla="*/ 1543050 w 2200275"/>
                <a:gd name="connsiteY10" fmla="*/ 524629 h 762754"/>
                <a:gd name="connsiteX11" fmla="*/ 1685925 w 2200275"/>
                <a:gd name="connsiteY11" fmla="*/ 629404 h 762754"/>
                <a:gd name="connsiteX12" fmla="*/ 1838325 w 2200275"/>
                <a:gd name="connsiteY12" fmla="*/ 696079 h 762754"/>
                <a:gd name="connsiteX13" fmla="*/ 2066925 w 2200275"/>
                <a:gd name="connsiteY13" fmla="*/ 734179 h 762754"/>
                <a:gd name="connsiteX14" fmla="*/ 2200275 w 2200275"/>
                <a:gd name="connsiteY14" fmla="*/ 753229 h 76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00275" h="762754">
                  <a:moveTo>
                    <a:pt x="0" y="762754"/>
                  </a:moveTo>
                  <a:cubicBezTo>
                    <a:pt x="146844" y="756404"/>
                    <a:pt x="293688" y="750054"/>
                    <a:pt x="390525" y="724654"/>
                  </a:cubicBezTo>
                  <a:cubicBezTo>
                    <a:pt x="487363" y="699254"/>
                    <a:pt x="517525" y="673854"/>
                    <a:pt x="581025" y="610354"/>
                  </a:cubicBezTo>
                  <a:cubicBezTo>
                    <a:pt x="644525" y="546854"/>
                    <a:pt x="722313" y="419854"/>
                    <a:pt x="771525" y="343654"/>
                  </a:cubicBezTo>
                  <a:cubicBezTo>
                    <a:pt x="820737" y="267454"/>
                    <a:pt x="838200" y="205541"/>
                    <a:pt x="876300" y="153154"/>
                  </a:cubicBezTo>
                  <a:cubicBezTo>
                    <a:pt x="914400" y="100767"/>
                    <a:pt x="963613" y="54729"/>
                    <a:pt x="1000125" y="29329"/>
                  </a:cubicBezTo>
                  <a:cubicBezTo>
                    <a:pt x="1036637" y="3929"/>
                    <a:pt x="1060450" y="-2421"/>
                    <a:pt x="1095375" y="754"/>
                  </a:cubicBezTo>
                  <a:cubicBezTo>
                    <a:pt x="1130300" y="3929"/>
                    <a:pt x="1173163" y="19804"/>
                    <a:pt x="1209675" y="48379"/>
                  </a:cubicBezTo>
                  <a:cubicBezTo>
                    <a:pt x="1246187" y="76954"/>
                    <a:pt x="1277938" y="113467"/>
                    <a:pt x="1314450" y="172204"/>
                  </a:cubicBezTo>
                  <a:cubicBezTo>
                    <a:pt x="1350962" y="230941"/>
                    <a:pt x="1390650" y="342066"/>
                    <a:pt x="1428750" y="400804"/>
                  </a:cubicBezTo>
                  <a:cubicBezTo>
                    <a:pt x="1466850" y="459542"/>
                    <a:pt x="1500188" y="486529"/>
                    <a:pt x="1543050" y="524629"/>
                  </a:cubicBezTo>
                  <a:cubicBezTo>
                    <a:pt x="1585912" y="562729"/>
                    <a:pt x="1636713" y="600829"/>
                    <a:pt x="1685925" y="629404"/>
                  </a:cubicBezTo>
                  <a:cubicBezTo>
                    <a:pt x="1735138" y="657979"/>
                    <a:pt x="1774825" y="678617"/>
                    <a:pt x="1838325" y="696079"/>
                  </a:cubicBezTo>
                  <a:cubicBezTo>
                    <a:pt x="1901825" y="713541"/>
                    <a:pt x="2006600" y="724654"/>
                    <a:pt x="2066925" y="734179"/>
                  </a:cubicBezTo>
                  <a:cubicBezTo>
                    <a:pt x="2127250" y="743704"/>
                    <a:pt x="2163762" y="748466"/>
                    <a:pt x="2200275" y="753229"/>
                  </a:cubicBezTo>
                </a:path>
              </a:pathLst>
            </a:custGeom>
            <a:pattFill prst="wdUpDiag">
              <a:fgClr>
                <a:schemeClr val="accent1">
                  <a:lumMod val="75000"/>
                </a:schemeClr>
              </a:fgClr>
              <a:bgClr>
                <a:schemeClr val="tx2">
                  <a:lumMod val="75000"/>
                </a:schemeClr>
              </a:bgClr>
            </a:patt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  <p:sp>
          <p:nvSpPr>
            <p:cNvPr id="108" name="107 CuadroTexto"/>
            <p:cNvSpPr txBox="1"/>
            <p:nvPr/>
          </p:nvSpPr>
          <p:spPr>
            <a:xfrm>
              <a:off x="7062355" y="6074724"/>
              <a:ext cx="17292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</a:t>
              </a:r>
              <a:r>
                <a:rPr lang="es-ES" sz="11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 (h)</a:t>
              </a:r>
              <a:endParaRPr lang="es-SV" sz="11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09" name="108 CuadroTexto"/>
            <p:cNvSpPr txBox="1"/>
            <p:nvPr/>
          </p:nvSpPr>
          <p:spPr>
            <a:xfrm>
              <a:off x="4157230" y="5169849"/>
              <a:ext cx="17292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Q (m3/s)</a:t>
              </a:r>
              <a:endParaRPr lang="es-SV" sz="11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110" name="109 Conector recto"/>
            <p:cNvCxnSpPr/>
            <p:nvPr/>
          </p:nvCxnSpPr>
          <p:spPr>
            <a:xfrm>
              <a:off x="4829174" y="5324475"/>
              <a:ext cx="2160000" cy="0"/>
            </a:xfrm>
            <a:prstGeom prst="line">
              <a:avLst/>
            </a:prstGeom>
            <a:ln w="15875">
              <a:solidFill>
                <a:schemeClr val="accent6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110 CuadroTexto"/>
            <p:cNvSpPr txBox="1"/>
            <p:nvPr/>
          </p:nvSpPr>
          <p:spPr>
            <a:xfrm>
              <a:off x="6967105" y="5169849"/>
              <a:ext cx="17292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14,445 m3/s</a:t>
              </a:r>
              <a:endParaRPr lang="es-SV" sz="11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12" name="111 CuadroTexto"/>
            <p:cNvSpPr txBox="1"/>
            <p:nvPr/>
          </p:nvSpPr>
          <p:spPr>
            <a:xfrm>
              <a:off x="5379280" y="4050349"/>
              <a:ext cx="776720" cy="261610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sz="11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 = 30min</a:t>
              </a:r>
              <a:endParaRPr lang="es-SV" sz="11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67" name="66 Grupo"/>
          <p:cNvGrpSpPr/>
          <p:nvPr/>
        </p:nvGrpSpPr>
        <p:grpSpPr>
          <a:xfrm>
            <a:off x="409433" y="873457"/>
            <a:ext cx="8545918" cy="5500047"/>
            <a:chOff x="409433" y="873457"/>
            <a:chExt cx="8545918" cy="5500047"/>
          </a:xfrm>
        </p:grpSpPr>
        <p:sp>
          <p:nvSpPr>
            <p:cNvPr id="68" name="67 Forma libre"/>
            <p:cNvSpPr/>
            <p:nvPr/>
          </p:nvSpPr>
          <p:spPr>
            <a:xfrm>
              <a:off x="409433" y="873457"/>
              <a:ext cx="8325134" cy="5500047"/>
            </a:xfrm>
            <a:custGeom>
              <a:avLst/>
              <a:gdLst>
                <a:gd name="connsiteX0" fmla="*/ 2647666 w 8325134"/>
                <a:gd name="connsiteY0" fmla="*/ 0 h 5500047"/>
                <a:gd name="connsiteX1" fmla="*/ 8325134 w 8325134"/>
                <a:gd name="connsiteY1" fmla="*/ 0 h 5500047"/>
                <a:gd name="connsiteX2" fmla="*/ 8325134 w 8325134"/>
                <a:gd name="connsiteY2" fmla="*/ 5500047 h 5500047"/>
                <a:gd name="connsiteX3" fmla="*/ 0 w 8325134"/>
                <a:gd name="connsiteY3" fmla="*/ 5500047 h 5500047"/>
                <a:gd name="connsiteX4" fmla="*/ 0 w 8325134"/>
                <a:gd name="connsiteY4" fmla="*/ 3780430 h 5500047"/>
                <a:gd name="connsiteX5" fmla="*/ 2661313 w 8325134"/>
                <a:gd name="connsiteY5" fmla="*/ 3780430 h 5500047"/>
                <a:gd name="connsiteX6" fmla="*/ 2647666 w 8325134"/>
                <a:gd name="connsiteY6" fmla="*/ 0 h 5500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25134" h="5500047">
                  <a:moveTo>
                    <a:pt x="2647666" y="0"/>
                  </a:moveTo>
                  <a:lnTo>
                    <a:pt x="8325134" y="0"/>
                  </a:lnTo>
                  <a:lnTo>
                    <a:pt x="8325134" y="5500047"/>
                  </a:lnTo>
                  <a:lnTo>
                    <a:pt x="0" y="5500047"/>
                  </a:lnTo>
                  <a:lnTo>
                    <a:pt x="0" y="3780430"/>
                  </a:lnTo>
                  <a:lnTo>
                    <a:pt x="2661313" y="3780430"/>
                  </a:lnTo>
                  <a:lnTo>
                    <a:pt x="2647666" y="0"/>
                  </a:lnTo>
                  <a:close/>
                </a:path>
              </a:pathLst>
            </a:custGeom>
            <a:solidFill>
              <a:schemeClr val="accent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  <p:cxnSp>
          <p:nvCxnSpPr>
            <p:cNvPr id="69" name="68 Conector recto"/>
            <p:cNvCxnSpPr/>
            <p:nvPr/>
          </p:nvCxnSpPr>
          <p:spPr>
            <a:xfrm>
              <a:off x="4765058" y="1401104"/>
              <a:ext cx="0" cy="972000"/>
            </a:xfrm>
            <a:prstGeom prst="line">
              <a:avLst/>
            </a:prstGeom>
            <a:ln w="6350">
              <a:solidFill>
                <a:schemeClr val="tx2">
                  <a:lumMod val="60000"/>
                  <a:lumOff val="40000"/>
                </a:schemeClr>
              </a:solidFill>
              <a:headEnd type="triangle" w="med" len="sm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69 Conector recto"/>
            <p:cNvCxnSpPr/>
            <p:nvPr/>
          </p:nvCxnSpPr>
          <p:spPr>
            <a:xfrm flipH="1">
              <a:off x="4717432" y="2325029"/>
              <a:ext cx="2520000" cy="450"/>
            </a:xfrm>
            <a:prstGeom prst="line">
              <a:avLst/>
            </a:prstGeom>
            <a:ln w="6350">
              <a:solidFill>
                <a:schemeClr val="tx2">
                  <a:lumMod val="60000"/>
                  <a:lumOff val="40000"/>
                </a:schemeClr>
              </a:solidFill>
              <a:headEnd type="triangle" w="med" len="sm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70 Forma libre"/>
            <p:cNvSpPr/>
            <p:nvPr/>
          </p:nvSpPr>
          <p:spPr>
            <a:xfrm>
              <a:off x="4765058" y="1552750"/>
              <a:ext cx="2200275" cy="762754"/>
            </a:xfrm>
            <a:custGeom>
              <a:avLst/>
              <a:gdLst>
                <a:gd name="connsiteX0" fmla="*/ 0 w 2200275"/>
                <a:gd name="connsiteY0" fmla="*/ 762754 h 762754"/>
                <a:gd name="connsiteX1" fmla="*/ 390525 w 2200275"/>
                <a:gd name="connsiteY1" fmla="*/ 724654 h 762754"/>
                <a:gd name="connsiteX2" fmla="*/ 581025 w 2200275"/>
                <a:gd name="connsiteY2" fmla="*/ 610354 h 762754"/>
                <a:gd name="connsiteX3" fmla="*/ 771525 w 2200275"/>
                <a:gd name="connsiteY3" fmla="*/ 343654 h 762754"/>
                <a:gd name="connsiteX4" fmla="*/ 876300 w 2200275"/>
                <a:gd name="connsiteY4" fmla="*/ 153154 h 762754"/>
                <a:gd name="connsiteX5" fmla="*/ 1000125 w 2200275"/>
                <a:gd name="connsiteY5" fmla="*/ 29329 h 762754"/>
                <a:gd name="connsiteX6" fmla="*/ 1095375 w 2200275"/>
                <a:gd name="connsiteY6" fmla="*/ 754 h 762754"/>
                <a:gd name="connsiteX7" fmla="*/ 1209675 w 2200275"/>
                <a:gd name="connsiteY7" fmla="*/ 48379 h 762754"/>
                <a:gd name="connsiteX8" fmla="*/ 1314450 w 2200275"/>
                <a:gd name="connsiteY8" fmla="*/ 172204 h 762754"/>
                <a:gd name="connsiteX9" fmla="*/ 1428750 w 2200275"/>
                <a:gd name="connsiteY9" fmla="*/ 400804 h 762754"/>
                <a:gd name="connsiteX10" fmla="*/ 1543050 w 2200275"/>
                <a:gd name="connsiteY10" fmla="*/ 524629 h 762754"/>
                <a:gd name="connsiteX11" fmla="*/ 1685925 w 2200275"/>
                <a:gd name="connsiteY11" fmla="*/ 629404 h 762754"/>
                <a:gd name="connsiteX12" fmla="*/ 1838325 w 2200275"/>
                <a:gd name="connsiteY12" fmla="*/ 696079 h 762754"/>
                <a:gd name="connsiteX13" fmla="*/ 2066925 w 2200275"/>
                <a:gd name="connsiteY13" fmla="*/ 734179 h 762754"/>
                <a:gd name="connsiteX14" fmla="*/ 2200275 w 2200275"/>
                <a:gd name="connsiteY14" fmla="*/ 753229 h 76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00275" h="762754">
                  <a:moveTo>
                    <a:pt x="0" y="762754"/>
                  </a:moveTo>
                  <a:cubicBezTo>
                    <a:pt x="146844" y="756404"/>
                    <a:pt x="293688" y="750054"/>
                    <a:pt x="390525" y="724654"/>
                  </a:cubicBezTo>
                  <a:cubicBezTo>
                    <a:pt x="487363" y="699254"/>
                    <a:pt x="517525" y="673854"/>
                    <a:pt x="581025" y="610354"/>
                  </a:cubicBezTo>
                  <a:cubicBezTo>
                    <a:pt x="644525" y="546854"/>
                    <a:pt x="722313" y="419854"/>
                    <a:pt x="771525" y="343654"/>
                  </a:cubicBezTo>
                  <a:cubicBezTo>
                    <a:pt x="820737" y="267454"/>
                    <a:pt x="838200" y="205541"/>
                    <a:pt x="876300" y="153154"/>
                  </a:cubicBezTo>
                  <a:cubicBezTo>
                    <a:pt x="914400" y="100767"/>
                    <a:pt x="963613" y="54729"/>
                    <a:pt x="1000125" y="29329"/>
                  </a:cubicBezTo>
                  <a:cubicBezTo>
                    <a:pt x="1036637" y="3929"/>
                    <a:pt x="1060450" y="-2421"/>
                    <a:pt x="1095375" y="754"/>
                  </a:cubicBezTo>
                  <a:cubicBezTo>
                    <a:pt x="1130300" y="3929"/>
                    <a:pt x="1173163" y="19804"/>
                    <a:pt x="1209675" y="48379"/>
                  </a:cubicBezTo>
                  <a:cubicBezTo>
                    <a:pt x="1246187" y="76954"/>
                    <a:pt x="1277938" y="113467"/>
                    <a:pt x="1314450" y="172204"/>
                  </a:cubicBezTo>
                  <a:cubicBezTo>
                    <a:pt x="1350962" y="230941"/>
                    <a:pt x="1390650" y="342066"/>
                    <a:pt x="1428750" y="400804"/>
                  </a:cubicBezTo>
                  <a:cubicBezTo>
                    <a:pt x="1466850" y="459542"/>
                    <a:pt x="1500188" y="486529"/>
                    <a:pt x="1543050" y="524629"/>
                  </a:cubicBezTo>
                  <a:cubicBezTo>
                    <a:pt x="1585912" y="562729"/>
                    <a:pt x="1636713" y="600829"/>
                    <a:pt x="1685925" y="629404"/>
                  </a:cubicBezTo>
                  <a:cubicBezTo>
                    <a:pt x="1735138" y="657979"/>
                    <a:pt x="1774825" y="678617"/>
                    <a:pt x="1838325" y="696079"/>
                  </a:cubicBezTo>
                  <a:cubicBezTo>
                    <a:pt x="1901825" y="713541"/>
                    <a:pt x="2006600" y="724654"/>
                    <a:pt x="2066925" y="734179"/>
                  </a:cubicBezTo>
                  <a:cubicBezTo>
                    <a:pt x="2127250" y="743704"/>
                    <a:pt x="2163762" y="748466"/>
                    <a:pt x="2200275" y="753229"/>
                  </a:cubicBezTo>
                </a:path>
              </a:pathLst>
            </a:custGeom>
            <a:pattFill prst="wdUpDiag">
              <a:fgClr>
                <a:schemeClr val="accent1">
                  <a:lumMod val="75000"/>
                </a:schemeClr>
              </a:fgClr>
              <a:bgClr>
                <a:schemeClr val="tx2">
                  <a:lumMod val="75000"/>
                </a:schemeClr>
              </a:bgClr>
            </a:patt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  <p:sp>
          <p:nvSpPr>
            <p:cNvPr id="72" name="71 CuadroTexto"/>
            <p:cNvSpPr txBox="1"/>
            <p:nvPr/>
          </p:nvSpPr>
          <p:spPr>
            <a:xfrm>
              <a:off x="7226131" y="2198692"/>
              <a:ext cx="17292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</a:t>
              </a:r>
              <a:r>
                <a:rPr lang="es-ES" sz="11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 (h)</a:t>
              </a:r>
              <a:endParaRPr lang="es-SV" sz="11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73" name="72 Conector recto"/>
            <p:cNvCxnSpPr/>
            <p:nvPr/>
          </p:nvCxnSpPr>
          <p:spPr>
            <a:xfrm>
              <a:off x="4774582" y="2526635"/>
              <a:ext cx="2199424" cy="11849"/>
            </a:xfrm>
            <a:prstGeom prst="line">
              <a:avLst/>
            </a:prstGeom>
            <a:ln w="15875">
              <a:solidFill>
                <a:schemeClr val="accent6">
                  <a:lumMod val="75000"/>
                </a:schemeClr>
              </a:solidFill>
              <a:prstDash val="lg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73 CuadroTexto"/>
            <p:cNvSpPr txBox="1"/>
            <p:nvPr/>
          </p:nvSpPr>
          <p:spPr>
            <a:xfrm>
              <a:off x="3273645" y="1034553"/>
              <a:ext cx="17292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b="1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SIMULATION TIME</a:t>
              </a:r>
              <a:endParaRPr lang="es-SV" sz="1200" b="1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75" name="74 CuadroTexto"/>
            <p:cNvSpPr txBox="1"/>
            <p:nvPr/>
          </p:nvSpPr>
          <p:spPr>
            <a:xfrm>
              <a:off x="5596042" y="2633617"/>
              <a:ext cx="695575" cy="307777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 = 4hr</a:t>
              </a:r>
              <a:endParaRPr lang="es-SV" sz="1400" b="1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76" name="75 CuadroTexto"/>
            <p:cNvSpPr txBox="1"/>
            <p:nvPr/>
          </p:nvSpPr>
          <p:spPr>
            <a:xfrm>
              <a:off x="3275917" y="3056729"/>
              <a:ext cx="1729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b="1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CALCULATIONS TIME STEP</a:t>
              </a:r>
              <a:endParaRPr lang="es-SV" sz="1200" b="1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77" name="76 CuadroTexto"/>
            <p:cNvSpPr txBox="1"/>
            <p:nvPr/>
          </p:nvSpPr>
          <p:spPr>
            <a:xfrm>
              <a:off x="5352650" y="3823265"/>
              <a:ext cx="1184624" cy="307777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 smtClean="0">
                  <a:solidFill>
                    <a:schemeClr val="tx2">
                      <a:lumMod val="20000"/>
                      <a:lumOff val="80000"/>
                    </a:schemeClr>
                  </a:solidFill>
                  <a:latin typeface="MS Reference Sans Serif"/>
                </a:rPr>
                <a:t>Δ</a:t>
              </a:r>
              <a:r>
                <a:rPr lang="es-ES" sz="1400" b="1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 = 1s</a:t>
              </a:r>
              <a:endParaRPr lang="es-SV" sz="1400" b="1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78" name="77 Conector recto"/>
            <p:cNvCxnSpPr>
              <a:stCxn id="71" idx="9"/>
            </p:cNvCxnSpPr>
            <p:nvPr/>
          </p:nvCxnSpPr>
          <p:spPr>
            <a:xfrm flipH="1">
              <a:off x="6184900" y="1953554"/>
              <a:ext cx="8908" cy="370546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78 Forma libre"/>
            <p:cNvSpPr/>
            <p:nvPr/>
          </p:nvSpPr>
          <p:spPr>
            <a:xfrm>
              <a:off x="6248400" y="2203450"/>
              <a:ext cx="562072" cy="1765300"/>
            </a:xfrm>
            <a:custGeom>
              <a:avLst/>
              <a:gdLst>
                <a:gd name="connsiteX0" fmla="*/ 298450 w 562072"/>
                <a:gd name="connsiteY0" fmla="*/ 1765300 h 1765300"/>
                <a:gd name="connsiteX1" fmla="*/ 552450 w 562072"/>
                <a:gd name="connsiteY1" fmla="*/ 977900 h 1765300"/>
                <a:gd name="connsiteX2" fmla="*/ 0 w 562072"/>
                <a:gd name="connsiteY2" fmla="*/ 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2072" h="1765300">
                  <a:moveTo>
                    <a:pt x="298450" y="1765300"/>
                  </a:moveTo>
                  <a:cubicBezTo>
                    <a:pt x="450321" y="1518708"/>
                    <a:pt x="602192" y="1272117"/>
                    <a:pt x="552450" y="977900"/>
                  </a:cubicBezTo>
                  <a:cubicBezTo>
                    <a:pt x="502708" y="683683"/>
                    <a:pt x="251354" y="341841"/>
                    <a:pt x="0" y="0"/>
                  </a:cubicBezTo>
                </a:path>
              </a:pathLst>
            </a:custGeom>
            <a:noFill/>
            <a:ln>
              <a:solidFill>
                <a:srgbClr val="92D050"/>
              </a:solidFill>
              <a:tailEnd type="stealth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  <p:sp>
          <p:nvSpPr>
            <p:cNvPr id="80" name="79 CuadroTexto"/>
            <p:cNvSpPr txBox="1"/>
            <p:nvPr/>
          </p:nvSpPr>
          <p:spPr>
            <a:xfrm>
              <a:off x="3321442" y="4598504"/>
              <a:ext cx="1729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b="1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MANNING’S COEFFICIENT</a:t>
              </a:r>
              <a:endParaRPr lang="es-SV" sz="1200" b="1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81" name="80 CuadroTexto"/>
            <p:cNvSpPr txBox="1"/>
            <p:nvPr/>
          </p:nvSpPr>
          <p:spPr>
            <a:xfrm>
              <a:off x="6371925" y="5376915"/>
              <a:ext cx="1184624" cy="307777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MS Reference Sans Serif"/>
                </a:rPr>
                <a:t>n</a:t>
              </a:r>
              <a:r>
                <a:rPr lang="es-ES" sz="1400" b="1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 = 0.05</a:t>
              </a:r>
            </a:p>
          </p:txBody>
        </p:sp>
        <p:sp>
          <p:nvSpPr>
            <p:cNvPr id="82" name="81 Forma libre"/>
            <p:cNvSpPr/>
            <p:nvPr/>
          </p:nvSpPr>
          <p:spPr>
            <a:xfrm>
              <a:off x="4037596" y="5332022"/>
              <a:ext cx="1021291" cy="439384"/>
            </a:xfrm>
            <a:custGeom>
              <a:avLst/>
              <a:gdLst>
                <a:gd name="connsiteX0" fmla="*/ 0 w 1211284"/>
                <a:gd name="connsiteY0" fmla="*/ 581891 h 581891"/>
                <a:gd name="connsiteX1" fmla="*/ 261258 w 1211284"/>
                <a:gd name="connsiteY1" fmla="*/ 0 h 581891"/>
                <a:gd name="connsiteX2" fmla="*/ 391886 w 1211284"/>
                <a:gd name="connsiteY2" fmla="*/ 320634 h 581891"/>
                <a:gd name="connsiteX3" fmla="*/ 546265 w 1211284"/>
                <a:gd name="connsiteY3" fmla="*/ 154379 h 581891"/>
                <a:gd name="connsiteX4" fmla="*/ 724395 w 1211284"/>
                <a:gd name="connsiteY4" fmla="*/ 368135 h 581891"/>
                <a:gd name="connsiteX5" fmla="*/ 866899 w 1211284"/>
                <a:gd name="connsiteY5" fmla="*/ 225631 h 581891"/>
                <a:gd name="connsiteX6" fmla="*/ 1211284 w 1211284"/>
                <a:gd name="connsiteY6" fmla="*/ 534390 h 58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1284" h="581891">
                  <a:moveTo>
                    <a:pt x="0" y="581891"/>
                  </a:moveTo>
                  <a:lnTo>
                    <a:pt x="261258" y="0"/>
                  </a:lnTo>
                  <a:lnTo>
                    <a:pt x="391886" y="320634"/>
                  </a:lnTo>
                  <a:lnTo>
                    <a:pt x="546265" y="154379"/>
                  </a:lnTo>
                  <a:lnTo>
                    <a:pt x="724395" y="368135"/>
                  </a:lnTo>
                  <a:lnTo>
                    <a:pt x="866899" y="225631"/>
                  </a:lnTo>
                  <a:lnTo>
                    <a:pt x="1211284" y="534390"/>
                  </a:lnTo>
                </a:path>
              </a:pathLst>
            </a:cu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  <p:sp>
          <p:nvSpPr>
            <p:cNvPr id="83" name="82 Flecha derecha"/>
            <p:cNvSpPr/>
            <p:nvPr/>
          </p:nvSpPr>
          <p:spPr>
            <a:xfrm>
              <a:off x="5510149" y="5403276"/>
              <a:ext cx="391886" cy="285007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  <p:sp>
          <p:nvSpPr>
            <p:cNvPr id="84" name="83 CuadroTexto"/>
            <p:cNvSpPr txBox="1"/>
            <p:nvPr/>
          </p:nvSpPr>
          <p:spPr>
            <a:xfrm>
              <a:off x="4079476" y="5700932"/>
              <a:ext cx="172922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STEEP TERRAIN</a:t>
              </a:r>
              <a:endParaRPr lang="es-SV" sz="1050" b="1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19" name="118 CuadroTexto"/>
            <p:cNvSpPr txBox="1"/>
            <p:nvPr/>
          </p:nvSpPr>
          <p:spPr>
            <a:xfrm>
              <a:off x="6511876" y="5698957"/>
              <a:ext cx="172922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CHOW (1959)</a:t>
              </a:r>
              <a:endParaRPr lang="es-SV" sz="1050" b="1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5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"/>
          <p:cNvSpPr/>
          <p:nvPr/>
        </p:nvSpPr>
        <p:spPr>
          <a:xfrm>
            <a:off x="6032294" y="0"/>
            <a:ext cx="3111706" cy="4699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40" name="39 CuadroTexto"/>
          <p:cNvSpPr txBox="1"/>
          <p:nvPr/>
        </p:nvSpPr>
        <p:spPr>
          <a:xfrm>
            <a:off x="6173005" y="71255"/>
            <a:ext cx="26344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500" i="1" dirty="0" err="1" smtClean="0"/>
              <a:t>Results</a:t>
            </a:r>
            <a:endParaRPr lang="es-SV" sz="1500" i="1" dirty="0"/>
          </a:p>
        </p:txBody>
      </p:sp>
      <p:grpSp>
        <p:nvGrpSpPr>
          <p:cNvPr id="45" name="44 Grupo"/>
          <p:cNvGrpSpPr/>
          <p:nvPr/>
        </p:nvGrpSpPr>
        <p:grpSpPr>
          <a:xfrm>
            <a:off x="433986" y="955342"/>
            <a:ext cx="8242181" cy="5636843"/>
            <a:chOff x="433986" y="1201006"/>
            <a:chExt cx="3775175" cy="5636843"/>
          </a:xfrm>
        </p:grpSpPr>
        <p:sp>
          <p:nvSpPr>
            <p:cNvPr id="41" name="40 CuadroTexto"/>
            <p:cNvSpPr txBox="1"/>
            <p:nvPr/>
          </p:nvSpPr>
          <p:spPr>
            <a:xfrm>
              <a:off x="433986" y="1208397"/>
              <a:ext cx="3775175" cy="276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s-ES" sz="1200" b="1" i="1" dirty="0" err="1" smtClean="0"/>
                <a:t>Dinamic</a:t>
              </a:r>
              <a:r>
                <a:rPr lang="es-ES" sz="1200" b="1" i="1" dirty="0" smtClean="0"/>
                <a:t> </a:t>
              </a:r>
              <a:r>
                <a:rPr lang="es-ES" sz="1200" b="1" i="1" dirty="0" err="1" smtClean="0"/>
                <a:t>map</a:t>
              </a:r>
              <a:r>
                <a:rPr lang="es-ES" sz="1200" b="1" i="1" dirty="0" smtClean="0"/>
                <a:t> (</a:t>
              </a:r>
              <a:r>
                <a:rPr lang="es-ES" sz="1200" b="1" i="1" dirty="0" err="1" smtClean="0"/>
                <a:t>flow</a:t>
              </a:r>
              <a:r>
                <a:rPr lang="es-ES" sz="1200" b="1" i="1" dirty="0" smtClean="0"/>
                <a:t> </a:t>
              </a:r>
              <a:r>
                <a:rPr lang="es-ES" sz="1200" b="1" i="1" dirty="0" err="1" smtClean="0"/>
                <a:t>depth</a:t>
              </a:r>
              <a:r>
                <a:rPr lang="es-ES" sz="1200" b="1" i="1" dirty="0" smtClean="0"/>
                <a:t>)</a:t>
              </a:r>
              <a:endParaRPr lang="es-SV" sz="1200" b="1" i="1" dirty="0"/>
            </a:p>
          </p:txBody>
        </p:sp>
        <p:sp>
          <p:nvSpPr>
            <p:cNvPr id="42" name="41 Rectángulo"/>
            <p:cNvSpPr/>
            <p:nvPr/>
          </p:nvSpPr>
          <p:spPr>
            <a:xfrm>
              <a:off x="436728" y="1201006"/>
              <a:ext cx="3766782" cy="5636843"/>
            </a:xfrm>
            <a:prstGeom prst="rect">
              <a:avLst/>
            </a:prstGeom>
            <a:noFill/>
            <a:ln w="158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</p:grpSp>
      <p:pic>
        <p:nvPicPr>
          <p:cNvPr id="2" name="Video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224" t="22090" r="12239" b="20597"/>
          <a:stretch/>
        </p:blipFill>
        <p:spPr>
          <a:xfrm>
            <a:off x="764275" y="1392067"/>
            <a:ext cx="7547212" cy="393055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t="15858" r="87541" b="58560"/>
          <a:stretch/>
        </p:blipFill>
        <p:spPr bwMode="auto">
          <a:xfrm>
            <a:off x="952499" y="1536699"/>
            <a:ext cx="1184645" cy="1483795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73220"/>
              </p:ext>
            </p:extLst>
          </p:nvPr>
        </p:nvGraphicFramePr>
        <p:xfrm>
          <a:off x="3221666" y="5452016"/>
          <a:ext cx="5045633" cy="981075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406394"/>
                <a:gridCol w="1283104"/>
                <a:gridCol w="1356135"/>
              </a:tblGrid>
              <a:tr h="409575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1" u="none" strike="noStrike" dirty="0" err="1" smtClean="0">
                          <a:solidFill>
                            <a:schemeClr val="tx1"/>
                          </a:solidFill>
                          <a:effectLst/>
                        </a:rPr>
                        <a:t>Neighbors</a:t>
                      </a:r>
                      <a:endParaRPr lang="es-SV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1" u="none" strike="noStrike" dirty="0" err="1" smtClean="0">
                          <a:solidFill>
                            <a:schemeClr val="tx1"/>
                          </a:solidFill>
                          <a:effectLst/>
                        </a:rPr>
                        <a:t>Arrival</a:t>
                      </a:r>
                      <a:r>
                        <a:rPr lang="es-SV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time (min)</a:t>
                      </a:r>
                      <a:endParaRPr lang="es-SV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Max. </a:t>
                      </a:r>
                      <a:r>
                        <a:rPr lang="es-SV" sz="1100" b="1" u="none" strike="noStrike" dirty="0" err="1" smtClean="0">
                          <a:solidFill>
                            <a:schemeClr val="tx1"/>
                          </a:solidFill>
                          <a:effectLst/>
                        </a:rPr>
                        <a:t>Velocity</a:t>
                      </a:r>
                      <a:r>
                        <a:rPr lang="es-SV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(m/s)</a:t>
                      </a:r>
                      <a:endParaRPr lang="es-SV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SV" sz="1100" u="none" strike="noStrike" dirty="0" err="1" smtClean="0">
                          <a:solidFill>
                            <a:schemeClr val="tx1"/>
                          </a:solidFill>
                          <a:effectLst/>
                        </a:rPr>
                        <a:t>Capulipamba</a:t>
                      </a:r>
                      <a:r>
                        <a:rPr lang="es-SV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and</a:t>
                      </a:r>
                      <a:r>
                        <a:rPr lang="es-SV" sz="11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SV" sz="1100" u="none" strike="noStrike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Unchos</a:t>
                      </a:r>
                      <a:endParaRPr lang="es-SV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</a:t>
                      </a:r>
                      <a:endParaRPr lang="es-SV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48.5</a:t>
                      </a:r>
                      <a:endParaRPr lang="es-SV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SV" sz="1100" u="none" strike="noStrike" dirty="0" err="1" smtClean="0">
                          <a:solidFill>
                            <a:schemeClr val="tx1"/>
                          </a:solidFill>
                          <a:effectLst/>
                        </a:rPr>
                        <a:t>Cantu</a:t>
                      </a:r>
                      <a:r>
                        <a:rPr lang="es-SV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and </a:t>
                      </a:r>
                      <a:r>
                        <a:rPr lang="es-SV" sz="1100" u="none" strike="noStrike" dirty="0" err="1" smtClean="0">
                          <a:solidFill>
                            <a:schemeClr val="tx1"/>
                          </a:solidFill>
                          <a:effectLst/>
                        </a:rPr>
                        <a:t>Cantun</a:t>
                      </a:r>
                      <a:endParaRPr lang="es-SV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s-SV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25.0</a:t>
                      </a:r>
                      <a:endParaRPr lang="es-SV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SV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Huaraz </a:t>
                      </a:r>
                      <a:r>
                        <a:rPr lang="es-SV" sz="1100" u="none" strike="noStrike" dirty="0" err="1" smtClean="0">
                          <a:solidFill>
                            <a:schemeClr val="tx1"/>
                          </a:solidFill>
                          <a:effectLst/>
                        </a:rPr>
                        <a:t>urban</a:t>
                      </a:r>
                      <a:r>
                        <a:rPr lang="es-SV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SV" sz="1100" u="none" strike="noStrike" dirty="0" err="1" smtClean="0">
                          <a:solidFill>
                            <a:schemeClr val="tx1"/>
                          </a:solidFill>
                          <a:effectLst/>
                        </a:rPr>
                        <a:t>area</a:t>
                      </a:r>
                      <a:endParaRPr lang="es-SV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es-SV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20.0</a:t>
                      </a:r>
                      <a:endParaRPr lang="es-SV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4582629" y="3838353"/>
            <a:ext cx="12378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i="1" dirty="0" err="1" smtClean="0"/>
              <a:t>Capulipamba</a:t>
            </a:r>
            <a:r>
              <a:rPr lang="es-ES" sz="1100" b="1" i="1" dirty="0" smtClean="0"/>
              <a:t> and </a:t>
            </a:r>
          </a:p>
          <a:p>
            <a:r>
              <a:rPr lang="es-ES" sz="1100" b="1" i="1" dirty="0" err="1" smtClean="0"/>
              <a:t>Unchos</a:t>
            </a:r>
            <a:endParaRPr lang="es-SV" sz="1100" b="1" i="1" dirty="0"/>
          </a:p>
        </p:txBody>
      </p:sp>
      <p:sp>
        <p:nvSpPr>
          <p:cNvPr id="16" name="15 CuadroTexto"/>
          <p:cNvSpPr txBox="1"/>
          <p:nvPr/>
        </p:nvSpPr>
        <p:spPr>
          <a:xfrm>
            <a:off x="3764245" y="4342884"/>
            <a:ext cx="8146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i="1" dirty="0" err="1" smtClean="0"/>
              <a:t>Cantu</a:t>
            </a:r>
            <a:r>
              <a:rPr lang="es-ES" sz="1100" b="1" i="1" dirty="0" smtClean="0"/>
              <a:t> and </a:t>
            </a:r>
          </a:p>
          <a:p>
            <a:r>
              <a:rPr lang="es-ES" sz="1100" b="1" i="1" dirty="0" err="1" smtClean="0"/>
              <a:t>Cantun</a:t>
            </a:r>
            <a:endParaRPr lang="es-SV" sz="1100" b="1" i="1" dirty="0"/>
          </a:p>
        </p:txBody>
      </p:sp>
      <p:cxnSp>
        <p:nvCxnSpPr>
          <p:cNvPr id="6" name="5 Conector recto"/>
          <p:cNvCxnSpPr/>
          <p:nvPr/>
        </p:nvCxnSpPr>
        <p:spPr>
          <a:xfrm>
            <a:off x="3108984" y="3912781"/>
            <a:ext cx="10632" cy="903768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3783884" y="3744556"/>
            <a:ext cx="10632" cy="903768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4530034" y="3338831"/>
            <a:ext cx="10632" cy="903768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CuadroTexto"/>
          <p:cNvSpPr txBox="1"/>
          <p:nvPr/>
        </p:nvSpPr>
        <p:spPr>
          <a:xfrm>
            <a:off x="2539145" y="4815909"/>
            <a:ext cx="12763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i="1" dirty="0" smtClean="0"/>
              <a:t>Huaraz </a:t>
            </a:r>
            <a:r>
              <a:rPr lang="es-ES" sz="1100" b="1" i="1" dirty="0" err="1" smtClean="0"/>
              <a:t>urban</a:t>
            </a:r>
            <a:r>
              <a:rPr lang="es-ES" sz="1100" b="1" i="1" dirty="0" smtClean="0"/>
              <a:t> </a:t>
            </a:r>
            <a:r>
              <a:rPr lang="es-ES" sz="1100" b="1" i="1" dirty="0" err="1" smtClean="0"/>
              <a:t>area</a:t>
            </a:r>
            <a:endParaRPr lang="es-SV" sz="1100" b="1" i="1" dirty="0"/>
          </a:p>
        </p:txBody>
      </p:sp>
    </p:spTree>
    <p:extLst>
      <p:ext uri="{BB962C8B-B14F-4D97-AF65-F5344CB8AC3E}">
        <p14:creationId xmlns:p14="http://schemas.microsoft.com/office/powerpoint/2010/main" val="189574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313899" y="1064527"/>
            <a:ext cx="8488907" cy="5336271"/>
          </a:xfrm>
          <a:prstGeom prst="rect">
            <a:avLst/>
          </a:prstGeom>
          <a:noFill/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4" name="3 CuadroTexto"/>
          <p:cNvSpPr txBox="1"/>
          <p:nvPr/>
        </p:nvSpPr>
        <p:spPr>
          <a:xfrm>
            <a:off x="311156" y="826260"/>
            <a:ext cx="849600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i="1" dirty="0" smtClean="0"/>
              <a:t>ACKNOWLEDGEMENTS</a:t>
            </a:r>
            <a:endParaRPr lang="es-SV" sz="1400" b="1" i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768497" y="1586158"/>
            <a:ext cx="26344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sz="15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McKinney</a:t>
            </a:r>
            <a:r>
              <a:rPr lang="es-ES" sz="15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15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research</a:t>
            </a:r>
            <a:r>
              <a:rPr lang="es-ES" sz="15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15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group</a:t>
            </a:r>
            <a:endParaRPr lang="es-ES" sz="1500" b="1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es-ES" sz="1500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Amanda Cuellar</a:t>
            </a:r>
          </a:p>
          <a:p>
            <a:pPr marL="742950" lvl="1" indent="-285750">
              <a:buFontTx/>
              <a:buChar char="-"/>
            </a:pPr>
            <a:r>
              <a:rPr lang="es-ES" sz="1500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Marcelo Somos</a:t>
            </a:r>
          </a:p>
          <a:p>
            <a:pPr marL="742950" lvl="1" indent="-285750">
              <a:buFontTx/>
              <a:buChar char="-"/>
            </a:pPr>
            <a:endParaRPr lang="es-ES" sz="1500" i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s-ES" sz="15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Dr. David Maidment</a:t>
            </a:r>
          </a:p>
          <a:p>
            <a:pPr marL="742950" lvl="1" indent="-285750">
              <a:buFontTx/>
              <a:buChar char="-"/>
            </a:pPr>
            <a:r>
              <a:rPr lang="es-ES" sz="1500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Gonzalo Espinoza</a:t>
            </a:r>
          </a:p>
          <a:p>
            <a:pPr marL="742950" lvl="1" indent="-285750">
              <a:buFontTx/>
              <a:buChar char="-"/>
            </a:pPr>
            <a:endParaRPr lang="es-ES" sz="1500" i="1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s-ES" sz="15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All</a:t>
            </a:r>
            <a:r>
              <a:rPr lang="es-ES" sz="15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of </a:t>
            </a:r>
            <a:r>
              <a:rPr lang="es-ES" sz="15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you</a:t>
            </a:r>
            <a:endParaRPr lang="es-SV" sz="15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57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214</Words>
  <Application>Microsoft Office PowerPoint</Application>
  <PresentationFormat>Presentación en pantalla (4:3)</PresentationFormat>
  <Paragraphs>97</Paragraphs>
  <Slides>5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5</vt:i4>
      </vt:variant>
    </vt:vector>
  </HeadingPairs>
  <TitlesOfParts>
    <vt:vector size="7" baseType="lpstr">
      <vt:lpstr>Tema de Office</vt:lpstr>
      <vt:lpstr>Diseño personalizado</vt:lpstr>
      <vt:lpstr>Glacial Lake Outburst Flood (GLOF) Palcacocha Lake, Peru.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Denny</dc:creator>
  <cp:lastModifiedBy>Denny</cp:lastModifiedBy>
  <cp:revision>47</cp:revision>
  <dcterms:created xsi:type="dcterms:W3CDTF">2012-12-03T03:50:17Z</dcterms:created>
  <dcterms:modified xsi:type="dcterms:W3CDTF">2012-12-04T02:10:05Z</dcterms:modified>
</cp:coreProperties>
</file>