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2" r:id="rId2"/>
    <p:sldId id="264" r:id="rId3"/>
    <p:sldId id="256" r:id="rId4"/>
    <p:sldId id="267" r:id="rId5"/>
    <p:sldId id="266" r:id="rId6"/>
    <p:sldId id="268" r:id="rId7"/>
    <p:sldId id="265" r:id="rId8"/>
    <p:sldId id="257" r:id="rId9"/>
    <p:sldId id="258" r:id="rId10"/>
    <p:sldId id="259" r:id="rId11"/>
    <p:sldId id="261" r:id="rId12"/>
    <p:sldId id="260" r:id="rId13"/>
    <p:sldId id="269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148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3593B3-3FC3-4949-BC26-B6468EBC7E69}" type="datetimeFigureOut">
              <a:rPr lang="en-US" smtClean="0"/>
              <a:t>12/6/2012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8035C-DE10-4519-A227-8DECBEDA24F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3593B3-3FC3-4949-BC26-B6468EBC7E69}" type="datetimeFigureOut">
              <a:rPr lang="en-US" smtClean="0"/>
              <a:t>12/6/2012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8035C-DE10-4519-A227-8DECBEDA24F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3593B3-3FC3-4949-BC26-B6468EBC7E69}" type="datetimeFigureOut">
              <a:rPr lang="en-US" smtClean="0"/>
              <a:t>12/6/2012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8035C-DE10-4519-A227-8DECBEDA24F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3593B3-3FC3-4949-BC26-B6468EBC7E69}" type="datetimeFigureOut">
              <a:rPr lang="en-US" smtClean="0"/>
              <a:t>12/6/2012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8035C-DE10-4519-A227-8DECBEDA24F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3593B3-3FC3-4949-BC26-B6468EBC7E69}" type="datetimeFigureOut">
              <a:rPr lang="en-US" smtClean="0"/>
              <a:t>12/6/2012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8035C-DE10-4519-A227-8DECBEDA24F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3593B3-3FC3-4949-BC26-B6468EBC7E69}" type="datetimeFigureOut">
              <a:rPr lang="en-US" smtClean="0"/>
              <a:t>12/6/2012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8035C-DE10-4519-A227-8DECBEDA24F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3593B3-3FC3-4949-BC26-B6468EBC7E69}" type="datetimeFigureOut">
              <a:rPr lang="en-US" smtClean="0"/>
              <a:t>12/6/2012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8035C-DE10-4519-A227-8DECBEDA24F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3593B3-3FC3-4949-BC26-B6468EBC7E69}" type="datetimeFigureOut">
              <a:rPr lang="en-US" smtClean="0"/>
              <a:t>12/6/2012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8035C-DE10-4519-A227-8DECBEDA24F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3593B3-3FC3-4949-BC26-B6468EBC7E69}" type="datetimeFigureOut">
              <a:rPr lang="en-US" smtClean="0"/>
              <a:t>12/6/2012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8035C-DE10-4519-A227-8DECBEDA24F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3593B3-3FC3-4949-BC26-B6468EBC7E69}" type="datetimeFigureOut">
              <a:rPr lang="en-US" smtClean="0"/>
              <a:t>12/6/2012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8035C-DE10-4519-A227-8DECBEDA24F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3593B3-3FC3-4949-BC26-B6468EBC7E69}" type="datetimeFigureOut">
              <a:rPr lang="en-US" smtClean="0"/>
              <a:t>12/6/2012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8035C-DE10-4519-A227-8DECBEDA24F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3593B3-3FC3-4949-BC26-B6468EBC7E69}" type="datetimeFigureOut">
              <a:rPr lang="en-US" smtClean="0"/>
              <a:t>12/6/2012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48035C-DE10-4519-A227-8DECBEDA24FC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Garamond" pitchFamily="18" charset="0"/>
              </a:rPr>
              <a:t>Increasing Adaptive Capacity in Vermilion Parish, Louisiana</a:t>
            </a:r>
            <a:endParaRPr lang="en-US" b="1" dirty="0">
              <a:solidFill>
                <a:schemeClr val="tx1">
                  <a:lumMod val="50000"/>
                  <a:lumOff val="50000"/>
                </a:schemeClr>
              </a:solidFill>
              <a:latin typeface="Garamond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pPr algn="ctr">
              <a:buNone/>
            </a:pPr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Garamond" pitchFamily="18" charset="0"/>
              </a:rPr>
              <a:t>Danica Adams</a:t>
            </a:r>
            <a:endParaRPr lang="en-US" dirty="0">
              <a:solidFill>
                <a:schemeClr val="tx1">
                  <a:lumMod val="50000"/>
                  <a:lumOff val="50000"/>
                </a:schemeClr>
              </a:solidFill>
              <a:latin typeface="Garamond" pitchFamily="18" charset="0"/>
            </a:endParaRPr>
          </a:p>
        </p:txBody>
      </p:sp>
      <p:pic>
        <p:nvPicPr>
          <p:cNvPr id="1026" name="Picture 2" descr="https://si0.twimg.com/profile_images/1240660613/tern-2in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181600"/>
            <a:ext cx="1384707" cy="1676400"/>
          </a:xfrm>
          <a:prstGeom prst="rect">
            <a:avLst/>
          </a:prstGeom>
          <a:noFill/>
        </p:spPr>
      </p:pic>
      <p:pic>
        <p:nvPicPr>
          <p:cNvPr id="1027" name="Picture 3" descr="C:\Users\danica\Documents\Research Design\Pictures\elemore-morgan-jr-early-field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50" y="2076450"/>
            <a:ext cx="8572500" cy="27051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4Urban_Built_Environment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l="1351"/>
          <a:stretch>
            <a:fillRect/>
          </a:stretch>
        </p:blipFill>
        <p:spPr>
          <a:xfrm>
            <a:off x="1828800" y="-219635"/>
            <a:ext cx="5562600" cy="7297271"/>
          </a:xfrm>
        </p:spPr>
      </p:pic>
      <p:pic>
        <p:nvPicPr>
          <p:cNvPr id="5" name="Picture 2" descr="https://si0.twimg.com/profile_images/1240660613/tern-2in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181600"/>
            <a:ext cx="1384707" cy="1676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5dem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l="1316"/>
          <a:stretch>
            <a:fillRect/>
          </a:stretch>
        </p:blipFill>
        <p:spPr>
          <a:xfrm>
            <a:off x="1752600" y="-318247"/>
            <a:ext cx="5715000" cy="7494494"/>
          </a:xfrm>
        </p:spPr>
      </p:pic>
      <p:pic>
        <p:nvPicPr>
          <p:cNvPr id="5" name="Picture 2" descr="https://si0.twimg.com/profile_images/1240660613/tern-2in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181600"/>
            <a:ext cx="1384707" cy="1676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838200"/>
            <a:ext cx="7315200" cy="5287963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Garamond" pitchFamily="18" charset="0"/>
              </a:rPr>
              <a:t>The biggest limitation with GIS data analysis in this context is access to census tract data instead of parish-wide data.  </a:t>
            </a:r>
          </a:p>
          <a:p>
            <a:pPr marL="0" indent="0">
              <a:buNone/>
            </a:pPr>
            <a:endParaRPr lang="en-US" dirty="0">
              <a:solidFill>
                <a:schemeClr val="tx1">
                  <a:lumMod val="50000"/>
                  <a:lumOff val="50000"/>
                </a:schemeClr>
              </a:solidFill>
              <a:latin typeface="Garamond" pitchFamily="18" charset="0"/>
            </a:endParaRPr>
          </a:p>
          <a:p>
            <a:pPr marL="0" indent="0">
              <a:buNone/>
            </a:pPr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Garamond" pitchFamily="18" charset="0"/>
              </a:rPr>
              <a:t>My next steps will be to obtain economic and livelihood numbers, put them into table format, and join them to a parish shapefile.</a:t>
            </a:r>
          </a:p>
          <a:p>
            <a:pPr marL="0" indent="0">
              <a:buNone/>
            </a:pPr>
            <a:endParaRPr lang="en-US" dirty="0">
              <a:solidFill>
                <a:schemeClr val="tx1">
                  <a:lumMod val="50000"/>
                  <a:lumOff val="50000"/>
                </a:schemeClr>
              </a:solidFill>
              <a:latin typeface="Garamond" pitchFamily="18" charset="0"/>
            </a:endParaRPr>
          </a:p>
        </p:txBody>
      </p:sp>
      <p:pic>
        <p:nvPicPr>
          <p:cNvPr id="4" name="Picture 2" descr="https://si0.twimg.com/profile_images/1240660613/tern-2in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181600"/>
            <a:ext cx="1384707" cy="1676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228600"/>
            <a:ext cx="7315200" cy="685800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Garamond" pitchFamily="18" charset="0"/>
              </a:rPr>
              <a:t>Thank you</a:t>
            </a:r>
          </a:p>
          <a:p>
            <a:pPr marL="0" indent="0">
              <a:buNone/>
            </a:pPr>
            <a:endParaRPr lang="en-US" dirty="0">
              <a:solidFill>
                <a:schemeClr val="tx1">
                  <a:lumMod val="50000"/>
                  <a:lumOff val="50000"/>
                </a:schemeClr>
              </a:solidFill>
              <a:latin typeface="Garamond" pitchFamily="18" charset="0"/>
            </a:endParaRPr>
          </a:p>
        </p:txBody>
      </p:sp>
      <p:pic>
        <p:nvPicPr>
          <p:cNvPr id="4" name="Picture 2" descr="https://si0.twimg.com/profile_images/1240660613/tern-2in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181600"/>
            <a:ext cx="1384707" cy="1676400"/>
          </a:xfrm>
          <a:prstGeom prst="rect">
            <a:avLst/>
          </a:prstGeom>
          <a:noFill/>
        </p:spPr>
      </p:pic>
      <p:pic>
        <p:nvPicPr>
          <p:cNvPr id="5" name="Picture 4" descr="marsh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371600" y="1143000"/>
            <a:ext cx="6400800" cy="4572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838200"/>
            <a:ext cx="7924800" cy="56769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24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Garamond" pitchFamily="18" charset="0"/>
              </a:rPr>
              <a:t>Adaptive capacity</a:t>
            </a:r>
            <a:r>
              <a:rPr lang="en-US" sz="2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Garamond" pitchFamily="18" charset="0"/>
              </a:rPr>
              <a:t> is one way to measure </a:t>
            </a:r>
            <a:r>
              <a:rPr lang="en-US" sz="24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Garamond" pitchFamily="18" charset="0"/>
              </a:rPr>
              <a:t>resilience</a:t>
            </a:r>
            <a:r>
              <a:rPr lang="en-US" sz="2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Garamond" pitchFamily="18" charset="0"/>
              </a:rPr>
              <a:t>.</a:t>
            </a:r>
          </a:p>
          <a:p>
            <a:pPr>
              <a:buNone/>
            </a:pPr>
            <a:endParaRPr lang="en-US" sz="2400" dirty="0" smtClean="0">
              <a:solidFill>
                <a:schemeClr val="tx1">
                  <a:lumMod val="50000"/>
                  <a:lumOff val="50000"/>
                </a:schemeClr>
              </a:solidFill>
              <a:latin typeface="Garamond" pitchFamily="18" charset="0"/>
            </a:endParaRPr>
          </a:p>
          <a:p>
            <a:pPr marL="0" indent="0">
              <a:buNone/>
            </a:pPr>
            <a:r>
              <a:rPr lang="en-US" sz="2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Garamond" pitchFamily="18" charset="0"/>
              </a:rPr>
              <a:t>Adaptive capacity</a:t>
            </a:r>
            <a:r>
              <a:rPr lang="en-US" sz="2400" dirty="0">
                <a:solidFill>
                  <a:schemeClr val="tx1">
                    <a:lumMod val="50000"/>
                    <a:lumOff val="50000"/>
                  </a:schemeClr>
                </a:solidFill>
                <a:latin typeface="Garamond" pitchFamily="18" charset="0"/>
              </a:rPr>
              <a:t> </a:t>
            </a:r>
            <a:r>
              <a:rPr lang="en-US" sz="2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Garamond" pitchFamily="18" charset="0"/>
              </a:rPr>
              <a:t>is </a:t>
            </a:r>
            <a:r>
              <a:rPr lang="en-US" sz="24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Garamond" pitchFamily="18" charset="0"/>
              </a:rPr>
              <a:t>the ability of a system </a:t>
            </a:r>
          </a:p>
          <a:p>
            <a:pPr marL="0" indent="0">
              <a:buNone/>
            </a:pPr>
            <a:r>
              <a:rPr lang="en-US" sz="2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Garamond" pitchFamily="18" charset="0"/>
              </a:rPr>
              <a:t>– in this case, Vermilion Parish as a political unit – </a:t>
            </a:r>
          </a:p>
          <a:p>
            <a:pPr marL="0" indent="0">
              <a:buNone/>
            </a:pPr>
            <a:r>
              <a:rPr lang="en-US" sz="24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Garamond" pitchFamily="18" charset="0"/>
              </a:rPr>
              <a:t>to adapt to changing circumstances while still retaining its fundamental functions as a system.  </a:t>
            </a:r>
          </a:p>
          <a:p>
            <a:pPr marL="0" indent="0">
              <a:buNone/>
            </a:pPr>
            <a:endParaRPr lang="en-US" sz="2400" dirty="0">
              <a:solidFill>
                <a:schemeClr val="tx1">
                  <a:lumMod val="50000"/>
                  <a:lumOff val="50000"/>
                </a:schemeClr>
              </a:solidFill>
              <a:latin typeface="Garamond" pitchFamily="18" charset="0"/>
            </a:endParaRPr>
          </a:p>
          <a:p>
            <a:pPr marL="0" indent="0">
              <a:buNone/>
            </a:pPr>
            <a:r>
              <a:rPr lang="en-US" sz="2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Garamond" pitchFamily="18" charset="0"/>
              </a:rPr>
              <a:t>An analysis of the adaptive capacity and vulnerability of cattle ranching will necessarily include </a:t>
            </a:r>
            <a:r>
              <a:rPr lang="en-US" sz="24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Garamond" pitchFamily="18" charset="0"/>
              </a:rPr>
              <a:t>social</a:t>
            </a:r>
            <a:r>
              <a:rPr lang="en-US" sz="2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Garamond" pitchFamily="18" charset="0"/>
              </a:rPr>
              <a:t>, </a:t>
            </a:r>
            <a:r>
              <a:rPr lang="en-US" sz="24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Garamond" pitchFamily="18" charset="0"/>
              </a:rPr>
              <a:t>environmental</a:t>
            </a:r>
            <a:r>
              <a:rPr lang="en-US" sz="2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Garamond" pitchFamily="18" charset="0"/>
              </a:rPr>
              <a:t>, and </a:t>
            </a:r>
            <a:r>
              <a:rPr lang="en-US" sz="24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Garamond" pitchFamily="18" charset="0"/>
              </a:rPr>
              <a:t>economic</a:t>
            </a:r>
            <a:r>
              <a:rPr lang="en-US" sz="2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Garamond" pitchFamily="18" charset="0"/>
              </a:rPr>
              <a:t> concerns within Vermilion Parish.</a:t>
            </a:r>
            <a:endParaRPr lang="en-US" sz="2400" dirty="0">
              <a:solidFill>
                <a:schemeClr val="tx1">
                  <a:lumMod val="50000"/>
                  <a:lumOff val="50000"/>
                </a:schemeClr>
              </a:solidFill>
              <a:latin typeface="Garamond" pitchFamily="18" charset="0"/>
            </a:endParaRPr>
          </a:p>
        </p:txBody>
      </p:sp>
      <p:pic>
        <p:nvPicPr>
          <p:cNvPr id="4" name="Picture 2" descr="https://si0.twimg.com/profile_images/1240660613/tern-2in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181600"/>
            <a:ext cx="1384707" cy="1676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0"/>
            <a:ext cx="7772400" cy="2133600"/>
          </a:xfrm>
        </p:spPr>
        <p:txBody>
          <a:bodyPr>
            <a:normAutofit/>
          </a:bodyPr>
          <a:lstStyle/>
          <a:p>
            <a:r>
              <a:rPr lang="en-US" sz="28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Garamond" pitchFamily="18" charset="0"/>
              </a:rPr>
              <a:t>Vermilion Parish is in the Southwestern </a:t>
            </a:r>
            <a:br>
              <a:rPr lang="en-US" sz="28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Garamond" pitchFamily="18" charset="0"/>
              </a:rPr>
            </a:br>
            <a:r>
              <a:rPr lang="en-US" sz="28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Garamond" pitchFamily="18" charset="0"/>
              </a:rPr>
              <a:t>portion of Louisiana, on the coast</a:t>
            </a:r>
            <a:endParaRPr lang="en-US" sz="2800" dirty="0">
              <a:solidFill>
                <a:schemeClr val="tx1">
                  <a:lumMod val="50000"/>
                  <a:lumOff val="50000"/>
                </a:schemeClr>
              </a:solidFill>
              <a:latin typeface="Garamond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 descr="1Demographics.jpg"/>
          <p:cNvPicPr>
            <a:picLocks noChangeAspect="1"/>
          </p:cNvPicPr>
          <p:nvPr/>
        </p:nvPicPr>
        <p:blipFill>
          <a:blip r:embed="rId2" cstate="print"/>
          <a:srcRect l="17468" t="72552" r="59277" b="11245"/>
          <a:stretch>
            <a:fillRect/>
          </a:stretch>
        </p:blipFill>
        <p:spPr>
          <a:xfrm>
            <a:off x="2590800" y="2362200"/>
            <a:ext cx="4648200" cy="4191000"/>
          </a:xfrm>
          <a:prstGeom prst="rect">
            <a:avLst/>
          </a:prstGeom>
        </p:spPr>
      </p:pic>
      <p:pic>
        <p:nvPicPr>
          <p:cNvPr id="5" name="Picture 2" descr="https://si0.twimg.com/profile_images/1240660613/tern-2in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181600"/>
            <a:ext cx="1384707" cy="1676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Garamond" pitchFamily="18" charset="0"/>
              </a:rPr>
              <a:t>In coastal Louisiana, sometimes conditions change rapidly</a:t>
            </a:r>
            <a:endParaRPr lang="en-US" sz="2800" dirty="0">
              <a:solidFill>
                <a:schemeClr val="tx1">
                  <a:lumMod val="50000"/>
                  <a:lumOff val="50000"/>
                </a:schemeClr>
              </a:solidFill>
              <a:latin typeface="Garamond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en-US" dirty="0"/>
          </a:p>
        </p:txBody>
      </p:sp>
      <p:pic>
        <p:nvPicPr>
          <p:cNvPr id="4" name="Picture 2" descr="https://si0.twimg.com/profile_images/1240660613/tern-2in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181600"/>
            <a:ext cx="1384707" cy="1676400"/>
          </a:xfrm>
          <a:prstGeom prst="rect">
            <a:avLst/>
          </a:prstGeom>
          <a:noFill/>
        </p:spPr>
      </p:pic>
      <p:pic>
        <p:nvPicPr>
          <p:cNvPr id="23554" name="Picture 2" descr="http://media.npr.org/assets/img/2012/08/29/150989293_13274773_slide-b02c0c733945055f127a24be26bd55dbd1bc35c3-s6-c10.jpg"/>
          <p:cNvPicPr>
            <a:picLocks noChangeAspect="1" noChangeArrowheads="1"/>
          </p:cNvPicPr>
          <p:nvPr/>
        </p:nvPicPr>
        <p:blipFill>
          <a:blip r:embed="rId3" cstate="print"/>
          <a:srcRect l="10606"/>
          <a:stretch>
            <a:fillRect/>
          </a:stretch>
        </p:blipFill>
        <p:spPr bwMode="auto">
          <a:xfrm>
            <a:off x="4572000" y="1371600"/>
            <a:ext cx="4495800" cy="334786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3556" name="Picture 4" descr="http://cdn.theatlanticcities.com/img/upload/2012/08/28/RTR3760V/largest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2400" y="1422952"/>
            <a:ext cx="4495800" cy="32252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3558" name="Picture 6" descr="http://www.washingtonpost.com/rf/image_606w/WashingtonPost/Content/Blogs/capital-weather-gang/201210/images/latestfull-sandy.jpg?uuid=ZCEADB63EeKc1bVcODiJY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438400" y="4276724"/>
            <a:ext cx="4305300" cy="25812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2" descr="https://si0.twimg.com/profile_images/1240660613/tern-2in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181600"/>
            <a:ext cx="1384707" cy="1676400"/>
          </a:xfrm>
          <a:prstGeom prst="rect">
            <a:avLst/>
          </a:prstGeom>
          <a:noFill/>
        </p:spPr>
      </p:pic>
      <p:pic>
        <p:nvPicPr>
          <p:cNvPr id="11266" name="Picture 2" descr="http://www.srh.noaa.gov/images/lch/ike/Vermilion_Parish_Inundation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7238" y="381000"/>
            <a:ext cx="7629525" cy="492763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Garamond" pitchFamily="18" charset="0"/>
              </a:rPr>
              <a:t>To properly assess, and eventually increase the adaptive capacity of Vermilion Parish, we must first begin with a </a:t>
            </a:r>
            <a:r>
              <a:rPr lang="en-US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Garamond" pitchFamily="18" charset="0"/>
              </a:rPr>
              <a:t>base analysis of social, environmental and economic factors</a:t>
            </a:r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Garamond" pitchFamily="18" charset="0"/>
              </a:rPr>
              <a:t>.</a:t>
            </a:r>
            <a:endParaRPr lang="en-US" dirty="0">
              <a:solidFill>
                <a:schemeClr val="tx1">
                  <a:lumMod val="50000"/>
                  <a:lumOff val="50000"/>
                </a:schemeClr>
              </a:solidFill>
              <a:latin typeface="Garamond" pitchFamily="18" charset="0"/>
            </a:endParaRPr>
          </a:p>
        </p:txBody>
      </p:sp>
      <p:pic>
        <p:nvPicPr>
          <p:cNvPr id="4" name="Picture 2" descr="https://si0.twimg.com/profile_images/1240660613/tern-2in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181600"/>
            <a:ext cx="1384707" cy="1676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 descr="1Demographics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l="2166"/>
          <a:stretch>
            <a:fillRect/>
          </a:stretch>
        </p:blipFill>
        <p:spPr>
          <a:xfrm>
            <a:off x="1828800" y="-281781"/>
            <a:ext cx="5610622" cy="7421563"/>
          </a:xfrm>
        </p:spPr>
      </p:pic>
      <p:pic>
        <p:nvPicPr>
          <p:cNvPr id="4" name="Picture 2" descr="https://si0.twimg.com/profile_images/1240660613/tern-2in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181600"/>
            <a:ext cx="1384707" cy="1676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2Floodzones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l="2038"/>
          <a:stretch>
            <a:fillRect/>
          </a:stretch>
        </p:blipFill>
        <p:spPr>
          <a:xfrm>
            <a:off x="1905000" y="-169056"/>
            <a:ext cx="5447317" cy="7196113"/>
          </a:xfrm>
        </p:spPr>
      </p:pic>
      <p:pic>
        <p:nvPicPr>
          <p:cNvPr id="5" name="Picture 2" descr="https://si0.twimg.com/profile_images/1240660613/tern-2in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181600"/>
            <a:ext cx="1384707" cy="1676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3Environmental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l="959"/>
          <a:stretch>
            <a:fillRect/>
          </a:stretch>
        </p:blipFill>
        <p:spPr>
          <a:xfrm>
            <a:off x="1905000" y="-159941"/>
            <a:ext cx="5493328" cy="7177882"/>
          </a:xfrm>
        </p:spPr>
      </p:pic>
      <p:pic>
        <p:nvPicPr>
          <p:cNvPr id="5" name="Picture 2" descr="https://si0.twimg.com/profile_images/1240660613/tern-2in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181600"/>
            <a:ext cx="1384707" cy="1676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116</TotalTime>
  <Words>172</Words>
  <Application>Microsoft Office PowerPoint</Application>
  <PresentationFormat>On-screen Show (4:3)</PresentationFormat>
  <Paragraphs>22</Paragraphs>
  <Slides>13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Office Theme</vt:lpstr>
      <vt:lpstr>Increasing Adaptive Capacity in Vermilion Parish, Louisiana</vt:lpstr>
      <vt:lpstr>Slide 2</vt:lpstr>
      <vt:lpstr>Vermilion Parish is in the Southwestern  portion of Louisiana, on the coast</vt:lpstr>
      <vt:lpstr>In coastal Louisiana, sometimes conditions change rapidly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danica</dc:creator>
  <cp:lastModifiedBy>danica</cp:lastModifiedBy>
  <cp:revision>12</cp:revision>
  <dcterms:created xsi:type="dcterms:W3CDTF">2012-12-06T13:40:53Z</dcterms:created>
  <dcterms:modified xsi:type="dcterms:W3CDTF">2012-12-06T15:36:53Z</dcterms:modified>
</cp:coreProperties>
</file>