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1" r:id="rId4"/>
    <p:sldId id="262" r:id="rId5"/>
    <p:sldId id="263" r:id="rId6"/>
    <p:sldId id="268" r:id="rId7"/>
    <p:sldId id="266" r:id="rId8"/>
    <p:sldId id="267" r:id="rId9"/>
    <p:sldId id="257" r:id="rId10"/>
    <p:sldId id="258" r:id="rId11"/>
    <p:sldId id="264" r:id="rId12"/>
    <p:sldId id="259" r:id="rId13"/>
    <p:sldId id="269" r:id="rId14"/>
    <p:sldId id="278" r:id="rId15"/>
    <p:sldId id="260" r:id="rId16"/>
    <p:sldId id="273" r:id="rId17"/>
    <p:sldId id="274" r:id="rId18"/>
    <p:sldId id="276" r:id="rId19"/>
    <p:sldId id="277" r:id="rId20"/>
    <p:sldId id="270" r:id="rId21"/>
    <p:sldId id="271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hn\Desktop\hile\New%20Zealand\robinson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hn\Desktop\hile\New%20Zealand\robinson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scatterChart>
        <c:scatterStyle val="lineMarker"/>
        <c:ser>
          <c:idx val="0"/>
          <c:order val="0"/>
          <c:tx>
            <c:v>slope east</c:v>
          </c:tx>
          <c:spPr>
            <a:ln w="28575">
              <a:noFill/>
            </a:ln>
          </c:spPr>
          <c:xVal>
            <c:numRef>
              <c:f>Sheet1!$H$4:$H$19</c:f>
              <c:numCache>
                <c:formatCode>General</c:formatCode>
                <c:ptCount val="16"/>
                <c:pt idx="0">
                  <c:v>20.190000000000001</c:v>
                </c:pt>
                <c:pt idx="1">
                  <c:v>18.86</c:v>
                </c:pt>
                <c:pt idx="2">
                  <c:v>16.04</c:v>
                </c:pt>
                <c:pt idx="3">
                  <c:v>21.53</c:v>
                </c:pt>
                <c:pt idx="5">
                  <c:v>19.602578999999999</c:v>
                </c:pt>
                <c:pt idx="6">
                  <c:v>24.97</c:v>
                </c:pt>
                <c:pt idx="7">
                  <c:v>25.35</c:v>
                </c:pt>
                <c:pt idx="8">
                  <c:v>21.14</c:v>
                </c:pt>
                <c:pt idx="9">
                  <c:v>25.287641999999977</c:v>
                </c:pt>
                <c:pt idx="10">
                  <c:v>18.584174999999988</c:v>
                </c:pt>
                <c:pt idx="11">
                  <c:v>17.404211</c:v>
                </c:pt>
                <c:pt idx="12">
                  <c:v>9.0828850000000028</c:v>
                </c:pt>
                <c:pt idx="13">
                  <c:v>14.015155</c:v>
                </c:pt>
                <c:pt idx="14">
                  <c:v>13.971493000000002</c:v>
                </c:pt>
                <c:pt idx="15">
                  <c:v>9.1823990000000002</c:v>
                </c:pt>
              </c:numCache>
            </c:numRef>
          </c:xVal>
          <c:yVal>
            <c:numRef>
              <c:f>Sheet1!$F$4:$F$19</c:f>
              <c:numCache>
                <c:formatCode>General</c:formatCode>
                <c:ptCount val="16"/>
                <c:pt idx="0">
                  <c:v>2.577</c:v>
                </c:pt>
                <c:pt idx="1">
                  <c:v>2.774</c:v>
                </c:pt>
                <c:pt idx="2">
                  <c:v>2.548</c:v>
                </c:pt>
                <c:pt idx="3">
                  <c:v>2.5189999999999997</c:v>
                </c:pt>
                <c:pt idx="4">
                  <c:v>2.2890000000000001</c:v>
                </c:pt>
                <c:pt idx="5">
                  <c:v>2.8609999999999998</c:v>
                </c:pt>
                <c:pt idx="6">
                  <c:v>3.843</c:v>
                </c:pt>
                <c:pt idx="7">
                  <c:v>4.6139999999999954</c:v>
                </c:pt>
                <c:pt idx="8">
                  <c:v>2.2770000000000001</c:v>
                </c:pt>
                <c:pt idx="9">
                  <c:v>2.589</c:v>
                </c:pt>
                <c:pt idx="10">
                  <c:v>1.7349999999999994</c:v>
                </c:pt>
                <c:pt idx="11">
                  <c:v>1.4109999999999987</c:v>
                </c:pt>
                <c:pt idx="12">
                  <c:v>1.329</c:v>
                </c:pt>
                <c:pt idx="13">
                  <c:v>1.5</c:v>
                </c:pt>
                <c:pt idx="14">
                  <c:v>1.3160000000000001</c:v>
                </c:pt>
                <c:pt idx="15">
                  <c:v>1.2969999999999988</c:v>
                </c:pt>
              </c:numCache>
            </c:numRef>
          </c:yVal>
        </c:ser>
        <c:axId val="92014080"/>
        <c:axId val="91271168"/>
      </c:scatterChart>
      <c:valAx>
        <c:axId val="920140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slope (degrees)</a:t>
                </a:r>
              </a:p>
            </c:rich>
          </c:tx>
          <c:layout/>
        </c:title>
        <c:numFmt formatCode="General" sourceLinked="1"/>
        <c:tickLblPos val="nextTo"/>
        <c:crossAx val="91271168"/>
        <c:crosses val="autoZero"/>
        <c:crossBetween val="midCat"/>
      </c:valAx>
      <c:valAx>
        <c:axId val="912711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234/238</a:t>
                </a:r>
              </a:p>
            </c:rich>
          </c:tx>
          <c:layout/>
        </c:title>
        <c:numFmt formatCode="General" sourceLinked="1"/>
        <c:tickLblPos val="nextTo"/>
        <c:crossAx val="92014080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/>
    </c:title>
    <c:plotArea>
      <c:layout/>
      <c:scatterChart>
        <c:scatterStyle val="lineMarker"/>
        <c:ser>
          <c:idx val="0"/>
          <c:order val="0"/>
          <c:tx>
            <c:v>slope west</c:v>
          </c:tx>
          <c:spPr>
            <a:ln w="28575">
              <a:noFill/>
            </a:ln>
          </c:spPr>
          <c:xVal>
            <c:numRef>
              <c:f>Sheet1!$H$22:$H$27</c:f>
              <c:numCache>
                <c:formatCode>General</c:formatCode>
                <c:ptCount val="6"/>
                <c:pt idx="0">
                  <c:v>19.298168</c:v>
                </c:pt>
                <c:pt idx="1">
                  <c:v>24.721761999999988</c:v>
                </c:pt>
                <c:pt idx="2">
                  <c:v>22.809967000000018</c:v>
                </c:pt>
                <c:pt idx="3">
                  <c:v>26.002002999999974</c:v>
                </c:pt>
                <c:pt idx="4">
                  <c:v>24.574287000000005</c:v>
                </c:pt>
                <c:pt idx="5">
                  <c:v>26.568791999999974</c:v>
                </c:pt>
              </c:numCache>
            </c:numRef>
          </c:xVal>
          <c:yVal>
            <c:numRef>
              <c:f>Sheet1!$F$22:$F$27</c:f>
              <c:numCache>
                <c:formatCode>General</c:formatCode>
                <c:ptCount val="6"/>
                <c:pt idx="0">
                  <c:v>1.0920000000000001</c:v>
                </c:pt>
                <c:pt idx="1">
                  <c:v>1.9279999999999988</c:v>
                </c:pt>
                <c:pt idx="2">
                  <c:v>1.232</c:v>
                </c:pt>
                <c:pt idx="3">
                  <c:v>1.1579999999999988</c:v>
                </c:pt>
                <c:pt idx="4">
                  <c:v>1.1850000000000001</c:v>
                </c:pt>
                <c:pt idx="5">
                  <c:v>1.171</c:v>
                </c:pt>
              </c:numCache>
            </c:numRef>
          </c:yVal>
        </c:ser>
        <c:axId val="93724672"/>
        <c:axId val="93726592"/>
      </c:scatterChart>
      <c:valAx>
        <c:axId val="937246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Slope (degrees)</a:t>
                </a:r>
              </a:p>
            </c:rich>
          </c:tx>
          <c:layout/>
        </c:title>
        <c:numFmt formatCode="General" sourceLinked="1"/>
        <c:tickLblPos val="nextTo"/>
        <c:crossAx val="93726592"/>
        <c:crosses val="autoZero"/>
        <c:crossBetween val="midCat"/>
      </c:valAx>
      <c:valAx>
        <c:axId val="93726592"/>
        <c:scaling>
          <c:orientation val="minMax"/>
          <c:max val="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234U/238U</a:t>
                </a:r>
              </a:p>
            </c:rich>
          </c:tx>
          <c:layout/>
        </c:title>
        <c:numFmt formatCode="General" sourceLinked="1"/>
        <c:tickLblPos val="nextTo"/>
        <c:crossAx val="93724672"/>
        <c:crosses val="autoZero"/>
        <c:crossBetween val="midCat"/>
      </c:valAx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AD3A-1402-4FCD-B4A2-E4638195E6BC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C9D2-59C0-4B12-9839-451D654940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AD3A-1402-4FCD-B4A2-E4638195E6BC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C9D2-59C0-4B12-9839-451D654940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AD3A-1402-4FCD-B4A2-E4638195E6BC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C9D2-59C0-4B12-9839-451D654940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AD3A-1402-4FCD-B4A2-E4638195E6BC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C9D2-59C0-4B12-9839-451D654940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AD3A-1402-4FCD-B4A2-E4638195E6BC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C9D2-59C0-4B12-9839-451D654940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AD3A-1402-4FCD-B4A2-E4638195E6BC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C9D2-59C0-4B12-9839-451D654940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AD3A-1402-4FCD-B4A2-E4638195E6BC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C9D2-59C0-4B12-9839-451D654940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AD3A-1402-4FCD-B4A2-E4638195E6BC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C9D2-59C0-4B12-9839-451D654940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AD3A-1402-4FCD-B4A2-E4638195E6BC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C9D2-59C0-4B12-9839-451D654940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AD3A-1402-4FCD-B4A2-E4638195E6BC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C9D2-59C0-4B12-9839-451D654940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AD3A-1402-4FCD-B4A2-E4638195E6BC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C9D2-59C0-4B12-9839-451D654940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4AD3A-1402-4FCD-B4A2-E4638195E6BC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AC9D2-59C0-4B12-9839-451D654940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 Zealand </a:t>
            </a:r>
            <a:r>
              <a:rPr lang="en-US" dirty="0" err="1" smtClean="0"/>
              <a:t>Paleoclimate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Swartz</a:t>
            </a:r>
          </a:p>
          <a:p>
            <a:r>
              <a:rPr lang="en-US" dirty="0" smtClean="0"/>
              <a:t>12/6/2012</a:t>
            </a:r>
          </a:p>
          <a:p>
            <a:r>
              <a:rPr lang="en-US" dirty="0" smtClean="0"/>
              <a:t>CE 394K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u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6073" y="76200"/>
            <a:ext cx="2826327" cy="3657600"/>
          </a:xfrm>
          <a:prstGeom prst="rect">
            <a:avLst/>
          </a:prstGeom>
        </p:spPr>
      </p:pic>
      <p:pic>
        <p:nvPicPr>
          <p:cNvPr id="5" name="Picture 4" descr="au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76200"/>
            <a:ext cx="2826327" cy="3657600"/>
          </a:xfrm>
          <a:prstGeom prst="rect">
            <a:avLst/>
          </a:prstGeom>
        </p:spPr>
      </p:pic>
      <p:pic>
        <p:nvPicPr>
          <p:cNvPr id="6" name="Picture 5" descr="sep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76200"/>
            <a:ext cx="2826327" cy="3657600"/>
          </a:xfrm>
          <a:prstGeom prst="rect">
            <a:avLst/>
          </a:prstGeom>
        </p:spPr>
      </p:pic>
      <p:pic>
        <p:nvPicPr>
          <p:cNvPr id="7" name="Picture 6" descr="oc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3352800"/>
            <a:ext cx="2826327" cy="3657600"/>
          </a:xfrm>
          <a:prstGeom prst="rect">
            <a:avLst/>
          </a:prstGeom>
        </p:spPr>
      </p:pic>
      <p:pic>
        <p:nvPicPr>
          <p:cNvPr id="8" name="Picture 7" descr="no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38600" y="3652935"/>
            <a:ext cx="2286000" cy="2976465"/>
          </a:xfrm>
          <a:prstGeom prst="rect">
            <a:avLst/>
          </a:prstGeom>
        </p:spPr>
      </p:pic>
      <p:pic>
        <p:nvPicPr>
          <p:cNvPr id="10" name="Picture 9" descr="de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93873" y="3352800"/>
            <a:ext cx="2826327" cy="3657600"/>
          </a:xfrm>
          <a:prstGeom prst="rect">
            <a:avLst/>
          </a:prstGeom>
        </p:spPr>
      </p:pic>
      <p:pic>
        <p:nvPicPr>
          <p:cNvPr id="11" name="Picture 10" descr="legend.jpg"/>
          <p:cNvPicPr>
            <a:picLocks noChangeAspect="1"/>
          </p:cNvPicPr>
          <p:nvPr/>
        </p:nvPicPr>
        <p:blipFill>
          <a:blip r:embed="rId8" cstate="print"/>
          <a:srcRect l="66119" t="56667" r="18070" b="13333"/>
          <a:stretch>
            <a:fillRect/>
          </a:stretch>
        </p:blipFill>
        <p:spPr>
          <a:xfrm>
            <a:off x="51392" y="1715869"/>
            <a:ext cx="1295400" cy="31796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392" y="5983069"/>
            <a:ext cx="1396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Raw Data</a:t>
            </a:r>
          </a:p>
          <a:p>
            <a:r>
              <a:rPr lang="en-US" dirty="0" smtClean="0"/>
              <a:t>NIWA, NOAA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09800" y="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JULY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AUGUST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86600" y="116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SEPTEMBER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981200" y="3276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OCTOBER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0" y="32882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NOVEMBER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239000" y="32882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DECEMBER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drives this variability?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4276725" cy="429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57350"/>
            <a:ext cx="4274574" cy="429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24000" y="1219200"/>
            <a:ext cx="157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Austral Winter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27873" y="1219200"/>
            <a:ext cx="172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Austral Summer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427568" y="6324600"/>
            <a:ext cx="1716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Lamy</a:t>
            </a:r>
            <a:r>
              <a:rPr lang="en-US" dirty="0"/>
              <a:t> </a:t>
            </a:r>
            <a:r>
              <a:rPr lang="en-US" dirty="0" smtClean="0"/>
              <a:t>et al, 2010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5934670"/>
            <a:ext cx="5915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Westerly wind positions expand and contract with SH </a:t>
            </a:r>
            <a:r>
              <a:rPr lang="en-US" dirty="0" smtClean="0"/>
              <a:t>climate</a:t>
            </a:r>
          </a:p>
          <a:p>
            <a:r>
              <a:rPr lang="en-US" dirty="0" smtClean="0"/>
              <a:t>Cold = Expansion and weakening</a:t>
            </a:r>
          </a:p>
          <a:p>
            <a:r>
              <a:rPr lang="en-US" dirty="0" smtClean="0"/>
              <a:t>Warm = Contraction and intensification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z_dd_annual [Converted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066800"/>
            <a:ext cx="4472663" cy="578815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 and </a:t>
            </a:r>
            <a:r>
              <a:rPr lang="en-US" dirty="0" err="1" smtClean="0"/>
              <a:t>dD</a:t>
            </a:r>
            <a:r>
              <a:rPr lang="en-US" dirty="0" smtClean="0"/>
              <a:t> relation</a:t>
            </a:r>
            <a:endParaRPr lang="en-US" dirty="0"/>
          </a:p>
        </p:txBody>
      </p:sp>
      <p:pic>
        <p:nvPicPr>
          <p:cNvPr id="5" name="Picture 4" descr="nz_month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381" y="1066800"/>
            <a:ext cx="4475019" cy="5791200"/>
          </a:xfrm>
          <a:prstGeom prst="rect">
            <a:avLst/>
          </a:prstGeom>
        </p:spPr>
      </p:pic>
      <p:pic>
        <p:nvPicPr>
          <p:cNvPr id="6" name="Picture 5" descr="legend.jpg"/>
          <p:cNvPicPr>
            <a:picLocks noChangeAspect="1"/>
          </p:cNvPicPr>
          <p:nvPr/>
        </p:nvPicPr>
        <p:blipFill>
          <a:blip r:embed="rId4" cstate="print"/>
          <a:srcRect l="66119" t="56667" r="18070" b="13333"/>
          <a:stretch>
            <a:fillRect/>
          </a:stretch>
        </p:blipFill>
        <p:spPr>
          <a:xfrm>
            <a:off x="3276600" y="3962400"/>
            <a:ext cx="807156" cy="1981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6248400"/>
            <a:ext cx="3032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Monthly Average Precipitation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6248400"/>
            <a:ext cx="166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Interpolated </a:t>
            </a:r>
            <a:r>
              <a:rPr lang="en-US" dirty="0" err="1" smtClean="0"/>
              <a:t>dD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61454" y="1535668"/>
            <a:ext cx="1901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Frew</a:t>
            </a:r>
            <a:r>
              <a:rPr lang="en-US" dirty="0" smtClean="0"/>
              <a:t>, unpublished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70792" y="1535668"/>
            <a:ext cx="1396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NIWA, NOAA</a:t>
            </a:r>
            <a:endParaRPr lang="en-US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143000"/>
            <a:ext cx="4040077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276600" y="6488668"/>
            <a:ext cx="1246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Atkin</a:t>
            </a:r>
            <a:r>
              <a:rPr lang="en-US" dirty="0" smtClean="0"/>
              <a:t>, 2011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z_dd_annual [Converted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066800"/>
            <a:ext cx="4472663" cy="578815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 and </a:t>
            </a:r>
            <a:r>
              <a:rPr lang="en-US" dirty="0" err="1" smtClean="0"/>
              <a:t>dD</a:t>
            </a:r>
            <a:r>
              <a:rPr lang="en-US" dirty="0" smtClean="0"/>
              <a:t> relation</a:t>
            </a:r>
            <a:endParaRPr lang="en-US" dirty="0"/>
          </a:p>
        </p:txBody>
      </p:sp>
      <p:pic>
        <p:nvPicPr>
          <p:cNvPr id="5" name="Picture 4" descr="nz_month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381" y="1066800"/>
            <a:ext cx="4475019" cy="5791200"/>
          </a:xfrm>
          <a:prstGeom prst="rect">
            <a:avLst/>
          </a:prstGeom>
        </p:spPr>
      </p:pic>
      <p:pic>
        <p:nvPicPr>
          <p:cNvPr id="6" name="Picture 5" descr="legend.jpg"/>
          <p:cNvPicPr>
            <a:picLocks noChangeAspect="1"/>
          </p:cNvPicPr>
          <p:nvPr/>
        </p:nvPicPr>
        <p:blipFill>
          <a:blip r:embed="rId4" cstate="print"/>
          <a:srcRect l="66119" t="56667" r="18070" b="13333"/>
          <a:stretch>
            <a:fillRect/>
          </a:stretch>
        </p:blipFill>
        <p:spPr>
          <a:xfrm>
            <a:off x="3276600" y="3962400"/>
            <a:ext cx="807156" cy="1981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6248400"/>
            <a:ext cx="3032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Monthly Average Precipitation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6248400"/>
            <a:ext cx="166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Interpolated </a:t>
            </a:r>
            <a:r>
              <a:rPr lang="en-US" dirty="0" err="1" smtClean="0"/>
              <a:t>dD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61454" y="1535668"/>
            <a:ext cx="1901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Frew</a:t>
            </a:r>
            <a:r>
              <a:rPr lang="en-US" dirty="0" smtClean="0"/>
              <a:t>, unpublished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70792" y="1535668"/>
            <a:ext cx="1396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NIWA, NOAA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 of shifting </a:t>
            </a:r>
            <a:r>
              <a:rPr lang="en-US" dirty="0" err="1" smtClean="0"/>
              <a:t>westerlies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49729"/>
            <a:ext cx="9144000" cy="411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629400" y="5638800"/>
            <a:ext cx="2190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Newnham</a:t>
            </a:r>
            <a:r>
              <a:rPr lang="en-US" dirty="0" smtClean="0"/>
              <a:t> et al, 2011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81753" y="386352"/>
            <a:ext cx="5856695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What else is out there?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87374" y="6488668"/>
            <a:ext cx="1956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Alloway</a:t>
            </a:r>
            <a:r>
              <a:rPr lang="en-US" dirty="0" smtClean="0"/>
              <a:t> et al, 2007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err="1" smtClean="0"/>
              <a:t>Speleothem</a:t>
            </a:r>
            <a:r>
              <a:rPr lang="en-US" dirty="0" smtClean="0"/>
              <a:t> climate 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Is uranium controlled by climate and weathering regimes (yes)</a:t>
            </a:r>
          </a:p>
          <a:p>
            <a:r>
              <a:rPr lang="en-US" sz="2000" dirty="0" smtClean="0"/>
              <a:t>Zonal analysis of sub-watersheds draining to collection points</a:t>
            </a:r>
          </a:p>
          <a:p>
            <a:r>
              <a:rPr lang="en-US" sz="2000" dirty="0" smtClean="0"/>
              <a:t>Develop relationship between uranium activity, slope, and </a:t>
            </a:r>
            <a:r>
              <a:rPr lang="en-US" sz="2000" dirty="0" err="1" smtClean="0"/>
              <a:t>precipiation</a:t>
            </a:r>
            <a:endParaRPr lang="en-US" sz="2000" dirty="0" smtClean="0"/>
          </a:p>
          <a:p>
            <a:endParaRPr lang="en-US" sz="2000" dirty="0" smtClean="0"/>
          </a:p>
        </p:txBody>
      </p:sp>
      <p:graphicFrame>
        <p:nvGraphicFramePr>
          <p:cNvPr id="4" name="Chart 3"/>
          <p:cNvGraphicFramePr/>
          <p:nvPr/>
        </p:nvGraphicFramePr>
        <p:xfrm>
          <a:off x="3962400" y="838200"/>
          <a:ext cx="4812030" cy="300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3962400" y="3616421"/>
          <a:ext cx="4751070" cy="3241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5105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Whats</a:t>
            </a:r>
            <a:r>
              <a:rPr lang="en-US" b="1" dirty="0" smtClean="0"/>
              <a:t> different between the east and west coasts?</a:t>
            </a:r>
            <a:endParaRPr lang="en-US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z_dem [Converted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4648200" cy="6015318"/>
          </a:xfrm>
        </p:spPr>
      </p:pic>
      <p:pic>
        <p:nvPicPr>
          <p:cNvPr id="5" name="Picture 4" descr="nz_slope [Converted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2673" y="322730"/>
            <a:ext cx="4578927" cy="5925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Watershed delineation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03440" y="5939135"/>
            <a:ext cx="7088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DEM(SRTM 90M) to Slope (Degree)</a:t>
            </a:r>
            <a:endParaRPr lang="en-US" sz="2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z_flow_dir [Converted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4495800" cy="5818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Watershed delineation</a:t>
            </a:r>
            <a:endParaRPr lang="en-US" dirty="0"/>
          </a:p>
        </p:txBody>
      </p:sp>
      <p:pic>
        <p:nvPicPr>
          <p:cNvPr id="7" name="Picture 6" descr="nz_flow_acc [Converted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009" y="1066800"/>
            <a:ext cx="3591791" cy="4648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74840" y="5939135"/>
            <a:ext cx="7088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Slope to Flow Direction to Flow Accumulatio</a:t>
            </a:r>
            <a:r>
              <a:rPr lang="en-US" sz="2400" b="1" dirty="0"/>
              <a:t>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…to watershed!</a:t>
            </a:r>
            <a:endParaRPr lang="en-US" dirty="0"/>
          </a:p>
        </p:txBody>
      </p:sp>
      <p:pic>
        <p:nvPicPr>
          <p:cNvPr id="9" name="Content Placeholder 8" descr="nz_watersheds [Converted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47772"/>
            <a:ext cx="4644267" cy="6010228"/>
          </a:xfrm>
        </p:spPr>
      </p:pic>
      <p:pic>
        <p:nvPicPr>
          <p:cNvPr id="10" name="Picture 9" descr="nz_month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609600"/>
            <a:ext cx="2646219" cy="3424518"/>
          </a:xfrm>
          <a:prstGeom prst="rect">
            <a:avLst/>
          </a:prstGeom>
        </p:spPr>
      </p:pic>
      <p:pic>
        <p:nvPicPr>
          <p:cNvPr id="11" name="Picture 10" descr="legend.jpg"/>
          <p:cNvPicPr>
            <a:picLocks noChangeAspect="1"/>
          </p:cNvPicPr>
          <p:nvPr/>
        </p:nvPicPr>
        <p:blipFill>
          <a:blip r:embed="rId4" cstate="print"/>
          <a:srcRect l="66119" t="56667" r="18070" b="13333"/>
          <a:stretch>
            <a:fillRect/>
          </a:stretch>
        </p:blipFill>
        <p:spPr>
          <a:xfrm>
            <a:off x="6019800" y="2362200"/>
            <a:ext cx="465667" cy="1143000"/>
          </a:xfrm>
          <a:prstGeom prst="rect">
            <a:avLst/>
          </a:prstGeom>
        </p:spPr>
      </p:pic>
      <p:pic>
        <p:nvPicPr>
          <p:cNvPr id="12" name="Picture 11" descr="nz_slope [Converted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5600" y="3724834"/>
            <a:ext cx="2289463" cy="29628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24400" y="4648200"/>
            <a:ext cx="1512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Analyse</a:t>
            </a:r>
            <a:r>
              <a:rPr lang="en-US" b="1" dirty="0" smtClean="0"/>
              <a:t> Slope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0" y="1981200"/>
            <a:ext cx="212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Analyse</a:t>
            </a:r>
            <a:r>
              <a:rPr lang="en-US" b="1" dirty="0" smtClean="0"/>
              <a:t> </a:t>
            </a:r>
            <a:r>
              <a:rPr lang="en-US" b="1" dirty="0" err="1" smtClean="0"/>
              <a:t>Precipiation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ses.anu.edu.au/files/sst_65s_rainb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762000"/>
            <a:ext cx="6629400" cy="58508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43600" y="6324600"/>
            <a:ext cx="2967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Australian National University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Sea Surface Temperature (SST)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 (and that unsaid)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our </a:t>
            </a:r>
            <a:r>
              <a:rPr lang="en-US" dirty="0" err="1" smtClean="0"/>
              <a:t>downcore</a:t>
            </a:r>
            <a:r>
              <a:rPr lang="en-US" dirty="0" smtClean="0"/>
              <a:t> record</a:t>
            </a:r>
          </a:p>
          <a:p>
            <a:r>
              <a:rPr lang="en-US" dirty="0" smtClean="0"/>
              <a:t>Integrate with NZ-INTIMATE climate </a:t>
            </a:r>
            <a:r>
              <a:rPr lang="en-US" dirty="0" err="1" smtClean="0"/>
              <a:t>stratigraphy</a:t>
            </a:r>
            <a:r>
              <a:rPr lang="en-US" dirty="0" smtClean="0"/>
              <a:t> to correlate climatic shifts across different areas of New Zealand</a:t>
            </a:r>
          </a:p>
          <a:p>
            <a:r>
              <a:rPr lang="en-US" dirty="0" smtClean="0"/>
              <a:t>Develop climatic controls of </a:t>
            </a:r>
            <a:r>
              <a:rPr lang="en-US" dirty="0" err="1" smtClean="0"/>
              <a:t>speleothem</a:t>
            </a:r>
            <a:r>
              <a:rPr lang="en-US" dirty="0" smtClean="0"/>
              <a:t> uranium signature, further constrain precipitation record of New Zealand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Maidment</a:t>
            </a:r>
            <a:r>
              <a:rPr lang="en-US" dirty="0" smtClean="0"/>
              <a:t> for an excellent course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Augustinus</a:t>
            </a:r>
            <a:r>
              <a:rPr lang="en-US" dirty="0" smtClean="0"/>
              <a:t> and the rest of the NZ-INTIMATE team</a:t>
            </a:r>
          </a:p>
          <a:p>
            <a:r>
              <a:rPr lang="en-US" dirty="0" smtClean="0"/>
              <a:t>Woods Hole Oceanographic Institution, Bristol University, University of Auckland, and others for funding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600" i="1" dirty="0" smtClean="0"/>
              <a:t>New Zealand. Ph.D. Thesis. The University of Auckland: N.Z.</a:t>
            </a:r>
            <a:r>
              <a:rPr lang="en-US" sz="1600" dirty="0" smtClean="0"/>
              <a:t> </a:t>
            </a:r>
            <a:r>
              <a:rPr lang="en-US" sz="1600" dirty="0" err="1" smtClean="0"/>
              <a:t>Alloway</a:t>
            </a:r>
            <a:r>
              <a:rPr lang="en-US" sz="1600" dirty="0" smtClean="0"/>
              <a:t>, B.V., Lowe, D.J., </a:t>
            </a:r>
            <a:r>
              <a:rPr lang="en-US" sz="1600" dirty="0" err="1" smtClean="0"/>
              <a:t>Barrell</a:t>
            </a:r>
            <a:r>
              <a:rPr lang="en-US" sz="1600" dirty="0" smtClean="0"/>
              <a:t>, D., </a:t>
            </a:r>
            <a:r>
              <a:rPr lang="en-US" sz="1600" dirty="0" err="1" smtClean="0"/>
              <a:t>Newnham</a:t>
            </a:r>
            <a:r>
              <a:rPr lang="en-US" sz="1600" dirty="0" smtClean="0"/>
              <a:t>, R.M., Almond, P.C., </a:t>
            </a:r>
            <a:r>
              <a:rPr lang="en-US" sz="1600" dirty="0" err="1" smtClean="0"/>
              <a:t>Augustinus</a:t>
            </a:r>
            <a:r>
              <a:rPr lang="en-US" sz="1600" dirty="0" smtClean="0"/>
              <a:t>, P.C., </a:t>
            </a:r>
            <a:r>
              <a:rPr lang="en-US" sz="1600" dirty="0" err="1" smtClean="0"/>
              <a:t>Bertler</a:t>
            </a:r>
            <a:r>
              <a:rPr lang="en-US" sz="1600" dirty="0" smtClean="0"/>
              <a:t>, N., Carter, L., Litchfield, N.J., </a:t>
            </a:r>
            <a:r>
              <a:rPr lang="en-US" sz="1600" dirty="0" err="1" smtClean="0"/>
              <a:t>McGlone</a:t>
            </a:r>
            <a:r>
              <a:rPr lang="en-US" sz="1600" dirty="0" smtClean="0"/>
              <a:t>, M.S., </a:t>
            </a:r>
            <a:r>
              <a:rPr lang="en-US" sz="1600" dirty="0" err="1" smtClean="0"/>
              <a:t>Shulmesiter</a:t>
            </a:r>
            <a:r>
              <a:rPr lang="en-US" sz="1600" dirty="0" smtClean="0"/>
              <a:t>, J., </a:t>
            </a:r>
            <a:r>
              <a:rPr lang="en-US" sz="1600" dirty="0" err="1" smtClean="0"/>
              <a:t>Vandergoes</a:t>
            </a:r>
            <a:r>
              <a:rPr lang="en-US" sz="1600" dirty="0" smtClean="0"/>
              <a:t>, M.J., and Williams, P.W. (2007) </a:t>
            </a:r>
            <a:r>
              <a:rPr lang="en-US" sz="1600" i="1" dirty="0" smtClean="0"/>
              <a:t>Towards a climate event </a:t>
            </a:r>
            <a:r>
              <a:rPr lang="en-US" sz="1600" i="1" dirty="0" err="1" smtClean="0"/>
              <a:t>stratigraphy</a:t>
            </a:r>
            <a:r>
              <a:rPr lang="en-US" sz="1600" i="1" dirty="0" smtClean="0"/>
              <a:t> for New Zealand over the past 30000 years (NZ-INTIMATE). Journal of Quaternary Science 22, 9-35</a:t>
            </a:r>
          </a:p>
          <a:p>
            <a:r>
              <a:rPr lang="en-US" sz="1600" dirty="0" smtClean="0"/>
              <a:t>Atkins, D.(2011) </a:t>
            </a:r>
            <a:r>
              <a:rPr lang="en-US" sz="1600" i="1" dirty="0" smtClean="0"/>
              <a:t>Geochemical Proxies for Environmental Change in Lake </a:t>
            </a:r>
            <a:r>
              <a:rPr lang="en-US" sz="1600" i="1" dirty="0" err="1" smtClean="0"/>
              <a:t>Pupuke</a:t>
            </a:r>
            <a:r>
              <a:rPr lang="en-US" sz="1600" i="1" dirty="0" smtClean="0"/>
              <a:t>, Auckland, </a:t>
            </a:r>
          </a:p>
          <a:p>
            <a:pPr>
              <a:buNone/>
            </a:pPr>
            <a:r>
              <a:rPr lang="en-US" sz="1600" i="1" dirty="0" smtClean="0"/>
              <a:t>	New Zealand. Ph.D. Thesis. The University of Auckland: N.Z.</a:t>
            </a:r>
          </a:p>
          <a:p>
            <a:r>
              <a:rPr lang="en-US" sz="1600" dirty="0" err="1" smtClean="0"/>
              <a:t>Lamy</a:t>
            </a:r>
            <a:r>
              <a:rPr lang="en-US" sz="1600" dirty="0" smtClean="0"/>
              <a:t>, F., </a:t>
            </a:r>
            <a:r>
              <a:rPr lang="en-US" sz="1600" dirty="0" err="1" smtClean="0"/>
              <a:t>Kilian</a:t>
            </a:r>
            <a:r>
              <a:rPr lang="en-US" sz="1600" dirty="0" smtClean="0"/>
              <a:t>, R., </a:t>
            </a:r>
            <a:r>
              <a:rPr lang="en-US" sz="1600" dirty="0" err="1" smtClean="0"/>
              <a:t>Helge</a:t>
            </a:r>
            <a:r>
              <a:rPr lang="en-US" sz="1600" dirty="0" smtClean="0"/>
              <a:t>, W.A., Francois, JP., Kaiser, J., </a:t>
            </a:r>
            <a:r>
              <a:rPr lang="en-US" sz="1600" dirty="0" err="1" smtClean="0"/>
              <a:t>Prange</a:t>
            </a:r>
            <a:r>
              <a:rPr lang="en-US" sz="1600" dirty="0" smtClean="0"/>
              <a:t>, M., and Steinke, T. (2010) </a:t>
            </a:r>
            <a:r>
              <a:rPr lang="en-US" sz="1600" i="1" dirty="0" smtClean="0"/>
              <a:t>Holocene changes in the position and intensity of the southern westerly wind belt. Nature </a:t>
            </a:r>
            <a:r>
              <a:rPr lang="en-US" sz="1600" i="1" dirty="0" err="1" smtClean="0"/>
              <a:t>Geoscience</a:t>
            </a:r>
            <a:r>
              <a:rPr lang="en-US" sz="1600" i="1" dirty="0" smtClean="0"/>
              <a:t> 3, 695-699 </a:t>
            </a:r>
            <a:r>
              <a:rPr lang="en-US" sz="1600" dirty="0" smtClean="0"/>
              <a:t>Atkins, D.(2011) </a:t>
            </a:r>
            <a:r>
              <a:rPr lang="en-US" sz="1600" i="1" dirty="0" smtClean="0"/>
              <a:t>Geochemical Proxies for Environmental Change in Lake </a:t>
            </a:r>
            <a:r>
              <a:rPr lang="en-US" sz="1600" i="1" dirty="0" err="1" smtClean="0"/>
              <a:t>Pupuke</a:t>
            </a:r>
            <a:r>
              <a:rPr lang="en-US" sz="1600" i="1" dirty="0" smtClean="0"/>
              <a:t>, Auckland, </a:t>
            </a:r>
          </a:p>
          <a:p>
            <a:r>
              <a:rPr lang="en-US" sz="1600" dirty="0" err="1" smtClean="0"/>
              <a:t>Alloway</a:t>
            </a:r>
            <a:r>
              <a:rPr lang="en-US" sz="1600" dirty="0" smtClean="0"/>
              <a:t>, B.V., Lowe, D.J., </a:t>
            </a:r>
            <a:r>
              <a:rPr lang="en-US" sz="1600" dirty="0" err="1" smtClean="0"/>
              <a:t>Barrell</a:t>
            </a:r>
            <a:r>
              <a:rPr lang="en-US" sz="1600" dirty="0" smtClean="0"/>
              <a:t>, D., </a:t>
            </a:r>
            <a:r>
              <a:rPr lang="en-US" sz="1600" dirty="0" err="1" smtClean="0"/>
              <a:t>Newnham</a:t>
            </a:r>
            <a:r>
              <a:rPr lang="en-US" sz="1600" dirty="0" smtClean="0"/>
              <a:t>, R.M., Almond, P.C., </a:t>
            </a:r>
            <a:r>
              <a:rPr lang="en-US" sz="1600" dirty="0" err="1" smtClean="0"/>
              <a:t>Augustinus</a:t>
            </a:r>
            <a:r>
              <a:rPr lang="en-US" sz="1600" dirty="0" smtClean="0"/>
              <a:t>, P.C., </a:t>
            </a:r>
            <a:r>
              <a:rPr lang="en-US" sz="1600" dirty="0" err="1" smtClean="0"/>
              <a:t>Bertler</a:t>
            </a:r>
            <a:r>
              <a:rPr lang="en-US" sz="1600" dirty="0" smtClean="0"/>
              <a:t>, N., Carter, L., Litchfield, N.J., </a:t>
            </a:r>
            <a:r>
              <a:rPr lang="en-US" sz="1600" dirty="0" err="1" smtClean="0"/>
              <a:t>McGlone</a:t>
            </a:r>
            <a:r>
              <a:rPr lang="en-US" sz="1600" dirty="0" smtClean="0"/>
              <a:t>, M.S., </a:t>
            </a:r>
            <a:r>
              <a:rPr lang="en-US" sz="1600" dirty="0" err="1" smtClean="0"/>
              <a:t>Shulmesiter</a:t>
            </a:r>
            <a:r>
              <a:rPr lang="en-US" sz="1600" dirty="0" smtClean="0"/>
              <a:t>, J., </a:t>
            </a:r>
            <a:r>
              <a:rPr lang="en-US" sz="1600" dirty="0" err="1" smtClean="0"/>
              <a:t>Vandergoes</a:t>
            </a:r>
            <a:r>
              <a:rPr lang="en-US" sz="1600" dirty="0" smtClean="0"/>
              <a:t>, M.J., and Williams, P.W. (2007) </a:t>
            </a:r>
            <a:r>
              <a:rPr lang="en-US" sz="1600" i="1" dirty="0" smtClean="0"/>
              <a:t>Towards a climate event </a:t>
            </a:r>
            <a:r>
              <a:rPr lang="en-US" sz="1600" i="1" dirty="0" err="1" smtClean="0"/>
              <a:t>stratigraphy</a:t>
            </a:r>
            <a:r>
              <a:rPr lang="en-US" sz="1600" i="1" dirty="0" smtClean="0"/>
              <a:t> for New Zealand over the past 30000 years (NZ-INTIMATE). Journal of Quaternary Science 22, 9-35</a:t>
            </a:r>
          </a:p>
          <a:p>
            <a:r>
              <a:rPr lang="en-US" sz="1600" b="1" dirty="0" smtClean="0"/>
              <a:t>NIWA, </a:t>
            </a:r>
            <a:r>
              <a:rPr lang="en-US" sz="1600" b="1" dirty="0" err="1" smtClean="0"/>
              <a:t>Taihoro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Nukurangi</a:t>
            </a:r>
            <a:r>
              <a:rPr lang="en-US" sz="1600" b="1" dirty="0" smtClean="0"/>
              <a:t>!</a:t>
            </a:r>
            <a:endParaRPr lang="en-US" sz="1600" b="1" i="1" dirty="0" smtClean="0"/>
          </a:p>
          <a:p>
            <a:r>
              <a:rPr lang="en-US" sz="1600" b="1" dirty="0" smtClean="0"/>
              <a:t>GNS Science, Te </a:t>
            </a:r>
            <a:r>
              <a:rPr lang="en-US" sz="1600" b="1" dirty="0" err="1" smtClean="0"/>
              <a:t>Pu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Ao</a:t>
            </a:r>
            <a:r>
              <a:rPr lang="en-US" sz="1600" b="1" dirty="0" smtClean="0"/>
              <a:t>!</a:t>
            </a:r>
            <a:endParaRPr lang="en-US" sz="1600" b="1" i="1" dirty="0" smtClean="0"/>
          </a:p>
          <a:p>
            <a:endParaRPr lang="en-US" sz="1400" i="1" dirty="0" smtClean="0"/>
          </a:p>
          <a:p>
            <a:pPr>
              <a:buNone/>
            </a:pPr>
            <a:endParaRPr lang="en-US" sz="1400" i="1" dirty="0" smtClean="0"/>
          </a:p>
          <a:p>
            <a:pPr>
              <a:buNone/>
            </a:pPr>
            <a:endParaRPr lang="en-US" sz="14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a Climate </a:t>
            </a:r>
            <a:r>
              <a:rPr lang="en-US" dirty="0" err="1" smtClean="0"/>
              <a:t>Stratigraphy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Inter-hemisphere phasing major </a:t>
            </a:r>
            <a:r>
              <a:rPr lang="en-US" dirty="0" err="1" smtClean="0"/>
              <a:t>paleoclimate</a:t>
            </a:r>
            <a:r>
              <a:rPr lang="en-US" dirty="0" smtClean="0"/>
              <a:t> question, especially in mid-latitudes</a:t>
            </a:r>
          </a:p>
          <a:p>
            <a:r>
              <a:rPr lang="en-US" dirty="0" smtClean="0"/>
              <a:t>New Zealand one of few land-masses located in this zone in the Southern Hemisphere</a:t>
            </a:r>
          </a:p>
          <a:p>
            <a:r>
              <a:rPr lang="en-US" dirty="0" smtClean="0"/>
              <a:t>What drivers control its climate? How are these recorded?</a:t>
            </a:r>
          </a:p>
          <a:p>
            <a:r>
              <a:rPr lang="en-US" dirty="0" smtClean="0"/>
              <a:t>NZ-INTIMATE major ongoing collaboration involving UT </a:t>
            </a:r>
            <a:r>
              <a:rPr lang="en-US" dirty="0" err="1" smtClean="0"/>
              <a:t>Paleoclimate</a:t>
            </a:r>
            <a:r>
              <a:rPr lang="en-US" dirty="0" smtClean="0"/>
              <a:t> research group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UT </a:t>
            </a:r>
            <a:r>
              <a:rPr lang="en-US" dirty="0" err="1" smtClean="0"/>
              <a:t>Paleoclimate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 smtClean="0"/>
              <a:t>Organic biomarkers preserved within lake sediment cores</a:t>
            </a:r>
          </a:p>
          <a:p>
            <a:r>
              <a:rPr lang="en-US" dirty="0" smtClean="0"/>
              <a:t>Main focus- CSIA lipid n-</a:t>
            </a:r>
            <a:r>
              <a:rPr lang="en-US" dirty="0" err="1" smtClean="0"/>
              <a:t>alkanes</a:t>
            </a:r>
            <a:r>
              <a:rPr lang="en-US" dirty="0" smtClean="0"/>
              <a:t>, and glycerol </a:t>
            </a:r>
            <a:r>
              <a:rPr lang="en-US" dirty="0" err="1" smtClean="0"/>
              <a:t>dialkyl</a:t>
            </a:r>
            <a:r>
              <a:rPr lang="en-US" dirty="0" smtClean="0"/>
              <a:t> glycerol </a:t>
            </a:r>
            <a:r>
              <a:rPr lang="en-US" dirty="0" err="1" smtClean="0"/>
              <a:t>tetraethers</a:t>
            </a:r>
            <a:r>
              <a:rPr lang="en-US" dirty="0" smtClean="0"/>
              <a:t> (GDGTs)</a:t>
            </a:r>
            <a:endParaRPr lang="en-US" dirty="0"/>
          </a:p>
          <a:p>
            <a:r>
              <a:rPr lang="en-US" dirty="0" smtClean="0"/>
              <a:t>Provide precipitation and temperature variability, respectively</a:t>
            </a:r>
            <a:endParaRPr lang="en-US" dirty="0"/>
          </a:p>
        </p:txBody>
      </p:sp>
      <p:pic>
        <p:nvPicPr>
          <p:cNvPr id="3076" name="Picture 4" descr="http://microbewiki.kenyon.edu/images/thumb/1/1f/GDGT.gif/400px-GDG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419600"/>
            <a:ext cx="3810000" cy="16954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58050" y="6183868"/>
            <a:ext cx="2104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Schouten et al, 2012</a:t>
            </a:r>
            <a:endParaRPr lang="en-US" dirty="0"/>
          </a:p>
        </p:txBody>
      </p:sp>
      <p:pic>
        <p:nvPicPr>
          <p:cNvPr id="3078" name="Picture 6" descr="http://www.igiltd.com/ig.NET%20Sample%20Pages/images/fig_land_plant_g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015046"/>
            <a:ext cx="3429000" cy="2157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_oYWWBxuA2MU/TJ7IIe9So1I/AAAAAAAAixA/sJPWBltB-I0/s1600/The+North+Shore+-+Lake+Pupu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85800"/>
            <a:ext cx="7324500" cy="4875372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5715000"/>
            <a:ext cx="8229600" cy="838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Volcanic </a:t>
            </a:r>
            <a:r>
              <a:rPr lang="en-US" dirty="0" err="1" smtClean="0"/>
              <a:t>maar</a:t>
            </a:r>
            <a:r>
              <a:rPr lang="en-US" dirty="0" smtClean="0"/>
              <a:t> lake north of Auckland, North Island</a:t>
            </a:r>
          </a:p>
          <a:p>
            <a:r>
              <a:rPr lang="en-US" dirty="0" smtClean="0"/>
              <a:t>55,000 years of mud, near annual resolution(!)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Lake </a:t>
            </a:r>
            <a:r>
              <a:rPr lang="en-US" dirty="0" err="1" smtClean="0"/>
              <a:t>Pupuke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Climatic Influences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49729"/>
            <a:ext cx="9144000" cy="411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629400" y="5638800"/>
            <a:ext cx="2190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Newnham</a:t>
            </a:r>
            <a:r>
              <a:rPr lang="en-US" dirty="0" smtClean="0"/>
              <a:t> et al, 2011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Setting</a:t>
            </a:r>
            <a:endParaRPr lang="en-US" dirty="0"/>
          </a:p>
        </p:txBody>
      </p:sp>
      <p:pic>
        <p:nvPicPr>
          <p:cNvPr id="4" name="Content Placeholder 3" descr="nz_dem [Converted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28600" y="1523999"/>
            <a:ext cx="3657600" cy="4733365"/>
          </a:xfrm>
        </p:spPr>
      </p:pic>
      <p:pic>
        <p:nvPicPr>
          <p:cNvPr id="6" name="Picture 5" descr="nz_mat [Converted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1524000"/>
            <a:ext cx="3650674" cy="472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6813" y="1524000"/>
            <a:ext cx="970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Elevation</a:t>
            </a:r>
            <a:endParaRPr lang="en-US" sz="1600" b="1" dirty="0"/>
          </a:p>
        </p:txBody>
      </p:sp>
      <p:pic>
        <p:nvPicPr>
          <p:cNvPr id="10" name="Picture 9" descr="nz_monthl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1524000"/>
            <a:ext cx="3657600" cy="47333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39567" y="1535668"/>
            <a:ext cx="2780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Average Monthly Precipitation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28740" y="1566446"/>
            <a:ext cx="2867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Mean Annual Temperature (air)</a:t>
            </a:r>
            <a:endParaRPr lang="en-US" sz="1600" b="1" dirty="0"/>
          </a:p>
        </p:txBody>
      </p:sp>
      <p:pic>
        <p:nvPicPr>
          <p:cNvPr id="11" name="Picture 10" descr="legend.jpg"/>
          <p:cNvPicPr>
            <a:picLocks noChangeAspect="1"/>
          </p:cNvPicPr>
          <p:nvPr/>
        </p:nvPicPr>
        <p:blipFill>
          <a:blip r:embed="rId5" cstate="print"/>
          <a:srcRect l="66119" t="56667" r="18070" b="13333"/>
          <a:stretch>
            <a:fillRect/>
          </a:stretch>
        </p:blipFill>
        <p:spPr>
          <a:xfrm>
            <a:off x="8398933" y="3886200"/>
            <a:ext cx="745067" cy="1828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912" y="5791200"/>
            <a:ext cx="3262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North Island volcanic, flat or hilly</a:t>
            </a:r>
          </a:p>
          <a:p>
            <a:r>
              <a:rPr lang="en-US" dirty="0" smtClean="0"/>
              <a:t>South Island = Southern Alps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45237" y="5791200"/>
            <a:ext cx="2470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Orographic</a:t>
            </a:r>
            <a:r>
              <a:rPr lang="en-US" dirty="0" smtClean="0"/>
              <a:t> Precipitation</a:t>
            </a:r>
          </a:p>
          <a:p>
            <a:r>
              <a:rPr lang="en-US" dirty="0" smtClean="0"/>
              <a:t>on South Island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seasonal precipitation and temperature variability?</a:t>
            </a:r>
            <a:endParaRPr lang="en-US" dirty="0"/>
          </a:p>
        </p:txBody>
      </p:sp>
      <p:pic>
        <p:nvPicPr>
          <p:cNvPr id="4" name="Picture 3" descr="Export Graph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9164" y="1828800"/>
            <a:ext cx="6924836" cy="356711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55837"/>
            <a:ext cx="33528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NIWA provides excellent station coverage</a:t>
            </a:r>
          </a:p>
          <a:p>
            <a:r>
              <a:rPr lang="en-US" sz="2400" dirty="0" smtClean="0"/>
              <a:t>Interpolate!</a:t>
            </a:r>
          </a:p>
          <a:p>
            <a:r>
              <a:rPr lang="en-US" sz="2400" dirty="0" smtClean="0"/>
              <a:t>Use </a:t>
            </a:r>
            <a:r>
              <a:rPr lang="en-US" sz="2400" dirty="0" err="1" smtClean="0"/>
              <a:t>kriging</a:t>
            </a:r>
            <a:r>
              <a:rPr lang="en-US" sz="2400" dirty="0" smtClean="0"/>
              <a:t> scheme and model builder to automate for monthly averages 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j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86845"/>
            <a:ext cx="2826328" cy="3657600"/>
          </a:xfrm>
        </p:spPr>
      </p:pic>
      <p:pic>
        <p:nvPicPr>
          <p:cNvPr id="14" name="Picture 13" descr="f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64528" y="76200"/>
            <a:ext cx="2825496" cy="3656525"/>
          </a:xfrm>
          <a:prstGeom prst="rect">
            <a:avLst/>
          </a:prstGeom>
        </p:spPr>
      </p:pic>
      <p:pic>
        <p:nvPicPr>
          <p:cNvPr id="15" name="Picture 14" descr="mar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2304" y="76200"/>
            <a:ext cx="2825496" cy="3656525"/>
          </a:xfrm>
          <a:prstGeom prst="rect">
            <a:avLst/>
          </a:prstGeom>
        </p:spPr>
      </p:pic>
      <p:pic>
        <p:nvPicPr>
          <p:cNvPr id="16" name="Picture 15" descr="apri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7632" y="3353877"/>
            <a:ext cx="2825496" cy="365652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05000" y="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JANUARY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495800" y="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FEBRUARY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162800" y="116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MARCH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133600" y="3276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APRIL</a:t>
            </a:r>
            <a:endParaRPr lang="en-US" b="1" dirty="0"/>
          </a:p>
        </p:txBody>
      </p:sp>
      <p:pic>
        <p:nvPicPr>
          <p:cNvPr id="21" name="Picture 20" descr="ma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58432" y="3353878"/>
            <a:ext cx="2825496" cy="3656522"/>
          </a:xfrm>
          <a:prstGeom prst="rect">
            <a:avLst/>
          </a:prstGeom>
        </p:spPr>
      </p:pic>
      <p:pic>
        <p:nvPicPr>
          <p:cNvPr id="22" name="Picture 21" descr="jun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48400" y="3353874"/>
            <a:ext cx="2825496" cy="365652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800600" y="3276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MAY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315200" y="32882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JUNE</a:t>
            </a:r>
            <a:endParaRPr lang="en-US" b="1" dirty="0"/>
          </a:p>
        </p:txBody>
      </p:sp>
      <p:pic>
        <p:nvPicPr>
          <p:cNvPr id="26" name="Picture 25" descr="legend.jpg"/>
          <p:cNvPicPr>
            <a:picLocks noChangeAspect="1"/>
          </p:cNvPicPr>
          <p:nvPr/>
        </p:nvPicPr>
        <p:blipFill>
          <a:blip r:embed="rId8" cstate="print"/>
          <a:srcRect l="66119" t="56667" r="18070" b="13333"/>
          <a:stretch>
            <a:fillRect/>
          </a:stretch>
        </p:blipFill>
        <p:spPr>
          <a:xfrm>
            <a:off x="0" y="1752600"/>
            <a:ext cx="1295400" cy="317961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0" y="6019800"/>
            <a:ext cx="1396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Raw Data</a:t>
            </a:r>
          </a:p>
          <a:p>
            <a:r>
              <a:rPr lang="en-US" dirty="0" smtClean="0"/>
              <a:t>NIWA, NOAA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562</Words>
  <Application>Microsoft Office PowerPoint</Application>
  <PresentationFormat>On-screen Show (4:3)</PresentationFormat>
  <Paragraphs>106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New Zealand Paleoclimate</vt:lpstr>
      <vt:lpstr>Sea Surface Temperature (SST)</vt:lpstr>
      <vt:lpstr>Towards a Climate Stratigraphy</vt:lpstr>
      <vt:lpstr>UT Paleoclimate</vt:lpstr>
      <vt:lpstr>Lake Pupuke</vt:lpstr>
      <vt:lpstr>Climatic Influences</vt:lpstr>
      <vt:lpstr>Physical Setting</vt:lpstr>
      <vt:lpstr>What is seasonal precipitation and temperature variability?</vt:lpstr>
      <vt:lpstr>Slide 9</vt:lpstr>
      <vt:lpstr>Slide 10</vt:lpstr>
      <vt:lpstr>What drives this variability?</vt:lpstr>
      <vt:lpstr>Precipitation and dD relation</vt:lpstr>
      <vt:lpstr>Precipitation and dD relation</vt:lpstr>
      <vt:lpstr>Record of shifting westerlies?</vt:lpstr>
      <vt:lpstr>What else is out there?</vt:lpstr>
      <vt:lpstr>Speleothem climate signals</vt:lpstr>
      <vt:lpstr>Watershed delineation</vt:lpstr>
      <vt:lpstr>Watershed delineation</vt:lpstr>
      <vt:lpstr>…to watershed!</vt:lpstr>
      <vt:lpstr>Future Work (and that unsaid)</vt:lpstr>
      <vt:lpstr>Thank you!</vt:lpstr>
      <vt:lpstr>References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Zealand Climate and Paleoclimate</dc:title>
  <dc:creator>John</dc:creator>
  <cp:lastModifiedBy>John</cp:lastModifiedBy>
  <cp:revision>24</cp:revision>
  <dcterms:created xsi:type="dcterms:W3CDTF">2012-12-06T01:22:12Z</dcterms:created>
  <dcterms:modified xsi:type="dcterms:W3CDTF">2012-12-06T03:32:11Z</dcterms:modified>
</cp:coreProperties>
</file>