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FFFF"/>
    <a:srgbClr val="F4DA18"/>
    <a:srgbClr val="00B05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71" autoAdjust="0"/>
    <p:restoredTop sz="68833" autoAdjust="0"/>
  </p:normalViewPr>
  <p:slideViewPr>
    <p:cSldViewPr>
      <p:cViewPr>
        <p:scale>
          <a:sx n="62" d="100"/>
          <a:sy n="62" d="100"/>
        </p:scale>
        <p:origin x="-120"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81F367-2A6B-437C-8E29-6795618F1C93}" type="datetimeFigureOut">
              <a:rPr lang="en-US" smtClean="0"/>
              <a:t>12/6/2012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5B00DF-FFCC-4406-938B-CF8DED414030}" type="slidenum">
              <a:rPr lang="en-US" smtClean="0"/>
              <a:t>‹#›</a:t>
            </a:fld>
            <a:endParaRPr lang="en-US"/>
          </a:p>
        </p:txBody>
      </p:sp>
    </p:spTree>
    <p:extLst>
      <p:ext uri="{BB962C8B-B14F-4D97-AF65-F5344CB8AC3E}">
        <p14:creationId xmlns:p14="http://schemas.microsoft.com/office/powerpoint/2010/main" val="255358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is of the Swinomish Channel</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2</a:t>
            </a:fld>
            <a:endParaRPr lang="en-US"/>
          </a:p>
        </p:txBody>
      </p:sp>
    </p:spTree>
    <p:extLst>
      <p:ext uri="{BB962C8B-B14F-4D97-AF65-F5344CB8AC3E}">
        <p14:creationId xmlns:p14="http://schemas.microsoft.com/office/powerpoint/2010/main" val="163349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that the yellow areas are the projected inundation zone from sea level rise, and the red is the projected storm surge zone. Say that you put your sea level and surge data on top of each other for comparison. Also mention that they extend the analyses to areas not directly in the Swinomish Reservation (probably because they got help from individuals in the La Conner and surrounding cities when compiling the report). </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11</a:t>
            </a:fld>
            <a:endParaRPr lang="en-US"/>
          </a:p>
        </p:txBody>
      </p:sp>
    </p:spTree>
    <p:extLst>
      <p:ext uri="{BB962C8B-B14F-4D97-AF65-F5344CB8AC3E}">
        <p14:creationId xmlns:p14="http://schemas.microsoft.com/office/powerpoint/2010/main" val="293985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NHD website says that the DEM is updated about once every two months.</a:t>
            </a:r>
          </a:p>
          <a:p>
            <a:r>
              <a:rPr lang="en-US" baseline="0" dirty="0" smtClean="0"/>
              <a:t>*Picture is of the annual tribal canoe journey where tribal canoes travel from their home territories to a common destination.</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12</a:t>
            </a:fld>
            <a:endParaRPr lang="en-US"/>
          </a:p>
        </p:txBody>
      </p:sp>
    </p:spTree>
    <p:extLst>
      <p:ext uri="{BB962C8B-B14F-4D97-AF65-F5344CB8AC3E}">
        <p14:creationId xmlns:p14="http://schemas.microsoft.com/office/powerpoint/2010/main" val="6015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With</a:t>
            </a:r>
            <a:r>
              <a:rPr lang="en-US" baseline="0" dirty="0" smtClean="0"/>
              <a:t> limited GIS experience, and free online data</a:t>
            </a:r>
          </a:p>
          <a:p>
            <a:pPr marL="171450" indent="-171450">
              <a:buFontTx/>
              <a:buChar char="-"/>
            </a:pPr>
            <a:r>
              <a:rPr lang="en-US" baseline="0" dirty="0" smtClean="0"/>
              <a:t>This shows that…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This is important because it indicates that a</a:t>
            </a:r>
            <a:r>
              <a:rPr lang="en-US" dirty="0" smtClean="0"/>
              <a:t>nyone with the ArcGIS software and a basic education in its functionality can investigate all sorts of water resources problems they find interesting.</a:t>
            </a:r>
          </a:p>
          <a:p>
            <a:pPr marL="171450" indent="-171450">
              <a:buFontTx/>
              <a:buChar char="-"/>
            </a:pPr>
            <a:r>
              <a:rPr lang="en-US" dirty="0" smtClean="0"/>
              <a:t>Picture is of the Swinomish</a:t>
            </a:r>
            <a:r>
              <a:rPr lang="en-US" baseline="0" dirty="0" smtClean="0"/>
              <a:t> Channel</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13</a:t>
            </a:fld>
            <a:endParaRPr lang="en-US"/>
          </a:p>
        </p:txBody>
      </p:sp>
    </p:spTree>
    <p:extLst>
      <p:ext uri="{BB962C8B-B14F-4D97-AF65-F5344CB8AC3E}">
        <p14:creationId xmlns:p14="http://schemas.microsoft.com/office/powerpoint/2010/main" val="383217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Swinomish Reservation is located</a:t>
            </a:r>
            <a:r>
              <a:rPr lang="en-US" baseline="0" dirty="0" smtClean="0"/>
              <a:t> in northwest </a:t>
            </a:r>
            <a:r>
              <a:rPr lang="en-US" baseline="0" dirty="0" err="1" smtClean="0"/>
              <a:t>washington</a:t>
            </a:r>
            <a:r>
              <a:rPr lang="en-US" baseline="0" dirty="0" smtClean="0"/>
              <a:t>, in the </a:t>
            </a:r>
            <a:r>
              <a:rPr lang="en-US" baseline="0" dirty="0" err="1" smtClean="0"/>
              <a:t>puget</a:t>
            </a:r>
            <a:r>
              <a:rPr lang="en-US" baseline="0" dirty="0" smtClean="0"/>
              <a:t> sound area. </a:t>
            </a:r>
          </a:p>
          <a:p>
            <a:r>
              <a:rPr lang="en-US" baseline="0" dirty="0" smtClean="0"/>
              <a:t>The middle map shows the reservation’s location in relation to Seattle</a:t>
            </a:r>
          </a:p>
          <a:p>
            <a:r>
              <a:rPr lang="en-US" baseline="0" dirty="0" smtClean="0"/>
              <a:t>The third map shows a full extent view of the reservation</a:t>
            </a:r>
            <a:endParaRPr lang="en-US" dirty="0" smtClean="0"/>
          </a:p>
          <a:p>
            <a:r>
              <a:rPr lang="en-US" dirty="0" smtClean="0"/>
              <a:t>-One </a:t>
            </a:r>
            <a:r>
              <a:rPr lang="en-US" baseline="0" dirty="0" smtClean="0"/>
              <a:t>thing I would like to point out is that it is only connected to mainland Washington in two places:</a:t>
            </a:r>
            <a:r>
              <a:rPr lang="en-US" dirty="0" smtClean="0"/>
              <a:t> State Highway 20 on the north end of Swinomish Channel and by a 2-lane bridge Reservation Road on the south end. </a:t>
            </a:r>
          </a:p>
          <a:p>
            <a:r>
              <a:rPr lang="en-US" dirty="0" smtClean="0"/>
              <a:t>-Point out the Swinomish Channel</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3</a:t>
            </a:fld>
            <a:endParaRPr lang="en-US"/>
          </a:p>
        </p:txBody>
      </p:sp>
    </p:spTree>
    <p:extLst>
      <p:ext uri="{BB962C8B-B14F-4D97-AF65-F5344CB8AC3E}">
        <p14:creationId xmlns:p14="http://schemas.microsoft.com/office/powerpoint/2010/main" val="243808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community of Coast Salish People </a:t>
            </a:r>
          </a:p>
          <a:p>
            <a:r>
              <a:rPr lang="en-US" dirty="0" smtClean="0"/>
              <a:t>Culture centered around  salt water resources and inland forest resources: Salmon, shellfish, marine mammals, cedar, camas, berries, wild game.</a:t>
            </a:r>
          </a:p>
          <a:p>
            <a:r>
              <a:rPr lang="en-US" dirty="0" smtClean="0"/>
              <a:t>All</a:t>
            </a:r>
            <a:r>
              <a:rPr lang="en-US" baseline="0" dirty="0" smtClean="0"/>
              <a:t> of these resources will be heavily affected by climate change, but so will many other aspects of the Swinomish way of life</a:t>
            </a:r>
          </a:p>
          <a:p>
            <a:r>
              <a:rPr lang="en-US" baseline="0" dirty="0" smtClean="0"/>
              <a:t>*Picture is of an annual tribal ceremony celebrating the return of salmon to the rivers</a:t>
            </a:r>
            <a:endParaRPr lang="en-US" dirty="0" smtClean="0"/>
          </a:p>
        </p:txBody>
      </p:sp>
      <p:sp>
        <p:nvSpPr>
          <p:cNvPr id="4" name="Slide Number Placeholder 3"/>
          <p:cNvSpPr>
            <a:spLocks noGrp="1"/>
          </p:cNvSpPr>
          <p:nvPr>
            <p:ph type="sldNum" sz="quarter" idx="10"/>
          </p:nvPr>
        </p:nvSpPr>
        <p:spPr/>
        <p:txBody>
          <a:bodyPr/>
          <a:lstStyle/>
          <a:p>
            <a:fld id="{055B00DF-FFCC-4406-938B-CF8DED414030}" type="slidenum">
              <a:rPr lang="en-US" smtClean="0"/>
              <a:t>4</a:t>
            </a:fld>
            <a:endParaRPr lang="en-US"/>
          </a:p>
        </p:txBody>
      </p:sp>
    </p:spTree>
    <p:extLst>
      <p:ext uri="{BB962C8B-B14F-4D97-AF65-F5344CB8AC3E}">
        <p14:creationId xmlns:p14="http://schemas.microsoft.com/office/powerpoint/2010/main" val="100528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-inundation of over 1100 acres from sea level rise</a:t>
            </a:r>
            <a:br>
              <a:rPr lang="en-US" dirty="0" smtClean="0"/>
            </a:br>
            <a:r>
              <a:rPr lang="en-US" dirty="0" smtClean="0"/>
              <a:t>-~180 structures at risk from inundation/tidal surge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-access to mainland </a:t>
            </a:r>
            <a:r>
              <a:rPr lang="en-US" baseline="0" dirty="0" err="1" smtClean="0"/>
              <a:t>washington</a:t>
            </a:r>
            <a:r>
              <a:rPr lang="en-US" baseline="0" dirty="0" smtClean="0"/>
              <a:t> could be cut off. Only two roads that connect the reservation</a:t>
            </a:r>
            <a:endParaRPr lang="en-US" dirty="0" smtClean="0"/>
          </a:p>
          <a:p>
            <a:r>
              <a:rPr lang="en-US" dirty="0" smtClean="0"/>
              <a:t>-wildfire</a:t>
            </a:r>
            <a:r>
              <a:rPr lang="en-US" baseline="0" dirty="0" smtClean="0"/>
              <a:t> risk from temperature rise, much of the Reservation if </a:t>
            </a:r>
            <a:r>
              <a:rPr lang="en-US" baseline="0" dirty="0" err="1" smtClean="0"/>
              <a:t>forrested</a:t>
            </a:r>
            <a:r>
              <a:rPr lang="en-US" baseline="0" dirty="0" smtClean="0"/>
              <a:t> area</a:t>
            </a:r>
          </a:p>
          <a:p>
            <a:r>
              <a:rPr lang="en-US" baseline="0" dirty="0" smtClean="0"/>
              <a:t>-Salmon and shellfish habitats as risk of being destroyed by both sea level and temperature rise. Salmon can’t live in waters hotter than 70 degrees, and the mean temp rise is expected to exceed this. </a:t>
            </a:r>
          </a:p>
          <a:p>
            <a:r>
              <a:rPr lang="en-US" baseline="0" dirty="0" smtClean="0"/>
              <a:t>-picture is of a little girl in a canoe on the Swinomish Channel</a:t>
            </a:r>
          </a:p>
          <a:p>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5</a:t>
            </a:fld>
            <a:endParaRPr lang="en-US"/>
          </a:p>
        </p:txBody>
      </p:sp>
    </p:spTree>
    <p:extLst>
      <p:ext uri="{BB962C8B-B14F-4D97-AF65-F5344CB8AC3E}">
        <p14:creationId xmlns:p14="http://schemas.microsoft.com/office/powerpoint/2010/main" val="4080466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being aware</a:t>
            </a:r>
            <a:r>
              <a:rPr lang="en-US" baseline="0" dirty="0" smtClean="0"/>
              <a:t> of these potential impacts of climate change, the Swinomish Indian Tribe decided to complete a comprehensive assessment of the impacts of climate change and what they can do to cope with those impacts. </a:t>
            </a:r>
            <a:endParaRPr lang="en-US" baseline="0" dirty="0" smtClean="0"/>
          </a:p>
          <a:p>
            <a:r>
              <a:rPr lang="en-US" baseline="0" dirty="0" smtClean="0"/>
              <a:t>-In 2010 They generated an extensive 144 page report investigating the impact of climate change in the region and what their plan of action should be to cope with these impacts</a:t>
            </a:r>
          </a:p>
          <a:p>
            <a:r>
              <a:rPr lang="en-US" baseline="0" dirty="0" smtClean="0"/>
              <a:t>-They are the first tribe in the country to complete this kind of climate change assessment and adaptation plan</a:t>
            </a:r>
          </a:p>
          <a:p>
            <a:r>
              <a:rPr lang="en-US" baseline="0" dirty="0" smtClean="0"/>
              <a:t>-They partnered with the U of W climate impacts group as well as reps from surrounding counties outside of the reservation to complete the document</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6</a:t>
            </a:fld>
            <a:endParaRPr lang="en-US"/>
          </a:p>
        </p:txBody>
      </p:sp>
    </p:spTree>
    <p:extLst>
      <p:ext uri="{BB962C8B-B14F-4D97-AF65-F5344CB8AC3E}">
        <p14:creationId xmlns:p14="http://schemas.microsoft.com/office/powerpoint/2010/main" val="12219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where does my GIS project come in?</a:t>
            </a:r>
          </a:p>
          <a:p>
            <a:r>
              <a:rPr lang="en-US" baseline="0" dirty="0" smtClean="0"/>
              <a:t>Well, the Swinomish Adaptation plan…</a:t>
            </a:r>
          </a:p>
          <a:p>
            <a:r>
              <a:rPr lang="en-US" baseline="0" dirty="0" smtClean="0"/>
              <a:t>And I wanted to see if I could recreate part of this report over a short time period as one inexperienced individual using information available on the internet. </a:t>
            </a:r>
          </a:p>
          <a:p>
            <a:r>
              <a:rPr lang="en-US" baseline="0" dirty="0" smtClean="0"/>
              <a:t>Specifically,</a:t>
            </a:r>
          </a:p>
        </p:txBody>
      </p:sp>
      <p:sp>
        <p:nvSpPr>
          <p:cNvPr id="4" name="Slide Number Placeholder 3"/>
          <p:cNvSpPr>
            <a:spLocks noGrp="1"/>
          </p:cNvSpPr>
          <p:nvPr>
            <p:ph type="sldNum" sz="quarter" idx="10"/>
          </p:nvPr>
        </p:nvSpPr>
        <p:spPr/>
        <p:txBody>
          <a:bodyPr/>
          <a:lstStyle/>
          <a:p>
            <a:fld id="{055B00DF-FFCC-4406-938B-CF8DED414030}" type="slidenum">
              <a:rPr lang="en-US" smtClean="0"/>
              <a:t>7</a:t>
            </a:fld>
            <a:endParaRPr lang="en-US"/>
          </a:p>
        </p:txBody>
      </p:sp>
    </p:spTree>
    <p:extLst>
      <p:ext uri="{BB962C8B-B14F-4D97-AF65-F5344CB8AC3E}">
        <p14:creationId xmlns:p14="http://schemas.microsoft.com/office/powerpoint/2010/main" val="3181173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 level rise over</a:t>
            </a:r>
            <a:r>
              <a:rPr lang="en-US" baseline="0" dirty="0" smtClean="0"/>
              <a:t> the next century</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8</a:t>
            </a:fld>
            <a:endParaRPr lang="en-US"/>
          </a:p>
        </p:txBody>
      </p:sp>
    </p:spTree>
    <p:extLst>
      <p:ext uri="{BB962C8B-B14F-4D97-AF65-F5344CB8AC3E}">
        <p14:creationId xmlns:p14="http://schemas.microsoft.com/office/powerpoint/2010/main" val="90979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relative land</a:t>
            </a:r>
            <a:r>
              <a:rPr lang="en-US" baseline="0" dirty="0" smtClean="0"/>
              <a:t> area. Then zoom in to show the area of road that will be affected and mention that it was brought up in the report</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9</a:t>
            </a:fld>
            <a:endParaRPr lang="en-US"/>
          </a:p>
        </p:txBody>
      </p:sp>
    </p:spTree>
    <p:extLst>
      <p:ext uri="{BB962C8B-B14F-4D97-AF65-F5344CB8AC3E}">
        <p14:creationId xmlns:p14="http://schemas.microsoft.com/office/powerpoint/2010/main" val="309314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a:t>
            </a:r>
            <a:r>
              <a:rPr lang="en-US" baseline="0" dirty="0" smtClean="0"/>
              <a:t> how the areas that are being inundated are their only agricultural lands and developed lands.</a:t>
            </a:r>
            <a:endParaRPr lang="en-US" dirty="0"/>
          </a:p>
        </p:txBody>
      </p:sp>
      <p:sp>
        <p:nvSpPr>
          <p:cNvPr id="4" name="Slide Number Placeholder 3"/>
          <p:cNvSpPr>
            <a:spLocks noGrp="1"/>
          </p:cNvSpPr>
          <p:nvPr>
            <p:ph type="sldNum" sz="quarter" idx="10"/>
          </p:nvPr>
        </p:nvSpPr>
        <p:spPr/>
        <p:txBody>
          <a:bodyPr/>
          <a:lstStyle/>
          <a:p>
            <a:fld id="{055B00DF-FFCC-4406-938B-CF8DED414030}" type="slidenum">
              <a:rPr lang="en-US" smtClean="0"/>
              <a:t>10</a:t>
            </a:fld>
            <a:endParaRPr lang="en-US"/>
          </a:p>
        </p:txBody>
      </p:sp>
    </p:spTree>
    <p:extLst>
      <p:ext uri="{BB962C8B-B14F-4D97-AF65-F5344CB8AC3E}">
        <p14:creationId xmlns:p14="http://schemas.microsoft.com/office/powerpoint/2010/main" val="125478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8E74FA-9BED-42F9-BA0B-A169D139C99C}" type="datetime1">
              <a:rPr lang="en-US" smtClean="0"/>
              <a:t>12/6/2012</a:t>
            </a:fld>
            <a:endParaRPr lang="en-US"/>
          </a:p>
        </p:txBody>
      </p:sp>
      <p:sp>
        <p:nvSpPr>
          <p:cNvPr id="5" name="Footer Placeholder 4"/>
          <p:cNvSpPr>
            <a:spLocks noGrp="1"/>
          </p:cNvSpPr>
          <p:nvPr>
            <p:ph type="ftr" sz="quarter" idx="11"/>
          </p:nvPr>
        </p:nvSpPr>
        <p:spPr/>
        <p:txBody>
          <a:bodyPr/>
          <a:lstStyle/>
          <a:p>
            <a:r>
              <a:rPr lang="en-US" smtClean="0"/>
              <a:t>Chloe Wooldridge</a:t>
            </a:r>
            <a:endParaRPr lang="en-US"/>
          </a:p>
        </p:txBody>
      </p:sp>
      <p:sp>
        <p:nvSpPr>
          <p:cNvPr id="6" name="Slide Number Placeholder 5"/>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5B86B-778E-460B-9D1B-AE28E46F3F52}" type="datetime1">
              <a:rPr lang="en-US" smtClean="0"/>
              <a:t>12/6/2012</a:t>
            </a:fld>
            <a:endParaRPr lang="en-US"/>
          </a:p>
        </p:txBody>
      </p:sp>
      <p:sp>
        <p:nvSpPr>
          <p:cNvPr id="5" name="Footer Placeholder 4"/>
          <p:cNvSpPr>
            <a:spLocks noGrp="1"/>
          </p:cNvSpPr>
          <p:nvPr>
            <p:ph type="ftr" sz="quarter" idx="11"/>
          </p:nvPr>
        </p:nvSpPr>
        <p:spPr/>
        <p:txBody>
          <a:bodyPr/>
          <a:lstStyle/>
          <a:p>
            <a:r>
              <a:rPr lang="en-US" smtClean="0"/>
              <a:t>Chloe Wooldridge</a:t>
            </a:r>
            <a:endParaRPr lang="en-US"/>
          </a:p>
        </p:txBody>
      </p:sp>
      <p:sp>
        <p:nvSpPr>
          <p:cNvPr id="6" name="Slide Number Placeholder 5"/>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190F7-4613-4742-9305-BECCCF238C45}" type="datetime1">
              <a:rPr lang="en-US" smtClean="0"/>
              <a:t>12/6/2012</a:t>
            </a:fld>
            <a:endParaRPr lang="en-US"/>
          </a:p>
        </p:txBody>
      </p:sp>
      <p:sp>
        <p:nvSpPr>
          <p:cNvPr id="5" name="Footer Placeholder 4"/>
          <p:cNvSpPr>
            <a:spLocks noGrp="1"/>
          </p:cNvSpPr>
          <p:nvPr>
            <p:ph type="ftr" sz="quarter" idx="11"/>
          </p:nvPr>
        </p:nvSpPr>
        <p:spPr/>
        <p:txBody>
          <a:bodyPr/>
          <a:lstStyle/>
          <a:p>
            <a:r>
              <a:rPr lang="en-US" smtClean="0"/>
              <a:t>Chloe Wooldridge</a:t>
            </a:r>
            <a:endParaRPr lang="en-US"/>
          </a:p>
        </p:txBody>
      </p:sp>
      <p:sp>
        <p:nvSpPr>
          <p:cNvPr id="6" name="Slide Number Placeholder 5"/>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B2DAD-BBBD-474B-90A6-E40F9B3CF0DE}" type="datetime1">
              <a:rPr lang="en-US" smtClean="0"/>
              <a:t>12/6/2012</a:t>
            </a:fld>
            <a:endParaRPr lang="en-US"/>
          </a:p>
        </p:txBody>
      </p:sp>
      <p:sp>
        <p:nvSpPr>
          <p:cNvPr id="5" name="Footer Placeholder 4"/>
          <p:cNvSpPr>
            <a:spLocks noGrp="1"/>
          </p:cNvSpPr>
          <p:nvPr>
            <p:ph type="ftr" sz="quarter" idx="11"/>
          </p:nvPr>
        </p:nvSpPr>
        <p:spPr/>
        <p:txBody>
          <a:bodyPr/>
          <a:lstStyle/>
          <a:p>
            <a:r>
              <a:rPr lang="en-US" smtClean="0"/>
              <a:t>Chloe Wooldridge</a:t>
            </a:r>
            <a:endParaRPr lang="en-US"/>
          </a:p>
        </p:txBody>
      </p:sp>
      <p:sp>
        <p:nvSpPr>
          <p:cNvPr id="6" name="Slide Number Placeholder 5"/>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832C9E-5911-4675-B428-40ACFAF34697}" type="datetime1">
              <a:rPr lang="en-US" smtClean="0"/>
              <a:t>12/6/2012</a:t>
            </a:fld>
            <a:endParaRPr lang="en-US"/>
          </a:p>
        </p:txBody>
      </p:sp>
      <p:sp>
        <p:nvSpPr>
          <p:cNvPr id="5" name="Footer Placeholder 4"/>
          <p:cNvSpPr>
            <a:spLocks noGrp="1"/>
          </p:cNvSpPr>
          <p:nvPr>
            <p:ph type="ftr" sz="quarter" idx="11"/>
          </p:nvPr>
        </p:nvSpPr>
        <p:spPr/>
        <p:txBody>
          <a:bodyPr/>
          <a:lstStyle/>
          <a:p>
            <a:r>
              <a:rPr lang="en-US" smtClean="0"/>
              <a:t>Chloe Wooldridge</a:t>
            </a:r>
            <a:endParaRPr lang="en-US"/>
          </a:p>
        </p:txBody>
      </p:sp>
      <p:sp>
        <p:nvSpPr>
          <p:cNvPr id="6" name="Slide Number Placeholder 5"/>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EBCA-5E56-44D0-B3EE-2670C1DD9A64}" type="datetime1">
              <a:rPr lang="en-US" smtClean="0"/>
              <a:t>12/6/2012</a:t>
            </a:fld>
            <a:endParaRPr lang="en-US"/>
          </a:p>
        </p:txBody>
      </p:sp>
      <p:sp>
        <p:nvSpPr>
          <p:cNvPr id="6" name="Footer Placeholder 5"/>
          <p:cNvSpPr>
            <a:spLocks noGrp="1"/>
          </p:cNvSpPr>
          <p:nvPr>
            <p:ph type="ftr" sz="quarter" idx="11"/>
          </p:nvPr>
        </p:nvSpPr>
        <p:spPr/>
        <p:txBody>
          <a:bodyPr/>
          <a:lstStyle/>
          <a:p>
            <a:r>
              <a:rPr lang="en-US" smtClean="0"/>
              <a:t>Chloe Wooldridge</a:t>
            </a:r>
            <a:endParaRPr lang="en-US"/>
          </a:p>
        </p:txBody>
      </p:sp>
      <p:sp>
        <p:nvSpPr>
          <p:cNvPr id="7" name="Slide Number Placeholder 6"/>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04BC34-9500-4A38-8E2C-9B1D0CFDC024}" type="datetime1">
              <a:rPr lang="en-US" smtClean="0"/>
              <a:t>12/6/2012</a:t>
            </a:fld>
            <a:endParaRPr lang="en-US"/>
          </a:p>
        </p:txBody>
      </p:sp>
      <p:sp>
        <p:nvSpPr>
          <p:cNvPr id="8" name="Footer Placeholder 7"/>
          <p:cNvSpPr>
            <a:spLocks noGrp="1"/>
          </p:cNvSpPr>
          <p:nvPr>
            <p:ph type="ftr" sz="quarter" idx="11"/>
          </p:nvPr>
        </p:nvSpPr>
        <p:spPr/>
        <p:txBody>
          <a:bodyPr/>
          <a:lstStyle/>
          <a:p>
            <a:r>
              <a:rPr lang="en-US" smtClean="0"/>
              <a:t>Chloe Wooldridge</a:t>
            </a:r>
            <a:endParaRPr lang="en-US"/>
          </a:p>
        </p:txBody>
      </p:sp>
      <p:sp>
        <p:nvSpPr>
          <p:cNvPr id="9" name="Slide Number Placeholder 8"/>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CB159-5826-4A46-8632-3C72FF9EC196}" type="datetime1">
              <a:rPr lang="en-US" smtClean="0"/>
              <a:t>12/6/2012</a:t>
            </a:fld>
            <a:endParaRPr lang="en-US"/>
          </a:p>
        </p:txBody>
      </p:sp>
      <p:sp>
        <p:nvSpPr>
          <p:cNvPr id="4" name="Footer Placeholder 3"/>
          <p:cNvSpPr>
            <a:spLocks noGrp="1"/>
          </p:cNvSpPr>
          <p:nvPr>
            <p:ph type="ftr" sz="quarter" idx="11"/>
          </p:nvPr>
        </p:nvSpPr>
        <p:spPr/>
        <p:txBody>
          <a:bodyPr/>
          <a:lstStyle/>
          <a:p>
            <a:r>
              <a:rPr lang="en-US" smtClean="0"/>
              <a:t>Chloe Wooldridge</a:t>
            </a:r>
            <a:endParaRPr lang="en-US"/>
          </a:p>
        </p:txBody>
      </p:sp>
      <p:sp>
        <p:nvSpPr>
          <p:cNvPr id="5" name="Slide Number Placeholder 4"/>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EAA7B-6045-4D16-9425-9825B723A800}" type="datetime1">
              <a:rPr lang="en-US" smtClean="0"/>
              <a:t>12/6/2012</a:t>
            </a:fld>
            <a:endParaRPr lang="en-US"/>
          </a:p>
        </p:txBody>
      </p:sp>
      <p:sp>
        <p:nvSpPr>
          <p:cNvPr id="3" name="Footer Placeholder 2"/>
          <p:cNvSpPr>
            <a:spLocks noGrp="1"/>
          </p:cNvSpPr>
          <p:nvPr>
            <p:ph type="ftr" sz="quarter" idx="11"/>
          </p:nvPr>
        </p:nvSpPr>
        <p:spPr/>
        <p:txBody>
          <a:bodyPr/>
          <a:lstStyle/>
          <a:p>
            <a:r>
              <a:rPr lang="en-US" smtClean="0"/>
              <a:t>Chloe Wooldridge</a:t>
            </a:r>
            <a:endParaRPr lang="en-US"/>
          </a:p>
        </p:txBody>
      </p:sp>
      <p:sp>
        <p:nvSpPr>
          <p:cNvPr id="4" name="Slide Number Placeholder 3"/>
          <p:cNvSpPr>
            <a:spLocks noGrp="1"/>
          </p:cNvSpPr>
          <p:nvPr>
            <p:ph type="sldNum" sz="quarter" idx="12"/>
          </p:nvPr>
        </p:nvSpPr>
        <p:spPr/>
        <p:txBody>
          <a:bodyPr/>
          <a:lstStyle/>
          <a:p>
            <a:fld id="{F630DCB5-9B53-423A-A857-52FDD14997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E64744-3B2A-4183-BB85-79FC2407BB29}" type="datetime1">
              <a:rPr lang="en-US" smtClean="0"/>
              <a:t>12/6/2012</a:t>
            </a:fld>
            <a:endParaRPr lang="en-US"/>
          </a:p>
        </p:txBody>
      </p:sp>
      <p:sp>
        <p:nvSpPr>
          <p:cNvPr id="6" name="Footer Placeholder 5"/>
          <p:cNvSpPr>
            <a:spLocks noGrp="1"/>
          </p:cNvSpPr>
          <p:nvPr>
            <p:ph type="ftr" sz="quarter" idx="11"/>
          </p:nvPr>
        </p:nvSpPr>
        <p:spPr/>
        <p:txBody>
          <a:bodyPr/>
          <a:lstStyle/>
          <a:p>
            <a:r>
              <a:rPr lang="en-US" smtClean="0"/>
              <a:t>Chloe Wooldridge</a:t>
            </a:r>
            <a:endParaRPr lang="en-US"/>
          </a:p>
        </p:txBody>
      </p:sp>
      <p:sp>
        <p:nvSpPr>
          <p:cNvPr id="7" name="Slide Number Placeholder 6"/>
          <p:cNvSpPr>
            <a:spLocks noGrp="1"/>
          </p:cNvSpPr>
          <p:nvPr>
            <p:ph type="sldNum" sz="quarter" idx="12"/>
          </p:nvPr>
        </p:nvSpPr>
        <p:spPr/>
        <p:txBody>
          <a:bodyPr/>
          <a:lstStyle/>
          <a:p>
            <a:fld id="{F630DCB5-9B53-423A-A857-52FDD1499767}"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9966E94-A0AD-4233-A109-0931BAB3B31C}" type="datetime1">
              <a:rPr lang="en-US" smtClean="0"/>
              <a:t>12/6/2012</a:t>
            </a:fld>
            <a:endParaRPr lang="en-US"/>
          </a:p>
        </p:txBody>
      </p:sp>
      <p:sp>
        <p:nvSpPr>
          <p:cNvPr id="9" name="Slide Number Placeholder 8"/>
          <p:cNvSpPr>
            <a:spLocks noGrp="1"/>
          </p:cNvSpPr>
          <p:nvPr>
            <p:ph type="sldNum" sz="quarter" idx="11"/>
          </p:nvPr>
        </p:nvSpPr>
        <p:spPr/>
        <p:txBody>
          <a:bodyPr/>
          <a:lstStyle/>
          <a:p>
            <a:fld id="{F630DCB5-9B53-423A-A857-52FDD1499767}" type="slidenum">
              <a:rPr lang="en-US" smtClean="0"/>
              <a:t>‹#›</a:t>
            </a:fld>
            <a:endParaRPr lang="en-US"/>
          </a:p>
        </p:txBody>
      </p:sp>
      <p:sp>
        <p:nvSpPr>
          <p:cNvPr id="10" name="Footer Placeholder 9"/>
          <p:cNvSpPr>
            <a:spLocks noGrp="1"/>
          </p:cNvSpPr>
          <p:nvPr>
            <p:ph type="ftr" sz="quarter" idx="12"/>
          </p:nvPr>
        </p:nvSpPr>
        <p:spPr/>
        <p:txBody>
          <a:bodyPr/>
          <a:lstStyle/>
          <a:p>
            <a:r>
              <a:rPr lang="en-US" smtClean="0"/>
              <a:t>Chloe Wooldridge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630DCB5-9B53-423A-A857-52FDD1499767}"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n-US" smtClean="0"/>
              <a:t>Chloe Wooldridge</a:t>
            </a:r>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971A7A5-3C83-47D8-A7A5-C6A46B17B148}" type="datetime1">
              <a:rPr lang="en-US" smtClean="0"/>
              <a:t>12/6/2012</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pbs.org/newshour/bb/climate-change/july-dec12/salmon_07-18.html" TargetMode="External"/><Relationship Id="rId2" Type="http://schemas.openxmlformats.org/officeDocument/2006/relationships/hyperlink" Target="http://www.swinomish.org/" TargetMode="External"/><Relationship Id="rId1" Type="http://schemas.openxmlformats.org/officeDocument/2006/relationships/slideLayout" Target="../slideLayouts/slideLayout2.xml"/><Relationship Id="rId5" Type="http://schemas.openxmlformats.org/officeDocument/2006/relationships/hyperlink" Target="http://nhd.usgs.gov/data.html" TargetMode="External"/><Relationship Id="rId4" Type="http://schemas.openxmlformats.org/officeDocument/2006/relationships/hyperlink" Target="http://viewer.nationalmap.gov/view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543800" cy="2593975"/>
          </a:xfrm>
        </p:spPr>
        <p:txBody>
          <a:bodyPr/>
          <a:lstStyle/>
          <a:p>
            <a:pPr algn="ctr"/>
            <a:r>
              <a:rPr lang="en-US" sz="5400" dirty="0" smtClean="0"/>
              <a:t>Climate Change Effects on the Swinomish Indian Tribal Community</a:t>
            </a:r>
            <a:endParaRPr lang="en-US" sz="5400" dirty="0"/>
          </a:p>
        </p:txBody>
      </p:sp>
      <p:sp>
        <p:nvSpPr>
          <p:cNvPr id="5" name="Slide Number Placeholder 4"/>
          <p:cNvSpPr>
            <a:spLocks noGrp="1"/>
          </p:cNvSpPr>
          <p:nvPr>
            <p:ph type="sldNum" sz="quarter" idx="12"/>
          </p:nvPr>
        </p:nvSpPr>
        <p:spPr/>
        <p:txBody>
          <a:bodyPr/>
          <a:lstStyle/>
          <a:p>
            <a:fld id="{F630DCB5-9B53-423A-A857-52FDD1499767}" type="slidenum">
              <a:rPr lang="en-US" smtClean="0"/>
              <a:t>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1"/>
            <a:ext cx="5697415"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smtClean="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1868836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1143000"/>
          </a:xfrm>
        </p:spPr>
        <p:txBody>
          <a:bodyPr/>
          <a:lstStyle/>
          <a:p>
            <a:pPr algn="ctr"/>
            <a:r>
              <a:rPr lang="en-US" sz="3600" dirty="0" smtClean="0"/>
              <a:t>Types of Land Use that are Affected</a:t>
            </a:r>
            <a:endParaRPr lang="en-US" sz="3600" dirty="0"/>
          </a:p>
        </p:txBody>
      </p:sp>
      <p:sp>
        <p:nvSpPr>
          <p:cNvPr id="4" name="Slide Number Placeholder 3"/>
          <p:cNvSpPr>
            <a:spLocks noGrp="1"/>
          </p:cNvSpPr>
          <p:nvPr>
            <p:ph type="sldNum" sz="quarter" idx="12"/>
          </p:nvPr>
        </p:nvSpPr>
        <p:spPr/>
        <p:txBody>
          <a:bodyPr/>
          <a:lstStyle/>
          <a:p>
            <a:fld id="{F630DCB5-9B53-423A-A857-52FDD1499767}" type="slidenum">
              <a:rPr lang="en-US" smtClean="0"/>
              <a:t>10</a:t>
            </a:fld>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154" t="16239" r="12596" b="12136"/>
          <a:stretch/>
        </p:blipFill>
        <p:spPr bwMode="auto">
          <a:xfrm>
            <a:off x="228600" y="990600"/>
            <a:ext cx="3200401" cy="491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634" t="17948" r="16442" b="12991"/>
          <a:stretch/>
        </p:blipFill>
        <p:spPr bwMode="auto">
          <a:xfrm>
            <a:off x="4167555" y="990600"/>
            <a:ext cx="1981200" cy="351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1874" t="17948" r="16202" b="12992"/>
          <a:stretch/>
        </p:blipFill>
        <p:spPr bwMode="auto">
          <a:xfrm>
            <a:off x="3048000" y="3118853"/>
            <a:ext cx="1981200" cy="351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990600"/>
            <a:ext cx="2651760" cy="4343400"/>
          </a:xfrm>
          <a:prstGeom prst="rect">
            <a:avLst/>
          </a:prstGeom>
        </p:spPr>
      </p:pic>
      <p:sp>
        <p:nvSpPr>
          <p:cNvPr id="9" name="TextBox 8"/>
          <p:cNvSpPr txBox="1"/>
          <p:nvPr/>
        </p:nvSpPr>
        <p:spPr>
          <a:xfrm>
            <a:off x="4601373" y="737240"/>
            <a:ext cx="1342227" cy="338554"/>
          </a:xfrm>
          <a:prstGeom prst="rect">
            <a:avLst/>
          </a:prstGeom>
          <a:solidFill>
            <a:srgbClr val="FFFFFF">
              <a:alpha val="45882"/>
            </a:srgbClr>
          </a:solidFill>
        </p:spPr>
        <p:txBody>
          <a:bodyPr wrap="none" rtlCol="0">
            <a:spAutoFit/>
          </a:bodyPr>
          <a:lstStyle/>
          <a:p>
            <a:r>
              <a:rPr lang="en-US" sz="1600" dirty="0" smtClean="0"/>
              <a:t>Sea Level Rise</a:t>
            </a:r>
            <a:endParaRPr lang="en-US" sz="1600" dirty="0"/>
          </a:p>
        </p:txBody>
      </p:sp>
      <p:sp>
        <p:nvSpPr>
          <p:cNvPr id="10" name="TextBox 9"/>
          <p:cNvSpPr txBox="1"/>
          <p:nvPr/>
        </p:nvSpPr>
        <p:spPr>
          <a:xfrm>
            <a:off x="3478414" y="2861846"/>
            <a:ext cx="1205651" cy="338554"/>
          </a:xfrm>
          <a:prstGeom prst="rect">
            <a:avLst/>
          </a:prstGeom>
          <a:solidFill>
            <a:srgbClr val="FFFFFF">
              <a:alpha val="80000"/>
            </a:srgbClr>
          </a:solidFill>
        </p:spPr>
        <p:txBody>
          <a:bodyPr wrap="none" rtlCol="0">
            <a:spAutoFit/>
          </a:bodyPr>
          <a:lstStyle/>
          <a:p>
            <a:r>
              <a:rPr lang="en-US" sz="1600" dirty="0" smtClean="0"/>
              <a:t>Storm Surge</a:t>
            </a:r>
            <a:endParaRPr lang="en-US" sz="1600" dirty="0"/>
          </a:p>
        </p:txBody>
      </p:sp>
      <p:sp>
        <p:nvSpPr>
          <p:cNvPr id="11" name="TextBox 10"/>
          <p:cNvSpPr txBox="1"/>
          <p:nvPr/>
        </p:nvSpPr>
        <p:spPr>
          <a:xfrm>
            <a:off x="427294" y="685849"/>
            <a:ext cx="2803011" cy="338554"/>
          </a:xfrm>
          <a:prstGeom prst="rect">
            <a:avLst/>
          </a:prstGeom>
          <a:solidFill>
            <a:srgbClr val="FFFFFF">
              <a:alpha val="45882"/>
            </a:srgbClr>
          </a:solidFill>
        </p:spPr>
        <p:txBody>
          <a:bodyPr wrap="none" rtlCol="0">
            <a:spAutoFit/>
          </a:bodyPr>
          <a:lstStyle/>
          <a:p>
            <a:r>
              <a:rPr lang="en-US" sz="1600" dirty="0" smtClean="0"/>
              <a:t>Land Cover for the Reservation </a:t>
            </a:r>
            <a:endParaRPr lang="en-US" sz="1600" dirty="0"/>
          </a:p>
        </p:txBody>
      </p:sp>
      <p:sp>
        <p:nvSpPr>
          <p:cNvPr id="3" name="Rectangle 2"/>
          <p:cNvSpPr/>
          <p:nvPr/>
        </p:nvSpPr>
        <p:spPr>
          <a:xfrm>
            <a:off x="6248400" y="4191000"/>
            <a:ext cx="1676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248400" y="1600200"/>
            <a:ext cx="24384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287324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500"/>
                                        <p:tgtEl>
                                          <p:spTgt spid="7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500"/>
                                        <p:tgtEl>
                                          <p:spTgt spid="71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875" t="17094" r="18942" b="10769"/>
          <a:stretch/>
        </p:blipFill>
        <p:spPr bwMode="auto">
          <a:xfrm>
            <a:off x="5046785" y="1477106"/>
            <a:ext cx="2948354" cy="494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5169"/>
            <a:ext cx="7620000" cy="1143000"/>
          </a:xfrm>
        </p:spPr>
        <p:txBody>
          <a:bodyPr/>
          <a:lstStyle/>
          <a:p>
            <a:pPr algn="ctr"/>
            <a:r>
              <a:rPr lang="en-US" sz="3600" dirty="0" smtClean="0"/>
              <a:t>How does this compare to the Swinomish Adaptation Plan?</a:t>
            </a:r>
            <a:endParaRPr lang="en-US" sz="3600" dirty="0"/>
          </a:p>
        </p:txBody>
      </p:sp>
      <p:sp>
        <p:nvSpPr>
          <p:cNvPr id="4" name="Slide Number Placeholder 3"/>
          <p:cNvSpPr>
            <a:spLocks noGrp="1"/>
          </p:cNvSpPr>
          <p:nvPr>
            <p:ph type="sldNum" sz="quarter" idx="12"/>
          </p:nvPr>
        </p:nvSpPr>
        <p:spPr/>
        <p:txBody>
          <a:bodyPr/>
          <a:lstStyle/>
          <a:p>
            <a:fld id="{F630DCB5-9B53-423A-A857-52FDD1499767}" type="slidenum">
              <a:rPr lang="en-US" smtClean="0"/>
              <a:t>11</a:t>
            </a:fld>
            <a:endParaRPr lang="en-US"/>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673" t="10769" r="17115" b="7693"/>
          <a:stretch/>
        </p:blipFill>
        <p:spPr bwMode="auto">
          <a:xfrm>
            <a:off x="228600" y="1195753"/>
            <a:ext cx="4241984" cy="522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7086600" y="54102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590800" y="5257800"/>
            <a:ext cx="609600" cy="609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400800" y="1371600"/>
            <a:ext cx="1600200" cy="24735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981200" y="1066800"/>
            <a:ext cx="1600200" cy="263769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638800" y="4267200"/>
            <a:ext cx="4572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562600" y="3493477"/>
            <a:ext cx="4572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295400" y="4038600"/>
            <a:ext cx="457200" cy="457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143000" y="3276600"/>
            <a:ext cx="457200" cy="457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769785" y="6424246"/>
            <a:ext cx="1513043" cy="338554"/>
          </a:xfrm>
          <a:prstGeom prst="rect">
            <a:avLst/>
          </a:prstGeom>
          <a:solidFill>
            <a:srgbClr val="FFFFFF">
              <a:alpha val="45882"/>
            </a:srgbClr>
          </a:solidFill>
        </p:spPr>
        <p:txBody>
          <a:bodyPr wrap="none" rtlCol="0">
            <a:spAutoFit/>
          </a:bodyPr>
          <a:lstStyle/>
          <a:p>
            <a:r>
              <a:rPr lang="en-US" sz="1600" dirty="0" smtClean="0"/>
              <a:t>Adaptation Plan</a:t>
            </a:r>
            <a:endParaRPr lang="en-US" sz="1600" dirty="0"/>
          </a:p>
        </p:txBody>
      </p:sp>
      <p:sp>
        <p:nvSpPr>
          <p:cNvPr id="17" name="TextBox 16"/>
          <p:cNvSpPr txBox="1"/>
          <p:nvPr/>
        </p:nvSpPr>
        <p:spPr>
          <a:xfrm>
            <a:off x="6289969" y="6397969"/>
            <a:ext cx="734688" cy="338554"/>
          </a:xfrm>
          <a:prstGeom prst="rect">
            <a:avLst/>
          </a:prstGeom>
          <a:solidFill>
            <a:srgbClr val="FFFFFF">
              <a:alpha val="45882"/>
            </a:srgbClr>
          </a:solidFill>
        </p:spPr>
        <p:txBody>
          <a:bodyPr wrap="none" rtlCol="0">
            <a:spAutoFit/>
          </a:bodyPr>
          <a:lstStyle/>
          <a:p>
            <a:r>
              <a:rPr lang="en-US" sz="1600" dirty="0" smtClean="0"/>
              <a:t>ArcGIS</a:t>
            </a:r>
            <a:endParaRPr lang="en-US" sz="1600" dirty="0"/>
          </a:p>
        </p:txBody>
      </p:sp>
    </p:spTree>
    <p:extLst>
      <p:ext uri="{BB962C8B-B14F-4D97-AF65-F5344CB8AC3E}">
        <p14:creationId xmlns:p14="http://schemas.microsoft.com/office/powerpoint/2010/main" val="7447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pPr algn="ctr"/>
            <a:r>
              <a:rPr lang="en-US" sz="3600" dirty="0" smtClean="0"/>
              <a:t>Differences in Data</a:t>
            </a:r>
            <a:endParaRPr lang="en-US" sz="3600" dirty="0"/>
          </a:p>
        </p:txBody>
      </p:sp>
      <p:sp>
        <p:nvSpPr>
          <p:cNvPr id="3" name="Content Placeholder 2"/>
          <p:cNvSpPr>
            <a:spLocks noGrp="1"/>
          </p:cNvSpPr>
          <p:nvPr>
            <p:ph idx="1"/>
          </p:nvPr>
        </p:nvSpPr>
        <p:spPr>
          <a:xfrm>
            <a:off x="400050" y="838200"/>
            <a:ext cx="7620000" cy="4800600"/>
          </a:xfrm>
        </p:spPr>
        <p:txBody>
          <a:bodyPr/>
          <a:lstStyle/>
          <a:p>
            <a:r>
              <a:rPr lang="en-US" dirty="0" smtClean="0"/>
              <a:t>The Swinomish Adaptation Plan used 2002 LIDAR data at 1 m or better resolution for the elevation </a:t>
            </a:r>
          </a:p>
          <a:p>
            <a:r>
              <a:rPr lang="en-US" dirty="0" smtClean="0"/>
              <a:t>I used a 30 m resolution </a:t>
            </a:r>
            <a:r>
              <a:rPr lang="en-US" dirty="0"/>
              <a:t>Digital Elevation </a:t>
            </a:r>
            <a:r>
              <a:rPr lang="en-US" dirty="0" smtClean="0"/>
              <a:t>Model </a:t>
            </a:r>
            <a:r>
              <a:rPr lang="en-US" dirty="0"/>
              <a:t>f</a:t>
            </a:r>
            <a:r>
              <a:rPr lang="en-US" dirty="0" smtClean="0"/>
              <a:t>rom the National Elevation Dataset </a:t>
            </a:r>
          </a:p>
          <a:p>
            <a:r>
              <a:rPr lang="en-US" dirty="0" smtClean="0"/>
              <a:t>However, even with the differences in elevation data, the results are comparable.</a:t>
            </a:r>
            <a:endParaRPr lang="en-US" dirty="0"/>
          </a:p>
        </p:txBody>
      </p:sp>
      <p:sp>
        <p:nvSpPr>
          <p:cNvPr id="4" name="Slide Number Placeholder 3"/>
          <p:cNvSpPr>
            <a:spLocks noGrp="1"/>
          </p:cNvSpPr>
          <p:nvPr>
            <p:ph type="sldNum" sz="quarter" idx="12"/>
          </p:nvPr>
        </p:nvSpPr>
        <p:spPr/>
        <p:txBody>
          <a:bodyPr/>
          <a:lstStyle/>
          <a:p>
            <a:fld id="{F630DCB5-9B53-423A-A857-52FDD1499767}" type="slidenum">
              <a:rPr lang="en-US" smtClean="0"/>
              <a:t>12</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276600"/>
            <a:ext cx="4383186" cy="2971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3397751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620000" cy="1143000"/>
          </a:xfrm>
        </p:spPr>
        <p:txBody>
          <a:bodyPr/>
          <a:lstStyle/>
          <a:p>
            <a:pPr algn="ctr"/>
            <a:r>
              <a:rPr lang="en-US" sz="3600" dirty="0" smtClean="0"/>
              <a:t>Conclusions</a:t>
            </a:r>
            <a:endParaRPr lang="en-US" sz="3600" dirty="0"/>
          </a:p>
        </p:txBody>
      </p:sp>
      <p:sp>
        <p:nvSpPr>
          <p:cNvPr id="3" name="Content Placeholder 2"/>
          <p:cNvSpPr>
            <a:spLocks noGrp="1"/>
          </p:cNvSpPr>
          <p:nvPr>
            <p:ph idx="1"/>
          </p:nvPr>
        </p:nvSpPr>
        <p:spPr>
          <a:xfrm>
            <a:off x="457200" y="838200"/>
            <a:ext cx="7620000" cy="3124200"/>
          </a:xfrm>
        </p:spPr>
        <p:txBody>
          <a:bodyPr/>
          <a:lstStyle/>
          <a:p>
            <a:r>
              <a:rPr lang="en-US" dirty="0" smtClean="0"/>
              <a:t>I was able to generate a similar map of inundation from sea level rise and storm surge compared to the Swinomish Adaptation Plan</a:t>
            </a:r>
          </a:p>
          <a:p>
            <a:r>
              <a:rPr lang="en-US" dirty="0" smtClean="0"/>
              <a:t>ArcGIS is so user friendly that I can use skills acquired in one semester to validate a professional report</a:t>
            </a:r>
          </a:p>
          <a:p>
            <a:r>
              <a:rPr lang="en-US" dirty="0" smtClean="0"/>
              <a:t>A basic understanding of the ArcGIS software and knowledge of where to access data online allows </a:t>
            </a:r>
            <a:r>
              <a:rPr lang="en-US" dirty="0" smtClean="0"/>
              <a:t>ordinary people</a:t>
            </a:r>
            <a:r>
              <a:rPr lang="en-US" dirty="0" smtClean="0"/>
              <a:t> </a:t>
            </a:r>
            <a:r>
              <a:rPr lang="en-US" dirty="0" smtClean="0"/>
              <a:t>to </a:t>
            </a:r>
            <a:r>
              <a:rPr lang="en-US" dirty="0" smtClean="0"/>
              <a:t>investigate water resources questions of interest</a:t>
            </a:r>
            <a:endParaRPr lang="en-US" dirty="0"/>
          </a:p>
        </p:txBody>
      </p:sp>
      <p:sp>
        <p:nvSpPr>
          <p:cNvPr id="4" name="Slide Number Placeholder 3"/>
          <p:cNvSpPr>
            <a:spLocks noGrp="1"/>
          </p:cNvSpPr>
          <p:nvPr>
            <p:ph type="sldNum" sz="quarter" idx="12"/>
          </p:nvPr>
        </p:nvSpPr>
        <p:spPr/>
        <p:txBody>
          <a:bodyPr/>
          <a:lstStyle/>
          <a:p>
            <a:fld id="{F630DCB5-9B53-423A-A857-52FDD1499767}" type="slidenum">
              <a:rPr lang="en-US" smtClean="0"/>
              <a:t>13</a:t>
            </a:fld>
            <a:endParaRPr lang="en-US"/>
          </a:p>
        </p:txBody>
      </p:sp>
      <p:pic>
        <p:nvPicPr>
          <p:cNvPr id="3074" name="Picture 2" descr="http://www.swinomish.org/media/836/recources_karenwol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00068"/>
            <a:ext cx="4800600" cy="231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2139280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References</a:t>
            </a:r>
            <a:endParaRPr lang="en-US" sz="3600" dirty="0"/>
          </a:p>
        </p:txBody>
      </p:sp>
      <p:sp>
        <p:nvSpPr>
          <p:cNvPr id="3" name="Content Placeholder 2"/>
          <p:cNvSpPr>
            <a:spLocks noGrp="1"/>
          </p:cNvSpPr>
          <p:nvPr>
            <p:ph idx="1"/>
          </p:nvPr>
        </p:nvSpPr>
        <p:spPr>
          <a:xfrm>
            <a:off x="457200" y="1371600"/>
            <a:ext cx="7620000" cy="3810000"/>
          </a:xfrm>
        </p:spPr>
        <p:txBody>
          <a:bodyPr>
            <a:normAutofit/>
          </a:bodyPr>
          <a:lstStyle/>
          <a:p>
            <a:r>
              <a:rPr lang="en-US" dirty="0" smtClean="0"/>
              <a:t>Swinomish Climate Change Initiative: Climate Adaptation Action Plan. October 2010. Swinomish Indian Tribal Community Office of Planning and Community Development. La Conner, WA.</a:t>
            </a:r>
          </a:p>
          <a:p>
            <a:r>
              <a:rPr lang="en-US" dirty="0">
                <a:hlinkClick r:id="rId2"/>
              </a:rPr>
              <a:t>http://www.swinomish.org</a:t>
            </a:r>
            <a:r>
              <a:rPr lang="en-US" dirty="0" smtClean="0">
                <a:hlinkClick r:id="rId2"/>
              </a:rPr>
              <a:t>/</a:t>
            </a:r>
            <a:endParaRPr lang="en-US" dirty="0" smtClean="0"/>
          </a:p>
          <a:p>
            <a:r>
              <a:rPr lang="en-US" dirty="0">
                <a:hlinkClick r:id="rId3"/>
              </a:rPr>
              <a:t>http://</a:t>
            </a:r>
            <a:r>
              <a:rPr lang="en-US" dirty="0" smtClean="0">
                <a:hlinkClick r:id="rId3"/>
              </a:rPr>
              <a:t>www.pbs.org/newshour/bb/climate-change/july-dec12/salmon_07-18.html</a:t>
            </a:r>
            <a:endParaRPr lang="en-US" dirty="0" smtClean="0"/>
          </a:p>
          <a:p>
            <a:r>
              <a:rPr lang="en-US" dirty="0">
                <a:hlinkClick r:id="rId4"/>
              </a:rPr>
              <a:t>http://viewer.nationalmap.gov/viewer</a:t>
            </a:r>
            <a:r>
              <a:rPr lang="en-US" dirty="0" smtClean="0">
                <a:hlinkClick r:id="rId4"/>
              </a:rPr>
              <a:t>/</a:t>
            </a:r>
            <a:r>
              <a:rPr lang="en-US" dirty="0" smtClean="0"/>
              <a:t> (Land cover data)</a:t>
            </a:r>
          </a:p>
          <a:p>
            <a:r>
              <a:rPr lang="en-US" dirty="0">
                <a:hlinkClick r:id="rId5"/>
              </a:rPr>
              <a:t>http://</a:t>
            </a:r>
            <a:r>
              <a:rPr lang="en-US" dirty="0" smtClean="0">
                <a:hlinkClick r:id="rId5"/>
              </a:rPr>
              <a:t>nhd.usgs.gov/data.html</a:t>
            </a:r>
            <a:r>
              <a:rPr lang="en-US" dirty="0" smtClean="0"/>
              <a:t> (NED DEM)</a:t>
            </a:r>
          </a:p>
          <a:p>
            <a:endParaRPr lang="en-US" dirty="0"/>
          </a:p>
        </p:txBody>
      </p:sp>
      <p:sp>
        <p:nvSpPr>
          <p:cNvPr id="4" name="Slide Number Placeholder 3"/>
          <p:cNvSpPr>
            <a:spLocks noGrp="1"/>
          </p:cNvSpPr>
          <p:nvPr>
            <p:ph type="sldNum" sz="quarter" idx="12"/>
          </p:nvPr>
        </p:nvSpPr>
        <p:spPr/>
        <p:txBody>
          <a:bodyPr/>
          <a:lstStyle/>
          <a:p>
            <a:fld id="{F630DCB5-9B53-423A-A857-52FDD1499767}" type="slidenum">
              <a:rPr lang="en-US" smtClean="0"/>
              <a:t>14</a:t>
            </a:fld>
            <a:endParaRPr lang="en-US"/>
          </a:p>
        </p:txBody>
      </p:sp>
      <p:sp>
        <p:nvSpPr>
          <p:cNvPr id="5" name="Title 1"/>
          <p:cNvSpPr txBox="1">
            <a:spLocks/>
          </p:cNvSpPr>
          <p:nvPr/>
        </p:nvSpPr>
        <p:spPr>
          <a:xfrm>
            <a:off x="381000" y="4936165"/>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600" dirty="0" smtClean="0"/>
              <a:t>I’d be happy to take any questions.</a:t>
            </a:r>
            <a:endParaRPr lang="en-US" sz="3600" dirty="0"/>
          </a:p>
        </p:txBody>
      </p:sp>
      <p:sp>
        <p:nvSpPr>
          <p:cNvPr id="7"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30615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pPr algn="ctr"/>
            <a:r>
              <a:rPr lang="en-US" sz="3600" dirty="0" smtClean="0"/>
              <a:t>Overview</a:t>
            </a:r>
            <a:endParaRPr lang="en-US" sz="3600" dirty="0"/>
          </a:p>
        </p:txBody>
      </p:sp>
      <p:sp>
        <p:nvSpPr>
          <p:cNvPr id="3" name="Content Placeholder 2"/>
          <p:cNvSpPr>
            <a:spLocks noGrp="1"/>
          </p:cNvSpPr>
          <p:nvPr>
            <p:ph idx="1"/>
          </p:nvPr>
        </p:nvSpPr>
        <p:spPr>
          <a:xfrm>
            <a:off x="304800" y="762000"/>
            <a:ext cx="8077200" cy="2971800"/>
          </a:xfrm>
        </p:spPr>
        <p:txBody>
          <a:bodyPr/>
          <a:lstStyle/>
          <a:p>
            <a:r>
              <a:rPr lang="en-US" dirty="0" smtClean="0"/>
              <a:t>Background on the Swinomish Indian Tribal Community</a:t>
            </a:r>
          </a:p>
          <a:p>
            <a:r>
              <a:rPr lang="en-US" dirty="0" smtClean="0"/>
              <a:t>Climate change related issues faced by the Swinomish Reservation</a:t>
            </a:r>
          </a:p>
          <a:p>
            <a:r>
              <a:rPr lang="en-US" dirty="0" smtClean="0"/>
              <a:t>Swinomish Adaptation Action Plan created to cope with these issues</a:t>
            </a:r>
          </a:p>
          <a:p>
            <a:r>
              <a:rPr lang="en-US" dirty="0" smtClean="0"/>
              <a:t>My recreation of part of this adaptation plan</a:t>
            </a:r>
          </a:p>
          <a:p>
            <a:r>
              <a:rPr lang="en-US" dirty="0" smtClean="0"/>
              <a:t>Conclusions</a:t>
            </a:r>
            <a:endParaRPr lang="en-US" dirty="0"/>
          </a:p>
          <a:p>
            <a:endParaRPr lang="en-US" dirty="0" smtClean="0"/>
          </a:p>
        </p:txBody>
      </p:sp>
      <p:sp>
        <p:nvSpPr>
          <p:cNvPr id="4" name="Slide Number Placeholder 3"/>
          <p:cNvSpPr>
            <a:spLocks noGrp="1"/>
          </p:cNvSpPr>
          <p:nvPr>
            <p:ph type="sldNum" sz="quarter" idx="12"/>
          </p:nvPr>
        </p:nvSpPr>
        <p:spPr/>
        <p:txBody>
          <a:bodyPr/>
          <a:lstStyle/>
          <a:p>
            <a:fld id="{F630DCB5-9B53-423A-A857-52FDD1499767}" type="slidenum">
              <a:rPr lang="en-US" smtClean="0"/>
              <a:t>2</a:t>
            </a:fld>
            <a:endParaRPr lang="en-US"/>
          </a:p>
        </p:txBody>
      </p:sp>
      <p:pic>
        <p:nvPicPr>
          <p:cNvPr id="1026" name="Picture 2" descr="http://www.swinomish.org/media/1212/enterprises_karenwolf.png"/>
          <p:cNvPicPr>
            <a:picLocks noChangeAspect="1" noChangeArrowheads="1"/>
          </p:cNvPicPr>
          <p:nvPr/>
        </p:nvPicPr>
        <p:blipFill rotWithShape="1">
          <a:blip r:embed="rId3">
            <a:extLst>
              <a:ext uri="{28A0092B-C50C-407E-A947-70E740481C1C}">
                <a14:useLocalDpi xmlns:a14="http://schemas.microsoft.com/office/drawing/2010/main" val="0"/>
              </a:ext>
            </a:extLst>
          </a:blip>
          <a:srcRect b="8462"/>
          <a:stretch/>
        </p:blipFill>
        <p:spPr bwMode="auto">
          <a:xfrm>
            <a:off x="1447800" y="3305951"/>
            <a:ext cx="5638800" cy="24852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2055487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Where is the Swinomish Reservation?</a:t>
            </a:r>
            <a:endParaRPr lang="en-US" sz="3600" dirty="0"/>
          </a:p>
        </p:txBody>
      </p:sp>
      <p:sp>
        <p:nvSpPr>
          <p:cNvPr id="5" name="Slide Number Placeholder 4"/>
          <p:cNvSpPr>
            <a:spLocks noGrp="1"/>
          </p:cNvSpPr>
          <p:nvPr>
            <p:ph type="sldNum" sz="quarter" idx="12"/>
          </p:nvPr>
        </p:nvSpPr>
        <p:spPr/>
        <p:txBody>
          <a:bodyPr/>
          <a:lstStyle/>
          <a:p>
            <a:fld id="{F630DCB5-9B53-423A-A857-52FDD1499767}" type="slidenum">
              <a:rPr lang="en-US" smtClean="0"/>
              <a:t>3</a:t>
            </a:fld>
            <a:endParaRPr lang="en-US"/>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442" t="25155" r="21765" b="19175"/>
          <a:stretch/>
        </p:blipFill>
        <p:spPr bwMode="auto">
          <a:xfrm>
            <a:off x="228600" y="1386468"/>
            <a:ext cx="3930953" cy="26881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TextBox 6"/>
          <p:cNvSpPr txBox="1"/>
          <p:nvPr/>
        </p:nvSpPr>
        <p:spPr>
          <a:xfrm>
            <a:off x="1981200" y="1606034"/>
            <a:ext cx="1302664" cy="369332"/>
          </a:xfrm>
          <a:prstGeom prst="rect">
            <a:avLst/>
          </a:prstGeom>
          <a:noFill/>
        </p:spPr>
        <p:txBody>
          <a:bodyPr wrap="none" rtlCol="0">
            <a:spAutoFit/>
          </a:bodyPr>
          <a:lstStyle/>
          <a:p>
            <a:r>
              <a:rPr lang="en-US" dirty="0" smtClean="0"/>
              <a:t>Washington</a:t>
            </a:r>
            <a:endParaRPr lang="en-US"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495" t="34364" r="35548" b="9640"/>
          <a:stretch/>
        </p:blipFill>
        <p:spPr bwMode="auto">
          <a:xfrm>
            <a:off x="2819400" y="2133600"/>
            <a:ext cx="2798884" cy="38401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7937" t="15670" r="32758" b="12852"/>
          <a:stretch/>
        </p:blipFill>
        <p:spPr bwMode="auto">
          <a:xfrm>
            <a:off x="5334000" y="2819400"/>
            <a:ext cx="2798884" cy="38401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0" name="Oval 9"/>
          <p:cNvSpPr/>
          <p:nvPr/>
        </p:nvSpPr>
        <p:spPr>
          <a:xfrm>
            <a:off x="1295400" y="1828800"/>
            <a:ext cx="152400" cy="1460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62400" y="4648200"/>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0" y="5922264"/>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1600" dirty="0" smtClean="0">
                <a:solidFill>
                  <a:schemeClr val="bg1">
                    <a:lumMod val="50000"/>
                  </a:schemeClr>
                </a:solidFill>
              </a:rPr>
              <a:t>Chloe Wooldridge</a:t>
            </a:r>
          </a:p>
          <a:p>
            <a:pPr marL="114300" indent="0">
              <a:buNone/>
            </a:pPr>
            <a:r>
              <a:rPr lang="en-US" sz="1600" dirty="0" smtClean="0">
                <a:solidFill>
                  <a:schemeClr val="bg1">
                    <a:lumMod val="50000"/>
                  </a:schemeClr>
                </a:solidFill>
              </a:rPr>
              <a:t>GIS in Water Resources</a:t>
            </a:r>
          </a:p>
          <a:p>
            <a:pPr marL="114300" indent="0">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892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1"/>
            <a:ext cx="7620000" cy="1143000"/>
          </a:xfrm>
        </p:spPr>
        <p:txBody>
          <a:bodyPr/>
          <a:lstStyle/>
          <a:p>
            <a:r>
              <a:rPr lang="en-US" sz="3600" dirty="0" smtClean="0"/>
              <a:t>Who are the Swinomish People?</a:t>
            </a:r>
            <a:endParaRPr lang="en-US" sz="3600" dirty="0"/>
          </a:p>
        </p:txBody>
      </p:sp>
      <p:sp>
        <p:nvSpPr>
          <p:cNvPr id="3" name="Content Placeholder 2"/>
          <p:cNvSpPr>
            <a:spLocks noGrp="1"/>
          </p:cNvSpPr>
          <p:nvPr>
            <p:ph idx="1"/>
          </p:nvPr>
        </p:nvSpPr>
        <p:spPr>
          <a:xfrm>
            <a:off x="304800" y="4419600"/>
            <a:ext cx="8153400" cy="1600200"/>
          </a:xfrm>
        </p:spPr>
        <p:txBody>
          <a:bodyPr>
            <a:normAutofit/>
          </a:bodyPr>
          <a:lstStyle/>
          <a:p>
            <a:pPr>
              <a:buClrTx/>
            </a:pPr>
            <a:r>
              <a:rPr lang="en-US" sz="2400" dirty="0" smtClean="0"/>
              <a:t>“</a:t>
            </a:r>
            <a:r>
              <a:rPr lang="en-US" sz="2400" dirty="0"/>
              <a:t>We are the </a:t>
            </a:r>
            <a:r>
              <a:rPr lang="en-US" sz="2400" b="1" dirty="0">
                <a:solidFill>
                  <a:srgbClr val="00B050"/>
                </a:solidFill>
              </a:rPr>
              <a:t>People of the Salmon </a:t>
            </a:r>
            <a:r>
              <a:rPr lang="en-US" sz="2400" dirty="0"/>
              <a:t>and our way of life is sustained by our </a:t>
            </a:r>
            <a:r>
              <a:rPr lang="en-US" sz="2400" b="1" dirty="0">
                <a:solidFill>
                  <a:srgbClr val="0070C0"/>
                </a:solidFill>
              </a:rPr>
              <a:t>connection to the water and the lands</a:t>
            </a:r>
            <a:r>
              <a:rPr lang="en-US" sz="2400" dirty="0">
                <a:solidFill>
                  <a:srgbClr val="0070C0"/>
                </a:solidFill>
              </a:rPr>
              <a:t> </a:t>
            </a:r>
            <a:r>
              <a:rPr lang="en-US" sz="2400" dirty="0"/>
              <a:t>where we have fished, gathered, and hunted since time immemorial” –Larry Campbell, Swinomish </a:t>
            </a:r>
            <a:r>
              <a:rPr lang="en-US" sz="2400" dirty="0" smtClean="0"/>
              <a:t>Elder</a:t>
            </a:r>
          </a:p>
        </p:txBody>
      </p:sp>
      <p:sp>
        <p:nvSpPr>
          <p:cNvPr id="4" name="Slide Number Placeholder 3"/>
          <p:cNvSpPr>
            <a:spLocks noGrp="1"/>
          </p:cNvSpPr>
          <p:nvPr>
            <p:ph type="sldNum" sz="quarter" idx="12"/>
          </p:nvPr>
        </p:nvSpPr>
        <p:spPr/>
        <p:txBody>
          <a:bodyPr/>
          <a:lstStyle/>
          <a:p>
            <a:fld id="{F630DCB5-9B53-423A-A857-52FDD1499767}" type="slidenum">
              <a:rPr lang="en-US" smtClean="0"/>
              <a:t>4</a:t>
            </a:fld>
            <a:endParaRPr lang="en-US"/>
          </a:p>
        </p:txBody>
      </p:sp>
      <p:pic>
        <p:nvPicPr>
          <p:cNvPr id="3074" name="Picture 2" descr="http://newshour.s3.amazonaws.com/photos/2012/07/04/givingthanks_lightened_video_emb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000"/>
            <a:ext cx="4876800" cy="27432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TextBox 4"/>
          <p:cNvSpPr txBox="1"/>
          <p:nvPr/>
        </p:nvSpPr>
        <p:spPr>
          <a:xfrm>
            <a:off x="400050" y="3600271"/>
            <a:ext cx="7581900" cy="1200329"/>
          </a:xfrm>
          <a:prstGeom prst="rect">
            <a:avLst/>
          </a:prstGeom>
          <a:noFill/>
        </p:spPr>
        <p:txBody>
          <a:bodyPr wrap="square" rtlCol="0">
            <a:spAutoFit/>
          </a:bodyPr>
          <a:lstStyle/>
          <a:p>
            <a:pPr marL="285750" indent="-285750">
              <a:buFont typeface="Arial" pitchFamily="34" charset="0"/>
              <a:buChar char="•"/>
            </a:pPr>
            <a:r>
              <a:rPr lang="en-US" sz="2400" dirty="0"/>
              <a:t>Dependent on natural resources: Salmon, shellfish and forest resources</a:t>
            </a:r>
          </a:p>
          <a:p>
            <a:endParaRPr lang="en-US" sz="2400" dirty="0"/>
          </a:p>
        </p:txBody>
      </p:sp>
      <p:sp>
        <p:nvSpPr>
          <p:cNvPr id="8"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10994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pPr algn="ctr"/>
            <a:r>
              <a:rPr lang="en-US" sz="3600" dirty="0" smtClean="0"/>
              <a:t>Potential Impacts of Climate Change</a:t>
            </a:r>
            <a:endParaRPr lang="en-US" sz="3600" dirty="0"/>
          </a:p>
        </p:txBody>
      </p:sp>
      <p:sp>
        <p:nvSpPr>
          <p:cNvPr id="3" name="Content Placeholder 2"/>
          <p:cNvSpPr>
            <a:spLocks noGrp="1"/>
          </p:cNvSpPr>
          <p:nvPr>
            <p:ph idx="1"/>
          </p:nvPr>
        </p:nvSpPr>
        <p:spPr>
          <a:xfrm>
            <a:off x="0" y="762000"/>
            <a:ext cx="4343400" cy="5486400"/>
          </a:xfrm>
        </p:spPr>
        <p:txBody>
          <a:bodyPr>
            <a:normAutofit/>
          </a:bodyPr>
          <a:lstStyle/>
          <a:p>
            <a:pPr>
              <a:lnSpc>
                <a:spcPct val="150000"/>
              </a:lnSpc>
            </a:pPr>
            <a:r>
              <a:rPr lang="en-US" sz="2800" dirty="0" smtClean="0"/>
              <a:t>Inundation of </a:t>
            </a:r>
            <a:r>
              <a:rPr lang="en-US" sz="2800" dirty="0" smtClean="0">
                <a:solidFill>
                  <a:srgbClr val="00B050"/>
                </a:solidFill>
              </a:rPr>
              <a:t>land area, </a:t>
            </a:r>
            <a:r>
              <a:rPr lang="en-US" sz="2800" dirty="0" smtClean="0">
                <a:solidFill>
                  <a:srgbClr val="0070C0"/>
                </a:solidFill>
              </a:rPr>
              <a:t>structures, </a:t>
            </a:r>
            <a:r>
              <a:rPr lang="en-US" sz="2800" dirty="0" smtClean="0">
                <a:solidFill>
                  <a:srgbClr val="00B050"/>
                </a:solidFill>
              </a:rPr>
              <a:t>and access routes </a:t>
            </a:r>
            <a:r>
              <a:rPr lang="en-US" sz="2800" dirty="0" smtClean="0"/>
              <a:t>to the Reservation</a:t>
            </a:r>
          </a:p>
          <a:p>
            <a:pPr>
              <a:lnSpc>
                <a:spcPct val="150000"/>
              </a:lnSpc>
            </a:pPr>
            <a:r>
              <a:rPr lang="en-US" sz="2800" dirty="0"/>
              <a:t>Increased risk of </a:t>
            </a:r>
            <a:r>
              <a:rPr lang="en-US" sz="2800" dirty="0" smtClean="0">
                <a:solidFill>
                  <a:srgbClr val="0070C0"/>
                </a:solidFill>
              </a:rPr>
              <a:t>wildfire</a:t>
            </a:r>
            <a:endParaRPr lang="en-US" sz="2800" dirty="0">
              <a:solidFill>
                <a:srgbClr val="0070C0"/>
              </a:solidFill>
            </a:endParaRPr>
          </a:p>
          <a:p>
            <a:pPr>
              <a:lnSpc>
                <a:spcPct val="150000"/>
              </a:lnSpc>
            </a:pPr>
            <a:r>
              <a:rPr lang="en-US" sz="2800" dirty="0" smtClean="0"/>
              <a:t>Destruction of </a:t>
            </a:r>
            <a:r>
              <a:rPr lang="en-US" sz="2800" dirty="0" smtClean="0">
                <a:solidFill>
                  <a:srgbClr val="00B050"/>
                </a:solidFill>
              </a:rPr>
              <a:t>shellfish and salmon</a:t>
            </a:r>
            <a:r>
              <a:rPr lang="en-US" sz="2800" dirty="0" smtClean="0"/>
              <a:t> habitats</a:t>
            </a:r>
          </a:p>
          <a:p>
            <a:pPr>
              <a:lnSpc>
                <a:spcPct val="150000"/>
              </a:lnSpc>
            </a:pPr>
            <a:r>
              <a:rPr lang="en-US" sz="2800" dirty="0" smtClean="0"/>
              <a:t>Increased </a:t>
            </a:r>
            <a:r>
              <a:rPr lang="en-US" sz="2800" dirty="0" smtClean="0">
                <a:solidFill>
                  <a:srgbClr val="0070C0"/>
                </a:solidFill>
              </a:rPr>
              <a:t>health risk </a:t>
            </a:r>
            <a:r>
              <a:rPr lang="en-US" sz="2800" dirty="0" smtClean="0"/>
              <a:t>to ill and elderly</a:t>
            </a:r>
            <a:endParaRPr lang="en-US" sz="2800" dirty="0"/>
          </a:p>
        </p:txBody>
      </p:sp>
      <p:sp>
        <p:nvSpPr>
          <p:cNvPr id="4" name="Slide Number Placeholder 3"/>
          <p:cNvSpPr>
            <a:spLocks noGrp="1"/>
          </p:cNvSpPr>
          <p:nvPr>
            <p:ph type="sldNum" sz="quarter" idx="12"/>
          </p:nvPr>
        </p:nvSpPr>
        <p:spPr/>
        <p:txBody>
          <a:bodyPr/>
          <a:lstStyle/>
          <a:p>
            <a:fld id="{F630DCB5-9B53-423A-A857-52FDD1499767}" type="slidenum">
              <a:rPr lang="en-US" smtClean="0"/>
              <a:t>5</a:t>
            </a:fld>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500" t="26496" r="22500" b="11795"/>
          <a:stretch/>
        </p:blipFill>
        <p:spPr bwMode="auto">
          <a:xfrm>
            <a:off x="4343400" y="1295400"/>
            <a:ext cx="3959867" cy="39272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2611862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620000" cy="1143000"/>
          </a:xfrm>
        </p:spPr>
        <p:txBody>
          <a:bodyPr/>
          <a:lstStyle/>
          <a:p>
            <a:pPr algn="ctr"/>
            <a:r>
              <a:rPr lang="en-US" sz="3600" dirty="0" smtClean="0"/>
              <a:t>Swinomish Adaptation Plan</a:t>
            </a:r>
            <a:endParaRPr lang="en-US" sz="3600" dirty="0"/>
          </a:p>
        </p:txBody>
      </p:sp>
      <p:sp>
        <p:nvSpPr>
          <p:cNvPr id="3" name="Content Placeholder 2"/>
          <p:cNvSpPr>
            <a:spLocks noGrp="1"/>
          </p:cNvSpPr>
          <p:nvPr>
            <p:ph idx="1"/>
          </p:nvPr>
        </p:nvSpPr>
        <p:spPr>
          <a:xfrm>
            <a:off x="4800600" y="1066800"/>
            <a:ext cx="3581400" cy="5257800"/>
          </a:xfrm>
        </p:spPr>
        <p:txBody>
          <a:bodyPr>
            <a:normAutofit/>
          </a:bodyPr>
          <a:lstStyle/>
          <a:p>
            <a:r>
              <a:rPr lang="en-US" sz="2400" dirty="0" smtClean="0"/>
              <a:t>First tribe in the country to conduct a </a:t>
            </a:r>
            <a:r>
              <a:rPr lang="en-US" sz="2400" dirty="0" smtClean="0">
                <a:solidFill>
                  <a:srgbClr val="0070C0"/>
                </a:solidFill>
              </a:rPr>
              <a:t>comprehensive climate adaptation assessment</a:t>
            </a:r>
          </a:p>
          <a:p>
            <a:endParaRPr lang="en-US" sz="2400" dirty="0" smtClean="0"/>
          </a:p>
          <a:p>
            <a:pPr marL="114300" indent="0">
              <a:buNone/>
            </a:pPr>
            <a:r>
              <a:rPr lang="en-US" sz="2400" dirty="0" smtClean="0"/>
              <a:t>Partnership:</a:t>
            </a:r>
          </a:p>
          <a:p>
            <a:r>
              <a:rPr lang="en-US" sz="2400" dirty="0" smtClean="0"/>
              <a:t>The </a:t>
            </a:r>
            <a:r>
              <a:rPr lang="en-US" sz="2400" dirty="0" smtClean="0">
                <a:solidFill>
                  <a:srgbClr val="00B050"/>
                </a:solidFill>
              </a:rPr>
              <a:t>University of Washington </a:t>
            </a:r>
            <a:r>
              <a:rPr lang="en-US" sz="2400" dirty="0" smtClean="0"/>
              <a:t>Climate Impacts Group</a:t>
            </a:r>
          </a:p>
          <a:p>
            <a:r>
              <a:rPr lang="en-US" sz="2400" dirty="0" smtClean="0"/>
              <a:t> Representatives from </a:t>
            </a:r>
            <a:r>
              <a:rPr lang="en-US" sz="2400" dirty="0" smtClean="0">
                <a:solidFill>
                  <a:srgbClr val="0070C0"/>
                </a:solidFill>
              </a:rPr>
              <a:t>surrounding counties</a:t>
            </a:r>
            <a:endParaRPr lang="en-US" sz="2400" dirty="0"/>
          </a:p>
        </p:txBody>
      </p:sp>
      <p:sp>
        <p:nvSpPr>
          <p:cNvPr id="4" name="Slide Number Placeholder 3"/>
          <p:cNvSpPr>
            <a:spLocks noGrp="1"/>
          </p:cNvSpPr>
          <p:nvPr>
            <p:ph type="sldNum" sz="quarter" idx="12"/>
          </p:nvPr>
        </p:nvSpPr>
        <p:spPr/>
        <p:txBody>
          <a:bodyPr/>
          <a:lstStyle/>
          <a:p>
            <a:fld id="{F630DCB5-9B53-423A-A857-52FDD1499767}" type="slidenum">
              <a:rPr lang="en-US" smtClean="0"/>
              <a:t>6</a:t>
            </a:fld>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549" t="9594" r="3232" b="6179"/>
          <a:stretch/>
        </p:blipFill>
        <p:spPr bwMode="auto">
          <a:xfrm>
            <a:off x="381000" y="838200"/>
            <a:ext cx="4415884" cy="57763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2444446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620000" cy="1143000"/>
          </a:xfrm>
        </p:spPr>
        <p:txBody>
          <a:bodyPr/>
          <a:lstStyle/>
          <a:p>
            <a:pPr algn="ctr"/>
            <a:r>
              <a:rPr lang="en-US" sz="3600" dirty="0" smtClean="0"/>
              <a:t>Areas at Risk of Inundation from Sea Level Rise and Storm Surge</a:t>
            </a:r>
            <a:endParaRPr lang="en-US" sz="3600" dirty="0"/>
          </a:p>
        </p:txBody>
      </p:sp>
      <p:sp>
        <p:nvSpPr>
          <p:cNvPr id="4" name="Slide Number Placeholder 3"/>
          <p:cNvSpPr>
            <a:spLocks noGrp="1"/>
          </p:cNvSpPr>
          <p:nvPr>
            <p:ph type="sldNum" sz="quarter" idx="12"/>
          </p:nvPr>
        </p:nvSpPr>
        <p:spPr/>
        <p:txBody>
          <a:bodyPr/>
          <a:lstStyle/>
          <a:p>
            <a:fld id="{F630DCB5-9B53-423A-A857-52FDD1499767}" type="slidenum">
              <a:rPr lang="en-US" smtClean="0"/>
              <a:t>7</a:t>
            </a:fld>
            <a:endParaRPr lang="en-US"/>
          </a:p>
        </p:txBody>
      </p:sp>
      <p:sp>
        <p:nvSpPr>
          <p:cNvPr id="9"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673" t="10769" r="17115" b="7693"/>
          <a:stretch/>
        </p:blipFill>
        <p:spPr bwMode="auto">
          <a:xfrm>
            <a:off x="838200" y="1270416"/>
            <a:ext cx="4241984" cy="522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44059" y="1600200"/>
            <a:ext cx="3046796" cy="830997"/>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Red</a:t>
            </a:r>
            <a:r>
              <a:rPr lang="en-US" sz="2400" dirty="0" smtClean="0"/>
              <a:t> = Storm Surge</a:t>
            </a:r>
          </a:p>
          <a:p>
            <a:r>
              <a:rPr lang="en-US" sz="2400" b="1" dirty="0" smtClean="0">
                <a:solidFill>
                  <a:srgbClr val="F4DA18"/>
                </a:solidFill>
                <a:effectLst>
                  <a:outerShdw blurRad="38100" dist="38100" dir="2700000" algn="tl">
                    <a:srgbClr val="000000">
                      <a:alpha val="43137"/>
                    </a:srgbClr>
                  </a:outerShdw>
                </a:effectLst>
              </a:rPr>
              <a:t>Yellow</a:t>
            </a:r>
            <a:r>
              <a:rPr lang="en-US" sz="2400" dirty="0" smtClean="0"/>
              <a:t> = Sea Level Rise</a:t>
            </a:r>
            <a:endParaRPr lang="en-US" sz="2400" dirty="0"/>
          </a:p>
        </p:txBody>
      </p:sp>
      <p:sp>
        <p:nvSpPr>
          <p:cNvPr id="13" name="TextBox 12"/>
          <p:cNvSpPr txBox="1"/>
          <p:nvPr/>
        </p:nvSpPr>
        <p:spPr>
          <a:xfrm>
            <a:off x="685799" y="2590800"/>
            <a:ext cx="7453859" cy="1569660"/>
          </a:xfrm>
          <a:prstGeom prst="rect">
            <a:avLst/>
          </a:prstGeom>
          <a:solidFill>
            <a:srgbClr val="FFFFFF"/>
          </a:solidFill>
          <a:ln w="38100">
            <a:solidFill>
              <a:srgbClr val="0070C0"/>
            </a:solidFill>
          </a:ln>
        </p:spPr>
        <p:txBody>
          <a:bodyPr wrap="square" rtlCol="0">
            <a:spAutoFit/>
          </a:bodyPr>
          <a:lstStyle/>
          <a:p>
            <a:pPr algn="ctr"/>
            <a:r>
              <a:rPr lang="en-US" sz="3200" dirty="0" smtClean="0"/>
              <a:t>Can </a:t>
            </a:r>
            <a:r>
              <a:rPr lang="en-US" sz="3200" dirty="0" smtClean="0"/>
              <a:t>I recreate the projected impact from </a:t>
            </a:r>
            <a:r>
              <a:rPr lang="en-US" sz="3200" b="1" dirty="0" smtClean="0">
                <a:solidFill>
                  <a:srgbClr val="0070C0"/>
                </a:solidFill>
              </a:rPr>
              <a:t>sea level rise </a:t>
            </a:r>
            <a:r>
              <a:rPr lang="en-US" sz="3200" dirty="0" smtClean="0"/>
              <a:t>and </a:t>
            </a:r>
            <a:r>
              <a:rPr lang="en-US" sz="3200" b="1" dirty="0" smtClean="0">
                <a:solidFill>
                  <a:srgbClr val="00B050"/>
                </a:solidFill>
              </a:rPr>
              <a:t>storm surge </a:t>
            </a:r>
            <a:r>
              <a:rPr lang="en-US" sz="3200" dirty="0" smtClean="0">
                <a:solidFill>
                  <a:sysClr val="windowText" lastClr="000000"/>
                </a:solidFill>
              </a:rPr>
              <a:t>presented in the </a:t>
            </a:r>
            <a:r>
              <a:rPr lang="en-US" sz="3200" dirty="0" smtClean="0">
                <a:solidFill>
                  <a:sysClr val="windowText" lastClr="000000"/>
                </a:solidFill>
              </a:rPr>
              <a:t>report using ArcGIS</a:t>
            </a:r>
            <a:r>
              <a:rPr lang="en-US" sz="3200" dirty="0" smtClean="0"/>
              <a:t>?</a:t>
            </a:r>
            <a:endParaRPr lang="en-US" sz="3200" dirty="0"/>
          </a:p>
        </p:txBody>
      </p:sp>
    </p:spTree>
    <p:extLst>
      <p:ext uri="{BB962C8B-B14F-4D97-AF65-F5344CB8AC3E}">
        <p14:creationId xmlns:p14="http://schemas.microsoft.com/office/powerpoint/2010/main" val="4486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Modeling Sea Level Rise and Storm Surge in ArcGIS</a:t>
            </a:r>
            <a:endParaRPr lang="en-US" sz="3600" dirty="0"/>
          </a:p>
        </p:txBody>
      </p:sp>
      <p:sp>
        <p:nvSpPr>
          <p:cNvPr id="3" name="Content Placeholder 2"/>
          <p:cNvSpPr>
            <a:spLocks noGrp="1"/>
          </p:cNvSpPr>
          <p:nvPr>
            <p:ph idx="1"/>
          </p:nvPr>
        </p:nvSpPr>
        <p:spPr>
          <a:xfrm>
            <a:off x="457200" y="1524000"/>
            <a:ext cx="7620000" cy="1295400"/>
          </a:xfrm>
        </p:spPr>
        <p:txBody>
          <a:bodyPr/>
          <a:lstStyle/>
          <a:p>
            <a:pPr marL="114300" indent="0">
              <a:buNone/>
            </a:pPr>
            <a:r>
              <a:rPr lang="en-US" b="1" dirty="0" smtClean="0"/>
              <a:t>Swinomish Adaptation Plan Report:</a:t>
            </a:r>
          </a:p>
          <a:p>
            <a:r>
              <a:rPr lang="en-US" dirty="0" smtClean="0"/>
              <a:t>Sea Level Rise = </a:t>
            </a:r>
            <a:r>
              <a:rPr lang="en-US" b="1" dirty="0" smtClean="0">
                <a:solidFill>
                  <a:srgbClr val="00B050"/>
                </a:solidFill>
              </a:rPr>
              <a:t>5 feet </a:t>
            </a:r>
            <a:r>
              <a:rPr lang="en-US" dirty="0" smtClean="0"/>
              <a:t>above current sea level</a:t>
            </a:r>
          </a:p>
          <a:p>
            <a:r>
              <a:rPr lang="en-US" dirty="0" smtClean="0"/>
              <a:t>Storm Surge = </a:t>
            </a:r>
            <a:r>
              <a:rPr lang="en-US" b="1" dirty="0" smtClean="0">
                <a:solidFill>
                  <a:srgbClr val="0070C0"/>
                </a:solidFill>
              </a:rPr>
              <a:t>8 feet </a:t>
            </a:r>
            <a:r>
              <a:rPr lang="en-US" dirty="0" smtClean="0"/>
              <a:t>above current sea level</a:t>
            </a:r>
          </a:p>
          <a:p>
            <a:pPr marL="114300" indent="0">
              <a:buNone/>
            </a:pPr>
            <a:endParaRPr lang="en-US" dirty="0"/>
          </a:p>
        </p:txBody>
      </p:sp>
      <p:sp>
        <p:nvSpPr>
          <p:cNvPr id="4" name="Slide Number Placeholder 3"/>
          <p:cNvSpPr>
            <a:spLocks noGrp="1"/>
          </p:cNvSpPr>
          <p:nvPr>
            <p:ph type="sldNum" sz="quarter" idx="12"/>
          </p:nvPr>
        </p:nvSpPr>
        <p:spPr/>
        <p:txBody>
          <a:bodyPr/>
          <a:lstStyle/>
          <a:p>
            <a:fld id="{F630DCB5-9B53-423A-A857-52FDD1499767}" type="slidenum">
              <a:rPr lang="en-US" smtClean="0"/>
              <a:t>8</a:t>
            </a:fld>
            <a:endParaRPr lang="en-US"/>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54" t="15385" r="32067" b="40513"/>
          <a:stretch/>
        </p:blipFill>
        <p:spPr bwMode="auto">
          <a:xfrm>
            <a:off x="304800" y="2971800"/>
            <a:ext cx="508369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62600" y="3085743"/>
            <a:ext cx="2590800" cy="2400657"/>
          </a:xfrm>
          <a:prstGeom prst="rect">
            <a:avLst/>
          </a:prstGeom>
          <a:noFill/>
        </p:spPr>
        <p:txBody>
          <a:bodyPr wrap="square" rtlCol="0">
            <a:spAutoFit/>
          </a:bodyPr>
          <a:lstStyle/>
          <a:p>
            <a:pPr marL="114300" indent="0">
              <a:buNone/>
            </a:pPr>
            <a:r>
              <a:rPr lang="en-US" sz="2200" b="1" dirty="0" smtClean="0"/>
              <a:t>In ArcGIS:</a:t>
            </a:r>
          </a:p>
          <a:p>
            <a:pPr marL="114300" indent="0">
              <a:buNone/>
            </a:pPr>
            <a:r>
              <a:rPr lang="en-US" sz="2200" dirty="0" smtClean="0"/>
              <a:t>Raster calculation on 30 m DEM for elevation &lt; 5 feet and &lt; 8 feet above sea level</a:t>
            </a:r>
          </a:p>
          <a:p>
            <a:endParaRPr lang="en-US" dirty="0"/>
          </a:p>
        </p:txBody>
      </p:sp>
      <p:sp>
        <p:nvSpPr>
          <p:cNvPr id="8"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spTree>
    <p:extLst>
      <p:ext uri="{BB962C8B-B14F-4D97-AF65-F5344CB8AC3E}">
        <p14:creationId xmlns:p14="http://schemas.microsoft.com/office/powerpoint/2010/main" val="809510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pPr algn="ctr"/>
            <a:r>
              <a:rPr lang="en-US" sz="3600" dirty="0" smtClean="0"/>
              <a:t>The Result</a:t>
            </a:r>
            <a:endParaRPr lang="en-US" sz="3600" dirty="0"/>
          </a:p>
        </p:txBody>
      </p:sp>
      <p:sp>
        <p:nvSpPr>
          <p:cNvPr id="4" name="Slide Number Placeholder 3"/>
          <p:cNvSpPr>
            <a:spLocks noGrp="1"/>
          </p:cNvSpPr>
          <p:nvPr>
            <p:ph type="sldNum" sz="quarter" idx="12"/>
          </p:nvPr>
        </p:nvSpPr>
        <p:spPr>
          <a:xfrm>
            <a:off x="8531788" y="5496560"/>
            <a:ext cx="548640" cy="396240"/>
          </a:xfrm>
        </p:spPr>
        <p:txBody>
          <a:bodyPr/>
          <a:lstStyle/>
          <a:p>
            <a:fld id="{F630DCB5-9B53-423A-A857-52FDD1499767}" type="slidenum">
              <a:rPr lang="en-US" smtClean="0"/>
              <a:t>9</a:t>
            </a:fld>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34" t="17436" r="17404" b="10427"/>
          <a:stretch/>
        </p:blipFill>
        <p:spPr bwMode="auto">
          <a:xfrm>
            <a:off x="762000" y="1283732"/>
            <a:ext cx="3165231" cy="494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115" t="17436" r="16923" b="10427"/>
          <a:stretch/>
        </p:blipFill>
        <p:spPr bwMode="auto">
          <a:xfrm>
            <a:off x="4495800" y="1283732"/>
            <a:ext cx="3165231" cy="494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757" y="914400"/>
            <a:ext cx="2200667" cy="400110"/>
          </a:xfrm>
          <a:prstGeom prst="rect">
            <a:avLst/>
          </a:prstGeom>
          <a:noFill/>
        </p:spPr>
        <p:txBody>
          <a:bodyPr wrap="none" rtlCol="0">
            <a:spAutoFit/>
          </a:bodyPr>
          <a:lstStyle/>
          <a:p>
            <a:r>
              <a:rPr lang="en-US" sz="2000" dirty="0" smtClean="0"/>
              <a:t>Sea Level </a:t>
            </a:r>
            <a:r>
              <a:rPr lang="en-US" sz="2000" dirty="0" smtClean="0"/>
              <a:t>Rise (5 </a:t>
            </a:r>
            <a:r>
              <a:rPr lang="en-US" sz="2000" dirty="0" err="1" smtClean="0"/>
              <a:t>ft</a:t>
            </a:r>
            <a:r>
              <a:rPr lang="en-US" sz="2000" dirty="0" smtClean="0"/>
              <a:t>)</a:t>
            </a:r>
            <a:endParaRPr lang="en-US" sz="2000" dirty="0"/>
          </a:p>
        </p:txBody>
      </p:sp>
      <p:sp>
        <p:nvSpPr>
          <p:cNvPr id="9" name="TextBox 8"/>
          <p:cNvSpPr txBox="1"/>
          <p:nvPr/>
        </p:nvSpPr>
        <p:spPr>
          <a:xfrm>
            <a:off x="5324733" y="914400"/>
            <a:ext cx="2027991" cy="400110"/>
          </a:xfrm>
          <a:prstGeom prst="rect">
            <a:avLst/>
          </a:prstGeom>
          <a:noFill/>
        </p:spPr>
        <p:txBody>
          <a:bodyPr wrap="none" rtlCol="0">
            <a:spAutoFit/>
          </a:bodyPr>
          <a:lstStyle/>
          <a:p>
            <a:r>
              <a:rPr lang="en-US" sz="2000" dirty="0" smtClean="0"/>
              <a:t>Storm </a:t>
            </a:r>
            <a:r>
              <a:rPr lang="en-US" sz="2000" dirty="0" smtClean="0"/>
              <a:t>Surge (8 </a:t>
            </a:r>
            <a:r>
              <a:rPr lang="en-US" sz="2000" dirty="0" err="1" smtClean="0"/>
              <a:t>ft</a:t>
            </a:r>
            <a:r>
              <a:rPr lang="en-US" sz="2000" dirty="0" smtClean="0"/>
              <a:t>)</a:t>
            </a:r>
            <a:endParaRPr lang="en-US" sz="2000" dirty="0"/>
          </a:p>
        </p:txBody>
      </p:sp>
      <p:sp>
        <p:nvSpPr>
          <p:cNvPr id="6" name="Oval 5"/>
          <p:cNvSpPr/>
          <p:nvPr/>
        </p:nvSpPr>
        <p:spPr>
          <a:xfrm>
            <a:off x="5933776" y="1359932"/>
            <a:ext cx="857684"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6010" t="22478" r="9699" b="10341"/>
          <a:stretch/>
        </p:blipFill>
        <p:spPr bwMode="auto">
          <a:xfrm>
            <a:off x="1807647" y="504351"/>
            <a:ext cx="5200867" cy="573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ubtitle 2"/>
          <p:cNvSpPr txBox="1">
            <a:spLocks/>
          </p:cNvSpPr>
          <p:nvPr/>
        </p:nvSpPr>
        <p:spPr>
          <a:xfrm>
            <a:off x="6019800" y="5943600"/>
            <a:ext cx="2438400" cy="9357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r">
              <a:buNone/>
            </a:pPr>
            <a:r>
              <a:rPr lang="en-US" sz="1600" dirty="0" smtClean="0">
                <a:solidFill>
                  <a:schemeClr val="bg1">
                    <a:lumMod val="50000"/>
                  </a:schemeClr>
                </a:solidFill>
              </a:rPr>
              <a:t>Chloe Wooldridge</a:t>
            </a:r>
          </a:p>
          <a:p>
            <a:pPr marL="114300" indent="0" algn="r">
              <a:buNone/>
            </a:pPr>
            <a:r>
              <a:rPr lang="en-US" sz="1600" dirty="0" smtClean="0">
                <a:solidFill>
                  <a:schemeClr val="bg1">
                    <a:lumMod val="50000"/>
                  </a:schemeClr>
                </a:solidFill>
              </a:rPr>
              <a:t>GIS in Water Resources</a:t>
            </a:r>
          </a:p>
          <a:p>
            <a:pPr marL="114300" indent="0" algn="r">
              <a:buNone/>
            </a:pPr>
            <a:r>
              <a:rPr lang="en-US" sz="1600" dirty="0">
                <a:solidFill>
                  <a:schemeClr val="bg1">
                    <a:lumMod val="50000"/>
                  </a:schemeClr>
                </a:solidFill>
              </a:rPr>
              <a:t>December 6</a:t>
            </a:r>
            <a:r>
              <a:rPr lang="en-US" sz="1600" baseline="30000" dirty="0" smtClean="0">
                <a:solidFill>
                  <a:schemeClr val="bg1">
                    <a:lumMod val="50000"/>
                  </a:schemeClr>
                </a:solidFill>
              </a:rPr>
              <a:t>th</a:t>
            </a:r>
            <a:r>
              <a:rPr lang="en-US" sz="1600" dirty="0" smtClean="0">
                <a:solidFill>
                  <a:schemeClr val="bg1">
                    <a:lumMod val="50000"/>
                  </a:schemeClr>
                </a:solidFill>
              </a:rPr>
              <a:t>, 2012</a:t>
            </a:r>
            <a:endParaRPr lang="en-US" sz="1600" dirty="0">
              <a:solidFill>
                <a:schemeClr val="bg1">
                  <a:lumMod val="50000"/>
                </a:schemeClr>
              </a:solidFill>
            </a:endParaRPr>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6386" t="77834" r="60263" b="19755"/>
          <a:stretch/>
        </p:blipFill>
        <p:spPr bwMode="auto">
          <a:xfrm>
            <a:off x="774701" y="6030410"/>
            <a:ext cx="2020585" cy="20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8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2428</TotalTime>
  <Words>1210</Words>
  <Application>Microsoft Office PowerPoint</Application>
  <PresentationFormat>On-screen Show (4:3)</PresentationFormat>
  <Paragraphs>156</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Adjacency</vt:lpstr>
      <vt:lpstr>Climate Change Effects on the Swinomish Indian Tribal Community</vt:lpstr>
      <vt:lpstr>Overview</vt:lpstr>
      <vt:lpstr>Where is the Swinomish Reservation?</vt:lpstr>
      <vt:lpstr>Who are the Swinomish People?</vt:lpstr>
      <vt:lpstr>Potential Impacts of Climate Change</vt:lpstr>
      <vt:lpstr>Swinomish Adaptation Plan</vt:lpstr>
      <vt:lpstr>Areas at Risk of Inundation from Sea Level Rise and Storm Surge</vt:lpstr>
      <vt:lpstr>Modeling Sea Level Rise and Storm Surge in ArcGIS</vt:lpstr>
      <vt:lpstr>The Result</vt:lpstr>
      <vt:lpstr>Types of Land Use that are Affected</vt:lpstr>
      <vt:lpstr>How does this compare to the Swinomish Adaptation Plan?</vt:lpstr>
      <vt:lpstr>Differences in Data</vt:lpstr>
      <vt:lpstr>Conclusions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Effects on the Swinomish Indian Tribal Community</dc:title>
  <dc:creator>Chloe</dc:creator>
  <cp:lastModifiedBy>Chloe</cp:lastModifiedBy>
  <cp:revision>65</cp:revision>
  <dcterms:created xsi:type="dcterms:W3CDTF">2012-11-26T19:58:05Z</dcterms:created>
  <dcterms:modified xsi:type="dcterms:W3CDTF">2012-12-07T04:31:30Z</dcterms:modified>
</cp:coreProperties>
</file>