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0" r:id="rId2"/>
    <p:sldId id="309" r:id="rId3"/>
    <p:sldId id="311" r:id="rId4"/>
    <p:sldId id="312" r:id="rId5"/>
    <p:sldId id="313" r:id="rId6"/>
    <p:sldId id="314" r:id="rId7"/>
    <p:sldId id="310" r:id="rId8"/>
    <p:sldId id="31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9060" autoAdjust="0"/>
  </p:normalViewPr>
  <p:slideViewPr>
    <p:cSldViewPr>
      <p:cViewPr>
        <p:scale>
          <a:sx n="75" d="100"/>
          <a:sy n="75" d="100"/>
        </p:scale>
        <p:origin x="-516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933A49-BF91-4370-88DD-85183348945B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D7192-BB76-4831-88A6-323A6E96A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852B0A-5416-4FC0-9E8D-15D4809887D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57FB99-FAFE-42BD-AC78-E8D0C0D6F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50gpm flow (~26million</a:t>
            </a:r>
            <a:r>
              <a:rPr lang="en-US" baseline="0" dirty="0" smtClean="0"/>
              <a:t> gal/yr)</a:t>
            </a:r>
          </a:p>
          <a:p>
            <a:r>
              <a:rPr lang="en-US" baseline="0" dirty="0" smtClean="0"/>
              <a:t>Ave person – 0.07gal/min</a:t>
            </a:r>
            <a:endParaRPr lang="en-US" dirty="0" smtClean="0"/>
          </a:p>
          <a:p>
            <a:r>
              <a:rPr lang="en-US" dirty="0" smtClean="0"/>
              <a:t>This is why I &amp;</a:t>
            </a:r>
            <a:r>
              <a:rPr lang="en-US" baseline="0" dirty="0" smtClean="0"/>
              <a:t> I is a problem 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Those interested in conveyance – capacity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2. water treatment – additional flow during rains/design + operate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Everyone else - $$$ (1gpm = ~800$/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) (with $1.1631/100cfs)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360CF-C0AF-47B0-BA2C-E34DB59190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6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263C68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 b="0" cap="all" baseline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0" cap="none" spc="0" baseline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26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133600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590800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590800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914399"/>
            <a:ext cx="5102352" cy="57140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2619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0">
                <a:latin typeface="Franklin Gothic Dem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4572000" cy="4572000"/>
          </a:xfrm>
          <a:solidFill>
            <a:srgbClr val="EAEAEA"/>
          </a:solidFill>
          <a:ln w="50800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contourW="2540"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427111"/>
            <a:ext cx="2590800" cy="2516489"/>
          </a:xfrm>
        </p:spPr>
        <p:txBody>
          <a:bodyPr lIns="0" tIns="0" rIns="4572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597157"/>
            <a:ext cx="9144001" cy="317243"/>
            <a:chOff x="0" y="304800"/>
            <a:chExt cx="9144001" cy="317243"/>
          </a:xfrm>
        </p:grpSpPr>
        <p:sp>
          <p:nvSpPr>
            <p:cNvPr id="28" name="Rectangle 27"/>
            <p:cNvSpPr/>
            <p:nvPr/>
          </p:nvSpPr>
          <p:spPr>
            <a:xfrm>
              <a:off x="1" y="366818"/>
              <a:ext cx="9144000" cy="8440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304800"/>
              <a:ext cx="9144001" cy="91441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5410182" y="356770"/>
              <a:ext cx="3733819" cy="91087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5410200" y="436636"/>
              <a:ext cx="3733801" cy="18003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33" name="Rounded Rectangle 32"/>
            <p:cNvSpPr/>
            <p:nvPr/>
          </p:nvSpPr>
          <p:spPr bwMode="white">
            <a:xfrm>
              <a:off x="5407339" y="494028"/>
              <a:ext cx="3063240" cy="27432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34" name="Rounded Rectangle 33"/>
            <p:cNvSpPr/>
            <p:nvPr userDrawn="1"/>
          </p:nvSpPr>
          <p:spPr bwMode="white">
            <a:xfrm>
              <a:off x="7373646" y="585467"/>
              <a:ext cx="1600200" cy="36576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2"/>
        </a:buClr>
        <a:buFont typeface="Georgia"/>
        <a:buChar char="•"/>
        <a:defRPr kumimoji="0" sz="2800" b="0" kern="1200">
          <a:solidFill>
            <a:schemeClr val="bg1"/>
          </a:solidFill>
          <a:latin typeface="Garamond" pitchFamily="18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6"/>
        </a:buClr>
        <a:buFont typeface="Wingdings 2"/>
        <a:buChar char=""/>
        <a:defRPr kumimoji="0" sz="24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6"/>
        </a:buClr>
        <a:buFont typeface="Georgia"/>
        <a:buChar char="▫"/>
        <a:defRPr kumimoji="0" sz="20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Inflow and Infiltration:</a:t>
            </a:r>
            <a:br>
              <a:rPr lang="en-US" dirty="0" smtClean="0"/>
            </a:br>
            <a:r>
              <a:rPr lang="en-US" dirty="0" smtClean="0"/>
              <a:t>A Qualitative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76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Anna </a:t>
            </a:r>
            <a:r>
              <a:rPr lang="en-US" dirty="0" err="1" smtClean="0">
                <a:solidFill>
                  <a:schemeClr val="bg1"/>
                </a:solidFill>
              </a:rPr>
              <a:t>Boersma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GIS for Water Resources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November 20,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eeklogo.com/images/M/milwaukee_metropolitan_sewer_district-logo-BAAE238A71-seeklogo.co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445000"/>
            <a:ext cx="2514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25112"/>
          </a:xfrm>
        </p:spPr>
        <p:txBody>
          <a:bodyPr/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Design Factors</a:t>
            </a:r>
          </a:p>
          <a:p>
            <a:r>
              <a:rPr lang="en-US" dirty="0" smtClean="0"/>
              <a:t>Model Spreadsheet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trocouncil.org/directions/water/water2007/IIgraphicLgDec0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3750" t="3600" r="3000" b="4800"/>
          <a:stretch>
            <a:fillRect/>
          </a:stretch>
        </p:blipFill>
        <p:spPr bwMode="auto">
          <a:xfrm>
            <a:off x="838200" y="762000"/>
            <a:ext cx="755515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Design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Pipe 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Empirical coefficient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Sewer 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bg1"/>
                </a:solidFill>
              </a:rPr>
              <a:t>ype</a:t>
            </a:r>
          </a:p>
          <a:p>
            <a:r>
              <a:rPr lang="en-US" dirty="0" smtClean="0"/>
              <a:t>Pipe area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Soil 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 l="17574" r="4394"/>
          <a:stretch>
            <a:fillRect/>
          </a:stretch>
        </p:blipFill>
        <p:spPr bwMode="auto">
          <a:xfrm>
            <a:off x="5334000" y="457200"/>
            <a:ext cx="3248044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76800"/>
            <a:ext cx="7950626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2119" b="2291"/>
          <a:stretch>
            <a:fillRect/>
          </a:stretch>
        </p:blipFill>
        <p:spPr bwMode="auto">
          <a:xfrm>
            <a:off x="1676400" y="848430"/>
            <a:ext cx="6096000" cy="56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nalResults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997" t="7272" r="19997" b="21816"/>
          <a:stretch>
            <a:fillRect/>
          </a:stretch>
        </p:blipFill>
        <p:spPr>
          <a:xfrm>
            <a:off x="1899699" y="0"/>
            <a:ext cx="4424901" cy="6766560"/>
          </a:xfrm>
        </p:spPr>
      </p:pic>
      <p:pic>
        <p:nvPicPr>
          <p:cNvPr id="5" name="Content Placeholder 3" descr="FinalResults.emf"/>
          <p:cNvPicPr>
            <a:picLocks noChangeAspect="1"/>
          </p:cNvPicPr>
          <p:nvPr/>
        </p:nvPicPr>
        <p:blipFill>
          <a:blip r:embed="rId2" cstate="print"/>
          <a:srcRect l="15292" t="79356" r="69401" b="6363"/>
          <a:stretch>
            <a:fillRect/>
          </a:stretch>
        </p:blipFill>
        <p:spPr>
          <a:xfrm>
            <a:off x="6172200" y="3810000"/>
            <a:ext cx="1676400" cy="21276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648200"/>
            <a:ext cx="828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5943600"/>
            <a:ext cx="259079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Conclusions/Future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Process provides good starting areas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GIS a needed tool for analysis</a:t>
            </a:r>
          </a:p>
          <a:p>
            <a:r>
              <a:rPr lang="en-US" dirty="0" smtClean="0"/>
              <a:t>Future: Correlate spreadsheet to field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12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Team12PowerPointTheme</Template>
  <TotalTime>1190</TotalTime>
  <Words>109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Team12</vt:lpstr>
      <vt:lpstr>Inflow and Infiltration: A Qualitative Approach</vt:lpstr>
      <vt:lpstr>Outline</vt:lpstr>
      <vt:lpstr>PowerPoint Presentation</vt:lpstr>
      <vt:lpstr>PowerPoint Presentation</vt:lpstr>
      <vt:lpstr>Design Factors</vt:lpstr>
      <vt:lpstr>PowerPoint Presentation</vt:lpstr>
      <vt:lpstr>PowerPoint Presentation</vt:lpstr>
      <vt:lpstr>Conclusions/Future Work</vt:lpstr>
    </vt:vector>
  </TitlesOfParts>
  <Company>Calvin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maidment</cp:lastModifiedBy>
  <cp:revision>69</cp:revision>
  <cp:lastPrinted>2012-05-10T11:48:24Z</cp:lastPrinted>
  <dcterms:created xsi:type="dcterms:W3CDTF">2011-10-14T14:15:48Z</dcterms:created>
  <dcterms:modified xsi:type="dcterms:W3CDTF">2012-11-20T17:21:09Z</dcterms:modified>
</cp:coreProperties>
</file>