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68" r:id="rId3"/>
    <p:sldId id="266" r:id="rId4"/>
    <p:sldId id="257" r:id="rId5"/>
    <p:sldId id="267" r:id="rId6"/>
    <p:sldId id="273" r:id="rId7"/>
    <p:sldId id="262" r:id="rId8"/>
    <p:sldId id="269" r:id="rId9"/>
    <p:sldId id="261" r:id="rId10"/>
    <p:sldId id="263" r:id="rId11"/>
    <p:sldId id="270" r:id="rId12"/>
    <p:sldId id="259" r:id="rId13"/>
    <p:sldId id="264" r:id="rId14"/>
    <p:sldId id="271" r:id="rId15"/>
    <p:sldId id="260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756A6-0110-4DC1-A16A-A3B3226610EC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8AB8-EF59-43DD-ADE5-268377C08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Will</a:t>
            </a:r>
            <a:r>
              <a:rPr lang="en-US" baseline="0" dirty="0" smtClean="0"/>
              <a:t> discuss: source, demand, supply, need, strategy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8AB8-EF59-43DD-ADE5-268377C088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Redder the area, the greater the increase in demand for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8AB8-EF59-43DD-ADE5-268377C088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means that supply is decreasing</a:t>
            </a:r>
          </a:p>
          <a:p>
            <a:r>
              <a:rPr lang="en-US" dirty="0" smtClean="0"/>
              <a:t>Blue means increasing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can existing supplies increase?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Jefferson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8AB8-EF59-43DD-ADE5-268377C088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red = more need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8AB8-EF59-43DD-ADE5-268377C088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1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blue means more water from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8AB8-EF59-43DD-ADE5-268377C088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7554-05AF-4706-81FA-F933E3780B86}" type="datetimeFigureOut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A09F-9B82-496A-973D-8A3A2E1CEB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315200" cy="3124199"/>
          </a:xfrm>
        </p:spPr>
        <p:txBody>
          <a:bodyPr/>
          <a:lstStyle/>
          <a:p>
            <a:r>
              <a:rPr lang="en-US" sz="5800" dirty="0" smtClean="0"/>
              <a:t>The Texas State Water Plan: </a:t>
            </a:r>
            <a:br>
              <a:rPr lang="en-US" sz="5800" dirty="0" smtClean="0"/>
            </a:br>
            <a:r>
              <a:rPr lang="en-US" sz="5800" i="1" dirty="0" smtClean="0"/>
              <a:t>A citizen’s view</a:t>
            </a:r>
            <a:endParaRPr lang="en-US" sz="5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334000"/>
            <a:ext cx="6172200" cy="112333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Sam Marie </a:t>
            </a:r>
            <a:r>
              <a:rPr lang="en-US" dirty="0" err="1" smtClean="0"/>
              <a:t>Hermitte</a:t>
            </a:r>
            <a:endParaRPr lang="en-US" dirty="0" smtClean="0"/>
          </a:p>
          <a:p>
            <a:pPr algn="r"/>
            <a:r>
              <a:rPr lang="en-US" dirty="0" smtClean="0"/>
              <a:t>Water Resources GIS</a:t>
            </a:r>
          </a:p>
          <a:p>
            <a:pPr algn="r"/>
            <a:r>
              <a:rPr lang="en-US" dirty="0" smtClean="0"/>
              <a:t>November 20,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Existing supply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399"/>
            <a:ext cx="4114800" cy="31796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41" y="3429000"/>
            <a:ext cx="4144309" cy="3202420"/>
          </a:xfrm>
        </p:spPr>
      </p:pic>
    </p:spTree>
    <p:extLst>
      <p:ext uri="{BB962C8B-B14F-4D97-AF65-F5344CB8AC3E}">
        <p14:creationId xmlns:p14="http://schemas.microsoft.com/office/powerpoint/2010/main" val="9408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1883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“Projected water demand in excess of existing water supplies.”</a:t>
            </a:r>
          </a:p>
          <a:p>
            <a:pPr lvl="1"/>
            <a:r>
              <a:rPr lang="en-US" dirty="0" smtClean="0"/>
              <a:t>Texas Water Development Board</a:t>
            </a:r>
          </a:p>
          <a:p>
            <a:r>
              <a:rPr lang="en-US" dirty="0" smtClean="0"/>
              <a:t>Variation by sector</a:t>
            </a:r>
          </a:p>
          <a:p>
            <a:pPr lvl="1"/>
            <a:r>
              <a:rPr lang="en-US" dirty="0" smtClean="0"/>
              <a:t>Irrigation </a:t>
            </a:r>
            <a:r>
              <a:rPr lang="en-US" dirty="0" smtClean="0">
                <a:latin typeface="Calibri"/>
              </a:rPr>
              <a:t>↓</a:t>
            </a:r>
            <a:endParaRPr lang="en-US" dirty="0" smtClean="0"/>
          </a:p>
          <a:p>
            <a:pPr lvl="1"/>
            <a:r>
              <a:rPr lang="en-US" dirty="0" smtClean="0"/>
              <a:t>Municipal </a:t>
            </a:r>
            <a:r>
              <a:rPr lang="en-US" dirty="0" smtClean="0">
                <a:latin typeface="Calibri"/>
              </a:rPr>
              <a:t>↑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505200"/>
            <a:ext cx="4857750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55995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Image </a:t>
            </a:r>
            <a:r>
              <a:rPr lang="fr-FR" sz="1200" dirty="0" smtClean="0"/>
              <a:t>Source: www.worldculturepictorial.com/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eed_2060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609600"/>
            <a:ext cx="11430000" cy="5755807"/>
          </a:xfrm>
        </p:spPr>
      </p:pic>
    </p:spTree>
    <p:extLst>
      <p:ext uri="{BB962C8B-B14F-4D97-AF65-F5344CB8AC3E}">
        <p14:creationId xmlns:p14="http://schemas.microsoft.com/office/powerpoint/2010/main" val="37119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0"/>
            <a:ext cx="4043083" cy="3124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1" y="3429000"/>
            <a:ext cx="4144309" cy="3202420"/>
          </a:xfrm>
        </p:spPr>
      </p:pic>
    </p:spTree>
    <p:extLst>
      <p:ext uri="{BB962C8B-B14F-4D97-AF65-F5344CB8AC3E}">
        <p14:creationId xmlns:p14="http://schemas.microsoft.com/office/powerpoint/2010/main" val="37127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05400" y="1409700"/>
            <a:ext cx="3782568" cy="3886200"/>
          </a:xfrm>
        </p:spPr>
        <p:txBody>
          <a:bodyPr/>
          <a:lstStyle/>
          <a:p>
            <a:r>
              <a:rPr lang="en-US" dirty="0" smtClean="0"/>
              <a:t>Additional water supplies resulting from implementation of State Water Plan strategies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Unmet needs remain (2060)</a:t>
            </a:r>
          </a:p>
          <a:p>
            <a:pPr lvl="1"/>
            <a:r>
              <a:rPr lang="en-US" dirty="0" smtClean="0"/>
              <a:t>Irrigation:  98%</a:t>
            </a:r>
          </a:p>
          <a:p>
            <a:pPr lvl="1"/>
            <a:r>
              <a:rPr lang="en-US" dirty="0" smtClean="0"/>
              <a:t>Steam-electric: &lt;1%</a:t>
            </a:r>
          </a:p>
          <a:p>
            <a:pPr lvl="1"/>
            <a:r>
              <a:rPr lang="en-US" dirty="0" smtClean="0"/>
              <a:t>Mining: &lt;1%</a:t>
            </a:r>
          </a:p>
          <a:p>
            <a:pPr lvl="1"/>
            <a:r>
              <a:rPr lang="en-US" dirty="0" smtClean="0"/>
              <a:t>Livestock: &lt;1%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Supply from strategies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4648200" cy="2951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559959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Image </a:t>
            </a:r>
            <a:r>
              <a:rPr lang="fr-FR" sz="1200" dirty="0" smtClean="0"/>
              <a:t>Source: http://blogginallthingsbrownsville.blogspot.com/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rategy_2060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1600" y="457200"/>
            <a:ext cx="11659937" cy="5871596"/>
          </a:xfrm>
        </p:spPr>
      </p:pic>
    </p:spTree>
    <p:extLst>
      <p:ext uri="{BB962C8B-B14F-4D97-AF65-F5344CB8AC3E}">
        <p14:creationId xmlns:p14="http://schemas.microsoft.com/office/powerpoint/2010/main" val="31530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Supply from strategies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599"/>
            <a:ext cx="4114800" cy="31796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53" y="3505200"/>
            <a:ext cx="4045697" cy="3126220"/>
          </a:xfrm>
        </p:spPr>
      </p:pic>
    </p:spTree>
    <p:extLst>
      <p:ext uri="{BB962C8B-B14F-4D97-AF65-F5344CB8AC3E}">
        <p14:creationId xmlns:p14="http://schemas.microsoft.com/office/powerpoint/2010/main" val="16698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3429000"/>
            <a:ext cx="5105400" cy="1274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</a:t>
            </a:r>
            <a:r>
              <a:rPr lang="en-US" sz="2400" dirty="0" smtClean="0"/>
              <a:t>am.marie.hermitte@gmail.com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968752" cy="1979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Questions</a:t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 smtClean="0"/>
              <a:t>feedback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3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24400" y="2895600"/>
            <a:ext cx="4224528" cy="2159436"/>
          </a:xfrm>
        </p:spPr>
        <p:txBody>
          <a:bodyPr>
            <a:normAutofit/>
          </a:bodyPr>
          <a:lstStyle/>
          <a:p>
            <a:r>
              <a:rPr lang="en-US" dirty="0" smtClean="0"/>
              <a:t>5 year planning cycle</a:t>
            </a:r>
          </a:p>
          <a:p>
            <a:r>
              <a:rPr lang="en-US" dirty="0" smtClean="0"/>
              <a:t>16 regions</a:t>
            </a:r>
          </a:p>
          <a:p>
            <a:r>
              <a:rPr lang="en-US" dirty="0" smtClean="0"/>
              <a:t>562 unique water supply projects</a:t>
            </a:r>
          </a:p>
          <a:p>
            <a:r>
              <a:rPr lang="en-US" dirty="0" smtClean="0"/>
              <a:t>$53 billion price tag</a:t>
            </a:r>
          </a:p>
          <a:p>
            <a:r>
              <a:rPr lang="en-US" b="1" dirty="0" smtClean="0"/>
              <a:t>Accessibility?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1017452"/>
            <a:ext cx="3121152" cy="1979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2012 Texas state water plan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3962400" cy="2630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449199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Source: www.TexasTribune.org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01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/>
              <a:t>Surface Water</a:t>
            </a:r>
          </a:p>
          <a:p>
            <a:pPr lvl="1"/>
            <a:r>
              <a:rPr lang="en-US" dirty="0" smtClean="0"/>
              <a:t>49.5% of total supply</a:t>
            </a:r>
          </a:p>
          <a:p>
            <a:r>
              <a:rPr lang="en-US" sz="2000" dirty="0" smtClean="0"/>
              <a:t>Groundwater</a:t>
            </a:r>
          </a:p>
          <a:p>
            <a:pPr lvl="1"/>
            <a:r>
              <a:rPr lang="en-US" dirty="0" smtClean="0"/>
              <a:t>47.5% of total supply</a:t>
            </a:r>
          </a:p>
          <a:p>
            <a:r>
              <a:rPr lang="en-US" sz="2000" dirty="0" smtClean="0"/>
              <a:t>Reuse</a:t>
            </a:r>
          </a:p>
          <a:p>
            <a:pPr lvl="1"/>
            <a:r>
              <a:rPr lang="en-US" dirty="0"/>
              <a:t>3% of total supply</a:t>
            </a:r>
          </a:p>
          <a:p>
            <a:pPr lvl="1"/>
            <a:r>
              <a:rPr lang="en-US" dirty="0" smtClean="0"/>
              <a:t>Used by 23% of TX counties</a:t>
            </a:r>
          </a:p>
          <a:p>
            <a:pPr lvl="1"/>
            <a:r>
              <a:rPr lang="en-US" dirty="0" smtClean="0"/>
              <a:t>&gt; 10% of supply for 4% of TX counties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Water supply Source</a:t>
            </a:r>
            <a:br>
              <a:rPr lang="en-US" sz="2400" dirty="0" smtClean="0"/>
            </a:br>
            <a:r>
              <a:rPr lang="en-US" sz="2400" dirty="0" smtClean="0"/>
              <a:t>(2010)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85026"/>
            <a:ext cx="2458574" cy="2458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449199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Source: TopNews.Net.nz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0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934200" cy="5358245"/>
          </a:xfrm>
        </p:spPr>
      </p:pic>
    </p:spTree>
    <p:extLst>
      <p:ext uri="{BB962C8B-B14F-4D97-AF65-F5344CB8AC3E}">
        <p14:creationId xmlns:p14="http://schemas.microsoft.com/office/powerpoint/2010/main" val="26787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Quantity of water required to meet all needs for all users</a:t>
            </a:r>
          </a:p>
          <a:p>
            <a:r>
              <a:rPr lang="en-US" dirty="0" smtClean="0"/>
              <a:t>Reference year: 2010</a:t>
            </a:r>
          </a:p>
          <a:p>
            <a:r>
              <a:rPr lang="en-US" dirty="0" smtClean="0"/>
              <a:t>Varies across the state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change in demand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0"/>
            <a:ext cx="5181600" cy="3285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4655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Image </a:t>
            </a:r>
            <a:r>
              <a:rPr lang="fr-FR" sz="1200" dirty="0" smtClean="0"/>
              <a:t>Source: http://blog.chron.com/texaspolitics/2011/05/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mand_2060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9200" y="609600"/>
            <a:ext cx="11432417" cy="5757024"/>
          </a:xfrm>
        </p:spPr>
      </p:pic>
    </p:spTree>
    <p:extLst>
      <p:ext uri="{BB962C8B-B14F-4D97-AF65-F5344CB8AC3E}">
        <p14:creationId xmlns:p14="http://schemas.microsoft.com/office/powerpoint/2010/main" val="33071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Demand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114800" cy="31796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1" y="3352800"/>
            <a:ext cx="4144309" cy="3202420"/>
          </a:xfrm>
        </p:spPr>
      </p:pic>
    </p:spTree>
    <p:extLst>
      <p:ext uri="{BB962C8B-B14F-4D97-AF65-F5344CB8AC3E}">
        <p14:creationId xmlns:p14="http://schemas.microsoft.com/office/powerpoint/2010/main" val="37551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762500" y="1524000"/>
            <a:ext cx="3962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“Maximum amount of water available from existing sources for use during drought of record conditions that is physically and legally available for use.”</a:t>
            </a:r>
          </a:p>
          <a:p>
            <a:pPr lvl="1"/>
            <a:r>
              <a:rPr lang="en-US" dirty="0" smtClean="0"/>
              <a:t>Texas Water Development Board</a:t>
            </a:r>
          </a:p>
          <a:p>
            <a:r>
              <a:rPr lang="en-US" dirty="0" smtClean="0"/>
              <a:t>Reference year: 2010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Cumulative change in Existing supply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5532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Image </a:t>
            </a:r>
            <a:r>
              <a:rPr lang="fr-FR" sz="1200" dirty="0" smtClean="0"/>
              <a:t>Source: www.hillcountryalliance.org/HCA/WaterResources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962400" cy="28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upply_2060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609600"/>
            <a:ext cx="11355135" cy="5718108"/>
          </a:xfrm>
        </p:spPr>
      </p:pic>
    </p:spTree>
    <p:extLst>
      <p:ext uri="{BB962C8B-B14F-4D97-AF65-F5344CB8AC3E}">
        <p14:creationId xmlns:p14="http://schemas.microsoft.com/office/powerpoint/2010/main" val="30435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652</TotalTime>
  <Words>301</Words>
  <Application>Microsoft Office PowerPoint</Application>
  <PresentationFormat>On-screen Show (4:3)</PresentationFormat>
  <Paragraphs>66</Paragraphs>
  <Slides>17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Tradeshow</vt:lpstr>
      <vt:lpstr>The Texas State Water Plan:  A citizen’s view</vt:lpstr>
      <vt:lpstr>2012 Texas state water plan</vt:lpstr>
      <vt:lpstr>Water supply Source (2010)</vt:lpstr>
      <vt:lpstr>PowerPoint Presentation</vt:lpstr>
      <vt:lpstr>Cumulative change in demand </vt:lpstr>
      <vt:lpstr>PowerPoint Presentation</vt:lpstr>
      <vt:lpstr>Demand</vt:lpstr>
      <vt:lpstr>Cumulative change in Existing supply</vt:lpstr>
      <vt:lpstr>PowerPoint Presentation</vt:lpstr>
      <vt:lpstr>Existing supply</vt:lpstr>
      <vt:lpstr>Need</vt:lpstr>
      <vt:lpstr>PowerPoint Presentation</vt:lpstr>
      <vt:lpstr>Need</vt:lpstr>
      <vt:lpstr>Supply from strategies</vt:lpstr>
      <vt:lpstr>PowerPoint Presentation</vt:lpstr>
      <vt:lpstr>Supply from strategies</vt:lpstr>
      <vt:lpstr>Questions or 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maidment</cp:lastModifiedBy>
  <cp:revision>36</cp:revision>
  <dcterms:created xsi:type="dcterms:W3CDTF">2012-11-17T23:54:57Z</dcterms:created>
  <dcterms:modified xsi:type="dcterms:W3CDTF">2012-11-20T16:09:45Z</dcterms:modified>
</cp:coreProperties>
</file>