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9"/>
  </p:notesMasterIdLst>
  <p:sldIdLst>
    <p:sldId id="256" r:id="rId2"/>
    <p:sldId id="262" r:id="rId3"/>
    <p:sldId id="258" r:id="rId4"/>
    <p:sldId id="260" r:id="rId5"/>
    <p:sldId id="261" r:id="rId6"/>
    <p:sldId id="263" r:id="rId7"/>
    <p:sldId id="264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F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 autoAdjust="0"/>
    <p:restoredTop sz="94716" autoAdjust="0"/>
  </p:normalViewPr>
  <p:slideViewPr>
    <p:cSldViewPr snapToGrid="0" snapToObjects="1">
      <p:cViewPr>
        <p:scale>
          <a:sx n="90" d="100"/>
          <a:sy n="90" d="100"/>
        </p:scale>
        <p:origin x="-1608" y="-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CACF6-0722-7F4A-B08D-AF54C4406F6E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6B203-6EE9-CC45-B778-E5928A50C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90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6B203-6EE9-CC45-B778-E5928A50CB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55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3.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Rivers in Texas with superimposed values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OmegaEM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parameter that represents a generalized terrain and climate index for regionalization of peak-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streamflow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frequency.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6B203-6EE9-CC45-B778-E5928A50CB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17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CC3D-EF8C-594D-B7C7-40F1F6DE3BDD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4ED-B5E5-3E4B-801A-6264FFA26A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CC3D-EF8C-594D-B7C7-40F1F6DE3BDD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4ED-B5E5-3E4B-801A-6264FFA26A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CC3D-EF8C-594D-B7C7-40F1F6DE3BDD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4ED-B5E5-3E4B-801A-6264FFA26A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CC3D-EF8C-594D-B7C7-40F1F6DE3BDD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4ED-B5E5-3E4B-801A-6264FFA26A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CC3D-EF8C-594D-B7C7-40F1F6DE3BDD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4ED-B5E5-3E4B-801A-6264FFA26A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CC3D-EF8C-594D-B7C7-40F1F6DE3BDD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4ED-B5E5-3E4B-801A-6264FFA26A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CC3D-EF8C-594D-B7C7-40F1F6DE3BDD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4ED-B5E5-3E4B-801A-6264FFA26A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CC3D-EF8C-594D-B7C7-40F1F6DE3BDD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4ED-B5E5-3E4B-801A-6264FFA26A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CC3D-EF8C-594D-B7C7-40F1F6DE3BDD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4ED-B5E5-3E4B-801A-6264FFA26A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CC3D-EF8C-594D-B7C7-40F1F6DE3BDD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4ED-B5E5-3E4B-801A-6264FFA26AD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CC3D-EF8C-594D-B7C7-40F1F6DE3BDD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D3D4ED-B5E5-3E4B-801A-6264FFA26AD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40D3D4ED-B5E5-3E4B-801A-6264FFA26AD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89FCC3D-EF8C-594D-B7C7-40F1F6DE3BDD}" type="datetimeFigureOut">
              <a:rPr lang="en-US" smtClean="0"/>
              <a:t>11/20/2012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7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1991" y="31360"/>
            <a:ext cx="7543800" cy="1362993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Edgar’s Ranch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3618" y="5606419"/>
            <a:ext cx="6461760" cy="1066800"/>
          </a:xfrm>
        </p:spPr>
        <p:txBody>
          <a:bodyPr>
            <a:noAutofit/>
          </a:bodyPr>
          <a:lstStyle/>
          <a:p>
            <a:pPr algn="r"/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st="12700" dir="3600000" algn="tl" rotWithShape="0">
                    <a:srgbClr val="000000">
                      <a:alpha val="83000"/>
                    </a:srgbClr>
                  </a:outerShdw>
                </a:effectLst>
                <a:latin typeface="Cambria"/>
                <a:cs typeface="Cambria"/>
              </a:rPr>
              <a:t>Lily Xu</a:t>
            </a:r>
          </a:p>
          <a:p>
            <a:pPr algn="r"/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st="12700" dir="3600000" algn="tl" rotWithShape="0">
                    <a:srgbClr val="000000">
                      <a:alpha val="83000"/>
                    </a:srgbClr>
                  </a:outerShdw>
                </a:effectLst>
                <a:latin typeface="Cambria"/>
                <a:cs typeface="Cambria"/>
              </a:rPr>
              <a:t>A Floodplain Remapping Effort</a:t>
            </a:r>
          </a:p>
          <a:p>
            <a:pPr algn="r"/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st="12700" dir="3600000" algn="tl" rotWithShape="0">
                    <a:srgbClr val="000000">
                      <a:alpha val="83000"/>
                    </a:srgbClr>
                  </a:outerShdw>
                </a:effectLst>
                <a:latin typeface="Cambria"/>
                <a:cs typeface="Cambria"/>
              </a:rPr>
              <a:t>Prepared for Professor </a:t>
            </a:r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st="12700" dir="3600000" algn="tl" rotWithShape="0">
                    <a:srgbClr val="000000">
                      <a:alpha val="83000"/>
                    </a:srgbClr>
                  </a:outerShdw>
                </a:effectLst>
                <a:latin typeface="Cambria"/>
                <a:cs typeface="Cambria"/>
              </a:rPr>
              <a:t>Maidment’s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st="12700" dir="3600000" algn="tl" rotWithShape="0">
                    <a:srgbClr val="000000">
                      <a:alpha val="83000"/>
                    </a:srgbClr>
                  </a:outerShdw>
                </a:effectLst>
                <a:latin typeface="Cambria"/>
                <a:cs typeface="Cambria"/>
              </a:rPr>
              <a:t> Class on Nov. 19, 2012 </a:t>
            </a:r>
          </a:p>
          <a:p>
            <a:pPr algn="r"/>
            <a:endParaRPr lang="en-US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st="12700" dir="3600000" algn="tl" rotWithShape="0">
                  <a:srgbClr val="000000">
                    <a:alpha val="83000"/>
                  </a:srgbClr>
                </a:outerShdw>
              </a:effectLst>
              <a:latin typeface="Cambria"/>
              <a:cs typeface="Cambria"/>
            </a:endParaRPr>
          </a:p>
          <a:p>
            <a:pPr algn="r"/>
            <a:endParaRPr lang="en-US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st="12700" dir="3600000" algn="tl" rotWithShape="0">
                  <a:srgbClr val="000000">
                    <a:alpha val="83000"/>
                  </a:srgbClr>
                </a:outerShdw>
              </a:effectLst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71734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6409" y="411662"/>
            <a:ext cx="7620000" cy="1143000"/>
          </a:xfrm>
        </p:spPr>
        <p:txBody>
          <a:bodyPr/>
          <a:lstStyle/>
          <a:p>
            <a:r>
              <a:rPr lang="en-US" sz="4000" dirty="0" smtClean="0"/>
              <a:t>Their Story</a:t>
            </a:r>
            <a:endParaRPr lang="en-US" sz="4000" dirty="0"/>
          </a:p>
        </p:txBody>
      </p:sp>
      <p:pic>
        <p:nvPicPr>
          <p:cNvPr id="4" name="Picture 3" descr="IMG_37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20" y="2888722"/>
            <a:ext cx="3370698" cy="252802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95478" y="2553410"/>
            <a:ext cx="3370698" cy="28609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34831" y="2509662"/>
            <a:ext cx="1759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Old Flood Map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12820" y="2553410"/>
            <a:ext cx="3370698" cy="28609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48883" y="2519390"/>
            <a:ext cx="1759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Flood Map</a:t>
            </a:r>
            <a:endParaRPr lang="en-US" dirty="0"/>
          </a:p>
        </p:txBody>
      </p:sp>
      <p:pic>
        <p:nvPicPr>
          <p:cNvPr id="10" name="Picture 9" descr="IMG_37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8" y="2888722"/>
            <a:ext cx="3370698" cy="25267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Screen Shot 2012-11-19 at 11.36.0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427" y="5713076"/>
            <a:ext cx="1802646" cy="762489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3866816" y="3693879"/>
            <a:ext cx="766624" cy="575017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25400" algn="bl" rotWithShape="0">
              <a:schemeClr val="accent1">
                <a:alpha val="21000"/>
              </a:scheme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2011</a:t>
            </a:r>
            <a:endParaRPr lang="en-US" sz="1400" dirty="0"/>
          </a:p>
        </p:txBody>
      </p:sp>
      <p:sp>
        <p:nvSpPr>
          <p:cNvPr id="13" name="Oval 12"/>
          <p:cNvSpPr/>
          <p:nvPr/>
        </p:nvSpPr>
        <p:spPr>
          <a:xfrm>
            <a:off x="1885866" y="4439265"/>
            <a:ext cx="124916" cy="104250"/>
          </a:xfrm>
          <a:prstGeom prst="ellipse">
            <a:avLst/>
          </a:prstGeom>
          <a:solidFill>
            <a:srgbClr val="2BFF5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271493" y="4439265"/>
            <a:ext cx="124916" cy="104250"/>
          </a:xfrm>
          <a:prstGeom prst="ellipse">
            <a:avLst/>
          </a:prstGeom>
          <a:solidFill>
            <a:srgbClr val="2BFF5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Picture 17" descr="IMG_368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66" y="331877"/>
            <a:ext cx="2010782" cy="14968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889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107211" y="1818097"/>
            <a:ext cx="2278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“… uses 40+ year old     USGS contour data”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349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11-19 at 11.21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06" y="347612"/>
            <a:ext cx="2277148" cy="26296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 descr="Screen Shot 2012-11-18 at 5.33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827" y="528200"/>
            <a:ext cx="2277148" cy="26296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Picture 1" descr="Screen Shot 2012-11-19 at 11.06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599" y="733382"/>
            <a:ext cx="2277148" cy="26296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394057" y="245382"/>
            <a:ext cx="2051339" cy="3117647"/>
          </a:xfrm>
        </p:spPr>
        <p:txBody>
          <a:bodyPr/>
          <a:lstStyle/>
          <a:p>
            <a:r>
              <a:rPr lang="en-US" sz="4000" dirty="0" smtClean="0"/>
              <a:t>Our Job</a:t>
            </a:r>
            <a:br>
              <a:rPr lang="en-US" sz="4000" dirty="0" smtClean="0"/>
            </a:br>
            <a:r>
              <a:rPr lang="en-US" sz="2000" dirty="0">
                <a:solidFill>
                  <a:schemeClr val="accent2"/>
                </a:solidFill>
              </a:rPr>
              <a:t/>
            </a:r>
            <a:br>
              <a:rPr lang="en-US" sz="2000" dirty="0">
                <a:solidFill>
                  <a:schemeClr val="accent2"/>
                </a:solidFill>
              </a:rPr>
            </a:br>
            <a:r>
              <a:rPr lang="en-US" sz="2000" dirty="0" smtClean="0">
                <a:solidFill>
                  <a:schemeClr val="accent2"/>
                </a:solidFill>
              </a:rPr>
              <a:t>To recreate a floodplain map using up-to-date data and resources (</a:t>
            </a:r>
            <a:r>
              <a:rPr lang="en-US" sz="2000" dirty="0" err="1" smtClean="0">
                <a:solidFill>
                  <a:schemeClr val="accent2"/>
                </a:solidFill>
              </a:rPr>
              <a:t>LiDAR</a:t>
            </a:r>
            <a:r>
              <a:rPr lang="en-US" sz="2000" dirty="0" smtClean="0">
                <a:solidFill>
                  <a:schemeClr val="accent2"/>
                </a:solidFill>
              </a:rPr>
              <a:t>)</a:t>
            </a:r>
            <a:endParaRPr lang="en-US" sz="4000" dirty="0"/>
          </a:p>
        </p:txBody>
      </p:sp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951" y="4131802"/>
            <a:ext cx="3223932" cy="230744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18106" y="4334374"/>
            <a:ext cx="3681483" cy="2216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My Job</a:t>
            </a:r>
          </a:p>
          <a:p>
            <a:endParaRPr lang="en-US" sz="2000" dirty="0">
              <a:solidFill>
                <a:schemeClr val="accent2"/>
              </a:solidFill>
            </a:endParaRPr>
          </a:p>
          <a:p>
            <a:r>
              <a:rPr lang="en-US" sz="2000" dirty="0" smtClean="0">
                <a:solidFill>
                  <a:schemeClr val="accent2"/>
                </a:solidFill>
              </a:rPr>
              <a:t>To create design flows and quantify flow through the Lampasas </a:t>
            </a:r>
            <a:r>
              <a:rPr lang="en-US" sz="2000" dirty="0">
                <a:solidFill>
                  <a:schemeClr val="accent2"/>
                </a:solidFill>
              </a:rPr>
              <a:t>River, Moss Branch, and Edgars Draw</a:t>
            </a:r>
          </a:p>
          <a:p>
            <a:endParaRPr lang="en-US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6097053" y="4312344"/>
            <a:ext cx="486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Moss Branch</a:t>
            </a:r>
            <a:endParaRPr lang="en-US" sz="800" dirty="0"/>
          </a:p>
        </p:txBody>
      </p:sp>
      <p:sp>
        <p:nvSpPr>
          <p:cNvPr id="17" name="TextBox 16"/>
          <p:cNvSpPr txBox="1"/>
          <p:nvPr/>
        </p:nvSpPr>
        <p:spPr>
          <a:xfrm>
            <a:off x="7165590" y="5684224"/>
            <a:ext cx="486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Edgars Draw</a:t>
            </a:r>
            <a:endParaRPr lang="en-US" sz="800" dirty="0"/>
          </a:p>
        </p:txBody>
      </p:sp>
      <p:sp>
        <p:nvSpPr>
          <p:cNvPr id="18" name="TextBox 17"/>
          <p:cNvSpPr txBox="1"/>
          <p:nvPr/>
        </p:nvSpPr>
        <p:spPr>
          <a:xfrm>
            <a:off x="5226669" y="4949196"/>
            <a:ext cx="623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Lampasas River</a:t>
            </a:r>
            <a:endParaRPr lang="en-US" sz="800" dirty="0"/>
          </a:p>
        </p:txBody>
      </p:sp>
      <p:sp>
        <p:nvSpPr>
          <p:cNvPr id="20" name="TextBox 19"/>
          <p:cNvSpPr txBox="1"/>
          <p:nvPr/>
        </p:nvSpPr>
        <p:spPr>
          <a:xfrm>
            <a:off x="564484" y="283471"/>
            <a:ext cx="1372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Hydraulics</a:t>
            </a:r>
            <a:endParaRPr lang="en-US" sz="22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59019" y="528200"/>
            <a:ext cx="1372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Terrain</a:t>
            </a:r>
            <a:endParaRPr lang="en-US" sz="2200" dirty="0"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99589" y="743643"/>
            <a:ext cx="1372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Hydrology</a:t>
            </a:r>
            <a:endParaRPr lang="en-US" sz="2200" dirty="0"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335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404" y="133518"/>
            <a:ext cx="7620000" cy="1143000"/>
          </a:xfrm>
        </p:spPr>
        <p:txBody>
          <a:bodyPr/>
          <a:lstStyle/>
          <a:p>
            <a:r>
              <a:rPr lang="en-US" sz="3600" dirty="0" smtClean="0"/>
              <a:t>Peak Stream </a:t>
            </a:r>
            <a:r>
              <a:rPr lang="en-US" sz="3600" dirty="0"/>
              <a:t>F</a:t>
            </a:r>
            <a:r>
              <a:rPr lang="en-US" sz="3600" dirty="0" smtClean="0"/>
              <a:t>low </a:t>
            </a:r>
            <a:br>
              <a:rPr lang="en-US" sz="3600" dirty="0" smtClean="0"/>
            </a:br>
            <a:r>
              <a:rPr lang="en-US" sz="3600" dirty="0" smtClean="0"/>
              <a:t>Regressions Equations</a:t>
            </a:r>
            <a:endParaRPr lang="en-US" sz="3600" dirty="0"/>
          </a:p>
        </p:txBody>
      </p:sp>
      <p:pic>
        <p:nvPicPr>
          <p:cNvPr id="11" name="Content Placeholder 10" descr="Screen Shot 2012-11-18 at 6.00.54 PM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37" b="-7537"/>
          <a:stretch>
            <a:fillRect/>
          </a:stretch>
        </p:blipFill>
        <p:spPr>
          <a:xfrm>
            <a:off x="4576380" y="1621089"/>
            <a:ext cx="2432821" cy="26281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Content Placeholder 9" descr="Screen Shot 2012-11-18 at 6.03.03 PM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r="3798"/>
          <a:stretch>
            <a:fillRect/>
          </a:stretch>
        </p:blipFill>
        <p:spPr>
          <a:xfrm>
            <a:off x="613980" y="1621089"/>
            <a:ext cx="2432821" cy="26281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Screen Shot 2012-11-18 at 5.58.2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57" y="274638"/>
            <a:ext cx="1685943" cy="7907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806303" y="1779668"/>
            <a:ext cx="1332606" cy="4233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State-wide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744594" y="1779668"/>
            <a:ext cx="1332606" cy="4233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Brazos River</a:t>
            </a:r>
            <a:endParaRPr lang="en-US" dirty="0"/>
          </a:p>
        </p:txBody>
      </p:sp>
      <p:pic>
        <p:nvPicPr>
          <p:cNvPr id="19" name="Picture 18" descr="Screen Shot 2012-11-18 at 6.12.0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39" y="4828183"/>
            <a:ext cx="6572862" cy="541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Screen Shot 2012-11-18 at 6.13.14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83" y="5707875"/>
            <a:ext cx="2957796" cy="391997"/>
          </a:xfrm>
          <a:prstGeom prst="rect">
            <a:avLst/>
          </a:prstGeom>
        </p:spPr>
      </p:pic>
      <p:pic>
        <p:nvPicPr>
          <p:cNvPr id="22" name="Picture 21" descr="Screen Shot 2012-11-18 at 6.13.22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83" y="6068900"/>
            <a:ext cx="3567192" cy="375494"/>
          </a:xfrm>
          <a:prstGeom prst="rect">
            <a:avLst/>
          </a:prstGeom>
        </p:spPr>
      </p:pic>
      <p:pic>
        <p:nvPicPr>
          <p:cNvPr id="23" name="Picture 22" descr="Screen Shot 2012-11-18 at 6.13.32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83" y="6365946"/>
            <a:ext cx="1586574" cy="31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1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2-11-20 at 1.19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372" y="753374"/>
            <a:ext cx="1969828" cy="18352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Basin &amp; Stream Analysis</a:t>
            </a:r>
            <a:endParaRPr lang="en-US" sz="4000" dirty="0"/>
          </a:p>
        </p:txBody>
      </p:sp>
      <p:pic>
        <p:nvPicPr>
          <p:cNvPr id="4" name="Picture 3" descr="watershed deline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797" y="3724291"/>
            <a:ext cx="1974403" cy="237954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creen Shot 2012-11-20 at 1.16.14 AM.pn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413" y="3024440"/>
            <a:ext cx="2254776" cy="682937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Screen Shot 2012-11-20 at 1.20.1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372" y="415748"/>
            <a:ext cx="1387667" cy="252960"/>
          </a:xfrm>
          <a:prstGeom prst="rect">
            <a:avLst/>
          </a:prstGeom>
        </p:spPr>
      </p:pic>
      <p:pic>
        <p:nvPicPr>
          <p:cNvPr id="9" name="Picture 8" descr="Screen Shot 2012-11-20 at 1.31.01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8" y="1519065"/>
            <a:ext cx="5041934" cy="411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0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04" y="18082"/>
            <a:ext cx="7620000" cy="1143000"/>
          </a:xfrm>
        </p:spPr>
        <p:txBody>
          <a:bodyPr/>
          <a:lstStyle/>
          <a:p>
            <a:r>
              <a:rPr lang="en-US" sz="4000" dirty="0" smtClean="0"/>
              <a:t>Hydrologic Terrain Analysis</a:t>
            </a:r>
            <a:endParaRPr lang="en-US" sz="4000" dirty="0"/>
          </a:p>
        </p:txBody>
      </p:sp>
      <p:pic>
        <p:nvPicPr>
          <p:cNvPr id="4" name="Picture 3" descr="Screen Shot 2012-11-20 at 12.49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00" y="1436700"/>
            <a:ext cx="2756353" cy="2745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2-11-20 at 12.49.4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752" y="1436700"/>
            <a:ext cx="2756352" cy="2745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2-11-20 at 12.53.1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8" y="4540831"/>
            <a:ext cx="1672444" cy="19195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89877" y="1577806"/>
            <a:ext cx="667118" cy="4361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83991" y="1577806"/>
            <a:ext cx="685565" cy="4361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FAC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711076" y="4181825"/>
            <a:ext cx="126795" cy="17897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822095" y="4181825"/>
            <a:ext cx="2629558" cy="17897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222428" y="3492201"/>
            <a:ext cx="242452" cy="1175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258896" y="3186029"/>
            <a:ext cx="242452" cy="1175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497556" y="53425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Cambria"/>
                <a:cs typeface="Cambria"/>
              </a:rPr>
              <a:t>To delineate Edgars Draw watershed</a:t>
            </a:r>
          </a:p>
          <a:p>
            <a:r>
              <a:rPr lang="en-US" dirty="0" smtClean="0">
                <a:solidFill>
                  <a:schemeClr val="accent2"/>
                </a:solidFill>
                <a:latin typeface="Cambria"/>
                <a:cs typeface="Cambria"/>
              </a:rPr>
              <a:t>To calculate channel slope, elevations, length</a:t>
            </a:r>
            <a:endParaRPr lang="en-US" dirty="0">
              <a:solidFill>
                <a:schemeClr val="accent2"/>
              </a:solidFill>
              <a:latin typeface="Cambria"/>
              <a:cs typeface="Cambri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29603" y="3474379"/>
            <a:ext cx="1709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ambria"/>
                <a:cs typeface="Cambria"/>
              </a:rPr>
              <a:t>Edgars </a:t>
            </a:r>
            <a:r>
              <a:rPr lang="en-US" sz="1600" dirty="0" smtClean="0">
                <a:solidFill>
                  <a:schemeClr val="accent1"/>
                </a:solidFill>
                <a:latin typeface="Cambria"/>
                <a:cs typeface="Cambria"/>
              </a:rPr>
              <a:t>Draw</a:t>
            </a:r>
            <a:endParaRPr lang="en-US" sz="1500" dirty="0">
              <a:solidFill>
                <a:schemeClr val="accent1"/>
              </a:solidFill>
              <a:latin typeface="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7830" y="3165316"/>
            <a:ext cx="1709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ambria"/>
                <a:cs typeface="Cambria"/>
              </a:rPr>
              <a:t>Edgars </a:t>
            </a:r>
            <a:r>
              <a:rPr lang="en-US" sz="1600" dirty="0" smtClean="0">
                <a:solidFill>
                  <a:schemeClr val="accent1"/>
                </a:solidFill>
                <a:latin typeface="Cambria"/>
                <a:cs typeface="Cambria"/>
              </a:rPr>
              <a:t>Draw</a:t>
            </a:r>
            <a:endParaRPr lang="en-US" sz="1500" dirty="0">
              <a:solidFill>
                <a:schemeClr val="accent1"/>
              </a:solidFill>
              <a:latin typeface="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4562446" y="2680881"/>
            <a:ext cx="435079" cy="38802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37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201834" cy="8269112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9104" y="18082"/>
            <a:ext cx="7620000" cy="1143000"/>
          </a:xfrm>
        </p:spPr>
        <p:txBody>
          <a:bodyPr/>
          <a:lstStyle/>
          <a:p>
            <a:r>
              <a:rPr lang="en-US" sz="4000" dirty="0" smtClean="0"/>
              <a:t>Acknowledgements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239104" y="1024502"/>
            <a:ext cx="469978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Cambria"/>
                <a:cs typeface="Cambria"/>
              </a:rPr>
              <a:t>Stephen Jackson!</a:t>
            </a:r>
            <a:endParaRPr lang="en-US" dirty="0" smtClean="0">
              <a:solidFill>
                <a:schemeClr val="accent2"/>
              </a:solidFill>
              <a:latin typeface="Cambria"/>
              <a:cs typeface="Cambria"/>
            </a:endParaRPr>
          </a:p>
          <a:p>
            <a:r>
              <a:rPr lang="en-US" dirty="0" smtClean="0">
                <a:solidFill>
                  <a:schemeClr val="accent2"/>
                </a:solidFill>
                <a:latin typeface="Cambria"/>
                <a:cs typeface="Cambria"/>
              </a:rPr>
              <a:t>Sean Sutton</a:t>
            </a:r>
          </a:p>
          <a:p>
            <a:r>
              <a:rPr lang="en-US" dirty="0" smtClean="0">
                <a:solidFill>
                  <a:schemeClr val="accent2"/>
                </a:solidFill>
                <a:latin typeface="Cambria"/>
                <a:cs typeface="Cambria"/>
              </a:rPr>
              <a:t>The Edgars</a:t>
            </a:r>
            <a:endParaRPr lang="en-US" dirty="0" smtClean="0">
              <a:solidFill>
                <a:schemeClr val="accent2"/>
              </a:solidFill>
              <a:latin typeface="Cambria"/>
              <a:cs typeface="Cambria"/>
            </a:endParaRPr>
          </a:p>
          <a:p>
            <a:r>
              <a:rPr lang="en-US" dirty="0" smtClean="0">
                <a:solidFill>
                  <a:schemeClr val="accent2"/>
                </a:solidFill>
                <a:latin typeface="Cambria"/>
                <a:cs typeface="Cambria"/>
              </a:rPr>
              <a:t>Herb </a:t>
            </a:r>
            <a:r>
              <a:rPr lang="en-US" dirty="0" smtClean="0">
                <a:solidFill>
                  <a:schemeClr val="accent2"/>
                </a:solidFill>
                <a:latin typeface="Cambria"/>
                <a:cs typeface="Cambria"/>
              </a:rPr>
              <a:t>Darling</a:t>
            </a:r>
          </a:p>
          <a:p>
            <a:r>
              <a:rPr lang="en-US" dirty="0">
                <a:solidFill>
                  <a:schemeClr val="accent2"/>
                </a:solidFill>
                <a:latin typeface="Cambria"/>
                <a:cs typeface="Cambria"/>
              </a:rPr>
              <a:t>Roxana </a:t>
            </a:r>
            <a:r>
              <a:rPr lang="en-US" dirty="0" err="1">
                <a:solidFill>
                  <a:schemeClr val="accent2"/>
                </a:solidFill>
                <a:latin typeface="Cambria"/>
                <a:cs typeface="Cambria"/>
              </a:rPr>
              <a:t>Darvari</a:t>
            </a:r>
            <a:r>
              <a:rPr lang="en-US" dirty="0">
                <a:solidFill>
                  <a:schemeClr val="accent2"/>
                </a:solidFill>
                <a:latin typeface="Cambria"/>
                <a:cs typeface="Cambria"/>
              </a:rPr>
              <a:t> &amp; Sofia </a:t>
            </a:r>
            <a:r>
              <a:rPr lang="en-US" dirty="0" smtClean="0">
                <a:solidFill>
                  <a:schemeClr val="accent2"/>
                </a:solidFill>
                <a:latin typeface="Cambria"/>
                <a:cs typeface="Cambria"/>
              </a:rPr>
              <a:t>Reyes</a:t>
            </a:r>
            <a:endParaRPr lang="en-US" dirty="0" smtClean="0">
              <a:solidFill>
                <a:schemeClr val="accent2"/>
              </a:solidFill>
              <a:latin typeface="Cambria"/>
              <a:cs typeface="Cambria"/>
            </a:endParaRPr>
          </a:p>
          <a:p>
            <a:r>
              <a:rPr lang="en-US" dirty="0" smtClean="0">
                <a:solidFill>
                  <a:schemeClr val="accent2"/>
                </a:solidFill>
                <a:latin typeface="Cambria"/>
                <a:cs typeface="Cambria"/>
              </a:rPr>
              <a:t>and </a:t>
            </a:r>
            <a:r>
              <a:rPr lang="en-US" smtClean="0">
                <a:solidFill>
                  <a:schemeClr val="accent2"/>
                </a:solidFill>
                <a:latin typeface="Cambria"/>
                <a:cs typeface="Cambria"/>
              </a:rPr>
              <a:t>of course, </a:t>
            </a:r>
            <a:r>
              <a:rPr lang="en-US" smtClean="0">
                <a:solidFill>
                  <a:schemeClr val="accent2"/>
                </a:solidFill>
                <a:latin typeface="Cambria"/>
                <a:cs typeface="Cambria"/>
              </a:rPr>
              <a:t>Professor </a:t>
            </a:r>
            <a:r>
              <a:rPr lang="en-US" dirty="0" err="1" smtClean="0">
                <a:solidFill>
                  <a:schemeClr val="accent2"/>
                </a:solidFill>
                <a:latin typeface="Cambria"/>
                <a:cs typeface="Cambria"/>
              </a:rPr>
              <a:t>Maidment</a:t>
            </a:r>
            <a:endParaRPr lang="en-US" dirty="0">
              <a:solidFill>
                <a:schemeClr val="accent2"/>
              </a:solidFill>
              <a:latin typeface="Cambria"/>
              <a:cs typeface="Cambria"/>
            </a:endParaRPr>
          </a:p>
          <a:p>
            <a:endParaRPr lang="en-US" dirty="0" smtClean="0">
              <a:solidFill>
                <a:schemeClr val="accent2"/>
              </a:solidFill>
              <a:latin typeface="Cambria"/>
              <a:cs typeface="Cambria"/>
            </a:endParaRPr>
          </a:p>
          <a:p>
            <a:endParaRPr lang="en-US" dirty="0" smtClean="0">
              <a:solidFill>
                <a:schemeClr val="accent2"/>
              </a:solidFill>
              <a:latin typeface="Cambria"/>
              <a:cs typeface="Cambria"/>
            </a:endParaRPr>
          </a:p>
          <a:p>
            <a:endParaRPr lang="en-US" dirty="0">
              <a:solidFill>
                <a:schemeClr val="accent2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8913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271</TotalTime>
  <Words>150</Words>
  <Application>Microsoft Office PowerPoint</Application>
  <PresentationFormat>On-screen Show (4:3)</PresentationFormat>
  <Paragraphs>41</Paragraphs>
  <Slides>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Adjacency</vt:lpstr>
      <vt:lpstr>Edgar’s Ranch</vt:lpstr>
      <vt:lpstr>Their Story</vt:lpstr>
      <vt:lpstr>Our Job  To recreate a floodplain map using up-to-date data and resources (LiDAR)</vt:lpstr>
      <vt:lpstr>Peak Stream Flow  Regressions Equations</vt:lpstr>
      <vt:lpstr>Basin &amp; Stream Analysis</vt:lpstr>
      <vt:lpstr>Hydrologic Terrain Analysis</vt:lpstr>
      <vt:lpstr>Acknowledgements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Edgar’s Ranch</dc:title>
  <dc:creator>Lily Xu</dc:creator>
  <cp:lastModifiedBy>Xu, Lily A</cp:lastModifiedBy>
  <cp:revision>23</cp:revision>
  <dcterms:created xsi:type="dcterms:W3CDTF">2012-11-18T23:15:35Z</dcterms:created>
  <dcterms:modified xsi:type="dcterms:W3CDTF">2012-11-20T16:33:55Z</dcterms:modified>
</cp:coreProperties>
</file>