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eronica\Dropbox\Colombia-Samples\Soil%20GDGT%20Calibration\Colombia-soils-GDGT-stat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Soil</a:t>
            </a:r>
            <a:r>
              <a:rPr lang="en-US" baseline="0"/>
              <a:t> GDGT Temperature Calibration</a:t>
            </a:r>
            <a:endParaRPr lang="en-US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9.763636543662825E-2"/>
          <c:y val="0.10562493890348466"/>
          <c:w val="0.79247068186922498"/>
          <c:h val="0.76833087936287447"/>
        </c:manualLayout>
      </c:layout>
      <c:scatterChart>
        <c:scatterStyle val="lineMarker"/>
        <c:varyColors val="0"/>
        <c:ser>
          <c:idx val="2"/>
          <c:order val="0"/>
          <c:tx>
            <c:v>In-Situ Temperatre Loggers (R2 = 0.81)</c:v>
          </c:tx>
          <c:spPr>
            <a:ln w="28575">
              <a:noFill/>
            </a:ln>
          </c:spPr>
          <c:xVal>
            <c:numRef>
              <c:f>'Raw Data-9'!$H$3:$H$33</c:f>
              <c:numCache>
                <c:formatCode>General</c:formatCode>
                <c:ptCount val="31"/>
                <c:pt idx="0">
                  <c:v>10.63</c:v>
                </c:pt>
                <c:pt idx="1">
                  <c:v>11.37</c:v>
                </c:pt>
                <c:pt idx="2">
                  <c:v>11.14</c:v>
                </c:pt>
                <c:pt idx="3">
                  <c:v>11.37</c:v>
                </c:pt>
                <c:pt idx="4">
                  <c:v>17.579999999999998</c:v>
                </c:pt>
                <c:pt idx="5">
                  <c:v>19.66</c:v>
                </c:pt>
                <c:pt idx="6">
                  <c:v>26.28</c:v>
                </c:pt>
                <c:pt idx="7">
                  <c:v>26.25</c:v>
                </c:pt>
                <c:pt idx="8">
                  <c:v>26.48</c:v>
                </c:pt>
                <c:pt idx="9">
                  <c:v>26.49</c:v>
                </c:pt>
                <c:pt idx="10">
                  <c:v>26.51</c:v>
                </c:pt>
                <c:pt idx="11">
                  <c:v>23.71</c:v>
                </c:pt>
                <c:pt idx="12">
                  <c:v>27.4</c:v>
                </c:pt>
                <c:pt idx="13">
                  <c:v>23.94</c:v>
                </c:pt>
                <c:pt idx="14">
                  <c:v>22.65</c:v>
                </c:pt>
                <c:pt idx="15">
                  <c:v>21.85</c:v>
                </c:pt>
                <c:pt idx="16">
                  <c:v>20.56</c:v>
                </c:pt>
                <c:pt idx="17">
                  <c:v>20.73</c:v>
                </c:pt>
                <c:pt idx="18">
                  <c:v>20.73</c:v>
                </c:pt>
                <c:pt idx="19">
                  <c:v>18.88</c:v>
                </c:pt>
                <c:pt idx="20">
                  <c:v>17.489999999999998</c:v>
                </c:pt>
                <c:pt idx="21">
                  <c:v>16.149999999999999</c:v>
                </c:pt>
                <c:pt idx="22">
                  <c:v>14.61</c:v>
                </c:pt>
                <c:pt idx="23">
                  <c:v>12.51</c:v>
                </c:pt>
                <c:pt idx="24">
                  <c:v>16.600000000000001</c:v>
                </c:pt>
                <c:pt idx="25">
                  <c:v>15.32</c:v>
                </c:pt>
                <c:pt idx="26">
                  <c:v>26.28</c:v>
                </c:pt>
                <c:pt idx="27">
                  <c:v>23.85</c:v>
                </c:pt>
                <c:pt idx="28">
                  <c:v>20.73</c:v>
                </c:pt>
                <c:pt idx="29">
                  <c:v>18.88</c:v>
                </c:pt>
                <c:pt idx="30">
                  <c:v>16.149999999999999</c:v>
                </c:pt>
              </c:numCache>
            </c:numRef>
          </c:xVal>
          <c:yVal>
            <c:numRef>
              <c:f>'Raw Data-9'!$AK$3:$AK$32</c:f>
              <c:numCache>
                <c:formatCode>General</c:formatCode>
                <c:ptCount val="30"/>
                <c:pt idx="0">
                  <c:v>12.78295537538216</c:v>
                </c:pt>
                <c:pt idx="1">
                  <c:v>14.104955609848792</c:v>
                </c:pt>
                <c:pt idx="2">
                  <c:v>14.382679238056443</c:v>
                </c:pt>
                <c:pt idx="3">
                  <c:v>13.985397424825237</c:v>
                </c:pt>
                <c:pt idx="4">
                  <c:v>16.902918248579862</c:v>
                </c:pt>
                <c:pt idx="5">
                  <c:v>19.571470619305629</c:v>
                </c:pt>
                <c:pt idx="6">
                  <c:v>26.655036708104838</c:v>
                </c:pt>
                <c:pt idx="7">
                  <c:v>26.618828754191785</c:v>
                </c:pt>
                <c:pt idx="8">
                  <c:v>26.473339108379825</c:v>
                </c:pt>
                <c:pt idx="9">
                  <c:v>26.455644441287255</c:v>
                </c:pt>
                <c:pt idx="10">
                  <c:v>26.938322326692663</c:v>
                </c:pt>
                <c:pt idx="11">
                  <c:v>21.669779009176914</c:v>
                </c:pt>
                <c:pt idx="12">
                  <c:v>25.647264064796985</c:v>
                </c:pt>
                <c:pt idx="13">
                  <c:v>15.205006537019724</c:v>
                </c:pt>
                <c:pt idx="14">
                  <c:v>21.982634805066358</c:v>
                </c:pt>
                <c:pt idx="15">
                  <c:v>21.735995405349993</c:v>
                </c:pt>
                <c:pt idx="16">
                  <c:v>20.096429784278886</c:v>
                </c:pt>
                <c:pt idx="17">
                  <c:v>22.234724615866732</c:v>
                </c:pt>
                <c:pt idx="18">
                  <c:v>21.229944469534338</c:v>
                </c:pt>
                <c:pt idx="19">
                  <c:v>17.628434798364413</c:v>
                </c:pt>
                <c:pt idx="20">
                  <c:v>16.652848341114055</c:v>
                </c:pt>
                <c:pt idx="21">
                  <c:v>21.067203742289021</c:v>
                </c:pt>
                <c:pt idx="22">
                  <c:v>14.326584046109119</c:v>
                </c:pt>
                <c:pt idx="23">
                  <c:v>12.591250877667598</c:v>
                </c:pt>
                <c:pt idx="24">
                  <c:v>16.99996397532135</c:v>
                </c:pt>
                <c:pt idx="25">
                  <c:v>14.791553809455536</c:v>
                </c:pt>
                <c:pt idx="26">
                  <c:v>21.66914537941819</c:v>
                </c:pt>
                <c:pt idx="27">
                  <c:v>25.120666926335318</c:v>
                </c:pt>
                <c:pt idx="28">
                  <c:v>20.392443975556397</c:v>
                </c:pt>
                <c:pt idx="29">
                  <c:v>21.978563576628776</c:v>
                </c:pt>
              </c:numCache>
            </c:numRef>
          </c:yVal>
          <c:smooth val="0"/>
        </c:ser>
        <c:ser>
          <c:idx val="0"/>
          <c:order val="1"/>
          <c:tx>
            <c:v>Nearest Climate Station (R2 = 0.58)</c:v>
          </c:tx>
          <c:spPr>
            <a:ln w="28575">
              <a:noFill/>
            </a:ln>
          </c:spPr>
          <c:xVal>
            <c:numRef>
              <c:f>'Raw Data-9'!$H$3:$H$33</c:f>
              <c:numCache>
                <c:formatCode>General</c:formatCode>
                <c:ptCount val="31"/>
                <c:pt idx="0">
                  <c:v>10.63</c:v>
                </c:pt>
                <c:pt idx="1">
                  <c:v>11.37</c:v>
                </c:pt>
                <c:pt idx="2">
                  <c:v>11.14</c:v>
                </c:pt>
                <c:pt idx="3">
                  <c:v>11.37</c:v>
                </c:pt>
                <c:pt idx="4">
                  <c:v>17.579999999999998</c:v>
                </c:pt>
                <c:pt idx="5">
                  <c:v>19.66</c:v>
                </c:pt>
                <c:pt idx="6">
                  <c:v>26.28</c:v>
                </c:pt>
                <c:pt idx="7">
                  <c:v>26.25</c:v>
                </c:pt>
                <c:pt idx="8">
                  <c:v>26.48</c:v>
                </c:pt>
                <c:pt idx="9">
                  <c:v>26.49</c:v>
                </c:pt>
                <c:pt idx="10">
                  <c:v>26.51</c:v>
                </c:pt>
                <c:pt idx="11">
                  <c:v>23.71</c:v>
                </c:pt>
                <c:pt idx="12">
                  <c:v>27.4</c:v>
                </c:pt>
                <c:pt idx="13">
                  <c:v>23.94</c:v>
                </c:pt>
                <c:pt idx="14">
                  <c:v>22.65</c:v>
                </c:pt>
                <c:pt idx="15">
                  <c:v>21.85</c:v>
                </c:pt>
                <c:pt idx="16">
                  <c:v>20.56</c:v>
                </c:pt>
                <c:pt idx="17">
                  <c:v>20.73</c:v>
                </c:pt>
                <c:pt idx="18">
                  <c:v>20.73</c:v>
                </c:pt>
                <c:pt idx="19">
                  <c:v>18.88</c:v>
                </c:pt>
                <c:pt idx="20">
                  <c:v>17.489999999999998</c:v>
                </c:pt>
                <c:pt idx="21">
                  <c:v>16.149999999999999</c:v>
                </c:pt>
                <c:pt idx="22">
                  <c:v>14.61</c:v>
                </c:pt>
                <c:pt idx="23">
                  <c:v>12.51</c:v>
                </c:pt>
                <c:pt idx="24">
                  <c:v>16.600000000000001</c:v>
                </c:pt>
                <c:pt idx="25">
                  <c:v>15.32</c:v>
                </c:pt>
                <c:pt idx="26">
                  <c:v>26.28</c:v>
                </c:pt>
                <c:pt idx="27">
                  <c:v>23.85</c:v>
                </c:pt>
                <c:pt idx="28">
                  <c:v>20.73</c:v>
                </c:pt>
                <c:pt idx="29">
                  <c:v>18.88</c:v>
                </c:pt>
                <c:pt idx="30">
                  <c:v>16.149999999999999</c:v>
                </c:pt>
              </c:numCache>
            </c:numRef>
          </c:xVal>
          <c:yVal>
            <c:numRef>
              <c:f>'Raw Data-9'!$AL$3:$AL$33</c:f>
              <c:numCache>
                <c:formatCode>General</c:formatCode>
                <c:ptCount val="31"/>
                <c:pt idx="0">
                  <c:v>11.657587325587931</c:v>
                </c:pt>
                <c:pt idx="1">
                  <c:v>15.280063311995454</c:v>
                </c:pt>
                <c:pt idx="2">
                  <c:v>15.966292925374107</c:v>
                </c:pt>
                <c:pt idx="3">
                  <c:v>11.835457375749074</c:v>
                </c:pt>
                <c:pt idx="4">
                  <c:v>13.325287810808675</c:v>
                </c:pt>
                <c:pt idx="5">
                  <c:v>5.8298709586756523</c:v>
                </c:pt>
                <c:pt idx="6">
                  <c:v>19.333780212805209</c:v>
                </c:pt>
                <c:pt idx="7">
                  <c:v>18.946852000520806</c:v>
                </c:pt>
                <c:pt idx="8">
                  <c:v>18.622140482017077</c:v>
                </c:pt>
                <c:pt idx="9">
                  <c:v>18.923489724886927</c:v>
                </c:pt>
                <c:pt idx="10">
                  <c:v>17.721548176067948</c:v>
                </c:pt>
                <c:pt idx="11">
                  <c:v>18.393167026707559</c:v>
                </c:pt>
                <c:pt idx="12">
                  <c:v>18.696998504415578</c:v>
                </c:pt>
                <c:pt idx="13">
                  <c:v>14.463586762789326</c:v>
                </c:pt>
                <c:pt idx="14">
                  <c:v>19.77362769984132</c:v>
                </c:pt>
                <c:pt idx="15">
                  <c:v>18.564249992701161</c:v>
                </c:pt>
                <c:pt idx="16">
                  <c:v>19.681130259325659</c:v>
                </c:pt>
                <c:pt idx="17">
                  <c:v>18.150918243411819</c:v>
                </c:pt>
                <c:pt idx="18">
                  <c:v>18.942526552942184</c:v>
                </c:pt>
                <c:pt idx="19">
                  <c:v>17.868048622599996</c:v>
                </c:pt>
                <c:pt idx="20">
                  <c:v>16.753034801723178</c:v>
                </c:pt>
                <c:pt idx="21">
                  <c:v>17.494809955583481</c:v>
                </c:pt>
                <c:pt idx="22">
                  <c:v>15.008143019530111</c:v>
                </c:pt>
                <c:pt idx="23">
                  <c:v>12.671160258480782</c:v>
                </c:pt>
                <c:pt idx="24">
                  <c:v>16.234815905302845</c:v>
                </c:pt>
                <c:pt idx="25">
                  <c:v>13.277628915011261</c:v>
                </c:pt>
                <c:pt idx="26">
                  <c:v>17.448800334992981</c:v>
                </c:pt>
                <c:pt idx="27">
                  <c:v>19.03412872600083</c:v>
                </c:pt>
                <c:pt idx="28">
                  <c:v>19.349725222558902</c:v>
                </c:pt>
                <c:pt idx="29">
                  <c:v>19.201835387831586</c:v>
                </c:pt>
                <c:pt idx="30">
                  <c:v>15.398293503760703</c:v>
                </c:pt>
              </c:numCache>
            </c:numRef>
          </c:yVal>
          <c:smooth val="0"/>
        </c:ser>
        <c:ser>
          <c:idx val="1"/>
          <c:order val="2"/>
          <c:tx>
            <c:v>Linear Interpolation (R2 = 0.87)</c:v>
          </c:tx>
          <c:spPr>
            <a:ln w="28575">
              <a:noFill/>
            </a:ln>
          </c:spPr>
          <c:xVal>
            <c:numRef>
              <c:f>'Raw Data-9'!$H$3:$H$33</c:f>
              <c:numCache>
                <c:formatCode>General</c:formatCode>
                <c:ptCount val="31"/>
                <c:pt idx="0">
                  <c:v>10.63</c:v>
                </c:pt>
                <c:pt idx="1">
                  <c:v>11.37</c:v>
                </c:pt>
                <c:pt idx="2">
                  <c:v>11.14</c:v>
                </c:pt>
                <c:pt idx="3">
                  <c:v>11.37</c:v>
                </c:pt>
                <c:pt idx="4">
                  <c:v>17.579999999999998</c:v>
                </c:pt>
                <c:pt idx="5">
                  <c:v>19.66</c:v>
                </c:pt>
                <c:pt idx="6">
                  <c:v>26.28</c:v>
                </c:pt>
                <c:pt idx="7">
                  <c:v>26.25</c:v>
                </c:pt>
                <c:pt idx="8">
                  <c:v>26.48</c:v>
                </c:pt>
                <c:pt idx="9">
                  <c:v>26.49</c:v>
                </c:pt>
                <c:pt idx="10">
                  <c:v>26.51</c:v>
                </c:pt>
                <c:pt idx="11">
                  <c:v>23.71</c:v>
                </c:pt>
                <c:pt idx="12">
                  <c:v>27.4</c:v>
                </c:pt>
                <c:pt idx="13">
                  <c:v>23.94</c:v>
                </c:pt>
                <c:pt idx="14">
                  <c:v>22.65</c:v>
                </c:pt>
                <c:pt idx="15">
                  <c:v>21.85</c:v>
                </c:pt>
                <c:pt idx="16">
                  <c:v>20.56</c:v>
                </c:pt>
                <c:pt idx="17">
                  <c:v>20.73</c:v>
                </c:pt>
                <c:pt idx="18">
                  <c:v>20.73</c:v>
                </c:pt>
                <c:pt idx="19">
                  <c:v>18.88</c:v>
                </c:pt>
                <c:pt idx="20">
                  <c:v>17.489999999999998</c:v>
                </c:pt>
                <c:pt idx="21">
                  <c:v>16.149999999999999</c:v>
                </c:pt>
                <c:pt idx="22">
                  <c:v>14.61</c:v>
                </c:pt>
                <c:pt idx="23">
                  <c:v>12.51</c:v>
                </c:pt>
                <c:pt idx="24">
                  <c:v>16.600000000000001</c:v>
                </c:pt>
                <c:pt idx="25">
                  <c:v>15.32</c:v>
                </c:pt>
                <c:pt idx="26">
                  <c:v>26.28</c:v>
                </c:pt>
                <c:pt idx="27">
                  <c:v>23.85</c:v>
                </c:pt>
                <c:pt idx="28">
                  <c:v>20.73</c:v>
                </c:pt>
                <c:pt idx="29">
                  <c:v>18.88</c:v>
                </c:pt>
                <c:pt idx="30">
                  <c:v>16.149999999999999</c:v>
                </c:pt>
              </c:numCache>
            </c:numRef>
          </c:xVal>
          <c:yVal>
            <c:numRef>
              <c:f>'Raw Data-9'!$AN$3:$AN$33</c:f>
              <c:numCache>
                <c:formatCode>General</c:formatCode>
                <c:ptCount val="31"/>
                <c:pt idx="0">
                  <c:v>13.490550619965941</c:v>
                </c:pt>
                <c:pt idx="1">
                  <c:v>14.436001531338057</c:v>
                </c:pt>
                <c:pt idx="2">
                  <c:v>14.688523415413572</c:v>
                </c:pt>
                <c:pt idx="3">
                  <c:v>11.209113112825799</c:v>
                </c:pt>
                <c:pt idx="4">
                  <c:v>12.382162083432902</c:v>
                </c:pt>
                <c:pt idx="5">
                  <c:v>6.0133449446618199</c:v>
                </c:pt>
                <c:pt idx="6">
                  <c:v>24.705102653812187</c:v>
                </c:pt>
                <c:pt idx="7">
                  <c:v>24.513519365639869</c:v>
                </c:pt>
                <c:pt idx="8">
                  <c:v>24.373495510665126</c:v>
                </c:pt>
                <c:pt idx="9">
                  <c:v>24.14738620639416</c:v>
                </c:pt>
                <c:pt idx="10">
                  <c:v>25.22962816246292</c:v>
                </c:pt>
                <c:pt idx="11">
                  <c:v>20.1097099059449</c:v>
                </c:pt>
                <c:pt idx="12">
                  <c:v>23.493436403060745</c:v>
                </c:pt>
                <c:pt idx="13">
                  <c:v>14.354352233425471</c:v>
                </c:pt>
                <c:pt idx="14">
                  <c:v>22.15381641297552</c:v>
                </c:pt>
                <c:pt idx="15">
                  <c:v>20.990154876211779</c:v>
                </c:pt>
                <c:pt idx="16">
                  <c:v>20.411086331241258</c:v>
                </c:pt>
                <c:pt idx="17">
                  <c:v>20.828799917581332</c:v>
                </c:pt>
                <c:pt idx="18">
                  <c:v>20.675405702271537</c:v>
                </c:pt>
                <c:pt idx="19">
                  <c:v>17.264417063436074</c:v>
                </c:pt>
                <c:pt idx="20">
                  <c:v>16.996480518667187</c:v>
                </c:pt>
                <c:pt idx="21">
                  <c:v>19.727534775290302</c:v>
                </c:pt>
                <c:pt idx="22">
                  <c:v>13.350362031776898</c:v>
                </c:pt>
                <c:pt idx="23">
                  <c:v>14.15051721354317</c:v>
                </c:pt>
                <c:pt idx="24">
                  <c:v>16.495090474076648</c:v>
                </c:pt>
                <c:pt idx="25">
                  <c:v>11.413793102853422</c:v>
                </c:pt>
                <c:pt idx="26">
                  <c:v>21.286330128530256</c:v>
                </c:pt>
                <c:pt idx="27">
                  <c:v>23.313474152247981</c:v>
                </c:pt>
                <c:pt idx="28">
                  <c:v>19.756509359948296</c:v>
                </c:pt>
                <c:pt idx="29">
                  <c:v>20.829503953976147</c:v>
                </c:pt>
                <c:pt idx="30">
                  <c:v>16.302294846828818</c:v>
                </c:pt>
              </c:numCache>
            </c:numRef>
          </c:yVal>
          <c:smooth val="0"/>
        </c:ser>
        <c:ser>
          <c:idx val="4"/>
          <c:order val="3"/>
          <c:tx>
            <c:v>Kriging (R2 = 0.90)</c:v>
          </c:tx>
          <c:spPr>
            <a:ln w="28575">
              <a:noFill/>
            </a:ln>
          </c:spPr>
          <c:xVal>
            <c:numRef>
              <c:f>'Raw Data-9'!$H$3:$H$33</c:f>
              <c:numCache>
                <c:formatCode>General</c:formatCode>
                <c:ptCount val="31"/>
                <c:pt idx="0">
                  <c:v>10.63</c:v>
                </c:pt>
                <c:pt idx="1">
                  <c:v>11.37</c:v>
                </c:pt>
                <c:pt idx="2">
                  <c:v>11.14</c:v>
                </c:pt>
                <c:pt idx="3">
                  <c:v>11.37</c:v>
                </c:pt>
                <c:pt idx="4">
                  <c:v>17.579999999999998</c:v>
                </c:pt>
                <c:pt idx="5">
                  <c:v>19.66</c:v>
                </c:pt>
                <c:pt idx="6">
                  <c:v>26.28</c:v>
                </c:pt>
                <c:pt idx="7">
                  <c:v>26.25</c:v>
                </c:pt>
                <c:pt idx="8">
                  <c:v>26.48</c:v>
                </c:pt>
                <c:pt idx="9">
                  <c:v>26.49</c:v>
                </c:pt>
                <c:pt idx="10">
                  <c:v>26.51</c:v>
                </c:pt>
                <c:pt idx="11">
                  <c:v>23.71</c:v>
                </c:pt>
                <c:pt idx="12">
                  <c:v>27.4</c:v>
                </c:pt>
                <c:pt idx="13">
                  <c:v>23.94</c:v>
                </c:pt>
                <c:pt idx="14">
                  <c:v>22.65</c:v>
                </c:pt>
                <c:pt idx="15">
                  <c:v>21.85</c:v>
                </c:pt>
                <c:pt idx="16">
                  <c:v>20.56</c:v>
                </c:pt>
                <c:pt idx="17">
                  <c:v>20.73</c:v>
                </c:pt>
                <c:pt idx="18">
                  <c:v>20.73</c:v>
                </c:pt>
                <c:pt idx="19">
                  <c:v>18.88</c:v>
                </c:pt>
                <c:pt idx="20">
                  <c:v>17.489999999999998</c:v>
                </c:pt>
                <c:pt idx="21">
                  <c:v>16.149999999999999</c:v>
                </c:pt>
                <c:pt idx="22">
                  <c:v>14.61</c:v>
                </c:pt>
                <c:pt idx="23">
                  <c:v>12.51</c:v>
                </c:pt>
                <c:pt idx="24">
                  <c:v>16.600000000000001</c:v>
                </c:pt>
                <c:pt idx="25">
                  <c:v>15.32</c:v>
                </c:pt>
                <c:pt idx="26">
                  <c:v>26.28</c:v>
                </c:pt>
                <c:pt idx="27">
                  <c:v>23.85</c:v>
                </c:pt>
                <c:pt idx="28">
                  <c:v>20.73</c:v>
                </c:pt>
                <c:pt idx="29">
                  <c:v>18.88</c:v>
                </c:pt>
                <c:pt idx="30">
                  <c:v>16.149999999999999</c:v>
                </c:pt>
              </c:numCache>
            </c:numRef>
          </c:xVal>
          <c:yVal>
            <c:numRef>
              <c:f>'Raw Data-9'!$AM$3:$AM$33</c:f>
              <c:numCache>
                <c:formatCode>General</c:formatCode>
                <c:ptCount val="31"/>
                <c:pt idx="0">
                  <c:v>12.635591554084666</c:v>
                </c:pt>
                <c:pt idx="1">
                  <c:v>12.95986137691072</c:v>
                </c:pt>
                <c:pt idx="2">
                  <c:v>12.610960071609268</c:v>
                </c:pt>
                <c:pt idx="3">
                  <c:v>11.586353137340019</c:v>
                </c:pt>
                <c:pt idx="4">
                  <c:v>12.110287190305897</c:v>
                </c:pt>
                <c:pt idx="5">
                  <c:v>9.4456860592611136</c:v>
                </c:pt>
                <c:pt idx="6">
                  <c:v>19.69301933231602</c:v>
                </c:pt>
                <c:pt idx="7">
                  <c:v>19.734585545236929</c:v>
                </c:pt>
                <c:pt idx="8">
                  <c:v>19.849708718475096</c:v>
                </c:pt>
                <c:pt idx="9">
                  <c:v>19.455090812457879</c:v>
                </c:pt>
                <c:pt idx="10">
                  <c:v>21.148995937555526</c:v>
                </c:pt>
                <c:pt idx="11">
                  <c:v>16.065293863258162</c:v>
                </c:pt>
                <c:pt idx="12">
                  <c:v>19.031682164303035</c:v>
                </c:pt>
                <c:pt idx="13">
                  <c:v>12.966595708925905</c:v>
                </c:pt>
                <c:pt idx="14">
                  <c:v>17.23758166508517</c:v>
                </c:pt>
                <c:pt idx="15">
                  <c:v>16.859405484807809</c:v>
                </c:pt>
                <c:pt idx="16">
                  <c:v>15.726459220117709</c:v>
                </c:pt>
                <c:pt idx="17">
                  <c:v>16.984209728292885</c:v>
                </c:pt>
                <c:pt idx="18">
                  <c:v>16.480514044983327</c:v>
                </c:pt>
                <c:pt idx="19">
                  <c:v>14.094784792126672</c:v>
                </c:pt>
                <c:pt idx="20">
                  <c:v>14.574101547087093</c:v>
                </c:pt>
                <c:pt idx="21">
                  <c:v>16.575718665932392</c:v>
                </c:pt>
                <c:pt idx="22">
                  <c:v>12.344052127915891</c:v>
                </c:pt>
                <c:pt idx="23">
                  <c:v>12.660446072425998</c:v>
                </c:pt>
                <c:pt idx="24">
                  <c:v>14.455493927799678</c:v>
                </c:pt>
                <c:pt idx="25">
                  <c:v>11.528403464411024</c:v>
                </c:pt>
                <c:pt idx="26">
                  <c:v>17.701538290719451</c:v>
                </c:pt>
                <c:pt idx="27">
                  <c:v>18.665263475373635</c:v>
                </c:pt>
                <c:pt idx="28">
                  <c:v>16.066885993211834</c:v>
                </c:pt>
                <c:pt idx="29">
                  <c:v>16.679349306151096</c:v>
                </c:pt>
                <c:pt idx="30">
                  <c:v>14.782080721518145</c:v>
                </c:pt>
              </c:numCache>
            </c:numRef>
          </c:yVal>
          <c:smooth val="0"/>
        </c:ser>
        <c:ser>
          <c:idx val="5"/>
          <c:order val="4"/>
          <c:tx>
            <c:v>Spline (R2 = 0.72)</c:v>
          </c:tx>
          <c:spPr>
            <a:ln w="28575">
              <a:noFill/>
            </a:ln>
          </c:spPr>
          <c:xVal>
            <c:numRef>
              <c:f>'Raw Data-9'!$H$3:$H$33</c:f>
              <c:numCache>
                <c:formatCode>General</c:formatCode>
                <c:ptCount val="31"/>
                <c:pt idx="0">
                  <c:v>10.63</c:v>
                </c:pt>
                <c:pt idx="1">
                  <c:v>11.37</c:v>
                </c:pt>
                <c:pt idx="2">
                  <c:v>11.14</c:v>
                </c:pt>
                <c:pt idx="3">
                  <c:v>11.37</c:v>
                </c:pt>
                <c:pt idx="4">
                  <c:v>17.579999999999998</c:v>
                </c:pt>
                <c:pt idx="5">
                  <c:v>19.66</c:v>
                </c:pt>
                <c:pt idx="6">
                  <c:v>26.28</c:v>
                </c:pt>
                <c:pt idx="7">
                  <c:v>26.25</c:v>
                </c:pt>
                <c:pt idx="8">
                  <c:v>26.48</c:v>
                </c:pt>
                <c:pt idx="9">
                  <c:v>26.49</c:v>
                </c:pt>
                <c:pt idx="10">
                  <c:v>26.51</c:v>
                </c:pt>
                <c:pt idx="11">
                  <c:v>23.71</c:v>
                </c:pt>
                <c:pt idx="12">
                  <c:v>27.4</c:v>
                </c:pt>
                <c:pt idx="13">
                  <c:v>23.94</c:v>
                </c:pt>
                <c:pt idx="14">
                  <c:v>22.65</c:v>
                </c:pt>
                <c:pt idx="15">
                  <c:v>21.85</c:v>
                </c:pt>
                <c:pt idx="16">
                  <c:v>20.56</c:v>
                </c:pt>
                <c:pt idx="17">
                  <c:v>20.73</c:v>
                </c:pt>
                <c:pt idx="18">
                  <c:v>20.73</c:v>
                </c:pt>
                <c:pt idx="19">
                  <c:v>18.88</c:v>
                </c:pt>
                <c:pt idx="20">
                  <c:v>17.489999999999998</c:v>
                </c:pt>
                <c:pt idx="21">
                  <c:v>16.149999999999999</c:v>
                </c:pt>
                <c:pt idx="22">
                  <c:v>14.61</c:v>
                </c:pt>
                <c:pt idx="23">
                  <c:v>12.51</c:v>
                </c:pt>
                <c:pt idx="24">
                  <c:v>16.600000000000001</c:v>
                </c:pt>
                <c:pt idx="25">
                  <c:v>15.32</c:v>
                </c:pt>
                <c:pt idx="26">
                  <c:v>26.28</c:v>
                </c:pt>
                <c:pt idx="27">
                  <c:v>23.85</c:v>
                </c:pt>
                <c:pt idx="28">
                  <c:v>20.73</c:v>
                </c:pt>
                <c:pt idx="29">
                  <c:v>18.88</c:v>
                </c:pt>
                <c:pt idx="30">
                  <c:v>16.149999999999999</c:v>
                </c:pt>
              </c:numCache>
            </c:numRef>
          </c:xVal>
          <c:yVal>
            <c:numRef>
              <c:f>'Raw Data-9'!$AO$3:$AO$33</c:f>
              <c:numCache>
                <c:formatCode>General</c:formatCode>
                <c:ptCount val="31"/>
                <c:pt idx="0">
                  <c:v>0.98375230135508218</c:v>
                </c:pt>
                <c:pt idx="1">
                  <c:v>1.5806055629498132</c:v>
                </c:pt>
                <c:pt idx="2">
                  <c:v>12.132360892705776</c:v>
                </c:pt>
                <c:pt idx="3">
                  <c:v>5.4910857019884816</c:v>
                </c:pt>
                <c:pt idx="4">
                  <c:v>14.45644834285325</c:v>
                </c:pt>
                <c:pt idx="5">
                  <c:v>7.449246768379993</c:v>
                </c:pt>
                <c:pt idx="6">
                  <c:v>30.831474036939753</c:v>
                </c:pt>
                <c:pt idx="7">
                  <c:v>30.696500100108366</c:v>
                </c:pt>
                <c:pt idx="8">
                  <c:v>30.388657217913476</c:v>
                </c:pt>
                <c:pt idx="9">
                  <c:v>30.135419856052014</c:v>
                </c:pt>
                <c:pt idx="10">
                  <c:v>31.813685136439602</c:v>
                </c:pt>
                <c:pt idx="11">
                  <c:v>26.962657031405683</c:v>
                </c:pt>
                <c:pt idx="12">
                  <c:v>28.249006643256834</c:v>
                </c:pt>
                <c:pt idx="13">
                  <c:v>10.129335330874795</c:v>
                </c:pt>
                <c:pt idx="14">
                  <c:v>25.447478964375168</c:v>
                </c:pt>
                <c:pt idx="15">
                  <c:v>23.877147810423544</c:v>
                </c:pt>
                <c:pt idx="16">
                  <c:v>24.821719030556615</c:v>
                </c:pt>
                <c:pt idx="17">
                  <c:v>25.443753257795699</c:v>
                </c:pt>
                <c:pt idx="18">
                  <c:v>24.132477223055762</c:v>
                </c:pt>
                <c:pt idx="19">
                  <c:v>18.568330455111017</c:v>
                </c:pt>
                <c:pt idx="20">
                  <c:v>11.860114309004587</c:v>
                </c:pt>
                <c:pt idx="21">
                  <c:v>19.439331154891818</c:v>
                </c:pt>
                <c:pt idx="22">
                  <c:v>6.7555402653785421</c:v>
                </c:pt>
                <c:pt idx="23">
                  <c:v>-2.3707531078345596</c:v>
                </c:pt>
                <c:pt idx="24">
                  <c:v>10.016335720086786</c:v>
                </c:pt>
                <c:pt idx="25">
                  <c:v>8.1923144987496244</c:v>
                </c:pt>
                <c:pt idx="26">
                  <c:v>19.156502550340143</c:v>
                </c:pt>
                <c:pt idx="27">
                  <c:v>28.73320029838079</c:v>
                </c:pt>
                <c:pt idx="28">
                  <c:v>-15.930551773371036</c:v>
                </c:pt>
                <c:pt idx="29">
                  <c:v>24.37774994118211</c:v>
                </c:pt>
                <c:pt idx="30">
                  <c:v>0.15115765653601443</c:v>
                </c:pt>
              </c:numCache>
            </c:numRef>
          </c:yVal>
          <c:smooth val="0"/>
        </c:ser>
        <c:ser>
          <c:idx val="3"/>
          <c:order val="5"/>
          <c:tx>
            <c:v>1:1 Line</c:v>
          </c:tx>
          <c:spPr>
            <a:ln w="28575">
              <a:solidFill>
                <a:schemeClr val="tx1"/>
              </a:solidFill>
            </a:ln>
          </c:spPr>
          <c:marker>
            <c:symbol val="none"/>
          </c:marker>
          <c:xVal>
            <c:numLit>
              <c:formatCode>General</c:formatCode>
              <c:ptCount val="2"/>
              <c:pt idx="0">
                <c:v>0</c:v>
              </c:pt>
              <c:pt idx="1">
                <c:v>35</c:v>
              </c:pt>
            </c:numLit>
          </c:xVal>
          <c:yVal>
            <c:numLit>
              <c:formatCode>General</c:formatCode>
              <c:ptCount val="2"/>
              <c:pt idx="0">
                <c:v>0</c:v>
              </c:pt>
              <c:pt idx="1">
                <c:v>35</c:v>
              </c:pt>
            </c:numLit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5271936"/>
        <c:axId val="95282304"/>
      </c:scatterChart>
      <c:valAx>
        <c:axId val="95271936"/>
        <c:scaling>
          <c:orientation val="minMax"/>
          <c:max val="35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Measured</a:t>
                </a:r>
                <a:r>
                  <a:rPr lang="en-US" baseline="0"/>
                  <a:t> Temperature (°C)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282304"/>
        <c:crosses val="autoZero"/>
        <c:crossBetween val="midCat"/>
      </c:valAx>
      <c:valAx>
        <c:axId val="95282304"/>
        <c:scaling>
          <c:orientation val="minMax"/>
          <c:max val="3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Calcuated Temperature (</a:t>
                </a:r>
                <a:r>
                  <a:rPr lang="en-US">
                    <a:latin typeface="Calibri"/>
                  </a:rPr>
                  <a:t>°C)</a:t>
                </a:r>
                <a:endParaRPr lang="en-US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95271936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10575618750590354"/>
          <c:y val="0.12366891252985418"/>
          <c:w val="0.30822280296427673"/>
          <c:h val="0.29165983158499881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F066-30AF-478C-9519-4BD297C56EF9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5C79-7007-495F-85FD-F67230B7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681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F066-30AF-478C-9519-4BD297C56EF9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5C79-7007-495F-85FD-F67230B7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072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F066-30AF-478C-9519-4BD297C56EF9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5C79-7007-495F-85FD-F67230B7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16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F066-30AF-478C-9519-4BD297C56EF9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5C79-7007-495F-85FD-F67230B7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384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F066-30AF-478C-9519-4BD297C56EF9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5C79-7007-495F-85FD-F67230B7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182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F066-30AF-478C-9519-4BD297C56EF9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5C79-7007-495F-85FD-F67230B7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14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F066-30AF-478C-9519-4BD297C56EF9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5C79-7007-495F-85FD-F67230B7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594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F066-30AF-478C-9519-4BD297C56EF9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5C79-7007-495F-85FD-F67230B7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94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F066-30AF-478C-9519-4BD297C56EF9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5C79-7007-495F-85FD-F67230B7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3106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F066-30AF-478C-9519-4BD297C56EF9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5C79-7007-495F-85FD-F67230B7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33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51F066-30AF-478C-9519-4BD297C56EF9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B05C79-7007-495F-85FD-F67230B7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75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51F066-30AF-478C-9519-4BD297C56EF9}" type="datetimeFigureOut">
              <a:rPr lang="en-US" smtClean="0"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B05C79-7007-495F-85FD-F67230B78E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4093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52400"/>
            <a:ext cx="5943600" cy="28956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Empirical Calibration of a Lipid-Based </a:t>
            </a:r>
            <a:r>
              <a:rPr lang="en-US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Paleothermometer</a:t>
            </a:r>
            <a:r>
              <a:rPr lang="en-US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</a:rPr>
              <a:t> in the Eastern Cordillera of Colombia</a:t>
            </a:r>
            <a:endParaRPr lang="en-US" b="1" dirty="0">
              <a:ln>
                <a:solidFill>
                  <a:schemeClr val="tx1"/>
                </a:solidFill>
              </a:ln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76600" y="55626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Veronica Anderson</a:t>
            </a:r>
          </a:p>
        </p:txBody>
      </p:sp>
    </p:spTree>
    <p:extLst>
      <p:ext uri="{BB962C8B-B14F-4D97-AF65-F5344CB8AC3E}">
        <p14:creationId xmlns:p14="http://schemas.microsoft.com/office/powerpoint/2010/main" val="249503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735" y="1600200"/>
            <a:ext cx="5548529" cy="4525963"/>
          </a:xfrm>
        </p:spPr>
      </p:pic>
      <p:sp>
        <p:nvSpPr>
          <p:cNvPr id="7" name="TextBox 6"/>
          <p:cNvSpPr txBox="1"/>
          <p:nvPr/>
        </p:nvSpPr>
        <p:spPr>
          <a:xfrm>
            <a:off x="2209800" y="6172200"/>
            <a:ext cx="4772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Soil sample locations used by </a:t>
            </a:r>
            <a:r>
              <a:rPr lang="en-US" dirty="0" err="1" smtClean="0"/>
              <a:t>Peterse</a:t>
            </a:r>
            <a:r>
              <a:rPr lang="en-US" dirty="0" smtClean="0"/>
              <a:t> et al, 2012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778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152400"/>
            <a:ext cx="7772400" cy="2609851"/>
          </a:xfrm>
        </p:spPr>
        <p:txBody>
          <a:bodyPr>
            <a:noAutofit/>
          </a:bodyPr>
          <a:lstStyle/>
          <a:p>
            <a:r>
              <a:rPr lang="en-US" sz="5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Thanks for Listening!</a:t>
            </a:r>
            <a:br>
              <a:rPr lang="en-US" sz="5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</a:br>
            <a:r>
              <a:rPr lang="en-US" sz="5400" dirty="0" smtClean="0">
                <a:effectLst>
                  <a:glow rad="63500">
                    <a:schemeClr val="bg1">
                      <a:alpha val="40000"/>
                    </a:schemeClr>
                  </a:glow>
                </a:effectLst>
              </a:rPr>
              <a:t>……Any Questions?</a:t>
            </a:r>
            <a:endParaRPr lang="en-US" sz="5400" dirty="0">
              <a:effectLst>
                <a:glow rad="63500">
                  <a:schemeClr val="bg1"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627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GDGT-based </a:t>
            </a:r>
            <a:r>
              <a:rPr lang="en-US" dirty="0" err="1" smtClean="0"/>
              <a:t>paleothermometers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GDGT’s (Glycerol </a:t>
            </a:r>
            <a:r>
              <a:rPr lang="en-US" dirty="0" err="1" smtClean="0"/>
              <a:t>Dialkyl</a:t>
            </a:r>
            <a:r>
              <a:rPr lang="en-US" dirty="0" smtClean="0"/>
              <a:t> Glycerol </a:t>
            </a:r>
            <a:r>
              <a:rPr lang="en-US" dirty="0" err="1" smtClean="0"/>
              <a:t>Tetraethers</a:t>
            </a:r>
            <a:r>
              <a:rPr lang="en-US" dirty="0" smtClean="0"/>
              <a:t>) are membrane lipids produced by soil bacteria</a:t>
            </a:r>
          </a:p>
          <a:p>
            <a:r>
              <a:rPr lang="en-US" dirty="0" smtClean="0"/>
              <a:t>9 individual branched GDGT’s</a:t>
            </a:r>
          </a:p>
          <a:p>
            <a:r>
              <a:rPr lang="en-US" dirty="0" smtClean="0"/>
              <a:t>Slight structural  variations represent adaptations to different temperature regimes</a:t>
            </a:r>
          </a:p>
          <a:p>
            <a:r>
              <a:rPr lang="en-US" dirty="0" smtClean="0"/>
              <a:t>Strong correlation between relative abundances of GDGT’s and mean annual temperature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946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Measurement of GDGT’s</a:t>
            </a:r>
            <a:endParaRPr lang="en-US" dirty="0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459" y="1600200"/>
            <a:ext cx="6063082" cy="4525963"/>
          </a:xfrm>
        </p:spPr>
      </p:pic>
    </p:spTree>
    <p:extLst>
      <p:ext uri="{BB962C8B-B14F-4D97-AF65-F5344CB8AC3E}">
        <p14:creationId xmlns:p14="http://schemas.microsoft.com/office/powerpoint/2010/main" val="84809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Measuring </a:t>
            </a:r>
            <a:r>
              <a:rPr lang="en-US" dirty="0" err="1" smtClean="0"/>
              <a:t>Paleotemperatures</a:t>
            </a:r>
            <a:r>
              <a:rPr lang="en-US" dirty="0" smtClean="0"/>
              <a:t> With GDGT’s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3434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Collect soil samples across the globe</a:t>
            </a:r>
          </a:p>
          <a:p>
            <a:r>
              <a:rPr lang="en-US" dirty="0" smtClean="0"/>
              <a:t>Measure GDGT abundances</a:t>
            </a:r>
          </a:p>
          <a:p>
            <a:r>
              <a:rPr lang="en-US" dirty="0" smtClean="0"/>
              <a:t>Compare to nearby climate station data</a:t>
            </a:r>
          </a:p>
          <a:p>
            <a:r>
              <a:rPr lang="en-US" dirty="0" smtClean="0"/>
              <a:t>Create a statistical correlation between measured GDGT’s and mean annual temperature (MAT)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524000"/>
            <a:ext cx="4038600" cy="3444452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105399" y="5352660"/>
                <a:ext cx="3351109" cy="4767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𝑀𝐵</m:t>
                      </m:r>
                      <m:sSup>
                        <m:sSup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1200" b="0" i="1" smtClean="0">
                              <a:latin typeface="Cambria Math"/>
                            </a:rPr>
                            <m:t>𝑇</m:t>
                          </m:r>
                        </m:e>
                        <m:sup>
                          <m:r>
                            <a:rPr lang="en-US" sz="1200" b="0" i="1" smtClean="0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US" sz="1200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1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𝐼𝑎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𝐼𝑏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𝐼𝑐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)</m:t>
                          </m:r>
                        </m:num>
                        <m:den>
                          <m:r>
                            <a:rPr lang="en-US" sz="12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𝐼𝑎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𝐼𝑏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𝐼𝑐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𝐼𝐼𝑎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𝐼𝐼𝑏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𝐼𝐼𝑐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𝐼𝐼𝐼𝑎</m:t>
                          </m:r>
                          <m:r>
                            <a:rPr lang="en-US" sz="1200" b="0" i="1" smtClean="0">
                              <a:latin typeface="Cambria Math"/>
                            </a:rPr>
                            <m:t>)</m:t>
                          </m:r>
                        </m:den>
                      </m:f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399" y="5352660"/>
                <a:ext cx="3351109" cy="476797"/>
              </a:xfrm>
              <a:prstGeom prst="rect">
                <a:avLst/>
              </a:prstGeom>
              <a:blipFill rotWithShape="1">
                <a:blip r:embed="rId3"/>
                <a:stretch>
                  <a:fillRect b="-64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207357" y="5851895"/>
                <a:ext cx="1780487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200" b="0" i="1" smtClean="0">
                          <a:latin typeface="Cambria Math"/>
                        </a:rPr>
                        <m:t>𝐶𝐵𝑇</m:t>
                      </m:r>
                      <m:r>
                        <a:rPr lang="en-US" sz="1200" b="0" i="1" smtClean="0">
                          <a:latin typeface="Cambria Math"/>
                        </a:rPr>
                        <m:t>=−</m:t>
                      </m:r>
                      <m:func>
                        <m:funcPr>
                          <m:ctrlPr>
                            <a:rPr lang="en-US" sz="12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1200" b="0" i="0" smtClean="0">
                              <a:latin typeface="Cambria Math"/>
                            </a:rPr>
                            <m:t>log</m:t>
                          </m:r>
                        </m:fName>
                        <m:e>
                          <m:d>
                            <m:dPr>
                              <m:ctrlPr>
                                <a:rPr lang="en-US" sz="12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12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𝐼𝑏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𝐼𝐼𝑏</m:t>
                                  </m:r>
                                </m:num>
                                <m:den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𝐼𝑎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sz="1200" b="0" i="1" smtClean="0">
                                      <a:latin typeface="Cambria Math"/>
                                    </a:rPr>
                                    <m:t>𝐼𝑎</m:t>
                                  </m:r>
                                </m:den>
                              </m:f>
                            </m:e>
                          </m:d>
                        </m:e>
                      </m:func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7357" y="5851895"/>
                <a:ext cx="1780487" cy="50731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6629400" y="1263134"/>
            <a:ext cx="19809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Peterse</a:t>
            </a:r>
            <a:r>
              <a:rPr lang="en-US" dirty="0" smtClean="0"/>
              <a:t> et al, 2012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926975" y="5044883"/>
                <a:ext cx="371018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1" i="1" smtClean="0">
                          <a:latin typeface="Cambria Math"/>
                        </a:rPr>
                        <m:t>𝑴𝑨𝑻</m:t>
                      </m:r>
                      <m:r>
                        <a:rPr lang="en-US" sz="1400" b="1" i="1" smtClean="0">
                          <a:latin typeface="Cambria Math"/>
                        </a:rPr>
                        <m:t>=</m:t>
                      </m:r>
                      <m:r>
                        <a:rPr lang="en-US" sz="1400" b="1" i="1" smtClean="0">
                          <a:latin typeface="Cambria Math"/>
                        </a:rPr>
                        <m:t>𝟎</m:t>
                      </m:r>
                      <m:r>
                        <a:rPr lang="en-US" sz="1400" b="1" i="1" smtClean="0">
                          <a:latin typeface="Cambria Math"/>
                        </a:rPr>
                        <m:t>.</m:t>
                      </m:r>
                      <m:r>
                        <a:rPr lang="en-US" sz="1400" b="1" i="1" smtClean="0">
                          <a:latin typeface="Cambria Math"/>
                        </a:rPr>
                        <m:t>𝟖𝟏</m:t>
                      </m:r>
                      <m:r>
                        <a:rPr lang="en-US" sz="1400" b="1" i="1" smtClean="0">
                          <a:latin typeface="Cambria Math"/>
                        </a:rPr>
                        <m:t> −</m:t>
                      </m:r>
                      <m:r>
                        <a:rPr lang="en-US" sz="1400" b="1" i="1" smtClean="0">
                          <a:latin typeface="Cambria Math"/>
                        </a:rPr>
                        <m:t>𝟓</m:t>
                      </m:r>
                      <m:r>
                        <a:rPr lang="en-US" sz="1400" b="1" i="1" smtClean="0">
                          <a:latin typeface="Cambria Math"/>
                        </a:rPr>
                        <m:t>.</m:t>
                      </m:r>
                      <m:r>
                        <a:rPr lang="en-US" sz="1400" b="1" i="1" smtClean="0">
                          <a:latin typeface="Cambria Math"/>
                        </a:rPr>
                        <m:t>𝟔𝟕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×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𝑪𝑩𝑻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𝟑𝟏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.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𝟎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∗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𝑴𝑩𝑻</m:t>
                      </m:r>
                      <m:r>
                        <a:rPr lang="en-US" sz="1400" b="1" i="1" smtClean="0">
                          <a:latin typeface="Cambria Math"/>
                          <a:ea typeface="Cambria Math"/>
                        </a:rPr>
                        <m:t>′ </m:t>
                      </m:r>
                    </m:oMath>
                  </m:oMathPara>
                </a14:m>
                <a:endParaRPr lang="en-US" sz="1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26975" y="5044883"/>
                <a:ext cx="3710183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618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Problems with current calibration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Soil temperature not necessarily the same as temperature at climate station</a:t>
            </a:r>
          </a:p>
          <a:p>
            <a:pPr lvl="1"/>
            <a:r>
              <a:rPr lang="en-US" dirty="0" smtClean="0"/>
              <a:t>can differ by as much as 8 degrees in our study!</a:t>
            </a:r>
          </a:p>
          <a:p>
            <a:r>
              <a:rPr lang="en-US" dirty="0" smtClean="0"/>
              <a:t>How much scatter does this mismatch introduce into the regression?</a:t>
            </a:r>
          </a:p>
          <a:p>
            <a:r>
              <a:rPr lang="en-US" dirty="0" smtClean="0"/>
              <a:t>How does this affect reported errors?</a:t>
            </a:r>
          </a:p>
          <a:p>
            <a:r>
              <a:rPr lang="en-US" dirty="0" smtClean="0"/>
              <a:t>Can interpolation solve some of these problems with site data?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66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322" y="3886200"/>
            <a:ext cx="2502477" cy="3238500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7200"/>
            <a:ext cx="5944302" cy="5389065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15000" y="609600"/>
            <a:ext cx="3276600" cy="55165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Installed temperature loggers across elevation transect</a:t>
            </a:r>
          </a:p>
          <a:p>
            <a:r>
              <a:rPr lang="en-US" sz="2400" dirty="0" smtClean="0"/>
              <a:t>Recorded temperature every 10 </a:t>
            </a:r>
            <a:r>
              <a:rPr lang="en-US" sz="2400" dirty="0" err="1" smtClean="0"/>
              <a:t>mins</a:t>
            </a:r>
            <a:r>
              <a:rPr lang="en-US" sz="2400" dirty="0" smtClean="0"/>
              <a:t> for a year</a:t>
            </a:r>
          </a:p>
          <a:p>
            <a:r>
              <a:rPr lang="en-US" sz="2400" dirty="0" smtClean="0"/>
              <a:t>Measured GDGT’s in soils from each location</a:t>
            </a:r>
          </a:p>
          <a:p>
            <a:pPr marL="0" indent="0">
              <a:buNone/>
            </a:pPr>
            <a:endParaRPr lang="en-US" sz="2400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5715000" y="4953000"/>
            <a:ext cx="1981200" cy="304800"/>
          </a:xfrm>
          <a:prstGeom prst="straightConnector1">
            <a:avLst/>
          </a:prstGeom>
          <a:ln w="158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6960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3497769" cy="329172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6540" y="3414028"/>
            <a:ext cx="3795273" cy="3426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371600"/>
            <a:ext cx="3477833" cy="3144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 different interpolations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609600" y="1673149"/>
            <a:ext cx="10390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Kriging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797937" y="1647391"/>
            <a:ext cx="26570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Linear Interpolation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3505200" y="6169966"/>
            <a:ext cx="16821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12-pt Spline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13782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5524664"/>
              </p:ext>
            </p:extLst>
          </p:nvPr>
        </p:nvGraphicFramePr>
        <p:xfrm>
          <a:off x="381000" y="457200"/>
          <a:ext cx="8458200" cy="5867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443382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linear interpolation actually does a pretty good job!</a:t>
            </a:r>
          </a:p>
          <a:p>
            <a:r>
              <a:rPr lang="en-US" dirty="0" smtClean="0"/>
              <a:t>Original authors happened to pick a good interpolation scheme.</a:t>
            </a:r>
          </a:p>
          <a:p>
            <a:r>
              <a:rPr lang="en-US" dirty="0" smtClean="0"/>
              <a:t>R</a:t>
            </a:r>
            <a:r>
              <a:rPr lang="en-US" baseline="30000" dirty="0" smtClean="0"/>
              <a:t>2</a:t>
            </a:r>
            <a:r>
              <a:rPr lang="en-US" dirty="0" smtClean="0"/>
              <a:t> still = 0.8, even with in-situ temperature loggers → suggests that 20% of the variation in GDGT compounds cannot be explained by temperature alone!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8758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2113</TotalTime>
  <Words>316</Words>
  <Application>Microsoft Office PowerPoint</Application>
  <PresentationFormat>On-screen Show (4:3)</PresentationFormat>
  <Paragraphs>40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Empirical Calibration of a Lipid-Based Paleothermometer in the Eastern Cordillera of Colombia</vt:lpstr>
      <vt:lpstr>GDGT-based paleothermometers</vt:lpstr>
      <vt:lpstr>Measurement of GDGT’s</vt:lpstr>
      <vt:lpstr>Measuring Paleotemperatures With GDGT’s</vt:lpstr>
      <vt:lpstr>Problems with current calibration</vt:lpstr>
      <vt:lpstr>PowerPoint Presentation</vt:lpstr>
      <vt:lpstr>3 different interpolations</vt:lpstr>
      <vt:lpstr>PowerPoint Presentation</vt:lpstr>
      <vt:lpstr>Conclusions </vt:lpstr>
      <vt:lpstr>Future Work</vt:lpstr>
      <vt:lpstr>Thanks for Listening! ……Any 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Empirical Calibration of a Lipid-Based Paleothermometer in the Eastern Cordillera of Colombia</dc:title>
  <dc:creator>Veronica Anderson</dc:creator>
  <cp:lastModifiedBy>Veronica Anderson</cp:lastModifiedBy>
  <cp:revision>16</cp:revision>
  <dcterms:created xsi:type="dcterms:W3CDTF">2012-11-24T21:08:23Z</dcterms:created>
  <dcterms:modified xsi:type="dcterms:W3CDTF">2012-11-27T05:03:04Z</dcterms:modified>
</cp:coreProperties>
</file>