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68" r:id="rId3"/>
    <p:sldId id="272" r:id="rId4"/>
    <p:sldId id="260" r:id="rId5"/>
    <p:sldId id="265" r:id="rId6"/>
    <p:sldId id="263" r:id="rId7"/>
    <p:sldId id="270" r:id="rId8"/>
    <p:sldId id="262" r:id="rId9"/>
    <p:sldId id="275" r:id="rId10"/>
    <p:sldId id="267" r:id="rId11"/>
    <p:sldId id="266" r:id="rId12"/>
    <p:sldId id="274"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1A5619-6C3E-49C8-8E0E-DFEBA6FB8EE1}">
          <p14:sldIdLst>
            <p14:sldId id="256"/>
            <p14:sldId id="268"/>
            <p14:sldId id="272"/>
            <p14:sldId id="260"/>
            <p14:sldId id="265"/>
            <p14:sldId id="263"/>
            <p14:sldId id="270"/>
            <p14:sldId id="262"/>
            <p14:sldId id="275"/>
            <p14:sldId id="267"/>
            <p14:sldId id="266"/>
            <p14:sldId id="274"/>
            <p14:sldId id="269"/>
          </p14:sldIdLst>
        </p14:section>
        <p14:section name="Untitled Section" id="{6A8A8AA3-D09C-4E37-A0DA-2E436744DE3D}">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ker, Justin C" initials="BJ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04" autoAdjust="0"/>
  </p:normalViewPr>
  <p:slideViewPr>
    <p:cSldViewPr>
      <p:cViewPr varScale="1">
        <p:scale>
          <a:sx n="61" d="100"/>
          <a:sy n="61" d="100"/>
        </p:scale>
        <p:origin x="-7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E:\GIS%20for%20Water%20Resources\Project\time-series-bulawayo-watercons_demand.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2631342957130359"/>
          <c:y val="0.13153594771241831"/>
          <c:w val="0.8029226815398075"/>
          <c:h val="0.73240517729401466"/>
        </c:manualLayout>
      </c:layout>
      <c:scatterChart>
        <c:scatterStyle val="lineMarker"/>
        <c:varyColors val="0"/>
        <c:ser>
          <c:idx val="0"/>
          <c:order val="0"/>
          <c:tx>
            <c:v>Demand</c:v>
          </c:tx>
          <c:trendline>
            <c:spPr>
              <a:ln w="19050">
                <a:solidFill>
                  <a:schemeClr val="accent3">
                    <a:lumMod val="50000"/>
                  </a:schemeClr>
                </a:solidFill>
              </a:ln>
            </c:spPr>
            <c:trendlineType val="movingAvg"/>
            <c:period val="2"/>
            <c:dispRSqr val="0"/>
            <c:dispEq val="0"/>
          </c:trendline>
          <c:xVal>
            <c:numRef>
              <c:f>Sheet1!$A$2:$A$9</c:f>
              <c:numCache>
                <c:formatCode>General</c:formatCode>
                <c:ptCount val="8"/>
                <c:pt idx="0">
                  <c:v>1980</c:v>
                </c:pt>
                <c:pt idx="1">
                  <c:v>1985</c:v>
                </c:pt>
                <c:pt idx="2">
                  <c:v>1990</c:v>
                </c:pt>
                <c:pt idx="3">
                  <c:v>1995</c:v>
                </c:pt>
                <c:pt idx="4">
                  <c:v>2000</c:v>
                </c:pt>
                <c:pt idx="5">
                  <c:v>2005</c:v>
                </c:pt>
                <c:pt idx="6">
                  <c:v>2010</c:v>
                </c:pt>
              </c:numCache>
            </c:numRef>
          </c:xVal>
          <c:yVal>
            <c:numRef>
              <c:f>Sheet1!$B$2:$B$8</c:f>
              <c:numCache>
                <c:formatCode>General</c:formatCode>
                <c:ptCount val="7"/>
                <c:pt idx="0">
                  <c:v>40</c:v>
                </c:pt>
                <c:pt idx="1">
                  <c:v>27</c:v>
                </c:pt>
                <c:pt idx="2">
                  <c:v>44</c:v>
                </c:pt>
                <c:pt idx="3">
                  <c:v>40</c:v>
                </c:pt>
                <c:pt idx="4">
                  <c:v>39</c:v>
                </c:pt>
                <c:pt idx="5">
                  <c:v>40</c:v>
                </c:pt>
                <c:pt idx="6">
                  <c:v>47</c:v>
                </c:pt>
              </c:numCache>
            </c:numRef>
          </c:yVal>
          <c:smooth val="0"/>
        </c:ser>
        <c:dLbls>
          <c:showLegendKey val="0"/>
          <c:showVal val="0"/>
          <c:showCatName val="0"/>
          <c:showSerName val="0"/>
          <c:showPercent val="0"/>
          <c:showBubbleSize val="0"/>
        </c:dLbls>
        <c:axId val="51655424"/>
        <c:axId val="51656960"/>
      </c:scatterChart>
      <c:valAx>
        <c:axId val="51655424"/>
        <c:scaling>
          <c:orientation val="minMax"/>
        </c:scaling>
        <c:delete val="0"/>
        <c:axPos val="b"/>
        <c:majorGridlines/>
        <c:numFmt formatCode="General" sourceLinked="1"/>
        <c:majorTickMark val="none"/>
        <c:minorTickMark val="none"/>
        <c:tickLblPos val="nextTo"/>
        <c:crossAx val="51656960"/>
        <c:crosses val="autoZero"/>
        <c:crossBetween val="midCat"/>
      </c:valAx>
      <c:valAx>
        <c:axId val="51656960"/>
        <c:scaling>
          <c:orientation val="minMax"/>
        </c:scaling>
        <c:delete val="0"/>
        <c:axPos val="l"/>
        <c:majorGridlines/>
        <c:title>
          <c:tx>
            <c:rich>
              <a:bodyPr rot="-5400000" vert="horz"/>
              <a:lstStyle/>
              <a:p>
                <a:pPr>
                  <a:defRPr/>
                </a:pPr>
                <a:r>
                  <a:rPr lang="en-US"/>
                  <a:t>Million Meters Cubed</a:t>
                </a:r>
              </a:p>
            </c:rich>
          </c:tx>
          <c:layout/>
          <c:overlay val="0"/>
        </c:title>
        <c:numFmt formatCode="General" sourceLinked="1"/>
        <c:majorTickMark val="none"/>
        <c:minorTickMark val="none"/>
        <c:tickLblPos val="nextTo"/>
        <c:crossAx val="51655424"/>
        <c:crosses val="autoZero"/>
        <c:crossBetween val="midCat"/>
      </c:valAx>
    </c:plotArea>
    <c:legend>
      <c:legendPos val="b"/>
      <c:layout/>
      <c:overlay val="0"/>
    </c:legend>
    <c:plotVisOnly val="1"/>
    <c:dispBlanksAs val="gap"/>
    <c:showDLblsOverMax val="0"/>
  </c:chart>
  <c:txPr>
    <a:bodyPr/>
    <a:lstStyle/>
    <a:p>
      <a:pPr>
        <a:defRPr>
          <a:solidFill>
            <a:schemeClr val="bg1"/>
          </a:solidFill>
          <a:effectLst>
            <a:outerShdw blurRad="38100" dist="38100" dir="2700000" algn="tl">
              <a:srgbClr val="000000">
                <a:alpha val="43137"/>
              </a:srgbClr>
            </a:outerShdw>
          </a:effectLst>
          <a:latin typeface="Garamond"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Supplied </a:t>
            </a:r>
            <a:r>
              <a:rPr lang="en-US" dirty="0" smtClean="0"/>
              <a:t>(Billed</a:t>
            </a:r>
            <a:r>
              <a:rPr lang="en-US" dirty="0"/>
              <a:t>)</a:t>
            </a:r>
          </a:p>
        </c:rich>
      </c:tx>
      <c:layout/>
      <c:overlay val="0"/>
    </c:title>
    <c:autoTitleDeleted val="0"/>
    <c:plotArea>
      <c:layout>
        <c:manualLayout>
          <c:layoutTarget val="inner"/>
          <c:xMode val="edge"/>
          <c:yMode val="edge"/>
          <c:x val="7.3834264306705255E-2"/>
          <c:y val="0.13187097936287376"/>
          <c:w val="0.82320277273033182"/>
          <c:h val="0.73043435747002217"/>
        </c:manualLayout>
      </c:layout>
      <c:scatterChart>
        <c:scatterStyle val="lineMarker"/>
        <c:varyColors val="0"/>
        <c:ser>
          <c:idx val="0"/>
          <c:order val="0"/>
          <c:tx>
            <c:strRef>
              <c:f>Sheet1!$I$1</c:f>
              <c:strCache>
                <c:ptCount val="1"/>
                <c:pt idx="0">
                  <c:v>Supplied (billed)</c:v>
                </c:pt>
              </c:strCache>
            </c:strRef>
          </c:tx>
          <c:trendline>
            <c:spPr>
              <a:ln w="19050">
                <a:solidFill>
                  <a:schemeClr val="accent2">
                    <a:lumMod val="75000"/>
                  </a:schemeClr>
                </a:solidFill>
              </a:ln>
            </c:spPr>
            <c:trendlineType val="movingAvg"/>
            <c:period val="6"/>
            <c:dispRSqr val="0"/>
            <c:dispEq val="0"/>
          </c:trendline>
          <c:xVal>
            <c:numRef>
              <c:f>Sheet1!$H$2:$H$27</c:f>
              <c:numCache>
                <c:formatCode>General</c:formatCode>
                <c:ptCount val="26"/>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numCache>
            </c:numRef>
          </c:xVal>
          <c:yVal>
            <c:numRef>
              <c:f>Sheet1!$I$2:$I$27</c:f>
              <c:numCache>
                <c:formatCode>General</c:formatCode>
                <c:ptCount val="26"/>
                <c:pt idx="0">
                  <c:v>29</c:v>
                </c:pt>
                <c:pt idx="1">
                  <c:v>28.5</c:v>
                </c:pt>
                <c:pt idx="2">
                  <c:v>34</c:v>
                </c:pt>
                <c:pt idx="3">
                  <c:v>37</c:v>
                </c:pt>
                <c:pt idx="4">
                  <c:v>35</c:v>
                </c:pt>
                <c:pt idx="5">
                  <c:v>43.5</c:v>
                </c:pt>
                <c:pt idx="6">
                  <c:v>43</c:v>
                </c:pt>
                <c:pt idx="7">
                  <c:v>35</c:v>
                </c:pt>
                <c:pt idx="8">
                  <c:v>24.5</c:v>
                </c:pt>
                <c:pt idx="9">
                  <c:v>32</c:v>
                </c:pt>
                <c:pt idx="10">
                  <c:v>30</c:v>
                </c:pt>
                <c:pt idx="11">
                  <c:v>26</c:v>
                </c:pt>
                <c:pt idx="12">
                  <c:v>35</c:v>
                </c:pt>
                <c:pt idx="13">
                  <c:v>38</c:v>
                </c:pt>
                <c:pt idx="14">
                  <c:v>35</c:v>
                </c:pt>
                <c:pt idx="15">
                  <c:v>25</c:v>
                </c:pt>
                <c:pt idx="16">
                  <c:v>20</c:v>
                </c:pt>
                <c:pt idx="17">
                  <c:v>26</c:v>
                </c:pt>
                <c:pt idx="18">
                  <c:v>25.5</c:v>
                </c:pt>
                <c:pt idx="19">
                  <c:v>23.5</c:v>
                </c:pt>
                <c:pt idx="20">
                  <c:v>24</c:v>
                </c:pt>
                <c:pt idx="21">
                  <c:v>23</c:v>
                </c:pt>
                <c:pt idx="22">
                  <c:v>23</c:v>
                </c:pt>
                <c:pt idx="23">
                  <c:v>30</c:v>
                </c:pt>
                <c:pt idx="24">
                  <c:v>35</c:v>
                </c:pt>
                <c:pt idx="25">
                  <c:v>37.5</c:v>
                </c:pt>
              </c:numCache>
            </c:numRef>
          </c:yVal>
          <c:smooth val="0"/>
        </c:ser>
        <c:dLbls>
          <c:showLegendKey val="0"/>
          <c:showVal val="0"/>
          <c:showCatName val="0"/>
          <c:showSerName val="0"/>
          <c:showPercent val="0"/>
          <c:showBubbleSize val="0"/>
        </c:dLbls>
        <c:axId val="97873280"/>
        <c:axId val="97879168"/>
      </c:scatterChart>
      <c:valAx>
        <c:axId val="97873280"/>
        <c:scaling>
          <c:orientation val="minMax"/>
        </c:scaling>
        <c:delete val="0"/>
        <c:axPos val="b"/>
        <c:majorGridlines/>
        <c:numFmt formatCode="General" sourceLinked="1"/>
        <c:majorTickMark val="none"/>
        <c:minorTickMark val="none"/>
        <c:tickLblPos val="nextTo"/>
        <c:crossAx val="97879168"/>
        <c:crosses val="autoZero"/>
        <c:crossBetween val="midCat"/>
      </c:valAx>
      <c:valAx>
        <c:axId val="97879168"/>
        <c:scaling>
          <c:orientation val="minMax"/>
        </c:scaling>
        <c:delete val="0"/>
        <c:axPos val="l"/>
        <c:majorGridlines/>
        <c:numFmt formatCode="General" sourceLinked="1"/>
        <c:majorTickMark val="none"/>
        <c:minorTickMark val="none"/>
        <c:tickLblPos val="nextTo"/>
        <c:crossAx val="97873280"/>
        <c:crosses val="autoZero"/>
        <c:crossBetween val="midCat"/>
      </c:valAx>
    </c:plotArea>
    <c:legend>
      <c:legendPos val="b"/>
      <c:layout/>
      <c:overlay val="0"/>
    </c:legend>
    <c:plotVisOnly val="1"/>
    <c:dispBlanksAs val="gap"/>
    <c:showDLblsOverMax val="0"/>
  </c:chart>
  <c:txPr>
    <a:bodyPr/>
    <a:lstStyle/>
    <a:p>
      <a:pPr>
        <a:defRPr>
          <a:solidFill>
            <a:schemeClr val="bg1"/>
          </a:solidFill>
          <a:effectLst>
            <a:outerShdw blurRad="38100" dist="38100" dir="2700000" algn="tl">
              <a:srgbClr val="000000">
                <a:alpha val="43137"/>
              </a:srgbClr>
            </a:outerShdw>
          </a:effectLst>
          <a:latin typeface="Garamond"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Projected Demand under different Demand Management Scenarios</a:t>
            </a:r>
          </a:p>
        </c:rich>
      </c:tx>
      <c:layout/>
      <c:overlay val="0"/>
    </c:title>
    <c:autoTitleDeleted val="0"/>
    <c:plotArea>
      <c:layout/>
      <c:scatterChart>
        <c:scatterStyle val="lineMarker"/>
        <c:varyColors val="0"/>
        <c:ser>
          <c:idx val="0"/>
          <c:order val="0"/>
          <c:tx>
            <c:strRef>
              <c:f>Sheet1!$M$2</c:f>
              <c:strCache>
                <c:ptCount val="1"/>
                <c:pt idx="0">
                  <c:v>Intensive</c:v>
                </c:pt>
              </c:strCache>
            </c:strRef>
          </c:tx>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Sheet1!$M$3:$M$15</c:f>
              <c:numCache>
                <c:formatCode>General</c:formatCode>
                <c:ptCount val="13"/>
                <c:pt idx="0">
                  <c:v>45.5</c:v>
                </c:pt>
                <c:pt idx="1">
                  <c:v>46</c:v>
                </c:pt>
                <c:pt idx="2">
                  <c:v>46.5</c:v>
                </c:pt>
                <c:pt idx="3">
                  <c:v>47.5</c:v>
                </c:pt>
                <c:pt idx="4">
                  <c:v>48</c:v>
                </c:pt>
                <c:pt idx="5">
                  <c:v>48.5</c:v>
                </c:pt>
                <c:pt idx="6">
                  <c:v>49</c:v>
                </c:pt>
                <c:pt idx="7">
                  <c:v>49.5</c:v>
                </c:pt>
                <c:pt idx="8">
                  <c:v>50.5</c:v>
                </c:pt>
                <c:pt idx="9">
                  <c:v>51</c:v>
                </c:pt>
                <c:pt idx="10">
                  <c:v>52</c:v>
                </c:pt>
                <c:pt idx="11">
                  <c:v>52.5</c:v>
                </c:pt>
                <c:pt idx="12">
                  <c:v>53.5</c:v>
                </c:pt>
              </c:numCache>
            </c:numRef>
          </c:yVal>
          <c:smooth val="0"/>
        </c:ser>
        <c:ser>
          <c:idx val="1"/>
          <c:order val="1"/>
          <c:tx>
            <c:strRef>
              <c:f>Sheet1!$N$2</c:f>
              <c:strCache>
                <c:ptCount val="1"/>
                <c:pt idx="0">
                  <c:v>Regular</c:v>
                </c:pt>
              </c:strCache>
            </c:strRef>
          </c:tx>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Sheet1!$N$3:$N$15</c:f>
              <c:numCache>
                <c:formatCode>General</c:formatCode>
                <c:ptCount val="13"/>
                <c:pt idx="0">
                  <c:v>51</c:v>
                </c:pt>
                <c:pt idx="1">
                  <c:v>51.5</c:v>
                </c:pt>
                <c:pt idx="2">
                  <c:v>52</c:v>
                </c:pt>
                <c:pt idx="3">
                  <c:v>52.5</c:v>
                </c:pt>
                <c:pt idx="4">
                  <c:v>53.5</c:v>
                </c:pt>
                <c:pt idx="5">
                  <c:v>54</c:v>
                </c:pt>
                <c:pt idx="6">
                  <c:v>55</c:v>
                </c:pt>
                <c:pt idx="7">
                  <c:v>55.5</c:v>
                </c:pt>
                <c:pt idx="8">
                  <c:v>56.5</c:v>
                </c:pt>
                <c:pt idx="9">
                  <c:v>57</c:v>
                </c:pt>
                <c:pt idx="10">
                  <c:v>57.5</c:v>
                </c:pt>
                <c:pt idx="11">
                  <c:v>58.5</c:v>
                </c:pt>
                <c:pt idx="12">
                  <c:v>59</c:v>
                </c:pt>
              </c:numCache>
            </c:numRef>
          </c:yVal>
          <c:smooth val="0"/>
        </c:ser>
        <c:ser>
          <c:idx val="2"/>
          <c:order val="2"/>
          <c:tx>
            <c:strRef>
              <c:f>Sheet1!$O$2</c:f>
              <c:strCache>
                <c:ptCount val="1"/>
                <c:pt idx="0">
                  <c:v>Slack</c:v>
                </c:pt>
              </c:strCache>
            </c:strRef>
          </c:tx>
          <c:spPr>
            <a:ln>
              <a:solidFill>
                <a:schemeClr val="accent3">
                  <a:lumMod val="50000"/>
                </a:schemeClr>
              </a:solidFill>
            </a:ln>
          </c:spPr>
          <c:marker>
            <c:spPr>
              <a:solidFill>
                <a:schemeClr val="accent3">
                  <a:lumMod val="50000"/>
                </a:schemeClr>
              </a:solidFill>
            </c:spPr>
          </c:marker>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Sheet1!$O$3:$O$15</c:f>
              <c:numCache>
                <c:formatCode>General</c:formatCode>
                <c:ptCount val="13"/>
                <c:pt idx="0">
                  <c:v>54.5</c:v>
                </c:pt>
                <c:pt idx="1">
                  <c:v>55</c:v>
                </c:pt>
                <c:pt idx="2">
                  <c:v>55.5</c:v>
                </c:pt>
                <c:pt idx="3">
                  <c:v>56</c:v>
                </c:pt>
                <c:pt idx="4">
                  <c:v>57</c:v>
                </c:pt>
                <c:pt idx="5">
                  <c:v>57.5</c:v>
                </c:pt>
                <c:pt idx="6">
                  <c:v>58.5</c:v>
                </c:pt>
                <c:pt idx="7">
                  <c:v>59</c:v>
                </c:pt>
                <c:pt idx="8">
                  <c:v>60</c:v>
                </c:pt>
                <c:pt idx="9">
                  <c:v>61</c:v>
                </c:pt>
                <c:pt idx="10">
                  <c:v>61.5</c:v>
                </c:pt>
                <c:pt idx="11">
                  <c:v>62.5</c:v>
                </c:pt>
                <c:pt idx="12">
                  <c:v>63</c:v>
                </c:pt>
              </c:numCache>
            </c:numRef>
          </c:yVal>
          <c:smooth val="0"/>
        </c:ser>
        <c:dLbls>
          <c:showLegendKey val="0"/>
          <c:showVal val="0"/>
          <c:showCatName val="0"/>
          <c:showSerName val="0"/>
          <c:showPercent val="0"/>
          <c:showBubbleSize val="0"/>
        </c:dLbls>
        <c:axId val="98194560"/>
        <c:axId val="98196480"/>
      </c:scatterChart>
      <c:valAx>
        <c:axId val="98194560"/>
        <c:scaling>
          <c:orientation val="minMax"/>
        </c:scaling>
        <c:delete val="0"/>
        <c:axPos val="b"/>
        <c:majorGridlines/>
        <c:numFmt formatCode="General" sourceLinked="1"/>
        <c:majorTickMark val="none"/>
        <c:minorTickMark val="none"/>
        <c:tickLblPos val="nextTo"/>
        <c:crossAx val="98196480"/>
        <c:crosses val="autoZero"/>
        <c:crossBetween val="midCat"/>
      </c:valAx>
      <c:valAx>
        <c:axId val="98196480"/>
        <c:scaling>
          <c:orientation val="minMax"/>
          <c:min val="40"/>
        </c:scaling>
        <c:delete val="0"/>
        <c:axPos val="l"/>
        <c:majorGridlines/>
        <c:numFmt formatCode="General" sourceLinked="1"/>
        <c:majorTickMark val="none"/>
        <c:minorTickMark val="none"/>
        <c:tickLblPos val="nextTo"/>
        <c:crossAx val="98194560"/>
        <c:crosses val="autoZero"/>
        <c:crossBetween val="midCat"/>
      </c:valAx>
    </c:plotArea>
    <c:legend>
      <c:legendPos val="b"/>
      <c:layout/>
      <c:overlay val="0"/>
    </c:legend>
    <c:plotVisOnly val="1"/>
    <c:dispBlanksAs val="gap"/>
    <c:showDLblsOverMax val="0"/>
  </c:chart>
  <c:txPr>
    <a:bodyPr/>
    <a:lstStyle/>
    <a:p>
      <a:pPr>
        <a:defRPr sz="1400">
          <a:solidFill>
            <a:schemeClr val="bg1"/>
          </a:solidFill>
          <a:effectLst>
            <a:outerShdw blurRad="38100" dist="38100" dir="2700000" algn="tl">
              <a:srgbClr val="000000">
                <a:alpha val="43137"/>
              </a:srgbClr>
            </a:outerShdw>
          </a:effectLst>
          <a:latin typeface="Garamond"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Insiza Dam: Number of Days without Flow (Guage B57)</a:t>
            </a:r>
          </a:p>
        </c:rich>
      </c:tx>
      <c:layout>
        <c:manualLayout>
          <c:xMode val="edge"/>
          <c:yMode val="edge"/>
          <c:x val="0.18414462776095722"/>
          <c:y val="2.7777777777777776E-2"/>
        </c:manualLayout>
      </c:layout>
      <c:overlay val="0"/>
    </c:title>
    <c:autoTitleDeleted val="0"/>
    <c:plotArea>
      <c:layout/>
      <c:scatterChart>
        <c:scatterStyle val="lineMarker"/>
        <c:varyColors val="0"/>
        <c:ser>
          <c:idx val="0"/>
          <c:order val="0"/>
          <c:tx>
            <c:strRef>
              <c:f>Sheet1!$T$1</c:f>
              <c:strCache>
                <c:ptCount val="1"/>
                <c:pt idx="0">
                  <c:v>Number of Days without Flow (B57)</c:v>
                </c:pt>
              </c:strCache>
            </c:strRef>
          </c:tx>
          <c:spPr>
            <a:ln w="28575">
              <a:noFill/>
            </a:ln>
          </c:spPr>
          <c:trendline>
            <c:trendlineType val="movingAvg"/>
            <c:period val="5"/>
            <c:dispRSqr val="0"/>
            <c:dispEq val="0"/>
          </c:trendline>
          <c:xVal>
            <c:numRef>
              <c:f>Sheet1!$S$2:$S$35</c:f>
              <c:numCache>
                <c:formatCode>General</c:formatCode>
                <c:ptCount val="34"/>
                <c:pt idx="0">
                  <c:v>1966</c:v>
                </c:pt>
                <c:pt idx="1">
                  <c:v>1967</c:v>
                </c:pt>
                <c:pt idx="2">
                  <c:v>1968</c:v>
                </c:pt>
                <c:pt idx="3">
                  <c:v>1969</c:v>
                </c:pt>
                <c:pt idx="4">
                  <c:v>1970</c:v>
                </c:pt>
                <c:pt idx="5">
                  <c:v>1971</c:v>
                </c:pt>
                <c:pt idx="6">
                  <c:v>1972</c:v>
                </c:pt>
                <c:pt idx="7">
                  <c:v>1973</c:v>
                </c:pt>
                <c:pt idx="8">
                  <c:v>1974</c:v>
                </c:pt>
                <c:pt idx="9">
                  <c:v>1975</c:v>
                </c:pt>
                <c:pt idx="10">
                  <c:v>1976</c:v>
                </c:pt>
                <c:pt idx="11">
                  <c:v>1977</c:v>
                </c:pt>
                <c:pt idx="12">
                  <c:v>1978</c:v>
                </c:pt>
                <c:pt idx="13">
                  <c:v>1979</c:v>
                </c:pt>
                <c:pt idx="14">
                  <c:v>1980</c:v>
                </c:pt>
                <c:pt idx="15">
                  <c:v>1981</c:v>
                </c:pt>
                <c:pt idx="16">
                  <c:v>1982</c:v>
                </c:pt>
                <c:pt idx="17">
                  <c:v>1983</c:v>
                </c:pt>
                <c:pt idx="18">
                  <c:v>1984</c:v>
                </c:pt>
                <c:pt idx="19">
                  <c:v>1985</c:v>
                </c:pt>
                <c:pt idx="20">
                  <c:v>1986</c:v>
                </c:pt>
                <c:pt idx="21">
                  <c:v>1987</c:v>
                </c:pt>
                <c:pt idx="22">
                  <c:v>1988</c:v>
                </c:pt>
                <c:pt idx="23">
                  <c:v>1989</c:v>
                </c:pt>
                <c:pt idx="24">
                  <c:v>1990</c:v>
                </c:pt>
                <c:pt idx="25">
                  <c:v>1991</c:v>
                </c:pt>
                <c:pt idx="26">
                  <c:v>1992</c:v>
                </c:pt>
                <c:pt idx="27">
                  <c:v>1993</c:v>
                </c:pt>
                <c:pt idx="28">
                  <c:v>1994</c:v>
                </c:pt>
                <c:pt idx="29">
                  <c:v>1995</c:v>
                </c:pt>
                <c:pt idx="30">
                  <c:v>1996</c:v>
                </c:pt>
                <c:pt idx="31">
                  <c:v>1997</c:v>
                </c:pt>
                <c:pt idx="32">
                  <c:v>1998</c:v>
                </c:pt>
                <c:pt idx="33">
                  <c:v>1999</c:v>
                </c:pt>
              </c:numCache>
            </c:numRef>
          </c:xVal>
          <c:yVal>
            <c:numRef>
              <c:f>Sheet1!$T$2:$T$35</c:f>
              <c:numCache>
                <c:formatCode>General</c:formatCode>
                <c:ptCount val="34"/>
                <c:pt idx="0">
                  <c:v>200</c:v>
                </c:pt>
                <c:pt idx="1">
                  <c:v>365</c:v>
                </c:pt>
                <c:pt idx="2">
                  <c:v>185</c:v>
                </c:pt>
                <c:pt idx="3">
                  <c:v>5</c:v>
                </c:pt>
                <c:pt idx="4">
                  <c:v>25</c:v>
                </c:pt>
                <c:pt idx="5">
                  <c:v>0</c:v>
                </c:pt>
                <c:pt idx="6">
                  <c:v>0</c:v>
                </c:pt>
                <c:pt idx="7">
                  <c:v>25</c:v>
                </c:pt>
                <c:pt idx="8">
                  <c:v>0</c:v>
                </c:pt>
                <c:pt idx="9">
                  <c:v>0</c:v>
                </c:pt>
                <c:pt idx="10">
                  <c:v>0</c:v>
                </c:pt>
                <c:pt idx="11">
                  <c:v>0</c:v>
                </c:pt>
                <c:pt idx="12">
                  <c:v>0</c:v>
                </c:pt>
                <c:pt idx="13">
                  <c:v>0</c:v>
                </c:pt>
                <c:pt idx="14">
                  <c:v>0</c:v>
                </c:pt>
                <c:pt idx="15">
                  <c:v>0</c:v>
                </c:pt>
                <c:pt idx="16">
                  <c:v>215</c:v>
                </c:pt>
                <c:pt idx="17">
                  <c:v>330</c:v>
                </c:pt>
                <c:pt idx="18">
                  <c:v>130</c:v>
                </c:pt>
                <c:pt idx="19">
                  <c:v>325</c:v>
                </c:pt>
                <c:pt idx="20">
                  <c:v>355</c:v>
                </c:pt>
                <c:pt idx="21">
                  <c:v>215</c:v>
                </c:pt>
                <c:pt idx="22">
                  <c:v>280</c:v>
                </c:pt>
                <c:pt idx="23">
                  <c:v>330</c:v>
                </c:pt>
                <c:pt idx="24">
                  <c:v>365</c:v>
                </c:pt>
                <c:pt idx="25">
                  <c:v>365</c:v>
                </c:pt>
                <c:pt idx="26">
                  <c:v>350</c:v>
                </c:pt>
                <c:pt idx="27">
                  <c:v>365</c:v>
                </c:pt>
                <c:pt idx="28">
                  <c:v>360</c:v>
                </c:pt>
                <c:pt idx="29">
                  <c:v>330</c:v>
                </c:pt>
                <c:pt idx="30">
                  <c:v>215</c:v>
                </c:pt>
                <c:pt idx="31">
                  <c:v>280</c:v>
                </c:pt>
                <c:pt idx="32">
                  <c:v>365</c:v>
                </c:pt>
                <c:pt idx="33">
                  <c:v>80</c:v>
                </c:pt>
              </c:numCache>
            </c:numRef>
          </c:yVal>
          <c:smooth val="0"/>
        </c:ser>
        <c:dLbls>
          <c:showLegendKey val="0"/>
          <c:showVal val="0"/>
          <c:showCatName val="0"/>
          <c:showSerName val="0"/>
          <c:showPercent val="0"/>
          <c:showBubbleSize val="0"/>
        </c:dLbls>
        <c:axId val="61425536"/>
        <c:axId val="61431808"/>
      </c:scatterChart>
      <c:valAx>
        <c:axId val="61425536"/>
        <c:scaling>
          <c:orientation val="minMax"/>
          <c:max val="2000"/>
          <c:min val="1965"/>
        </c:scaling>
        <c:delete val="0"/>
        <c:axPos val="b"/>
        <c:majorGridlines/>
        <c:minorGridlines/>
        <c:title>
          <c:tx>
            <c:rich>
              <a:bodyPr/>
              <a:lstStyle/>
              <a:p>
                <a:pPr>
                  <a:defRPr/>
                </a:pPr>
                <a:r>
                  <a:rPr lang="en-US" dirty="0" smtClean="0"/>
                  <a:t>Year</a:t>
                </a:r>
                <a:endParaRPr lang="en-US" dirty="0"/>
              </a:p>
            </c:rich>
          </c:tx>
          <c:layout/>
          <c:overlay val="0"/>
        </c:title>
        <c:numFmt formatCode="General" sourceLinked="1"/>
        <c:majorTickMark val="out"/>
        <c:minorTickMark val="none"/>
        <c:tickLblPos val="nextTo"/>
        <c:crossAx val="61431808"/>
        <c:crosses val="autoZero"/>
        <c:crossBetween val="midCat"/>
      </c:valAx>
      <c:valAx>
        <c:axId val="61431808"/>
        <c:scaling>
          <c:orientation val="minMax"/>
        </c:scaling>
        <c:delete val="0"/>
        <c:axPos val="l"/>
        <c:majorGridlines/>
        <c:minorGridlines/>
        <c:title>
          <c:tx>
            <c:rich>
              <a:bodyPr/>
              <a:lstStyle/>
              <a:p>
                <a:pPr>
                  <a:defRPr/>
                </a:pPr>
                <a:r>
                  <a:rPr lang="en-US" dirty="0" smtClean="0"/>
                  <a:t>Days</a:t>
                </a:r>
                <a:r>
                  <a:rPr lang="en-US" baseline="0" dirty="0" smtClean="0"/>
                  <a:t> without Flow</a:t>
                </a:r>
                <a:endParaRPr lang="en-US" dirty="0"/>
              </a:p>
            </c:rich>
          </c:tx>
          <c:layout/>
          <c:overlay val="0"/>
        </c:title>
        <c:numFmt formatCode="General" sourceLinked="1"/>
        <c:majorTickMark val="out"/>
        <c:minorTickMark val="none"/>
        <c:tickLblPos val="nextTo"/>
        <c:crossAx val="61425536"/>
        <c:crosses val="autoZero"/>
        <c:crossBetween val="midCat"/>
      </c:valAx>
    </c:plotArea>
    <c:plotVisOnly val="1"/>
    <c:dispBlanksAs val="gap"/>
    <c:showDLblsOverMax val="0"/>
  </c:chart>
  <c:spPr>
    <a:solidFill>
      <a:schemeClr val="bg1">
        <a:lumMod val="95000"/>
        <a:alpha val="78000"/>
      </a:schemeClr>
    </a:solidFill>
  </c:spPr>
  <c:txPr>
    <a:bodyPr/>
    <a:lstStyle/>
    <a:p>
      <a:pPr>
        <a:defRPr sz="1200">
          <a:latin typeface="Garamond"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Projected Demand under different Demand Management Scenarios</a:t>
            </a:r>
          </a:p>
        </c:rich>
      </c:tx>
      <c:layout/>
      <c:overlay val="0"/>
    </c:title>
    <c:autoTitleDeleted val="0"/>
    <c:plotArea>
      <c:layout/>
      <c:scatterChart>
        <c:scatterStyle val="lineMarker"/>
        <c:varyColors val="0"/>
        <c:ser>
          <c:idx val="0"/>
          <c:order val="0"/>
          <c:tx>
            <c:strRef>
              <c:f>Sheet1!$M$2</c:f>
              <c:strCache>
                <c:ptCount val="1"/>
                <c:pt idx="0">
                  <c:v>Intensive</c:v>
                </c:pt>
              </c:strCache>
            </c:strRef>
          </c:tx>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Sheet1!$M$3:$M$15</c:f>
              <c:numCache>
                <c:formatCode>General</c:formatCode>
                <c:ptCount val="13"/>
                <c:pt idx="0">
                  <c:v>45.5</c:v>
                </c:pt>
                <c:pt idx="1">
                  <c:v>46</c:v>
                </c:pt>
                <c:pt idx="2">
                  <c:v>46.5</c:v>
                </c:pt>
                <c:pt idx="3">
                  <c:v>47.5</c:v>
                </c:pt>
                <c:pt idx="4">
                  <c:v>48</c:v>
                </c:pt>
                <c:pt idx="5">
                  <c:v>48.5</c:v>
                </c:pt>
                <c:pt idx="6">
                  <c:v>49</c:v>
                </c:pt>
                <c:pt idx="7">
                  <c:v>49.5</c:v>
                </c:pt>
                <c:pt idx="8">
                  <c:v>50.5</c:v>
                </c:pt>
                <c:pt idx="9">
                  <c:v>51</c:v>
                </c:pt>
                <c:pt idx="10">
                  <c:v>52</c:v>
                </c:pt>
                <c:pt idx="11">
                  <c:v>52.5</c:v>
                </c:pt>
                <c:pt idx="12">
                  <c:v>53.5</c:v>
                </c:pt>
              </c:numCache>
            </c:numRef>
          </c:yVal>
          <c:smooth val="0"/>
        </c:ser>
        <c:ser>
          <c:idx val="1"/>
          <c:order val="1"/>
          <c:tx>
            <c:strRef>
              <c:f>Sheet1!$N$2</c:f>
              <c:strCache>
                <c:ptCount val="1"/>
                <c:pt idx="0">
                  <c:v>Regular</c:v>
                </c:pt>
              </c:strCache>
            </c:strRef>
          </c:tx>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Sheet1!$N$3:$N$15</c:f>
              <c:numCache>
                <c:formatCode>General</c:formatCode>
                <c:ptCount val="13"/>
                <c:pt idx="0">
                  <c:v>51</c:v>
                </c:pt>
                <c:pt idx="1">
                  <c:v>51.5</c:v>
                </c:pt>
                <c:pt idx="2">
                  <c:v>52</c:v>
                </c:pt>
                <c:pt idx="3">
                  <c:v>52.5</c:v>
                </c:pt>
                <c:pt idx="4">
                  <c:v>53.5</c:v>
                </c:pt>
                <c:pt idx="5">
                  <c:v>54</c:v>
                </c:pt>
                <c:pt idx="6">
                  <c:v>55</c:v>
                </c:pt>
                <c:pt idx="7">
                  <c:v>55.5</c:v>
                </c:pt>
                <c:pt idx="8">
                  <c:v>56.5</c:v>
                </c:pt>
                <c:pt idx="9">
                  <c:v>57</c:v>
                </c:pt>
                <c:pt idx="10">
                  <c:v>57.5</c:v>
                </c:pt>
                <c:pt idx="11">
                  <c:v>58.5</c:v>
                </c:pt>
                <c:pt idx="12">
                  <c:v>59</c:v>
                </c:pt>
              </c:numCache>
            </c:numRef>
          </c:yVal>
          <c:smooth val="0"/>
        </c:ser>
        <c:ser>
          <c:idx val="2"/>
          <c:order val="2"/>
          <c:tx>
            <c:strRef>
              <c:f>Sheet1!$O$2</c:f>
              <c:strCache>
                <c:ptCount val="1"/>
                <c:pt idx="0">
                  <c:v>Slack</c:v>
                </c:pt>
              </c:strCache>
            </c:strRef>
          </c:tx>
          <c:xVal>
            <c:numRef>
              <c:f>Sheet1!$L$3:$L$15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xVal>
          <c:yVal>
            <c:numRef>
              <c:f>Sheet1!$O$3:$O$15</c:f>
              <c:numCache>
                <c:formatCode>General</c:formatCode>
                <c:ptCount val="13"/>
                <c:pt idx="0">
                  <c:v>54.5</c:v>
                </c:pt>
                <c:pt idx="1">
                  <c:v>55</c:v>
                </c:pt>
                <c:pt idx="2">
                  <c:v>55.5</c:v>
                </c:pt>
                <c:pt idx="3">
                  <c:v>56</c:v>
                </c:pt>
                <c:pt idx="4">
                  <c:v>57</c:v>
                </c:pt>
                <c:pt idx="5">
                  <c:v>57.5</c:v>
                </c:pt>
                <c:pt idx="6">
                  <c:v>58.5</c:v>
                </c:pt>
                <c:pt idx="7">
                  <c:v>59</c:v>
                </c:pt>
                <c:pt idx="8">
                  <c:v>60</c:v>
                </c:pt>
                <c:pt idx="9">
                  <c:v>61</c:v>
                </c:pt>
                <c:pt idx="10">
                  <c:v>61.5</c:v>
                </c:pt>
                <c:pt idx="11">
                  <c:v>62.5</c:v>
                </c:pt>
                <c:pt idx="12">
                  <c:v>63</c:v>
                </c:pt>
              </c:numCache>
            </c:numRef>
          </c:yVal>
          <c:smooth val="0"/>
        </c:ser>
        <c:dLbls>
          <c:showLegendKey val="0"/>
          <c:showVal val="0"/>
          <c:showCatName val="0"/>
          <c:showSerName val="0"/>
          <c:showPercent val="0"/>
          <c:showBubbleSize val="0"/>
        </c:dLbls>
        <c:axId val="97942912"/>
        <c:axId val="97965184"/>
      </c:scatterChart>
      <c:valAx>
        <c:axId val="97942912"/>
        <c:scaling>
          <c:orientation val="minMax"/>
        </c:scaling>
        <c:delete val="0"/>
        <c:axPos val="b"/>
        <c:majorGridlines/>
        <c:numFmt formatCode="General" sourceLinked="1"/>
        <c:majorTickMark val="none"/>
        <c:minorTickMark val="none"/>
        <c:tickLblPos val="nextTo"/>
        <c:crossAx val="97965184"/>
        <c:crosses val="autoZero"/>
        <c:crossBetween val="midCat"/>
      </c:valAx>
      <c:valAx>
        <c:axId val="97965184"/>
        <c:scaling>
          <c:orientation val="minMax"/>
          <c:min val="40"/>
        </c:scaling>
        <c:delete val="0"/>
        <c:axPos val="l"/>
        <c:majorGridlines/>
        <c:numFmt formatCode="General" sourceLinked="1"/>
        <c:majorTickMark val="none"/>
        <c:minorTickMark val="none"/>
        <c:tickLblPos val="nextTo"/>
        <c:crossAx val="97942912"/>
        <c:crosses val="autoZero"/>
        <c:crossBetween val="midCat"/>
      </c:valAx>
    </c:plotArea>
    <c:legend>
      <c:legendPos val="b"/>
      <c:layout/>
      <c:overlay val="0"/>
    </c:legend>
    <c:plotVisOnly val="1"/>
    <c:dispBlanksAs val="gap"/>
    <c:showDLblsOverMax val="0"/>
  </c:chart>
  <c:spPr>
    <a:solidFill>
      <a:schemeClr val="accent1">
        <a:lumMod val="75000"/>
        <a:alpha val="56000"/>
      </a:schemeClr>
    </a:solidFill>
  </c:spPr>
  <c:txPr>
    <a:bodyPr/>
    <a:lstStyle/>
    <a:p>
      <a:pPr>
        <a:defRPr sz="800">
          <a:solidFill>
            <a:schemeClr val="bg1"/>
          </a:solidFill>
          <a:latin typeface="Garamond" pitchFamily="18"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A5B4F8-6F16-40C4-83E9-A2F184B45D4D}" type="datetimeFigureOut">
              <a:rPr lang="en-US" smtClean="0"/>
              <a:t>11/27/2012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B0264C-1355-4C4D-948B-A8A092F85694}" type="slidenum">
              <a:rPr lang="en-US" smtClean="0"/>
              <a:t>‹#›</a:t>
            </a:fld>
            <a:endParaRPr lang="en-US"/>
          </a:p>
        </p:txBody>
      </p:sp>
    </p:spTree>
    <p:extLst>
      <p:ext uri="{BB962C8B-B14F-4D97-AF65-F5344CB8AC3E}">
        <p14:creationId xmlns:p14="http://schemas.microsoft.com/office/powerpoint/2010/main" val="804383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767F8F-E6ED-4E9E-9D31-D2B4346B5F09}" type="datetimeFigureOut">
              <a:rPr lang="en-US" smtClean="0"/>
              <a:t>11/27/2012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812AFA-C3CF-47B3-8D0A-65A5EF9CFCE3}" type="slidenum">
              <a:rPr lang="en-US" smtClean="0"/>
              <a:t>‹#›</a:t>
            </a:fld>
            <a:endParaRPr lang="en-US"/>
          </a:p>
        </p:txBody>
      </p:sp>
    </p:spTree>
    <p:extLst>
      <p:ext uri="{BB962C8B-B14F-4D97-AF65-F5344CB8AC3E}">
        <p14:creationId xmlns:p14="http://schemas.microsoft.com/office/powerpoint/2010/main" val="129084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Justin Baker, a student at the LBJ school.  </a:t>
            </a:r>
          </a:p>
          <a:p>
            <a:endParaRPr lang="en-US" baseline="0" dirty="0" smtClean="0"/>
          </a:p>
          <a:p>
            <a:r>
              <a:rPr lang="en-US" baseline="0" dirty="0" smtClean="0"/>
              <a:t>Today I’ll be talking about water supply challenges and opportunities in Bulawayo, Zimbabwe.  </a:t>
            </a: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1</a:t>
            </a:fld>
            <a:endParaRPr lang="en-US" dirty="0"/>
          </a:p>
        </p:txBody>
      </p:sp>
    </p:spTree>
    <p:extLst>
      <p:ext uri="{BB962C8B-B14F-4D97-AF65-F5344CB8AC3E}">
        <p14:creationId xmlns:p14="http://schemas.microsoft.com/office/powerpoint/2010/main" val="339927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we’re left with the fact that</a:t>
            </a:r>
            <a:r>
              <a:rPr lang="en-US" baseline="0" dirty="0" smtClean="0"/>
              <a:t> supply MUST be increased.  Demand management won’t do enough, though it can greatly help (especially until a new source has been put in place).  </a:t>
            </a:r>
          </a:p>
          <a:p>
            <a:endParaRPr lang="en-US" baseline="0" dirty="0" smtClean="0"/>
          </a:p>
          <a:p>
            <a:r>
              <a:rPr lang="en-US" baseline="0" dirty="0" smtClean="0"/>
              <a:t>That leaves three options:</a:t>
            </a:r>
          </a:p>
          <a:p>
            <a:endParaRPr lang="en-US" baseline="0" dirty="0" smtClean="0"/>
          </a:p>
          <a:p>
            <a:pPr marL="228600" indent="-228600">
              <a:buAutoNum type="arabicPeriod"/>
            </a:pPr>
            <a:r>
              <a:rPr lang="en-US" baseline="0" dirty="0" smtClean="0"/>
              <a:t>Boreholes – good idea – but hard to regulate, not sure about supply, and difficult to maintain.</a:t>
            </a:r>
          </a:p>
          <a:p>
            <a:pPr marL="228600" indent="-228600">
              <a:buAutoNum type="arabicPeriod"/>
            </a:pPr>
            <a:r>
              <a:rPr lang="en-US" baseline="0" dirty="0" smtClean="0"/>
              <a:t>Bringing water in from the Zambezi by train – extremely expensive.</a:t>
            </a:r>
          </a:p>
          <a:p>
            <a:pPr marL="228600" indent="-228600">
              <a:buAutoNum type="arabicPeriod"/>
            </a:pPr>
            <a:r>
              <a:rPr lang="en-US" baseline="0" dirty="0" smtClean="0"/>
              <a:t>Build a new supply dam – right at the confluence of the </a:t>
            </a:r>
            <a:r>
              <a:rPr lang="en-US" baseline="0" dirty="0" err="1" smtClean="0"/>
              <a:t>Gwayi-Shangani</a:t>
            </a:r>
            <a:r>
              <a:rPr lang="en-US" baseline="0" dirty="0" smtClean="0"/>
              <a:t> river.</a:t>
            </a:r>
          </a:p>
          <a:p>
            <a:pPr marL="228600" indent="-228600">
              <a:buAutoNum type="arabicPeriod"/>
            </a:pPr>
            <a:endParaRPr lang="en-US" baseline="0" dirty="0" smtClean="0"/>
          </a:p>
          <a:p>
            <a:pPr marL="0" indent="0">
              <a:buNone/>
            </a:pPr>
            <a:r>
              <a:rPr lang="en-US" baseline="0" dirty="0" smtClean="0"/>
              <a:t>This is the option I’m looking at.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10</a:t>
            </a:fld>
            <a:endParaRPr lang="en-US" dirty="0"/>
          </a:p>
        </p:txBody>
      </p:sp>
    </p:spTree>
    <p:extLst>
      <p:ext uri="{BB962C8B-B14F-4D97-AF65-F5344CB8AC3E}">
        <p14:creationId xmlns:p14="http://schemas.microsoft.com/office/powerpoint/2010/main" val="2412229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Matabeleland Zambezi</a:t>
            </a:r>
            <a:r>
              <a:rPr lang="en-US" baseline="0" dirty="0" smtClean="0"/>
              <a:t> Water Project was first proposed 100 years ago in 1912.  </a:t>
            </a:r>
          </a:p>
          <a:p>
            <a:r>
              <a:rPr lang="en-US" baseline="0" dirty="0" smtClean="0"/>
              <a:t>The current iteration has three phases:</a:t>
            </a:r>
          </a:p>
          <a:p>
            <a:endParaRPr lang="en-US" baseline="0" dirty="0" smtClean="0"/>
          </a:p>
          <a:p>
            <a:pPr marL="228600" indent="-228600">
              <a:buAutoNum type="arabicPeriod"/>
            </a:pPr>
            <a:r>
              <a:rPr lang="en-US" baseline="0" dirty="0" smtClean="0"/>
              <a:t>Dam on the </a:t>
            </a:r>
            <a:r>
              <a:rPr lang="en-US" baseline="0" dirty="0" err="1" smtClean="0"/>
              <a:t>Gwayi-Shangani</a:t>
            </a:r>
            <a:endParaRPr lang="en-US" baseline="0" dirty="0" smtClean="0"/>
          </a:p>
          <a:p>
            <a:pPr marL="228600" indent="-228600">
              <a:buAutoNum type="arabicPeriod"/>
            </a:pPr>
            <a:r>
              <a:rPr lang="en-US" baseline="0" dirty="0" smtClean="0"/>
              <a:t>Pipeline from the GS dam to Bulawayo</a:t>
            </a:r>
          </a:p>
          <a:p>
            <a:pPr marL="228600" indent="-228600">
              <a:buAutoNum type="arabicPeriod"/>
            </a:pPr>
            <a:r>
              <a:rPr lang="en-US" baseline="0" dirty="0" smtClean="0"/>
              <a:t>Pipe water from the Zambezi to the GS dam</a:t>
            </a:r>
            <a:endParaRPr lang="en-US" dirty="0" smtClean="0"/>
          </a:p>
          <a:p>
            <a:endParaRPr lang="en-US" dirty="0" smtClean="0"/>
          </a:p>
          <a:p>
            <a:r>
              <a:rPr lang="en-US" dirty="0" smtClean="0"/>
              <a:t>------------------------------------------------------------</a:t>
            </a:r>
          </a:p>
          <a:p>
            <a:endParaRPr lang="en-US" dirty="0" smtClean="0"/>
          </a:p>
          <a:p>
            <a:r>
              <a:rPr lang="en-US" dirty="0" smtClean="0"/>
              <a:t>Here is the fully delineated</a:t>
            </a:r>
            <a:r>
              <a:rPr lang="en-US" baseline="0" dirty="0" smtClean="0"/>
              <a:t> watershed corresponding to the proposed dam.  I’ve also included the current dams and watersheds Bulawayo uses, and you can see the large difference in size.  </a:t>
            </a:r>
          </a:p>
          <a:p>
            <a:endParaRPr lang="en-US" baseline="0" dirty="0" smtClean="0"/>
          </a:p>
          <a:p>
            <a:r>
              <a:rPr lang="en-US" baseline="0" dirty="0" smtClean="0"/>
              <a:t>Also, and I will look into this more in my project – There seems to be much more dam activity, medium and large, in the other Limpopo watershed, rather than this </a:t>
            </a:r>
            <a:r>
              <a:rPr lang="en-US" baseline="0" dirty="0" err="1" smtClean="0"/>
              <a:t>Gwayi-Shangani</a:t>
            </a:r>
            <a:r>
              <a:rPr lang="en-US" baseline="0" dirty="0" smtClean="0"/>
              <a:t> Watershed.  </a:t>
            </a:r>
          </a:p>
          <a:p>
            <a:r>
              <a:rPr lang="en-US" baseline="0" dirty="0" smtClean="0"/>
              <a:t>I imagine that this will only help to allow supply to reach Bulawayo.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11</a:t>
            </a:fld>
            <a:endParaRPr lang="en-US" dirty="0"/>
          </a:p>
        </p:txBody>
      </p:sp>
    </p:spTree>
    <p:extLst>
      <p:ext uri="{BB962C8B-B14F-4D97-AF65-F5344CB8AC3E}">
        <p14:creationId xmlns:p14="http://schemas.microsoft.com/office/powerpoint/2010/main" val="408641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12</a:t>
            </a:fld>
            <a:endParaRPr lang="en-US" dirty="0"/>
          </a:p>
        </p:txBody>
      </p:sp>
    </p:spTree>
    <p:extLst>
      <p:ext uri="{BB962C8B-B14F-4D97-AF65-F5344CB8AC3E}">
        <p14:creationId xmlns:p14="http://schemas.microsoft.com/office/powerpoint/2010/main" val="2244221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Africa is urbanizing, and quickly, so engineers and policymakers will need to adapt to that.  Supplying water to Africa in the future will mean less boreholes and more large-scale systems.  Some people have even go so far as to say that there is a ‘rural bias’ in development projects – where urban systems are left out because they are seen to be not as much ‘in need.’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13</a:t>
            </a:fld>
            <a:endParaRPr lang="en-US" dirty="0"/>
          </a:p>
        </p:txBody>
      </p:sp>
    </p:spTree>
    <p:extLst>
      <p:ext uri="{BB962C8B-B14F-4D97-AF65-F5344CB8AC3E}">
        <p14:creationId xmlns:p14="http://schemas.microsoft.com/office/powerpoint/2010/main" val="51400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a:t>
            </a:r>
            <a:r>
              <a:rPr lang="en-US" baseline="0" dirty="0" smtClean="0"/>
              <a:t> where is Bulawayo?  Southern Africa, Southwest Zimbabwe, one of the hotter, drier areas.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[CHANGE PICTURE]</a:t>
            </a:r>
          </a:p>
          <a:p>
            <a:endParaRPr lang="en-US" dirty="0" smtClean="0"/>
          </a:p>
          <a:p>
            <a:r>
              <a:rPr lang="en-US" dirty="0" smtClean="0"/>
              <a:t>So, now that you know where it is, the obvious question</a:t>
            </a:r>
            <a:r>
              <a:rPr lang="en-US" baseline="0" dirty="0" smtClean="0"/>
              <a:t> then is: why Zimbabwe and why Bulawayo? </a:t>
            </a:r>
          </a:p>
          <a:p>
            <a:endParaRPr lang="en-US" baseline="0" dirty="0" smtClean="0"/>
          </a:p>
          <a:p>
            <a:r>
              <a:rPr lang="en-US" baseline="0" dirty="0" smtClean="0"/>
              <a:t>The answer to that is that water supply in Bulawayo is a real problem.   This article really got me thinking – the city council decided that they would have a weekly coordinated flush, all residents flushing their toilets at the same time (730pm), something they’re still doing now.  This was done to keep the pipes from becoming blocked, due to the three-day-at-a-time water restrictions.  </a:t>
            </a:r>
          </a:p>
          <a:p>
            <a:endParaRPr lang="en-US" baseline="0" dirty="0" smtClean="0"/>
          </a:p>
          <a:p>
            <a:r>
              <a:rPr lang="en-US" baseline="0" dirty="0" smtClean="0"/>
              <a:t>But this isn’t a one off thing – Bulawayo has been struggling to keep up a sufficient supply of water for close on 80 years, through all sorts of changes in the city. </a:t>
            </a:r>
          </a:p>
          <a:p>
            <a:endParaRPr lang="en-US" baseline="0" dirty="0" smtClean="0"/>
          </a:p>
          <a:p>
            <a:r>
              <a:rPr lang="en-US" b="0" u="sng" baseline="0" dirty="0" smtClean="0"/>
              <a:t>Bulawayo is a good case study for at least 3 reasons:</a:t>
            </a:r>
          </a:p>
          <a:p>
            <a:pPr marL="228600" indent="-228600">
              <a:buAutoNum type="arabicPeriod"/>
            </a:pPr>
            <a:r>
              <a:rPr lang="en-US" baseline="0" dirty="0" smtClean="0"/>
              <a:t>It is growing rapidly.</a:t>
            </a:r>
          </a:p>
          <a:p>
            <a:pPr marL="228600" indent="-228600">
              <a:buAutoNum type="arabicPeriod"/>
            </a:pPr>
            <a:r>
              <a:rPr lang="en-US" baseline="0" dirty="0" smtClean="0"/>
              <a:t>It needs water.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It has infrastructure set up (and people are used to running water).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And finally, I grew up near Bulawayo, so I have some personal interest in this ongoing story.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0" indent="0">
              <a:buNone/>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2</a:t>
            </a:fld>
            <a:endParaRPr lang="en-US" dirty="0"/>
          </a:p>
        </p:txBody>
      </p:sp>
    </p:spTree>
    <p:extLst>
      <p:ext uri="{BB962C8B-B14F-4D97-AF65-F5344CB8AC3E}">
        <p14:creationId xmlns:p14="http://schemas.microsoft.com/office/powerpoint/2010/main" val="288258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keep some order, I’ve narrowed down the topic to three main questions which GIS can help answer (</a:t>
            </a:r>
            <a:r>
              <a:rPr lang="en-US" u="sng" baseline="0" dirty="0" smtClean="0"/>
              <a:t>though they’re pretty big still</a:t>
            </a:r>
            <a:r>
              <a:rPr lang="en-US" baseline="0" dirty="0" smtClean="0"/>
              <a:t>):</a:t>
            </a:r>
          </a:p>
          <a:p>
            <a:endParaRPr lang="en-US" baseline="0" dirty="0" smtClean="0"/>
          </a:p>
          <a:p>
            <a:pPr marL="228600" indent="-228600">
              <a:buAutoNum type="arabicParenR"/>
            </a:pPr>
            <a:r>
              <a:rPr lang="en-US" baseline="0" dirty="0" smtClean="0"/>
              <a:t>What is keeping Bulawayo from having a steady supply of water?  </a:t>
            </a:r>
          </a:p>
          <a:p>
            <a:pPr marL="685800" lvl="1" indent="-228600">
              <a:buAutoNum type="arabicParenR"/>
            </a:pPr>
            <a:r>
              <a:rPr lang="en-US" baseline="0" dirty="0" smtClean="0"/>
              <a:t>Is it just population growth? </a:t>
            </a:r>
          </a:p>
          <a:p>
            <a:pPr marL="685800" lvl="1" indent="-228600">
              <a:buAutoNum type="arabicParenR"/>
            </a:pPr>
            <a:r>
              <a:rPr lang="en-US" baseline="0" dirty="0" smtClean="0"/>
              <a:t>Is it lack of maintenance and funding?</a:t>
            </a:r>
          </a:p>
          <a:p>
            <a:pPr marL="685800" lvl="1" indent="-228600">
              <a:buAutoNum type="arabicParenR"/>
            </a:pPr>
            <a:r>
              <a:rPr lang="en-US" baseline="0" dirty="0" smtClean="0"/>
              <a:t>Is it climate change?</a:t>
            </a:r>
          </a:p>
          <a:p>
            <a:pPr marL="685800" lvl="1" indent="-228600">
              <a:buAutoNum type="arabicParenR"/>
            </a:pPr>
            <a:endParaRPr lang="en-US" baseline="0" dirty="0"/>
          </a:p>
          <a:p>
            <a:pPr marL="228600" lvl="0" indent="-228600">
              <a:buAutoNum type="arabicParenR"/>
            </a:pPr>
            <a:r>
              <a:rPr lang="en-US" baseline="0" dirty="0" smtClean="0"/>
              <a:t>Several options, short- and long-term have been proposed.  Which might be best?</a:t>
            </a:r>
          </a:p>
          <a:p>
            <a:pPr marL="228600" lvl="0" indent="-228600">
              <a:buAutoNum type="arabicParenR"/>
            </a:pPr>
            <a:endParaRPr lang="en-US" baseline="0" dirty="0" smtClean="0"/>
          </a:p>
          <a:p>
            <a:pPr marL="228600" lvl="0" indent="-228600">
              <a:buAutoNum type="arabicParenR"/>
            </a:pPr>
            <a:r>
              <a:rPr lang="en-US" baseline="0" dirty="0" smtClean="0"/>
              <a:t>Finally, more broadly, how can we use GIS in this data-poor region to help with research, planning, and design?  As someone who would like to work long-term in Africa, this is particularly important.</a:t>
            </a:r>
          </a:p>
          <a:p>
            <a:pPr marL="228600" lvl="0" indent="-228600">
              <a:buAutoNum type="arabicParenR"/>
            </a:pPr>
            <a:endParaRPr lang="en-US" baseline="0" dirty="0" smtClean="0"/>
          </a:p>
          <a:p>
            <a:pPr marL="0" lvl="0" indent="0">
              <a:buNone/>
            </a:pPr>
            <a:r>
              <a:rPr lang="en-US" baseline="0" dirty="0" smtClean="0"/>
              <a:t>So, we’ll keep these questions in mind as we carry on to looking at </a:t>
            </a:r>
            <a:r>
              <a:rPr lang="en-US" b="1" baseline="0" dirty="0" smtClean="0"/>
              <a:t>Current Supply</a:t>
            </a:r>
            <a:r>
              <a:rPr lang="en-US" baseline="0" dirty="0" smtClean="0"/>
              <a:t>, </a:t>
            </a:r>
            <a:r>
              <a:rPr lang="en-US" b="1" baseline="0" dirty="0" smtClean="0"/>
              <a:t>Current &amp; Future Demand</a:t>
            </a:r>
            <a:r>
              <a:rPr lang="en-US" baseline="0" dirty="0" smtClean="0"/>
              <a:t>, and </a:t>
            </a:r>
            <a:r>
              <a:rPr lang="en-US" b="1" baseline="0" dirty="0" smtClean="0"/>
              <a:t>Possible Options</a:t>
            </a:r>
            <a:r>
              <a:rPr lang="en-US" baseline="0" dirty="0" smtClean="0"/>
              <a:t> for the future.</a:t>
            </a:r>
          </a:p>
          <a:p>
            <a:pPr marL="228600" lvl="0" indent="-228600">
              <a:buAutoNum type="arabicParenR"/>
            </a:pPr>
            <a:endParaRPr lang="en-US" baseline="0" dirty="0" smtClean="0"/>
          </a:p>
          <a:p>
            <a:pPr marL="228600" lvl="0" indent="-228600">
              <a:buAutoNum type="arabicParenR"/>
            </a:pPr>
            <a:endParaRPr lang="en-US" baseline="0" dirty="0" smtClean="0"/>
          </a:p>
        </p:txBody>
      </p:sp>
      <p:sp>
        <p:nvSpPr>
          <p:cNvPr id="4" name="Slide Number Placeholder 3"/>
          <p:cNvSpPr>
            <a:spLocks noGrp="1"/>
          </p:cNvSpPr>
          <p:nvPr>
            <p:ph type="sldNum" sz="quarter" idx="10"/>
          </p:nvPr>
        </p:nvSpPr>
        <p:spPr/>
        <p:txBody>
          <a:bodyPr/>
          <a:lstStyle/>
          <a:p>
            <a:fld id="{8E812AFA-C3CF-47B3-8D0A-65A5EF9CFCE3}" type="slidenum">
              <a:rPr lang="en-US" smtClean="0"/>
              <a:t>3</a:t>
            </a:fld>
            <a:endParaRPr lang="en-US" dirty="0"/>
          </a:p>
        </p:txBody>
      </p:sp>
    </p:spTree>
    <p:extLst>
      <p:ext uri="{BB962C8B-B14F-4D97-AF65-F5344CB8AC3E}">
        <p14:creationId xmlns:p14="http://schemas.microsoft.com/office/powerpoint/2010/main" val="228847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now at</a:t>
            </a:r>
            <a:r>
              <a:rPr lang="en-US" baseline="0" dirty="0" smtClean="0"/>
              <a:t> the other side of the equation – the city’s DEMAND.  </a:t>
            </a:r>
          </a:p>
          <a:p>
            <a:endParaRPr lang="en-US" baseline="0" dirty="0" smtClean="0"/>
          </a:p>
          <a:p>
            <a:r>
              <a:rPr lang="en-US" baseline="0" dirty="0" smtClean="0"/>
              <a:t>Here, the trend confirms what people are feeling.  Demand is going up, and supplies are going down, leaving a gap.  In fact, this demand is not even actual demand, it is suppressed.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4</a:t>
            </a:fld>
            <a:endParaRPr lang="en-US" dirty="0"/>
          </a:p>
        </p:txBody>
      </p:sp>
    </p:spTree>
    <p:extLst>
      <p:ext uri="{BB962C8B-B14F-4D97-AF65-F5344CB8AC3E}">
        <p14:creationId xmlns:p14="http://schemas.microsoft.com/office/powerpoint/2010/main" val="4284305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future demand, then, we see a continuing trend, higher demands</a:t>
            </a:r>
            <a:r>
              <a:rPr lang="en-US" baseline="0" dirty="0" smtClean="0"/>
              <a:t> for water each year, in step with the growth of the city.  Even the most intense ‘demand management program’ will not be able to keep demand from growing by 15%.  </a:t>
            </a:r>
          </a:p>
          <a:p>
            <a:endParaRPr lang="en-US" baseline="0" dirty="0" smtClean="0"/>
          </a:p>
          <a:p>
            <a:r>
              <a:rPr lang="en-US" baseline="0" dirty="0" smtClean="0"/>
              <a:t>So the city needs a LOT MORE WATER.</a:t>
            </a: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5</a:t>
            </a:fld>
            <a:endParaRPr lang="en-US" dirty="0"/>
          </a:p>
        </p:txBody>
      </p:sp>
    </p:spTree>
    <p:extLst>
      <p:ext uri="{BB962C8B-B14F-4D97-AF65-F5344CB8AC3E}">
        <p14:creationId xmlns:p14="http://schemas.microsoft.com/office/powerpoint/2010/main" val="23732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Zimbabwe </a:t>
            </a:r>
            <a:r>
              <a:rPr lang="en-US" baseline="0" dirty="0" smtClean="0"/>
              <a:t>-- is a country of dams.  It has over 10 000 dams at the moment, quite a lot more than other countries in its region.  </a:t>
            </a:r>
          </a:p>
          <a:p>
            <a:endParaRPr lang="en-US" baseline="0" dirty="0" smtClean="0"/>
          </a:p>
          <a:p>
            <a:r>
              <a:rPr lang="en-US" baseline="0" dirty="0" smtClean="0"/>
              <a:t>This has helped with its agricultural sector (traditionally the backbone of its economy – till recently), and also supply its urban centers.</a:t>
            </a:r>
          </a:p>
          <a:p>
            <a:endParaRPr lang="en-US" baseline="0" dirty="0" smtClean="0"/>
          </a:p>
          <a:p>
            <a:r>
              <a:rPr lang="en-US" b="1" baseline="0" dirty="0" smtClean="0"/>
              <a:t>[CHANGE TO VIDEO]</a:t>
            </a:r>
          </a:p>
          <a:p>
            <a:endParaRPr lang="en-US" baseline="0" dirty="0" smtClean="0"/>
          </a:p>
          <a:p>
            <a:r>
              <a:rPr lang="en-US" baseline="0" dirty="0" smtClean="0"/>
              <a:t> Here’s a quick video I made of dam building over time for Zimbabwe.  Keep in mind, this excludes a lot of the smaller dams that don’t have dates readily available.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6</a:t>
            </a:fld>
            <a:endParaRPr lang="en-US" dirty="0"/>
          </a:p>
        </p:txBody>
      </p:sp>
    </p:spTree>
    <p:extLst>
      <p:ext uri="{BB962C8B-B14F-4D97-AF65-F5344CB8AC3E}">
        <p14:creationId xmlns:p14="http://schemas.microsoft.com/office/powerpoint/2010/main" val="346206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are Bulawayo’s 5 supply dams.  </a:t>
            </a:r>
          </a:p>
          <a:p>
            <a:endParaRPr lang="en-US" baseline="0" dirty="0" smtClean="0"/>
          </a:p>
          <a:p>
            <a:r>
              <a:rPr lang="en-US" baseline="0" dirty="0" smtClean="0"/>
              <a:t>It’s funny, this </a:t>
            </a:r>
            <a:r>
              <a:rPr lang="en-US" baseline="0" dirty="0" err="1" smtClean="0"/>
              <a:t>basemap</a:t>
            </a:r>
            <a:r>
              <a:rPr lang="en-US" baseline="0" dirty="0" smtClean="0"/>
              <a:t> (National Geographic), doesn’t even show lower </a:t>
            </a:r>
            <a:r>
              <a:rPr lang="en-US" baseline="0" dirty="0" err="1" smtClean="0"/>
              <a:t>Ncema</a:t>
            </a:r>
            <a:r>
              <a:rPr lang="en-US" baseline="0" dirty="0" smtClean="0"/>
              <a:t> anymore.  </a:t>
            </a:r>
          </a:p>
          <a:p>
            <a:endParaRPr lang="en-US" baseline="0" dirty="0" smtClean="0"/>
          </a:p>
          <a:p>
            <a:r>
              <a:rPr lang="en-US" baseline="0" dirty="0" smtClean="0"/>
              <a:t>And, it does make some sense, as 3 of the dams have been </a:t>
            </a:r>
            <a:r>
              <a:rPr lang="en-US" baseline="0" dirty="0" err="1" smtClean="0"/>
              <a:t>decomissioned</a:t>
            </a:r>
            <a:r>
              <a:rPr lang="en-US" baseline="0" dirty="0" smtClean="0"/>
              <a:t> within the last few years:</a:t>
            </a:r>
          </a:p>
          <a:p>
            <a:pPr marL="228600" indent="-228600">
              <a:buAutoNum type="arabicPeriod"/>
            </a:pPr>
            <a:r>
              <a:rPr lang="en-US" baseline="0" dirty="0" err="1" smtClean="0"/>
              <a:t>Umzingwane</a:t>
            </a:r>
            <a:endParaRPr lang="en-US" baseline="0" dirty="0" smtClean="0"/>
          </a:p>
          <a:p>
            <a:pPr marL="228600" indent="-228600">
              <a:buAutoNum type="arabicPeriod"/>
            </a:pPr>
            <a:r>
              <a:rPr lang="en-US" baseline="0" dirty="0" smtClean="0"/>
              <a:t>Upper </a:t>
            </a:r>
            <a:r>
              <a:rPr lang="en-US" baseline="0" dirty="0" err="1" smtClean="0"/>
              <a:t>Ncema</a:t>
            </a:r>
            <a:endParaRPr lang="en-US" baseline="0" dirty="0" smtClean="0"/>
          </a:p>
          <a:p>
            <a:pPr marL="228600" indent="-228600">
              <a:buAutoNum type="arabicPeriod"/>
            </a:pPr>
            <a:r>
              <a:rPr lang="en-US" baseline="0" dirty="0" smtClean="0"/>
              <a:t>Lower </a:t>
            </a:r>
            <a:r>
              <a:rPr lang="en-US" baseline="0" dirty="0" err="1" smtClean="0"/>
              <a:t>Ncema</a:t>
            </a:r>
            <a:endParaRPr lang="en-US" baseline="0" dirty="0" smtClean="0"/>
          </a:p>
          <a:p>
            <a:pPr marL="228600" indent="-228600">
              <a:buAutoNum type="arabicPeriod"/>
            </a:pPr>
            <a:endParaRPr lang="en-US" baseline="0" dirty="0" smtClean="0"/>
          </a:p>
          <a:p>
            <a:pPr marL="228600" indent="-228600">
              <a:buAutoNum type="arabicPeriod"/>
            </a:pPr>
            <a:r>
              <a:rPr lang="en-US" baseline="0" dirty="0" smtClean="0"/>
              <a:t>And at this point the newest dam (1976), </a:t>
            </a:r>
            <a:r>
              <a:rPr lang="en-US" baseline="0" dirty="0" err="1" smtClean="0"/>
              <a:t>Insiza</a:t>
            </a:r>
            <a:r>
              <a:rPr lang="en-US" baseline="0" dirty="0" smtClean="0"/>
              <a:t>, supplies most of the city’s water.</a:t>
            </a:r>
          </a:p>
          <a:p>
            <a:pPr marL="228600" indent="-228600">
              <a:buAutoNum type="arabicPeriod"/>
            </a:pPr>
            <a:endParaRPr lang="en-US" baseline="0" dirty="0" smtClean="0"/>
          </a:p>
          <a:p>
            <a:pPr marL="0" indent="0">
              <a:buNone/>
            </a:pPr>
            <a:r>
              <a:rPr lang="en-US" baseline="0" dirty="0" smtClean="0"/>
              <a:t>There is an aquifer available on the other side of the city, and a few thousand wells have been dug in it, but due to lack of funding and maintenance, this doesn’t supply much water at the moment.  </a:t>
            </a:r>
          </a:p>
          <a:p>
            <a:pPr marL="228600" indent="-228600">
              <a:buAutoNum type="arabicPeriod"/>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7</a:t>
            </a:fld>
            <a:endParaRPr lang="en-US"/>
          </a:p>
        </p:txBody>
      </p:sp>
    </p:spTree>
    <p:extLst>
      <p:ext uri="{BB962C8B-B14F-4D97-AF65-F5344CB8AC3E}">
        <p14:creationId xmlns:p14="http://schemas.microsoft.com/office/powerpoint/2010/main" val="109427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here is Lower </a:t>
            </a:r>
            <a:r>
              <a:rPr lang="en-US" dirty="0" err="1" smtClean="0"/>
              <a:t>Ncema</a:t>
            </a:r>
            <a:r>
              <a:rPr lang="en-US" baseline="0" dirty="0" smtClean="0"/>
              <a:t> earlier this year.  Not in great shape – not going to get much water from this dam anytime soon.    </a:t>
            </a: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8</a:t>
            </a:fld>
            <a:endParaRPr lang="en-US"/>
          </a:p>
        </p:txBody>
      </p:sp>
    </p:spTree>
    <p:extLst>
      <p:ext uri="{BB962C8B-B14F-4D97-AF65-F5344CB8AC3E}">
        <p14:creationId xmlns:p14="http://schemas.microsoft.com/office/powerpoint/2010/main" val="84315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gets to the GIS part of the talk.  </a:t>
            </a:r>
          </a:p>
          <a:p>
            <a:endParaRPr lang="en-US" dirty="0" smtClean="0"/>
          </a:p>
          <a:p>
            <a:r>
              <a:rPr lang="en-US" dirty="0" smtClean="0"/>
              <a:t>Using a 30m DEM, I went through</a:t>
            </a:r>
            <a:r>
              <a:rPr lang="en-US" baseline="0" dirty="0" smtClean="0"/>
              <a:t> the familiar steps of delineating the stream network and watersheds for each of the dams.  I’m quite interested in why 3 of the dams have become useless – especially looking at what might happen with the other two (which are very low at the moment, by the way).</a:t>
            </a:r>
          </a:p>
          <a:p>
            <a:endParaRPr lang="en-US" baseline="0" dirty="0" smtClean="0"/>
          </a:p>
          <a:p>
            <a:r>
              <a:rPr lang="en-US" baseline="0" dirty="0" smtClean="0"/>
              <a:t>My next steps will be looking at:</a:t>
            </a:r>
          </a:p>
          <a:p>
            <a:endParaRPr lang="en-US" baseline="0" dirty="0" smtClean="0"/>
          </a:p>
          <a:p>
            <a:pPr marL="228600" indent="-228600">
              <a:buAutoNum type="arabicPeriod"/>
            </a:pPr>
            <a:r>
              <a:rPr lang="en-US" baseline="0" dirty="0" smtClean="0"/>
              <a:t>Precipitation</a:t>
            </a:r>
          </a:p>
          <a:p>
            <a:pPr marL="228600" indent="-228600">
              <a:buAutoNum type="arabicPeriod"/>
            </a:pPr>
            <a:r>
              <a:rPr lang="en-US" baseline="0" dirty="0" smtClean="0"/>
              <a:t>Runoff</a:t>
            </a:r>
          </a:p>
          <a:p>
            <a:pPr marL="228600" indent="-228600">
              <a:buAutoNum type="arabicPeriod"/>
            </a:pPr>
            <a:r>
              <a:rPr lang="en-US" baseline="0" dirty="0" smtClean="0"/>
              <a:t>ETC</a:t>
            </a:r>
          </a:p>
          <a:p>
            <a:pPr marL="0" indent="0">
              <a:buNone/>
            </a:pPr>
            <a:endParaRPr lang="en-US" baseline="0" dirty="0" smtClean="0"/>
          </a:p>
          <a:p>
            <a:pPr marL="0" indent="0">
              <a:buNone/>
            </a:pPr>
            <a:r>
              <a:rPr lang="en-US" baseline="0" dirty="0" smtClean="0"/>
              <a:t>I’m particularly interested in the number of smaller dams that have been built on these three watersheds.  At first look, it seems that the three watersheds feeding the decommissioned dams have more smaller dams than the others.  I’m waiting on the runoff data, and then I can look more closely at this.  </a:t>
            </a:r>
          </a:p>
          <a:p>
            <a:pPr marL="0" indent="0">
              <a:buNone/>
            </a:pPr>
            <a:endParaRPr lang="en-US" baseline="0" dirty="0" smtClean="0"/>
          </a:p>
          <a:p>
            <a:pPr marL="0" indent="0">
              <a:buNone/>
            </a:pPr>
            <a:r>
              <a:rPr lang="en-US" baseline="0" dirty="0" smtClean="0"/>
              <a:t>As we’ll see, this might have implications for building another dam.  </a:t>
            </a:r>
            <a:endParaRPr lang="en-US" dirty="0"/>
          </a:p>
        </p:txBody>
      </p:sp>
      <p:sp>
        <p:nvSpPr>
          <p:cNvPr id="4" name="Slide Number Placeholder 3"/>
          <p:cNvSpPr>
            <a:spLocks noGrp="1"/>
          </p:cNvSpPr>
          <p:nvPr>
            <p:ph type="sldNum" sz="quarter" idx="10"/>
          </p:nvPr>
        </p:nvSpPr>
        <p:spPr/>
        <p:txBody>
          <a:bodyPr/>
          <a:lstStyle/>
          <a:p>
            <a:fld id="{8E812AFA-C3CF-47B3-8D0A-65A5EF9CFCE3}" type="slidenum">
              <a:rPr lang="en-US" smtClean="0"/>
              <a:t>9</a:t>
            </a:fld>
            <a:endParaRPr lang="en-US"/>
          </a:p>
        </p:txBody>
      </p:sp>
    </p:spTree>
    <p:extLst>
      <p:ext uri="{BB962C8B-B14F-4D97-AF65-F5344CB8AC3E}">
        <p14:creationId xmlns:p14="http://schemas.microsoft.com/office/powerpoint/2010/main" val="305015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786ABF-508C-4A87-812A-6DD9E573215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15032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86ABF-508C-4A87-812A-6DD9E573215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229047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86ABF-508C-4A87-812A-6DD9E573215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35559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86ABF-508C-4A87-812A-6DD9E573215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256818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86ABF-508C-4A87-812A-6DD9E5732150}"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134345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786ABF-508C-4A87-812A-6DD9E573215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24799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786ABF-508C-4A87-812A-6DD9E5732150}" type="datetimeFigureOut">
              <a:rPr lang="en-US" smtClean="0"/>
              <a:t>11/27/2012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59451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786ABF-508C-4A87-812A-6DD9E5732150}" type="datetimeFigureOut">
              <a:rPr lang="en-US" smtClean="0"/>
              <a:t>11/27/2012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429196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86ABF-508C-4A87-812A-6DD9E5732150}" type="datetimeFigureOut">
              <a:rPr lang="en-US" smtClean="0"/>
              <a:t>11/27/2012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3154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786ABF-508C-4A87-812A-6DD9E573215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37347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786ABF-508C-4A87-812A-6DD9E5732150}"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8953D-28F7-4DF0-9901-F7AE0A64CFD6}" type="slidenum">
              <a:rPr lang="en-US" smtClean="0"/>
              <a:t>‹#›</a:t>
            </a:fld>
            <a:endParaRPr lang="en-US"/>
          </a:p>
        </p:txBody>
      </p:sp>
    </p:spTree>
    <p:extLst>
      <p:ext uri="{BB962C8B-B14F-4D97-AF65-F5344CB8AC3E}">
        <p14:creationId xmlns:p14="http://schemas.microsoft.com/office/powerpoint/2010/main" val="386959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6000"/>
            <a:lum/>
            <a:extLst>
              <a:ext uri="{BEBA8EAE-BF5A-486C-A8C5-ECC9F3942E4B}">
                <a14:imgProps xmlns:a14="http://schemas.microsoft.com/office/drawing/2010/main">
                  <a14:imgLayer r:embed="rId14">
                    <a14:imgEffect>
                      <a14:saturation sat="33000"/>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86ABF-508C-4A87-812A-6DD9E5732150}" type="datetimeFigureOut">
              <a:rPr lang="en-US" smtClean="0"/>
              <a:t>11/27/2012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8953D-28F7-4DF0-9901-F7AE0A64CFD6}" type="slidenum">
              <a:rPr lang="en-US" smtClean="0"/>
              <a:t>‹#›</a:t>
            </a:fld>
            <a:endParaRPr lang="en-US"/>
          </a:p>
        </p:txBody>
      </p:sp>
    </p:spTree>
    <p:extLst>
      <p:ext uri="{BB962C8B-B14F-4D97-AF65-F5344CB8AC3E}">
        <p14:creationId xmlns:p14="http://schemas.microsoft.com/office/powerpoint/2010/main" val="4068628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343150"/>
            <a:ext cx="9601200" cy="2171700"/>
          </a:xfrm>
          <a:prstGeom prst="rect">
            <a:avLst/>
          </a:prstGeom>
          <a:solidFill>
            <a:schemeClr val="accent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effectLst>
                  <a:outerShdw blurRad="38100" dist="38100" dir="2700000" algn="tl">
                    <a:srgbClr val="000000">
                      <a:alpha val="43137"/>
                    </a:srgbClr>
                  </a:outerShdw>
                </a:effectLst>
                <a:latin typeface="Garamond" pitchFamily="18" charset="0"/>
                <a:cs typeface="Arial" pitchFamily="34" charset="0"/>
              </a:rPr>
              <a:t>Water Supply in </a:t>
            </a:r>
            <a:r>
              <a:rPr lang="en-US" sz="4000" dirty="0" smtClean="0">
                <a:effectLst>
                  <a:outerShdw blurRad="38100" dist="38100" dir="2700000" algn="tl">
                    <a:srgbClr val="000000">
                      <a:alpha val="43137"/>
                    </a:srgbClr>
                  </a:outerShdw>
                </a:effectLst>
                <a:latin typeface="Garamond" pitchFamily="18" charset="0"/>
                <a:cs typeface="Arial" pitchFamily="34" charset="0"/>
              </a:rPr>
              <a:t>Bulawayo</a:t>
            </a:r>
            <a:r>
              <a:rPr lang="en-US" sz="4000" dirty="0" smtClean="0">
                <a:effectLst>
                  <a:outerShdw blurRad="38100" dist="38100" dir="2700000" algn="tl">
                    <a:srgbClr val="000000">
                      <a:alpha val="43137"/>
                    </a:srgbClr>
                  </a:outerShdw>
                </a:effectLst>
                <a:latin typeface="Garamond" pitchFamily="18" charset="0"/>
                <a:cs typeface="Arial" pitchFamily="34" charset="0"/>
              </a:rPr>
              <a:t>, Zimbabwe</a:t>
            </a:r>
          </a:p>
          <a:p>
            <a:pPr algn="ctr"/>
            <a:r>
              <a:rPr lang="en-US" sz="2800" dirty="0" smtClean="0">
                <a:effectLst>
                  <a:outerShdw blurRad="38100" dist="38100" dir="2700000" algn="tl">
                    <a:srgbClr val="000000">
                      <a:alpha val="43137"/>
                    </a:srgbClr>
                  </a:outerShdw>
                </a:effectLst>
                <a:latin typeface="Garamond" pitchFamily="18" charset="0"/>
                <a:cs typeface="Arial" pitchFamily="34" charset="0"/>
              </a:rPr>
              <a:t>Justin Baker</a:t>
            </a:r>
          </a:p>
          <a:p>
            <a:pPr algn="ctr"/>
            <a:r>
              <a:rPr lang="en-US" sz="2800" dirty="0" smtClean="0">
                <a:effectLst>
                  <a:outerShdw blurRad="38100" dist="38100" dir="2700000" algn="tl">
                    <a:srgbClr val="000000">
                      <a:alpha val="43137"/>
                    </a:srgbClr>
                  </a:outerShdw>
                </a:effectLst>
                <a:latin typeface="Garamond" pitchFamily="18" charset="0"/>
                <a:cs typeface="Arial" pitchFamily="34" charset="0"/>
              </a:rPr>
              <a:t>GIS in Water Resources</a:t>
            </a:r>
          </a:p>
          <a:p>
            <a:pPr algn="ctr"/>
            <a:r>
              <a:rPr lang="en-US" sz="2800" dirty="0" smtClean="0">
                <a:effectLst>
                  <a:outerShdw blurRad="38100" dist="38100" dir="2700000" algn="tl">
                    <a:srgbClr val="000000">
                      <a:alpha val="43137"/>
                    </a:srgbClr>
                  </a:outerShdw>
                </a:effectLst>
                <a:latin typeface="Garamond" pitchFamily="18" charset="0"/>
                <a:cs typeface="Arial" pitchFamily="34" charset="0"/>
              </a:rPr>
              <a:t>27 November 2012</a:t>
            </a:r>
            <a:endParaRPr lang="en-US" sz="2800" dirty="0">
              <a:effectLst>
                <a:outerShdw blurRad="38100" dist="38100" dir="2700000" algn="tl">
                  <a:srgbClr val="000000">
                    <a:alpha val="43137"/>
                  </a:srgbClr>
                </a:outerShdw>
              </a:effectLst>
              <a:latin typeface="Garamond" pitchFamily="18" charset="0"/>
              <a:cs typeface="Arial" pitchFamily="34" charset="0"/>
            </a:endParaRPr>
          </a:p>
        </p:txBody>
      </p:sp>
    </p:spTree>
    <p:extLst>
      <p:ext uri="{BB962C8B-B14F-4D97-AF65-F5344CB8AC3E}">
        <p14:creationId xmlns:p14="http://schemas.microsoft.com/office/powerpoint/2010/main" val="345382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70532045"/>
              </p:ext>
            </p:extLst>
          </p:nvPr>
        </p:nvGraphicFramePr>
        <p:xfrm>
          <a:off x="914402" y="2057400"/>
          <a:ext cx="7314484" cy="4280704"/>
        </p:xfrm>
        <a:graphic>
          <a:graphicData uri="http://schemas.openxmlformats.org/drawingml/2006/table">
            <a:tbl>
              <a:tblPr firstRow="1" bandRow="1">
                <a:tableStyleId>{2D5ABB26-0587-4C30-8999-92F81FD0307C}</a:tableStyleId>
              </a:tblPr>
              <a:tblGrid>
                <a:gridCol w="3657242"/>
                <a:gridCol w="3657242"/>
              </a:tblGrid>
              <a:tr h="2140352">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40352">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Supply Options</a:t>
            </a:r>
            <a:endParaRPr lang="en-US" sz="2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77161"/>
            <a:ext cx="3657599" cy="216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p:cNvGraphicFramePr>
            <a:graphicFrameLocks/>
          </p:cNvGraphicFramePr>
          <p:nvPr>
            <p:extLst>
              <p:ext uri="{D42A27DB-BD31-4B8C-83A1-F6EECF244321}">
                <p14:modId xmlns:p14="http://schemas.microsoft.com/office/powerpoint/2010/main" val="584645867"/>
              </p:ext>
            </p:extLst>
          </p:nvPr>
        </p:nvGraphicFramePr>
        <p:xfrm>
          <a:off x="914401" y="2075932"/>
          <a:ext cx="3657599" cy="2076967"/>
        </p:xfrm>
        <a:graphic>
          <a:graphicData uri="http://schemas.openxmlformats.org/drawingml/2006/chart">
            <c:chart xmlns:c="http://schemas.openxmlformats.org/drawingml/2006/chart" xmlns:r="http://schemas.openxmlformats.org/officeDocument/2006/relationships" r:id="rId4"/>
          </a:graphicData>
        </a:graphic>
      </p:graphicFrame>
      <p:pic>
        <p:nvPicPr>
          <p:cNvPr id="1028" name="Picture 4" descr="http://184-106-232-134.static.cloud-ips.com/images/stories/borehole%20drilling%20r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075933"/>
            <a:ext cx="3656886" cy="2101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3858" t="52251" r="12459" b="9190"/>
          <a:stretch/>
        </p:blipFill>
        <p:spPr>
          <a:xfrm>
            <a:off x="4572000" y="4177161"/>
            <a:ext cx="3656886" cy="2160943"/>
          </a:xfrm>
          <a:prstGeom prst="rect">
            <a:avLst/>
          </a:prstGeom>
        </p:spPr>
      </p:pic>
    </p:spTree>
    <p:extLst>
      <p:ext uri="{BB962C8B-B14F-4D97-AF65-F5344CB8AC3E}">
        <p14:creationId xmlns:p14="http://schemas.microsoft.com/office/powerpoint/2010/main" val="406980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effectLst>
                  <a:outerShdw blurRad="38100" dist="38100" dir="2700000" algn="tl">
                    <a:srgbClr val="000000">
                      <a:alpha val="43137"/>
                    </a:srgbClr>
                  </a:outerShdw>
                </a:effectLst>
                <a:latin typeface="Garamond" pitchFamily="18" charset="0"/>
                <a:cs typeface="Arial" pitchFamily="34" charset="0"/>
              </a:rPr>
              <a:t>Matabeleland Zambezi Water Project</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8667" r="51545" b="42444"/>
          <a:stretch/>
        </p:blipFill>
        <p:spPr>
          <a:xfrm>
            <a:off x="533400" y="2029005"/>
            <a:ext cx="5029200" cy="4247789"/>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1371600" y="2743200"/>
            <a:ext cx="457200" cy="4572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62537" y="3370881"/>
            <a:ext cx="1108710" cy="1905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715000" y="1812471"/>
            <a:ext cx="30861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Tx/>
              <a:buChar char="-"/>
            </a:pPr>
            <a:endParaRPr lang="en-US" sz="2400" u="sng" dirty="0" smtClean="0">
              <a:latin typeface="Garamond" pitchFamily="18" charset="0"/>
              <a:cs typeface="Arial" pitchFamily="34" charset="0"/>
            </a:endParaRPr>
          </a:p>
          <a:p>
            <a:r>
              <a:rPr lang="en-US" sz="2400" b="1" u="sng" dirty="0" smtClean="0">
                <a:effectLst>
                  <a:outerShdw blurRad="38100" dist="38100" dir="2700000" algn="tl">
                    <a:srgbClr val="000000">
                      <a:alpha val="43137"/>
                    </a:srgbClr>
                  </a:outerShdw>
                </a:effectLst>
                <a:latin typeface="Garamond" pitchFamily="18" charset="0"/>
                <a:cs typeface="Arial" pitchFamily="34" charset="0"/>
              </a:rPr>
              <a:t>Current Plan</a:t>
            </a:r>
          </a:p>
          <a:p>
            <a:pPr marL="342900" indent="-342900">
              <a:buFontTx/>
              <a:buChar char="-"/>
            </a:pPr>
            <a:endParaRPr lang="en-US" sz="2400" b="1" dirty="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400" b="1" dirty="0" smtClean="0">
                <a:effectLst>
                  <a:outerShdw blurRad="38100" dist="38100" dir="2700000" algn="tl">
                    <a:srgbClr val="000000">
                      <a:alpha val="43137"/>
                    </a:srgbClr>
                  </a:outerShdw>
                </a:effectLst>
                <a:latin typeface="Garamond" pitchFamily="18" charset="0"/>
                <a:cs typeface="Arial" pitchFamily="34" charset="0"/>
              </a:rPr>
              <a:t>Dam built</a:t>
            </a:r>
          </a:p>
          <a:p>
            <a:pPr marL="342900" indent="-342900">
              <a:buFontTx/>
              <a:buChar char="-"/>
            </a:pPr>
            <a:endParaRPr lang="en-US" sz="2400" b="1" dirty="0" smtClean="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400" b="1" dirty="0" smtClean="0">
                <a:effectLst>
                  <a:outerShdw blurRad="38100" dist="38100" dir="2700000" algn="tl">
                    <a:srgbClr val="000000">
                      <a:alpha val="43137"/>
                    </a:srgbClr>
                  </a:outerShdw>
                </a:effectLst>
                <a:latin typeface="Garamond" pitchFamily="18" charset="0"/>
                <a:cs typeface="Arial" pitchFamily="34" charset="0"/>
              </a:rPr>
              <a:t>Bulawayo-Dam pipeline</a:t>
            </a:r>
          </a:p>
          <a:p>
            <a:pPr marL="342900" indent="-342900">
              <a:buFontTx/>
              <a:buChar char="-"/>
            </a:pPr>
            <a:endParaRPr lang="en-US" sz="2400" b="1" dirty="0" smtClean="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400" b="1" dirty="0" smtClean="0">
                <a:effectLst>
                  <a:outerShdw blurRad="38100" dist="38100" dir="2700000" algn="tl">
                    <a:srgbClr val="000000">
                      <a:alpha val="43137"/>
                    </a:srgbClr>
                  </a:outerShdw>
                </a:effectLst>
                <a:latin typeface="Garamond" pitchFamily="18" charset="0"/>
                <a:cs typeface="Arial" pitchFamily="34" charset="0"/>
              </a:rPr>
              <a:t>Zambezi-Dam pipeline (+400 km of pipe altogether)</a:t>
            </a:r>
          </a:p>
          <a:p>
            <a:pPr marL="342900" indent="-342900">
              <a:buFontTx/>
              <a:buChar char="-"/>
            </a:pPr>
            <a:endParaRPr lang="en-US" sz="2400" dirty="0">
              <a:latin typeface="Garamond" pitchFamily="18" charset="0"/>
              <a:cs typeface="Arial" pitchFamily="34" charset="0"/>
            </a:endParaRPr>
          </a:p>
          <a:p>
            <a:pPr marL="571500" indent="-571500">
              <a:buFontTx/>
              <a:buChar char="-"/>
            </a:pPr>
            <a:endParaRPr lang="en-US" sz="2500" dirty="0">
              <a:latin typeface="Garamond" pitchFamily="18" charset="0"/>
              <a:cs typeface="Arial" pitchFamily="34" charset="0"/>
            </a:endParaRPr>
          </a:p>
        </p:txBody>
      </p:sp>
    </p:spTree>
    <p:extLst>
      <p:ext uri="{BB962C8B-B14F-4D97-AF65-F5344CB8AC3E}">
        <p14:creationId xmlns:p14="http://schemas.microsoft.com/office/powerpoint/2010/main" val="179712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effectLst>
                  <a:outerShdw blurRad="38100" dist="38100" dir="2700000" algn="tl">
                    <a:srgbClr val="000000">
                      <a:alpha val="43137"/>
                    </a:srgbClr>
                  </a:outerShdw>
                </a:effectLst>
                <a:latin typeface="Garamond" pitchFamily="18" charset="0"/>
                <a:cs typeface="Arial" pitchFamily="34" charset="0"/>
              </a:rPr>
              <a:t>‘100 Years of a Pipe Dream</a:t>
            </a:r>
            <a:r>
              <a:rPr lang="en-US" sz="4000" dirty="0" smtClean="0">
                <a:effectLst>
                  <a:outerShdw blurRad="38100" dist="38100" dir="2700000" algn="tl">
                    <a:srgbClr val="000000">
                      <a:alpha val="43137"/>
                    </a:srgbClr>
                  </a:outerShdw>
                </a:effectLst>
                <a:latin typeface="Garamond" pitchFamily="18" charset="0"/>
                <a:cs typeface="Arial" pitchFamily="34" charset="0"/>
              </a:rPr>
              <a:t>’</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858" t="52251" r="12459" b="9190"/>
          <a:stretch/>
        </p:blipFill>
        <p:spPr>
          <a:xfrm>
            <a:off x="1477712" y="2057400"/>
            <a:ext cx="6188577"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4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Conclusions</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Tx/>
              <a:buChar char="-"/>
            </a:pPr>
            <a:endParaRPr lang="en-US" sz="4000" dirty="0" smtClean="0">
              <a:latin typeface="Garamond" pitchFamily="18" charset="0"/>
              <a:cs typeface="Arial" pitchFamily="34" charset="0"/>
            </a:endParaRPr>
          </a:p>
          <a:p>
            <a:endParaRPr lang="en-US" sz="4000" dirty="0">
              <a:latin typeface="Garamond" pitchFamily="18" charset="0"/>
              <a:cs typeface="Arial" pitchFamily="34" charset="0"/>
            </a:endParaRPr>
          </a:p>
        </p:txBody>
      </p:sp>
      <p:sp>
        <p:nvSpPr>
          <p:cNvPr id="6" name="Rectangle 5"/>
          <p:cNvSpPr/>
          <p:nvPr/>
        </p:nvSpPr>
        <p:spPr>
          <a:xfrm>
            <a:off x="342900" y="1880835"/>
            <a:ext cx="3863586"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Bulawayo has ‘perfect storm’ of conditions.</a:t>
            </a:r>
          </a:p>
          <a:p>
            <a:pPr marL="342900" indent="-342900">
              <a:buFontTx/>
              <a:buChar char="-"/>
            </a:pPr>
            <a:endParaRPr lang="en-US" sz="2200" b="1" dirty="0" smtClean="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New dams must be designed and built with the future in mind.</a:t>
            </a:r>
          </a:p>
          <a:p>
            <a:pPr marL="800100" lvl="1" indent="-342900">
              <a:buFontTx/>
              <a:buChar char="-"/>
            </a:pPr>
            <a:endParaRPr lang="en-US" sz="2200" b="1" dirty="0" smtClean="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Even </a:t>
            </a:r>
            <a:r>
              <a:rPr lang="en-US" sz="2200" b="1" dirty="0">
                <a:effectLst>
                  <a:outerShdw blurRad="38100" dist="38100" dir="2700000" algn="tl">
                    <a:srgbClr val="000000">
                      <a:alpha val="43137"/>
                    </a:srgbClr>
                  </a:outerShdw>
                </a:effectLst>
                <a:latin typeface="Garamond" pitchFamily="18" charset="0"/>
                <a:cs typeface="Arial" pitchFamily="34" charset="0"/>
              </a:rPr>
              <a:t>under the poorest conditions (data and otherwise), GIS can be a great </a:t>
            </a:r>
            <a:r>
              <a:rPr lang="en-US" sz="2200" b="1" dirty="0" smtClean="0">
                <a:effectLst>
                  <a:outerShdw blurRad="38100" dist="38100" dir="2700000" algn="tl">
                    <a:srgbClr val="000000">
                      <a:alpha val="43137"/>
                    </a:srgbClr>
                  </a:outerShdw>
                </a:effectLst>
                <a:latin typeface="Garamond" pitchFamily="18" charset="0"/>
                <a:cs typeface="Arial" pitchFamily="34" charset="0"/>
              </a:rPr>
              <a:t>help.</a:t>
            </a:r>
          </a:p>
          <a:p>
            <a:pPr marL="342900" indent="-342900">
              <a:buFontTx/>
              <a:buChar char="-"/>
            </a:pPr>
            <a:endParaRPr lang="en-US" sz="2200" b="1" dirty="0" smtClean="0">
              <a:effectLst>
                <a:outerShdw blurRad="38100" dist="38100" dir="2700000" algn="tl">
                  <a:srgbClr val="000000">
                    <a:alpha val="43137"/>
                  </a:srgbClr>
                </a:outerShdw>
              </a:effectLst>
              <a:latin typeface="Garamond" pitchFamily="18" charset="0"/>
              <a:cs typeface="Arial" pitchFamily="34" charset="0"/>
            </a:endParaRPr>
          </a:p>
          <a:p>
            <a:pPr marL="342900" indent="-342900">
              <a:buFontTx/>
              <a:buChar char="-"/>
            </a:pPr>
            <a:r>
              <a:rPr lang="en-US" sz="2200" b="1" dirty="0">
                <a:effectLst>
                  <a:outerShdw blurRad="38100" dist="38100" dir="2700000" algn="tl">
                    <a:srgbClr val="000000">
                      <a:alpha val="43137"/>
                    </a:srgbClr>
                  </a:outerShdw>
                </a:effectLst>
                <a:latin typeface="Garamond" pitchFamily="18" charset="0"/>
                <a:cs typeface="Arial" pitchFamily="34" charset="0"/>
              </a:rPr>
              <a:t>Urban areas are crucial</a:t>
            </a:r>
          </a:p>
          <a:p>
            <a:pPr marL="342900" indent="-342900">
              <a:buFontTx/>
              <a:buChar char="-"/>
            </a:pPr>
            <a:endParaRPr lang="en-US" sz="2400" dirty="0">
              <a:latin typeface="Garamond" pitchFamily="18" charset="0"/>
              <a:cs typeface="Arial" pitchFamily="34" charset="0"/>
            </a:endParaRPr>
          </a:p>
          <a:p>
            <a:pPr marL="571500" indent="-571500">
              <a:buFontTx/>
              <a:buChar char="-"/>
            </a:pPr>
            <a:endParaRPr lang="en-US" sz="2500" dirty="0">
              <a:latin typeface="Garamond" pitchFamily="18" charset="0"/>
              <a:cs typeface="Arial"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2615" t="14889" r="12327" b="9333"/>
          <a:stretch/>
        </p:blipFill>
        <p:spPr>
          <a:xfrm>
            <a:off x="3901440" y="413747"/>
            <a:ext cx="4404360" cy="57543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95678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Why Bulawayo?</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itchFamily="34" charset="0"/>
              <a:buChar char="•"/>
            </a:pPr>
            <a:endParaRPr lang="en-US" sz="4000" dirty="0">
              <a:latin typeface="Garamond" pitchFamily="18"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643" y="685800"/>
            <a:ext cx="5465457" cy="567137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342900" y="1828800"/>
            <a:ext cx="36195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71500" indent="-5715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Population: ~1 million (2010)</a:t>
            </a:r>
          </a:p>
          <a:p>
            <a:pPr marL="571500" indent="-571500">
              <a:buFontTx/>
              <a:buChar char="-"/>
            </a:pPr>
            <a:endParaRPr lang="en-US" sz="2200" b="1" dirty="0" smtClean="0">
              <a:effectLst>
                <a:outerShdw blurRad="38100" dist="38100" dir="2700000" algn="tl">
                  <a:srgbClr val="000000">
                    <a:alpha val="43137"/>
                  </a:srgbClr>
                </a:outerShdw>
              </a:effectLst>
              <a:latin typeface="Garamond" pitchFamily="18" charset="0"/>
              <a:cs typeface="Arial" pitchFamily="34" charset="0"/>
            </a:endParaRPr>
          </a:p>
          <a:p>
            <a:pPr marL="571500" indent="-5715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Rainfall: 590 mm annual average (Austin 850 mm)</a:t>
            </a:r>
          </a:p>
          <a:p>
            <a:pPr marL="571500" indent="-571500">
              <a:buFontTx/>
              <a:buChar char="-"/>
            </a:pPr>
            <a:endParaRPr lang="en-US" sz="2200" b="1" dirty="0" smtClean="0">
              <a:effectLst>
                <a:outerShdw blurRad="38100" dist="38100" dir="2700000" algn="tl">
                  <a:srgbClr val="000000">
                    <a:alpha val="43137"/>
                  </a:srgbClr>
                </a:outerShdw>
              </a:effectLst>
              <a:latin typeface="Garamond" pitchFamily="18" charset="0"/>
              <a:cs typeface="Arial" pitchFamily="34" charset="0"/>
            </a:endParaRPr>
          </a:p>
          <a:p>
            <a:pPr marL="571500" indent="-571500">
              <a:buFontTx/>
              <a:buChar char="-"/>
            </a:pPr>
            <a:r>
              <a:rPr lang="en-US" sz="2200" b="1" dirty="0" smtClean="0">
                <a:effectLst>
                  <a:outerShdw blurRad="38100" dist="38100" dir="2700000" algn="tl">
                    <a:srgbClr val="000000">
                      <a:alpha val="43137"/>
                    </a:srgbClr>
                  </a:outerShdw>
                </a:effectLst>
                <a:latin typeface="Garamond" pitchFamily="18" charset="0"/>
                <a:cs typeface="Arial" pitchFamily="34" charset="0"/>
              </a:rPr>
              <a:t>Temperature: 78F – 54F</a:t>
            </a:r>
          </a:p>
          <a:p>
            <a:pPr marL="571500" indent="-571500">
              <a:buFontTx/>
              <a:buChar char="-"/>
            </a:pPr>
            <a:endParaRPr lang="en-US" sz="2500" dirty="0">
              <a:effectLst>
                <a:outerShdw blurRad="38100" dist="38100" dir="2700000" algn="tl">
                  <a:srgbClr val="000000">
                    <a:alpha val="43137"/>
                  </a:srgbClr>
                </a:outerShdw>
              </a:effectLst>
              <a:latin typeface="Garamond" pitchFamily="18" charset="0"/>
              <a:cs typeface="Arial" pitchFamily="34" charset="0"/>
            </a:endParaRPr>
          </a:p>
        </p:txBody>
      </p:sp>
      <p:pic>
        <p:nvPicPr>
          <p:cNvPr id="1028" name="Picture 4" descr="http://t2.gstatic.com/images?q=tbn:ANd9GcQT4UFportv3o1M9Ib0NuhWVokpYCXvYch3gSG8cxDns4dIf-VqDHdRw-FPZ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360" y="4789552"/>
            <a:ext cx="2628240" cy="1524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12040" t="8222" r="12902" b="7939"/>
          <a:stretch/>
        </p:blipFill>
        <p:spPr>
          <a:xfrm>
            <a:off x="4191000" y="579120"/>
            <a:ext cx="3977640" cy="57496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Oval 6"/>
          <p:cNvSpPr/>
          <p:nvPr/>
        </p:nvSpPr>
        <p:spPr>
          <a:xfrm>
            <a:off x="5791200" y="3505200"/>
            <a:ext cx="609600" cy="288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46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10" presetClass="exit" presetSubtype="0" fill="hold" nodeType="withEffect">
                                  <p:stCondLst>
                                    <p:cond delay="0"/>
                                  </p:stCondLst>
                                  <p:childTnLst>
                                    <p:animEffect transition="out" filter="fade">
                                      <p:cBhvr>
                                        <p:cTn id="9" dur="600"/>
                                        <p:tgtEl>
                                          <p:spTgt spid="3"/>
                                        </p:tgtEl>
                                      </p:cBhvr>
                                    </p:animEffect>
                                    <p:set>
                                      <p:cBhvr>
                                        <p:cTn id="10" dur="1" fill="hold">
                                          <p:stCondLst>
                                            <p:cond delay="5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Questions</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561" y="4250603"/>
            <a:ext cx="3366684" cy="2033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013172" y="5171707"/>
            <a:ext cx="2129821" cy="292388"/>
          </a:xfrm>
          <a:prstGeom prst="rect">
            <a:avLst/>
          </a:prstGeom>
          <a:noFill/>
        </p:spPr>
        <p:txBody>
          <a:bodyPr wrap="square" rtlCol="0">
            <a:spAutoFit/>
          </a:bodyPr>
          <a:lstStyle/>
          <a:p>
            <a:pPr marL="342900" indent="-342900">
              <a:buFont typeface="Arial" pitchFamily="34" charset="0"/>
              <a:buChar char="•"/>
            </a:pPr>
            <a:r>
              <a:rPr lang="en-US" sz="1300" dirty="0" smtClean="0">
                <a:effectLst>
                  <a:outerShdw blurRad="38100" dist="38100" dir="2700000" algn="tl">
                    <a:srgbClr val="000000">
                      <a:alpha val="43137"/>
                    </a:srgbClr>
                  </a:outerShdw>
                </a:effectLst>
                <a:latin typeface="Garamond" pitchFamily="18" charset="0"/>
              </a:rPr>
              <a:t>Bulawayo</a:t>
            </a:r>
            <a:endParaRPr lang="en-US" sz="1300" dirty="0">
              <a:effectLst>
                <a:outerShdw blurRad="38100" dist="38100" dir="2700000" algn="tl">
                  <a:srgbClr val="000000">
                    <a:alpha val="43137"/>
                  </a:srgbClr>
                </a:outerShdw>
              </a:effectLst>
              <a:latin typeface="Garamond"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496" t="9587" r="12650" b="53388"/>
          <a:stretch/>
        </p:blipFill>
        <p:spPr>
          <a:xfrm>
            <a:off x="5130561" y="1923226"/>
            <a:ext cx="3366684" cy="2191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147564" y="4250603"/>
            <a:ext cx="3861039" cy="307777"/>
          </a:xfrm>
          <a:prstGeom prst="rect">
            <a:avLst/>
          </a:prstGeom>
          <a:noFill/>
        </p:spPr>
        <p:txBody>
          <a:bodyPr wrap="square" rtlCol="0">
            <a:spAutoFit/>
          </a:bodyPr>
          <a:lstStyle/>
          <a:p>
            <a:r>
              <a:rPr lang="en-US" sz="1400" b="1" dirty="0" smtClean="0">
                <a:latin typeface="Garamond" pitchFamily="18" charset="0"/>
              </a:rPr>
              <a:t>Elevation in Southeastern Zimbabwe</a:t>
            </a:r>
            <a:endParaRPr lang="en-US" sz="1400" b="1" dirty="0">
              <a:latin typeface="Garamond" pitchFamily="18" charset="0"/>
            </a:endParaRPr>
          </a:p>
        </p:txBody>
      </p:sp>
      <p:sp>
        <p:nvSpPr>
          <p:cNvPr id="8" name="Rectangle 7"/>
          <p:cNvSpPr/>
          <p:nvPr/>
        </p:nvSpPr>
        <p:spPr>
          <a:xfrm>
            <a:off x="342900" y="1828800"/>
            <a:ext cx="46101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71500" indent="-571500">
              <a:buFontTx/>
              <a:buChar char="-"/>
            </a:pPr>
            <a:endParaRPr lang="en-US" sz="2600" dirty="0" smtClean="0">
              <a:latin typeface="Garamond" pitchFamily="18" charset="0"/>
              <a:cs typeface="Arial" pitchFamily="34" charset="0"/>
            </a:endParaRPr>
          </a:p>
          <a:p>
            <a:r>
              <a:rPr lang="en-US" sz="2600" dirty="0" smtClean="0">
                <a:effectLst>
                  <a:outerShdw blurRad="38100" dist="38100" dir="2700000" algn="tl">
                    <a:srgbClr val="000000">
                      <a:alpha val="43137"/>
                    </a:srgbClr>
                  </a:outerShdw>
                </a:effectLst>
                <a:latin typeface="Garamond" pitchFamily="18" charset="0"/>
                <a:cs typeface="Arial" pitchFamily="34" charset="0"/>
              </a:rPr>
              <a:t>1. </a:t>
            </a:r>
            <a:r>
              <a:rPr lang="en-US" sz="3000" dirty="0" smtClean="0">
                <a:effectLst>
                  <a:outerShdw blurRad="38100" dist="38100" dir="2700000" algn="tl">
                    <a:srgbClr val="000000">
                      <a:alpha val="43137"/>
                    </a:srgbClr>
                  </a:outerShdw>
                </a:effectLst>
                <a:latin typeface="Garamond" pitchFamily="18" charset="0"/>
                <a:cs typeface="Arial" pitchFamily="34" charset="0"/>
              </a:rPr>
              <a:t>Why the struggle?</a:t>
            </a:r>
          </a:p>
          <a:p>
            <a:pPr marL="571500" indent="-571500">
              <a:buFontTx/>
              <a:buChar char="-"/>
            </a:pPr>
            <a:endParaRPr lang="en-US" sz="3000" dirty="0" smtClean="0">
              <a:effectLst>
                <a:outerShdw blurRad="38100" dist="38100" dir="2700000" algn="tl">
                  <a:srgbClr val="000000">
                    <a:alpha val="43137"/>
                  </a:srgbClr>
                </a:outerShdw>
              </a:effectLst>
              <a:latin typeface="Garamond" pitchFamily="18" charset="0"/>
              <a:cs typeface="Arial" pitchFamily="34" charset="0"/>
            </a:endParaRPr>
          </a:p>
          <a:p>
            <a:r>
              <a:rPr lang="en-US" sz="3000" dirty="0" smtClean="0">
                <a:effectLst>
                  <a:outerShdw blurRad="38100" dist="38100" dir="2700000" algn="tl">
                    <a:srgbClr val="000000">
                      <a:alpha val="43137"/>
                    </a:srgbClr>
                  </a:outerShdw>
                </a:effectLst>
                <a:latin typeface="Garamond" pitchFamily="18" charset="0"/>
                <a:cs typeface="Arial" pitchFamily="34" charset="0"/>
              </a:rPr>
              <a:t>2. What is the best option for the future?</a:t>
            </a:r>
          </a:p>
          <a:p>
            <a:pPr marL="571500" indent="-571500">
              <a:buFontTx/>
              <a:buChar char="-"/>
            </a:pPr>
            <a:endParaRPr lang="en-US" sz="3000" dirty="0" smtClean="0">
              <a:effectLst>
                <a:outerShdw blurRad="38100" dist="38100" dir="2700000" algn="tl">
                  <a:srgbClr val="000000">
                    <a:alpha val="43137"/>
                  </a:srgbClr>
                </a:outerShdw>
              </a:effectLst>
              <a:latin typeface="Garamond" pitchFamily="18" charset="0"/>
              <a:cs typeface="Arial" pitchFamily="34" charset="0"/>
            </a:endParaRPr>
          </a:p>
          <a:p>
            <a:r>
              <a:rPr lang="en-US" sz="3000" dirty="0" smtClean="0">
                <a:effectLst>
                  <a:outerShdw blurRad="38100" dist="38100" dir="2700000" algn="tl">
                    <a:srgbClr val="000000">
                      <a:alpha val="43137"/>
                    </a:srgbClr>
                  </a:outerShdw>
                </a:effectLst>
                <a:latin typeface="Garamond" pitchFamily="18" charset="0"/>
                <a:cs typeface="Arial" pitchFamily="34" charset="0"/>
              </a:rPr>
              <a:t>3. How might GIS be useful in this developing country context?</a:t>
            </a:r>
          </a:p>
          <a:p>
            <a:pPr marL="571500" indent="-571500">
              <a:buFontTx/>
              <a:buChar char="-"/>
            </a:pPr>
            <a:endParaRPr lang="en-US" sz="2500" dirty="0">
              <a:latin typeface="Garamond" pitchFamily="18" charset="0"/>
              <a:cs typeface="Arial" pitchFamily="34" charset="0"/>
            </a:endParaRPr>
          </a:p>
        </p:txBody>
      </p:sp>
    </p:spTree>
    <p:extLst>
      <p:ext uri="{BB962C8B-B14F-4D97-AF65-F5344CB8AC3E}">
        <p14:creationId xmlns:p14="http://schemas.microsoft.com/office/powerpoint/2010/main" val="27288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Demand in the City</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93344460"/>
              </p:ext>
            </p:extLst>
          </p:nvPr>
        </p:nvGraphicFramePr>
        <p:xfrm>
          <a:off x="685800" y="2209800"/>
          <a:ext cx="7772400" cy="3886199"/>
        </p:xfrm>
        <a:graphic>
          <a:graphicData uri="http://schemas.openxmlformats.org/drawingml/2006/table">
            <a:tbl>
              <a:tblPr firstRow="1" bandRow="1">
                <a:tableStyleId>{2D5ABB26-0587-4C30-8999-92F81FD0307C}</a:tableStyleId>
              </a:tblPr>
              <a:tblGrid>
                <a:gridCol w="3886200"/>
                <a:gridCol w="3886200"/>
              </a:tblGrid>
              <a:tr h="768699">
                <a:tc>
                  <a:txBody>
                    <a:bodyPr/>
                    <a:lstStyle/>
                    <a:p>
                      <a:pPr marL="0" indent="0">
                        <a:buFont typeface="Arial" pitchFamily="34" charset="0"/>
                        <a:buNone/>
                      </a:pPr>
                      <a:endParaRPr lang="en-US" sz="1800" dirty="0" smtClean="0">
                        <a:latin typeface="Garamond" pitchFamily="18" charset="0"/>
                        <a:cs typeface="Arial" pitchFamily="34" charset="0"/>
                      </a:endParaRPr>
                    </a:p>
                  </a:txBody>
                  <a:tcPr>
                    <a:solidFill>
                      <a:schemeClr val="bg1">
                        <a:alpha val="31000"/>
                      </a:schemeClr>
                    </a:solidFill>
                  </a:tcPr>
                </a:tc>
                <a:tc>
                  <a:txBody>
                    <a:bodyPr/>
                    <a:lstStyle/>
                    <a:p>
                      <a:pPr marL="0" indent="0">
                        <a:buFont typeface="Arial" pitchFamily="34" charset="0"/>
                        <a:buNone/>
                      </a:pPr>
                      <a:endParaRPr lang="en-US" sz="1800" b="1" dirty="0" smtClean="0">
                        <a:latin typeface="Garamond" pitchFamily="18" charset="0"/>
                        <a:cs typeface="Arial" pitchFamily="34" charset="0"/>
                      </a:endParaRPr>
                    </a:p>
                  </a:txBody>
                  <a:tcPr>
                    <a:solidFill>
                      <a:schemeClr val="bg1">
                        <a:alpha val="31000"/>
                      </a:schemeClr>
                    </a:solidFill>
                  </a:tcPr>
                </a:tc>
              </a:tr>
              <a:tr h="779375">
                <a:tc>
                  <a:txBody>
                    <a:bodyPr/>
                    <a:lstStyle/>
                    <a:p>
                      <a:endParaRPr lang="en-US" dirty="0"/>
                    </a:p>
                  </a:txBody>
                  <a:tcPr>
                    <a:solidFill>
                      <a:schemeClr val="bg1">
                        <a:alpha val="31000"/>
                      </a:schemeClr>
                    </a:solidFill>
                  </a:tcPr>
                </a:tc>
                <a:tc>
                  <a:txBody>
                    <a:bodyPr/>
                    <a:lstStyle/>
                    <a:p>
                      <a:endParaRPr lang="en-US" dirty="0"/>
                    </a:p>
                  </a:txBody>
                  <a:tcPr>
                    <a:solidFill>
                      <a:schemeClr val="bg1">
                        <a:alpha val="31000"/>
                      </a:schemeClr>
                    </a:solidFill>
                  </a:tcPr>
                </a:tc>
              </a:tr>
              <a:tr h="779375">
                <a:tc>
                  <a:txBody>
                    <a:bodyPr/>
                    <a:lstStyle/>
                    <a:p>
                      <a:endParaRPr lang="en-US"/>
                    </a:p>
                  </a:txBody>
                  <a:tcPr>
                    <a:solidFill>
                      <a:schemeClr val="bg1">
                        <a:alpha val="31000"/>
                      </a:schemeClr>
                    </a:solidFill>
                  </a:tcPr>
                </a:tc>
                <a:tc>
                  <a:txBody>
                    <a:bodyPr/>
                    <a:lstStyle/>
                    <a:p>
                      <a:endParaRPr lang="en-US" dirty="0"/>
                    </a:p>
                  </a:txBody>
                  <a:tcPr>
                    <a:solidFill>
                      <a:schemeClr val="bg1">
                        <a:alpha val="31000"/>
                      </a:schemeClr>
                    </a:solidFill>
                  </a:tcPr>
                </a:tc>
              </a:tr>
              <a:tr h="779375">
                <a:tc>
                  <a:txBody>
                    <a:bodyPr/>
                    <a:lstStyle/>
                    <a:p>
                      <a:endParaRPr lang="en-US"/>
                    </a:p>
                  </a:txBody>
                  <a:tcPr>
                    <a:solidFill>
                      <a:schemeClr val="bg1">
                        <a:alpha val="31000"/>
                      </a:schemeClr>
                    </a:solidFill>
                  </a:tcPr>
                </a:tc>
                <a:tc>
                  <a:txBody>
                    <a:bodyPr/>
                    <a:lstStyle/>
                    <a:p>
                      <a:endParaRPr lang="en-US" dirty="0"/>
                    </a:p>
                  </a:txBody>
                  <a:tcPr>
                    <a:solidFill>
                      <a:schemeClr val="bg1">
                        <a:alpha val="31000"/>
                      </a:schemeClr>
                    </a:solidFill>
                  </a:tcPr>
                </a:tc>
              </a:tr>
              <a:tr h="779375">
                <a:tc>
                  <a:txBody>
                    <a:bodyPr/>
                    <a:lstStyle/>
                    <a:p>
                      <a:endParaRPr lang="en-US"/>
                    </a:p>
                  </a:txBody>
                  <a:tcPr>
                    <a:solidFill>
                      <a:schemeClr val="bg1">
                        <a:alpha val="31000"/>
                      </a:schemeClr>
                    </a:solidFill>
                  </a:tcPr>
                </a:tc>
                <a:tc>
                  <a:txBody>
                    <a:bodyPr/>
                    <a:lstStyle/>
                    <a:p>
                      <a:endParaRPr lang="en-US" dirty="0"/>
                    </a:p>
                  </a:txBody>
                  <a:tcPr>
                    <a:solidFill>
                      <a:schemeClr val="bg1">
                        <a:alpha val="31000"/>
                      </a:schemeClr>
                    </a:solidFill>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2932241946"/>
              </p:ext>
            </p:extLst>
          </p:nvPr>
        </p:nvGraphicFramePr>
        <p:xfrm>
          <a:off x="762000" y="2209800"/>
          <a:ext cx="36576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654213954"/>
              </p:ext>
            </p:extLst>
          </p:nvPr>
        </p:nvGraphicFramePr>
        <p:xfrm>
          <a:off x="4229100" y="2209800"/>
          <a:ext cx="4457700"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33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Future Demand</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18332889"/>
              </p:ext>
            </p:extLst>
          </p:nvPr>
        </p:nvGraphicFramePr>
        <p:xfrm>
          <a:off x="495300" y="1981198"/>
          <a:ext cx="8153400" cy="4343403"/>
        </p:xfrm>
        <a:graphic>
          <a:graphicData uri="http://schemas.openxmlformats.org/drawingml/2006/table">
            <a:tbl>
              <a:tblPr firstRow="1" bandRow="1">
                <a:tableStyleId>{2D5ABB26-0587-4C30-8999-92F81FD0307C}</a:tableStyleId>
              </a:tblPr>
              <a:tblGrid>
                <a:gridCol w="4076700"/>
                <a:gridCol w="4076700"/>
              </a:tblGrid>
              <a:tr h="859135">
                <a:tc>
                  <a:txBody>
                    <a:bodyPr/>
                    <a:lstStyle/>
                    <a:p>
                      <a:pPr marL="0" indent="0">
                        <a:buFont typeface="Arial" pitchFamily="34" charset="0"/>
                        <a:buNone/>
                      </a:pPr>
                      <a:endParaRPr lang="en-US" sz="1800" dirty="0" smtClean="0">
                        <a:effectLst>
                          <a:outerShdw blurRad="38100" dist="38100" dir="2700000" algn="tl">
                            <a:srgbClr val="000000">
                              <a:alpha val="43137"/>
                            </a:srgbClr>
                          </a:outerShdw>
                        </a:effectLst>
                        <a:latin typeface="Garamond" pitchFamily="18" charset="0"/>
                        <a:cs typeface="Arial" pitchFamily="34" charset="0"/>
                      </a:endParaRPr>
                    </a:p>
                  </a:txBody>
                  <a:tcPr>
                    <a:solidFill>
                      <a:schemeClr val="bg1">
                        <a:alpha val="31000"/>
                      </a:schemeClr>
                    </a:solidFill>
                  </a:tcPr>
                </a:tc>
                <a:tc>
                  <a:txBody>
                    <a:bodyPr/>
                    <a:lstStyle/>
                    <a:p>
                      <a:pPr marL="0" indent="0">
                        <a:buFont typeface="Arial" pitchFamily="34" charset="0"/>
                        <a:buNone/>
                      </a:pPr>
                      <a:endParaRPr lang="en-US" sz="1800" b="1" dirty="0" smtClean="0">
                        <a:effectLst>
                          <a:outerShdw blurRad="38100" dist="38100" dir="2700000" algn="tl">
                            <a:srgbClr val="000000">
                              <a:alpha val="43137"/>
                            </a:srgbClr>
                          </a:outerShdw>
                        </a:effectLst>
                        <a:latin typeface="Garamond" pitchFamily="18" charset="0"/>
                        <a:cs typeface="Arial" pitchFamily="34" charset="0"/>
                      </a:endParaRPr>
                    </a:p>
                  </a:txBody>
                  <a:tcPr>
                    <a:solidFill>
                      <a:schemeClr val="bg1">
                        <a:alpha val="31000"/>
                      </a:schemeClr>
                    </a:solidFill>
                  </a:tcPr>
                </a:tc>
              </a:tr>
              <a:tr h="871067">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r>
              <a:tr h="871067">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r>
              <a:tr h="871067">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r>
              <a:tr h="871067">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c>
                  <a:txBody>
                    <a:bodyPr/>
                    <a:lstStyle/>
                    <a:p>
                      <a:endParaRPr lang="en-US" dirty="0">
                        <a:effectLst>
                          <a:outerShdw blurRad="38100" dist="38100" dir="2700000" algn="tl">
                            <a:srgbClr val="000000">
                              <a:alpha val="43137"/>
                            </a:srgbClr>
                          </a:outerShdw>
                        </a:effectLst>
                      </a:endParaRPr>
                    </a:p>
                  </a:txBody>
                  <a:tcPr>
                    <a:solidFill>
                      <a:schemeClr val="bg1">
                        <a:alpha val="31000"/>
                      </a:schemeClr>
                    </a:solidFill>
                  </a:tcPr>
                </a:tc>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3868170892"/>
              </p:ext>
            </p:extLst>
          </p:nvPr>
        </p:nvGraphicFramePr>
        <p:xfrm>
          <a:off x="609600" y="2133600"/>
          <a:ext cx="78486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357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effectLst>
                  <a:outerShdw blurRad="38100" dist="38100" dir="2700000" algn="tl">
                    <a:srgbClr val="000000">
                      <a:alpha val="43137"/>
                    </a:srgbClr>
                  </a:outerShdw>
                </a:effectLst>
                <a:latin typeface="Garamond" pitchFamily="18" charset="0"/>
                <a:cs typeface="Arial" pitchFamily="34" charset="0"/>
              </a:rPr>
              <a:t>Supply – A Dam </a:t>
            </a:r>
            <a:r>
              <a:rPr lang="en-US" sz="4000" dirty="0">
                <a:effectLst>
                  <a:outerShdw blurRad="38100" dist="38100" dir="2700000" algn="tl">
                    <a:srgbClr val="000000">
                      <a:alpha val="43137"/>
                    </a:srgbClr>
                  </a:outerShdw>
                </a:effectLst>
                <a:latin typeface="Garamond" pitchFamily="18" charset="0"/>
                <a:cs typeface="Arial" pitchFamily="34" charset="0"/>
              </a:rPr>
              <a:t>C</a:t>
            </a:r>
            <a:r>
              <a:rPr lang="en-US" sz="4000" dirty="0" smtClean="0">
                <a:effectLst>
                  <a:outerShdw blurRad="38100" dist="38100" dir="2700000" algn="tl">
                    <a:srgbClr val="000000">
                      <a:alpha val="43137"/>
                    </a:srgbClr>
                  </a:outerShdw>
                </a:effectLst>
                <a:latin typeface="Garamond" pitchFamily="18" charset="0"/>
                <a:cs typeface="Arial" pitchFamily="34" charset="0"/>
              </a:rPr>
              <a:t>ountry</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2" name="dams_yea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grayscl/>
            <a:lum bright="4000" contrast="28000"/>
          </a:blip>
          <a:srcRect l="14916" t="7931" r="15359" b="11389"/>
          <a:stretch/>
        </p:blipFill>
        <p:spPr>
          <a:xfrm>
            <a:off x="914400" y="1274572"/>
            <a:ext cx="6858000" cy="4669028"/>
          </a:xfrm>
          <a:prstGeom prst="roundRect">
            <a:avLst>
              <a:gd name="adj" fmla="val 5783"/>
            </a:avLst>
          </a:prstGeom>
          <a:ln>
            <a:noFill/>
          </a:ln>
          <a:effectLst/>
          <a:scene3d>
            <a:camera prst="perspectiveRelaxed" fov="3600000">
              <a:rot lat="21000000" lon="1140000" rev="21240000"/>
            </a:camera>
            <a:lightRig rig="twoPt" dir="t">
              <a:rot lat="0" lon="0" rev="10200000"/>
            </a:lightRig>
          </a:scene3d>
          <a:sp3d contourW="6350">
            <a:bevelT w="165100" h="31750"/>
            <a:contourClr>
              <a:srgbClr val="969696"/>
            </a:contourClr>
          </a:sp3d>
        </p:spPr>
      </p:pic>
    </p:spTree>
    <p:extLst>
      <p:ext uri="{BB962C8B-B14F-4D97-AF65-F5344CB8AC3E}">
        <p14:creationId xmlns:p14="http://schemas.microsoft.com/office/powerpoint/2010/main" val="138308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effectLst>
                  <a:outerShdw blurRad="38100" dist="38100" dir="2700000" algn="tl">
                    <a:srgbClr val="000000">
                      <a:alpha val="43137"/>
                    </a:srgbClr>
                  </a:outerShdw>
                </a:effectLst>
                <a:latin typeface="Garamond" pitchFamily="18" charset="0"/>
                <a:cs typeface="Arial" pitchFamily="34" charset="0"/>
              </a:rPr>
              <a:t>Current </a:t>
            </a:r>
            <a:r>
              <a:rPr lang="en-US" sz="4000" dirty="0" smtClean="0">
                <a:effectLst>
                  <a:outerShdw blurRad="38100" dist="38100" dir="2700000" algn="tl">
                    <a:srgbClr val="000000">
                      <a:alpha val="43137"/>
                    </a:srgbClr>
                  </a:outerShdw>
                </a:effectLst>
                <a:latin typeface="Garamond" pitchFamily="18" charset="0"/>
                <a:cs typeface="Arial" pitchFamily="34" charset="0"/>
              </a:rPr>
              <a:t>Supply – City Dams</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6"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5260" t="14030" r="34567" b="22865"/>
          <a:stretch/>
        </p:blipFill>
        <p:spPr>
          <a:xfrm>
            <a:off x="533400" y="2001699"/>
            <a:ext cx="5410200" cy="4302402"/>
          </a:xfrm>
        </p:spPr>
      </p:pic>
      <p:sp>
        <p:nvSpPr>
          <p:cNvPr id="7" name="Rectangle 6"/>
          <p:cNvSpPr/>
          <p:nvPr/>
        </p:nvSpPr>
        <p:spPr>
          <a:xfrm>
            <a:off x="6096000" y="2095500"/>
            <a:ext cx="2514600" cy="4114800"/>
          </a:xfrm>
          <a:prstGeom prst="rect">
            <a:avLst/>
          </a:prstGeom>
          <a:solidFill>
            <a:schemeClr val="accent1">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u="sng" dirty="0" smtClean="0">
                <a:effectLst>
                  <a:outerShdw blurRad="38100" dist="38100" dir="2700000" algn="tl">
                    <a:srgbClr val="000000">
                      <a:alpha val="43137"/>
                    </a:srgbClr>
                  </a:outerShdw>
                </a:effectLst>
                <a:latin typeface="Garamond" pitchFamily="18" charset="0"/>
                <a:cs typeface="Arial" pitchFamily="34" charset="0"/>
              </a:rPr>
              <a:t>Dams:</a:t>
            </a:r>
            <a:endParaRPr lang="en-US" sz="2200" u="sng" dirty="0">
              <a:effectLst>
                <a:outerShdw blurRad="38100" dist="38100" dir="2700000" algn="tl">
                  <a:srgbClr val="000000">
                    <a:alpha val="43137"/>
                  </a:srgbClr>
                </a:outerShdw>
              </a:effectLst>
              <a:latin typeface="Garamond" pitchFamily="18" charset="0"/>
              <a:cs typeface="Arial" pitchFamily="34" charset="0"/>
            </a:endParaRPr>
          </a:p>
          <a:p>
            <a:r>
              <a:rPr lang="en-US" sz="2200" dirty="0" smtClean="0">
                <a:effectLst>
                  <a:outerShdw blurRad="38100" dist="38100" dir="2700000" algn="tl">
                    <a:srgbClr val="000000">
                      <a:alpha val="43137"/>
                    </a:srgbClr>
                  </a:outerShdw>
                </a:effectLst>
                <a:latin typeface="Garamond" pitchFamily="18" charset="0"/>
                <a:cs typeface="Arial" pitchFamily="34" charset="0"/>
              </a:rPr>
              <a:t>1– </a:t>
            </a:r>
            <a:r>
              <a:rPr lang="en-US" sz="2200" dirty="0" err="1" smtClean="0">
                <a:effectLst>
                  <a:outerShdw blurRad="38100" dist="38100" dir="2700000" algn="tl">
                    <a:srgbClr val="000000">
                      <a:alpha val="43137"/>
                    </a:srgbClr>
                  </a:outerShdw>
                </a:effectLst>
                <a:latin typeface="Garamond" pitchFamily="18" charset="0"/>
                <a:cs typeface="Arial" pitchFamily="34" charset="0"/>
              </a:rPr>
              <a:t>Umzingwane</a:t>
            </a:r>
            <a:r>
              <a:rPr lang="en-US" sz="2200" dirty="0" smtClean="0">
                <a:effectLst>
                  <a:outerShdw blurRad="38100" dist="38100" dir="2700000" algn="tl">
                    <a:srgbClr val="000000">
                      <a:alpha val="43137"/>
                    </a:srgbClr>
                  </a:outerShdw>
                </a:effectLst>
                <a:latin typeface="Garamond" pitchFamily="18" charset="0"/>
                <a:cs typeface="Arial" pitchFamily="34" charset="0"/>
              </a:rPr>
              <a:t> (1958)</a:t>
            </a:r>
            <a:endParaRPr lang="en-US" sz="2200" dirty="0">
              <a:effectLst>
                <a:outerShdw blurRad="38100" dist="38100" dir="2700000" algn="tl">
                  <a:srgbClr val="000000">
                    <a:alpha val="43137"/>
                  </a:srgbClr>
                </a:outerShdw>
              </a:effectLst>
              <a:latin typeface="Garamond" pitchFamily="18" charset="0"/>
              <a:cs typeface="Arial" pitchFamily="34" charset="0"/>
            </a:endParaRPr>
          </a:p>
          <a:p>
            <a:r>
              <a:rPr lang="en-US" sz="2200" dirty="0" smtClean="0">
                <a:effectLst>
                  <a:outerShdw blurRad="38100" dist="38100" dir="2700000" algn="tl">
                    <a:srgbClr val="000000">
                      <a:alpha val="43137"/>
                    </a:srgbClr>
                  </a:outerShdw>
                </a:effectLst>
                <a:latin typeface="Garamond" pitchFamily="18" charset="0"/>
                <a:cs typeface="Arial" pitchFamily="34" charset="0"/>
              </a:rPr>
              <a:t>2– </a:t>
            </a:r>
            <a:r>
              <a:rPr lang="en-US" sz="2200" dirty="0">
                <a:effectLst>
                  <a:outerShdw blurRad="38100" dist="38100" dir="2700000" algn="tl">
                    <a:srgbClr val="000000">
                      <a:alpha val="43137"/>
                    </a:srgbClr>
                  </a:outerShdw>
                </a:effectLst>
                <a:latin typeface="Garamond" pitchFamily="18" charset="0"/>
                <a:cs typeface="Arial" pitchFamily="34" charset="0"/>
              </a:rPr>
              <a:t>Upper </a:t>
            </a:r>
            <a:r>
              <a:rPr lang="en-US" sz="2200" dirty="0" err="1" smtClean="0">
                <a:effectLst>
                  <a:outerShdw blurRad="38100" dist="38100" dir="2700000" algn="tl">
                    <a:srgbClr val="000000">
                      <a:alpha val="43137"/>
                    </a:srgbClr>
                  </a:outerShdw>
                </a:effectLst>
                <a:latin typeface="Garamond" pitchFamily="18" charset="0"/>
                <a:cs typeface="Arial" pitchFamily="34" charset="0"/>
              </a:rPr>
              <a:t>Ncema</a:t>
            </a:r>
            <a:r>
              <a:rPr lang="en-US" sz="2200" dirty="0" smtClean="0">
                <a:effectLst>
                  <a:outerShdw blurRad="38100" dist="38100" dir="2700000" algn="tl">
                    <a:srgbClr val="000000">
                      <a:alpha val="43137"/>
                    </a:srgbClr>
                  </a:outerShdw>
                </a:effectLst>
                <a:latin typeface="Garamond" pitchFamily="18" charset="0"/>
                <a:cs typeface="Arial" pitchFamily="34" charset="0"/>
              </a:rPr>
              <a:t> (1973)</a:t>
            </a:r>
            <a:endParaRPr lang="en-US" sz="2200" dirty="0">
              <a:effectLst>
                <a:outerShdw blurRad="38100" dist="38100" dir="2700000" algn="tl">
                  <a:srgbClr val="000000">
                    <a:alpha val="43137"/>
                  </a:srgbClr>
                </a:outerShdw>
              </a:effectLst>
              <a:latin typeface="Garamond" pitchFamily="18" charset="0"/>
              <a:cs typeface="Arial" pitchFamily="34" charset="0"/>
            </a:endParaRPr>
          </a:p>
          <a:p>
            <a:r>
              <a:rPr lang="en-US" sz="2200" dirty="0" smtClean="0">
                <a:effectLst>
                  <a:outerShdw blurRad="38100" dist="38100" dir="2700000" algn="tl">
                    <a:srgbClr val="000000">
                      <a:alpha val="43137"/>
                    </a:srgbClr>
                  </a:outerShdw>
                </a:effectLst>
                <a:latin typeface="Garamond" pitchFamily="18" charset="0"/>
                <a:cs typeface="Arial" pitchFamily="34" charset="0"/>
              </a:rPr>
              <a:t>3– </a:t>
            </a:r>
            <a:r>
              <a:rPr lang="en-US" sz="2200" dirty="0">
                <a:effectLst>
                  <a:outerShdw blurRad="38100" dist="38100" dir="2700000" algn="tl">
                    <a:srgbClr val="000000">
                      <a:alpha val="43137"/>
                    </a:srgbClr>
                  </a:outerShdw>
                </a:effectLst>
                <a:latin typeface="Garamond" pitchFamily="18" charset="0"/>
                <a:cs typeface="Arial" pitchFamily="34" charset="0"/>
              </a:rPr>
              <a:t>Lower </a:t>
            </a:r>
            <a:r>
              <a:rPr lang="en-US" sz="2200" dirty="0" err="1" smtClean="0">
                <a:effectLst>
                  <a:outerShdw blurRad="38100" dist="38100" dir="2700000" algn="tl">
                    <a:srgbClr val="000000">
                      <a:alpha val="43137"/>
                    </a:srgbClr>
                  </a:outerShdw>
                </a:effectLst>
                <a:latin typeface="Garamond" pitchFamily="18" charset="0"/>
                <a:cs typeface="Arial" pitchFamily="34" charset="0"/>
              </a:rPr>
              <a:t>Ncema</a:t>
            </a:r>
            <a:r>
              <a:rPr lang="en-US" sz="2200" dirty="0" smtClean="0">
                <a:effectLst>
                  <a:outerShdw blurRad="38100" dist="38100" dir="2700000" algn="tl">
                    <a:srgbClr val="000000">
                      <a:alpha val="43137"/>
                    </a:srgbClr>
                  </a:outerShdw>
                </a:effectLst>
                <a:latin typeface="Garamond" pitchFamily="18" charset="0"/>
                <a:cs typeface="Arial" pitchFamily="34" charset="0"/>
              </a:rPr>
              <a:t> (1943)</a:t>
            </a:r>
            <a:endParaRPr lang="en-US" sz="2200" dirty="0">
              <a:effectLst>
                <a:outerShdw blurRad="38100" dist="38100" dir="2700000" algn="tl">
                  <a:srgbClr val="000000">
                    <a:alpha val="43137"/>
                  </a:srgbClr>
                </a:outerShdw>
              </a:effectLst>
              <a:latin typeface="Garamond" pitchFamily="18" charset="0"/>
              <a:cs typeface="Arial" pitchFamily="34" charset="0"/>
            </a:endParaRPr>
          </a:p>
          <a:p>
            <a:r>
              <a:rPr lang="en-US" sz="2200" dirty="0" smtClean="0">
                <a:effectLst>
                  <a:outerShdw blurRad="38100" dist="38100" dir="2700000" algn="tl">
                    <a:srgbClr val="000000">
                      <a:alpha val="43137"/>
                    </a:srgbClr>
                  </a:outerShdw>
                </a:effectLst>
                <a:latin typeface="Garamond" pitchFamily="18" charset="0"/>
                <a:cs typeface="Arial" pitchFamily="34" charset="0"/>
              </a:rPr>
              <a:t>4– </a:t>
            </a:r>
            <a:r>
              <a:rPr lang="en-US" sz="2200" dirty="0" err="1" smtClean="0">
                <a:effectLst>
                  <a:outerShdw blurRad="38100" dist="38100" dir="2700000" algn="tl">
                    <a:srgbClr val="000000">
                      <a:alpha val="43137"/>
                    </a:srgbClr>
                  </a:outerShdw>
                </a:effectLst>
                <a:latin typeface="Garamond" pitchFamily="18" charset="0"/>
                <a:cs typeface="Arial" pitchFamily="34" charset="0"/>
              </a:rPr>
              <a:t>Inyakuni</a:t>
            </a:r>
            <a:r>
              <a:rPr lang="en-US" sz="2200" dirty="0" smtClean="0">
                <a:effectLst>
                  <a:outerShdw blurRad="38100" dist="38100" dir="2700000" algn="tl">
                    <a:srgbClr val="000000">
                      <a:alpha val="43137"/>
                    </a:srgbClr>
                  </a:outerShdw>
                </a:effectLst>
                <a:latin typeface="Garamond" pitchFamily="18" charset="0"/>
                <a:cs typeface="Arial" pitchFamily="34" charset="0"/>
              </a:rPr>
              <a:t> (1965)</a:t>
            </a:r>
          </a:p>
          <a:p>
            <a:r>
              <a:rPr lang="en-US" sz="2200" dirty="0" smtClean="0">
                <a:effectLst>
                  <a:outerShdw blurRad="38100" dist="38100" dir="2700000" algn="tl">
                    <a:srgbClr val="000000">
                      <a:alpha val="43137"/>
                    </a:srgbClr>
                  </a:outerShdw>
                </a:effectLst>
                <a:latin typeface="Garamond" pitchFamily="18" charset="0"/>
                <a:cs typeface="Arial" pitchFamily="34" charset="0"/>
              </a:rPr>
              <a:t>5– </a:t>
            </a:r>
            <a:r>
              <a:rPr lang="en-US" sz="2200" dirty="0" err="1" smtClean="0">
                <a:effectLst>
                  <a:outerShdw blurRad="38100" dist="38100" dir="2700000" algn="tl">
                    <a:srgbClr val="000000">
                      <a:alpha val="43137"/>
                    </a:srgbClr>
                  </a:outerShdw>
                </a:effectLst>
                <a:latin typeface="Garamond" pitchFamily="18" charset="0"/>
                <a:cs typeface="Arial" pitchFamily="34" charset="0"/>
              </a:rPr>
              <a:t>Insiza</a:t>
            </a:r>
            <a:r>
              <a:rPr lang="en-US" sz="2200" dirty="0" smtClean="0">
                <a:effectLst>
                  <a:outerShdw blurRad="38100" dist="38100" dir="2700000" algn="tl">
                    <a:srgbClr val="000000">
                      <a:alpha val="43137"/>
                    </a:srgbClr>
                  </a:outerShdw>
                </a:effectLst>
                <a:latin typeface="Garamond" pitchFamily="18" charset="0"/>
                <a:cs typeface="Arial" pitchFamily="34" charset="0"/>
              </a:rPr>
              <a:t> (1976/92)</a:t>
            </a:r>
          </a:p>
          <a:p>
            <a:endParaRPr lang="en-US" sz="2200" dirty="0" smtClean="0">
              <a:effectLst>
                <a:outerShdw blurRad="38100" dist="38100" dir="2700000" algn="tl">
                  <a:srgbClr val="000000">
                    <a:alpha val="43137"/>
                  </a:srgbClr>
                </a:outerShdw>
              </a:effectLst>
              <a:latin typeface="Garamond" pitchFamily="18" charset="0"/>
              <a:cs typeface="Arial" pitchFamily="34" charset="0"/>
            </a:endParaRPr>
          </a:p>
          <a:p>
            <a:endParaRPr lang="en-US" sz="2500" dirty="0">
              <a:effectLst>
                <a:outerShdw blurRad="38100" dist="38100" dir="2700000" algn="tl">
                  <a:srgbClr val="000000">
                    <a:alpha val="43137"/>
                  </a:srgbClr>
                </a:outerShdw>
              </a:effectLst>
              <a:latin typeface="Garamond" pitchFamily="18" charset="0"/>
              <a:cs typeface="Arial" pitchFamily="34" charset="0"/>
            </a:endParaRPr>
          </a:p>
        </p:txBody>
      </p:sp>
      <p:sp>
        <p:nvSpPr>
          <p:cNvPr id="2" name="TextBox 1"/>
          <p:cNvSpPr txBox="1"/>
          <p:nvPr/>
        </p:nvSpPr>
        <p:spPr>
          <a:xfrm>
            <a:off x="1544151" y="4896803"/>
            <a:ext cx="838200" cy="477054"/>
          </a:xfrm>
          <a:prstGeom prst="rect">
            <a:avLst/>
          </a:prstGeom>
          <a:noFill/>
        </p:spPr>
        <p:txBody>
          <a:bodyPr wrap="square" rtlCol="0">
            <a:spAutoFit/>
          </a:bodyPr>
          <a:lstStyle/>
          <a:p>
            <a:r>
              <a:rPr lang="en-US" sz="2500" b="1" dirty="0" smtClean="0">
                <a:effectLst>
                  <a:outerShdw blurRad="38100" dist="38100" dir="2700000" algn="tl">
                    <a:srgbClr val="000000">
                      <a:alpha val="43137"/>
                    </a:srgbClr>
                  </a:outerShdw>
                </a:effectLst>
                <a:latin typeface="Garamond" pitchFamily="18" charset="0"/>
              </a:rPr>
              <a:t>1</a:t>
            </a:r>
            <a:endParaRPr lang="en-US" sz="2500" b="1" dirty="0">
              <a:effectLst>
                <a:outerShdw blurRad="38100" dist="38100" dir="2700000" algn="tl">
                  <a:srgbClr val="000000">
                    <a:alpha val="43137"/>
                  </a:srgbClr>
                </a:outerShdw>
              </a:effectLst>
              <a:latin typeface="Garamond" pitchFamily="18" charset="0"/>
            </a:endParaRPr>
          </a:p>
        </p:txBody>
      </p:sp>
      <p:sp>
        <p:nvSpPr>
          <p:cNvPr id="8" name="TextBox 7"/>
          <p:cNvSpPr txBox="1"/>
          <p:nvPr/>
        </p:nvSpPr>
        <p:spPr>
          <a:xfrm>
            <a:off x="1610906" y="3633636"/>
            <a:ext cx="838200" cy="477054"/>
          </a:xfrm>
          <a:prstGeom prst="rect">
            <a:avLst/>
          </a:prstGeom>
          <a:noFill/>
        </p:spPr>
        <p:txBody>
          <a:bodyPr wrap="square" rtlCol="0">
            <a:spAutoFit/>
          </a:bodyPr>
          <a:lstStyle/>
          <a:p>
            <a:r>
              <a:rPr lang="en-US" sz="2500" b="1" dirty="0">
                <a:effectLst>
                  <a:outerShdw blurRad="38100" dist="38100" dir="2700000" algn="tl">
                    <a:srgbClr val="000000">
                      <a:alpha val="43137"/>
                    </a:srgbClr>
                  </a:outerShdw>
                </a:effectLst>
                <a:latin typeface="Garamond" pitchFamily="18" charset="0"/>
              </a:rPr>
              <a:t>2</a:t>
            </a:r>
          </a:p>
        </p:txBody>
      </p:sp>
      <p:sp>
        <p:nvSpPr>
          <p:cNvPr id="9" name="TextBox 8"/>
          <p:cNvSpPr txBox="1"/>
          <p:nvPr/>
        </p:nvSpPr>
        <p:spPr>
          <a:xfrm>
            <a:off x="2030006" y="4474686"/>
            <a:ext cx="838200" cy="477054"/>
          </a:xfrm>
          <a:prstGeom prst="rect">
            <a:avLst/>
          </a:prstGeom>
          <a:noFill/>
        </p:spPr>
        <p:txBody>
          <a:bodyPr wrap="square" rtlCol="0">
            <a:spAutoFit/>
          </a:bodyPr>
          <a:lstStyle/>
          <a:p>
            <a:r>
              <a:rPr lang="en-US" sz="2500" b="1" dirty="0">
                <a:effectLst>
                  <a:outerShdw blurRad="38100" dist="38100" dir="2700000" algn="tl">
                    <a:srgbClr val="000000">
                      <a:alpha val="43137"/>
                    </a:srgbClr>
                  </a:outerShdw>
                </a:effectLst>
                <a:latin typeface="Garamond" pitchFamily="18" charset="0"/>
              </a:rPr>
              <a:t>3</a:t>
            </a:r>
          </a:p>
        </p:txBody>
      </p:sp>
      <p:sp>
        <p:nvSpPr>
          <p:cNvPr id="10" name="TextBox 9"/>
          <p:cNvSpPr txBox="1"/>
          <p:nvPr/>
        </p:nvSpPr>
        <p:spPr>
          <a:xfrm>
            <a:off x="3148131" y="4495800"/>
            <a:ext cx="838200" cy="477054"/>
          </a:xfrm>
          <a:prstGeom prst="rect">
            <a:avLst/>
          </a:prstGeom>
          <a:noFill/>
        </p:spPr>
        <p:txBody>
          <a:bodyPr wrap="square" rtlCol="0">
            <a:spAutoFit/>
          </a:bodyPr>
          <a:lstStyle/>
          <a:p>
            <a:r>
              <a:rPr lang="en-US" sz="2500" b="1" dirty="0">
                <a:effectLst>
                  <a:outerShdw blurRad="38100" dist="38100" dir="2700000" algn="tl">
                    <a:srgbClr val="000000">
                      <a:alpha val="43137"/>
                    </a:srgbClr>
                  </a:outerShdw>
                </a:effectLst>
                <a:latin typeface="Garamond" pitchFamily="18" charset="0"/>
              </a:rPr>
              <a:t>4</a:t>
            </a:r>
          </a:p>
        </p:txBody>
      </p:sp>
      <p:sp>
        <p:nvSpPr>
          <p:cNvPr id="11" name="TextBox 10"/>
          <p:cNvSpPr txBox="1"/>
          <p:nvPr/>
        </p:nvSpPr>
        <p:spPr>
          <a:xfrm>
            <a:off x="4572000" y="4648200"/>
            <a:ext cx="838200" cy="477054"/>
          </a:xfrm>
          <a:prstGeom prst="rect">
            <a:avLst/>
          </a:prstGeom>
          <a:noFill/>
        </p:spPr>
        <p:txBody>
          <a:bodyPr wrap="square" rtlCol="0">
            <a:spAutoFit/>
          </a:bodyPr>
          <a:lstStyle/>
          <a:p>
            <a:r>
              <a:rPr lang="en-US" sz="2500" b="1" dirty="0">
                <a:effectLst>
                  <a:outerShdw blurRad="38100" dist="38100" dir="2700000" algn="tl">
                    <a:srgbClr val="000000">
                      <a:alpha val="43137"/>
                    </a:srgbClr>
                  </a:outerShdw>
                </a:effectLst>
                <a:latin typeface="Garamond" pitchFamily="18" charset="0"/>
              </a:rPr>
              <a:t>5</a:t>
            </a:r>
          </a:p>
        </p:txBody>
      </p:sp>
      <p:sp>
        <p:nvSpPr>
          <p:cNvPr id="3" name="Multiply 2"/>
          <p:cNvSpPr/>
          <p:nvPr/>
        </p:nvSpPr>
        <p:spPr>
          <a:xfrm>
            <a:off x="1662230" y="4972854"/>
            <a:ext cx="485855" cy="639530"/>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Multiply 11"/>
          <p:cNvSpPr/>
          <p:nvPr/>
        </p:nvSpPr>
        <p:spPr>
          <a:xfrm>
            <a:off x="1662229" y="3881908"/>
            <a:ext cx="485855" cy="639530"/>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Multiply 12"/>
          <p:cNvSpPr/>
          <p:nvPr/>
        </p:nvSpPr>
        <p:spPr>
          <a:xfrm>
            <a:off x="2206178" y="4672611"/>
            <a:ext cx="485855" cy="639530"/>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6894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effectLst>
                  <a:outerShdw blurRad="38100" dist="38100" dir="2700000" algn="tl">
                    <a:srgbClr val="000000">
                      <a:alpha val="43137"/>
                    </a:srgbClr>
                  </a:outerShdw>
                </a:effectLst>
                <a:latin typeface="Garamond" pitchFamily="18" charset="0"/>
                <a:cs typeface="Arial" pitchFamily="34" charset="0"/>
              </a:rPr>
              <a:t>Current </a:t>
            </a:r>
            <a:r>
              <a:rPr lang="en-US" sz="4000" dirty="0" smtClean="0">
                <a:effectLst>
                  <a:outerShdw blurRad="38100" dist="38100" dir="2700000" algn="tl">
                    <a:srgbClr val="000000">
                      <a:alpha val="43137"/>
                    </a:srgbClr>
                  </a:outerShdw>
                </a:effectLst>
                <a:latin typeface="Garamond" pitchFamily="18" charset="0"/>
                <a:cs typeface="Arial" pitchFamily="34" charset="0"/>
              </a:rPr>
              <a:t>Supply – </a:t>
            </a:r>
            <a:r>
              <a:rPr lang="en-US" sz="4000" dirty="0">
                <a:effectLst>
                  <a:outerShdw blurRad="38100" dist="38100" dir="2700000" algn="tl">
                    <a:srgbClr val="000000">
                      <a:alpha val="43137"/>
                    </a:srgbClr>
                  </a:outerShdw>
                </a:effectLst>
                <a:latin typeface="Garamond" pitchFamily="18" charset="0"/>
                <a:cs typeface="Arial" pitchFamily="34" charset="0"/>
              </a:rPr>
              <a:t>City </a:t>
            </a:r>
            <a:r>
              <a:rPr lang="en-US" sz="4000" dirty="0" smtClean="0">
                <a:effectLst>
                  <a:outerShdw blurRad="38100" dist="38100" dir="2700000" algn="tl">
                    <a:srgbClr val="000000">
                      <a:alpha val="43137"/>
                    </a:srgbClr>
                  </a:outerShdw>
                </a:effectLst>
                <a:latin typeface="Garamond" pitchFamily="18" charset="0"/>
                <a:cs typeface="Arial" pitchFamily="34" charset="0"/>
              </a:rPr>
              <a:t>Dams</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2900"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sp>
        <p:nvSpPr>
          <p:cNvPr id="7" name="Rectangle 6"/>
          <p:cNvSpPr/>
          <p:nvPr/>
        </p:nvSpPr>
        <p:spPr>
          <a:xfrm>
            <a:off x="6096000" y="2095500"/>
            <a:ext cx="2514600" cy="4114800"/>
          </a:xfrm>
          <a:prstGeom prst="rect">
            <a:avLst/>
          </a:prstGeom>
          <a:solidFill>
            <a:schemeClr val="accent1">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500" u="sng" dirty="0" smtClean="0">
                <a:effectLst>
                  <a:outerShdw blurRad="38100" dist="38100" dir="2700000" algn="tl">
                    <a:srgbClr val="000000">
                      <a:alpha val="43137"/>
                    </a:srgbClr>
                  </a:outerShdw>
                </a:effectLst>
                <a:latin typeface="Garamond" pitchFamily="18" charset="0"/>
                <a:cs typeface="Arial" pitchFamily="34" charset="0"/>
              </a:rPr>
              <a:t>Dams:</a:t>
            </a:r>
            <a:endParaRPr lang="en-US" sz="2500" u="sng" dirty="0">
              <a:effectLst>
                <a:outerShdw blurRad="38100" dist="38100" dir="2700000" algn="tl">
                  <a:srgbClr val="000000">
                    <a:alpha val="43137"/>
                  </a:srgbClr>
                </a:outerShdw>
              </a:effectLst>
              <a:latin typeface="Garamond" pitchFamily="18" charset="0"/>
              <a:cs typeface="Arial" pitchFamily="34" charset="0"/>
            </a:endParaRPr>
          </a:p>
          <a:p>
            <a:r>
              <a:rPr lang="en-US" sz="2500" dirty="0" smtClean="0">
                <a:effectLst>
                  <a:outerShdw blurRad="38100" dist="38100" dir="2700000" algn="tl">
                    <a:srgbClr val="000000">
                      <a:alpha val="43137"/>
                    </a:srgbClr>
                  </a:outerShdw>
                </a:effectLst>
                <a:latin typeface="Garamond" pitchFamily="18" charset="0"/>
                <a:cs typeface="Arial" pitchFamily="34" charset="0"/>
              </a:rPr>
              <a:t>1– </a:t>
            </a:r>
            <a:r>
              <a:rPr lang="en-US" sz="2500" dirty="0" err="1" smtClean="0">
                <a:effectLst>
                  <a:outerShdw blurRad="38100" dist="38100" dir="2700000" algn="tl">
                    <a:srgbClr val="000000">
                      <a:alpha val="43137"/>
                    </a:srgbClr>
                  </a:outerShdw>
                </a:effectLst>
                <a:latin typeface="Garamond" pitchFamily="18" charset="0"/>
                <a:cs typeface="Arial" pitchFamily="34" charset="0"/>
              </a:rPr>
              <a:t>Umzingwane</a:t>
            </a:r>
            <a:r>
              <a:rPr lang="en-US" sz="2500" dirty="0" smtClean="0">
                <a:effectLst>
                  <a:outerShdw blurRad="38100" dist="38100" dir="2700000" algn="tl">
                    <a:srgbClr val="000000">
                      <a:alpha val="43137"/>
                    </a:srgbClr>
                  </a:outerShdw>
                </a:effectLst>
                <a:latin typeface="Garamond" pitchFamily="18" charset="0"/>
                <a:cs typeface="Arial" pitchFamily="34" charset="0"/>
              </a:rPr>
              <a:t> (1958)</a:t>
            </a:r>
            <a:endParaRPr lang="en-US" sz="2500" dirty="0">
              <a:effectLst>
                <a:outerShdw blurRad="38100" dist="38100" dir="2700000" algn="tl">
                  <a:srgbClr val="000000">
                    <a:alpha val="43137"/>
                  </a:srgbClr>
                </a:outerShdw>
              </a:effectLst>
              <a:latin typeface="Garamond" pitchFamily="18" charset="0"/>
              <a:cs typeface="Arial" pitchFamily="34" charset="0"/>
            </a:endParaRPr>
          </a:p>
          <a:p>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2– </a:t>
            </a:r>
            <a:r>
              <a:rPr lang="en-US" sz="2500" dirty="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Upper </a:t>
            </a:r>
            <a:r>
              <a:rPr lang="en-US" sz="2500" dirty="0" err="1"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Ncema</a:t>
            </a:r>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 (1973)</a:t>
            </a:r>
            <a:endParaRPr lang="en-US" sz="2500" dirty="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endParaRPr>
          </a:p>
          <a:p>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3– </a:t>
            </a:r>
            <a:r>
              <a:rPr lang="en-US" sz="2500" dirty="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Lower </a:t>
            </a:r>
            <a:r>
              <a:rPr lang="en-US" sz="2500" dirty="0" err="1"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Ncema</a:t>
            </a:r>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 (1943)</a:t>
            </a:r>
            <a:endParaRPr lang="en-US" sz="2500" dirty="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endParaRPr>
          </a:p>
          <a:p>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4– </a:t>
            </a:r>
            <a:r>
              <a:rPr lang="en-US" sz="2500" dirty="0" err="1"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Inyakuni</a:t>
            </a:r>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 (1965)</a:t>
            </a:r>
          </a:p>
          <a:p>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5– </a:t>
            </a:r>
            <a:r>
              <a:rPr lang="en-US" sz="2500" dirty="0" err="1"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Insiza</a:t>
            </a:r>
            <a:r>
              <a:rPr lang="en-US" sz="2500" dirty="0" smtClean="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rPr>
              <a:t> (1976/92)</a:t>
            </a:r>
            <a:endParaRPr lang="en-US" sz="2500" dirty="0">
              <a:solidFill>
                <a:schemeClr val="bg1">
                  <a:lumMod val="65000"/>
                </a:schemeClr>
              </a:solidFill>
              <a:effectLst>
                <a:outerShdw blurRad="38100" dist="38100" dir="2700000" algn="tl">
                  <a:srgbClr val="000000">
                    <a:alpha val="43137"/>
                  </a:srgbClr>
                </a:outerShdw>
              </a:effectLst>
              <a:latin typeface="Garamond" pitchFamily="18" charset="0"/>
              <a:cs typeface="Arial" pitchFamily="34" charset="0"/>
            </a:endParaRPr>
          </a:p>
        </p:txBody>
      </p:sp>
      <p:pic>
        <p:nvPicPr>
          <p:cNvPr id="1026" name="Picture 2" descr="http://www.morningmirror.africanherd.com/bulawayo-morning-mirror-newspaper/Umzingwane-Dam-Bulawayo-has-been-de-commissio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95525"/>
            <a:ext cx="4953000" cy="3714750"/>
          </a:xfrm>
          <a:prstGeom prst="rect">
            <a:avLst/>
          </a:prstGeom>
          <a:ln>
            <a:noFill/>
          </a:ln>
          <a:effectLst>
            <a:outerShdw blurRad="292100" dist="139700" dir="2700000" algn="tl" rotWithShape="0">
              <a:srgbClr val="333333">
                <a:alpha val="65000"/>
              </a:srgbClr>
            </a:outerShdw>
          </a:effectLst>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7610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13747"/>
            <a:ext cx="8458200" cy="9906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effectLst>
                  <a:outerShdw blurRad="38100" dist="38100" dir="2700000" algn="tl">
                    <a:srgbClr val="000000">
                      <a:alpha val="43137"/>
                    </a:srgbClr>
                  </a:outerShdw>
                </a:effectLst>
                <a:latin typeface="Garamond" pitchFamily="18" charset="0"/>
                <a:cs typeface="Arial" pitchFamily="34" charset="0"/>
              </a:rPr>
              <a:t>Current </a:t>
            </a:r>
            <a:r>
              <a:rPr lang="en-US" sz="4000" dirty="0" smtClean="0">
                <a:effectLst>
                  <a:outerShdw blurRad="38100" dist="38100" dir="2700000" algn="tl">
                    <a:srgbClr val="000000">
                      <a:alpha val="43137"/>
                    </a:srgbClr>
                  </a:outerShdw>
                </a:effectLst>
                <a:latin typeface="Garamond" pitchFamily="18" charset="0"/>
                <a:cs typeface="Arial" pitchFamily="34" charset="0"/>
              </a:rPr>
              <a:t>Supply – Watersheds</a:t>
            </a:r>
            <a:endParaRPr lang="en-US" sz="4000" dirty="0">
              <a:effectLst>
                <a:outerShdw blurRad="38100" dist="38100" dir="2700000" algn="tl">
                  <a:srgbClr val="000000">
                    <a:alpha val="43137"/>
                  </a:srgbClr>
                </a:outerShdw>
              </a:effectLst>
              <a:latin typeface="Garamond" pitchFamily="18" charset="0"/>
              <a:cs typeface="Arial" pitchFamily="34" charset="0"/>
            </a:endParaRPr>
          </a:p>
        </p:txBody>
      </p:sp>
      <p:sp>
        <p:nvSpPr>
          <p:cNvPr id="5" name="Rectangle 4"/>
          <p:cNvSpPr/>
          <p:nvPr/>
        </p:nvSpPr>
        <p:spPr>
          <a:xfrm>
            <a:off x="347019" y="1828800"/>
            <a:ext cx="8458200" cy="46482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smtClean="0">
              <a:latin typeface="Garamond" pitchFamily="18" charset="0"/>
              <a:cs typeface="Arial" pitchFamily="34" charset="0"/>
            </a:endParaRPr>
          </a:p>
          <a:p>
            <a:pPr marL="571500" indent="-571500">
              <a:buFont typeface="Arial" pitchFamily="34" charset="0"/>
              <a:buChar char="•"/>
            </a:pPr>
            <a:endParaRPr lang="en-US" sz="4000" dirty="0">
              <a:latin typeface="Garamond" pitchFamily="18" charset="0"/>
              <a:cs typeface="Arial" pitchFamily="34"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827" t="8288" r="10593" b="50000"/>
          <a:stretch/>
        </p:blipFill>
        <p:spPr>
          <a:xfrm>
            <a:off x="1368945" y="1952582"/>
            <a:ext cx="6406111" cy="4400635"/>
          </a:xfrm>
          <a:prstGeom prst="rect">
            <a:avLst/>
          </a:prstGeom>
          <a:ln>
            <a:noFill/>
          </a:ln>
          <a:effectLst>
            <a:outerShdw blurRad="292100" dist="139700" dir="2700000" algn="tl" rotWithShape="0">
              <a:srgbClr val="333333">
                <a:alpha val="65000"/>
              </a:srgbClr>
            </a:outerShdw>
          </a:effectLst>
        </p:spPr>
      </p:pic>
      <p:graphicFrame>
        <p:nvGraphicFramePr>
          <p:cNvPr id="6" name="Chart 5"/>
          <p:cNvGraphicFramePr>
            <a:graphicFrameLocks/>
          </p:cNvGraphicFramePr>
          <p:nvPr>
            <p:extLst>
              <p:ext uri="{D42A27DB-BD31-4B8C-83A1-F6EECF244321}">
                <p14:modId xmlns:p14="http://schemas.microsoft.com/office/powerpoint/2010/main" val="3801475740"/>
              </p:ext>
            </p:extLst>
          </p:nvPr>
        </p:nvGraphicFramePr>
        <p:xfrm>
          <a:off x="5677433" y="1676400"/>
          <a:ext cx="2895599"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Curved Right Arrow 7"/>
          <p:cNvSpPr/>
          <p:nvPr/>
        </p:nvSpPr>
        <p:spPr>
          <a:xfrm rot="13572612" flipH="1">
            <a:off x="4559062" y="2335127"/>
            <a:ext cx="1098167" cy="1271452"/>
          </a:xfrm>
          <a:prstGeom prst="curvedRightArrow">
            <a:avLst/>
          </a:prstGeom>
          <a:solidFill>
            <a:schemeClr val="bg1">
              <a:lumMod val="65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726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TotalTime>
  <Words>1478</Words>
  <Application>Microsoft Office PowerPoint</Application>
  <PresentationFormat>On-screen Show (4:3)</PresentationFormat>
  <Paragraphs>179</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Justin C</dc:creator>
  <cp:lastModifiedBy>media</cp:lastModifiedBy>
  <cp:revision>138</cp:revision>
  <cp:lastPrinted>2012-11-26T23:16:44Z</cp:lastPrinted>
  <dcterms:created xsi:type="dcterms:W3CDTF">2012-11-24T17:54:56Z</dcterms:created>
  <dcterms:modified xsi:type="dcterms:W3CDTF">2012-11-27T16:33:52Z</dcterms:modified>
</cp:coreProperties>
</file>