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709" r:id="rId2"/>
    <p:sldId id="710" r:id="rId3"/>
    <p:sldId id="711" r:id="rId4"/>
    <p:sldId id="712" r:id="rId5"/>
    <p:sldId id="713" r:id="rId6"/>
    <p:sldId id="714" r:id="rId7"/>
    <p:sldId id="715" r:id="rId8"/>
    <p:sldId id="716" r:id="rId9"/>
    <p:sldId id="717" r:id="rId10"/>
    <p:sldId id="719" r:id="rId11"/>
    <p:sldId id="720" r:id="rId12"/>
    <p:sldId id="721" r:id="rId1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5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 autoAdjust="0"/>
    <p:restoredTop sz="99856" autoAdjust="0"/>
  </p:normalViewPr>
  <p:slideViewPr>
    <p:cSldViewPr>
      <p:cViewPr varScale="1">
        <p:scale>
          <a:sx n="92" d="100"/>
          <a:sy n="92" d="100"/>
        </p:scale>
        <p:origin x="-19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FOZ DO AREIA </a:t>
            </a:r>
            <a:r>
              <a:rPr lang="en-US" baseline="0"/>
              <a:t> - Volumetric flow (m³/s)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IGUACU!$A$62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IGUACU!$B$62:$M$62</c:f>
              <c:numCache>
                <c:formatCode>General</c:formatCode>
                <c:ptCount val="12"/>
                <c:pt idx="0">
                  <c:v>1490</c:v>
                </c:pt>
                <c:pt idx="1">
                  <c:v>943</c:v>
                </c:pt>
                <c:pt idx="2">
                  <c:v>512</c:v>
                </c:pt>
                <c:pt idx="3">
                  <c:v>847</c:v>
                </c:pt>
                <c:pt idx="4">
                  <c:v>934</c:v>
                </c:pt>
                <c:pt idx="5">
                  <c:v>1781</c:v>
                </c:pt>
                <c:pt idx="6">
                  <c:v>1137</c:v>
                </c:pt>
                <c:pt idx="7">
                  <c:v>1498</c:v>
                </c:pt>
                <c:pt idx="8">
                  <c:v>1565</c:v>
                </c:pt>
                <c:pt idx="9">
                  <c:v>1396</c:v>
                </c:pt>
                <c:pt idx="10">
                  <c:v>1222</c:v>
                </c:pt>
                <c:pt idx="11">
                  <c:v>571</c:v>
                </c:pt>
              </c:numCache>
            </c:numRef>
          </c:val>
        </c:ser>
        <c:ser>
          <c:idx val="1"/>
          <c:order val="1"/>
          <c:tx>
            <c:strRef>
              <c:f>IGUACU!$A$63</c:f>
              <c:strCache>
                <c:ptCount val="1"/>
                <c:pt idx="0">
                  <c:v>1991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IGUACU!$B$63:$M$63</c:f>
              <c:numCache>
                <c:formatCode>General</c:formatCode>
                <c:ptCount val="12"/>
                <c:pt idx="0">
                  <c:v>253</c:v>
                </c:pt>
                <c:pt idx="1">
                  <c:v>311</c:v>
                </c:pt>
                <c:pt idx="2">
                  <c:v>275</c:v>
                </c:pt>
                <c:pt idx="3">
                  <c:v>279</c:v>
                </c:pt>
                <c:pt idx="4">
                  <c:v>203</c:v>
                </c:pt>
                <c:pt idx="5">
                  <c:v>689</c:v>
                </c:pt>
                <c:pt idx="6">
                  <c:v>564</c:v>
                </c:pt>
                <c:pt idx="7">
                  <c:v>476</c:v>
                </c:pt>
                <c:pt idx="8">
                  <c:v>177</c:v>
                </c:pt>
                <c:pt idx="9">
                  <c:v>634</c:v>
                </c:pt>
                <c:pt idx="10">
                  <c:v>535</c:v>
                </c:pt>
                <c:pt idx="11">
                  <c:v>585</c:v>
                </c:pt>
              </c:numCache>
            </c:numRef>
          </c:val>
        </c:ser>
        <c:ser>
          <c:idx val="2"/>
          <c:order val="2"/>
          <c:tx>
            <c:strRef>
              <c:f>IGUACU!$A$64</c:f>
              <c:strCache>
                <c:ptCount val="1"/>
                <c:pt idx="0">
                  <c:v>1992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IGUACU!$B$64:$M$64</c:f>
              <c:numCache>
                <c:formatCode>General</c:formatCode>
                <c:ptCount val="12"/>
                <c:pt idx="0">
                  <c:v>357</c:v>
                </c:pt>
                <c:pt idx="1">
                  <c:v>396</c:v>
                </c:pt>
                <c:pt idx="2">
                  <c:v>626</c:v>
                </c:pt>
                <c:pt idx="3">
                  <c:v>512</c:v>
                </c:pt>
                <c:pt idx="4">
                  <c:v>1452</c:v>
                </c:pt>
                <c:pt idx="5">
                  <c:v>2845</c:v>
                </c:pt>
                <c:pt idx="6">
                  <c:v>1363</c:v>
                </c:pt>
                <c:pt idx="7">
                  <c:v>1143</c:v>
                </c:pt>
                <c:pt idx="8">
                  <c:v>628</c:v>
                </c:pt>
                <c:pt idx="9">
                  <c:v>468</c:v>
                </c:pt>
                <c:pt idx="10">
                  <c:v>509</c:v>
                </c:pt>
                <c:pt idx="11">
                  <c:v>334</c:v>
                </c:pt>
              </c:numCache>
            </c:numRef>
          </c:val>
        </c:ser>
        <c:ser>
          <c:idx val="3"/>
          <c:order val="3"/>
          <c:tx>
            <c:strRef>
              <c:f>IGUACU!$A$65</c:f>
              <c:strCache>
                <c:ptCount val="1"/>
                <c:pt idx="0">
                  <c:v>1993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IGUACU!$B$65:$M$65</c:f>
              <c:numCache>
                <c:formatCode>General</c:formatCode>
                <c:ptCount val="12"/>
                <c:pt idx="0">
                  <c:v>320</c:v>
                </c:pt>
                <c:pt idx="1">
                  <c:v>833</c:v>
                </c:pt>
                <c:pt idx="2">
                  <c:v>791</c:v>
                </c:pt>
                <c:pt idx="3">
                  <c:v>493</c:v>
                </c:pt>
                <c:pt idx="4">
                  <c:v>1006</c:v>
                </c:pt>
                <c:pt idx="5">
                  <c:v>722</c:v>
                </c:pt>
                <c:pt idx="6">
                  <c:v>710</c:v>
                </c:pt>
                <c:pt idx="7">
                  <c:v>391</c:v>
                </c:pt>
                <c:pt idx="8">
                  <c:v>911</c:v>
                </c:pt>
                <c:pt idx="9">
                  <c:v>2194</c:v>
                </c:pt>
                <c:pt idx="10">
                  <c:v>396</c:v>
                </c:pt>
                <c:pt idx="11">
                  <c:v>568</c:v>
                </c:pt>
              </c:numCache>
            </c:numRef>
          </c:val>
        </c:ser>
        <c:ser>
          <c:idx val="4"/>
          <c:order val="4"/>
          <c:tx>
            <c:strRef>
              <c:f>IGUACU!$A$66</c:f>
              <c:strCache>
                <c:ptCount val="1"/>
                <c:pt idx="0">
                  <c:v>1994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IGUACU!$B$66:$M$66</c:f>
              <c:numCache>
                <c:formatCode>General</c:formatCode>
                <c:ptCount val="12"/>
                <c:pt idx="0">
                  <c:v>236</c:v>
                </c:pt>
                <c:pt idx="1">
                  <c:v>820</c:v>
                </c:pt>
                <c:pt idx="2">
                  <c:v>510</c:v>
                </c:pt>
                <c:pt idx="3">
                  <c:v>389</c:v>
                </c:pt>
                <c:pt idx="4">
                  <c:v>795</c:v>
                </c:pt>
                <c:pt idx="5">
                  <c:v>1064</c:v>
                </c:pt>
                <c:pt idx="6">
                  <c:v>1337</c:v>
                </c:pt>
                <c:pt idx="7">
                  <c:v>535</c:v>
                </c:pt>
                <c:pt idx="8">
                  <c:v>224</c:v>
                </c:pt>
                <c:pt idx="9">
                  <c:v>342</c:v>
                </c:pt>
                <c:pt idx="10">
                  <c:v>772</c:v>
                </c:pt>
                <c:pt idx="11">
                  <c:v>433</c:v>
                </c:pt>
              </c:numCache>
            </c:numRef>
          </c:val>
        </c:ser>
        <c:ser>
          <c:idx val="5"/>
          <c:order val="5"/>
          <c:tx>
            <c:strRef>
              <c:f>IGUACU!$A$67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IGUACU!$B$67:$M$67</c:f>
              <c:numCache>
                <c:formatCode>General</c:formatCode>
                <c:ptCount val="12"/>
                <c:pt idx="0">
                  <c:v>2148</c:v>
                </c:pt>
                <c:pt idx="1">
                  <c:v>1415</c:v>
                </c:pt>
                <c:pt idx="2">
                  <c:v>683</c:v>
                </c:pt>
                <c:pt idx="3">
                  <c:v>299</c:v>
                </c:pt>
                <c:pt idx="4">
                  <c:v>174</c:v>
                </c:pt>
                <c:pt idx="5">
                  <c:v>304</c:v>
                </c:pt>
                <c:pt idx="6">
                  <c:v>1097</c:v>
                </c:pt>
                <c:pt idx="7">
                  <c:v>267</c:v>
                </c:pt>
                <c:pt idx="8">
                  <c:v>480</c:v>
                </c:pt>
                <c:pt idx="9">
                  <c:v>1045</c:v>
                </c:pt>
                <c:pt idx="10">
                  <c:v>452</c:v>
                </c:pt>
                <c:pt idx="11">
                  <c:v>307</c:v>
                </c:pt>
              </c:numCache>
            </c:numRef>
          </c:val>
        </c:ser>
        <c:ser>
          <c:idx val="6"/>
          <c:order val="6"/>
          <c:tx>
            <c:strRef>
              <c:f>IGUACU!$A$68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IGUACU!$B$68:$M$68</c:f>
              <c:numCache>
                <c:formatCode>General</c:formatCode>
                <c:ptCount val="12"/>
                <c:pt idx="0">
                  <c:v>1085</c:v>
                </c:pt>
                <c:pt idx="1">
                  <c:v>1399</c:v>
                </c:pt>
                <c:pt idx="2">
                  <c:v>1370</c:v>
                </c:pt>
                <c:pt idx="3">
                  <c:v>1086</c:v>
                </c:pt>
                <c:pt idx="4">
                  <c:v>249</c:v>
                </c:pt>
                <c:pt idx="5">
                  <c:v>659</c:v>
                </c:pt>
                <c:pt idx="6">
                  <c:v>1327</c:v>
                </c:pt>
                <c:pt idx="7">
                  <c:v>593</c:v>
                </c:pt>
                <c:pt idx="8">
                  <c:v>897</c:v>
                </c:pt>
                <c:pt idx="9">
                  <c:v>1389</c:v>
                </c:pt>
                <c:pt idx="10">
                  <c:v>1034</c:v>
                </c:pt>
                <c:pt idx="11">
                  <c:v>787</c:v>
                </c:pt>
              </c:numCache>
            </c:numRef>
          </c:val>
        </c:ser>
        <c:ser>
          <c:idx val="7"/>
          <c:order val="7"/>
          <c:tx>
            <c:strRef>
              <c:f>IGUACU!$A$69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IGUACU!$B$69:$M$69</c:f>
              <c:numCache>
                <c:formatCode>General</c:formatCode>
                <c:ptCount val="12"/>
                <c:pt idx="0">
                  <c:v>1069</c:v>
                </c:pt>
                <c:pt idx="1">
                  <c:v>1781</c:v>
                </c:pt>
                <c:pt idx="2">
                  <c:v>885</c:v>
                </c:pt>
                <c:pt idx="3">
                  <c:v>248</c:v>
                </c:pt>
                <c:pt idx="4">
                  <c:v>237</c:v>
                </c:pt>
                <c:pt idx="5">
                  <c:v>678</c:v>
                </c:pt>
                <c:pt idx="6">
                  <c:v>688</c:v>
                </c:pt>
                <c:pt idx="7">
                  <c:v>1056</c:v>
                </c:pt>
                <c:pt idx="8">
                  <c:v>546</c:v>
                </c:pt>
                <c:pt idx="9">
                  <c:v>2362</c:v>
                </c:pt>
                <c:pt idx="10">
                  <c:v>2296</c:v>
                </c:pt>
                <c:pt idx="11">
                  <c:v>1134</c:v>
                </c:pt>
              </c:numCache>
            </c:numRef>
          </c:val>
        </c:ser>
        <c:ser>
          <c:idx val="8"/>
          <c:order val="8"/>
          <c:tx>
            <c:strRef>
              <c:f>IGUACU!$A$70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IGUACU!$B$70:$M$70</c:f>
              <c:numCache>
                <c:formatCode>General</c:formatCode>
                <c:ptCount val="12"/>
                <c:pt idx="0">
                  <c:v>1370</c:v>
                </c:pt>
                <c:pt idx="1">
                  <c:v>1153</c:v>
                </c:pt>
                <c:pt idx="2">
                  <c:v>1407</c:v>
                </c:pt>
                <c:pt idx="3">
                  <c:v>2418</c:v>
                </c:pt>
                <c:pt idx="4">
                  <c:v>1587</c:v>
                </c:pt>
                <c:pt idx="5">
                  <c:v>458</c:v>
                </c:pt>
                <c:pt idx="6">
                  <c:v>1088</c:v>
                </c:pt>
                <c:pt idx="7">
                  <c:v>1818</c:v>
                </c:pt>
                <c:pt idx="8">
                  <c:v>1963</c:v>
                </c:pt>
                <c:pt idx="9">
                  <c:v>2679</c:v>
                </c:pt>
                <c:pt idx="10">
                  <c:v>660</c:v>
                </c:pt>
                <c:pt idx="11">
                  <c:v>545</c:v>
                </c:pt>
              </c:numCache>
            </c:numRef>
          </c:val>
        </c:ser>
        <c:ser>
          <c:idx val="9"/>
          <c:order val="9"/>
          <c:tx>
            <c:strRef>
              <c:f>IGUACU!$A$71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IGUACU!$B$71:$M$71</c:f>
              <c:numCache>
                <c:formatCode>General</c:formatCode>
                <c:ptCount val="12"/>
                <c:pt idx="0">
                  <c:v>519</c:v>
                </c:pt>
                <c:pt idx="1">
                  <c:v>814</c:v>
                </c:pt>
                <c:pt idx="2">
                  <c:v>632</c:v>
                </c:pt>
                <c:pt idx="3">
                  <c:v>654</c:v>
                </c:pt>
                <c:pt idx="4">
                  <c:v>325</c:v>
                </c:pt>
                <c:pt idx="5">
                  <c:v>770</c:v>
                </c:pt>
                <c:pt idx="6">
                  <c:v>1620</c:v>
                </c:pt>
                <c:pt idx="7">
                  <c:v>268</c:v>
                </c:pt>
                <c:pt idx="8">
                  <c:v>385</c:v>
                </c:pt>
                <c:pt idx="9">
                  <c:v>1151</c:v>
                </c:pt>
                <c:pt idx="10">
                  <c:v>388</c:v>
                </c:pt>
                <c:pt idx="11">
                  <c:v>299</c:v>
                </c:pt>
              </c:numCache>
            </c:numRef>
          </c:val>
        </c:ser>
        <c:ser>
          <c:idx val="10"/>
          <c:order val="10"/>
          <c:tx>
            <c:strRef>
              <c:f>IGUACU!$A$72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IGUACU!$B$72:$M$72</c:f>
              <c:numCache>
                <c:formatCode>General</c:formatCode>
                <c:ptCount val="12"/>
                <c:pt idx="0">
                  <c:v>445</c:v>
                </c:pt>
                <c:pt idx="1">
                  <c:v>669</c:v>
                </c:pt>
                <c:pt idx="2">
                  <c:v>743</c:v>
                </c:pt>
                <c:pt idx="3">
                  <c:v>231</c:v>
                </c:pt>
                <c:pt idx="4">
                  <c:v>219</c:v>
                </c:pt>
                <c:pt idx="5">
                  <c:v>269</c:v>
                </c:pt>
                <c:pt idx="6">
                  <c:v>490</c:v>
                </c:pt>
                <c:pt idx="7">
                  <c:v>342</c:v>
                </c:pt>
                <c:pt idx="8">
                  <c:v>1863</c:v>
                </c:pt>
                <c:pt idx="9">
                  <c:v>1420</c:v>
                </c:pt>
                <c:pt idx="10">
                  <c:v>477</c:v>
                </c:pt>
                <c:pt idx="11">
                  <c:v>425</c:v>
                </c:pt>
              </c:numCache>
            </c:numRef>
          </c:val>
        </c:ser>
        <c:ser>
          <c:idx val="11"/>
          <c:order val="11"/>
          <c:tx>
            <c:strRef>
              <c:f>IGUACU!$A$73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IGUACU!$B$73:$M$73</c:f>
              <c:numCache>
                <c:formatCode>General</c:formatCode>
                <c:ptCount val="12"/>
                <c:pt idx="0">
                  <c:v>979</c:v>
                </c:pt>
                <c:pt idx="1">
                  <c:v>1596</c:v>
                </c:pt>
                <c:pt idx="2">
                  <c:v>942</c:v>
                </c:pt>
                <c:pt idx="3">
                  <c:v>443</c:v>
                </c:pt>
                <c:pt idx="4">
                  <c:v>585</c:v>
                </c:pt>
                <c:pt idx="5">
                  <c:v>740</c:v>
                </c:pt>
                <c:pt idx="6">
                  <c:v>882</c:v>
                </c:pt>
                <c:pt idx="7">
                  <c:v>780</c:v>
                </c:pt>
                <c:pt idx="8">
                  <c:v>637</c:v>
                </c:pt>
                <c:pt idx="9">
                  <c:v>1872</c:v>
                </c:pt>
                <c:pt idx="10">
                  <c:v>562</c:v>
                </c:pt>
                <c:pt idx="11">
                  <c:v>682</c:v>
                </c:pt>
              </c:numCache>
            </c:numRef>
          </c:val>
        </c:ser>
        <c:ser>
          <c:idx val="12"/>
          <c:order val="12"/>
          <c:tx>
            <c:strRef>
              <c:f>IGUACU!$A$74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IGUACU!$B$74:$M$74</c:f>
              <c:numCache>
                <c:formatCode>General</c:formatCode>
                <c:ptCount val="12"/>
                <c:pt idx="0">
                  <c:v>677</c:v>
                </c:pt>
                <c:pt idx="1">
                  <c:v>543</c:v>
                </c:pt>
                <c:pt idx="2">
                  <c:v>399</c:v>
                </c:pt>
                <c:pt idx="3">
                  <c:v>229</c:v>
                </c:pt>
                <c:pt idx="4">
                  <c:v>528</c:v>
                </c:pt>
                <c:pt idx="5">
                  <c:v>276</c:v>
                </c:pt>
                <c:pt idx="6">
                  <c:v>189</c:v>
                </c:pt>
                <c:pt idx="7">
                  <c:v>537</c:v>
                </c:pt>
                <c:pt idx="8">
                  <c:v>866</c:v>
                </c:pt>
                <c:pt idx="9">
                  <c:v>892</c:v>
                </c:pt>
                <c:pt idx="10">
                  <c:v>1088</c:v>
                </c:pt>
                <c:pt idx="11">
                  <c:v>1084</c:v>
                </c:pt>
              </c:numCache>
            </c:numRef>
          </c:val>
        </c:ser>
        <c:ser>
          <c:idx val="13"/>
          <c:order val="13"/>
          <c:tx>
            <c:strRef>
              <c:f>IGUACU!$A$75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IGUACU!$B$75:$M$75</c:f>
              <c:numCache>
                <c:formatCode>General</c:formatCode>
                <c:ptCount val="12"/>
                <c:pt idx="0">
                  <c:v>547</c:v>
                </c:pt>
                <c:pt idx="1">
                  <c:v>652</c:v>
                </c:pt>
                <c:pt idx="2">
                  <c:v>602</c:v>
                </c:pt>
                <c:pt idx="3">
                  <c:v>229</c:v>
                </c:pt>
                <c:pt idx="4">
                  <c:v>142</c:v>
                </c:pt>
                <c:pt idx="5">
                  <c:v>491</c:v>
                </c:pt>
                <c:pt idx="6">
                  <c:v>454</c:v>
                </c:pt>
                <c:pt idx="7">
                  <c:v>189</c:v>
                </c:pt>
                <c:pt idx="8">
                  <c:v>168</c:v>
                </c:pt>
                <c:pt idx="9">
                  <c:v>304</c:v>
                </c:pt>
                <c:pt idx="10">
                  <c:v>504</c:v>
                </c:pt>
                <c:pt idx="11">
                  <c:v>1056</c:v>
                </c:pt>
              </c:numCache>
            </c:numRef>
          </c:val>
        </c:ser>
        <c:ser>
          <c:idx val="14"/>
          <c:order val="14"/>
          <c:tx>
            <c:strRef>
              <c:f>IGUACU!$A$76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IGUACU!$B$76:$M$76</c:f>
              <c:numCache>
                <c:formatCode>General</c:formatCode>
                <c:ptCount val="12"/>
                <c:pt idx="0">
                  <c:v>727</c:v>
                </c:pt>
                <c:pt idx="1">
                  <c:v>351</c:v>
                </c:pt>
                <c:pt idx="2">
                  <c:v>289</c:v>
                </c:pt>
                <c:pt idx="3">
                  <c:v>256</c:v>
                </c:pt>
                <c:pt idx="4">
                  <c:v>602</c:v>
                </c:pt>
                <c:pt idx="5">
                  <c:v>753</c:v>
                </c:pt>
                <c:pt idx="6">
                  <c:v>759</c:v>
                </c:pt>
                <c:pt idx="7">
                  <c:v>296</c:v>
                </c:pt>
                <c:pt idx="8">
                  <c:v>312</c:v>
                </c:pt>
                <c:pt idx="9">
                  <c:v>978</c:v>
                </c:pt>
                <c:pt idx="10">
                  <c:v>1015</c:v>
                </c:pt>
                <c:pt idx="11">
                  <c:v>486</c:v>
                </c:pt>
              </c:numCache>
            </c:numRef>
          </c:val>
        </c:ser>
        <c:ser>
          <c:idx val="15"/>
          <c:order val="15"/>
          <c:tx>
            <c:strRef>
              <c:f>IGUACU!$A$77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IGUACU!$B$77:$M$77</c:f>
              <c:numCache>
                <c:formatCode>General</c:formatCode>
                <c:ptCount val="12"/>
                <c:pt idx="0">
                  <c:v>467</c:v>
                </c:pt>
                <c:pt idx="1">
                  <c:v>251</c:v>
                </c:pt>
                <c:pt idx="2">
                  <c:v>182</c:v>
                </c:pt>
                <c:pt idx="3">
                  <c:v>293</c:v>
                </c:pt>
                <c:pt idx="4">
                  <c:v>593</c:v>
                </c:pt>
                <c:pt idx="5">
                  <c:v>852</c:v>
                </c:pt>
                <c:pt idx="6">
                  <c:v>552</c:v>
                </c:pt>
                <c:pt idx="7">
                  <c:v>461</c:v>
                </c:pt>
                <c:pt idx="8">
                  <c:v>2036</c:v>
                </c:pt>
                <c:pt idx="9">
                  <c:v>1957</c:v>
                </c:pt>
                <c:pt idx="10">
                  <c:v>1083</c:v>
                </c:pt>
                <c:pt idx="11">
                  <c:v>332</c:v>
                </c:pt>
              </c:numCache>
            </c:numRef>
          </c:val>
        </c:ser>
        <c:ser>
          <c:idx val="17"/>
          <c:order val="17"/>
          <c:tx>
            <c:strRef>
              <c:f>IGUACU!$A$79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IGUACU!$B$79:$M$79</c:f>
              <c:numCache>
                <c:formatCode>0</c:formatCode>
                <c:ptCount val="12"/>
                <c:pt idx="0">
                  <c:v>563.64681640780555</c:v>
                </c:pt>
                <c:pt idx="1">
                  <c:v>611.88793505291017</c:v>
                </c:pt>
                <c:pt idx="2">
                  <c:v>680.71412978892874</c:v>
                </c:pt>
                <c:pt idx="3">
                  <c:v>617.69305152263382</c:v>
                </c:pt>
                <c:pt idx="4">
                  <c:v>1516.3763556750298</c:v>
                </c:pt>
                <c:pt idx="5">
                  <c:v>686.05379325102899</c:v>
                </c:pt>
                <c:pt idx="6">
                  <c:v>376.40493393070466</c:v>
                </c:pt>
                <c:pt idx="7">
                  <c:v>255.31090529669476</c:v>
                </c:pt>
                <c:pt idx="8">
                  <c:v>218.16535436213994</c:v>
                </c:pt>
                <c:pt idx="9">
                  <c:v>458.29524679410599</c:v>
                </c:pt>
                <c:pt idx="10">
                  <c:v>1033.6013430864198</c:v>
                </c:pt>
                <c:pt idx="11">
                  <c:v>715.36072194344911</c:v>
                </c:pt>
              </c:numCache>
            </c:numRef>
          </c:val>
        </c:ser>
        <c:ser>
          <c:idx val="18"/>
          <c:order val="18"/>
          <c:tx>
            <c:strRef>
              <c:f>IGUACU!$A$80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IGUACU!$B$80:$M$80</c:f>
              <c:numCache>
                <c:formatCode>0</c:formatCode>
                <c:ptCount val="12"/>
                <c:pt idx="0">
                  <c:v>689.82067204301086</c:v>
                </c:pt>
                <c:pt idx="1">
                  <c:v>422.27228514261384</c:v>
                </c:pt>
                <c:pt idx="2">
                  <c:v>398.81919370768611</c:v>
                </c:pt>
                <c:pt idx="3">
                  <c:v>488.37972748971185</c:v>
                </c:pt>
                <c:pt idx="4">
                  <c:v>838.4811041816007</c:v>
                </c:pt>
                <c:pt idx="5">
                  <c:v>647.27275674897112</c:v>
                </c:pt>
                <c:pt idx="6">
                  <c:v>392.86533432895254</c:v>
                </c:pt>
                <c:pt idx="7">
                  <c:v>668.54895535643175</c:v>
                </c:pt>
                <c:pt idx="8">
                  <c:v>397.41898489711946</c:v>
                </c:pt>
                <c:pt idx="9">
                  <c:v>1356.2657863002789</c:v>
                </c:pt>
                <c:pt idx="10">
                  <c:v>1328.7766714814816</c:v>
                </c:pt>
                <c:pt idx="11">
                  <c:v>286.85972170450032</c:v>
                </c:pt>
              </c:numCache>
            </c:numRef>
          </c:val>
        </c:ser>
        <c:ser>
          <c:idx val="19"/>
          <c:order val="19"/>
          <c:tx>
            <c:strRef>
              <c:f>IGUACU!$A$81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IGUACU!$B$81:$M$81</c:f>
              <c:numCache>
                <c:formatCode>0</c:formatCode>
                <c:ptCount val="12"/>
                <c:pt idx="0">
                  <c:v>351.05709872560732</c:v>
                </c:pt>
                <c:pt idx="1">
                  <c:v>401.18912998236323</c:v>
                </c:pt>
                <c:pt idx="2">
                  <c:v>306.49453162086814</c:v>
                </c:pt>
                <c:pt idx="3">
                  <c:v>128.28946662551442</c:v>
                </c:pt>
                <c:pt idx="4">
                  <c:v>146.8067403823178</c:v>
                </c:pt>
                <c:pt idx="5">
                  <c:v>196.69313320987658</c:v>
                </c:pt>
                <c:pt idx="6">
                  <c:v>711.00438908801254</c:v>
                </c:pt>
                <c:pt idx="7">
                  <c:v>1046.7352868180008</c:v>
                </c:pt>
                <c:pt idx="8">
                  <c:v>1646.5259237037037</c:v>
                </c:pt>
                <c:pt idx="9">
                  <c:v>2217.7207430107528</c:v>
                </c:pt>
                <c:pt idx="10">
                  <c:v>864.91047971193416</c:v>
                </c:pt>
                <c:pt idx="11">
                  <c:v>931.01328207885319</c:v>
                </c:pt>
              </c:numCache>
            </c:numRef>
          </c:val>
        </c:ser>
        <c:ser>
          <c:idx val="20"/>
          <c:order val="20"/>
          <c:tx>
            <c:strRef>
              <c:f>IGUACU!$A$82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IGUACU!$B$2:$M$2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IGUACU!$B$82:$M$82</c:f>
              <c:numCache>
                <c:formatCode>0</c:formatCode>
                <c:ptCount val="12"/>
                <c:pt idx="0">
                  <c:v>1237.56997479092</c:v>
                </c:pt>
                <c:pt idx="1">
                  <c:v>1181.371388095238</c:v>
                </c:pt>
                <c:pt idx="2">
                  <c:v>866.48394846674637</c:v>
                </c:pt>
                <c:pt idx="3">
                  <c:v>1650.6033379835392</c:v>
                </c:pt>
                <c:pt idx="4">
                  <c:v>2088.8505482676223</c:v>
                </c:pt>
                <c:pt idx="5">
                  <c:v>785.30625987654332</c:v>
                </c:pt>
                <c:pt idx="6">
                  <c:v>800.49965579450384</c:v>
                </c:pt>
                <c:pt idx="7">
                  <c:v>706.54298283552384</c:v>
                </c:pt>
                <c:pt idx="8">
                  <c:v>220.44849234567903</c:v>
                </c:pt>
                <c:pt idx="9">
                  <c:v>485.39210095579443</c:v>
                </c:pt>
                <c:pt idx="10">
                  <c:v>426.53879160493824</c:v>
                </c:pt>
                <c:pt idx="11">
                  <c:v>1562.977980406213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3970304"/>
        <c:axId val="103971840"/>
      </c:barChart>
      <c:lineChart>
        <c:grouping val="standard"/>
        <c:varyColors val="0"/>
        <c:ser>
          <c:idx val="16"/>
          <c:order val="16"/>
          <c:tx>
            <c:strRef>
              <c:f>IGUACU!$A$78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val>
            <c:numRef>
              <c:f>IGUACU!$B$78:$M$78</c:f>
              <c:numCache>
                <c:formatCode>General</c:formatCode>
                <c:ptCount val="12"/>
                <c:pt idx="0">
                  <c:v>284</c:v>
                </c:pt>
                <c:pt idx="1">
                  <c:v>294</c:v>
                </c:pt>
                <c:pt idx="2">
                  <c:v>292</c:v>
                </c:pt>
                <c:pt idx="3">
                  <c:v>257</c:v>
                </c:pt>
                <c:pt idx="4">
                  <c:v>95</c:v>
                </c:pt>
                <c:pt idx="5">
                  <c:v>80</c:v>
                </c:pt>
                <c:pt idx="6">
                  <c:v>95</c:v>
                </c:pt>
                <c:pt idx="7">
                  <c:v>132</c:v>
                </c:pt>
                <c:pt idx="8">
                  <c:v>352</c:v>
                </c:pt>
                <c:pt idx="9">
                  <c:v>428</c:v>
                </c:pt>
                <c:pt idx="10">
                  <c:v>332</c:v>
                </c:pt>
                <c:pt idx="11">
                  <c:v>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70304"/>
        <c:axId val="103971840"/>
      </c:lineChart>
      <c:catAx>
        <c:axId val="103970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3971840"/>
        <c:crosses val="autoZero"/>
        <c:auto val="1"/>
        <c:lblAlgn val="ctr"/>
        <c:lblOffset val="100"/>
        <c:noMultiLvlLbl val="0"/>
      </c:catAx>
      <c:valAx>
        <c:axId val="103971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3970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Precipitation Scenario - Paraná</a:t>
            </a:r>
            <a:r>
              <a:rPr lang="en-US" baseline="0"/>
              <a:t> State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335.6</c:v>
                </c:pt>
                <c:pt idx="1">
                  <c:v>80.099999999999994</c:v>
                </c:pt>
                <c:pt idx="2">
                  <c:v>90.1</c:v>
                </c:pt>
                <c:pt idx="3">
                  <c:v>214.7</c:v>
                </c:pt>
                <c:pt idx="4">
                  <c:v>76.900000000000006</c:v>
                </c:pt>
                <c:pt idx="5">
                  <c:v>179.6</c:v>
                </c:pt>
                <c:pt idx="6">
                  <c:v>211.4</c:v>
                </c:pt>
                <c:pt idx="7">
                  <c:v>218.8</c:v>
                </c:pt>
                <c:pt idx="8">
                  <c:v>183.6</c:v>
                </c:pt>
                <c:pt idx="9">
                  <c:v>205.8</c:v>
                </c:pt>
                <c:pt idx="10">
                  <c:v>255.1</c:v>
                </c:pt>
                <c:pt idx="11">
                  <c:v>64.599999999999994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1991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75.5</c:v>
                </c:pt>
                <c:pt idx="1">
                  <c:v>60.2</c:v>
                </c:pt>
                <c:pt idx="2">
                  <c:v>50.5</c:v>
                </c:pt>
                <c:pt idx="3">
                  <c:v>61.4</c:v>
                </c:pt>
                <c:pt idx="4">
                  <c:v>70.599999999999994</c:v>
                </c:pt>
                <c:pt idx="5">
                  <c:v>44.3</c:v>
                </c:pt>
                <c:pt idx="6">
                  <c:v>252.6</c:v>
                </c:pt>
                <c:pt idx="7">
                  <c:v>16.399999999999999</c:v>
                </c:pt>
                <c:pt idx="8">
                  <c:v>37.799999999999997</c:v>
                </c:pt>
                <c:pt idx="9">
                  <c:v>28.6</c:v>
                </c:pt>
                <c:pt idx="10">
                  <c:v>178.4</c:v>
                </c:pt>
                <c:pt idx="11">
                  <c:v>180.4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1992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85.2</c:v>
                </c:pt>
                <c:pt idx="1">
                  <c:v>135.80000000000001</c:v>
                </c:pt>
                <c:pt idx="2">
                  <c:v>70.5</c:v>
                </c:pt>
                <c:pt idx="3">
                  <c:v>53.7</c:v>
                </c:pt>
                <c:pt idx="4">
                  <c:v>330.2</c:v>
                </c:pt>
                <c:pt idx="5">
                  <c:v>47.7</c:v>
                </c:pt>
                <c:pt idx="6">
                  <c:v>147.4</c:v>
                </c:pt>
                <c:pt idx="7">
                  <c:v>142.9</c:v>
                </c:pt>
                <c:pt idx="8">
                  <c:v>27.8</c:v>
                </c:pt>
                <c:pt idx="9">
                  <c:v>87</c:v>
                </c:pt>
                <c:pt idx="10">
                  <c:v>88.5</c:v>
                </c:pt>
                <c:pt idx="11">
                  <c:v>15.9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1994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178.1</c:v>
                </c:pt>
                <c:pt idx="1">
                  <c:v>68.7</c:v>
                </c:pt>
                <c:pt idx="2">
                  <c:v>71.8</c:v>
                </c:pt>
                <c:pt idx="3">
                  <c:v>126</c:v>
                </c:pt>
                <c:pt idx="4">
                  <c:v>112.1</c:v>
                </c:pt>
                <c:pt idx="5">
                  <c:v>196.6</c:v>
                </c:pt>
                <c:pt idx="6">
                  <c:v>139.80000000000001</c:v>
                </c:pt>
                <c:pt idx="7">
                  <c:v>7.4</c:v>
                </c:pt>
                <c:pt idx="8">
                  <c:v>26.6</c:v>
                </c:pt>
                <c:pt idx="9">
                  <c:v>152.69999999999999</c:v>
                </c:pt>
                <c:pt idx="10">
                  <c:v>168</c:v>
                </c:pt>
                <c:pt idx="11">
                  <c:v>142.69999999999999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340.7</c:v>
                </c:pt>
                <c:pt idx="1">
                  <c:v>245.7</c:v>
                </c:pt>
                <c:pt idx="2">
                  <c:v>37.700000000000003</c:v>
                </c:pt>
                <c:pt idx="3">
                  <c:v>53.7</c:v>
                </c:pt>
                <c:pt idx="4">
                  <c:v>23.8</c:v>
                </c:pt>
                <c:pt idx="5">
                  <c:v>120</c:v>
                </c:pt>
                <c:pt idx="6">
                  <c:v>134.69999999999999</c:v>
                </c:pt>
                <c:pt idx="7">
                  <c:v>25.6</c:v>
                </c:pt>
                <c:pt idx="8">
                  <c:v>249.2</c:v>
                </c:pt>
                <c:pt idx="9">
                  <c:v>148.69999999999999</c:v>
                </c:pt>
                <c:pt idx="10">
                  <c:v>58.4</c:v>
                </c:pt>
                <c:pt idx="11">
                  <c:v>151.9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262.2</c:v>
                </c:pt>
                <c:pt idx="1">
                  <c:v>264.89999999999998</c:v>
                </c:pt>
                <c:pt idx="2">
                  <c:v>339.9</c:v>
                </c:pt>
                <c:pt idx="3">
                  <c:v>36.5</c:v>
                </c:pt>
                <c:pt idx="4">
                  <c:v>7.2</c:v>
                </c:pt>
                <c:pt idx="5">
                  <c:v>122.1</c:v>
                </c:pt>
                <c:pt idx="6">
                  <c:v>106.7</c:v>
                </c:pt>
                <c:pt idx="7">
                  <c:v>72.099999999999994</c:v>
                </c:pt>
                <c:pt idx="8">
                  <c:v>194.1</c:v>
                </c:pt>
                <c:pt idx="9">
                  <c:v>186.1</c:v>
                </c:pt>
                <c:pt idx="10">
                  <c:v>126.5</c:v>
                </c:pt>
                <c:pt idx="11">
                  <c:v>255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0">
                  <c:v>219.1</c:v>
                </c:pt>
                <c:pt idx="1">
                  <c:v>210.7</c:v>
                </c:pt>
                <c:pt idx="2">
                  <c:v>53.6</c:v>
                </c:pt>
                <c:pt idx="3">
                  <c:v>31.4</c:v>
                </c:pt>
                <c:pt idx="4">
                  <c:v>73.900000000000006</c:v>
                </c:pt>
                <c:pt idx="5">
                  <c:v>170.6</c:v>
                </c:pt>
                <c:pt idx="6">
                  <c:v>72.8</c:v>
                </c:pt>
                <c:pt idx="7">
                  <c:v>101</c:v>
                </c:pt>
                <c:pt idx="8">
                  <c:v>181.1</c:v>
                </c:pt>
                <c:pt idx="9">
                  <c:v>353.7</c:v>
                </c:pt>
                <c:pt idx="10">
                  <c:v>206.7</c:v>
                </c:pt>
                <c:pt idx="11">
                  <c:v>157.6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Sheet1!$B$10:$M$10</c:f>
              <c:numCache>
                <c:formatCode>General</c:formatCode>
                <c:ptCount val="12"/>
                <c:pt idx="0">
                  <c:v>221.2</c:v>
                </c:pt>
                <c:pt idx="1">
                  <c:v>193.5</c:v>
                </c:pt>
                <c:pt idx="2">
                  <c:v>412.7</c:v>
                </c:pt>
                <c:pt idx="3">
                  <c:v>401.8</c:v>
                </c:pt>
                <c:pt idx="4">
                  <c:v>50.4</c:v>
                </c:pt>
                <c:pt idx="5">
                  <c:v>68.8</c:v>
                </c:pt>
                <c:pt idx="6">
                  <c:v>133.19999999999999</c:v>
                </c:pt>
                <c:pt idx="7">
                  <c:v>168.8</c:v>
                </c:pt>
                <c:pt idx="8">
                  <c:v>356</c:v>
                </c:pt>
                <c:pt idx="9">
                  <c:v>244.8</c:v>
                </c:pt>
                <c:pt idx="10">
                  <c:v>31.2</c:v>
                </c:pt>
                <c:pt idx="11">
                  <c:v>136.30000000000001</c:v>
                </c:pt>
              </c:numCache>
            </c:numRef>
          </c:val>
        </c:ser>
        <c:ser>
          <c:idx val="8"/>
          <c:order val="8"/>
          <c:tx>
            <c:strRef>
              <c:f>Sheet1!$A$11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Sheet1!$B$11:$M$11</c:f>
              <c:numCache>
                <c:formatCode>General</c:formatCode>
                <c:ptCount val="12"/>
                <c:pt idx="0">
                  <c:v>114.1</c:v>
                </c:pt>
                <c:pt idx="1">
                  <c:v>201.2</c:v>
                </c:pt>
                <c:pt idx="2">
                  <c:v>107.9</c:v>
                </c:pt>
                <c:pt idx="3">
                  <c:v>106.2</c:v>
                </c:pt>
                <c:pt idx="4">
                  <c:v>73.2</c:v>
                </c:pt>
                <c:pt idx="5">
                  <c:v>212.9</c:v>
                </c:pt>
                <c:pt idx="6">
                  <c:v>109.7</c:v>
                </c:pt>
                <c:pt idx="7">
                  <c:v>40.799999999999997</c:v>
                </c:pt>
                <c:pt idx="8">
                  <c:v>118.4</c:v>
                </c:pt>
                <c:pt idx="9">
                  <c:v>82.2</c:v>
                </c:pt>
                <c:pt idx="10">
                  <c:v>95.8</c:v>
                </c:pt>
                <c:pt idx="11">
                  <c:v>137.69999999999999</c:v>
                </c:pt>
              </c:numCache>
            </c:numRef>
          </c:val>
        </c:ser>
        <c:ser>
          <c:idx val="9"/>
          <c:order val="9"/>
          <c:tx>
            <c:strRef>
              <c:f>Sheet1!$A$12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Sheet1!$B$12:$M$12</c:f>
              <c:numCache>
                <c:formatCode>General</c:formatCode>
                <c:ptCount val="12"/>
                <c:pt idx="0">
                  <c:v>281.39999999999998</c:v>
                </c:pt>
                <c:pt idx="1">
                  <c:v>193.3</c:v>
                </c:pt>
                <c:pt idx="2">
                  <c:v>95</c:v>
                </c:pt>
                <c:pt idx="3">
                  <c:v>23.6</c:v>
                </c:pt>
                <c:pt idx="4">
                  <c:v>39.9</c:v>
                </c:pt>
                <c:pt idx="5">
                  <c:v>160.4</c:v>
                </c:pt>
                <c:pt idx="6">
                  <c:v>82.9</c:v>
                </c:pt>
                <c:pt idx="7">
                  <c:v>71.599999999999994</c:v>
                </c:pt>
                <c:pt idx="8">
                  <c:v>335</c:v>
                </c:pt>
                <c:pt idx="9">
                  <c:v>167.4</c:v>
                </c:pt>
                <c:pt idx="10">
                  <c:v>76.400000000000006</c:v>
                </c:pt>
                <c:pt idx="11">
                  <c:v>162.69999999999999</c:v>
                </c:pt>
              </c:numCache>
            </c:numRef>
          </c:val>
        </c:ser>
        <c:ser>
          <c:idx val="10"/>
          <c:order val="10"/>
          <c:tx>
            <c:strRef>
              <c:f>Sheet1!$A$13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Sheet1!$B$13:$M$13</c:f>
              <c:numCache>
                <c:formatCode>General</c:formatCode>
                <c:ptCount val="12"/>
                <c:pt idx="0">
                  <c:v>290.8</c:v>
                </c:pt>
                <c:pt idx="1">
                  <c:v>68.099999999999994</c:v>
                </c:pt>
                <c:pt idx="2">
                  <c:v>80.900000000000006</c:v>
                </c:pt>
                <c:pt idx="3">
                  <c:v>93.5</c:v>
                </c:pt>
                <c:pt idx="4">
                  <c:v>150</c:v>
                </c:pt>
                <c:pt idx="5">
                  <c:v>26.1</c:v>
                </c:pt>
                <c:pt idx="6">
                  <c:v>71.5</c:v>
                </c:pt>
                <c:pt idx="7">
                  <c:v>127</c:v>
                </c:pt>
                <c:pt idx="8">
                  <c:v>158.30000000000001</c:v>
                </c:pt>
                <c:pt idx="9">
                  <c:v>196</c:v>
                </c:pt>
                <c:pt idx="10">
                  <c:v>265.8</c:v>
                </c:pt>
                <c:pt idx="11">
                  <c:v>115</c:v>
                </c:pt>
              </c:numCache>
            </c:numRef>
          </c:val>
        </c:ser>
        <c:ser>
          <c:idx val="11"/>
          <c:order val="11"/>
          <c:tx>
            <c:strRef>
              <c:f>Sheet1!$A$14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Sheet1!$B$14:$M$14</c:f>
              <c:numCache>
                <c:formatCode>General</c:formatCode>
                <c:ptCount val="12"/>
                <c:pt idx="0">
                  <c:v>241</c:v>
                </c:pt>
                <c:pt idx="1">
                  <c:v>136.69999999999999</c:v>
                </c:pt>
                <c:pt idx="2">
                  <c:v>78.099999999999994</c:v>
                </c:pt>
                <c:pt idx="3">
                  <c:v>92.6</c:v>
                </c:pt>
                <c:pt idx="4">
                  <c:v>28.9</c:v>
                </c:pt>
                <c:pt idx="5">
                  <c:v>104.2</c:v>
                </c:pt>
                <c:pt idx="6">
                  <c:v>111</c:v>
                </c:pt>
                <c:pt idx="7">
                  <c:v>27.8</c:v>
                </c:pt>
                <c:pt idx="8">
                  <c:v>78.2</c:v>
                </c:pt>
                <c:pt idx="9">
                  <c:v>185.9</c:v>
                </c:pt>
                <c:pt idx="10">
                  <c:v>172.5</c:v>
                </c:pt>
                <c:pt idx="11">
                  <c:v>245.6</c:v>
                </c:pt>
              </c:numCache>
            </c:numRef>
          </c:val>
        </c:ser>
        <c:ser>
          <c:idx val="12"/>
          <c:order val="12"/>
          <c:tx>
            <c:strRef>
              <c:f>Sheet1!$A$15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Sheet1!$B$15:$M$15</c:f>
              <c:numCache>
                <c:formatCode>General</c:formatCode>
                <c:ptCount val="12"/>
                <c:pt idx="0">
                  <c:v>77.8</c:v>
                </c:pt>
                <c:pt idx="1">
                  <c:v>64.8</c:v>
                </c:pt>
                <c:pt idx="2">
                  <c:v>128.9</c:v>
                </c:pt>
                <c:pt idx="3">
                  <c:v>134.1</c:v>
                </c:pt>
                <c:pt idx="4">
                  <c:v>177.9</c:v>
                </c:pt>
                <c:pt idx="5">
                  <c:v>82.7</c:v>
                </c:pt>
                <c:pt idx="6">
                  <c:v>115.2</c:v>
                </c:pt>
                <c:pt idx="7">
                  <c:v>21.9</c:v>
                </c:pt>
                <c:pt idx="8">
                  <c:v>48.3</c:v>
                </c:pt>
                <c:pt idx="9">
                  <c:v>211.8</c:v>
                </c:pt>
                <c:pt idx="10">
                  <c:v>159.6</c:v>
                </c:pt>
                <c:pt idx="11">
                  <c:v>91.4</c:v>
                </c:pt>
              </c:numCache>
            </c:numRef>
          </c:val>
        </c:ser>
        <c:ser>
          <c:idx val="13"/>
          <c:order val="13"/>
          <c:tx>
            <c:strRef>
              <c:f>Sheet1!$A$16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Sheet1!$B$16:$M$16</c:f>
              <c:numCache>
                <c:formatCode>General</c:formatCode>
                <c:ptCount val="12"/>
                <c:pt idx="0">
                  <c:v>157.19999999999999</c:v>
                </c:pt>
                <c:pt idx="1">
                  <c:v>61.3</c:v>
                </c:pt>
                <c:pt idx="2">
                  <c:v>37.799999999999997</c:v>
                </c:pt>
                <c:pt idx="3">
                  <c:v>116.4</c:v>
                </c:pt>
                <c:pt idx="4">
                  <c:v>135</c:v>
                </c:pt>
                <c:pt idx="5">
                  <c:v>143.5</c:v>
                </c:pt>
                <c:pt idx="6">
                  <c:v>60.7</c:v>
                </c:pt>
                <c:pt idx="7">
                  <c:v>113</c:v>
                </c:pt>
                <c:pt idx="8">
                  <c:v>312.10000000000002</c:v>
                </c:pt>
                <c:pt idx="9">
                  <c:v>350.8</c:v>
                </c:pt>
                <c:pt idx="10">
                  <c:v>76.2</c:v>
                </c:pt>
                <c:pt idx="11">
                  <c:v>51.4</c:v>
                </c:pt>
              </c:numCache>
            </c:numRef>
          </c:val>
        </c:ser>
        <c:ser>
          <c:idx val="15"/>
          <c:order val="15"/>
          <c:tx>
            <c:strRef>
              <c:f>Sheet1!$A$18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Sheet1!$B$18:$M$18</c:f>
              <c:numCache>
                <c:formatCode>General</c:formatCode>
                <c:ptCount val="12"/>
                <c:pt idx="0">
                  <c:v>246.7</c:v>
                </c:pt>
                <c:pt idx="1">
                  <c:v>117.3</c:v>
                </c:pt>
                <c:pt idx="2">
                  <c:v>98.6</c:v>
                </c:pt>
                <c:pt idx="3">
                  <c:v>128.80000000000001</c:v>
                </c:pt>
                <c:pt idx="4">
                  <c:v>247.6</c:v>
                </c:pt>
                <c:pt idx="5">
                  <c:v>14.9</c:v>
                </c:pt>
                <c:pt idx="6">
                  <c:v>135.30000000000001</c:v>
                </c:pt>
                <c:pt idx="7">
                  <c:v>12.1</c:v>
                </c:pt>
                <c:pt idx="8">
                  <c:v>27.9</c:v>
                </c:pt>
                <c:pt idx="9">
                  <c:v>79</c:v>
                </c:pt>
                <c:pt idx="10">
                  <c:v>202.6</c:v>
                </c:pt>
                <c:pt idx="11">
                  <c:v>140.80000000000001</c:v>
                </c:pt>
              </c:numCache>
            </c:numRef>
          </c:val>
        </c:ser>
        <c:ser>
          <c:idx val="16"/>
          <c:order val="16"/>
          <c:tx>
            <c:strRef>
              <c:f>Sheet1!$A$19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Sheet1!$B$19:$M$19</c:f>
              <c:numCache>
                <c:formatCode>General</c:formatCode>
                <c:ptCount val="12"/>
                <c:pt idx="0">
                  <c:v>201.8</c:v>
                </c:pt>
                <c:pt idx="1">
                  <c:v>105.5</c:v>
                </c:pt>
                <c:pt idx="2">
                  <c:v>160.30000000000001</c:v>
                </c:pt>
                <c:pt idx="3">
                  <c:v>172.9</c:v>
                </c:pt>
                <c:pt idx="4">
                  <c:v>79.3</c:v>
                </c:pt>
                <c:pt idx="5">
                  <c:v>154.4</c:v>
                </c:pt>
                <c:pt idx="6">
                  <c:v>51.8</c:v>
                </c:pt>
                <c:pt idx="7">
                  <c:v>157.1</c:v>
                </c:pt>
                <c:pt idx="8">
                  <c:v>81.3</c:v>
                </c:pt>
                <c:pt idx="9">
                  <c:v>316.5</c:v>
                </c:pt>
                <c:pt idx="10">
                  <c:v>94.5</c:v>
                </c:pt>
                <c:pt idx="11">
                  <c:v>46.8</c:v>
                </c:pt>
              </c:numCache>
            </c:numRef>
          </c:val>
        </c:ser>
        <c:ser>
          <c:idx val="17"/>
          <c:order val="17"/>
          <c:tx>
            <c:strRef>
              <c:f>Sheet1!$A$20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Sheet1!$B$20:$M$20</c:f>
              <c:numCache>
                <c:formatCode>General</c:formatCode>
                <c:ptCount val="12"/>
                <c:pt idx="0">
                  <c:v>156.19999999999999</c:v>
                </c:pt>
                <c:pt idx="1">
                  <c:v>150.69999999999999</c:v>
                </c:pt>
                <c:pt idx="2">
                  <c:v>55.6</c:v>
                </c:pt>
                <c:pt idx="3">
                  <c:v>16.3</c:v>
                </c:pt>
                <c:pt idx="4">
                  <c:v>87.6</c:v>
                </c:pt>
                <c:pt idx="5">
                  <c:v>80.5</c:v>
                </c:pt>
                <c:pt idx="6">
                  <c:v>302.5</c:v>
                </c:pt>
                <c:pt idx="7">
                  <c:v>92.6</c:v>
                </c:pt>
                <c:pt idx="8">
                  <c:v>369.2</c:v>
                </c:pt>
                <c:pt idx="9">
                  <c:v>204.8</c:v>
                </c:pt>
                <c:pt idx="10">
                  <c:v>173.9</c:v>
                </c:pt>
                <c:pt idx="11">
                  <c:v>134</c:v>
                </c:pt>
              </c:numCache>
            </c:numRef>
          </c:val>
        </c:ser>
        <c:ser>
          <c:idx val="18"/>
          <c:order val="18"/>
          <c:tx>
            <c:strRef>
              <c:f>Sheet1!$A$21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Sheet1!$B$21:$M$21</c:f>
              <c:numCache>
                <c:formatCode>General</c:formatCode>
                <c:ptCount val="12"/>
                <c:pt idx="0">
                  <c:v>238.1</c:v>
                </c:pt>
                <c:pt idx="1">
                  <c:v>224.3</c:v>
                </c:pt>
                <c:pt idx="2">
                  <c:v>174.5</c:v>
                </c:pt>
                <c:pt idx="3">
                  <c:v>294.60000000000002</c:v>
                </c:pt>
                <c:pt idx="4">
                  <c:v>82.8</c:v>
                </c:pt>
                <c:pt idx="5">
                  <c:v>74.900000000000006</c:v>
                </c:pt>
                <c:pt idx="6">
                  <c:v>127.7</c:v>
                </c:pt>
                <c:pt idx="7">
                  <c:v>69.3</c:v>
                </c:pt>
                <c:pt idx="8">
                  <c:v>51.6</c:v>
                </c:pt>
                <c:pt idx="9">
                  <c:v>199.3</c:v>
                </c:pt>
                <c:pt idx="10">
                  <c:v>61.5</c:v>
                </c:pt>
                <c:pt idx="11">
                  <c:v>225.8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38848"/>
        <c:axId val="127664512"/>
      </c:barChart>
      <c:lineChart>
        <c:grouping val="standard"/>
        <c:varyColors val="0"/>
        <c:ser>
          <c:idx val="14"/>
          <c:order val="14"/>
          <c:tx>
            <c:strRef>
              <c:f>Sheet1!$A$17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Sheet1!$B$17:$M$17</c:f>
              <c:numCache>
                <c:formatCode>General</c:formatCode>
                <c:ptCount val="12"/>
                <c:pt idx="0">
                  <c:v>144.1</c:v>
                </c:pt>
                <c:pt idx="1">
                  <c:v>52.6</c:v>
                </c:pt>
                <c:pt idx="2">
                  <c:v>80.599999999999994</c:v>
                </c:pt>
                <c:pt idx="3">
                  <c:v>13.4</c:v>
                </c:pt>
                <c:pt idx="4">
                  <c:v>7.3</c:v>
                </c:pt>
                <c:pt idx="5">
                  <c:v>9.4</c:v>
                </c:pt>
                <c:pt idx="6">
                  <c:v>22.6</c:v>
                </c:pt>
                <c:pt idx="7">
                  <c:v>50.8</c:v>
                </c:pt>
                <c:pt idx="8">
                  <c:v>60.4</c:v>
                </c:pt>
                <c:pt idx="9">
                  <c:v>71.099999999999994</c:v>
                </c:pt>
                <c:pt idx="10">
                  <c:v>178.3</c:v>
                </c:pt>
                <c:pt idx="11">
                  <c:v>75.5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38848"/>
        <c:axId val="127664512"/>
      </c:lineChart>
      <c:catAx>
        <c:axId val="105838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7664512"/>
        <c:crosses val="autoZero"/>
        <c:auto val="1"/>
        <c:lblAlgn val="ctr"/>
        <c:lblOffset val="100"/>
        <c:noMultiLvlLbl val="0"/>
      </c:catAx>
      <c:valAx>
        <c:axId val="12766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Precipitation (mm)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83884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34436-5D68-4890-989E-C234D96C15D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9F29-07CC-4734-BC9D-F46D4774DF9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4FEC8-3D7B-4AEE-BB2B-4DA7498A7F6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B47B6-E5D9-439A-BE4E-EE64598FF31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E192-77A4-4967-844C-956291C8F121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399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CBA08-3EB1-495B-AF72-9B2DD7D4D1BD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100D8-BB89-428B-B60F-A4CDEC89E41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09"/>
            <a:ext cx="3429000" cy="683498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3F31C-FC08-480E-89F2-BE02BC6A4A33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D0AD-53B0-4544-9E9D-4200F6508758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49DEA2-C18D-49ED-9BA5-89B98D0617C1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98" y="817654"/>
            <a:ext cx="6076502" cy="5583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Iguaçu </a:t>
            </a:r>
            <a:r>
              <a:rPr lang="en-US" sz="5300" dirty="0"/>
              <a:t>River: </a:t>
            </a:r>
            <a:r>
              <a:rPr lang="en-US" sz="5300" dirty="0" smtClean="0"/>
              <a:t> drought season and the </a:t>
            </a:r>
            <a:r>
              <a:rPr lang="en-US" sz="5300" dirty="0"/>
              <a:t>impact in the hydroelectric power in Brazil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5287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47800" y="6400800"/>
            <a:ext cx="6400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Amanda Reichert  - </a:t>
            </a:r>
            <a:r>
              <a:rPr lang="en-US" sz="1400" b="1" dirty="0" smtClean="0"/>
              <a:t>M.Sc. </a:t>
            </a:r>
            <a:r>
              <a:rPr lang="en-US" sz="1400" b="1" dirty="0" smtClean="0"/>
              <a:t>-  EWRE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558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80" y="1066800"/>
            <a:ext cx="9488920" cy="484187"/>
          </a:xfrm>
        </p:spPr>
        <p:txBody>
          <a:bodyPr>
            <a:noAutofit/>
          </a:bodyPr>
          <a:lstStyle/>
          <a:p>
            <a:pPr algn="l"/>
            <a:r>
              <a:rPr lang="en-US" sz="3700" dirty="0"/>
              <a:t>Precipitation data </a:t>
            </a:r>
            <a:r>
              <a:rPr lang="en-US" sz="3700" dirty="0" smtClean="0"/>
              <a:t>analysis (1990_2010)</a:t>
            </a: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346565"/>
              </p:ext>
            </p:extLst>
          </p:nvPr>
        </p:nvGraphicFramePr>
        <p:xfrm>
          <a:off x="-152400" y="1752600"/>
          <a:ext cx="9296400" cy="435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4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33" y="715962"/>
            <a:ext cx="8254567" cy="6365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happened in 2006?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648200" cy="55133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energy supply </a:t>
            </a:r>
            <a:r>
              <a:rPr lang="en-US" dirty="0"/>
              <a:t>in Brazil is interconnected and controlled by the National Interconnected System (SIN</a:t>
            </a:r>
            <a:r>
              <a:rPr lang="en-US" dirty="0" smtClean="0"/>
              <a:t>) -   system allows </a:t>
            </a:r>
            <a:r>
              <a:rPr lang="en-US" dirty="0"/>
              <a:t>different regions to exchange power among </a:t>
            </a:r>
            <a:r>
              <a:rPr lang="en-US" dirty="0" smtClean="0"/>
              <a:t>them</a:t>
            </a:r>
          </a:p>
          <a:p>
            <a:pPr algn="just"/>
            <a:r>
              <a:rPr lang="en-US" dirty="0" smtClean="0"/>
              <a:t>During </a:t>
            </a:r>
            <a:r>
              <a:rPr lang="en-US" dirty="0"/>
              <a:t>the drought season of 2006, the Paraná State had their energy supplied by other </a:t>
            </a:r>
            <a:r>
              <a:rPr lang="en-US" dirty="0" smtClean="0"/>
              <a:t>regions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76800" y="1918854"/>
            <a:ext cx="4138560" cy="4120166"/>
            <a:chOff x="4876800" y="1918854"/>
            <a:chExt cx="4138560" cy="41201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 trans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918854"/>
              <a:ext cx="4138560" cy="41201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950936"/>
              <a:ext cx="1752600" cy="17734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9090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3048000" cy="5334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057400"/>
          </a:xfrm>
        </p:spPr>
        <p:txBody>
          <a:bodyPr/>
          <a:lstStyle/>
          <a:p>
            <a:r>
              <a:rPr lang="en-US" dirty="0"/>
              <a:t>ArcGIS </a:t>
            </a:r>
            <a:r>
              <a:rPr lang="en-US" dirty="0" smtClean="0"/>
              <a:t>can </a:t>
            </a:r>
            <a:r>
              <a:rPr lang="en-US" dirty="0"/>
              <a:t>be very useful </a:t>
            </a:r>
            <a:r>
              <a:rPr lang="en-US" dirty="0" smtClean="0"/>
              <a:t>to SIN system to </a:t>
            </a:r>
            <a:r>
              <a:rPr lang="en-US" dirty="0"/>
              <a:t>demonstrate graphically and predict the impact of a drought </a:t>
            </a:r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3" y="843104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 descr="Lon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4" y="373380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0348" y="3657600"/>
            <a:ext cx="336305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Amanda\AppData\Local\Microsoft\Windows\Temporary Internet Files\Content.IE5\S5VTPFKF\MC90038417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79" y="4498543"/>
            <a:ext cx="1538021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63" y="613064"/>
            <a:ext cx="8229600" cy="914400"/>
          </a:xfrm>
        </p:spPr>
        <p:txBody>
          <a:bodyPr/>
          <a:lstStyle/>
          <a:p>
            <a:pPr algn="l"/>
            <a:r>
              <a:rPr lang="en-US" dirty="0" smtClean="0"/>
              <a:t>Project </a:t>
            </a:r>
            <a:r>
              <a:rPr lang="en-US" dirty="0"/>
              <a:t>o</a:t>
            </a:r>
            <a:r>
              <a:rPr lang="en-US" dirty="0" smtClean="0"/>
              <a:t>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600199"/>
          </a:xfrm>
        </p:spPr>
        <p:txBody>
          <a:bodyPr/>
          <a:lstStyle/>
          <a:p>
            <a:pPr algn="just"/>
            <a:r>
              <a:rPr lang="en-US" dirty="0"/>
              <a:t>C</a:t>
            </a:r>
            <a:r>
              <a:rPr lang="en-US" dirty="0" smtClean="0"/>
              <a:t>orrelate </a:t>
            </a:r>
            <a:r>
              <a:rPr lang="en-US" dirty="0"/>
              <a:t>the droughts in Iguaçu River </a:t>
            </a:r>
            <a:r>
              <a:rPr lang="en-US" dirty="0" smtClean="0"/>
              <a:t>with </a:t>
            </a:r>
            <a:r>
              <a:rPr lang="en-US" dirty="0"/>
              <a:t>the supply of energy from hydroelectric power plants using the ArcGIS </a:t>
            </a:r>
            <a:r>
              <a:rPr lang="en-US" dirty="0" smtClean="0"/>
              <a:t>tools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8754" y="317828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6864" y="4092681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Iguaçu River - Paraná State - Brazil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399"/>
            <a:ext cx="2055248" cy="201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7" descr="Longh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03287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Longh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4" y="3467133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5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58536"/>
            <a:ext cx="6248400" cy="6892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/>
              <a:t>Hydrology</a:t>
            </a:r>
            <a:r>
              <a:rPr lang="en-US" dirty="0" smtClean="0"/>
              <a:t> </a:t>
            </a:r>
            <a:r>
              <a:rPr lang="en-US" sz="4900" dirty="0" smtClean="0"/>
              <a:t>description</a:t>
            </a:r>
            <a:endParaRPr lang="en-US" sz="4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7464"/>
            <a:ext cx="3910413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" y="4104409"/>
            <a:ext cx="3352800" cy="2715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58" y="1527464"/>
            <a:ext cx="4857552" cy="312073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1719678" y="3925157"/>
            <a:ext cx="1524000" cy="531685"/>
          </a:xfrm>
          <a:prstGeom prst="rightArrow">
            <a:avLst/>
          </a:prstGeom>
          <a:gradFill>
            <a:gsLst>
              <a:gs pos="45000">
                <a:srgbClr val="CC55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213541">
            <a:off x="2991285" y="4394225"/>
            <a:ext cx="2187424" cy="531685"/>
          </a:xfrm>
          <a:prstGeom prst="rightArrow">
            <a:avLst/>
          </a:prstGeom>
          <a:gradFill>
            <a:gsLst>
              <a:gs pos="45000">
                <a:srgbClr val="CC55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7" descr="Longho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4" y="83820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67934" y="456006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/>
              <a:t>Iguaçu River has an average flow rate of 1,746 </a:t>
            </a:r>
            <a:r>
              <a:rPr lang="en-US" dirty="0" smtClean="0"/>
              <a:t>m³/s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/>
              <a:t>1,320 kilometres (820 mi) </a:t>
            </a:r>
            <a:r>
              <a:rPr lang="en-US" dirty="0" smtClean="0"/>
              <a:t>long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5 Hydroelectric </a:t>
            </a:r>
            <a:r>
              <a:rPr lang="en-US" dirty="0"/>
              <a:t>p</a:t>
            </a:r>
            <a:r>
              <a:rPr lang="en-US" dirty="0" smtClean="0"/>
              <a:t>ower plants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Iguaçu 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383" y="620625"/>
            <a:ext cx="10182004" cy="4484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0782" y="5181600"/>
            <a:ext cx="9240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Iguaçu Falls </a:t>
            </a:r>
            <a:r>
              <a:rPr lang="en-US" dirty="0" smtClean="0"/>
              <a:t>has </a:t>
            </a:r>
            <a:r>
              <a:rPr lang="en-US" dirty="0"/>
              <a:t>the second-greatest average annual </a:t>
            </a:r>
            <a:r>
              <a:rPr lang="en-US" dirty="0" smtClean="0"/>
              <a:t>flow, </a:t>
            </a:r>
            <a:r>
              <a:rPr lang="en-US" dirty="0"/>
              <a:t>after </a:t>
            </a:r>
            <a:r>
              <a:rPr lang="en-US" dirty="0" smtClean="0"/>
              <a:t>Niagara Falls, </a:t>
            </a:r>
            <a:r>
              <a:rPr lang="en-US" dirty="0"/>
              <a:t>with an average rate of 1,746 </a:t>
            </a:r>
            <a:r>
              <a:rPr lang="en-US" dirty="0" smtClean="0"/>
              <a:t>m³/s (Niagara Falls: 2,400</a:t>
            </a:r>
            <a:r>
              <a:rPr lang="en-US" dirty="0"/>
              <a:t> </a:t>
            </a:r>
            <a:r>
              <a:rPr lang="en-US" dirty="0" smtClean="0"/>
              <a:t>m³/s)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Maximum </a:t>
            </a:r>
            <a:r>
              <a:rPr lang="en-US" dirty="0"/>
              <a:t>recorded flow </a:t>
            </a:r>
            <a:r>
              <a:rPr lang="en-US" dirty="0" smtClean="0"/>
              <a:t>12,800</a:t>
            </a:r>
            <a:r>
              <a:rPr lang="en-US" dirty="0"/>
              <a:t> m³/s </a:t>
            </a:r>
            <a:r>
              <a:rPr lang="en-US" dirty="0" smtClean="0"/>
              <a:t>(Niagara Falls: 8,300</a:t>
            </a:r>
            <a:r>
              <a:rPr lang="en-US" dirty="0"/>
              <a:t> </a:t>
            </a:r>
            <a:r>
              <a:rPr lang="en-US" dirty="0" smtClean="0"/>
              <a:t>m³/s)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3969"/>
            <a:ext cx="7445375" cy="5584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25" y="563196"/>
            <a:ext cx="7369175" cy="685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Why I chose this topic?</a:t>
            </a:r>
            <a:endParaRPr lang="en-US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004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25" y="737749"/>
            <a:ext cx="8169275" cy="998904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Importance of Hydroelectric Power in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334000" cy="5181600"/>
          </a:xfrm>
        </p:spPr>
        <p:txBody>
          <a:bodyPr>
            <a:noAutofit/>
          </a:bodyPr>
          <a:lstStyle/>
          <a:p>
            <a:r>
              <a:rPr lang="en-US" sz="2900" dirty="0"/>
              <a:t>Hydroelectric power plants produce over 90% of the electrical energy consumed in </a:t>
            </a:r>
            <a:r>
              <a:rPr lang="en-US" sz="2900" dirty="0" smtClean="0"/>
              <a:t>Brazil</a:t>
            </a:r>
            <a:endParaRPr lang="en-US" sz="2900" dirty="0"/>
          </a:p>
          <a:p>
            <a:r>
              <a:rPr lang="en-US" sz="2900" dirty="0" err="1" smtClean="0"/>
              <a:t>Itaipu</a:t>
            </a:r>
            <a:r>
              <a:rPr lang="en-US" sz="2900" dirty="0" smtClean="0"/>
              <a:t> Dam corresponds to 25% (14,000 MW)</a:t>
            </a:r>
          </a:p>
          <a:p>
            <a:r>
              <a:rPr lang="en-US" sz="2900" dirty="0" smtClean="0"/>
              <a:t>Iguaçu River: 5 Hydroelectric Power Plants – distribute its energy to Paraná State and the remaining (almost 40%) to other regions in Brazil</a:t>
            </a:r>
            <a:endParaRPr lang="en-US" sz="2900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004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810000" cy="241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481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Power from the Iguaçu River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4269"/>
            <a:ext cx="8328158" cy="4198331"/>
          </a:xfrm>
        </p:spPr>
      </p:pic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76200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9253" y="5593140"/>
            <a:ext cx="4860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Foz</a:t>
            </a:r>
            <a:r>
              <a:rPr lang="en-US" dirty="0"/>
              <a:t> do </a:t>
            </a:r>
            <a:r>
              <a:rPr lang="en-US" dirty="0" err="1"/>
              <a:t>Areia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smtClean="0"/>
              <a:t>1,676 MW)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Salto </a:t>
            </a:r>
            <a:r>
              <a:rPr lang="en-US" dirty="0" err="1"/>
              <a:t>Osório</a:t>
            </a:r>
            <a:r>
              <a:rPr lang="en-US" dirty="0"/>
              <a:t> </a:t>
            </a:r>
            <a:r>
              <a:rPr lang="en-US" dirty="0" smtClean="0"/>
              <a:t>(1,078 MW)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Segredo</a:t>
            </a:r>
            <a:r>
              <a:rPr lang="en-US" dirty="0" smtClean="0"/>
              <a:t> (1,260 MW)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55626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Salto Santiago (1,420 MW)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Salto Caxias </a:t>
            </a:r>
            <a:r>
              <a:rPr lang="en-US" dirty="0" smtClean="0"/>
              <a:t>(1,240 </a:t>
            </a:r>
            <a:r>
              <a:rPr lang="en-US" dirty="0"/>
              <a:t>MW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Average Flow Rate (time series tables)</a:t>
            </a:r>
            <a:endParaRPr lang="en-US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76200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80913"/>
              </p:ext>
            </p:extLst>
          </p:nvPr>
        </p:nvGraphicFramePr>
        <p:xfrm>
          <a:off x="-20782" y="1981200"/>
          <a:ext cx="926254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9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80" y="838200"/>
            <a:ext cx="9488920" cy="484187"/>
          </a:xfrm>
        </p:spPr>
        <p:txBody>
          <a:bodyPr>
            <a:noAutofit/>
          </a:bodyPr>
          <a:lstStyle/>
          <a:p>
            <a:pPr algn="l"/>
            <a:r>
              <a:rPr lang="en-US" sz="3700" dirty="0"/>
              <a:t>Precipitation data </a:t>
            </a:r>
            <a:r>
              <a:rPr lang="en-US" sz="3700" dirty="0" smtClean="0"/>
              <a:t>analysis (1990_2010)</a:t>
            </a: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47" descr="Lon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030"/>
            <a:ext cx="708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086586"/>
            <a:ext cx="8259762" cy="57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Wordmark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6030</TotalTime>
  <Words>294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New_Wordmark</vt:lpstr>
      <vt:lpstr>Iguaçu River:  drought season and the impact in the hydroelectric power in Brazil </vt:lpstr>
      <vt:lpstr>Project objective</vt:lpstr>
      <vt:lpstr>Hydrology description</vt:lpstr>
      <vt:lpstr>PowerPoint Presentation</vt:lpstr>
      <vt:lpstr>Why I chose this topic?</vt:lpstr>
      <vt:lpstr>Importance of Hydroelectric Power in Brazil</vt:lpstr>
      <vt:lpstr>Power from the Iguaçu River </vt:lpstr>
      <vt:lpstr>Monthly Average Flow Rate (time series tables)</vt:lpstr>
      <vt:lpstr>Precipitation data analysis (1990_2010) </vt:lpstr>
      <vt:lpstr>Precipitation data analysis (1990_2010) </vt:lpstr>
      <vt:lpstr>What happened in 2006?</vt:lpstr>
      <vt:lpstr>Conclusion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Godfrey</dc:creator>
  <cp:lastModifiedBy>Amanda</cp:lastModifiedBy>
  <cp:revision>409</cp:revision>
  <cp:lastPrinted>2011-01-24T02:49:42Z</cp:lastPrinted>
  <dcterms:created xsi:type="dcterms:W3CDTF">2011-06-30T15:04:08Z</dcterms:created>
  <dcterms:modified xsi:type="dcterms:W3CDTF">2012-11-26T22:52:56Z</dcterms:modified>
</cp:coreProperties>
</file>