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20" autoAdjust="0"/>
  </p:normalViewPr>
  <p:slideViewPr>
    <p:cSldViewPr>
      <p:cViewPr varScale="1">
        <p:scale>
          <a:sx n="77" d="100"/>
          <a:sy n="77" d="100"/>
        </p:scale>
        <p:origin x="-9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5833C-6F4A-41BE-8CBB-1718D0593BD2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7F7C9-A150-41B9-BE1D-6AC09C8C646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 Everyone,</a:t>
            </a:r>
            <a:r>
              <a:rPr lang="en-US" baseline="0" dirty="0" smtClean="0"/>
              <a:t> my name is Stephanie Smith and I will be presenting my project about the chemical parameters of Arctic coastal lagoons. </a:t>
            </a:r>
          </a:p>
          <a:p>
            <a:r>
              <a:rPr lang="en-US" baseline="0" dirty="0" smtClean="0"/>
              <a:t>This is the first GIS class that I have taken, and I have to say…there is a steep learning curve for GIS, but it is a very useful tool for explaining data spatially and temporally, especially for chemical oceanography research.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7F7C9-A150-41B9-BE1D-6AC09C8C646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DAF4-3BD4-4C30-AA54-ED2B8B32C146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EDA5-1D2C-4D82-B7D7-4313C32B8D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DAF4-3BD4-4C30-AA54-ED2B8B32C146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EDA5-1D2C-4D82-B7D7-4313C32B8D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DAF4-3BD4-4C30-AA54-ED2B8B32C146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EDA5-1D2C-4D82-B7D7-4313C32B8D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DAF4-3BD4-4C30-AA54-ED2B8B32C146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EDA5-1D2C-4D82-B7D7-4313C32B8D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DAF4-3BD4-4C30-AA54-ED2B8B32C146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EDA5-1D2C-4D82-B7D7-4313C32B8D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DAF4-3BD4-4C30-AA54-ED2B8B32C146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EDA5-1D2C-4D82-B7D7-4313C32B8D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DAF4-3BD4-4C30-AA54-ED2B8B32C146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EDA5-1D2C-4D82-B7D7-4313C32B8D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DAF4-3BD4-4C30-AA54-ED2B8B32C146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EDA5-1D2C-4D82-B7D7-4313C32B8D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DAF4-3BD4-4C30-AA54-ED2B8B32C146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EDA5-1D2C-4D82-B7D7-4313C32B8D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DAF4-3BD4-4C30-AA54-ED2B8B32C146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EDA5-1D2C-4D82-B7D7-4313C32B8D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DAF4-3BD4-4C30-AA54-ED2B8B32C146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EDA5-1D2C-4D82-B7D7-4313C32B8D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FDAF4-3BD4-4C30-AA54-ED2B8B32C146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AEDA5-1D2C-4D82-B7D7-4313C32B8D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tarctic_ice_melting.jpg"/>
          <p:cNvPicPr>
            <a:picLocks noChangeAspect="1"/>
          </p:cNvPicPr>
          <p:nvPr/>
        </p:nvPicPr>
        <p:blipFill>
          <a:blip r:embed="rId3" cstate="print"/>
          <a:srcRect r="9489"/>
          <a:stretch>
            <a:fillRect/>
          </a:stretch>
        </p:blipFill>
        <p:spPr>
          <a:xfrm>
            <a:off x="-1" y="0"/>
            <a:ext cx="9387685" cy="6858000"/>
          </a:xfrm>
          <a:prstGeom prst="rect">
            <a:avLst/>
          </a:prstGeom>
          <a:solidFill>
            <a:schemeClr val="accent5">
              <a:lumMod val="20000"/>
              <a:lumOff val="80000"/>
              <a:alpha val="0"/>
            </a:schemeClr>
          </a:solidFill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72000"/>
            <a:ext cx="6400800" cy="1752600"/>
          </a:xfrm>
          <a:solidFill>
            <a:schemeClr val="accent5">
              <a:lumMod val="20000"/>
              <a:lumOff val="80000"/>
              <a:alpha val="85000"/>
            </a:schemeClr>
          </a:solidFill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Stephanie Smith</a:t>
            </a:r>
          </a:p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GISWR Fall 2012</a:t>
            </a:r>
          </a:p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Marine Science Department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463" y="2286000"/>
            <a:ext cx="8938537" cy="1754326"/>
          </a:xfrm>
          <a:prstGeom prst="rect">
            <a:avLst/>
          </a:prstGeom>
          <a:solidFill>
            <a:schemeClr val="accent5">
              <a:lumMod val="20000"/>
              <a:lumOff val="80000"/>
              <a:alpha val="87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Chemical </a:t>
            </a:r>
            <a:r>
              <a:rPr lang="en-US" sz="54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Parameters </a:t>
            </a:r>
            <a:r>
              <a:rPr lang="en-US" sz="54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of Arctic </a:t>
            </a:r>
            <a:endParaRPr lang="en-US" sz="5400" b="1" dirty="0" smtClean="0">
              <a:ln w="19050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en-US" sz="54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Coastal Lagoons</a:t>
            </a:r>
            <a:endParaRPr lang="en-US" sz="5400" b="1" dirty="0">
              <a:ln w="19050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41148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250:365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19800" y="48768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Relatively moderate levels in April and August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Higher levels in June, larger molecular weight</a:t>
            </a:r>
          </a:p>
        </p:txBody>
      </p:sp>
      <p:pic>
        <p:nvPicPr>
          <p:cNvPr id="11" name="Picture 10" descr="June_250_365.jpg"/>
          <p:cNvPicPr>
            <a:picLocks noChangeAspect="1"/>
          </p:cNvPicPr>
          <p:nvPr/>
        </p:nvPicPr>
        <p:blipFill>
          <a:blip r:embed="rId2" cstate="print"/>
          <a:srcRect l="9739" t="5556" r="8301" b="32222"/>
          <a:stretch>
            <a:fillRect/>
          </a:stretch>
        </p:blipFill>
        <p:spPr>
          <a:xfrm>
            <a:off x="3886200" y="685800"/>
            <a:ext cx="3800475" cy="37338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" name="Picture 9" descr="Aug_250_365.jpg"/>
          <p:cNvPicPr>
            <a:picLocks noChangeAspect="1"/>
          </p:cNvPicPr>
          <p:nvPr/>
        </p:nvPicPr>
        <p:blipFill>
          <a:blip r:embed="rId3" cstate="print"/>
          <a:srcRect l="11176" t="5556" r="8301" b="30000"/>
          <a:stretch>
            <a:fillRect/>
          </a:stretch>
        </p:blipFill>
        <p:spPr>
          <a:xfrm>
            <a:off x="2362200" y="3069771"/>
            <a:ext cx="3657600" cy="378822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2" name="Picture 11" descr="April_250_365.jpg"/>
          <p:cNvPicPr>
            <a:picLocks noChangeAspect="1"/>
          </p:cNvPicPr>
          <p:nvPr/>
        </p:nvPicPr>
        <p:blipFill>
          <a:blip r:embed="rId4" cstate="print"/>
          <a:srcRect l="9739" t="6667" r="9739" b="28889"/>
          <a:stretch>
            <a:fillRect/>
          </a:stretch>
        </p:blipFill>
        <p:spPr>
          <a:xfrm>
            <a:off x="304800" y="685800"/>
            <a:ext cx="3605048" cy="37338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0" y="4495800"/>
            <a:ext cx="2362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Lower a250:365 = higher molecular weight</a:t>
            </a:r>
          </a:p>
          <a:p>
            <a:pPr algn="ctr"/>
            <a:r>
              <a:rPr lang="en-US" dirty="0" smtClean="0"/>
              <a:t>Due to stronger </a:t>
            </a:r>
            <a:r>
              <a:rPr lang="en-US" dirty="0" smtClean="0"/>
              <a:t>light absorption by</a:t>
            </a:r>
          </a:p>
          <a:p>
            <a:pPr algn="ctr"/>
            <a:r>
              <a:rPr lang="en-US" dirty="0" smtClean="0"/>
              <a:t>high-molecular-weight (HMW) CDOM at longer </a:t>
            </a:r>
            <a:r>
              <a:rPr lang="en-US" dirty="0" smtClean="0"/>
              <a:t>wavelengths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Summary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Salinity</a:t>
            </a:r>
            <a:r>
              <a:rPr lang="en-US" dirty="0" smtClean="0"/>
              <a:t> – highest in April, and in 3m June waters. June at 2m had the most fresh water</a:t>
            </a:r>
          </a:p>
          <a:p>
            <a:r>
              <a:rPr lang="en-US" b="1" dirty="0" smtClean="0"/>
              <a:t>DO</a:t>
            </a:r>
            <a:r>
              <a:rPr lang="en-US" dirty="0" smtClean="0"/>
              <a:t> – moderate levels throughout seasons, but highest in June</a:t>
            </a:r>
          </a:p>
          <a:p>
            <a:r>
              <a:rPr lang="en-US" b="1" dirty="0" smtClean="0"/>
              <a:t>a</a:t>
            </a:r>
            <a:r>
              <a:rPr lang="en-US" b="1" dirty="0" smtClean="0"/>
              <a:t>250, SUVA, a250:365 </a:t>
            </a:r>
            <a:r>
              <a:rPr lang="en-US" dirty="0" smtClean="0"/>
              <a:t>– Highest levels in June, more organic matter with high molecular weight and </a:t>
            </a:r>
            <a:r>
              <a:rPr lang="en-US" dirty="0" err="1" smtClean="0"/>
              <a:t>aromaticity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41148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Conclusion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4876800" cy="5867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Sea-ice in </a:t>
            </a:r>
            <a:r>
              <a:rPr lang="en-US" i="1" dirty="0" smtClean="0"/>
              <a:t>April</a:t>
            </a:r>
            <a:r>
              <a:rPr lang="en-US" dirty="0" smtClean="0"/>
              <a:t> causes the waters below to be very salty, and have a lower amount of DOC</a:t>
            </a:r>
          </a:p>
          <a:p>
            <a:r>
              <a:rPr lang="en-US" dirty="0" smtClean="0"/>
              <a:t>In </a:t>
            </a:r>
            <a:r>
              <a:rPr lang="en-US" i="1" dirty="0" smtClean="0"/>
              <a:t>June</a:t>
            </a:r>
            <a:r>
              <a:rPr lang="en-US" dirty="0" smtClean="0"/>
              <a:t>, ice melts and river water flows into the estuary bringing fresh water, nutrients, and organic matter </a:t>
            </a:r>
            <a:r>
              <a:rPr lang="en-US" dirty="0" smtClean="0">
                <a:sym typeface="Wingdings" pitchFamily="2" charset="2"/>
              </a:rPr>
              <a:t> productivity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“Spring Freshet”</a:t>
            </a:r>
          </a:p>
          <a:p>
            <a:r>
              <a:rPr lang="en-US" dirty="0" smtClean="0">
                <a:sym typeface="Wingdings" pitchFamily="2" charset="2"/>
              </a:rPr>
              <a:t>In </a:t>
            </a:r>
            <a:r>
              <a:rPr lang="en-US" i="1" dirty="0" smtClean="0">
                <a:sym typeface="Wingdings" pitchFamily="2" charset="2"/>
              </a:rPr>
              <a:t>August</a:t>
            </a:r>
            <a:r>
              <a:rPr lang="en-US" dirty="0" smtClean="0">
                <a:sym typeface="Wingdings" pitchFamily="2" charset="2"/>
              </a:rPr>
              <a:t>, nutrients are used up and begin to revert back to </a:t>
            </a:r>
            <a:r>
              <a:rPr lang="en-US" dirty="0" err="1" smtClean="0">
                <a:sym typeface="Wingdings" pitchFamily="2" charset="2"/>
              </a:rPr>
              <a:t>depleated</a:t>
            </a:r>
            <a:r>
              <a:rPr lang="en-US" dirty="0" smtClean="0">
                <a:sym typeface="Wingdings" pitchFamily="2" charset="2"/>
              </a:rPr>
              <a:t> conditions</a:t>
            </a:r>
            <a:endParaRPr lang="en-US" dirty="0"/>
          </a:p>
        </p:txBody>
      </p:sp>
      <p:pic>
        <p:nvPicPr>
          <p:cNvPr id="23554" name="Picture 2" descr="http://img292.imageshack.us/img292/6198/poar01polarbear0805cf98jq8.jpg"/>
          <p:cNvPicPr>
            <a:picLocks noChangeAspect="1" noChangeArrowheads="1"/>
          </p:cNvPicPr>
          <p:nvPr/>
        </p:nvPicPr>
        <p:blipFill>
          <a:blip r:embed="rId2" cstate="print"/>
          <a:srcRect l="4868" r="20487"/>
          <a:stretch>
            <a:fillRect/>
          </a:stretch>
        </p:blipFill>
        <p:spPr bwMode="auto">
          <a:xfrm>
            <a:off x="5334000" y="1905000"/>
            <a:ext cx="3505200" cy="2990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958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Scope of Project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Coastal estuaries</a:t>
            </a:r>
          </a:p>
          <a:p>
            <a:pPr lvl="1"/>
            <a:r>
              <a:rPr lang="en-US" dirty="0" smtClean="0"/>
              <a:t>highly productive </a:t>
            </a:r>
          </a:p>
          <a:p>
            <a:pPr lvl="1"/>
            <a:r>
              <a:rPr lang="en-US" dirty="0" smtClean="0"/>
              <a:t>dependent on freshwater inflow to maintain gradients in environmental characteristics and delivery of nutrients and carbon that fuel production </a:t>
            </a:r>
            <a:endParaRPr lang="en-US" dirty="0" smtClean="0"/>
          </a:p>
          <a:p>
            <a:r>
              <a:rPr lang="en-US" b="1" dirty="0" smtClean="0"/>
              <a:t>How do river inputs and sea-ice cover interact to shape microbial and metazoan communities in coastal waters of the Beaufort Sea?</a:t>
            </a:r>
          </a:p>
          <a:p>
            <a:pPr lvl="1"/>
            <a:r>
              <a:rPr lang="en-US" b="1" dirty="0" smtClean="0"/>
              <a:t>Seasonally &amp; Spatially</a:t>
            </a:r>
          </a:p>
        </p:txBody>
      </p:sp>
      <p:pic>
        <p:nvPicPr>
          <p:cNvPr id="6146" name="Picture 2" descr="http://ars.els-cdn.com/content/image/1-s2.0-S0079661106001248-gr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81000"/>
            <a:ext cx="3219450" cy="2171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862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Background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35814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North Slope field study</a:t>
            </a:r>
          </a:p>
          <a:p>
            <a:pPr lvl="1"/>
            <a:r>
              <a:rPr lang="en-US" dirty="0" err="1" smtClean="0"/>
              <a:t>Kaktovik</a:t>
            </a:r>
            <a:r>
              <a:rPr lang="en-US" dirty="0" smtClean="0"/>
              <a:t>, AK</a:t>
            </a:r>
          </a:p>
          <a:p>
            <a:r>
              <a:rPr lang="en-US" dirty="0" smtClean="0"/>
              <a:t>30 nm radius of Barter Island</a:t>
            </a:r>
          </a:p>
          <a:p>
            <a:r>
              <a:rPr lang="en-US" dirty="0" smtClean="0"/>
              <a:t>12 study sites</a:t>
            </a:r>
          </a:p>
          <a:p>
            <a:pPr lvl="1"/>
            <a:r>
              <a:rPr lang="en-US" dirty="0" smtClean="0"/>
              <a:t>Various amounts of freshwater runoff from small rivers</a:t>
            </a:r>
          </a:p>
          <a:p>
            <a:endParaRPr lang="en-US" dirty="0"/>
          </a:p>
        </p:txBody>
      </p:sp>
      <p:pic>
        <p:nvPicPr>
          <p:cNvPr id="5" name="Picture 4" descr="Alaska Albers 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44636" y="0"/>
            <a:ext cx="529936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Water Samples from 2 and 3 meters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Chemical parameters</a:t>
            </a:r>
          </a:p>
          <a:p>
            <a:pPr lvl="1"/>
            <a:r>
              <a:rPr lang="en-US" dirty="0" smtClean="0"/>
              <a:t>Salinity</a:t>
            </a:r>
          </a:p>
          <a:p>
            <a:pPr lvl="1"/>
            <a:r>
              <a:rPr lang="en-US" dirty="0" smtClean="0"/>
              <a:t>Dissolved Oxygen (DO mg/L)</a:t>
            </a:r>
          </a:p>
          <a:p>
            <a:pPr lvl="1"/>
            <a:r>
              <a:rPr lang="en-US" dirty="0" smtClean="0"/>
              <a:t>Optics (absorbance)</a:t>
            </a:r>
          </a:p>
          <a:p>
            <a:pPr lvl="2"/>
            <a:r>
              <a:rPr lang="en-US" dirty="0" smtClean="0"/>
              <a:t>a250</a:t>
            </a:r>
          </a:p>
          <a:p>
            <a:pPr lvl="2"/>
            <a:r>
              <a:rPr lang="en-US" dirty="0" smtClean="0"/>
              <a:t>SUVA</a:t>
            </a:r>
          </a:p>
          <a:p>
            <a:pPr lvl="2"/>
            <a:r>
              <a:rPr lang="en-US" dirty="0" smtClean="0"/>
              <a:t>a250:365</a:t>
            </a:r>
          </a:p>
          <a:p>
            <a:r>
              <a:rPr lang="en-US" dirty="0" smtClean="0"/>
              <a:t>Sampling Seasons</a:t>
            </a:r>
          </a:p>
          <a:p>
            <a:pPr lvl="1"/>
            <a:r>
              <a:rPr lang="en-US" dirty="0" smtClean="0"/>
              <a:t>April 2012</a:t>
            </a:r>
          </a:p>
          <a:p>
            <a:pPr lvl="1"/>
            <a:r>
              <a:rPr lang="en-US" dirty="0" smtClean="0"/>
              <a:t>June 2012</a:t>
            </a:r>
          </a:p>
          <a:p>
            <a:pPr lvl="1"/>
            <a:r>
              <a:rPr lang="en-US" dirty="0" smtClean="0"/>
              <a:t>August 2011/12</a:t>
            </a:r>
          </a:p>
          <a:p>
            <a:pPr lvl="2">
              <a:buNone/>
            </a:pPr>
            <a:endParaRPr lang="en-US" dirty="0"/>
          </a:p>
        </p:txBody>
      </p:sp>
      <p:pic>
        <p:nvPicPr>
          <p:cNvPr id="4" name="Picture 3" descr="Alaska Albers zoom.jpg"/>
          <p:cNvPicPr>
            <a:picLocks noChangeAspect="1"/>
          </p:cNvPicPr>
          <p:nvPr/>
        </p:nvPicPr>
        <p:blipFill>
          <a:blip r:embed="rId2" cstate="print"/>
          <a:srcRect l="11177" t="8889" r="11176" b="8889"/>
          <a:stretch>
            <a:fillRect/>
          </a:stretch>
        </p:blipFill>
        <p:spPr>
          <a:xfrm>
            <a:off x="5029200" y="1371600"/>
            <a:ext cx="3657600" cy="5012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5867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Steps to Map Creation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Compile Excel data </a:t>
            </a:r>
            <a:r>
              <a:rPr lang="en-US" dirty="0" smtClean="0">
                <a:sym typeface="Wingdings" pitchFamily="2" charset="2"/>
              </a:rPr>
              <a:t> .</a:t>
            </a:r>
            <a:r>
              <a:rPr lang="en-US" dirty="0" err="1" smtClean="0">
                <a:sym typeface="Wingdings" pitchFamily="2" charset="2"/>
              </a:rPr>
              <a:t>csv</a:t>
            </a:r>
            <a:endParaRPr lang="en-US" dirty="0" smtClean="0">
              <a:sym typeface="Wingdings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Add </a:t>
            </a:r>
            <a:r>
              <a:rPr lang="en-US" dirty="0" err="1" smtClean="0">
                <a:sym typeface="Wingdings" pitchFamily="2" charset="2"/>
              </a:rPr>
              <a:t>Basemap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– Nat Geo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WGS_1984_WebMercator_Auxillary_Sphere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Add .</a:t>
            </a:r>
            <a:r>
              <a:rPr lang="en-US" dirty="0" err="1" smtClean="0">
                <a:sym typeface="Wingdings" pitchFamily="2" charset="2"/>
              </a:rPr>
              <a:t>csv</a:t>
            </a:r>
            <a:r>
              <a:rPr lang="en-US" dirty="0" smtClean="0">
                <a:sym typeface="Wingdings" pitchFamily="2" charset="2"/>
              </a:rPr>
              <a:t>  Display X,Y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GCS_NAD 1983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Export to </a:t>
            </a:r>
            <a:r>
              <a:rPr lang="en-US" dirty="0" err="1" smtClean="0">
                <a:sym typeface="Wingdings" pitchFamily="2" charset="2"/>
              </a:rPr>
              <a:t>Shapefile</a:t>
            </a:r>
            <a:endParaRPr lang="en-US" dirty="0" smtClean="0">
              <a:sym typeface="Wingdings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ym typeface="Wingdings" pitchFamily="2" charset="2"/>
              </a:rPr>
              <a:t>Symbology</a:t>
            </a:r>
            <a:r>
              <a:rPr lang="en-US" dirty="0" smtClean="0">
                <a:sym typeface="Wingdings" pitchFamily="2" charset="2"/>
              </a:rPr>
              <a:t> – Graduated colors</a:t>
            </a:r>
          </a:p>
          <a:p>
            <a:pPr marL="514350" indent="-514350">
              <a:buNone/>
            </a:pPr>
            <a:r>
              <a:rPr lang="en-US" sz="2400" dirty="0" smtClean="0">
                <a:sym typeface="Wingdings" pitchFamily="2" charset="2"/>
              </a:rPr>
              <a:t>(Interpolation would misrepresent the data)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838200"/>
            <a:ext cx="2590800" cy="1600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953000"/>
            <a:ext cx="2667000" cy="1717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Alaska Nat Geo map.jpg"/>
          <p:cNvPicPr>
            <a:picLocks noChangeAspect="1"/>
          </p:cNvPicPr>
          <p:nvPr/>
        </p:nvPicPr>
        <p:blipFill>
          <a:blip r:embed="rId4" cstate="print"/>
          <a:srcRect l="9739" t="25555" r="8301" b="7778"/>
          <a:stretch>
            <a:fillRect/>
          </a:stretch>
        </p:blipFill>
        <p:spPr>
          <a:xfrm>
            <a:off x="6629400" y="2971800"/>
            <a:ext cx="1752600" cy="184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June_Sal.jpg"/>
          <p:cNvPicPr>
            <a:picLocks noChangeAspect="1"/>
          </p:cNvPicPr>
          <p:nvPr/>
        </p:nvPicPr>
        <p:blipFill>
          <a:blip r:embed="rId2" cstate="print"/>
          <a:srcRect l="10065" t="5556" r="9412" b="34444"/>
          <a:stretch>
            <a:fillRect/>
          </a:stretch>
        </p:blipFill>
        <p:spPr>
          <a:xfrm>
            <a:off x="3810000" y="762000"/>
            <a:ext cx="3657600" cy="352697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Picture 7" descr="Aug_Sal.jpg"/>
          <p:cNvPicPr>
            <a:picLocks noChangeAspect="1"/>
          </p:cNvPicPr>
          <p:nvPr/>
        </p:nvPicPr>
        <p:blipFill>
          <a:blip r:embed="rId3" cstate="print"/>
          <a:srcRect l="10065" t="5556" r="7190" b="31111"/>
          <a:stretch>
            <a:fillRect/>
          </a:stretch>
        </p:blipFill>
        <p:spPr>
          <a:xfrm>
            <a:off x="2209800" y="3310547"/>
            <a:ext cx="3581400" cy="354745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24384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Salinity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April</a:t>
            </a:r>
            <a:endParaRPr lang="en-US" dirty="0"/>
          </a:p>
        </p:txBody>
      </p:sp>
      <p:pic>
        <p:nvPicPr>
          <p:cNvPr id="11" name="Picture 10" descr="April_Sal.jpg"/>
          <p:cNvPicPr>
            <a:picLocks noChangeAspect="1"/>
          </p:cNvPicPr>
          <p:nvPr/>
        </p:nvPicPr>
        <p:blipFill>
          <a:blip r:embed="rId4" cstate="print"/>
          <a:srcRect l="10065" t="5556" r="7974" b="31111"/>
          <a:stretch>
            <a:fillRect/>
          </a:stretch>
        </p:blipFill>
        <p:spPr>
          <a:xfrm>
            <a:off x="228600" y="762000"/>
            <a:ext cx="3581400" cy="35814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2" name="Oval 11"/>
          <p:cNvSpPr/>
          <p:nvPr/>
        </p:nvSpPr>
        <p:spPr>
          <a:xfrm>
            <a:off x="4267200" y="152400"/>
            <a:ext cx="533400" cy="533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shade val="50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419600" y="304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029200" y="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3m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657600" y="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2m</a:t>
            </a:r>
            <a:endParaRPr lang="en-US" dirty="0"/>
          </a:p>
        </p:txBody>
      </p:sp>
      <p:cxnSp>
        <p:nvCxnSpPr>
          <p:cNvPr id="21" name="Shape 20"/>
          <p:cNvCxnSpPr>
            <a:stCxn id="19" idx="2"/>
            <a:endCxn id="12" idx="2"/>
          </p:cNvCxnSpPr>
          <p:nvPr/>
        </p:nvCxnSpPr>
        <p:spPr>
          <a:xfrm rot="16200000" flipH="1">
            <a:off x="4089916" y="241816"/>
            <a:ext cx="49768" cy="30480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3" idx="6"/>
            <a:endCxn id="16" idx="1"/>
          </p:cNvCxnSpPr>
          <p:nvPr/>
        </p:nvCxnSpPr>
        <p:spPr>
          <a:xfrm flipV="1">
            <a:off x="4648200" y="184666"/>
            <a:ext cx="381000" cy="23443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867400" y="4876800"/>
            <a:ext cx="3124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Normal to High Salinity in April</a:t>
            </a:r>
          </a:p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Fresh water at 2m in June, and some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hypersaline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at 3m</a:t>
            </a:r>
          </a:p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Brackish to Normal conditions in August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June_DO.jpg"/>
          <p:cNvPicPr>
            <a:picLocks noChangeAspect="1"/>
          </p:cNvPicPr>
          <p:nvPr/>
        </p:nvPicPr>
        <p:blipFill>
          <a:blip r:embed="rId2" cstate="print"/>
          <a:srcRect l="9739" t="5556" r="8301" b="32222"/>
          <a:stretch>
            <a:fillRect/>
          </a:stretch>
        </p:blipFill>
        <p:spPr>
          <a:xfrm>
            <a:off x="3810000" y="762000"/>
            <a:ext cx="3657600" cy="359343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2484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Dissolved Oxygen (mg/L)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15000" y="48768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DO relatively the same throughout seasons (5-15mg/L)</a:t>
            </a:r>
            <a:endParaRPr lang="en-US" b="1" dirty="0" smtClean="0">
              <a:solidFill>
                <a:srgbClr val="002060"/>
              </a:solidFill>
            </a:endParaRP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DO highest in June at 3m (28.9mg/L) </a:t>
            </a:r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8" name="Picture 17" descr="Aug_DO.jpg"/>
          <p:cNvPicPr>
            <a:picLocks noChangeAspect="1"/>
          </p:cNvPicPr>
          <p:nvPr/>
        </p:nvPicPr>
        <p:blipFill>
          <a:blip r:embed="rId3" cstate="print"/>
          <a:srcRect l="9739" t="5556" r="6863" b="32222"/>
          <a:stretch>
            <a:fillRect/>
          </a:stretch>
        </p:blipFill>
        <p:spPr>
          <a:xfrm>
            <a:off x="1981200" y="3276600"/>
            <a:ext cx="3709307" cy="35814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4" name="Picture 13" descr="April_DO.jpg"/>
          <p:cNvPicPr>
            <a:picLocks noChangeAspect="1"/>
          </p:cNvPicPr>
          <p:nvPr/>
        </p:nvPicPr>
        <p:blipFill>
          <a:blip r:embed="rId4" cstate="print"/>
          <a:srcRect l="8301" t="6667" r="11176" b="30000"/>
          <a:stretch>
            <a:fillRect/>
          </a:stretch>
        </p:blipFill>
        <p:spPr>
          <a:xfrm>
            <a:off x="216569" y="762000"/>
            <a:ext cx="3593431" cy="36576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3152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250 – correlated with DOC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15000" y="48768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Lowest in April, less DOC</a:t>
            </a:r>
            <a:endParaRPr lang="en-US" b="1" dirty="0" smtClean="0">
              <a:solidFill>
                <a:srgbClr val="002060"/>
              </a:solidFill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Highest in June, more DOC</a:t>
            </a:r>
          </a:p>
          <a:p>
            <a:pPr algn="ctr"/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Moderate in August</a:t>
            </a:r>
          </a:p>
        </p:txBody>
      </p:sp>
      <p:pic>
        <p:nvPicPr>
          <p:cNvPr id="8" name="Picture 7" descr="June_a250.jpg"/>
          <p:cNvPicPr>
            <a:picLocks noChangeAspect="1"/>
          </p:cNvPicPr>
          <p:nvPr/>
        </p:nvPicPr>
        <p:blipFill>
          <a:blip r:embed="rId2" cstate="print"/>
          <a:srcRect l="9739" t="5556" r="8301" b="34444"/>
          <a:stretch>
            <a:fillRect/>
          </a:stretch>
        </p:blipFill>
        <p:spPr>
          <a:xfrm>
            <a:off x="3810000" y="685800"/>
            <a:ext cx="3941234" cy="37338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9" name="Picture 8" descr="Aug_a250.jpg"/>
          <p:cNvPicPr>
            <a:picLocks noChangeAspect="1"/>
          </p:cNvPicPr>
          <p:nvPr/>
        </p:nvPicPr>
        <p:blipFill>
          <a:blip r:embed="rId3" cstate="print"/>
          <a:srcRect l="9739" t="5556" r="8301" b="31111"/>
          <a:stretch>
            <a:fillRect/>
          </a:stretch>
        </p:blipFill>
        <p:spPr>
          <a:xfrm>
            <a:off x="1828800" y="3124200"/>
            <a:ext cx="3733800" cy="37338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Picture 6" descr="April_a250.jpg"/>
          <p:cNvPicPr>
            <a:picLocks noChangeAspect="1"/>
          </p:cNvPicPr>
          <p:nvPr/>
        </p:nvPicPr>
        <p:blipFill>
          <a:blip r:embed="rId4" cstate="print"/>
          <a:srcRect l="9739" t="6667" r="9739" b="28889"/>
          <a:stretch>
            <a:fillRect/>
          </a:stretch>
        </p:blipFill>
        <p:spPr>
          <a:xfrm>
            <a:off x="228600" y="685800"/>
            <a:ext cx="3581400" cy="370930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0" y="4495800"/>
            <a:ext cx="1828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Higher a250 = higher [DOC]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SUVA –  Specific UV absorbance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3600" dirty="0" smtClean="0"/>
              <a:t>(a254 normalized to DOC) </a:t>
            </a:r>
            <a:endParaRPr lang="en-US" sz="3600" dirty="0"/>
          </a:p>
        </p:txBody>
      </p:sp>
      <p:sp>
        <p:nvSpPr>
          <p:cNvPr id="28" name="TextBox 27"/>
          <p:cNvSpPr txBox="1"/>
          <p:nvPr/>
        </p:nvSpPr>
        <p:spPr>
          <a:xfrm>
            <a:off x="5105400" y="54102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Lowest in April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H</a:t>
            </a:r>
            <a:r>
              <a:rPr lang="en-US" b="1" dirty="0" smtClean="0">
                <a:solidFill>
                  <a:srgbClr val="002060"/>
                </a:solidFill>
              </a:rPr>
              <a:t>ighest in June, more aromatics</a:t>
            </a:r>
          </a:p>
          <a:p>
            <a:pPr algn="ctr"/>
            <a:r>
              <a:rPr lang="en-US" b="1" dirty="0" smtClean="0">
                <a:solidFill>
                  <a:srgbClr val="7030A0"/>
                </a:solidFill>
              </a:rPr>
              <a:t>(No DOC data for August yet) </a:t>
            </a:r>
          </a:p>
        </p:txBody>
      </p:sp>
      <p:pic>
        <p:nvPicPr>
          <p:cNvPr id="10" name="Picture 9" descr="June_SUVA.jpg"/>
          <p:cNvPicPr>
            <a:picLocks noChangeAspect="1"/>
          </p:cNvPicPr>
          <p:nvPr/>
        </p:nvPicPr>
        <p:blipFill>
          <a:blip r:embed="rId2" cstate="print"/>
          <a:srcRect l="9739" t="5556" r="8301" b="34444"/>
          <a:stretch>
            <a:fillRect/>
          </a:stretch>
        </p:blipFill>
        <p:spPr>
          <a:xfrm>
            <a:off x="4648200" y="1219200"/>
            <a:ext cx="4343400" cy="41148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2" name="Picture 11" descr="April_SUVA.jpg"/>
          <p:cNvPicPr>
            <a:picLocks noChangeAspect="1"/>
          </p:cNvPicPr>
          <p:nvPr/>
        </p:nvPicPr>
        <p:blipFill>
          <a:blip r:embed="rId3" cstate="print"/>
          <a:srcRect l="9739" t="6667" r="9739" b="30000"/>
          <a:stretch>
            <a:fillRect/>
          </a:stretch>
        </p:blipFill>
        <p:spPr>
          <a:xfrm>
            <a:off x="609600" y="1219200"/>
            <a:ext cx="4042610" cy="41148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609600" y="5410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High SUVA </a:t>
            </a:r>
            <a:r>
              <a:rPr lang="en-US" dirty="0" smtClean="0"/>
              <a:t>indicates that a large portion of the organics present in the water are </a:t>
            </a:r>
            <a:r>
              <a:rPr lang="en-US" b="1" dirty="0" smtClean="0"/>
              <a:t>aromatic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494</Words>
  <Application>Microsoft Office PowerPoint</Application>
  <PresentationFormat>On-screen Show (4:3)</PresentationFormat>
  <Paragraphs>76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Scope of Project</vt:lpstr>
      <vt:lpstr>Background</vt:lpstr>
      <vt:lpstr>Water Samples from 2 and 3 meters</vt:lpstr>
      <vt:lpstr>Steps to Map Creation</vt:lpstr>
      <vt:lpstr>Salinity</vt:lpstr>
      <vt:lpstr>Dissolved Oxygen (mg/L)</vt:lpstr>
      <vt:lpstr>a250 – correlated with DOC</vt:lpstr>
      <vt:lpstr>SUVA –  Specific UV absorbance (a254 normalized to DOC) </vt:lpstr>
      <vt:lpstr>a250:365</vt:lpstr>
      <vt:lpstr>Summary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Stephanie</dc:creator>
  <cp:lastModifiedBy>Stephanie</cp:lastModifiedBy>
  <cp:revision>35</cp:revision>
  <dcterms:created xsi:type="dcterms:W3CDTF">2012-11-27T05:52:17Z</dcterms:created>
  <dcterms:modified xsi:type="dcterms:W3CDTF">2012-11-27T17:09:21Z</dcterms:modified>
</cp:coreProperties>
</file>