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media1.gif" ContentType="video/unknown"/>
  <Override PartName="/ppt/media/media2.gif" ContentType="vide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4"/>
  </p:notesMasterIdLst>
  <p:sldIdLst>
    <p:sldId id="256" r:id="rId3"/>
    <p:sldId id="257" r:id="rId4"/>
    <p:sldId id="258" r:id="rId5"/>
    <p:sldId id="259" r:id="rId6"/>
    <p:sldId id="266" r:id="rId7"/>
    <p:sldId id="260" r:id="rId8"/>
    <p:sldId id="262" r:id="rId9"/>
    <p:sldId id="261"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37" autoAdjust="0"/>
  </p:normalViewPr>
  <p:slideViewPr>
    <p:cSldViewPr snapToGrid="0" snapToObjects="1">
      <p:cViewPr varScale="1">
        <p:scale>
          <a:sx n="75" d="100"/>
          <a:sy n="75" d="100"/>
        </p:scale>
        <p:origin x="-100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46232-0434-D64B-BDBE-A89A7EE1A48A}" type="doc">
      <dgm:prSet loTypeId="urn:microsoft.com/office/officeart/2005/8/layout/equation2" loCatId="" qsTypeId="urn:microsoft.com/office/officeart/2005/8/quickstyle/simple4" qsCatId="simple" csTypeId="urn:microsoft.com/office/officeart/2005/8/colors/accent1_2" csCatId="accent1" phldr="1"/>
      <dgm:spPr/>
    </dgm:pt>
    <dgm:pt modelId="{4F5F54E3-6019-5B48-88A7-B5F6CF4C8036}">
      <dgm:prSet phldrT="[Text]"/>
      <dgm:spPr/>
      <dgm:t>
        <a:bodyPr/>
        <a:lstStyle/>
        <a:p>
          <a:r>
            <a:rPr lang="en-US" dirty="0" smtClean="0"/>
            <a:t>Water Temperature Data</a:t>
          </a:r>
          <a:endParaRPr lang="en-US" dirty="0"/>
        </a:p>
      </dgm:t>
    </dgm:pt>
    <dgm:pt modelId="{8E7B6F01-7569-DC41-B9E6-EC22C50372A3}" type="parTrans" cxnId="{697CF83F-23EF-D849-9478-511AF600E211}">
      <dgm:prSet/>
      <dgm:spPr/>
      <dgm:t>
        <a:bodyPr/>
        <a:lstStyle/>
        <a:p>
          <a:endParaRPr lang="en-US"/>
        </a:p>
      </dgm:t>
    </dgm:pt>
    <dgm:pt modelId="{D8B983E2-CC58-6C4F-BC15-0944E4E007BC}" type="sibTrans" cxnId="{697CF83F-23EF-D849-9478-511AF600E211}">
      <dgm:prSet/>
      <dgm:spPr/>
      <dgm:t>
        <a:bodyPr/>
        <a:lstStyle/>
        <a:p>
          <a:endParaRPr lang="en-US"/>
        </a:p>
      </dgm:t>
    </dgm:pt>
    <dgm:pt modelId="{5A78C370-16D9-A14A-986F-EF936610E701}">
      <dgm:prSet phldrT="[Text]"/>
      <dgm:spPr/>
      <dgm:t>
        <a:bodyPr/>
        <a:lstStyle/>
        <a:p>
          <a:r>
            <a:rPr lang="en-US" dirty="0" smtClean="0"/>
            <a:t>Stream Flow Data</a:t>
          </a:r>
          <a:endParaRPr lang="en-US" dirty="0"/>
        </a:p>
      </dgm:t>
    </dgm:pt>
    <dgm:pt modelId="{2BFEAAAE-3B29-774D-BF61-62BA0DB3522E}" type="parTrans" cxnId="{7E18F602-8346-D94D-97DE-8E8C09AB3AA5}">
      <dgm:prSet/>
      <dgm:spPr/>
      <dgm:t>
        <a:bodyPr/>
        <a:lstStyle/>
        <a:p>
          <a:endParaRPr lang="en-US"/>
        </a:p>
      </dgm:t>
    </dgm:pt>
    <dgm:pt modelId="{B94364FF-DAEE-3546-BC81-1E2B22170686}" type="sibTrans" cxnId="{7E18F602-8346-D94D-97DE-8E8C09AB3AA5}">
      <dgm:prSet/>
      <dgm:spPr/>
      <dgm:t>
        <a:bodyPr/>
        <a:lstStyle/>
        <a:p>
          <a:endParaRPr lang="en-US"/>
        </a:p>
      </dgm:t>
    </dgm:pt>
    <dgm:pt modelId="{9A2DE5AF-FF9C-3549-BE0E-7DA337650C39}">
      <dgm:prSet phldrT="[Text]"/>
      <dgm:spPr/>
      <dgm:t>
        <a:bodyPr/>
        <a:lstStyle/>
        <a:p>
          <a:r>
            <a:rPr lang="en-US" dirty="0" smtClean="0"/>
            <a:t>Relationship?</a:t>
          </a:r>
          <a:endParaRPr lang="en-US" dirty="0"/>
        </a:p>
      </dgm:t>
    </dgm:pt>
    <dgm:pt modelId="{442120B2-70DA-5A44-BC41-C1D481FB73D9}" type="parTrans" cxnId="{6D2D493F-603A-0B45-8FE0-E3489836E5CB}">
      <dgm:prSet/>
      <dgm:spPr/>
      <dgm:t>
        <a:bodyPr/>
        <a:lstStyle/>
        <a:p>
          <a:endParaRPr lang="en-US"/>
        </a:p>
      </dgm:t>
    </dgm:pt>
    <dgm:pt modelId="{FEFC1EDE-5FBA-8B45-9573-9B5BA35AB4C8}" type="sibTrans" cxnId="{6D2D493F-603A-0B45-8FE0-E3489836E5CB}">
      <dgm:prSet/>
      <dgm:spPr/>
      <dgm:t>
        <a:bodyPr/>
        <a:lstStyle/>
        <a:p>
          <a:endParaRPr lang="en-US"/>
        </a:p>
      </dgm:t>
    </dgm:pt>
    <dgm:pt modelId="{698D919F-B3B9-B44F-8022-C7EB08517777}">
      <dgm:prSet phldrT="[Text]"/>
      <dgm:spPr/>
      <dgm:t>
        <a:bodyPr/>
        <a:lstStyle/>
        <a:p>
          <a:r>
            <a:rPr lang="en-US" dirty="0" smtClean="0"/>
            <a:t>Compare high and low inflow conditions</a:t>
          </a:r>
          <a:endParaRPr lang="en-US" dirty="0"/>
        </a:p>
      </dgm:t>
    </dgm:pt>
    <dgm:pt modelId="{2F7380AB-C416-FB45-8796-A8CF6E1D8B2F}" type="parTrans" cxnId="{6D09DF05-1E9C-6745-B254-1FE132DEAE82}">
      <dgm:prSet/>
      <dgm:spPr/>
      <dgm:t>
        <a:bodyPr/>
        <a:lstStyle/>
        <a:p>
          <a:endParaRPr lang="en-US"/>
        </a:p>
      </dgm:t>
    </dgm:pt>
    <dgm:pt modelId="{CF3EE0B2-E333-DD4F-9925-612CA6E58F82}" type="sibTrans" cxnId="{6D09DF05-1E9C-6745-B254-1FE132DEAE82}">
      <dgm:prSet/>
      <dgm:spPr/>
      <dgm:t>
        <a:bodyPr/>
        <a:lstStyle/>
        <a:p>
          <a:endParaRPr lang="en-US"/>
        </a:p>
      </dgm:t>
    </dgm:pt>
    <dgm:pt modelId="{3358B3E7-043D-E542-9DAB-031839BC477E}" type="pres">
      <dgm:prSet presAssocID="{37146232-0434-D64B-BDBE-A89A7EE1A48A}" presName="Name0" presStyleCnt="0">
        <dgm:presLayoutVars>
          <dgm:dir/>
          <dgm:resizeHandles val="exact"/>
        </dgm:presLayoutVars>
      </dgm:prSet>
      <dgm:spPr/>
    </dgm:pt>
    <dgm:pt modelId="{F1B9E61E-B156-1E4F-B85C-280BBB8EA4CD}" type="pres">
      <dgm:prSet presAssocID="{37146232-0434-D64B-BDBE-A89A7EE1A48A}" presName="vNodes" presStyleCnt="0"/>
      <dgm:spPr/>
    </dgm:pt>
    <dgm:pt modelId="{8A9C93FB-5C90-4C48-9FAA-75A4EDB921D8}" type="pres">
      <dgm:prSet presAssocID="{4F5F54E3-6019-5B48-88A7-B5F6CF4C8036}" presName="node" presStyleLbl="node1" presStyleIdx="0" presStyleCnt="3">
        <dgm:presLayoutVars>
          <dgm:bulletEnabled val="1"/>
        </dgm:presLayoutVars>
      </dgm:prSet>
      <dgm:spPr/>
      <dgm:t>
        <a:bodyPr/>
        <a:lstStyle/>
        <a:p>
          <a:endParaRPr lang="en-US"/>
        </a:p>
      </dgm:t>
    </dgm:pt>
    <dgm:pt modelId="{B23B8C29-CA55-D445-AA57-CE6D9A6AE61A}" type="pres">
      <dgm:prSet presAssocID="{D8B983E2-CC58-6C4F-BC15-0944E4E007BC}" presName="spacerT" presStyleCnt="0"/>
      <dgm:spPr/>
    </dgm:pt>
    <dgm:pt modelId="{64F5F693-6D1B-F643-A1BA-B75CF8EB03DB}" type="pres">
      <dgm:prSet presAssocID="{D8B983E2-CC58-6C4F-BC15-0944E4E007BC}" presName="sibTrans" presStyleLbl="sibTrans2D1" presStyleIdx="0" presStyleCnt="2"/>
      <dgm:spPr/>
      <dgm:t>
        <a:bodyPr/>
        <a:lstStyle/>
        <a:p>
          <a:endParaRPr lang="en-US"/>
        </a:p>
      </dgm:t>
    </dgm:pt>
    <dgm:pt modelId="{D5CAD3D7-4B13-F643-865E-BB7F32D50D33}" type="pres">
      <dgm:prSet presAssocID="{D8B983E2-CC58-6C4F-BC15-0944E4E007BC}" presName="spacerB" presStyleCnt="0"/>
      <dgm:spPr/>
    </dgm:pt>
    <dgm:pt modelId="{2DD40198-3FB6-794B-8A00-00D3004F504C}" type="pres">
      <dgm:prSet presAssocID="{5A78C370-16D9-A14A-986F-EF936610E701}" presName="node" presStyleLbl="node1" presStyleIdx="1" presStyleCnt="3">
        <dgm:presLayoutVars>
          <dgm:bulletEnabled val="1"/>
        </dgm:presLayoutVars>
      </dgm:prSet>
      <dgm:spPr/>
      <dgm:t>
        <a:bodyPr/>
        <a:lstStyle/>
        <a:p>
          <a:endParaRPr lang="en-US"/>
        </a:p>
      </dgm:t>
    </dgm:pt>
    <dgm:pt modelId="{78880289-63AA-7B4A-86ED-BE2DF796C231}" type="pres">
      <dgm:prSet presAssocID="{37146232-0434-D64B-BDBE-A89A7EE1A48A}" presName="sibTransLast" presStyleLbl="sibTrans2D1" presStyleIdx="1" presStyleCnt="2"/>
      <dgm:spPr/>
      <dgm:t>
        <a:bodyPr/>
        <a:lstStyle/>
        <a:p>
          <a:endParaRPr lang="en-US"/>
        </a:p>
      </dgm:t>
    </dgm:pt>
    <dgm:pt modelId="{F9920D50-476B-6243-A142-8ADA7177C70B}" type="pres">
      <dgm:prSet presAssocID="{37146232-0434-D64B-BDBE-A89A7EE1A48A}" presName="connectorText" presStyleLbl="sibTrans2D1" presStyleIdx="1" presStyleCnt="2"/>
      <dgm:spPr/>
      <dgm:t>
        <a:bodyPr/>
        <a:lstStyle/>
        <a:p>
          <a:endParaRPr lang="en-US"/>
        </a:p>
      </dgm:t>
    </dgm:pt>
    <dgm:pt modelId="{71A4AD57-EEAB-5D42-83E6-5CE62D5C39FE}" type="pres">
      <dgm:prSet presAssocID="{37146232-0434-D64B-BDBE-A89A7EE1A48A}" presName="lastNode" presStyleLbl="node1" presStyleIdx="2" presStyleCnt="3">
        <dgm:presLayoutVars>
          <dgm:bulletEnabled val="1"/>
        </dgm:presLayoutVars>
      </dgm:prSet>
      <dgm:spPr/>
      <dgm:t>
        <a:bodyPr/>
        <a:lstStyle/>
        <a:p>
          <a:endParaRPr lang="en-US"/>
        </a:p>
      </dgm:t>
    </dgm:pt>
  </dgm:ptLst>
  <dgm:cxnLst>
    <dgm:cxn modelId="{6D09DF05-1E9C-6745-B254-1FE132DEAE82}" srcId="{9A2DE5AF-FF9C-3549-BE0E-7DA337650C39}" destId="{698D919F-B3B9-B44F-8022-C7EB08517777}" srcOrd="0" destOrd="0" parTransId="{2F7380AB-C416-FB45-8796-A8CF6E1D8B2F}" sibTransId="{CF3EE0B2-E333-DD4F-9925-612CA6E58F82}"/>
    <dgm:cxn modelId="{7E18F602-8346-D94D-97DE-8E8C09AB3AA5}" srcId="{37146232-0434-D64B-BDBE-A89A7EE1A48A}" destId="{5A78C370-16D9-A14A-986F-EF936610E701}" srcOrd="1" destOrd="0" parTransId="{2BFEAAAE-3B29-774D-BF61-62BA0DB3522E}" sibTransId="{B94364FF-DAEE-3546-BC81-1E2B22170686}"/>
    <dgm:cxn modelId="{91488FE6-4FF0-6B45-9398-1E44726801D0}" type="presOf" srcId="{B94364FF-DAEE-3546-BC81-1E2B22170686}" destId="{78880289-63AA-7B4A-86ED-BE2DF796C231}" srcOrd="0" destOrd="0" presId="urn:microsoft.com/office/officeart/2005/8/layout/equation2"/>
    <dgm:cxn modelId="{D5D295EB-7738-5A4E-BD4C-67D7E6EBE1E4}" type="presOf" srcId="{B94364FF-DAEE-3546-BC81-1E2B22170686}" destId="{F9920D50-476B-6243-A142-8ADA7177C70B}" srcOrd="1" destOrd="0" presId="urn:microsoft.com/office/officeart/2005/8/layout/equation2"/>
    <dgm:cxn modelId="{72F5C557-8685-964F-B5E1-53480BA83EBF}" type="presOf" srcId="{D8B983E2-CC58-6C4F-BC15-0944E4E007BC}" destId="{64F5F693-6D1B-F643-A1BA-B75CF8EB03DB}" srcOrd="0" destOrd="0" presId="urn:microsoft.com/office/officeart/2005/8/layout/equation2"/>
    <dgm:cxn modelId="{E05FD32F-1C18-4E4E-94F3-2DE31A25C7A3}" type="presOf" srcId="{5A78C370-16D9-A14A-986F-EF936610E701}" destId="{2DD40198-3FB6-794B-8A00-00D3004F504C}" srcOrd="0" destOrd="0" presId="urn:microsoft.com/office/officeart/2005/8/layout/equation2"/>
    <dgm:cxn modelId="{C03006DA-D60A-4B46-8E56-4F946F3255C7}" type="presOf" srcId="{4F5F54E3-6019-5B48-88A7-B5F6CF4C8036}" destId="{8A9C93FB-5C90-4C48-9FAA-75A4EDB921D8}" srcOrd="0" destOrd="0" presId="urn:microsoft.com/office/officeart/2005/8/layout/equation2"/>
    <dgm:cxn modelId="{BBF18003-57A2-0E44-85E9-029701FDCCF9}" type="presOf" srcId="{9A2DE5AF-FF9C-3549-BE0E-7DA337650C39}" destId="{71A4AD57-EEAB-5D42-83E6-5CE62D5C39FE}" srcOrd="0" destOrd="0" presId="urn:microsoft.com/office/officeart/2005/8/layout/equation2"/>
    <dgm:cxn modelId="{650E79D8-043E-254F-88C5-AD6F06D2F543}" type="presOf" srcId="{37146232-0434-D64B-BDBE-A89A7EE1A48A}" destId="{3358B3E7-043D-E542-9DAB-031839BC477E}" srcOrd="0" destOrd="0" presId="urn:microsoft.com/office/officeart/2005/8/layout/equation2"/>
    <dgm:cxn modelId="{697CF83F-23EF-D849-9478-511AF600E211}" srcId="{37146232-0434-D64B-BDBE-A89A7EE1A48A}" destId="{4F5F54E3-6019-5B48-88A7-B5F6CF4C8036}" srcOrd="0" destOrd="0" parTransId="{8E7B6F01-7569-DC41-B9E6-EC22C50372A3}" sibTransId="{D8B983E2-CC58-6C4F-BC15-0944E4E007BC}"/>
    <dgm:cxn modelId="{38722D7B-1399-C647-B134-E20023B59207}" type="presOf" srcId="{698D919F-B3B9-B44F-8022-C7EB08517777}" destId="{71A4AD57-EEAB-5D42-83E6-5CE62D5C39FE}" srcOrd="0" destOrd="1" presId="urn:microsoft.com/office/officeart/2005/8/layout/equation2"/>
    <dgm:cxn modelId="{6D2D493F-603A-0B45-8FE0-E3489836E5CB}" srcId="{37146232-0434-D64B-BDBE-A89A7EE1A48A}" destId="{9A2DE5AF-FF9C-3549-BE0E-7DA337650C39}" srcOrd="2" destOrd="0" parTransId="{442120B2-70DA-5A44-BC41-C1D481FB73D9}" sibTransId="{FEFC1EDE-5FBA-8B45-9573-9B5BA35AB4C8}"/>
    <dgm:cxn modelId="{4F3FD3B8-8876-0641-AFF9-B1B28EC861F7}" type="presParOf" srcId="{3358B3E7-043D-E542-9DAB-031839BC477E}" destId="{F1B9E61E-B156-1E4F-B85C-280BBB8EA4CD}" srcOrd="0" destOrd="0" presId="urn:microsoft.com/office/officeart/2005/8/layout/equation2"/>
    <dgm:cxn modelId="{2BEE0796-B066-6146-B583-E8863CDA3BBA}" type="presParOf" srcId="{F1B9E61E-B156-1E4F-B85C-280BBB8EA4CD}" destId="{8A9C93FB-5C90-4C48-9FAA-75A4EDB921D8}" srcOrd="0" destOrd="0" presId="urn:microsoft.com/office/officeart/2005/8/layout/equation2"/>
    <dgm:cxn modelId="{58F2316A-5328-0843-AFBD-9E4E1DE3E283}" type="presParOf" srcId="{F1B9E61E-B156-1E4F-B85C-280BBB8EA4CD}" destId="{B23B8C29-CA55-D445-AA57-CE6D9A6AE61A}" srcOrd="1" destOrd="0" presId="urn:microsoft.com/office/officeart/2005/8/layout/equation2"/>
    <dgm:cxn modelId="{2BE0BC26-C761-D04D-991F-A3D574019CDD}" type="presParOf" srcId="{F1B9E61E-B156-1E4F-B85C-280BBB8EA4CD}" destId="{64F5F693-6D1B-F643-A1BA-B75CF8EB03DB}" srcOrd="2" destOrd="0" presId="urn:microsoft.com/office/officeart/2005/8/layout/equation2"/>
    <dgm:cxn modelId="{90833BA4-326A-BC41-A414-93C999EA9A3B}" type="presParOf" srcId="{F1B9E61E-B156-1E4F-B85C-280BBB8EA4CD}" destId="{D5CAD3D7-4B13-F643-865E-BB7F32D50D33}" srcOrd="3" destOrd="0" presId="urn:microsoft.com/office/officeart/2005/8/layout/equation2"/>
    <dgm:cxn modelId="{8F474496-D025-7848-8A2D-05317F4CDC8B}" type="presParOf" srcId="{F1B9E61E-B156-1E4F-B85C-280BBB8EA4CD}" destId="{2DD40198-3FB6-794B-8A00-00D3004F504C}" srcOrd="4" destOrd="0" presId="urn:microsoft.com/office/officeart/2005/8/layout/equation2"/>
    <dgm:cxn modelId="{6127C143-93E1-B74F-97D3-EED95999B505}" type="presParOf" srcId="{3358B3E7-043D-E542-9DAB-031839BC477E}" destId="{78880289-63AA-7B4A-86ED-BE2DF796C231}" srcOrd="1" destOrd="0" presId="urn:microsoft.com/office/officeart/2005/8/layout/equation2"/>
    <dgm:cxn modelId="{842AF537-0218-D84F-A191-BF8465B08002}" type="presParOf" srcId="{78880289-63AA-7B4A-86ED-BE2DF796C231}" destId="{F9920D50-476B-6243-A142-8ADA7177C70B}" srcOrd="0" destOrd="0" presId="urn:microsoft.com/office/officeart/2005/8/layout/equation2"/>
    <dgm:cxn modelId="{5CB9631E-D789-B944-B336-D19C7D8934B1}" type="presParOf" srcId="{3358B3E7-043D-E542-9DAB-031839BC477E}" destId="{71A4AD57-EEAB-5D42-83E6-5CE62D5C39FE}"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4DD3D-DFA5-4848-8E75-1DCD0153831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7AA11F3C-8BD7-E946-B178-7B5C371B023F}">
      <dgm:prSet phldrT="[Text]"/>
      <dgm:spPr/>
      <dgm:t>
        <a:bodyPr/>
        <a:lstStyle/>
        <a:p>
          <a:r>
            <a:rPr lang="en-US" dirty="0" smtClean="0"/>
            <a:t>NOAA NDBC Website/</a:t>
          </a:r>
          <a:r>
            <a:rPr lang="en-US" dirty="0" err="1" smtClean="0"/>
            <a:t>Matlab</a:t>
          </a:r>
          <a:r>
            <a:rPr lang="en-US" dirty="0" smtClean="0"/>
            <a:t>/Excel</a:t>
          </a:r>
          <a:endParaRPr lang="en-US" dirty="0"/>
        </a:p>
      </dgm:t>
    </dgm:pt>
    <dgm:pt modelId="{A6E92815-277A-414C-ACEF-9675BC0EFD27}" type="parTrans" cxnId="{305EBF10-4B57-F84F-A0CA-A3BEB6F051FB}">
      <dgm:prSet/>
      <dgm:spPr/>
      <dgm:t>
        <a:bodyPr/>
        <a:lstStyle/>
        <a:p>
          <a:endParaRPr lang="en-US"/>
        </a:p>
      </dgm:t>
    </dgm:pt>
    <dgm:pt modelId="{4530CAF1-368F-F147-9F68-BF0CA8983D8A}" type="sibTrans" cxnId="{305EBF10-4B57-F84F-A0CA-A3BEB6F051FB}">
      <dgm:prSet/>
      <dgm:spPr/>
      <dgm:t>
        <a:bodyPr/>
        <a:lstStyle/>
        <a:p>
          <a:endParaRPr lang="en-US"/>
        </a:p>
      </dgm:t>
    </dgm:pt>
    <dgm:pt modelId="{A1243C3C-261B-0942-8383-EFE08CA12E7A}">
      <dgm:prSet phldrT="[Text]"/>
      <dgm:spPr/>
      <dgm:t>
        <a:bodyPr/>
        <a:lstStyle/>
        <a:p>
          <a:r>
            <a:rPr lang="en-US" dirty="0" smtClean="0"/>
            <a:t>Daily Average Water Temperature</a:t>
          </a:r>
          <a:endParaRPr lang="en-US" dirty="0"/>
        </a:p>
      </dgm:t>
    </dgm:pt>
    <dgm:pt modelId="{8BA17E81-080F-6146-B0A2-40F8B0E2C455}" type="parTrans" cxnId="{1086DB8B-5538-E447-B53F-2A9E32E97217}">
      <dgm:prSet/>
      <dgm:spPr/>
      <dgm:t>
        <a:bodyPr/>
        <a:lstStyle/>
        <a:p>
          <a:endParaRPr lang="en-US"/>
        </a:p>
      </dgm:t>
    </dgm:pt>
    <dgm:pt modelId="{43819504-15F6-E546-B17E-3E67A8C7F903}" type="sibTrans" cxnId="{1086DB8B-5538-E447-B53F-2A9E32E97217}">
      <dgm:prSet/>
      <dgm:spPr/>
      <dgm:t>
        <a:bodyPr/>
        <a:lstStyle/>
        <a:p>
          <a:endParaRPr lang="en-US"/>
        </a:p>
      </dgm:t>
    </dgm:pt>
    <dgm:pt modelId="{0A82C270-4292-F941-B2BD-4EE3952C4872}">
      <dgm:prSet phldrT="[Text]"/>
      <dgm:spPr/>
      <dgm:t>
        <a:bodyPr/>
        <a:lstStyle/>
        <a:p>
          <a:r>
            <a:rPr lang="en-US" dirty="0" smtClean="0"/>
            <a:t>8 points around Galveston Bay</a:t>
          </a:r>
          <a:endParaRPr lang="en-US" dirty="0"/>
        </a:p>
      </dgm:t>
    </dgm:pt>
    <dgm:pt modelId="{E26682FB-B906-8245-9068-D0F1732810CF}" type="parTrans" cxnId="{1F109DBA-1600-0949-8832-E333F9F89278}">
      <dgm:prSet/>
      <dgm:spPr/>
      <dgm:t>
        <a:bodyPr/>
        <a:lstStyle/>
        <a:p>
          <a:endParaRPr lang="en-US"/>
        </a:p>
      </dgm:t>
    </dgm:pt>
    <dgm:pt modelId="{0609262A-5CD3-604B-9CD2-9CC9229B5488}" type="sibTrans" cxnId="{1F109DBA-1600-0949-8832-E333F9F89278}">
      <dgm:prSet/>
      <dgm:spPr/>
      <dgm:t>
        <a:bodyPr/>
        <a:lstStyle/>
        <a:p>
          <a:endParaRPr lang="en-US"/>
        </a:p>
      </dgm:t>
    </dgm:pt>
    <dgm:pt modelId="{3A053130-FBB6-FE45-A3E7-85C754D244CE}">
      <dgm:prSet phldrT="[Text]"/>
      <dgm:spPr/>
      <dgm:t>
        <a:bodyPr/>
        <a:lstStyle/>
        <a:p>
          <a:r>
            <a:rPr lang="en-US" dirty="0" err="1" smtClean="0"/>
            <a:t>ArcMap</a:t>
          </a:r>
          <a:r>
            <a:rPr lang="en-US" dirty="0" smtClean="0"/>
            <a:t> 10.1</a:t>
          </a:r>
          <a:endParaRPr lang="en-US" dirty="0"/>
        </a:p>
      </dgm:t>
    </dgm:pt>
    <dgm:pt modelId="{D0F76CEE-F351-A641-922A-A25A001D2F9E}" type="parTrans" cxnId="{DBCB2638-1B38-2E42-A785-AC06C28C988C}">
      <dgm:prSet/>
      <dgm:spPr/>
      <dgm:t>
        <a:bodyPr/>
        <a:lstStyle/>
        <a:p>
          <a:endParaRPr lang="en-US"/>
        </a:p>
      </dgm:t>
    </dgm:pt>
    <dgm:pt modelId="{39E98B62-1E85-F44E-81DF-0C72A9E164CD}" type="sibTrans" cxnId="{DBCB2638-1B38-2E42-A785-AC06C28C988C}">
      <dgm:prSet/>
      <dgm:spPr/>
      <dgm:t>
        <a:bodyPr/>
        <a:lstStyle/>
        <a:p>
          <a:endParaRPr lang="en-US"/>
        </a:p>
      </dgm:t>
    </dgm:pt>
    <dgm:pt modelId="{F354A4C3-AC41-134A-87DA-D97E040BA6C2}">
      <dgm:prSet phldrT="[Text]"/>
      <dgm:spPr/>
      <dgm:t>
        <a:bodyPr/>
        <a:lstStyle/>
        <a:p>
          <a:r>
            <a:rPr lang="en-US" dirty="0" smtClean="0"/>
            <a:t>Spline interpolation of Water Temperature for each day</a:t>
          </a:r>
          <a:endParaRPr lang="en-US" dirty="0"/>
        </a:p>
      </dgm:t>
    </dgm:pt>
    <dgm:pt modelId="{3A00940D-D9D7-CC42-A59A-9B025E4D236A}" type="parTrans" cxnId="{B55CDEF2-10E6-404E-8EE9-253833BF8586}">
      <dgm:prSet/>
      <dgm:spPr/>
      <dgm:t>
        <a:bodyPr/>
        <a:lstStyle/>
        <a:p>
          <a:endParaRPr lang="en-US"/>
        </a:p>
      </dgm:t>
    </dgm:pt>
    <dgm:pt modelId="{A8B43186-21FA-A048-8329-0DBB4A1F8DF2}" type="sibTrans" cxnId="{B55CDEF2-10E6-404E-8EE9-253833BF8586}">
      <dgm:prSet/>
      <dgm:spPr/>
      <dgm:t>
        <a:bodyPr/>
        <a:lstStyle/>
        <a:p>
          <a:endParaRPr lang="en-US"/>
        </a:p>
      </dgm:t>
    </dgm:pt>
    <dgm:pt modelId="{98980D02-B3B6-BE4E-927D-89FB335487F0}">
      <dgm:prSet phldrT="[Text]"/>
      <dgm:spPr/>
      <dgm:t>
        <a:bodyPr/>
        <a:lstStyle/>
        <a:p>
          <a:r>
            <a:rPr lang="en-US" dirty="0" smtClean="0"/>
            <a:t>Clip using NOAA footprint of Galveston Bay</a:t>
          </a:r>
          <a:endParaRPr lang="en-US" dirty="0"/>
        </a:p>
      </dgm:t>
    </dgm:pt>
    <dgm:pt modelId="{AA8FA80F-41B2-7A49-98CE-4CC9685F79F5}" type="parTrans" cxnId="{969261A1-D4D0-1A42-8989-D7B284F190A7}">
      <dgm:prSet/>
      <dgm:spPr/>
      <dgm:t>
        <a:bodyPr/>
        <a:lstStyle/>
        <a:p>
          <a:endParaRPr lang="en-US"/>
        </a:p>
      </dgm:t>
    </dgm:pt>
    <dgm:pt modelId="{71D8BCE5-8534-3541-A7FC-C7752D3446BE}" type="sibTrans" cxnId="{969261A1-D4D0-1A42-8989-D7B284F190A7}">
      <dgm:prSet/>
      <dgm:spPr/>
      <dgm:t>
        <a:bodyPr/>
        <a:lstStyle/>
        <a:p>
          <a:endParaRPr lang="en-US"/>
        </a:p>
      </dgm:t>
    </dgm:pt>
    <dgm:pt modelId="{93F4BEAE-49B2-4C49-8759-72DF9A32D0E0}">
      <dgm:prSet phldrT="[Text]"/>
      <dgm:spPr/>
      <dgm:t>
        <a:bodyPr/>
        <a:lstStyle/>
        <a:p>
          <a:r>
            <a:rPr lang="en-US" dirty="0" err="1" smtClean="0"/>
            <a:t>Photoscape</a:t>
          </a:r>
          <a:endParaRPr lang="en-US" dirty="0"/>
        </a:p>
      </dgm:t>
    </dgm:pt>
    <dgm:pt modelId="{00CC4556-DB93-7446-9738-C0E84AB63DED}" type="parTrans" cxnId="{652DB32A-681A-3744-A1C9-364CB7495182}">
      <dgm:prSet/>
      <dgm:spPr/>
      <dgm:t>
        <a:bodyPr/>
        <a:lstStyle/>
        <a:p>
          <a:endParaRPr lang="en-US"/>
        </a:p>
      </dgm:t>
    </dgm:pt>
    <dgm:pt modelId="{E42FE603-8548-7D48-BB23-58D70FD3F2BF}" type="sibTrans" cxnId="{652DB32A-681A-3744-A1C9-364CB7495182}">
      <dgm:prSet/>
      <dgm:spPr/>
      <dgm:t>
        <a:bodyPr/>
        <a:lstStyle/>
        <a:p>
          <a:endParaRPr lang="en-US"/>
        </a:p>
      </dgm:t>
    </dgm:pt>
    <dgm:pt modelId="{F06A2893-5AE4-1C43-A480-03014545CE53}">
      <dgm:prSet phldrT="[Text]"/>
      <dgm:spPr/>
      <dgm:t>
        <a:bodyPr/>
        <a:lstStyle/>
        <a:p>
          <a:r>
            <a:rPr lang="en-US" dirty="0" smtClean="0"/>
            <a:t>Create GIF file</a:t>
          </a:r>
          <a:endParaRPr lang="en-US" dirty="0"/>
        </a:p>
      </dgm:t>
    </dgm:pt>
    <dgm:pt modelId="{B1AD883D-332C-3A45-B337-32E4EBED2B22}" type="parTrans" cxnId="{DCFE33C3-CDBF-3048-AFA0-FC9AA1B9354E}">
      <dgm:prSet/>
      <dgm:spPr/>
      <dgm:t>
        <a:bodyPr/>
        <a:lstStyle/>
        <a:p>
          <a:endParaRPr lang="en-US"/>
        </a:p>
      </dgm:t>
    </dgm:pt>
    <dgm:pt modelId="{C21D0E49-E15E-2C41-8449-7571679FD68F}" type="sibTrans" cxnId="{DCFE33C3-CDBF-3048-AFA0-FC9AA1B9354E}">
      <dgm:prSet/>
      <dgm:spPr/>
      <dgm:t>
        <a:bodyPr/>
        <a:lstStyle/>
        <a:p>
          <a:endParaRPr lang="en-US"/>
        </a:p>
      </dgm:t>
    </dgm:pt>
    <dgm:pt modelId="{774668B2-AE55-3640-BAF3-03622E94AB60}">
      <dgm:prSet phldrT="[Text]"/>
      <dgm:spPr/>
      <dgm:t>
        <a:bodyPr/>
        <a:lstStyle/>
        <a:p>
          <a:r>
            <a:rPr lang="en-US" dirty="0" smtClean="0"/>
            <a:t>7 days before and after high/low inflow event</a:t>
          </a:r>
          <a:endParaRPr lang="en-US" dirty="0"/>
        </a:p>
      </dgm:t>
    </dgm:pt>
    <dgm:pt modelId="{7FE91274-823B-2045-90C6-A01DB735A3E3}" type="parTrans" cxnId="{BEBB5E5F-90ED-BD44-B204-F4F3774B8F85}">
      <dgm:prSet/>
      <dgm:spPr/>
      <dgm:t>
        <a:bodyPr/>
        <a:lstStyle/>
        <a:p>
          <a:endParaRPr lang="en-US"/>
        </a:p>
      </dgm:t>
    </dgm:pt>
    <dgm:pt modelId="{E65A25DC-19DC-3541-91B2-0047029673D5}" type="sibTrans" cxnId="{BEBB5E5F-90ED-BD44-B204-F4F3774B8F85}">
      <dgm:prSet/>
      <dgm:spPr/>
      <dgm:t>
        <a:bodyPr/>
        <a:lstStyle/>
        <a:p>
          <a:endParaRPr lang="en-US"/>
        </a:p>
      </dgm:t>
    </dgm:pt>
    <dgm:pt modelId="{18E607C1-2F79-4845-9993-66E7448AFA1A}" type="pres">
      <dgm:prSet presAssocID="{5054DD3D-DFA5-4848-8E75-1DCD01538319}" presName="outerComposite" presStyleCnt="0">
        <dgm:presLayoutVars>
          <dgm:chMax val="5"/>
          <dgm:dir/>
          <dgm:resizeHandles val="exact"/>
        </dgm:presLayoutVars>
      </dgm:prSet>
      <dgm:spPr/>
      <dgm:t>
        <a:bodyPr/>
        <a:lstStyle/>
        <a:p>
          <a:endParaRPr lang="en-US"/>
        </a:p>
      </dgm:t>
    </dgm:pt>
    <dgm:pt modelId="{2B173DCD-90E6-C845-B85A-2490093496EE}" type="pres">
      <dgm:prSet presAssocID="{5054DD3D-DFA5-4848-8E75-1DCD01538319}" presName="dummyMaxCanvas" presStyleCnt="0">
        <dgm:presLayoutVars/>
      </dgm:prSet>
      <dgm:spPr/>
    </dgm:pt>
    <dgm:pt modelId="{AC1F65B8-3A9C-CB46-A8C8-46096DB759A9}" type="pres">
      <dgm:prSet presAssocID="{5054DD3D-DFA5-4848-8E75-1DCD01538319}" presName="ThreeNodes_1" presStyleLbl="node1" presStyleIdx="0" presStyleCnt="3" custScaleX="88700">
        <dgm:presLayoutVars>
          <dgm:bulletEnabled val="1"/>
        </dgm:presLayoutVars>
      </dgm:prSet>
      <dgm:spPr/>
      <dgm:t>
        <a:bodyPr/>
        <a:lstStyle/>
        <a:p>
          <a:endParaRPr lang="en-US"/>
        </a:p>
      </dgm:t>
    </dgm:pt>
    <dgm:pt modelId="{24FD840D-F5D5-B44D-9EAB-A4CE956382A0}" type="pres">
      <dgm:prSet presAssocID="{5054DD3D-DFA5-4848-8E75-1DCD01538319}" presName="ThreeNodes_2" presStyleLbl="node1" presStyleIdx="1" presStyleCnt="3" custScaleX="86333">
        <dgm:presLayoutVars>
          <dgm:bulletEnabled val="1"/>
        </dgm:presLayoutVars>
      </dgm:prSet>
      <dgm:spPr/>
      <dgm:t>
        <a:bodyPr/>
        <a:lstStyle/>
        <a:p>
          <a:endParaRPr lang="en-US"/>
        </a:p>
      </dgm:t>
    </dgm:pt>
    <dgm:pt modelId="{E6F72181-D369-AE4C-9946-A74A29A43AE2}" type="pres">
      <dgm:prSet presAssocID="{5054DD3D-DFA5-4848-8E75-1DCD01538319}" presName="ThreeNodes_3" presStyleLbl="node1" presStyleIdx="2" presStyleCnt="3" custScaleX="79381">
        <dgm:presLayoutVars>
          <dgm:bulletEnabled val="1"/>
        </dgm:presLayoutVars>
      </dgm:prSet>
      <dgm:spPr/>
      <dgm:t>
        <a:bodyPr/>
        <a:lstStyle/>
        <a:p>
          <a:endParaRPr lang="en-US"/>
        </a:p>
      </dgm:t>
    </dgm:pt>
    <dgm:pt modelId="{566E6322-5FB9-C349-B5F2-71A45C6BD65C}" type="pres">
      <dgm:prSet presAssocID="{5054DD3D-DFA5-4848-8E75-1DCD01538319}" presName="ThreeConn_1-2" presStyleLbl="fgAccFollowNode1" presStyleIdx="0" presStyleCnt="2">
        <dgm:presLayoutVars>
          <dgm:bulletEnabled val="1"/>
        </dgm:presLayoutVars>
      </dgm:prSet>
      <dgm:spPr/>
      <dgm:t>
        <a:bodyPr/>
        <a:lstStyle/>
        <a:p>
          <a:endParaRPr lang="en-US"/>
        </a:p>
      </dgm:t>
    </dgm:pt>
    <dgm:pt modelId="{FA2D196F-61EA-A741-9B05-26520DAB25C1}" type="pres">
      <dgm:prSet presAssocID="{5054DD3D-DFA5-4848-8E75-1DCD01538319}" presName="ThreeConn_2-3" presStyleLbl="fgAccFollowNode1" presStyleIdx="1" presStyleCnt="2">
        <dgm:presLayoutVars>
          <dgm:bulletEnabled val="1"/>
        </dgm:presLayoutVars>
      </dgm:prSet>
      <dgm:spPr/>
      <dgm:t>
        <a:bodyPr/>
        <a:lstStyle/>
        <a:p>
          <a:endParaRPr lang="en-US"/>
        </a:p>
      </dgm:t>
    </dgm:pt>
    <dgm:pt modelId="{3A12AA45-905B-244E-A9B6-7CB4E0A96556}" type="pres">
      <dgm:prSet presAssocID="{5054DD3D-DFA5-4848-8E75-1DCD01538319}" presName="ThreeNodes_1_text" presStyleLbl="node1" presStyleIdx="2" presStyleCnt="3">
        <dgm:presLayoutVars>
          <dgm:bulletEnabled val="1"/>
        </dgm:presLayoutVars>
      </dgm:prSet>
      <dgm:spPr/>
      <dgm:t>
        <a:bodyPr/>
        <a:lstStyle/>
        <a:p>
          <a:endParaRPr lang="en-US"/>
        </a:p>
      </dgm:t>
    </dgm:pt>
    <dgm:pt modelId="{3A5830B0-92C1-9D42-BC01-58F095B3BDAB}" type="pres">
      <dgm:prSet presAssocID="{5054DD3D-DFA5-4848-8E75-1DCD01538319}" presName="ThreeNodes_2_text" presStyleLbl="node1" presStyleIdx="2" presStyleCnt="3">
        <dgm:presLayoutVars>
          <dgm:bulletEnabled val="1"/>
        </dgm:presLayoutVars>
      </dgm:prSet>
      <dgm:spPr/>
      <dgm:t>
        <a:bodyPr/>
        <a:lstStyle/>
        <a:p>
          <a:endParaRPr lang="en-US"/>
        </a:p>
      </dgm:t>
    </dgm:pt>
    <dgm:pt modelId="{CB17F882-316A-F346-B707-C7B727B4C6A0}" type="pres">
      <dgm:prSet presAssocID="{5054DD3D-DFA5-4848-8E75-1DCD01538319}" presName="ThreeNodes_3_text" presStyleLbl="node1" presStyleIdx="2" presStyleCnt="3">
        <dgm:presLayoutVars>
          <dgm:bulletEnabled val="1"/>
        </dgm:presLayoutVars>
      </dgm:prSet>
      <dgm:spPr/>
      <dgm:t>
        <a:bodyPr/>
        <a:lstStyle/>
        <a:p>
          <a:endParaRPr lang="en-US"/>
        </a:p>
      </dgm:t>
    </dgm:pt>
  </dgm:ptLst>
  <dgm:cxnLst>
    <dgm:cxn modelId="{18C532BC-BB83-524F-A282-3ABEDAE00386}" type="presOf" srcId="{7AA11F3C-8BD7-E946-B178-7B5C371B023F}" destId="{AC1F65B8-3A9C-CB46-A8C8-46096DB759A9}" srcOrd="0" destOrd="0" presId="urn:microsoft.com/office/officeart/2005/8/layout/vProcess5"/>
    <dgm:cxn modelId="{7038A609-1472-3F41-9971-619D678A322A}" type="presOf" srcId="{F06A2893-5AE4-1C43-A480-03014545CE53}" destId="{E6F72181-D369-AE4C-9946-A74A29A43AE2}" srcOrd="0" destOrd="1" presId="urn:microsoft.com/office/officeart/2005/8/layout/vProcess5"/>
    <dgm:cxn modelId="{0D55A42B-E335-C74D-82D4-5B4BA2CAC078}" type="presOf" srcId="{A1243C3C-261B-0942-8383-EFE08CA12E7A}" destId="{3A12AA45-905B-244E-A9B6-7CB4E0A96556}" srcOrd="1" destOrd="1" presId="urn:microsoft.com/office/officeart/2005/8/layout/vProcess5"/>
    <dgm:cxn modelId="{D2468C7D-164A-1941-BC2C-62BF2EC96EF8}" type="presOf" srcId="{774668B2-AE55-3640-BAF3-03622E94AB60}" destId="{AC1F65B8-3A9C-CB46-A8C8-46096DB759A9}" srcOrd="0" destOrd="2" presId="urn:microsoft.com/office/officeart/2005/8/layout/vProcess5"/>
    <dgm:cxn modelId="{1086DB8B-5538-E447-B53F-2A9E32E97217}" srcId="{7AA11F3C-8BD7-E946-B178-7B5C371B023F}" destId="{A1243C3C-261B-0942-8383-EFE08CA12E7A}" srcOrd="0" destOrd="0" parTransId="{8BA17E81-080F-6146-B0A2-40F8B0E2C455}" sibTransId="{43819504-15F6-E546-B17E-3E67A8C7F903}"/>
    <dgm:cxn modelId="{DCFE33C3-CDBF-3048-AFA0-FC9AA1B9354E}" srcId="{93F4BEAE-49B2-4C49-8759-72DF9A32D0E0}" destId="{F06A2893-5AE4-1C43-A480-03014545CE53}" srcOrd="0" destOrd="0" parTransId="{B1AD883D-332C-3A45-B337-32E4EBED2B22}" sibTransId="{C21D0E49-E15E-2C41-8449-7571679FD68F}"/>
    <dgm:cxn modelId="{BEBB5E5F-90ED-BD44-B204-F4F3774B8F85}" srcId="{A1243C3C-261B-0942-8383-EFE08CA12E7A}" destId="{774668B2-AE55-3640-BAF3-03622E94AB60}" srcOrd="0" destOrd="0" parTransId="{7FE91274-823B-2045-90C6-A01DB735A3E3}" sibTransId="{E65A25DC-19DC-3541-91B2-0047029673D5}"/>
    <dgm:cxn modelId="{AC2D6D5E-C2C9-CE48-93B1-0C43AAFDEF67}" type="presOf" srcId="{F06A2893-5AE4-1C43-A480-03014545CE53}" destId="{CB17F882-316A-F346-B707-C7B727B4C6A0}" srcOrd="1" destOrd="1" presId="urn:microsoft.com/office/officeart/2005/8/layout/vProcess5"/>
    <dgm:cxn modelId="{25B7A799-9368-BD4C-8EF5-44506AE4441C}" type="presOf" srcId="{98980D02-B3B6-BE4E-927D-89FB335487F0}" destId="{3A5830B0-92C1-9D42-BC01-58F095B3BDAB}" srcOrd="1" destOrd="2" presId="urn:microsoft.com/office/officeart/2005/8/layout/vProcess5"/>
    <dgm:cxn modelId="{305EBF10-4B57-F84F-A0CA-A3BEB6F051FB}" srcId="{5054DD3D-DFA5-4848-8E75-1DCD01538319}" destId="{7AA11F3C-8BD7-E946-B178-7B5C371B023F}" srcOrd="0" destOrd="0" parTransId="{A6E92815-277A-414C-ACEF-9675BC0EFD27}" sibTransId="{4530CAF1-368F-F147-9F68-BF0CA8983D8A}"/>
    <dgm:cxn modelId="{1902B66C-BB8C-2D49-A0E8-F2EEB798B1D9}" type="presOf" srcId="{93F4BEAE-49B2-4C49-8759-72DF9A32D0E0}" destId="{E6F72181-D369-AE4C-9946-A74A29A43AE2}" srcOrd="0" destOrd="0" presId="urn:microsoft.com/office/officeart/2005/8/layout/vProcess5"/>
    <dgm:cxn modelId="{6B31AD54-EFD1-924F-A903-64C67D4B9D83}" type="presOf" srcId="{F354A4C3-AC41-134A-87DA-D97E040BA6C2}" destId="{24FD840D-F5D5-B44D-9EAB-A4CE956382A0}" srcOrd="0" destOrd="1" presId="urn:microsoft.com/office/officeart/2005/8/layout/vProcess5"/>
    <dgm:cxn modelId="{99817B87-300C-F54A-B984-D1CD68D6D725}" type="presOf" srcId="{39E98B62-1E85-F44E-81DF-0C72A9E164CD}" destId="{FA2D196F-61EA-A741-9B05-26520DAB25C1}" srcOrd="0" destOrd="0" presId="urn:microsoft.com/office/officeart/2005/8/layout/vProcess5"/>
    <dgm:cxn modelId="{BD594B5F-959B-8044-B52E-EC39F0E563CF}" type="presOf" srcId="{F354A4C3-AC41-134A-87DA-D97E040BA6C2}" destId="{3A5830B0-92C1-9D42-BC01-58F095B3BDAB}" srcOrd="1" destOrd="1" presId="urn:microsoft.com/office/officeart/2005/8/layout/vProcess5"/>
    <dgm:cxn modelId="{561131F9-567D-904C-B797-3A59E764BA58}" type="presOf" srcId="{98980D02-B3B6-BE4E-927D-89FB335487F0}" destId="{24FD840D-F5D5-B44D-9EAB-A4CE956382A0}" srcOrd="0" destOrd="2" presId="urn:microsoft.com/office/officeart/2005/8/layout/vProcess5"/>
    <dgm:cxn modelId="{776FC7B5-C732-A34B-B02D-C5804A41DC20}" type="presOf" srcId="{A1243C3C-261B-0942-8383-EFE08CA12E7A}" destId="{AC1F65B8-3A9C-CB46-A8C8-46096DB759A9}" srcOrd="0" destOrd="1" presId="urn:microsoft.com/office/officeart/2005/8/layout/vProcess5"/>
    <dgm:cxn modelId="{969261A1-D4D0-1A42-8989-D7B284F190A7}" srcId="{3A053130-FBB6-FE45-A3E7-85C754D244CE}" destId="{98980D02-B3B6-BE4E-927D-89FB335487F0}" srcOrd="1" destOrd="0" parTransId="{AA8FA80F-41B2-7A49-98CE-4CC9685F79F5}" sibTransId="{71D8BCE5-8534-3541-A7FC-C7752D3446BE}"/>
    <dgm:cxn modelId="{4AADD3FF-F6EE-8B45-9709-C61494B91915}" type="presOf" srcId="{3A053130-FBB6-FE45-A3E7-85C754D244CE}" destId="{3A5830B0-92C1-9D42-BC01-58F095B3BDAB}" srcOrd="1" destOrd="0" presId="urn:microsoft.com/office/officeart/2005/8/layout/vProcess5"/>
    <dgm:cxn modelId="{7F656D1D-DFA9-F446-A638-0134E4C5AE95}" type="presOf" srcId="{774668B2-AE55-3640-BAF3-03622E94AB60}" destId="{3A12AA45-905B-244E-A9B6-7CB4E0A96556}" srcOrd="1" destOrd="2" presId="urn:microsoft.com/office/officeart/2005/8/layout/vProcess5"/>
    <dgm:cxn modelId="{DBCB2638-1B38-2E42-A785-AC06C28C988C}" srcId="{5054DD3D-DFA5-4848-8E75-1DCD01538319}" destId="{3A053130-FBB6-FE45-A3E7-85C754D244CE}" srcOrd="1" destOrd="0" parTransId="{D0F76CEE-F351-A641-922A-A25A001D2F9E}" sibTransId="{39E98B62-1E85-F44E-81DF-0C72A9E164CD}"/>
    <dgm:cxn modelId="{B56222A9-8D2F-B64F-812A-B4B9747EA2E9}" type="presOf" srcId="{3A053130-FBB6-FE45-A3E7-85C754D244CE}" destId="{24FD840D-F5D5-B44D-9EAB-A4CE956382A0}" srcOrd="0" destOrd="0" presId="urn:microsoft.com/office/officeart/2005/8/layout/vProcess5"/>
    <dgm:cxn modelId="{0E195791-C37F-614A-BF02-78E983A67568}" type="presOf" srcId="{4530CAF1-368F-F147-9F68-BF0CA8983D8A}" destId="{566E6322-5FB9-C349-B5F2-71A45C6BD65C}" srcOrd="0" destOrd="0" presId="urn:microsoft.com/office/officeart/2005/8/layout/vProcess5"/>
    <dgm:cxn modelId="{CD794016-3AA4-AB42-B2EC-BCD47D77A9E5}" type="presOf" srcId="{0A82C270-4292-F941-B2BD-4EE3952C4872}" destId="{3A12AA45-905B-244E-A9B6-7CB4E0A96556}" srcOrd="1" destOrd="3" presId="urn:microsoft.com/office/officeart/2005/8/layout/vProcess5"/>
    <dgm:cxn modelId="{15300A67-91F9-D14A-9D47-E52A94303B54}" type="presOf" srcId="{5054DD3D-DFA5-4848-8E75-1DCD01538319}" destId="{18E607C1-2F79-4845-9993-66E7448AFA1A}" srcOrd="0" destOrd="0" presId="urn:microsoft.com/office/officeart/2005/8/layout/vProcess5"/>
    <dgm:cxn modelId="{D11F7007-F39C-5943-81EE-F6E4E98644AF}" type="presOf" srcId="{0A82C270-4292-F941-B2BD-4EE3952C4872}" destId="{AC1F65B8-3A9C-CB46-A8C8-46096DB759A9}" srcOrd="0" destOrd="3" presId="urn:microsoft.com/office/officeart/2005/8/layout/vProcess5"/>
    <dgm:cxn modelId="{C25AE4B1-0256-114C-BF14-FDA81ADD36D9}" type="presOf" srcId="{93F4BEAE-49B2-4C49-8759-72DF9A32D0E0}" destId="{CB17F882-316A-F346-B707-C7B727B4C6A0}" srcOrd="1" destOrd="0" presId="urn:microsoft.com/office/officeart/2005/8/layout/vProcess5"/>
    <dgm:cxn modelId="{165FCBC3-3FDE-E349-BD59-F9D9E1928C0F}" type="presOf" srcId="{7AA11F3C-8BD7-E946-B178-7B5C371B023F}" destId="{3A12AA45-905B-244E-A9B6-7CB4E0A96556}" srcOrd="1" destOrd="0" presId="urn:microsoft.com/office/officeart/2005/8/layout/vProcess5"/>
    <dgm:cxn modelId="{B55CDEF2-10E6-404E-8EE9-253833BF8586}" srcId="{3A053130-FBB6-FE45-A3E7-85C754D244CE}" destId="{F354A4C3-AC41-134A-87DA-D97E040BA6C2}" srcOrd="0" destOrd="0" parTransId="{3A00940D-D9D7-CC42-A59A-9B025E4D236A}" sibTransId="{A8B43186-21FA-A048-8329-0DBB4A1F8DF2}"/>
    <dgm:cxn modelId="{1F109DBA-1600-0949-8832-E333F9F89278}" srcId="{A1243C3C-261B-0942-8383-EFE08CA12E7A}" destId="{0A82C270-4292-F941-B2BD-4EE3952C4872}" srcOrd="1" destOrd="0" parTransId="{E26682FB-B906-8245-9068-D0F1732810CF}" sibTransId="{0609262A-5CD3-604B-9CD2-9CC9229B5488}"/>
    <dgm:cxn modelId="{652DB32A-681A-3744-A1C9-364CB7495182}" srcId="{5054DD3D-DFA5-4848-8E75-1DCD01538319}" destId="{93F4BEAE-49B2-4C49-8759-72DF9A32D0E0}" srcOrd="2" destOrd="0" parTransId="{00CC4556-DB93-7446-9738-C0E84AB63DED}" sibTransId="{E42FE603-8548-7D48-BB23-58D70FD3F2BF}"/>
    <dgm:cxn modelId="{307E76D1-F5D2-704D-BCD4-088DF8F1D921}" type="presParOf" srcId="{18E607C1-2F79-4845-9993-66E7448AFA1A}" destId="{2B173DCD-90E6-C845-B85A-2490093496EE}" srcOrd="0" destOrd="0" presId="urn:microsoft.com/office/officeart/2005/8/layout/vProcess5"/>
    <dgm:cxn modelId="{380BBF53-B5DC-8546-AF1E-75864699F1BD}" type="presParOf" srcId="{18E607C1-2F79-4845-9993-66E7448AFA1A}" destId="{AC1F65B8-3A9C-CB46-A8C8-46096DB759A9}" srcOrd="1" destOrd="0" presId="urn:microsoft.com/office/officeart/2005/8/layout/vProcess5"/>
    <dgm:cxn modelId="{247498FA-A93E-BF4A-92F6-614590AE17F5}" type="presParOf" srcId="{18E607C1-2F79-4845-9993-66E7448AFA1A}" destId="{24FD840D-F5D5-B44D-9EAB-A4CE956382A0}" srcOrd="2" destOrd="0" presId="urn:microsoft.com/office/officeart/2005/8/layout/vProcess5"/>
    <dgm:cxn modelId="{E7B17055-FA33-E243-AB9E-EAC8AED449BA}" type="presParOf" srcId="{18E607C1-2F79-4845-9993-66E7448AFA1A}" destId="{E6F72181-D369-AE4C-9946-A74A29A43AE2}" srcOrd="3" destOrd="0" presId="urn:microsoft.com/office/officeart/2005/8/layout/vProcess5"/>
    <dgm:cxn modelId="{9BD7A8C6-2AFB-C943-86E3-49C10182CEAF}" type="presParOf" srcId="{18E607C1-2F79-4845-9993-66E7448AFA1A}" destId="{566E6322-5FB9-C349-B5F2-71A45C6BD65C}" srcOrd="4" destOrd="0" presId="urn:microsoft.com/office/officeart/2005/8/layout/vProcess5"/>
    <dgm:cxn modelId="{1B251A4E-73BD-684C-BB8D-B01308066F04}" type="presParOf" srcId="{18E607C1-2F79-4845-9993-66E7448AFA1A}" destId="{FA2D196F-61EA-A741-9B05-26520DAB25C1}" srcOrd="5" destOrd="0" presId="urn:microsoft.com/office/officeart/2005/8/layout/vProcess5"/>
    <dgm:cxn modelId="{AA17431D-5ADE-7A43-8691-C481D0CE26F3}" type="presParOf" srcId="{18E607C1-2F79-4845-9993-66E7448AFA1A}" destId="{3A12AA45-905B-244E-A9B6-7CB4E0A96556}" srcOrd="6" destOrd="0" presId="urn:microsoft.com/office/officeart/2005/8/layout/vProcess5"/>
    <dgm:cxn modelId="{B03DF581-B80F-BE43-BECA-3057B0AD85E8}" type="presParOf" srcId="{18E607C1-2F79-4845-9993-66E7448AFA1A}" destId="{3A5830B0-92C1-9D42-BC01-58F095B3BDAB}" srcOrd="7" destOrd="0" presId="urn:microsoft.com/office/officeart/2005/8/layout/vProcess5"/>
    <dgm:cxn modelId="{8EC2A4F5-E018-C145-93C9-06BB0D603932}" type="presParOf" srcId="{18E607C1-2F79-4845-9993-66E7448AFA1A}" destId="{CB17F882-316A-F346-B707-C7B727B4C6A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C93FB-5C90-4C48-9FAA-75A4EDB921D8}">
      <dsp:nvSpPr>
        <dsp:cNvPr id="0" name=""/>
        <dsp:cNvSpPr/>
      </dsp:nvSpPr>
      <dsp:spPr>
        <a:xfrm>
          <a:off x="1336539" y="2376"/>
          <a:ext cx="1529870" cy="1529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Water Temperature Data</a:t>
          </a:r>
          <a:endParaRPr lang="en-US" sz="1500" kern="1200" dirty="0"/>
        </a:p>
      </dsp:txBody>
      <dsp:txXfrm>
        <a:off x="1560583" y="226420"/>
        <a:ext cx="1081782" cy="1081782"/>
      </dsp:txXfrm>
    </dsp:sp>
    <dsp:sp modelId="{64F5F693-6D1B-F643-A1BA-B75CF8EB03DB}">
      <dsp:nvSpPr>
        <dsp:cNvPr id="0" name=""/>
        <dsp:cNvSpPr/>
      </dsp:nvSpPr>
      <dsp:spPr>
        <a:xfrm>
          <a:off x="1657812" y="1656472"/>
          <a:ext cx="887324" cy="887324"/>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75427" y="1995785"/>
        <a:ext cx="652094" cy="208698"/>
      </dsp:txXfrm>
    </dsp:sp>
    <dsp:sp modelId="{2DD40198-3FB6-794B-8A00-00D3004F504C}">
      <dsp:nvSpPr>
        <dsp:cNvPr id="0" name=""/>
        <dsp:cNvSpPr/>
      </dsp:nvSpPr>
      <dsp:spPr>
        <a:xfrm>
          <a:off x="1336539" y="2668022"/>
          <a:ext cx="1529870" cy="1529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Stream Flow Data</a:t>
          </a:r>
          <a:endParaRPr lang="en-US" sz="1500" kern="1200" dirty="0"/>
        </a:p>
      </dsp:txBody>
      <dsp:txXfrm>
        <a:off x="1560583" y="2892066"/>
        <a:ext cx="1081782" cy="1081782"/>
      </dsp:txXfrm>
    </dsp:sp>
    <dsp:sp modelId="{78880289-63AA-7B4A-86ED-BE2DF796C231}">
      <dsp:nvSpPr>
        <dsp:cNvPr id="0" name=""/>
        <dsp:cNvSpPr/>
      </dsp:nvSpPr>
      <dsp:spPr>
        <a:xfrm>
          <a:off x="3095891" y="1815579"/>
          <a:ext cx="486498" cy="56911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095891" y="1929401"/>
        <a:ext cx="340549" cy="341467"/>
      </dsp:txXfrm>
    </dsp:sp>
    <dsp:sp modelId="{71A4AD57-EEAB-5D42-83E6-5CE62D5C39FE}">
      <dsp:nvSpPr>
        <dsp:cNvPr id="0" name=""/>
        <dsp:cNvSpPr/>
      </dsp:nvSpPr>
      <dsp:spPr>
        <a:xfrm>
          <a:off x="3784332" y="570264"/>
          <a:ext cx="3059741" cy="305974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en-US" sz="2800" kern="1200" dirty="0" smtClean="0"/>
            <a:t>Relationship?</a:t>
          </a:r>
          <a:endParaRPr lang="en-US" sz="2800" kern="1200" dirty="0"/>
        </a:p>
        <a:p>
          <a:pPr marL="228600" lvl="1" indent="-228600" algn="l" defTabSz="977900">
            <a:lnSpc>
              <a:spcPct val="90000"/>
            </a:lnSpc>
            <a:spcBef>
              <a:spcPct val="0"/>
            </a:spcBef>
            <a:spcAft>
              <a:spcPct val="15000"/>
            </a:spcAft>
            <a:buChar char="••"/>
          </a:pPr>
          <a:r>
            <a:rPr lang="en-US" sz="2200" kern="1200" dirty="0" smtClean="0"/>
            <a:t>Compare high and low inflow conditions</a:t>
          </a:r>
          <a:endParaRPr lang="en-US" sz="2200" kern="1200" dirty="0"/>
        </a:p>
      </dsp:txBody>
      <dsp:txXfrm>
        <a:off x="4232421" y="1018353"/>
        <a:ext cx="2163563" cy="2163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65B8-3A9C-CB46-A8C8-46096DB759A9}">
      <dsp:nvSpPr>
        <dsp:cNvPr id="0" name=""/>
        <dsp:cNvSpPr/>
      </dsp:nvSpPr>
      <dsp:spPr>
        <a:xfrm>
          <a:off x="361223" y="0"/>
          <a:ext cx="5670891" cy="15895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NOAA NDBC Website/</a:t>
          </a:r>
          <a:r>
            <a:rPr lang="en-US" sz="2100" kern="1200" dirty="0" err="1" smtClean="0"/>
            <a:t>Matlab</a:t>
          </a:r>
          <a:r>
            <a:rPr lang="en-US" sz="2100" kern="1200" dirty="0" smtClean="0"/>
            <a:t>/Excel</a:t>
          </a:r>
          <a:endParaRPr lang="en-US" sz="2100" kern="1200" dirty="0"/>
        </a:p>
        <a:p>
          <a:pPr marL="171450" lvl="1" indent="-171450" algn="l" defTabSz="711200">
            <a:lnSpc>
              <a:spcPct val="90000"/>
            </a:lnSpc>
            <a:spcBef>
              <a:spcPct val="0"/>
            </a:spcBef>
            <a:spcAft>
              <a:spcPct val="15000"/>
            </a:spcAft>
            <a:buChar char="••"/>
          </a:pPr>
          <a:r>
            <a:rPr lang="en-US" sz="1600" kern="1200" dirty="0" smtClean="0"/>
            <a:t>Daily Average Water Temperature</a:t>
          </a:r>
          <a:endParaRPr lang="en-US" sz="1600" kern="1200" dirty="0"/>
        </a:p>
        <a:p>
          <a:pPr marL="342900" lvl="2" indent="-171450" algn="l" defTabSz="711200">
            <a:lnSpc>
              <a:spcPct val="90000"/>
            </a:lnSpc>
            <a:spcBef>
              <a:spcPct val="0"/>
            </a:spcBef>
            <a:spcAft>
              <a:spcPct val="15000"/>
            </a:spcAft>
            <a:buChar char="••"/>
          </a:pPr>
          <a:r>
            <a:rPr lang="en-US" sz="1600" kern="1200" dirty="0" smtClean="0"/>
            <a:t>7 days before and after high/low inflow event</a:t>
          </a:r>
          <a:endParaRPr lang="en-US" sz="1600" kern="1200" dirty="0"/>
        </a:p>
        <a:p>
          <a:pPr marL="342900" lvl="2" indent="-171450" algn="l" defTabSz="711200">
            <a:lnSpc>
              <a:spcPct val="90000"/>
            </a:lnSpc>
            <a:spcBef>
              <a:spcPct val="0"/>
            </a:spcBef>
            <a:spcAft>
              <a:spcPct val="15000"/>
            </a:spcAft>
            <a:buChar char="••"/>
          </a:pPr>
          <a:r>
            <a:rPr lang="en-US" sz="1600" kern="1200" dirty="0" smtClean="0"/>
            <a:t>8 points around Galveston Bay</a:t>
          </a:r>
          <a:endParaRPr lang="en-US" sz="1600" kern="1200" dirty="0"/>
        </a:p>
      </dsp:txBody>
      <dsp:txXfrm>
        <a:off x="407779" y="46556"/>
        <a:ext cx="4138965" cy="1496415"/>
      </dsp:txXfrm>
    </dsp:sp>
    <dsp:sp modelId="{24FD840D-F5D5-B44D-9EAB-A4CE956382A0}">
      <dsp:nvSpPr>
        <dsp:cNvPr id="0" name=""/>
        <dsp:cNvSpPr/>
      </dsp:nvSpPr>
      <dsp:spPr>
        <a:xfrm>
          <a:off x="1001006" y="1854448"/>
          <a:ext cx="5519561" cy="15895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err="1" smtClean="0"/>
            <a:t>ArcMap</a:t>
          </a:r>
          <a:r>
            <a:rPr lang="en-US" sz="2100" kern="1200" dirty="0" smtClean="0"/>
            <a:t> 10.1</a:t>
          </a:r>
          <a:endParaRPr lang="en-US" sz="2100" kern="1200" dirty="0"/>
        </a:p>
        <a:p>
          <a:pPr marL="171450" lvl="1" indent="-171450" algn="l" defTabSz="711200">
            <a:lnSpc>
              <a:spcPct val="90000"/>
            </a:lnSpc>
            <a:spcBef>
              <a:spcPct val="0"/>
            </a:spcBef>
            <a:spcAft>
              <a:spcPct val="15000"/>
            </a:spcAft>
            <a:buChar char="••"/>
          </a:pPr>
          <a:r>
            <a:rPr lang="en-US" sz="1600" kern="1200" dirty="0" smtClean="0"/>
            <a:t>Spline interpolation of Water Temperature for each day</a:t>
          </a:r>
          <a:endParaRPr lang="en-US" sz="1600" kern="1200" dirty="0"/>
        </a:p>
        <a:p>
          <a:pPr marL="171450" lvl="1" indent="-171450" algn="l" defTabSz="711200">
            <a:lnSpc>
              <a:spcPct val="90000"/>
            </a:lnSpc>
            <a:spcBef>
              <a:spcPct val="0"/>
            </a:spcBef>
            <a:spcAft>
              <a:spcPct val="15000"/>
            </a:spcAft>
            <a:buChar char="••"/>
          </a:pPr>
          <a:r>
            <a:rPr lang="en-US" sz="1600" kern="1200" dirty="0" smtClean="0"/>
            <a:t>Clip using NOAA footprint of Galveston Bay</a:t>
          </a:r>
          <a:endParaRPr lang="en-US" sz="1600" kern="1200" dirty="0"/>
        </a:p>
      </dsp:txBody>
      <dsp:txXfrm>
        <a:off x="1047562" y="1901004"/>
        <a:ext cx="4047442" cy="1496415"/>
      </dsp:txXfrm>
    </dsp:sp>
    <dsp:sp modelId="{E6F72181-D369-AE4C-9946-A74A29A43AE2}">
      <dsp:nvSpPr>
        <dsp:cNvPr id="0" name=""/>
        <dsp:cNvSpPr/>
      </dsp:nvSpPr>
      <dsp:spPr>
        <a:xfrm>
          <a:off x="1787357" y="3708896"/>
          <a:ext cx="5075096" cy="15895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err="1" smtClean="0"/>
            <a:t>Photoscape</a:t>
          </a:r>
          <a:endParaRPr lang="en-US" sz="2100" kern="1200" dirty="0"/>
        </a:p>
        <a:p>
          <a:pPr marL="171450" lvl="1" indent="-171450" algn="l" defTabSz="711200">
            <a:lnSpc>
              <a:spcPct val="90000"/>
            </a:lnSpc>
            <a:spcBef>
              <a:spcPct val="0"/>
            </a:spcBef>
            <a:spcAft>
              <a:spcPct val="15000"/>
            </a:spcAft>
            <a:buChar char="••"/>
          </a:pPr>
          <a:r>
            <a:rPr lang="en-US" sz="1600" kern="1200" dirty="0" smtClean="0"/>
            <a:t>Create GIF file</a:t>
          </a:r>
          <a:endParaRPr lang="en-US" sz="1600" kern="1200" dirty="0"/>
        </a:p>
      </dsp:txBody>
      <dsp:txXfrm>
        <a:off x="1833913" y="3755452"/>
        <a:ext cx="3714022" cy="1496415"/>
      </dsp:txXfrm>
    </dsp:sp>
    <dsp:sp modelId="{566E6322-5FB9-C349-B5F2-71A45C6BD65C}">
      <dsp:nvSpPr>
        <dsp:cNvPr id="0" name=""/>
        <dsp:cNvSpPr/>
      </dsp:nvSpPr>
      <dsp:spPr>
        <a:xfrm>
          <a:off x="5360146" y="1205391"/>
          <a:ext cx="1033192" cy="103319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92614" y="1205391"/>
        <a:ext cx="568256" cy="777477"/>
      </dsp:txXfrm>
    </dsp:sp>
    <dsp:sp modelId="{FA2D196F-61EA-A741-9B05-26520DAB25C1}">
      <dsp:nvSpPr>
        <dsp:cNvPr id="0" name=""/>
        <dsp:cNvSpPr/>
      </dsp:nvSpPr>
      <dsp:spPr>
        <a:xfrm>
          <a:off x="5924264" y="3049243"/>
          <a:ext cx="1033192" cy="103319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56732" y="3049243"/>
        <a:ext cx="568256" cy="77747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11AD1-3DCC-3946-96EF-BCE3C3710BCE}" type="datetimeFigureOut">
              <a:rPr lang="en-US" smtClean="0"/>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9A1D3-5636-5B41-9DF1-3A080A21A541}" type="slidenum">
              <a:rPr lang="en-US" smtClean="0"/>
              <a:t>‹#›</a:t>
            </a:fld>
            <a:endParaRPr lang="en-US"/>
          </a:p>
        </p:txBody>
      </p:sp>
    </p:spTree>
    <p:extLst>
      <p:ext uri="{BB962C8B-B14F-4D97-AF65-F5344CB8AC3E}">
        <p14:creationId xmlns:p14="http://schemas.microsoft.com/office/powerpoint/2010/main" val="16542145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Dave and I’m going to be talking about the effects of freshwater inflow on water temperature in Galveston Bay</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1</a:t>
            </a:fld>
            <a:endParaRPr lang="en-US"/>
          </a:p>
        </p:txBody>
      </p:sp>
    </p:spTree>
    <p:extLst>
      <p:ext uri="{BB962C8B-B14F-4D97-AF65-F5344CB8AC3E}">
        <p14:creationId xmlns:p14="http://schemas.microsoft.com/office/powerpoint/2010/main" val="386860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my</a:t>
            </a:r>
            <a:r>
              <a:rPr lang="en-US" baseline="0" dirty="0" smtClean="0"/>
              <a:t> acknowledgments.  I’d like to thank NOAA, USGS, and NOS for making their data public and easy to find.</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10</a:t>
            </a:fld>
            <a:endParaRPr lang="en-US"/>
          </a:p>
        </p:txBody>
      </p:sp>
    </p:spTree>
    <p:extLst>
      <p:ext uri="{BB962C8B-B14F-4D97-AF65-F5344CB8AC3E}">
        <p14:creationId xmlns:p14="http://schemas.microsoft.com/office/powerpoint/2010/main" val="98915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 that, I’ll take any questions</a:t>
            </a:r>
            <a:r>
              <a:rPr lang="en-US" baseline="0" dirty="0" smtClean="0"/>
              <a:t> you guys might have.</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11</a:t>
            </a:fld>
            <a:endParaRPr lang="en-US"/>
          </a:p>
        </p:txBody>
      </p:sp>
    </p:spTree>
    <p:extLst>
      <p:ext uri="{BB962C8B-B14F-4D97-AF65-F5344CB8AC3E}">
        <p14:creationId xmlns:p14="http://schemas.microsoft.com/office/powerpoint/2010/main" val="399996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where is Galveston Bay?  Today is Texas day</a:t>
            </a:r>
            <a:r>
              <a:rPr lang="en-US" baseline="0" dirty="0" smtClean="0"/>
              <a:t>, so obviously it’s somewhere in Texas.</a:t>
            </a:r>
          </a:p>
          <a:p>
            <a:endParaRPr lang="en-US" baseline="0" dirty="0" smtClean="0"/>
          </a:p>
          <a:p>
            <a:r>
              <a:rPr lang="en-US" baseline="0" dirty="0" smtClean="0"/>
              <a:t>But more specifically it’s in southeastern TX about 20 miles southeast of Houston.</a:t>
            </a:r>
          </a:p>
          <a:p>
            <a:endParaRPr lang="en-US" baseline="0" dirty="0" smtClean="0"/>
          </a:p>
          <a:p>
            <a:r>
              <a:rPr lang="en-US" baseline="0" dirty="0" smtClean="0"/>
              <a:t>Galveston bay has 2 main freshwater inflows, which are the San Jacinto River (here) flowing in from the Northwest and the Trinity River (here) flowing in from the north.</a:t>
            </a:r>
          </a:p>
          <a:p>
            <a:endParaRPr lang="en-US" baseline="0" dirty="0" smtClean="0"/>
          </a:p>
          <a:p>
            <a:r>
              <a:rPr lang="en-US" baseline="0" dirty="0" smtClean="0"/>
              <a:t>So, why did I choose Galveston Bay?  The project I’m working on for my master’s is funded by the Gulf of Mexico Research Initiative (or </a:t>
            </a:r>
            <a:r>
              <a:rPr lang="en-US" baseline="0" dirty="0" err="1" smtClean="0"/>
              <a:t>GoMRI</a:t>
            </a:r>
            <a:r>
              <a:rPr lang="en-US" baseline="0" dirty="0" smtClean="0"/>
              <a:t>), and focuses on learning more about how an oil spill (</a:t>
            </a:r>
            <a:r>
              <a:rPr lang="en-US" baseline="0" dirty="0" err="1" smtClean="0"/>
              <a:t>GoMRI</a:t>
            </a:r>
            <a:r>
              <a:rPr lang="en-US" baseline="0" dirty="0" smtClean="0"/>
              <a:t> is partially funded by BP) would propagate in several bays along the Gulf Coast.</a:t>
            </a:r>
          </a:p>
          <a:p>
            <a:endParaRPr lang="en-US" baseline="0" dirty="0" smtClean="0"/>
          </a:p>
          <a:p>
            <a:r>
              <a:rPr lang="en-US" baseline="0" dirty="0" smtClean="0"/>
              <a:t>The first bay we are looking at is Galveston, so I thought it would be beneficial to learn as much as I can about the area.</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2</a:t>
            </a:fld>
            <a:endParaRPr lang="en-US"/>
          </a:p>
        </p:txBody>
      </p:sp>
    </p:spTree>
    <p:extLst>
      <p:ext uri="{BB962C8B-B14F-4D97-AF65-F5344CB8AC3E}">
        <p14:creationId xmlns:p14="http://schemas.microsoft.com/office/powerpoint/2010/main" val="171866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to be able look at what is happening in the bay, I needed</a:t>
            </a:r>
            <a:r>
              <a:rPr lang="en-US" baseline="0" dirty="0" smtClean="0"/>
              <a:t> data points in the bay itself.</a:t>
            </a:r>
          </a:p>
          <a:p>
            <a:endParaRPr lang="en-US" baseline="0" dirty="0" smtClean="0"/>
          </a:p>
          <a:p>
            <a:r>
              <a:rPr lang="en-US" baseline="0" dirty="0" smtClean="0"/>
              <a:t>Looking on NOAA’s website, I found the National Data Buoy Center, which collects data from buoys deployed all over the world (which are shown here).</a:t>
            </a:r>
          </a:p>
          <a:p>
            <a:endParaRPr lang="en-US" baseline="0" dirty="0" smtClean="0"/>
          </a:p>
          <a:p>
            <a:r>
              <a:rPr lang="en-US" baseline="0" dirty="0" smtClean="0"/>
              <a:t>Zooming in to Galveston Bay, you can see that there are 6 or 7 buoys that might be helpful for me.  So looking through the data available at these locations, it seems the only information dealing with the water in Galveston Bay is water temperature.  The rest is just meteorological data like wind speed and air temperature.</a:t>
            </a:r>
          </a:p>
        </p:txBody>
      </p:sp>
      <p:sp>
        <p:nvSpPr>
          <p:cNvPr id="4" name="Slide Number Placeholder 3"/>
          <p:cNvSpPr>
            <a:spLocks noGrp="1"/>
          </p:cNvSpPr>
          <p:nvPr>
            <p:ph type="sldNum" sz="quarter" idx="10"/>
          </p:nvPr>
        </p:nvSpPr>
        <p:spPr/>
        <p:txBody>
          <a:bodyPr/>
          <a:lstStyle/>
          <a:p>
            <a:fld id="{6F99A1D3-5636-5B41-9DF1-3A080A21A541}" type="slidenum">
              <a:rPr lang="en-US" smtClean="0"/>
              <a:t>3</a:t>
            </a:fld>
            <a:endParaRPr lang="en-US"/>
          </a:p>
        </p:txBody>
      </p:sp>
    </p:spTree>
    <p:extLst>
      <p:ext uri="{BB962C8B-B14F-4D97-AF65-F5344CB8AC3E}">
        <p14:creationId xmlns:p14="http://schemas.microsoft.com/office/powerpoint/2010/main" val="272225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a:t>
            </a:r>
            <a:r>
              <a:rPr lang="en-US" baseline="0" dirty="0" smtClean="0"/>
              <a:t> that I knew what data was available in the bay, I focused on the main freshwater sources of the bay.</a:t>
            </a:r>
          </a:p>
          <a:p>
            <a:endParaRPr lang="en-US" baseline="0" dirty="0" smtClean="0"/>
          </a:p>
          <a:p>
            <a:r>
              <a:rPr lang="en-US" baseline="0" dirty="0" smtClean="0"/>
              <a:t>Using USGS’s </a:t>
            </a:r>
            <a:r>
              <a:rPr lang="en-US" baseline="0" dirty="0" err="1" smtClean="0"/>
              <a:t>WaterWatch</a:t>
            </a:r>
            <a:r>
              <a:rPr lang="en-US" baseline="0" dirty="0" smtClean="0"/>
              <a:t>, I was able to find stream flow data for both the San Jacinto and the Trinity Rivers, and water temperature data for the Trinity River.</a:t>
            </a:r>
          </a:p>
          <a:p>
            <a:endParaRPr lang="en-US" baseline="0" dirty="0" smtClean="0"/>
          </a:p>
          <a:p>
            <a:r>
              <a:rPr lang="en-US" baseline="0" dirty="0" smtClean="0"/>
              <a:t>Later in the project, it became obvious that I needed some shape file of Galveston Bay (I’ll talk about why this was necessary later).  I found a shape file as well as a 30 meter DEM of Galveston Bay on NOAA’s Estuarine Bathymetry webpage.  The data which produced these maps was collected and analyzed by the National Ocean Service.</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4</a:t>
            </a:fld>
            <a:endParaRPr lang="en-US"/>
          </a:p>
        </p:txBody>
      </p:sp>
    </p:spTree>
    <p:extLst>
      <p:ext uri="{BB962C8B-B14F-4D97-AF65-F5344CB8AC3E}">
        <p14:creationId xmlns:p14="http://schemas.microsoft.com/office/powerpoint/2010/main" val="393895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collecting the data that</a:t>
            </a:r>
            <a:r>
              <a:rPr lang="en-US" baseline="0" dirty="0" smtClean="0"/>
              <a:t> was available to me and thinking about what I could do with that data for a long time, I decided it might be interesting to compare how the water temperature in the bay is affected by the freshwater inflows.  More specifically, I wanted to compare the behavior of the bay during a high inflow event to its behavior during a low inflow event. Before I could do that, though, I needed to find out when high and low inflows occurred.</a:t>
            </a:r>
          </a:p>
          <a:p>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5</a:t>
            </a:fld>
            <a:endParaRPr lang="en-US"/>
          </a:p>
        </p:txBody>
      </p:sp>
    </p:spTree>
    <p:extLst>
      <p:ext uri="{BB962C8B-B14F-4D97-AF65-F5344CB8AC3E}">
        <p14:creationId xmlns:p14="http://schemas.microsoft.com/office/powerpoint/2010/main" val="36642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here we can see two plots, which are gauge height in feet of the San Jacinto River near Sheldon, TX on the left and daily elevation above NGVD 1929 for the Trinity River at </a:t>
            </a:r>
            <a:r>
              <a:rPr lang="en-US" baseline="0" dirty="0" err="1" smtClean="0"/>
              <a:t>Wallisville</a:t>
            </a:r>
            <a:r>
              <a:rPr lang="en-US" baseline="0" dirty="0" smtClean="0"/>
              <a:t>, TX on the right.  Looking at these two plots, I noticed that they were nearly identical for the entire year of 2011.  This, along with the fact that the NDBC data set for Galveston Bay was most complete for 2011, led me to focus on 2011.</a:t>
            </a:r>
          </a:p>
          <a:p>
            <a:endParaRPr lang="en-US" baseline="0" dirty="0" smtClean="0"/>
          </a:p>
          <a:p>
            <a:r>
              <a:rPr lang="en-US" baseline="0" dirty="0" smtClean="0"/>
              <a:t>As a high inflow period, I chose October 3</a:t>
            </a:r>
            <a:r>
              <a:rPr lang="en-US" baseline="30000" dirty="0" smtClean="0"/>
              <a:t>rd</a:t>
            </a:r>
            <a:r>
              <a:rPr lang="en-US" baseline="0" dirty="0" smtClean="0"/>
              <a:t> to October 16</a:t>
            </a:r>
            <a:r>
              <a:rPr lang="en-US" baseline="30000" dirty="0" smtClean="0"/>
              <a:t>th</a:t>
            </a:r>
            <a:r>
              <a:rPr lang="en-US" baseline="0" dirty="0" smtClean="0"/>
              <a:t> (indicated by the black boxes here) and for a low period I chose January 27</a:t>
            </a:r>
            <a:r>
              <a:rPr lang="en-US" baseline="30000" dirty="0" smtClean="0"/>
              <a:t>th</a:t>
            </a:r>
            <a:r>
              <a:rPr lang="en-US" baseline="0" dirty="0" smtClean="0"/>
              <a:t> to February 9</a:t>
            </a:r>
            <a:r>
              <a:rPr lang="en-US" baseline="30000" dirty="0" smtClean="0"/>
              <a:t>th</a:t>
            </a:r>
            <a:r>
              <a:rPr lang="en-US" baseline="0" dirty="0" smtClean="0"/>
              <a:t>.  The reason I chose this period over early September (as you can see here it has a lower flow than the period I picked) is because this time period has a more consistent lower trend, as opposed to the spike in early September.  I decided to focus on two week periods centered around the extreme events (they began 7 days before the extreme event and ended 7 days after the event) to try to isolate any effect the events had in the bay.</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6</a:t>
            </a:fld>
            <a:endParaRPr lang="en-US"/>
          </a:p>
        </p:txBody>
      </p:sp>
    </p:spTree>
    <p:extLst>
      <p:ext uri="{BB962C8B-B14F-4D97-AF65-F5344CB8AC3E}">
        <p14:creationId xmlns:p14="http://schemas.microsoft.com/office/powerpoint/2010/main" val="401805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taking my 4 weeks of daily</a:t>
            </a:r>
            <a:r>
              <a:rPr lang="en-US" baseline="0" dirty="0" smtClean="0"/>
              <a:t> averaged</a:t>
            </a:r>
            <a:r>
              <a:rPr lang="en-US" dirty="0" smtClean="0"/>
              <a:t> water temperature</a:t>
            </a:r>
            <a:r>
              <a:rPr lang="en-US" baseline="0" dirty="0" smtClean="0"/>
              <a:t> data (2 weeks each for high and low inflow) at each buoy in Galveston bay as well as at the USGS gage station for the Trinity River at </a:t>
            </a:r>
            <a:r>
              <a:rPr lang="en-US" baseline="0" dirty="0" err="1" smtClean="0"/>
              <a:t>Wallisville</a:t>
            </a:r>
            <a:r>
              <a:rPr lang="en-US" baseline="0" dirty="0" smtClean="0"/>
              <a:t>, I uploaded the points as a </a:t>
            </a:r>
            <a:r>
              <a:rPr lang="en-US" baseline="0" dirty="0" err="1" smtClean="0"/>
              <a:t>shapefile</a:t>
            </a:r>
            <a:r>
              <a:rPr lang="en-US" baseline="0" dirty="0" smtClean="0"/>
              <a:t> in </a:t>
            </a:r>
            <a:r>
              <a:rPr lang="en-US" baseline="0" dirty="0" err="1" smtClean="0"/>
              <a:t>ArcMap</a:t>
            </a:r>
            <a:r>
              <a:rPr lang="en-US" baseline="0" dirty="0" smtClean="0"/>
              <a:t>, with 28 fields of water temperature data for each point.  This allowed me to interpolate the water temperature across the entire bay for each day.  I used spline interpolation because it tended to give the smoothest surface, which made sense for my research because water temperature tends to be smoothly distributed over a water body.  </a:t>
            </a:r>
          </a:p>
          <a:p>
            <a:endParaRPr lang="en-US" baseline="0" dirty="0" smtClean="0"/>
          </a:p>
          <a:p>
            <a:r>
              <a:rPr lang="en-US" baseline="0" dirty="0" smtClean="0"/>
              <a:t>The next step involved clipping the interpolation to show only water temperatures for points that are in the bay (where the water is).  This is where having the polygon </a:t>
            </a:r>
            <a:r>
              <a:rPr lang="en-US" baseline="0" dirty="0" err="1" smtClean="0"/>
              <a:t>shapefile</a:t>
            </a:r>
            <a:r>
              <a:rPr lang="en-US" baseline="0" dirty="0" smtClean="0"/>
              <a:t> of the boundary of the bay came in handy, because I was able to use the clip tool in the Raster Processing toolbox to show only interpolated water temperature values which fell inside this polygon.</a:t>
            </a:r>
          </a:p>
          <a:p>
            <a:endParaRPr lang="en-US" baseline="0" dirty="0" smtClean="0"/>
          </a:p>
          <a:p>
            <a:r>
              <a:rPr lang="en-US" baseline="0" dirty="0" smtClean="0"/>
              <a:t>Finally, I used a free program called </a:t>
            </a:r>
            <a:r>
              <a:rPr lang="en-US" baseline="0" dirty="0" err="1" smtClean="0"/>
              <a:t>Photoscape</a:t>
            </a:r>
            <a:r>
              <a:rPr lang="en-US" baseline="0" dirty="0" smtClean="0"/>
              <a:t> to create animated GIF files of the 2 two-week periods I was focusing on, which are shown in the next slide.</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7</a:t>
            </a:fld>
            <a:endParaRPr lang="en-US"/>
          </a:p>
        </p:txBody>
      </p:sp>
    </p:spTree>
    <p:extLst>
      <p:ext uri="{BB962C8B-B14F-4D97-AF65-F5344CB8AC3E}">
        <p14:creationId xmlns:p14="http://schemas.microsoft.com/office/powerpoint/2010/main" val="192679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comparison of the two time periods, high inflow on the left and low inflow on the right.  At the present time,  I haven’t spent enough time staring at these movies to see if any differences between the two exist, and this is something that I will discuss in my final report.</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8</a:t>
            </a:fld>
            <a:endParaRPr lang="en-US"/>
          </a:p>
        </p:txBody>
      </p:sp>
    </p:spTree>
    <p:extLst>
      <p:ext uri="{BB962C8B-B14F-4D97-AF65-F5344CB8AC3E}">
        <p14:creationId xmlns:p14="http://schemas.microsoft.com/office/powerpoint/2010/main" val="169209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leads</a:t>
            </a:r>
            <a:r>
              <a:rPr lang="en-US" baseline="0" dirty="0" smtClean="0"/>
              <a:t> me to my next steps and possible future work.  As I said, I need to stare at the movies some more to determine if there is any relationship between freshwater inflow and water temperature, and if this relationship changes with high/low inflows.</a:t>
            </a:r>
          </a:p>
          <a:p>
            <a:endParaRPr lang="en-US" baseline="0" dirty="0" smtClean="0"/>
          </a:p>
          <a:p>
            <a:r>
              <a:rPr lang="en-US" baseline="0" dirty="0" smtClean="0"/>
              <a:t>First I’ll determine if there is any relationship at all, and if so, what patterns I can see when comparing the high and low inflow conditions.</a:t>
            </a:r>
          </a:p>
          <a:p>
            <a:endParaRPr lang="en-US" baseline="0" dirty="0" smtClean="0"/>
          </a:p>
          <a:p>
            <a:r>
              <a:rPr lang="en-US" baseline="0" dirty="0" smtClean="0"/>
              <a:t>For future work, I think salinity data for the bay would have been much more interesting to look at, because there is a stronger relationship between freshwater inflow and salinity.  This data must exist somewhere, it’s probably just a matter of contacting the right agency and talking to the right people.  Another thing I thought might be interesting would be to look at multiple years of data to see if common trends throughout time can be found during high inflow and low inflow conditions.</a:t>
            </a:r>
            <a:endParaRPr lang="en-US" dirty="0"/>
          </a:p>
        </p:txBody>
      </p:sp>
      <p:sp>
        <p:nvSpPr>
          <p:cNvPr id="4" name="Slide Number Placeholder 3"/>
          <p:cNvSpPr>
            <a:spLocks noGrp="1"/>
          </p:cNvSpPr>
          <p:nvPr>
            <p:ph type="sldNum" sz="quarter" idx="10"/>
          </p:nvPr>
        </p:nvSpPr>
        <p:spPr/>
        <p:txBody>
          <a:bodyPr/>
          <a:lstStyle/>
          <a:p>
            <a:fld id="{6F99A1D3-5636-5B41-9DF1-3A080A21A541}" type="slidenum">
              <a:rPr lang="en-US" smtClean="0"/>
              <a:t>9</a:t>
            </a:fld>
            <a:endParaRPr lang="en-US"/>
          </a:p>
        </p:txBody>
      </p:sp>
    </p:spTree>
    <p:extLst>
      <p:ext uri="{BB962C8B-B14F-4D97-AF65-F5344CB8AC3E}">
        <p14:creationId xmlns:p14="http://schemas.microsoft.com/office/powerpoint/2010/main" val="219762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BE1A6F3-7CB8-5C4D-9BF1-93FCB2D84680}" type="datetimeFigureOut">
              <a:rPr lang="en-US" smtClean="0"/>
              <a:t>11/29/2012</a:t>
            </a:fld>
            <a:endParaRPr lang="en-US"/>
          </a:p>
        </p:txBody>
      </p:sp>
      <p:sp>
        <p:nvSpPr>
          <p:cNvPr id="16" name="Slide Number Placeholder 15"/>
          <p:cNvSpPr>
            <a:spLocks noGrp="1"/>
          </p:cNvSpPr>
          <p:nvPr>
            <p:ph type="sldNum" sz="quarter" idx="11"/>
          </p:nvPr>
        </p:nvSpPr>
        <p:spPr/>
        <p:txBody>
          <a:bodyPr/>
          <a:lstStyle/>
          <a:p>
            <a:fld id="{DCCF778B-E702-EF46-8E8E-0D74D6A0621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E1A6F3-7CB8-5C4D-9BF1-93FCB2D84680}"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778B-E702-EF46-8E8E-0D74D6A0621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E1A6F3-7CB8-5C4D-9BF1-93FCB2D84680}" type="datetimeFigureOut">
              <a:rPr lang="en-US" smtClean="0"/>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1A6F3-7CB8-5C4D-9BF1-93FCB2D84680}" type="datetimeFigureOut">
              <a:rPr lang="en-US" smtClean="0"/>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1A6F3-7CB8-5C4D-9BF1-93FCB2D84680}" type="datetimeFigureOut">
              <a:rPr lang="en-US" smtClean="0"/>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BE1A6F3-7CB8-5C4D-9BF1-93FCB2D84680}" type="datetimeFigureOut">
              <a:rPr lang="en-US" smtClean="0"/>
              <a:t>11/29/2012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CCF778B-E702-EF46-8E8E-0D74D6A062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BE1A6F3-7CB8-5C4D-9BF1-93FCB2D84680}" type="datetimeFigureOut">
              <a:rPr lang="en-US" smtClean="0"/>
              <a:t>11/29/2012</a:t>
            </a:fld>
            <a:endParaRPr lang="en-US"/>
          </a:p>
        </p:txBody>
      </p:sp>
      <p:sp>
        <p:nvSpPr>
          <p:cNvPr id="15" name="Slide Number Placeholder 14"/>
          <p:cNvSpPr>
            <a:spLocks noGrp="1"/>
          </p:cNvSpPr>
          <p:nvPr>
            <p:ph type="sldNum" sz="quarter" idx="11"/>
          </p:nvPr>
        </p:nvSpPr>
        <p:spPr/>
        <p:txBody>
          <a:bodyPr/>
          <a:lstStyle/>
          <a:p>
            <a:fld id="{DCCF778B-E702-EF46-8E8E-0D74D6A0621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1A6F3-7CB8-5C4D-9BF1-93FCB2D84680}" type="datetimeFigureOut">
              <a:rPr lang="en-US" smtClean="0"/>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1A6F3-7CB8-5C4D-9BF1-93FCB2D84680}" type="datetimeFigureOut">
              <a:rPr lang="en-US" smtClean="0"/>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F778B-E702-EF46-8E8E-0D74D6A062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BE1A6F3-7CB8-5C4D-9BF1-93FCB2D84680}" type="datetimeFigureOut">
              <a:rPr lang="en-US" smtClean="0"/>
              <a:t>11/29/2012</a:t>
            </a:fld>
            <a:endParaRPr lang="en-US"/>
          </a:p>
        </p:txBody>
      </p:sp>
      <p:sp>
        <p:nvSpPr>
          <p:cNvPr id="13" name="Slide Number Placeholder 12"/>
          <p:cNvSpPr>
            <a:spLocks noGrp="1"/>
          </p:cNvSpPr>
          <p:nvPr>
            <p:ph type="sldNum" sz="quarter" idx="11"/>
          </p:nvPr>
        </p:nvSpPr>
        <p:spPr/>
        <p:txBody>
          <a:bodyPr/>
          <a:lstStyle/>
          <a:p>
            <a:fld id="{DCCF778B-E702-EF46-8E8E-0D74D6A0621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BE1A6F3-7CB8-5C4D-9BF1-93FCB2D84680}" type="datetimeFigureOut">
              <a:rPr lang="en-US" smtClean="0"/>
              <a:t>11/29/2012</a:t>
            </a:fld>
            <a:endParaRPr lang="en-US"/>
          </a:p>
        </p:txBody>
      </p:sp>
      <p:sp>
        <p:nvSpPr>
          <p:cNvPr id="9" name="Slide Number Placeholder 8"/>
          <p:cNvSpPr>
            <a:spLocks noGrp="1"/>
          </p:cNvSpPr>
          <p:nvPr>
            <p:ph type="sldNum" sz="quarter" idx="11"/>
          </p:nvPr>
        </p:nvSpPr>
        <p:spPr/>
        <p:txBody>
          <a:bodyPr/>
          <a:lstStyle/>
          <a:p>
            <a:fld id="{DCCF778B-E702-EF46-8E8E-0D74D6A062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BE1A6F3-7CB8-5C4D-9BF1-93FCB2D84680}" type="datetimeFigureOut">
              <a:rPr lang="en-US" smtClean="0"/>
              <a:t>11/29/2012</a:t>
            </a:fld>
            <a:endParaRPr lang="en-US"/>
          </a:p>
        </p:txBody>
      </p:sp>
      <p:sp>
        <p:nvSpPr>
          <p:cNvPr id="15" name="Slide Number Placeholder 14"/>
          <p:cNvSpPr>
            <a:spLocks noGrp="1"/>
          </p:cNvSpPr>
          <p:nvPr>
            <p:ph type="sldNum" sz="quarter" idx="11"/>
          </p:nvPr>
        </p:nvSpPr>
        <p:spPr/>
        <p:txBody>
          <a:bodyPr/>
          <a:lstStyle/>
          <a:p>
            <a:fld id="{DCCF778B-E702-EF46-8E8E-0D74D6A0621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BE1A6F3-7CB8-5C4D-9BF1-93FCB2D84680}" type="datetimeFigureOut">
              <a:rPr lang="en-US" smtClean="0"/>
              <a:t>11/29/2012</a:t>
            </a:fld>
            <a:endParaRPr lang="en-US"/>
          </a:p>
        </p:txBody>
      </p:sp>
      <p:sp>
        <p:nvSpPr>
          <p:cNvPr id="8" name="Slide Number Placeholder 7"/>
          <p:cNvSpPr>
            <a:spLocks noGrp="1"/>
          </p:cNvSpPr>
          <p:nvPr>
            <p:ph type="sldNum" sz="quarter" idx="11"/>
          </p:nvPr>
        </p:nvSpPr>
        <p:spPr/>
        <p:txBody>
          <a:bodyPr/>
          <a:lstStyle/>
          <a:p>
            <a:fld id="{DCCF778B-E702-EF46-8E8E-0D74D6A0621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E1A6F3-7CB8-5C4D-9BF1-93FCB2D84680}" type="datetimeFigureOut">
              <a:rPr lang="en-US" smtClean="0"/>
              <a:t>11/29/2012</a:t>
            </a:fld>
            <a:endParaRPr lang="en-US"/>
          </a:p>
        </p:txBody>
      </p:sp>
      <p:sp>
        <p:nvSpPr>
          <p:cNvPr id="6" name="Slide Number Placeholder 5"/>
          <p:cNvSpPr>
            <a:spLocks noGrp="1"/>
          </p:cNvSpPr>
          <p:nvPr>
            <p:ph type="sldNum" sz="quarter" idx="11"/>
          </p:nvPr>
        </p:nvSpPr>
        <p:spPr/>
        <p:txBody>
          <a:bodyPr/>
          <a:lstStyle/>
          <a:p>
            <a:fld id="{DCCF778B-E702-EF46-8E8E-0D74D6A06216}"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BE1A6F3-7CB8-5C4D-9BF1-93FCB2D84680}" type="datetimeFigureOut">
              <a:rPr lang="en-US" smtClean="0"/>
              <a:t>11/29/2012</a:t>
            </a:fld>
            <a:endParaRPr lang="en-US"/>
          </a:p>
        </p:txBody>
      </p:sp>
      <p:sp>
        <p:nvSpPr>
          <p:cNvPr id="16" name="Slide Number Placeholder 15"/>
          <p:cNvSpPr>
            <a:spLocks noGrp="1"/>
          </p:cNvSpPr>
          <p:nvPr>
            <p:ph type="sldNum" sz="quarter" idx="11"/>
          </p:nvPr>
        </p:nvSpPr>
        <p:spPr/>
        <p:txBody>
          <a:bodyPr/>
          <a:lstStyle/>
          <a:p>
            <a:fld id="{DCCF778B-E702-EF46-8E8E-0D74D6A0621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BE1A6F3-7CB8-5C4D-9BF1-93FCB2D84680}" type="datetimeFigureOut">
              <a:rPr lang="en-US" smtClean="0"/>
              <a:t>11/29/2012</a:t>
            </a:fld>
            <a:endParaRPr lang="en-US"/>
          </a:p>
        </p:txBody>
      </p:sp>
      <p:sp>
        <p:nvSpPr>
          <p:cNvPr id="14" name="Slide Number Placeholder 13"/>
          <p:cNvSpPr>
            <a:spLocks noGrp="1"/>
          </p:cNvSpPr>
          <p:nvPr>
            <p:ph type="sldNum" sz="quarter" idx="11"/>
          </p:nvPr>
        </p:nvSpPr>
        <p:spPr/>
        <p:txBody>
          <a:bodyPr/>
          <a:lstStyle/>
          <a:p>
            <a:fld id="{DCCF778B-E702-EF46-8E8E-0D74D6A0621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BE1A6F3-7CB8-5C4D-9BF1-93FCB2D84680}" type="datetimeFigureOut">
              <a:rPr lang="en-US" smtClean="0"/>
              <a:t>11/29/2012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CCF778B-E702-EF46-8E8E-0D74D6A0621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BE1A6F3-7CB8-5C4D-9BF1-93FCB2D84680}" type="datetimeFigureOut">
              <a:rPr lang="en-US" smtClean="0"/>
              <a:t>11/29/2012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CCF778B-E702-EF46-8E8E-0D74D6A062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gif"/><Relationship Id="rId7" Type="http://schemas.openxmlformats.org/officeDocument/2006/relationships/image" Target="../media/image15.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notesSlide" Target="../notesSlides/notesSlide8.xml"/><Relationship Id="rId5" Type="http://schemas.openxmlformats.org/officeDocument/2006/relationships/slideLayout" Target="../slideLayouts/slideLayout16.xml"/><Relationship Id="rId4" Type="http://schemas.openxmlformats.org/officeDocument/2006/relationships/video" Target="../media/media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568834" y="4227357"/>
            <a:ext cx="3089725" cy="1018665"/>
          </a:xfrm>
          <a:prstGeom prst="rect">
            <a:avLst/>
          </a:prstGeom>
          <a:gradFill flip="none" rotWithShape="1">
            <a:gsLst>
              <a:gs pos="0">
                <a:schemeClr val="accent1">
                  <a:alpha val="65000"/>
                </a:schemeClr>
              </a:gs>
              <a:gs pos="100000">
                <a:schemeClr val="accent1">
                  <a:shade val="48000"/>
                  <a:satMod val="180000"/>
                  <a:lumMod val="94000"/>
                  <a:alpha val="65000"/>
                </a:schemeClr>
              </a:gs>
              <a:gs pos="100000">
                <a:schemeClr val="accent1">
                  <a:shade val="48000"/>
                  <a:satMod val="180000"/>
                  <a:lumMod val="94000"/>
                  <a:alpha val="65000"/>
                </a:schemeClr>
              </a:gs>
            </a:gsLst>
            <a:lin ang="414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1857" y="2161346"/>
            <a:ext cx="7107590" cy="2161346"/>
          </a:xfrm>
          <a:prstGeom prst="rect">
            <a:avLst/>
          </a:prstGeom>
          <a:gradFill flip="none" rotWithShape="1">
            <a:gsLst>
              <a:gs pos="0">
                <a:schemeClr val="accent1">
                  <a:alpha val="65000"/>
                </a:schemeClr>
              </a:gs>
              <a:gs pos="100000">
                <a:schemeClr val="accent1">
                  <a:shade val="48000"/>
                  <a:satMod val="180000"/>
                  <a:lumMod val="94000"/>
                  <a:alpha val="65000"/>
                </a:schemeClr>
              </a:gs>
              <a:gs pos="100000">
                <a:schemeClr val="accent1">
                  <a:shade val="48000"/>
                  <a:satMod val="180000"/>
                  <a:lumMod val="94000"/>
                  <a:alpha val="65000"/>
                </a:schemeClr>
              </a:gs>
            </a:gsLst>
            <a:lin ang="414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latin typeface="Franklin Gothic Medium"/>
                <a:cs typeface="Franklin Gothic Medium"/>
              </a:rPr>
              <a:t>GALVESTON BAY</a:t>
            </a:r>
            <a:endParaRPr lang="en-US" dirty="0">
              <a:latin typeface="Franklin Gothic Medium"/>
              <a:cs typeface="Franklin Gothic Medium"/>
            </a:endParaRPr>
          </a:p>
        </p:txBody>
      </p:sp>
      <p:sp>
        <p:nvSpPr>
          <p:cNvPr id="3" name="Subtitle 2"/>
          <p:cNvSpPr>
            <a:spLocks noGrp="1"/>
          </p:cNvSpPr>
          <p:nvPr>
            <p:ph type="subTitle" idx="1"/>
          </p:nvPr>
        </p:nvSpPr>
        <p:spPr/>
        <p:txBody>
          <a:bodyPr>
            <a:normAutofit lnSpcReduction="10000"/>
          </a:bodyPr>
          <a:lstStyle/>
          <a:p>
            <a:r>
              <a:rPr lang="en-US" dirty="0" smtClean="0">
                <a:latin typeface="Franklin Gothic Medium"/>
                <a:cs typeface="Franklin Gothic Medium"/>
              </a:rPr>
              <a:t>The Effects of Freshwater Inflow on Water Temperature</a:t>
            </a:r>
            <a:endParaRPr lang="en-US" dirty="0">
              <a:latin typeface="Franklin Gothic Medium"/>
              <a:cs typeface="Franklin Gothic Medium"/>
            </a:endParaRPr>
          </a:p>
        </p:txBody>
      </p:sp>
      <p:sp>
        <p:nvSpPr>
          <p:cNvPr id="5" name="TextBox 4"/>
          <p:cNvSpPr txBox="1"/>
          <p:nvPr/>
        </p:nvSpPr>
        <p:spPr>
          <a:xfrm>
            <a:off x="4726181" y="4322692"/>
            <a:ext cx="3932378" cy="923330"/>
          </a:xfrm>
          <a:prstGeom prst="rect">
            <a:avLst/>
          </a:prstGeom>
          <a:noFill/>
        </p:spPr>
        <p:txBody>
          <a:bodyPr wrap="square" rtlCol="0">
            <a:spAutoFit/>
          </a:bodyPr>
          <a:lstStyle/>
          <a:p>
            <a:pPr algn="r"/>
            <a:r>
              <a:rPr lang="en-US" dirty="0" smtClean="0">
                <a:latin typeface="Franklin Gothic Medium"/>
                <a:cs typeface="Franklin Gothic Medium"/>
              </a:rPr>
              <a:t>David Christiansen</a:t>
            </a:r>
          </a:p>
          <a:p>
            <a:pPr algn="r"/>
            <a:endParaRPr lang="en-US" dirty="0">
              <a:latin typeface="Franklin Gothic Medium"/>
              <a:cs typeface="Franklin Gothic Medium"/>
            </a:endParaRPr>
          </a:p>
          <a:p>
            <a:pPr algn="r"/>
            <a:r>
              <a:rPr lang="en-US" dirty="0" smtClean="0">
                <a:latin typeface="Franklin Gothic Medium"/>
                <a:cs typeface="Franklin Gothic Medium"/>
              </a:rPr>
              <a:t>University of Texas at Austin</a:t>
            </a:r>
            <a:endParaRPr lang="en-US" dirty="0">
              <a:latin typeface="Franklin Gothic Medium"/>
              <a:cs typeface="Franklin Gothic Medium"/>
            </a:endParaRPr>
          </a:p>
        </p:txBody>
      </p:sp>
    </p:spTree>
    <p:extLst>
      <p:ext uri="{BB962C8B-B14F-4D97-AF65-F5344CB8AC3E}">
        <p14:creationId xmlns:p14="http://schemas.microsoft.com/office/powerpoint/2010/main" val="425332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a:buFont typeface="Arial"/>
              <a:buChar char="•"/>
            </a:pPr>
            <a:r>
              <a:rPr lang="en-US" dirty="0" smtClean="0"/>
              <a:t>NOAA National Data Buoy Center</a:t>
            </a:r>
          </a:p>
          <a:p>
            <a:pPr>
              <a:buFont typeface="Arial"/>
              <a:buChar char="•"/>
            </a:pPr>
            <a:r>
              <a:rPr lang="en-US" dirty="0" smtClean="0"/>
              <a:t>USGS </a:t>
            </a:r>
            <a:r>
              <a:rPr lang="en-US" dirty="0" err="1" smtClean="0"/>
              <a:t>WaterWatch</a:t>
            </a:r>
            <a:endParaRPr lang="en-US" dirty="0" smtClean="0"/>
          </a:p>
          <a:p>
            <a:pPr>
              <a:buFont typeface="Arial"/>
              <a:buChar char="•"/>
            </a:pPr>
            <a:r>
              <a:rPr lang="en-US" dirty="0" smtClean="0"/>
              <a:t>NOAA National Ocean Service</a:t>
            </a:r>
            <a:endParaRPr lang="en-US" dirty="0"/>
          </a:p>
        </p:txBody>
      </p:sp>
    </p:spTree>
    <p:extLst>
      <p:ext uri="{BB962C8B-B14F-4D97-AF65-F5344CB8AC3E}">
        <p14:creationId xmlns:p14="http://schemas.microsoft.com/office/powerpoint/2010/main" val="255193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Merrill - Rotterdam flood gat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1" r="-144"/>
          <a:stretch/>
        </p:blipFill>
        <p:spPr>
          <a:xfrm>
            <a:off x="1502120" y="1454747"/>
            <a:ext cx="6155025" cy="4650111"/>
          </a:xfrm>
        </p:spPr>
      </p:pic>
      <p:sp>
        <p:nvSpPr>
          <p:cNvPr id="5" name="TextBox 4"/>
          <p:cNvSpPr txBox="1"/>
          <p:nvPr/>
        </p:nvSpPr>
        <p:spPr>
          <a:xfrm>
            <a:off x="2263106" y="6129346"/>
            <a:ext cx="5861276" cy="276999"/>
          </a:xfrm>
          <a:prstGeom prst="rect">
            <a:avLst/>
          </a:prstGeom>
          <a:noFill/>
        </p:spPr>
        <p:txBody>
          <a:bodyPr wrap="square" rtlCol="0">
            <a:spAutoFit/>
          </a:bodyPr>
          <a:lstStyle/>
          <a:p>
            <a:pPr algn="r"/>
            <a:r>
              <a:rPr lang="en-US" sz="1200" dirty="0" smtClean="0"/>
              <a:t>http://</a:t>
            </a:r>
            <a:r>
              <a:rPr lang="en-US" sz="1200" dirty="0" err="1" smtClean="0"/>
              <a:t>transportbox.blogspot.com</a:t>
            </a:r>
            <a:r>
              <a:rPr lang="en-US" sz="1200" dirty="0" smtClean="0"/>
              <a:t>/2009/04/april-11-2009-galveston-ike-dike.html</a:t>
            </a:r>
            <a:endParaRPr lang="en-US" sz="1200" dirty="0"/>
          </a:p>
        </p:txBody>
      </p:sp>
    </p:spTree>
    <p:extLst>
      <p:ext uri="{BB962C8B-B14F-4D97-AF65-F5344CB8AC3E}">
        <p14:creationId xmlns:p14="http://schemas.microsoft.com/office/powerpoint/2010/main" val="361056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thymetry.jpg"/>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ackgroundRemoval t="20265" b="91383" l="8088" r="88603">
                        <a14:foregroundMark x1="26838" y1="86648" x2="26838" y2="86648"/>
                        <a14:foregroundMark x1="28554" y1="85322" x2="28554" y2="85322"/>
                        <a14:foregroundMark x1="11275" y1="65720" x2="11275" y2="65720"/>
                        <a14:foregroundMark x1="12500" y1="71402" x2="12500" y2="71402"/>
                        <a14:foregroundMark x1="23407" y1="59564" x2="23407" y2="59564"/>
                        <a14:foregroundMark x1="15564" y1="57860" x2="15564" y2="57860"/>
                        <a14:foregroundMark x1="11275" y1="80019" x2="11275" y2="80019"/>
                        <a14:foregroundMark x1="30025" y1="30587" x2="30025" y2="30587"/>
                        <a14:foregroundMark x1="14093" y1="26799" x2="14093" y2="26799"/>
                        <a14:foregroundMark x1="13603" y1="23011" x2="13603" y2="23011"/>
                        <a14:foregroundMark x1="20221" y1="21875" x2="20221" y2="21875"/>
                        <a14:foregroundMark x1="23897" y1="21875" x2="23897" y2="21875"/>
                        <a14:foregroundMark x1="31127" y1="21686" x2="31127" y2="21686"/>
                        <a14:foregroundMark x1="53799" y1="30398" x2="53799" y2="30398"/>
                        <a14:foregroundMark x1="42892" y1="67424" x2="42892" y2="67424"/>
                        <a14:foregroundMark x1="11029" y1="81913" x2="11029" y2="81913"/>
                        <a14:backgroundMark x1="30515" y1="69697" x2="30515" y2="69697"/>
                      </a14:backgroundRemoval>
                    </a14:imgEffect>
                  </a14:imgLayer>
                </a14:imgProps>
              </a:ext>
              <a:ext uri="{28A0092B-C50C-407E-A947-70E740481C1C}">
                <a14:useLocalDpi xmlns:a14="http://schemas.microsoft.com/office/drawing/2010/main" val="0"/>
              </a:ext>
            </a:extLst>
          </a:blip>
          <a:srcRect l="6638" t="19353" r="8230" b="7054"/>
          <a:stretch/>
        </p:blipFill>
        <p:spPr>
          <a:xfrm>
            <a:off x="219822" y="1514163"/>
            <a:ext cx="4213262" cy="4713444"/>
          </a:xfrm>
          <a:effectLst/>
        </p:spPr>
      </p:pic>
      <p:sp>
        <p:nvSpPr>
          <p:cNvPr id="8" name="Content Placeholder 7"/>
          <p:cNvSpPr>
            <a:spLocks noGrp="1"/>
          </p:cNvSpPr>
          <p:nvPr>
            <p:ph sz="half" idx="2"/>
          </p:nvPr>
        </p:nvSpPr>
        <p:spPr/>
        <p:txBody>
          <a:bodyPr>
            <a:normAutofit lnSpcReduction="10000"/>
          </a:bodyPr>
          <a:lstStyle/>
          <a:p>
            <a:r>
              <a:rPr lang="en-US" smtClean="0"/>
              <a:t>Location:</a:t>
            </a:r>
          </a:p>
          <a:p>
            <a:pPr lvl="1"/>
            <a:r>
              <a:rPr lang="en-US" smtClean="0"/>
              <a:t>Southeastern Texas </a:t>
            </a:r>
          </a:p>
          <a:p>
            <a:pPr lvl="1"/>
            <a:r>
              <a:rPr lang="en-US" smtClean="0"/>
              <a:t>20 miles southeast of Houston</a:t>
            </a:r>
          </a:p>
          <a:p>
            <a:r>
              <a:rPr lang="en-US" smtClean="0"/>
              <a:t>Freshwater Inflows</a:t>
            </a:r>
          </a:p>
          <a:p>
            <a:pPr lvl="1"/>
            <a:r>
              <a:rPr lang="en-US" smtClean="0"/>
              <a:t>San Jacinto River</a:t>
            </a:r>
          </a:p>
          <a:p>
            <a:pPr lvl="1"/>
            <a:r>
              <a:rPr lang="en-US" smtClean="0"/>
              <a:t>Trinity River</a:t>
            </a:r>
          </a:p>
          <a:p>
            <a:r>
              <a:rPr lang="en-US" smtClean="0"/>
              <a:t>Why Galveston Bay?</a:t>
            </a:r>
          </a:p>
          <a:p>
            <a:pPr lvl="1"/>
            <a:r>
              <a:rPr lang="en-US" smtClean="0"/>
              <a:t>GoMRI Research</a:t>
            </a:r>
            <a:endParaRPr lang="en-US" dirty="0" smtClean="0"/>
          </a:p>
        </p:txBody>
      </p:sp>
      <p:sp>
        <p:nvSpPr>
          <p:cNvPr id="2" name="Title 1"/>
          <p:cNvSpPr>
            <a:spLocks noGrp="1"/>
          </p:cNvSpPr>
          <p:nvPr>
            <p:ph type="title"/>
          </p:nvPr>
        </p:nvSpPr>
        <p:spPr/>
        <p:txBody>
          <a:bodyPr/>
          <a:lstStyle/>
          <a:p>
            <a:r>
              <a:rPr lang="en-US" dirty="0" smtClean="0"/>
              <a:t>Galveston Bay</a:t>
            </a:r>
            <a:endParaRPr lang="en-US" dirty="0"/>
          </a:p>
        </p:txBody>
      </p:sp>
    </p:spTree>
    <p:extLst>
      <p:ext uri="{BB962C8B-B14F-4D97-AF65-F5344CB8AC3E}">
        <p14:creationId xmlns:p14="http://schemas.microsoft.com/office/powerpoint/2010/main" val="37566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NOAA NDBC</a:t>
            </a:r>
          </a:p>
          <a:p>
            <a:pPr lvl="1"/>
            <a:r>
              <a:rPr lang="en-US" dirty="0" smtClean="0"/>
              <a:t>Water Temperature</a:t>
            </a:r>
          </a:p>
          <a:p>
            <a:pPr lvl="1"/>
            <a:endParaRPr lang="en-US" dirty="0"/>
          </a:p>
        </p:txBody>
      </p:sp>
      <p:pic>
        <p:nvPicPr>
          <p:cNvPr id="7" name="Content Placeholder 6" descr="Screen Shot 2012-11-28 at 8.53.22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529" b="-1152"/>
          <a:stretch/>
        </p:blipFill>
        <p:spPr>
          <a:xfrm>
            <a:off x="522473" y="2039236"/>
            <a:ext cx="7821427" cy="4729731"/>
          </a:xfrm>
        </p:spPr>
      </p:pic>
      <p:sp>
        <p:nvSpPr>
          <p:cNvPr id="2" name="Title 1"/>
          <p:cNvSpPr>
            <a:spLocks noGrp="1"/>
          </p:cNvSpPr>
          <p:nvPr>
            <p:ph type="title"/>
          </p:nvPr>
        </p:nvSpPr>
        <p:spPr/>
        <p:txBody>
          <a:bodyPr/>
          <a:lstStyle/>
          <a:p>
            <a:r>
              <a:rPr lang="en-US" dirty="0" smtClean="0"/>
              <a:t>Available Data</a:t>
            </a:r>
            <a:endParaRPr lang="en-US" dirty="0"/>
          </a:p>
        </p:txBody>
      </p:sp>
      <p:sp>
        <p:nvSpPr>
          <p:cNvPr id="8" name="TextBox 7"/>
          <p:cNvSpPr txBox="1"/>
          <p:nvPr/>
        </p:nvSpPr>
        <p:spPr>
          <a:xfrm>
            <a:off x="6875555" y="6606148"/>
            <a:ext cx="1990614" cy="276999"/>
          </a:xfrm>
          <a:prstGeom prst="rect">
            <a:avLst/>
          </a:prstGeom>
          <a:noFill/>
        </p:spPr>
        <p:txBody>
          <a:bodyPr wrap="square" rtlCol="0">
            <a:spAutoFit/>
          </a:bodyPr>
          <a:lstStyle/>
          <a:p>
            <a:r>
              <a:rPr lang="en-US" sz="1200" dirty="0" smtClean="0"/>
              <a:t>http://</a:t>
            </a:r>
            <a:r>
              <a:rPr lang="en-US" sz="1200" dirty="0" err="1" smtClean="0"/>
              <a:t>www.ndbc.noaa.gov</a:t>
            </a:r>
            <a:endParaRPr lang="en-US" sz="1200" dirty="0"/>
          </a:p>
        </p:txBody>
      </p:sp>
      <p:sp>
        <p:nvSpPr>
          <p:cNvPr id="9" name="Rectangle 8"/>
          <p:cNvSpPr/>
          <p:nvPr/>
        </p:nvSpPr>
        <p:spPr>
          <a:xfrm>
            <a:off x="4799455" y="4249426"/>
            <a:ext cx="280884" cy="219798"/>
          </a:xfrm>
          <a:prstGeom prst="rect">
            <a:avLst/>
          </a:prstGeom>
          <a:no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 Shot 2012-11-28 at 8.58.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900" y="1635703"/>
            <a:ext cx="4445000" cy="3886200"/>
          </a:xfrm>
          <a:prstGeom prst="rect">
            <a:avLst/>
          </a:prstGeom>
        </p:spPr>
      </p:pic>
    </p:spTree>
    <p:extLst>
      <p:ext uri="{BB962C8B-B14F-4D97-AF65-F5344CB8AC3E}">
        <p14:creationId xmlns:p14="http://schemas.microsoft.com/office/powerpoint/2010/main" val="206724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USGS </a:t>
            </a:r>
            <a:r>
              <a:rPr lang="en-US" dirty="0" err="1" smtClean="0"/>
              <a:t>WaterWatch</a:t>
            </a:r>
            <a:endParaRPr lang="en-US" dirty="0" smtClean="0"/>
          </a:p>
          <a:p>
            <a:pPr lvl="1"/>
            <a:r>
              <a:rPr lang="en-US" dirty="0" smtClean="0"/>
              <a:t>Stream flow</a:t>
            </a:r>
          </a:p>
          <a:p>
            <a:pPr lvl="2"/>
            <a:r>
              <a:rPr lang="en-US" dirty="0" smtClean="0"/>
              <a:t>Height Above Gauge</a:t>
            </a:r>
          </a:p>
          <a:p>
            <a:endParaRPr lang="en-US" dirty="0" smtClean="0"/>
          </a:p>
          <a:p>
            <a:endParaRPr lang="en-US" dirty="0"/>
          </a:p>
          <a:p>
            <a:r>
              <a:rPr lang="en-US" dirty="0" smtClean="0"/>
              <a:t>NOAA Estuarine Bathymetry</a:t>
            </a:r>
          </a:p>
          <a:p>
            <a:pPr lvl="1"/>
            <a:r>
              <a:rPr lang="en-US" dirty="0" smtClean="0"/>
              <a:t>Shape file and DEM</a:t>
            </a:r>
          </a:p>
        </p:txBody>
      </p:sp>
      <p:pic>
        <p:nvPicPr>
          <p:cNvPr id="7" name="Content Placeholder 6" descr="Screen Shot 2012-11-28 at 9.04.18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24" b="197"/>
          <a:stretch/>
        </p:blipFill>
        <p:spPr>
          <a:xfrm>
            <a:off x="4023360" y="1097280"/>
            <a:ext cx="2935672" cy="2609607"/>
          </a:xfrm>
          <a:ln>
            <a:solidFill>
              <a:schemeClr val="tx1"/>
            </a:solidFill>
          </a:ln>
        </p:spPr>
      </p:pic>
      <p:sp>
        <p:nvSpPr>
          <p:cNvPr id="2" name="Title 1"/>
          <p:cNvSpPr>
            <a:spLocks noGrp="1"/>
          </p:cNvSpPr>
          <p:nvPr>
            <p:ph type="title"/>
          </p:nvPr>
        </p:nvSpPr>
        <p:spPr/>
        <p:txBody>
          <a:bodyPr/>
          <a:lstStyle/>
          <a:p>
            <a:r>
              <a:rPr lang="en-US" dirty="0" smtClean="0"/>
              <a:t>Available Data Cont’d</a:t>
            </a:r>
            <a:endParaRPr lang="en-US" dirty="0"/>
          </a:p>
        </p:txBody>
      </p:sp>
      <p:pic>
        <p:nvPicPr>
          <p:cNvPr id="8" name="Picture 7" descr="G260view.gif"/>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92552" y="3522303"/>
            <a:ext cx="3820791" cy="2574881"/>
          </a:xfrm>
          <a:prstGeom prst="rect">
            <a:avLst/>
          </a:prstGeom>
        </p:spPr>
      </p:pic>
      <p:sp>
        <p:nvSpPr>
          <p:cNvPr id="9" name="TextBox 8"/>
          <p:cNvSpPr txBox="1"/>
          <p:nvPr/>
        </p:nvSpPr>
        <p:spPr>
          <a:xfrm>
            <a:off x="6959032" y="3245304"/>
            <a:ext cx="2184968" cy="276999"/>
          </a:xfrm>
          <a:prstGeom prst="rect">
            <a:avLst/>
          </a:prstGeom>
          <a:noFill/>
        </p:spPr>
        <p:txBody>
          <a:bodyPr wrap="square" rtlCol="0">
            <a:spAutoFit/>
          </a:bodyPr>
          <a:lstStyle/>
          <a:p>
            <a:r>
              <a:rPr lang="en-US" sz="1200" dirty="0" smtClean="0"/>
              <a:t>http://</a:t>
            </a:r>
            <a:r>
              <a:rPr lang="en-US" sz="1200" dirty="0" err="1" smtClean="0"/>
              <a:t>waterwatch.usgs.gov</a:t>
            </a:r>
            <a:endParaRPr lang="en-US" sz="1200" dirty="0"/>
          </a:p>
        </p:txBody>
      </p:sp>
      <p:sp>
        <p:nvSpPr>
          <p:cNvPr id="10" name="TextBox 9"/>
          <p:cNvSpPr txBox="1"/>
          <p:nvPr/>
        </p:nvSpPr>
        <p:spPr>
          <a:xfrm>
            <a:off x="6545093" y="6097183"/>
            <a:ext cx="3093452" cy="276999"/>
          </a:xfrm>
          <a:prstGeom prst="rect">
            <a:avLst/>
          </a:prstGeom>
          <a:noFill/>
        </p:spPr>
        <p:txBody>
          <a:bodyPr wrap="square" rtlCol="0">
            <a:spAutoFit/>
          </a:bodyPr>
          <a:lstStyle/>
          <a:p>
            <a:r>
              <a:rPr lang="en-US" sz="1200" dirty="0" smtClean="0"/>
              <a:t>http://</a:t>
            </a:r>
            <a:r>
              <a:rPr lang="en-US" sz="1200" dirty="0" err="1" smtClean="0"/>
              <a:t>estuarinebathymetry.noaa.gov</a:t>
            </a:r>
            <a:endParaRPr lang="en-US" sz="1200" dirty="0"/>
          </a:p>
        </p:txBody>
      </p:sp>
    </p:spTree>
    <p:extLst>
      <p:ext uri="{BB962C8B-B14F-4D97-AF65-F5344CB8AC3E}">
        <p14:creationId xmlns:p14="http://schemas.microsoft.com/office/powerpoint/2010/main" val="146638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to do with the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5586883"/>
              </p:ext>
            </p:extLst>
          </p:nvPr>
        </p:nvGraphicFramePr>
        <p:xfrm>
          <a:off x="822960" y="1790814"/>
          <a:ext cx="8180614" cy="4200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69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SGS_SanJacintoRvnrSheldonTX_GageHt.jpg"/>
          <p:cNvPicPr>
            <a:picLocks noGrp="1" noChangeAspect="1"/>
          </p:cNvPicPr>
          <p:nvPr>
            <p:ph sz="half" idx="1"/>
          </p:nvPr>
        </p:nvPicPr>
        <p:blipFill>
          <a:blip r:embed="rId3">
            <a:extLst>
              <a:ext uri="{28A0092B-C50C-407E-A947-70E740481C1C}">
                <a14:useLocalDpi xmlns:a14="http://schemas.microsoft.com/office/drawing/2010/main" val="0"/>
              </a:ext>
            </a:extLst>
          </a:blip>
          <a:srcRect t="-25581" b="-25581"/>
          <a:stretch>
            <a:fillRect/>
          </a:stretch>
        </p:blipFill>
        <p:spPr>
          <a:xfrm>
            <a:off x="457200" y="365760"/>
            <a:ext cx="4038600" cy="4525963"/>
          </a:xfrm>
        </p:spPr>
      </p:pic>
      <p:pic>
        <p:nvPicPr>
          <p:cNvPr id="6" name="Content Placeholder 5" descr="USGS_TrinityRvatWallisvilleTX_GageHt.jp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584" b="-856"/>
          <a:stretch/>
        </p:blipFill>
        <p:spPr>
          <a:xfrm>
            <a:off x="4648200" y="3150437"/>
            <a:ext cx="4038600" cy="3037236"/>
          </a:xfrm>
        </p:spPr>
      </p:pic>
      <p:sp>
        <p:nvSpPr>
          <p:cNvPr id="2" name="Title 1"/>
          <p:cNvSpPr>
            <a:spLocks noGrp="1"/>
          </p:cNvSpPr>
          <p:nvPr>
            <p:ph type="title"/>
          </p:nvPr>
        </p:nvSpPr>
        <p:spPr/>
        <p:txBody>
          <a:bodyPr/>
          <a:lstStyle/>
          <a:p>
            <a:r>
              <a:rPr lang="en-US" dirty="0" smtClean="0"/>
              <a:t>USGS </a:t>
            </a:r>
            <a:r>
              <a:rPr lang="en-US" dirty="0" err="1" smtClean="0"/>
              <a:t>WaterWatch</a:t>
            </a:r>
            <a:endParaRPr lang="en-US" dirty="0"/>
          </a:p>
        </p:txBody>
      </p:sp>
      <p:sp>
        <p:nvSpPr>
          <p:cNvPr id="7" name="TextBox 6"/>
          <p:cNvSpPr txBox="1"/>
          <p:nvPr/>
        </p:nvSpPr>
        <p:spPr>
          <a:xfrm>
            <a:off x="6099145" y="6321116"/>
            <a:ext cx="2685351" cy="276999"/>
          </a:xfrm>
          <a:prstGeom prst="rect">
            <a:avLst/>
          </a:prstGeom>
          <a:noFill/>
        </p:spPr>
        <p:txBody>
          <a:bodyPr wrap="none" rtlCol="0">
            <a:spAutoFit/>
          </a:bodyPr>
          <a:lstStyle/>
          <a:p>
            <a:pPr algn="r"/>
            <a:r>
              <a:rPr lang="en-US" sz="1200" dirty="0" smtClean="0"/>
              <a:t>Images from: http://</a:t>
            </a:r>
            <a:r>
              <a:rPr lang="en-US" sz="1200" dirty="0" err="1" smtClean="0"/>
              <a:t>waterdata.usgs.gov</a:t>
            </a:r>
            <a:endParaRPr lang="en-US" sz="1200" dirty="0"/>
          </a:p>
        </p:txBody>
      </p:sp>
      <p:sp>
        <p:nvSpPr>
          <p:cNvPr id="8" name="TextBox 7"/>
          <p:cNvSpPr txBox="1"/>
          <p:nvPr/>
        </p:nvSpPr>
        <p:spPr>
          <a:xfrm>
            <a:off x="4648200" y="1807227"/>
            <a:ext cx="4038600" cy="954107"/>
          </a:xfrm>
          <a:prstGeom prst="rect">
            <a:avLst/>
          </a:prstGeom>
          <a:solidFill>
            <a:srgbClr val="FFFFFF"/>
          </a:solidFill>
          <a:ln>
            <a:solidFill>
              <a:srgbClr val="000000"/>
            </a:solidFill>
          </a:ln>
        </p:spPr>
        <p:txBody>
          <a:bodyPr wrap="square" rtlCol="0">
            <a:spAutoFit/>
          </a:bodyPr>
          <a:lstStyle/>
          <a:p>
            <a:pPr marL="285750" indent="-285750">
              <a:buFont typeface="Arial"/>
              <a:buChar char="•"/>
            </a:pPr>
            <a:r>
              <a:rPr lang="en-US" sz="2800" dirty="0" smtClean="0"/>
              <a:t>Two inflows nearly identical for 2011</a:t>
            </a:r>
          </a:p>
        </p:txBody>
      </p:sp>
      <p:sp>
        <p:nvSpPr>
          <p:cNvPr id="9" name="TextBox 8"/>
          <p:cNvSpPr txBox="1"/>
          <p:nvPr/>
        </p:nvSpPr>
        <p:spPr>
          <a:xfrm>
            <a:off x="304800" y="4576308"/>
            <a:ext cx="4191000" cy="1384995"/>
          </a:xfrm>
          <a:prstGeom prst="rect">
            <a:avLst/>
          </a:prstGeom>
          <a:solidFill>
            <a:srgbClr val="FFFFFF"/>
          </a:solidFill>
          <a:ln>
            <a:solidFill>
              <a:srgbClr val="000000"/>
            </a:solidFill>
          </a:ln>
        </p:spPr>
        <p:txBody>
          <a:bodyPr wrap="square" rtlCol="0">
            <a:spAutoFit/>
          </a:bodyPr>
          <a:lstStyle/>
          <a:p>
            <a:pPr marL="285750" indent="-285750">
              <a:buFont typeface="Arial"/>
              <a:buChar char="•"/>
            </a:pPr>
            <a:r>
              <a:rPr lang="en-US" sz="2800" dirty="0" smtClean="0"/>
              <a:t>High </a:t>
            </a:r>
            <a:r>
              <a:rPr lang="en-US" sz="2800" dirty="0" err="1"/>
              <a:t>P</a:t>
            </a:r>
            <a:r>
              <a:rPr lang="en-US" sz="2800" dirty="0" err="1" smtClean="0"/>
              <a:t>t</a:t>
            </a:r>
            <a:r>
              <a:rPr lang="en-US" sz="2800" dirty="0" smtClean="0"/>
              <a:t>: 10/03 – 10/16</a:t>
            </a:r>
          </a:p>
          <a:p>
            <a:endParaRPr lang="en-US" sz="2800" dirty="0" smtClean="0"/>
          </a:p>
          <a:p>
            <a:pPr marL="285750" indent="-285750">
              <a:buFont typeface="Arial"/>
              <a:buChar char="•"/>
            </a:pPr>
            <a:r>
              <a:rPr lang="en-US" sz="2800" dirty="0" smtClean="0"/>
              <a:t>Low </a:t>
            </a:r>
            <a:r>
              <a:rPr lang="en-US" sz="2800" dirty="0" err="1" smtClean="0"/>
              <a:t>Pt</a:t>
            </a:r>
            <a:r>
              <a:rPr lang="en-US" sz="2800" dirty="0" smtClean="0"/>
              <a:t>: 01/27 – 02/09</a:t>
            </a:r>
            <a:endParaRPr lang="en-US" sz="2800" dirty="0"/>
          </a:p>
        </p:txBody>
      </p:sp>
      <p:sp>
        <p:nvSpPr>
          <p:cNvPr id="10" name="Rectangle 9"/>
          <p:cNvSpPr/>
          <p:nvPr/>
        </p:nvSpPr>
        <p:spPr>
          <a:xfrm>
            <a:off x="1209023" y="1660695"/>
            <a:ext cx="170973" cy="1892704"/>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86372" y="1660695"/>
            <a:ext cx="170973" cy="1892704"/>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76987" y="3712141"/>
            <a:ext cx="170973" cy="155666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693275" y="3712141"/>
            <a:ext cx="170973" cy="1556665"/>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48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5561641"/>
              </p:ext>
            </p:extLst>
          </p:nvPr>
        </p:nvGraphicFramePr>
        <p:xfrm>
          <a:off x="236197" y="1100137"/>
          <a:ext cx="7521575" cy="5298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creen Shot 2012-11-28 at 8.58.57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9968" y="221277"/>
            <a:ext cx="2010464" cy="1757720"/>
          </a:xfrm>
          <a:prstGeom prst="rect">
            <a:avLst/>
          </a:prstGeom>
        </p:spPr>
      </p:pic>
      <p:pic>
        <p:nvPicPr>
          <p:cNvPr id="8" name="Picture 7" descr="Screen Shot 2012-11-28 at 11.10.17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1624" y="1392211"/>
            <a:ext cx="4130967" cy="586785"/>
          </a:xfrm>
          <a:prstGeom prst="rect">
            <a:avLst/>
          </a:prstGeom>
        </p:spPr>
      </p:pic>
      <p:pic>
        <p:nvPicPr>
          <p:cNvPr id="9" name="Picture 8" descr="Screen Shot 2012-11-28 at 11.21.09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3589" y="2425738"/>
            <a:ext cx="1180622" cy="1336930"/>
          </a:xfrm>
          <a:prstGeom prst="rect">
            <a:avLst/>
          </a:prstGeom>
        </p:spPr>
      </p:pic>
      <p:pic>
        <p:nvPicPr>
          <p:cNvPr id="10" name="Picture 9" descr="Screen Shot 2012-11-28 at 11.21.58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1088" y="2982259"/>
            <a:ext cx="1345001" cy="1560818"/>
          </a:xfrm>
          <a:prstGeom prst="rect">
            <a:avLst/>
          </a:prstGeom>
        </p:spPr>
      </p:pic>
    </p:spTree>
    <p:extLst>
      <p:ext uri="{BB962C8B-B14F-4D97-AF65-F5344CB8AC3E}">
        <p14:creationId xmlns:p14="http://schemas.microsoft.com/office/powerpoint/2010/main" val="323330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Water Temp at High and Low Inflow</a:t>
            </a:r>
            <a:endParaRPr lang="en-US" dirty="0"/>
          </a:p>
        </p:txBody>
      </p:sp>
      <p:sp>
        <p:nvSpPr>
          <p:cNvPr id="5" name="Text Placeholder 4"/>
          <p:cNvSpPr>
            <a:spLocks noGrp="1"/>
          </p:cNvSpPr>
          <p:nvPr>
            <p:ph type="body" idx="1"/>
          </p:nvPr>
        </p:nvSpPr>
        <p:spPr/>
        <p:txBody>
          <a:bodyPr/>
          <a:lstStyle/>
          <a:p>
            <a:r>
              <a:rPr lang="en-US" dirty="0" smtClean="0"/>
              <a:t>High Inflow</a:t>
            </a:r>
            <a:endParaRPr lang="en-US" dirty="0"/>
          </a:p>
        </p:txBody>
      </p:sp>
      <p:pic>
        <p:nvPicPr>
          <p:cNvPr id="9" name="100311to101611.gif">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rotWithShape="1">
          <a:blip r:embed="rId7"/>
          <a:srcRect l="8958" t="16397" r="9249" b="8321"/>
          <a:stretch/>
        </p:blipFill>
        <p:spPr>
          <a:xfrm>
            <a:off x="472018" y="1645920"/>
            <a:ext cx="3988865" cy="4752641"/>
          </a:xfrm>
        </p:spPr>
      </p:pic>
      <p:sp>
        <p:nvSpPr>
          <p:cNvPr id="7" name="Text Placeholder 6"/>
          <p:cNvSpPr>
            <a:spLocks noGrp="1"/>
          </p:cNvSpPr>
          <p:nvPr>
            <p:ph type="body" sz="quarter" idx="3"/>
          </p:nvPr>
        </p:nvSpPr>
        <p:spPr/>
        <p:txBody>
          <a:bodyPr/>
          <a:lstStyle/>
          <a:p>
            <a:r>
              <a:rPr lang="en-US" dirty="0" smtClean="0"/>
              <a:t>Low Inflow</a:t>
            </a:r>
            <a:endParaRPr lang="en-US" dirty="0"/>
          </a:p>
        </p:txBody>
      </p:sp>
      <p:pic>
        <p:nvPicPr>
          <p:cNvPr id="11" name="012711to020911.gif">
            <a:hlinkClick r:id="" action="ppaction://media"/>
          </p:cNvPr>
          <p:cNvPicPr>
            <a:picLocks noGrp="1" noChangeAspect="1"/>
          </p:cNvPicPr>
          <p:nvPr>
            <p:ph sz="quarter" idx="4"/>
            <a:videoFile r:link="rId4"/>
            <p:extLst>
              <p:ext uri="{DAA4B4D4-6D71-4841-9C94-3DE7FCFB9230}">
                <p14:media xmlns:p14="http://schemas.microsoft.com/office/powerpoint/2010/main" r:embed="rId3"/>
              </p:ext>
            </p:extLst>
          </p:nvPr>
        </p:nvPicPr>
        <p:blipFill rotWithShape="1">
          <a:blip r:embed="rId8"/>
          <a:srcRect l="9121" t="15764" r="9423" b="7539"/>
          <a:stretch/>
        </p:blipFill>
        <p:spPr>
          <a:xfrm>
            <a:off x="5031489" y="1645921"/>
            <a:ext cx="3899209" cy="4752640"/>
          </a:xfrm>
        </p:spPr>
      </p:pic>
    </p:spTree>
    <p:extLst>
      <p:ext uri="{BB962C8B-B14F-4D97-AF65-F5344CB8AC3E}">
        <p14:creationId xmlns:p14="http://schemas.microsoft.com/office/powerpoint/2010/main" val="306338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0" fill="hold"/>
                                        <p:tgtEl>
                                          <p:spTgt spid="9"/>
                                        </p:tgtEl>
                                      </p:cBhvr>
                                    </p:cmd>
                                  </p:childTnLst>
                                </p:cTn>
                              </p:par>
                            </p:childTnLst>
                          </p:cTn>
                        </p:par>
                        <p:par>
                          <p:cTn id="7" fill="hold">
                            <p:stCondLst>
                              <p:cond delay="14000"/>
                            </p:stCondLst>
                            <p:childTnLst>
                              <p:par>
                                <p:cTn id="8" presetID="1" presetClass="mediacall" presetSubtype="0" fill="hold" nodeType="afterEffect">
                                  <p:stCondLst>
                                    <p:cond delay="0"/>
                                  </p:stCondLst>
                                  <p:childTnLst>
                                    <p:cmd type="call" cmd="playFrom(0.0)">
                                      <p:cBhvr>
                                        <p:cTn id="9" dur="14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video>
              <p:cMediaNode vol="80000">
                <p:cTn id="16" repeatCount="indefinite" fill="hold" display="0">
                  <p:stCondLst>
                    <p:cond delay="indefinite"/>
                  </p:stCondLst>
                </p:cTn>
                <p:tgtEl>
                  <p:spTgt spid="11"/>
                </p:tgtEl>
              </p:cMediaNode>
            </p:video>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Steps/Future Work</a:t>
            </a:r>
            <a:endParaRPr lang="en-US" dirty="0"/>
          </a:p>
        </p:txBody>
      </p:sp>
      <p:sp>
        <p:nvSpPr>
          <p:cNvPr id="7" name="Content Placeholder 6"/>
          <p:cNvSpPr>
            <a:spLocks noGrp="1"/>
          </p:cNvSpPr>
          <p:nvPr>
            <p:ph idx="1"/>
          </p:nvPr>
        </p:nvSpPr>
        <p:spPr/>
        <p:txBody>
          <a:bodyPr>
            <a:normAutofit lnSpcReduction="10000"/>
          </a:bodyPr>
          <a:lstStyle/>
          <a:p>
            <a:r>
              <a:rPr lang="en-US" sz="2800" dirty="0" smtClean="0"/>
              <a:t>Determine relationship between high/low inflow and water temperature</a:t>
            </a:r>
          </a:p>
          <a:p>
            <a:pPr lvl="1"/>
            <a:r>
              <a:rPr lang="en-US" sz="2800" dirty="0" smtClean="0"/>
              <a:t>Is there a relationship?</a:t>
            </a:r>
          </a:p>
          <a:p>
            <a:pPr lvl="1"/>
            <a:r>
              <a:rPr lang="en-US" sz="2800" dirty="0" smtClean="0"/>
              <a:t>If so, what patterns can be seen?</a:t>
            </a:r>
          </a:p>
          <a:p>
            <a:pPr marL="0" lvl="1" indent="0">
              <a:buNone/>
            </a:pPr>
            <a:endParaRPr lang="en-US" sz="2800" dirty="0" smtClean="0"/>
          </a:p>
          <a:p>
            <a:r>
              <a:rPr lang="en-US" sz="2800" dirty="0" smtClean="0"/>
              <a:t>Future Work</a:t>
            </a:r>
          </a:p>
          <a:p>
            <a:pPr lvl="1"/>
            <a:r>
              <a:rPr lang="en-US" sz="2800" dirty="0" smtClean="0"/>
              <a:t>Salinity Data</a:t>
            </a:r>
          </a:p>
          <a:p>
            <a:pPr lvl="1"/>
            <a:r>
              <a:rPr lang="en-US" sz="2800" dirty="0" smtClean="0"/>
              <a:t>Multiple year study</a:t>
            </a:r>
            <a:endParaRPr lang="en-US" sz="2800" dirty="0"/>
          </a:p>
        </p:txBody>
      </p:sp>
    </p:spTree>
    <p:extLst>
      <p:ext uri="{BB962C8B-B14F-4D97-AF65-F5344CB8AC3E}">
        <p14:creationId xmlns:p14="http://schemas.microsoft.com/office/powerpoint/2010/main" val="209272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247</TotalTime>
  <Words>1431</Words>
  <Application>Microsoft Office PowerPoint</Application>
  <PresentationFormat>On-screen Show (4:3)</PresentationFormat>
  <Paragraphs>114</Paragraphs>
  <Slides>11</Slides>
  <Notes>11</Notes>
  <HiddenSlides>0</HiddenSlides>
  <MMClips>2</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Elemental</vt:lpstr>
      <vt:lpstr>Angles</vt:lpstr>
      <vt:lpstr>GALVESTON BAY</vt:lpstr>
      <vt:lpstr>Galveston Bay</vt:lpstr>
      <vt:lpstr>Available Data</vt:lpstr>
      <vt:lpstr>Available Data Cont’d</vt:lpstr>
      <vt:lpstr>What to do with the data?</vt:lpstr>
      <vt:lpstr>USGS WaterWatch</vt:lpstr>
      <vt:lpstr>Using GIS</vt:lpstr>
      <vt:lpstr>Comparing Water Temp at High and Low Inflow</vt:lpstr>
      <vt:lpstr>Next Steps/Future Work</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Galveston Bay</dc:title>
  <dc:creator>David Christiansen</dc:creator>
  <cp:lastModifiedBy>Maidment</cp:lastModifiedBy>
  <cp:revision>46</cp:revision>
  <dcterms:created xsi:type="dcterms:W3CDTF">2012-11-28T14:43:03Z</dcterms:created>
  <dcterms:modified xsi:type="dcterms:W3CDTF">2012-11-29T08:44:27Z</dcterms:modified>
</cp:coreProperties>
</file>