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sldIdLst>
    <p:sldId id="256" r:id="rId2"/>
    <p:sldId id="333" r:id="rId3"/>
    <p:sldId id="327" r:id="rId4"/>
    <p:sldId id="335" r:id="rId5"/>
    <p:sldId id="309" r:id="rId6"/>
    <p:sldId id="308" r:id="rId7"/>
    <p:sldId id="310" r:id="rId8"/>
    <p:sldId id="326" r:id="rId9"/>
    <p:sldId id="337" r:id="rId10"/>
    <p:sldId id="338" r:id="rId11"/>
    <p:sldId id="339" r:id="rId12"/>
    <p:sldId id="340" r:id="rId13"/>
    <p:sldId id="341" r:id="rId14"/>
    <p:sldId id="344" r:id="rId15"/>
    <p:sldId id="345" r:id="rId16"/>
    <p:sldId id="262" r:id="rId17"/>
    <p:sldId id="260" r:id="rId18"/>
    <p:sldId id="261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342" r:id="rId45"/>
    <p:sldId id="343" r:id="rId46"/>
    <p:sldId id="291" r:id="rId47"/>
    <p:sldId id="332" r:id="rId48"/>
    <p:sldId id="328" r:id="rId49"/>
    <p:sldId id="329" r:id="rId50"/>
    <p:sldId id="331" r:id="rId51"/>
    <p:sldId id="336" r:id="rId52"/>
    <p:sldId id="292" r:id="rId53"/>
    <p:sldId id="304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6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B9437-F019-4823-9103-A96BD39CC78B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3DADC-0D78-4349-80C5-90151E4E0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6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3DADC-0D78-4349-80C5-90151E4E0F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19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 to</a:t>
            </a:r>
            <a:r>
              <a:rPr lang="en-US" baseline="0" dirty="0" smtClean="0"/>
              <a:t> keep up with demand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3DADC-0D78-4349-80C5-90151E4E0F5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9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 	Once through with cooling pond(s) or canal(s) 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	Once through, fresh water 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	Once through, saline water 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 	Recirculating with cooling pond(s) or canal(s) 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3DADC-0D78-4349-80C5-90151E4E0F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65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has most of the surface water sources in Texas</a:t>
            </a:r>
            <a:r>
              <a:rPr lang="en-US" dirty="0" smtClean="0">
                <a:sym typeface="Wingdings" pitchFamily="2" charset="2"/>
              </a:rPr>
              <a:t> Dam up rivers, create</a:t>
            </a:r>
            <a:r>
              <a:rPr lang="en-US" baseline="0" dirty="0" smtClean="0">
                <a:sym typeface="Wingdings" pitchFamily="2" charset="2"/>
              </a:rPr>
              <a:t> lakes for power plants</a:t>
            </a:r>
            <a:endParaRPr lang="en-US" dirty="0" smtClean="0"/>
          </a:p>
          <a:p>
            <a:r>
              <a:rPr lang="en-US" dirty="0" smtClean="0"/>
              <a:t>Only looking at 21 plants, not all Open</a:t>
            </a:r>
            <a:r>
              <a:rPr lang="en-US" baseline="0" dirty="0" smtClean="0"/>
              <a:t> and recycled cooling plants in Gulf Coast Basin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3DADC-0D78-4349-80C5-90151E4E0F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87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59% of water consumption = 4.8</a:t>
            </a:r>
            <a:r>
              <a:rPr lang="en-US" baseline="0" dirty="0" smtClean="0"/>
              <a:t> trillion gallons/year out of 8.1 trillion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3DADC-0D78-4349-80C5-90151E4E0F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25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of water is returned to the river.</a:t>
            </a:r>
            <a:r>
              <a:rPr lang="en-US" baseline="0" dirty="0" smtClean="0"/>
              <a:t> EPA limit is on water returned to the river.</a:t>
            </a:r>
          </a:p>
          <a:p>
            <a:r>
              <a:rPr lang="en-US" baseline="0" dirty="0" smtClean="0"/>
              <a:t>Might be enough water for a power plant. If too hot, can’t generate. Might be able to generate, but not much.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3DADC-0D78-4349-80C5-90151E4E0F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5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r>
              <a:rPr lang="en-US" baseline="0" dirty="0" smtClean="0"/>
              <a:t> effect heat of the water, ability to evaporate– and cool</a:t>
            </a:r>
          </a:p>
          <a:p>
            <a:r>
              <a:rPr lang="en-US" baseline="0" dirty="0" smtClean="0"/>
              <a:t>I used historical values to predict historical data and then used estimated values to predict future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3DADC-0D78-4349-80C5-90151E4E0F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92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Texas isn’t sweltering over the whole state…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3DADC-0D78-4349-80C5-90151E4E0F5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16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heat is centralized in a belt right around where the huge energy generators/water users 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3DADC-0D78-4349-80C5-90151E4E0F5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46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Problem–</a:t>
            </a:r>
            <a:r>
              <a:rPr lang="en-US" baseline="0" dirty="0" smtClean="0"/>
              <a:t> higher populations, but not as much energy (due to heat)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3DADC-0D78-4349-80C5-90151E4E0F5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6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54-16E3-4A36-8B08-59F7F5815F04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2C9B-5AEF-4EAE-B3C8-C6C8D4D4C7C7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54-16E3-4A36-8B08-59F7F5815F04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2C9B-5AEF-4EAE-B3C8-C6C8D4D4C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54-16E3-4A36-8B08-59F7F5815F04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2C9B-5AEF-4EAE-B3C8-C6C8D4D4C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54-16E3-4A36-8B08-59F7F5815F04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2C9B-5AEF-4EAE-B3C8-C6C8D4D4C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54-16E3-4A36-8B08-59F7F5815F04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2C9B-5AEF-4EAE-B3C8-C6C8D4D4C7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54-16E3-4A36-8B08-59F7F5815F04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2C9B-5AEF-4EAE-B3C8-C6C8D4D4C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54-16E3-4A36-8B08-59F7F5815F04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2C9B-5AEF-4EAE-B3C8-C6C8D4D4C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54-16E3-4A36-8B08-59F7F5815F04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2C9B-5AEF-4EAE-B3C8-C6C8D4D4C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54-16E3-4A36-8B08-59F7F5815F04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2C9B-5AEF-4EAE-B3C8-C6C8D4D4C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54-16E3-4A36-8B08-59F7F5815F04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2C9B-5AEF-4EAE-B3C8-C6C8D4D4C7C7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54-16E3-4A36-8B08-59F7F5815F04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2C9B-5AEF-4EAE-B3C8-C6C8D4D4C7C7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4808C54-16E3-4A36-8B08-59F7F5815F04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D042C9B-5AEF-4EAE-B3C8-C6C8D4D4C7C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of Heat Wave on Thermoelectric Generation in Texas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Margaret Cook</a:t>
            </a:r>
          </a:p>
          <a:p>
            <a:r>
              <a:rPr lang="en-US" dirty="0" smtClean="0"/>
              <a:t>November 29,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Electricity Generation is Done by Few Power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2" t="26740" r="25283" b="18750"/>
          <a:stretch/>
        </p:blipFill>
        <p:spPr bwMode="auto">
          <a:xfrm>
            <a:off x="1600201" y="1573639"/>
            <a:ext cx="5638800" cy="527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3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Consumption is Spread Between Many Power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2" t="33224" r="25283" b="18421"/>
          <a:stretch/>
        </p:blipFill>
        <p:spPr bwMode="auto">
          <a:xfrm>
            <a:off x="1219200" y="1478795"/>
            <a:ext cx="6477000" cy="537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45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Withdrawal is Spread Between Many Power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33224" r="25098" b="19079"/>
          <a:stretch/>
        </p:blipFill>
        <p:spPr bwMode="auto">
          <a:xfrm>
            <a:off x="1143000" y="1447800"/>
            <a:ext cx="6584870" cy="533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0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Consumption is Much Less than Water Withdrawal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2" t="46053" r="25468" b="10855"/>
          <a:stretch/>
        </p:blipFill>
        <p:spPr bwMode="auto">
          <a:xfrm>
            <a:off x="1295400" y="1600200"/>
            <a:ext cx="6549771" cy="493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9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Regression Model using Climate Parameters and Heat from the Power Plant Might Predict Future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Use heat dissipated, temperature, wind, dew point to model effluent discharge temperature 20 years into the future</a:t>
            </a:r>
          </a:p>
          <a:p>
            <a:r>
              <a:rPr lang="en-US" dirty="0" smtClean="0"/>
              <a:t>Compare modeled temperatures to discharge permitted temperatures</a:t>
            </a:r>
          </a:p>
          <a:p>
            <a:r>
              <a:rPr lang="en-US" dirty="0" smtClean="0"/>
              <a:t>Determine the amount of energy generation possible</a:t>
            </a:r>
          </a:p>
          <a:p>
            <a:pPr lvl="1"/>
            <a:r>
              <a:rPr lang="en-US" dirty="0" smtClean="0"/>
              <a:t>Curtailment</a:t>
            </a:r>
          </a:p>
          <a:p>
            <a:pPr lvl="1"/>
            <a:r>
              <a:rPr lang="en-US" dirty="0" smtClean="0"/>
              <a:t>Potential increase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Future, Texas will still be hot…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88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20116" r="18344" b="14567"/>
          <a:stretch/>
        </p:blipFill>
        <p:spPr bwMode="auto">
          <a:xfrm>
            <a:off x="792124" y="110358"/>
            <a:ext cx="7589876" cy="674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4266" y="0"/>
            <a:ext cx="2101334" cy="2971800"/>
            <a:chOff x="48127" y="-609600"/>
            <a:chExt cx="2101334" cy="2971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9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8" t="19246" r="18343" b="14588"/>
          <a:stretch/>
        </p:blipFill>
        <p:spPr bwMode="auto">
          <a:xfrm>
            <a:off x="872018" y="0"/>
            <a:ext cx="7509982" cy="684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94266" y="0"/>
            <a:ext cx="2101334" cy="2971800"/>
            <a:chOff x="48127" y="-609600"/>
            <a:chExt cx="2101334" cy="297180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55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19246" r="18232" b="14102"/>
          <a:stretch/>
        </p:blipFill>
        <p:spPr bwMode="auto">
          <a:xfrm>
            <a:off x="794266" y="0"/>
            <a:ext cx="7602515" cy="688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4266" y="0"/>
            <a:ext cx="2101334" cy="2971800"/>
            <a:chOff x="48127" y="-609600"/>
            <a:chExt cx="2101334" cy="2971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8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4" t="19443" r="18343" b="14521"/>
          <a:stretch/>
        </p:blipFill>
        <p:spPr bwMode="auto">
          <a:xfrm>
            <a:off x="762000" y="0"/>
            <a:ext cx="7646831" cy="689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4266" y="0"/>
            <a:ext cx="2101334" cy="2971800"/>
            <a:chOff x="48127" y="-609600"/>
            <a:chExt cx="2101334" cy="2971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0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Determine the </a:t>
            </a:r>
            <a:r>
              <a:rPr lang="en-US" dirty="0" smtClean="0"/>
              <a:t>effect </a:t>
            </a:r>
            <a:r>
              <a:rPr lang="en-US" dirty="0"/>
              <a:t>of drought and heat wave </a:t>
            </a:r>
            <a:r>
              <a:rPr lang="en-US" dirty="0" smtClean="0"/>
              <a:t>on </a:t>
            </a:r>
            <a:r>
              <a:rPr lang="en-US" dirty="0"/>
              <a:t>the electricity supply for </a:t>
            </a:r>
            <a:r>
              <a:rPr lang="en-US" dirty="0" smtClean="0"/>
              <a:t>Texas </a:t>
            </a:r>
            <a:r>
              <a:rPr lang="en-US" dirty="0"/>
              <a:t>in the next twenty years </a:t>
            </a:r>
            <a:endParaRPr lang="en-US" dirty="0" smtClean="0"/>
          </a:p>
          <a:p>
            <a:pPr lvl="0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Power plants using water for cooling cannot discharge water that is too hot into their cooling ponds</a:t>
            </a:r>
          </a:p>
          <a:p>
            <a:pPr lvl="2"/>
            <a:r>
              <a:rPr lang="en-US" dirty="0" smtClean="0"/>
              <a:t>EPA limits on thermal pollution</a:t>
            </a:r>
          </a:p>
          <a:p>
            <a:pPr lvl="1"/>
            <a:r>
              <a:rPr lang="en-US" dirty="0" smtClean="0"/>
              <a:t>If water starts out too hot, power plants can only generate so much electricity before they hit that limit</a:t>
            </a:r>
          </a:p>
          <a:p>
            <a:pPr lvl="2"/>
            <a:r>
              <a:rPr lang="en-US" dirty="0" smtClean="0"/>
              <a:t>Hot water means power plants cannot generate to full capacity</a:t>
            </a:r>
          </a:p>
          <a:p>
            <a:pPr lvl="2"/>
            <a:r>
              <a:rPr lang="en-US" dirty="0" smtClean="0"/>
              <a:t>Makes the energy supply unreliable</a:t>
            </a:r>
          </a:p>
          <a:p>
            <a:pPr lvl="1"/>
            <a:r>
              <a:rPr lang="en-US" dirty="0"/>
              <a:t>Assessing the risk of reduced operations at thermoelectric power plants </a:t>
            </a:r>
            <a:r>
              <a:rPr lang="en-US" dirty="0" smtClean="0"/>
              <a:t>will improve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5" t="19246" r="18729" b="14335"/>
          <a:stretch/>
        </p:blipFill>
        <p:spPr bwMode="auto">
          <a:xfrm>
            <a:off x="762000" y="6982"/>
            <a:ext cx="7543800" cy="692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62000" y="0"/>
            <a:ext cx="2101334" cy="2971800"/>
            <a:chOff x="48127" y="-609600"/>
            <a:chExt cx="2101334" cy="2971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25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19443" r="18344" b="14210"/>
          <a:stretch/>
        </p:blipFill>
        <p:spPr bwMode="auto">
          <a:xfrm>
            <a:off x="762000" y="-28466"/>
            <a:ext cx="7620000" cy="688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4266" y="-76200"/>
            <a:ext cx="2101334" cy="2971800"/>
            <a:chOff x="48127" y="-609600"/>
            <a:chExt cx="2101334" cy="2971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4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4" t="19444" r="18232" b="14315"/>
          <a:stretch/>
        </p:blipFill>
        <p:spPr bwMode="auto">
          <a:xfrm>
            <a:off x="762000" y="-26316"/>
            <a:ext cx="7629658" cy="688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4266" y="-76200"/>
            <a:ext cx="2101334" cy="2971800"/>
            <a:chOff x="48127" y="-609600"/>
            <a:chExt cx="2101334" cy="2971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68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4" t="19444" r="18343" b="14389"/>
          <a:stretch/>
        </p:blipFill>
        <p:spPr bwMode="auto">
          <a:xfrm>
            <a:off x="762000" y="-36348"/>
            <a:ext cx="7620000" cy="688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4266" y="-76200"/>
            <a:ext cx="2101334" cy="2971800"/>
            <a:chOff x="48127" y="-609600"/>
            <a:chExt cx="2101334" cy="2971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80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4" t="19246" r="18343" b="14315"/>
          <a:stretch/>
        </p:blipFill>
        <p:spPr bwMode="auto">
          <a:xfrm>
            <a:off x="762000" y="-10187"/>
            <a:ext cx="7568568" cy="686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4266" y="-76200"/>
            <a:ext cx="2101334" cy="2971800"/>
            <a:chOff x="48127" y="-609600"/>
            <a:chExt cx="2101334" cy="2971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11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5" t="19643" r="18343" b="14283"/>
          <a:stretch/>
        </p:blipFill>
        <p:spPr bwMode="auto">
          <a:xfrm>
            <a:off x="726156" y="6206"/>
            <a:ext cx="7655844" cy="692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4266" y="-76200"/>
            <a:ext cx="2101334" cy="2971800"/>
            <a:chOff x="48127" y="-609600"/>
            <a:chExt cx="2101334" cy="2971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117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5" t="19445" r="18343" b="15245"/>
          <a:stretch/>
        </p:blipFill>
        <p:spPr bwMode="auto">
          <a:xfrm>
            <a:off x="761999" y="0"/>
            <a:ext cx="76671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4266" y="-76200"/>
            <a:ext cx="2101334" cy="2971800"/>
            <a:chOff x="48127" y="-609600"/>
            <a:chExt cx="2101334" cy="2971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9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4" t="19444" r="18343" b="14264"/>
          <a:stretch/>
        </p:blipFill>
        <p:spPr bwMode="auto">
          <a:xfrm>
            <a:off x="762000" y="-37135"/>
            <a:ext cx="7615066" cy="689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4266" y="-76200"/>
            <a:ext cx="2101334" cy="2971800"/>
            <a:chOff x="48127" y="-609600"/>
            <a:chExt cx="2101334" cy="2971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5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19444" r="18232" b="14030"/>
          <a:stretch/>
        </p:blipFill>
        <p:spPr bwMode="auto">
          <a:xfrm>
            <a:off x="762000" y="-2847"/>
            <a:ext cx="7591652" cy="686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4266" y="-76200"/>
            <a:ext cx="2101334" cy="2971800"/>
            <a:chOff x="48127" y="-609600"/>
            <a:chExt cx="2101334" cy="2971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89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19245" r="18344" b="14283"/>
          <a:stretch/>
        </p:blipFill>
        <p:spPr bwMode="auto">
          <a:xfrm>
            <a:off x="762000" y="-44231"/>
            <a:ext cx="7620000" cy="689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4266" y="-76200"/>
            <a:ext cx="2101334" cy="2971800"/>
            <a:chOff x="48127" y="-609600"/>
            <a:chExt cx="2101334" cy="2971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9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Research is Confined to Plants with Large Withdrawals in the Gulf Coast HUC-2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looking at power plants within the Gulf Coast HUC-2 basin</a:t>
            </a:r>
          </a:p>
          <a:p>
            <a:pPr lvl="1"/>
            <a:r>
              <a:rPr lang="en-US" dirty="0" smtClean="0"/>
              <a:t>Data available for model</a:t>
            </a:r>
          </a:p>
          <a:p>
            <a:pPr lvl="1"/>
            <a:r>
              <a:rPr lang="en-US" dirty="0" smtClean="0"/>
              <a:t>Highest energy generators, industrial users, and populations in Texas</a:t>
            </a:r>
          </a:p>
          <a:p>
            <a:r>
              <a:rPr lang="en-US" dirty="0" smtClean="0"/>
              <a:t>Power plants that withdraw large amounts of water for cooling</a:t>
            </a:r>
          </a:p>
          <a:p>
            <a:pPr lvl="1"/>
            <a:r>
              <a:rPr lang="en-US" dirty="0" smtClean="0"/>
              <a:t>Once-through cooling processes</a:t>
            </a:r>
          </a:p>
          <a:p>
            <a:pPr lvl="1"/>
            <a:r>
              <a:rPr lang="en-US" dirty="0" smtClean="0"/>
              <a:t>Most effected by heat wave and drought</a:t>
            </a:r>
          </a:p>
          <a:p>
            <a:pPr lvl="1"/>
            <a:r>
              <a:rPr lang="en-US" dirty="0" smtClean="0"/>
              <a:t>Confined to available data (only 21 plants)</a:t>
            </a:r>
          </a:p>
        </p:txBody>
      </p:sp>
    </p:spTree>
    <p:extLst>
      <p:ext uri="{BB962C8B-B14F-4D97-AF65-F5344CB8AC3E}">
        <p14:creationId xmlns:p14="http://schemas.microsoft.com/office/powerpoint/2010/main" val="41871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19247" r="18344" b="15095"/>
          <a:stretch/>
        </p:blipFill>
        <p:spPr bwMode="auto">
          <a:xfrm>
            <a:off x="762000" y="-46640"/>
            <a:ext cx="7720074" cy="690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94266" y="-76200"/>
            <a:ext cx="2101334" cy="2971800"/>
            <a:chOff x="48127" y="-609600"/>
            <a:chExt cx="2101334" cy="297180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52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4" t="19444" r="18232" b="15095"/>
          <a:stretch/>
        </p:blipFill>
        <p:spPr bwMode="auto">
          <a:xfrm>
            <a:off x="685800" y="-14320"/>
            <a:ext cx="7695488" cy="686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4266" y="-76200"/>
            <a:ext cx="2101334" cy="2971800"/>
            <a:chOff x="48127" y="-609600"/>
            <a:chExt cx="2101334" cy="2971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4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19246" r="18232" b="15013"/>
          <a:stretch/>
        </p:blipFill>
        <p:spPr bwMode="auto">
          <a:xfrm>
            <a:off x="685800" y="-44096"/>
            <a:ext cx="7728383" cy="690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4266" y="0"/>
            <a:ext cx="2101334" cy="2971800"/>
            <a:chOff x="48127" y="-609600"/>
            <a:chExt cx="2101334" cy="2971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4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19444" r="18344" b="14608"/>
          <a:stretch/>
        </p:blipFill>
        <p:spPr bwMode="auto">
          <a:xfrm>
            <a:off x="762000" y="1"/>
            <a:ext cx="76343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4266" y="0"/>
            <a:ext cx="2101334" cy="2971800"/>
            <a:chOff x="48127" y="-609600"/>
            <a:chExt cx="2101334" cy="2971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19444" r="18344" b="15095"/>
          <a:stretch/>
        </p:blipFill>
        <p:spPr bwMode="auto">
          <a:xfrm>
            <a:off x="762000" y="2540"/>
            <a:ext cx="7688366" cy="685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4266" y="0"/>
            <a:ext cx="2101334" cy="2971800"/>
            <a:chOff x="48127" y="-609600"/>
            <a:chExt cx="2101334" cy="2971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1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4" t="19246" r="18232" b="15295"/>
          <a:stretch/>
        </p:blipFill>
        <p:spPr bwMode="auto">
          <a:xfrm>
            <a:off x="762000" y="-69850"/>
            <a:ext cx="7769551" cy="692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4266" y="0"/>
            <a:ext cx="2101334" cy="2971800"/>
            <a:chOff x="48127" y="-609600"/>
            <a:chExt cx="2101334" cy="2971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1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4" t="19444" r="18232" b="15096"/>
          <a:stretch/>
        </p:blipFill>
        <p:spPr bwMode="auto">
          <a:xfrm>
            <a:off x="762000" y="-26670"/>
            <a:ext cx="7721125" cy="688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4266" y="0"/>
            <a:ext cx="2101334" cy="2971800"/>
            <a:chOff x="48127" y="-609600"/>
            <a:chExt cx="2101334" cy="2971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2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4" t="19049" r="18343" b="15058"/>
          <a:stretch/>
        </p:blipFill>
        <p:spPr bwMode="auto">
          <a:xfrm>
            <a:off x="762000" y="-22859"/>
            <a:ext cx="7645399" cy="688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4266" y="0"/>
            <a:ext cx="2101334" cy="2971800"/>
            <a:chOff x="48127" y="-609600"/>
            <a:chExt cx="2101334" cy="2971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1" t="19246" r="18232" b="14941"/>
          <a:stretch/>
        </p:blipFill>
        <p:spPr bwMode="auto">
          <a:xfrm>
            <a:off x="685800" y="-28574"/>
            <a:ext cx="7723261" cy="688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94266" y="0"/>
            <a:ext cx="2101334" cy="2971800"/>
            <a:chOff x="48127" y="-609600"/>
            <a:chExt cx="2101334" cy="29718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0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5" t="19443" r="18343" b="15450"/>
          <a:stretch/>
        </p:blipFill>
        <p:spPr bwMode="auto">
          <a:xfrm>
            <a:off x="685800" y="-10159"/>
            <a:ext cx="7702608" cy="686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4266" y="0"/>
            <a:ext cx="2101334" cy="2971800"/>
            <a:chOff x="48127" y="-609600"/>
            <a:chExt cx="2101334" cy="2971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0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Population Centers in Texas Reside in the Gulf Coast HUC-2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524000"/>
            <a:ext cx="68389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9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19444" r="18344" b="15147"/>
          <a:stretch/>
        </p:blipFill>
        <p:spPr bwMode="auto">
          <a:xfrm>
            <a:off x="685800" y="-27766"/>
            <a:ext cx="7728483" cy="688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4266" y="0"/>
            <a:ext cx="2101334" cy="2971800"/>
            <a:chOff x="48127" y="-609600"/>
            <a:chExt cx="2101334" cy="2971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5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4" t="19444" r="18343" b="15273"/>
          <a:stretch/>
        </p:blipFill>
        <p:spPr bwMode="auto">
          <a:xfrm>
            <a:off x="762000" y="-4445"/>
            <a:ext cx="7696200" cy="686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4266" y="0"/>
            <a:ext cx="2101334" cy="2971800"/>
            <a:chOff x="48127" y="-609600"/>
            <a:chExt cx="2101334" cy="2971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7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5" t="19444" r="18232" b="15272"/>
          <a:stretch/>
        </p:blipFill>
        <p:spPr bwMode="auto">
          <a:xfrm>
            <a:off x="762000" y="-28573"/>
            <a:ext cx="7723261" cy="688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62000" y="0"/>
            <a:ext cx="2101334" cy="2971800"/>
            <a:chOff x="48127" y="-609600"/>
            <a:chExt cx="2101334" cy="2971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8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15468"/>
            <a:ext cx="7620000" cy="6842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4" t="19246" r="18232" b="15295"/>
          <a:stretch/>
        </p:blipFill>
        <p:spPr bwMode="auto">
          <a:xfrm>
            <a:off x="762000" y="0"/>
            <a:ext cx="76912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4266" y="0"/>
            <a:ext cx="2101334" cy="2971800"/>
            <a:chOff x="48127" y="-609600"/>
            <a:chExt cx="2101334" cy="29718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72" t="65040" r="52771" b="16298"/>
            <a:stretch/>
          </p:blipFill>
          <p:spPr bwMode="auto">
            <a:xfrm>
              <a:off x="48127" y="-935"/>
              <a:ext cx="1431758" cy="2363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8261" y="-609600"/>
              <a:ext cx="198120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b="1" dirty="0" smtClean="0">
                <a:solidFill>
                  <a:sysClr val="windowText" lastClr="000000"/>
                </a:solidFill>
              </a:endParaRPr>
            </a:p>
            <a:p>
              <a:endParaRPr lang="en-US" b="1" dirty="0">
                <a:solidFill>
                  <a:sysClr val="windowText" lastClr="000000"/>
                </a:solidFill>
              </a:endParaRPr>
            </a:p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Temperature °F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3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Texas isn’t completely hot…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6" t="34540" r="22509" b="21711"/>
          <a:stretch/>
        </p:blipFill>
        <p:spPr bwMode="auto">
          <a:xfrm>
            <a:off x="1082841" y="1524000"/>
            <a:ext cx="691815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9623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High Temperatures Occur in the Northeastern Part of the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2" t="28618" r="18440" b="16298"/>
          <a:stretch/>
        </p:blipFill>
        <p:spPr bwMode="auto">
          <a:xfrm>
            <a:off x="1219200" y="1524000"/>
            <a:ext cx="6801853" cy="517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9108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Same Areas </a:t>
            </a:r>
            <a:r>
              <a:rPr lang="en-US" dirty="0"/>
              <a:t>of ERCOT a</a:t>
            </a:r>
            <a:r>
              <a:rPr lang="en-US" dirty="0" smtClean="0"/>
              <a:t>t Risk Now Will </a:t>
            </a:r>
            <a:r>
              <a:rPr lang="en-US" dirty="0"/>
              <a:t>be at </a:t>
            </a:r>
            <a:r>
              <a:rPr lang="en-US" dirty="0" smtClean="0"/>
              <a:t>Risk </a:t>
            </a:r>
            <a:r>
              <a:rPr lang="en-US" dirty="0"/>
              <a:t>in the </a:t>
            </a:r>
            <a:r>
              <a:rPr lang="en-US" dirty="0" smtClean="0"/>
              <a:t>Next Twenty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2" t="19643" r="13101" b="21826"/>
          <a:stretch/>
        </p:blipFill>
        <p:spPr bwMode="auto">
          <a:xfrm>
            <a:off x="1447799" y="1752600"/>
            <a:ext cx="6328229" cy="428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5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Heat Wave Might Keep Plants from Generating to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power plants will not be able to generate at 2011 levels</a:t>
            </a:r>
          </a:p>
          <a:p>
            <a:pPr lvl="1"/>
            <a:r>
              <a:rPr lang="en-US" dirty="0" smtClean="0"/>
              <a:t>ERCOT max demand in August 2011: 68 GW</a:t>
            </a:r>
          </a:p>
          <a:p>
            <a:r>
              <a:rPr lang="en-US" dirty="0"/>
              <a:t>Curtailment occurs in highest demand areas</a:t>
            </a:r>
          </a:p>
          <a:p>
            <a:r>
              <a:rPr lang="en-US" dirty="0" smtClean="0"/>
              <a:t>Some power plants will be able to generate more than they did in 2011</a:t>
            </a:r>
          </a:p>
          <a:p>
            <a:r>
              <a:rPr lang="en-US" dirty="0" smtClean="0"/>
              <a:t>If demand increases, more issues will occur</a:t>
            </a:r>
          </a:p>
        </p:txBody>
      </p:sp>
    </p:spTree>
    <p:extLst>
      <p:ext uri="{BB962C8B-B14F-4D97-AF65-F5344CB8AC3E}">
        <p14:creationId xmlns:p14="http://schemas.microsoft.com/office/powerpoint/2010/main" val="3023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Plants Might Not be Able to Generate as much as in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43000" y="1506817"/>
            <a:ext cx="6858000" cy="5121689"/>
            <a:chOff x="0" y="0"/>
            <a:chExt cx="9144000" cy="6904615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885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1" t="19246" r="24367" b="12897"/>
            <a:stretch/>
          </p:blipFill>
          <p:spPr bwMode="auto">
            <a:xfrm>
              <a:off x="1371600" y="480742"/>
              <a:ext cx="6781800" cy="64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43" t="26644" r="49489" b="51088"/>
            <a:stretch/>
          </p:blipFill>
          <p:spPr bwMode="auto">
            <a:xfrm>
              <a:off x="152400" y="253653"/>
              <a:ext cx="2927684" cy="2826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96" t="65279" r="21954" b="20724"/>
            <a:stretch/>
          </p:blipFill>
          <p:spPr bwMode="auto">
            <a:xfrm>
              <a:off x="6614435" y="5456815"/>
              <a:ext cx="2529565" cy="144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6614435" y="5456815"/>
            <a:ext cx="776965" cy="4867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Electricity Generation Will Need to be Curtailed, More Can be Generated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647825"/>
            <a:ext cx="683895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8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Population Centers in Texas Reside in the Gulf Coast HUC-2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25329" r="18071" b="12171"/>
          <a:stretch/>
        </p:blipFill>
        <p:spPr bwMode="auto">
          <a:xfrm>
            <a:off x="1219200" y="1584512"/>
            <a:ext cx="6705600" cy="468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6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Electricity Curtailment and Potential is </a:t>
            </a:r>
            <a:r>
              <a:rPr lang="en-US" dirty="0"/>
              <a:t>N</a:t>
            </a:r>
            <a:r>
              <a:rPr lang="en-US" dirty="0" smtClean="0"/>
              <a:t>ear Population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24013" r="38784" b="17434"/>
          <a:stretch/>
        </p:blipFill>
        <p:spPr bwMode="auto">
          <a:xfrm>
            <a:off x="2057400" y="1600200"/>
            <a:ext cx="4928171" cy="507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1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Capacity is Increased, More Curtailment Will Occur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66800" y="1598107"/>
            <a:ext cx="6929249" cy="4923415"/>
            <a:chOff x="0" y="0"/>
            <a:chExt cx="9144000" cy="6904615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885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1" t="19048" r="24367" b="13095"/>
            <a:stretch/>
          </p:blipFill>
          <p:spPr bwMode="auto">
            <a:xfrm>
              <a:off x="1371601" y="480742"/>
              <a:ext cx="6861170" cy="6377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96" t="65279" r="21954" b="20724"/>
            <a:stretch/>
          </p:blipFill>
          <p:spPr bwMode="auto">
            <a:xfrm>
              <a:off x="6614435" y="5456815"/>
              <a:ext cx="2529565" cy="144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614435" y="5456815"/>
              <a:ext cx="776965" cy="48678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28" t="35197" r="49511" b="51316"/>
            <a:stretch/>
          </p:blipFill>
          <p:spPr bwMode="auto">
            <a:xfrm>
              <a:off x="141954" y="1143000"/>
              <a:ext cx="2982246" cy="177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16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/>
              <a:t>power plants will not be able to generate at 2011 levels</a:t>
            </a:r>
          </a:p>
          <a:p>
            <a:r>
              <a:rPr lang="en-US" dirty="0"/>
              <a:t>If demand increases, more issues will occur</a:t>
            </a:r>
          </a:p>
          <a:p>
            <a:r>
              <a:rPr lang="en-US" dirty="0" smtClean="0"/>
              <a:t>Some </a:t>
            </a:r>
            <a:r>
              <a:rPr lang="en-US" dirty="0"/>
              <a:t>power plants will be able to generate more than they did in 2011</a:t>
            </a:r>
          </a:p>
          <a:p>
            <a:r>
              <a:rPr lang="en-US" dirty="0" smtClean="0"/>
              <a:t>Implications </a:t>
            </a:r>
            <a:r>
              <a:rPr lang="en-US" dirty="0"/>
              <a:t>for ERCOT planning, state water planning</a:t>
            </a:r>
          </a:p>
          <a:p>
            <a:pPr lvl="1"/>
            <a:r>
              <a:rPr lang="en-US" dirty="0" smtClean="0"/>
              <a:t>More water sources</a:t>
            </a:r>
          </a:p>
          <a:p>
            <a:pPr lvl="2"/>
            <a:r>
              <a:rPr lang="en-US" dirty="0" smtClean="0"/>
              <a:t>Reuse, desalination, aquifer recharge</a:t>
            </a:r>
          </a:p>
          <a:p>
            <a:pPr lvl="1"/>
            <a:r>
              <a:rPr lang="en-US" dirty="0" smtClean="0"/>
              <a:t>Electricity from other power plants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12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Population Growth in the Next Twenty Years is in Population Centers and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25658" r="18070" b="12171"/>
          <a:stretch/>
        </p:blipFill>
        <p:spPr bwMode="auto">
          <a:xfrm>
            <a:off x="1292981" y="1600199"/>
            <a:ext cx="6555619" cy="455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2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Highest Densities Will Still be in Population Centers, HUC-2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25658" r="18071" b="12171"/>
          <a:stretch/>
        </p:blipFill>
        <p:spPr bwMode="auto">
          <a:xfrm>
            <a:off x="1219200" y="1600200"/>
            <a:ext cx="6858000" cy="476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0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Gulf Coast HUC-2 Contains Most of Texas 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t="21381" r="17885" b="18421"/>
          <a:stretch/>
        </p:blipFill>
        <p:spPr bwMode="auto">
          <a:xfrm>
            <a:off x="913720" y="1600199"/>
            <a:ext cx="7315880" cy="48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2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OC, OF, OS, RC Plants Represent </a:t>
            </a:r>
            <a:r>
              <a:rPr lang="en-US" dirty="0"/>
              <a:t>a Significant Portion of ERCOT </a:t>
            </a:r>
            <a:r>
              <a:rPr lang="en-US" dirty="0" smtClean="0"/>
              <a:t>Generation and Water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Total OC, OF, OS, RC Electricity generation </a:t>
            </a:r>
          </a:p>
          <a:p>
            <a:pPr lvl="1"/>
            <a:r>
              <a:rPr lang="en-US" dirty="0" smtClean="0"/>
              <a:t>46</a:t>
            </a:r>
            <a:r>
              <a:rPr lang="en-US" dirty="0"/>
              <a:t>% of ERCOT capacity</a:t>
            </a:r>
          </a:p>
          <a:p>
            <a:pPr lvl="1"/>
            <a:r>
              <a:rPr lang="en-US" dirty="0"/>
              <a:t>48% of ERCOT electricity generation</a:t>
            </a:r>
          </a:p>
          <a:p>
            <a:r>
              <a:rPr lang="en-US" dirty="0" smtClean="0"/>
              <a:t>Total OC, OF, OS, RC Water Use</a:t>
            </a:r>
          </a:p>
          <a:p>
            <a:pPr lvl="1"/>
            <a:r>
              <a:rPr lang="en-US" dirty="0" smtClean="0"/>
              <a:t>98% of water withdrawal</a:t>
            </a:r>
          </a:p>
          <a:p>
            <a:pPr lvl="1"/>
            <a:r>
              <a:rPr lang="en-US" dirty="0" smtClean="0"/>
              <a:t>70% of water consumption</a:t>
            </a:r>
          </a:p>
          <a:p>
            <a:r>
              <a:rPr lang="en-US" dirty="0" smtClean="0"/>
              <a:t>These 21, Electricity </a:t>
            </a:r>
            <a:r>
              <a:rPr lang="en-US" dirty="0"/>
              <a:t>generation</a:t>
            </a:r>
          </a:p>
          <a:p>
            <a:pPr lvl="1"/>
            <a:r>
              <a:rPr lang="en-US" dirty="0" smtClean="0"/>
              <a:t>21% </a:t>
            </a:r>
            <a:r>
              <a:rPr lang="en-US" dirty="0"/>
              <a:t>of ERCOT capacity</a:t>
            </a:r>
          </a:p>
          <a:p>
            <a:pPr lvl="1"/>
            <a:r>
              <a:rPr lang="en-US" b="1" dirty="0" smtClean="0"/>
              <a:t>46% </a:t>
            </a:r>
            <a:r>
              <a:rPr lang="en-US" b="1" dirty="0"/>
              <a:t>of ERCOT electricity </a:t>
            </a:r>
            <a:r>
              <a:rPr lang="en-US" b="1" dirty="0" smtClean="0"/>
              <a:t>generation in 2011</a:t>
            </a:r>
            <a:endParaRPr lang="en-US" b="1" dirty="0"/>
          </a:p>
          <a:p>
            <a:r>
              <a:rPr lang="en-US" dirty="0" smtClean="0"/>
              <a:t>These 21, Water </a:t>
            </a:r>
            <a:r>
              <a:rPr lang="en-US" dirty="0"/>
              <a:t>Use</a:t>
            </a:r>
          </a:p>
          <a:p>
            <a:pPr lvl="1"/>
            <a:r>
              <a:rPr lang="en-US" dirty="0" smtClean="0"/>
              <a:t>59% </a:t>
            </a:r>
            <a:r>
              <a:rPr lang="en-US" dirty="0"/>
              <a:t>of water withdrawal</a:t>
            </a:r>
          </a:p>
          <a:p>
            <a:pPr lvl="1"/>
            <a:r>
              <a:rPr lang="en-US" dirty="0" smtClean="0"/>
              <a:t>44% </a:t>
            </a:r>
            <a:r>
              <a:rPr lang="en-US" dirty="0"/>
              <a:t>of water consumption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6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501</TotalTime>
  <Words>876</Words>
  <Application>Microsoft Office PowerPoint</Application>
  <PresentationFormat>On-screen Show (4:3)</PresentationFormat>
  <Paragraphs>180</Paragraphs>
  <Slides>53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Thatch</vt:lpstr>
      <vt:lpstr>Implications of Heat Wave on Thermoelectric Generation in Texas</vt:lpstr>
      <vt:lpstr>Introduction and Purpose</vt:lpstr>
      <vt:lpstr>The Research is Confined to Plants with Large Withdrawals in the Gulf Coast HUC-2</vt:lpstr>
      <vt:lpstr>Population Centers in Texas Reside in the Gulf Coast HUC-2</vt:lpstr>
      <vt:lpstr>Population Centers in Texas Reside in the Gulf Coast HUC-2</vt:lpstr>
      <vt:lpstr>Population Growth in the Next Twenty Years is in Population Centers and the South</vt:lpstr>
      <vt:lpstr>Highest Densities Will Still be in Population Centers, HUC-2</vt:lpstr>
      <vt:lpstr>Gulf Coast HUC-2 Contains Most of Texas Rivers</vt:lpstr>
      <vt:lpstr>OC, OF, OS, RC Plants Represent a Significant Portion of ERCOT Generation and Water Use</vt:lpstr>
      <vt:lpstr>Most Electricity Generation is Done by Few Power Plants</vt:lpstr>
      <vt:lpstr>Water Consumption is Spread Between Many Power Plants</vt:lpstr>
      <vt:lpstr>Water Withdrawal is Spread Between Many Power Plants</vt:lpstr>
      <vt:lpstr>Water Consumption is Much Less than Water Withdrawal</vt:lpstr>
      <vt:lpstr>A Regression Model using Climate Parameters and Heat from the Power Plant Might Predict Future Problems</vt:lpstr>
      <vt:lpstr>In the Future, Texas will still be hot…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Texas isn’t completely hot…</vt:lpstr>
      <vt:lpstr>Most High Temperatures Occur in the Northeastern Part of the State</vt:lpstr>
      <vt:lpstr>The Same Areas of ERCOT at Risk Now Will be at Risk in the Next Twenty Years</vt:lpstr>
      <vt:lpstr>Heat Wave Might Keep Plants from Generating to Capacity</vt:lpstr>
      <vt:lpstr>Plants Might Not be Able to Generate as much as in 2011</vt:lpstr>
      <vt:lpstr>Some Electricity Generation Will Need to be Curtailed, More Can be Generated</vt:lpstr>
      <vt:lpstr>Electricity Curtailment and Potential is Near Population Centers</vt:lpstr>
      <vt:lpstr>If Capacity is Increased, More Curtailment Will Occur</vt:lpstr>
      <vt:lpstr>Conclusion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Cook, Margaret A</dc:creator>
  <cp:lastModifiedBy>Maidment</cp:lastModifiedBy>
  <cp:revision>55</cp:revision>
  <dcterms:created xsi:type="dcterms:W3CDTF">2012-11-25T04:50:41Z</dcterms:created>
  <dcterms:modified xsi:type="dcterms:W3CDTF">2012-11-29T08:04:48Z</dcterms:modified>
</cp:coreProperties>
</file>