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1" r:id="rId2"/>
    <p:sldId id="258" r:id="rId3"/>
    <p:sldId id="257" r:id="rId4"/>
    <p:sldId id="259" r:id="rId5"/>
    <p:sldId id="262" r:id="rId6"/>
    <p:sldId id="260" r:id="rId7"/>
    <p:sldId id="263" r:id="rId8"/>
    <p:sldId id="269" r:id="rId9"/>
    <p:sldId id="267" r:id="rId10"/>
    <p:sldId id="265" r:id="rId11"/>
    <p:sldId id="264" r:id="rId12"/>
    <p:sldId id="270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4190-F9D0-4AB5-9EFA-452D4512553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5AE21-C46D-453F-92AD-257815A4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from 4.9 to 8.4 million acre-feet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But desalination is energy</a:t>
            </a:r>
            <a:r>
              <a:rPr lang="en-US" sz="1200" baseline="0" dirty="0" smtClean="0"/>
              <a:t> intensive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top 10-15% compared with</a:t>
            </a:r>
            <a:r>
              <a:rPr lang="en-US" baseline="0" dirty="0" smtClean="0"/>
              <a:t> other </a:t>
            </a:r>
            <a:r>
              <a:rPr lang="en-US" dirty="0" smtClean="0"/>
              <a:t>locations in</a:t>
            </a:r>
            <a:r>
              <a:rPr lang="en-US" baseline="0" dirty="0" smtClean="0"/>
              <a:t>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narrowed the</a:t>
            </a:r>
            <a:r>
              <a:rPr lang="en-US" baseline="0" dirty="0" smtClean="0"/>
              <a:t> scope of my research to focus on photovoltaic powered desalination using reverse osmosis.  </a:t>
            </a:r>
          </a:p>
          <a:p>
            <a:r>
              <a:rPr lang="en-US" baseline="0" dirty="0" smtClean="0"/>
              <a:t>PV panels because they do not require direct radiation from the sun but can make use of diffuse solar radiation</a:t>
            </a:r>
            <a:r>
              <a:rPr lang="en-US" baseline="0" dirty="0" smtClean="0"/>
              <a:t>.  Diffuse solar radiation is radiation that has been scattered from the direct beam by the atmosphere.</a:t>
            </a:r>
            <a:endParaRPr lang="en-US" baseline="0" dirty="0" smtClean="0"/>
          </a:p>
          <a:p>
            <a:r>
              <a:rPr lang="en-US" baseline="0" dirty="0" smtClean="0"/>
              <a:t>Reverse Osmosis because 80% of desalination in Texas uses reverse osmosis.</a:t>
            </a:r>
          </a:p>
          <a:p>
            <a:r>
              <a:rPr lang="en-US" baseline="0" dirty="0" smtClean="0"/>
              <a:t>The first phase of my research is to determine the s</a:t>
            </a:r>
            <a:r>
              <a:rPr lang="en-US" dirty="0" smtClean="0"/>
              <a:t>patial variability of brackish well characteristics.</a:t>
            </a:r>
            <a:r>
              <a:rPr lang="en-US" baseline="0" dirty="0" smtClean="0"/>
              <a:t>  </a:t>
            </a:r>
            <a:r>
              <a:rPr lang="en-US" dirty="0" smtClean="0"/>
              <a:t>Since the power</a:t>
            </a:r>
            <a:r>
              <a:rPr lang="en-US" baseline="0" dirty="0" smtClean="0"/>
              <a:t> requirement of desalination are related to the depth of the well and the total dissolved solids concentration of the water, I looked at these characteristics.</a:t>
            </a:r>
          </a:p>
          <a:p>
            <a:r>
              <a:rPr lang="en-US" baseline="0" dirty="0" smtClean="0"/>
              <a:t>Second is to determine the spatial variability of solar potential.</a:t>
            </a:r>
          </a:p>
          <a:p>
            <a:r>
              <a:rPr lang="en-US" baseline="0" dirty="0" smtClean="0"/>
              <a:t>Third is to estimate the desalination capacity across Texas.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9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lower TDS in feed</a:t>
            </a:r>
            <a:r>
              <a:rPr lang="en-US" baseline="0" dirty="0" smtClean="0"/>
              <a:t> water so that desalination is less energy intensive.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Tilt</a:t>
            </a:r>
            <a:r>
              <a:rPr lang="en-US" baseline="0" dirty="0" smtClean="0"/>
              <a:t> radiation is the total radiation on a tilted or tracking surface, such as photovoltaic panels.  Panels that are tilted to the south or use tracking receive more solar radiation than others because they face the sun.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PV efficiencies are about 15% today.  Setting these equations</a:t>
            </a:r>
            <a:r>
              <a:rPr lang="en-US" baseline="0" dirty="0" smtClean="0"/>
              <a:t> equal and solving for Q, the flow rate, will give me the desalination capacity per PV system of specified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benefit of coupling</a:t>
            </a:r>
            <a:r>
              <a:rPr lang="en-US" baseline="0" dirty="0" smtClean="0"/>
              <a:t> solar power to desalination over wind is that solar energy generates more power during the hot summer months coinciding with higher water demand  Whereas wind peaks during the spring.</a:t>
            </a:r>
          </a:p>
          <a:p>
            <a:r>
              <a:rPr lang="en-US" baseline="0" dirty="0" smtClean="0"/>
              <a:t>Desalination and </a:t>
            </a:r>
            <a:r>
              <a:rPr lang="en-US" baseline="0" dirty="0" err="1" smtClean="0"/>
              <a:t>photovoltaics</a:t>
            </a:r>
            <a:r>
              <a:rPr lang="en-US" baseline="0" dirty="0" smtClean="0"/>
              <a:t> are not new technologies, but there is a lot of research that can be done on resources to help policy makers make decisions regarding water and energy.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AE21-C46D-453F-92AD-257815A48B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A439DC5-44F1-425E-BABF-F38FF22D35A4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D0F3A9C-B0E1-4256-A8A4-B0025841BF7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Jill Kjellsson</a:t>
            </a:r>
          </a:p>
          <a:p>
            <a:r>
              <a:rPr lang="en-US" sz="2400" dirty="0" smtClean="0"/>
              <a:t>November 29, 2012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sz="4000" dirty="0" smtClean="0"/>
              <a:t>Potential for Solar-Powered Desalination of Brackish Groundwater In Texas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0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Diffuse vs. Direct Radiation</a:t>
            </a:r>
          </a:p>
          <a:p>
            <a:r>
              <a:rPr lang="en-US" sz="2400" dirty="0" smtClean="0"/>
              <a:t>Global Tilt Radiation</a:t>
            </a:r>
          </a:p>
          <a:p>
            <a:r>
              <a:rPr lang="en-US" sz="2400" dirty="0" smtClean="0"/>
              <a:t>Highest </a:t>
            </a:r>
            <a:r>
              <a:rPr lang="en-US" sz="2400" dirty="0" smtClean="0"/>
              <a:t>towards West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Spatial Variability of Solar Potential</a:t>
            </a:r>
            <a:endParaRPr lang="en-US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88" y="0"/>
            <a:ext cx="4305012" cy="58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94405"/>
            <a:ext cx="1338335" cy="165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xhibit 3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791075" cy="16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600200"/>
                <a:ext cx="77724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To use the following equations for desalination power requirements and solar power generation to determine capacity of desalination across Texas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𝑑𝑒𝑠𝑎𝑙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𝑅𝑂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𝑝𝑢𝑚𝑝𝑖𝑛𝑔</m:t>
                        </m:r>
                      </m:sub>
                    </m:sSub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𝑑𝑒𝑠𝑎𝑙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𝛾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𝑊𝐷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𝜂</m:t>
                            </m:r>
                            <m:r>
                              <a:rPr lang="en-US" sz="2400" b="0" i="1" baseline="-25000" smtClean="0">
                                <a:latin typeface="Cambria Math"/>
                              </a:rPr>
                              <m:t>𝑝𝑢𝑚𝑝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×0.08×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𝑇𝐷𝑆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𝑇𝐷𝑆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𝑃𝑉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𝑃𝑉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𝐺𝑙𝑜𝑏𝑎𝑙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𝑇𝑖𝑙𝑡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𝑅𝑎𝑑𝑖𝑎𝑡𝑖𝑜𝑛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𝑃𝑉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×365</m:t>
                    </m:r>
                  </m:oMath>
                </a14:m>
                <a:endParaRPr lang="en-US" sz="2400" i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600200"/>
                <a:ext cx="7772400" cy="4114800"/>
              </a:xfrm>
              <a:blipFill rotWithShape="1">
                <a:blip r:embed="rId3"/>
                <a:stretch>
                  <a:fillRect l="-1020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Continuing efforts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001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43000" y="4953000"/>
            <a:ext cx="76200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(Source: </a:t>
            </a:r>
            <a:r>
              <a:rPr lang="en-US" dirty="0" err="1" smtClean="0"/>
              <a:t>Venkataraman</a:t>
            </a:r>
            <a:r>
              <a:rPr lang="en-US" dirty="0" smtClean="0"/>
              <a:t>, </a:t>
            </a:r>
            <a:r>
              <a:rPr lang="en-US" dirty="0" err="1" smtClean="0"/>
              <a:t>Kartik</a:t>
            </a:r>
            <a:r>
              <a:rPr lang="en-US" dirty="0" smtClean="0"/>
              <a:t> et. al.  “GIS Based Mapping of Wind-Powered Desalination Potential in South Texas.” American Water Resources Association. March 2012.)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 of Similar Research using Wind Power (per unit windmill)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43910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9391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0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[1]  United </a:t>
            </a:r>
            <a:r>
              <a:rPr lang="en-US" dirty="0"/>
              <a:t>States. Texas Water Development Board. “Water For Texas 2012 State Water Plan.” Jan. 2012. Web</a:t>
            </a:r>
            <a:r>
              <a:rPr lang="en-US" dirty="0" smtClean="0"/>
              <a:t>. &lt;</a:t>
            </a:r>
            <a:r>
              <a:rPr lang="en-US" dirty="0"/>
              <a:t>http://www.twdb.state.tx.us/publications/state_water_plan/2012/2012_SWP.pdf</a:t>
            </a:r>
            <a:r>
              <a:rPr lang="en-US" dirty="0" smtClean="0"/>
              <a:t>&gt;.</a:t>
            </a:r>
          </a:p>
          <a:p>
            <a:pPr marL="0" indent="0">
              <a:buNone/>
            </a:pPr>
            <a:r>
              <a:rPr lang="en-US" dirty="0" smtClean="0"/>
              <a:t>[2] </a:t>
            </a:r>
            <a:r>
              <a:rPr lang="en-US" dirty="0"/>
              <a:t>"Desalination: Brackish Groundwater." </a:t>
            </a:r>
            <a:r>
              <a:rPr lang="en-US" i="1" dirty="0"/>
              <a:t>Texas Water Development Board</a:t>
            </a:r>
            <a:r>
              <a:rPr lang="en-US" dirty="0"/>
              <a:t>. Water For Texas, Jan. 2012. Web. </a:t>
            </a:r>
            <a:r>
              <a:rPr lang="en-US" dirty="0" smtClean="0"/>
              <a:t>&lt;</a:t>
            </a:r>
            <a:r>
              <a:rPr lang="en-US" dirty="0"/>
              <a:t>http://www.twdb.state.tx.us/publications/shells/Desal_Brackish.pdf</a:t>
            </a:r>
            <a:r>
              <a:rPr lang="en-US" dirty="0" smtClean="0"/>
              <a:t>&gt;.</a:t>
            </a:r>
          </a:p>
          <a:p>
            <a:pPr marL="0" indent="0">
              <a:buNone/>
            </a:pPr>
            <a:r>
              <a:rPr lang="en-US" dirty="0" smtClean="0"/>
              <a:t>[3] </a:t>
            </a:r>
            <a:r>
              <a:rPr lang="en-US" dirty="0" err="1"/>
              <a:t>Wogan</a:t>
            </a:r>
            <a:r>
              <a:rPr lang="en-US" dirty="0"/>
              <a:t>, David M.; Michael Webber; and </a:t>
            </a:r>
            <a:r>
              <a:rPr lang="en-US" dirty="0" err="1"/>
              <a:t>Alexandre</a:t>
            </a:r>
            <a:r>
              <a:rPr lang="en-US" dirty="0"/>
              <a:t> K. da Silva. "A Framework and Methodology for Reporting Geographically and Temporally Resolved Solar Data: A Case Study of Texas." </a:t>
            </a:r>
            <a:r>
              <a:rPr lang="en-US" i="1" dirty="0"/>
              <a:t>Journal of Renewable and Sustainable Energy</a:t>
            </a:r>
            <a:r>
              <a:rPr lang="en-US" dirty="0"/>
              <a:t> (2010). Rpt. in American Institute of Physics, 2010. Web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Data:</a:t>
            </a:r>
          </a:p>
          <a:p>
            <a:pPr marL="0" indent="0">
              <a:buNone/>
            </a:pPr>
            <a:r>
              <a:rPr lang="en-US" dirty="0" smtClean="0"/>
              <a:t>Brackish Groundwater Database. TWDB</a:t>
            </a:r>
            <a:r>
              <a:rPr lang="en-US" dirty="0"/>
              <a:t>. </a:t>
            </a:r>
            <a:r>
              <a:rPr lang="en-US" dirty="0" smtClean="0"/>
              <a:t>2002. http</a:t>
            </a:r>
            <a:r>
              <a:rPr lang="en-US" dirty="0"/>
              <a:t>://wiid.twdb.texas.gov/ims/wwm_drl/viewer.htm?DISCL=1&amp;appno=2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National Solar Radiation Database. NREL. Oct. 2012. http</a:t>
            </a:r>
            <a:r>
              <a:rPr lang="en-US" dirty="0"/>
              <a:t>://www.nrel.gov/gis/data_solar.html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924800" cy="1143000"/>
          </a:xfrm>
        </p:spPr>
        <p:txBody>
          <a:bodyPr/>
          <a:lstStyle/>
          <a:p>
            <a:pPr algn="ctr"/>
            <a:r>
              <a:rPr lang="en-US" sz="3600" dirty="0" smtClean="0"/>
              <a:t>Thanks! Any 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251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Methodology</a:t>
            </a:r>
          </a:p>
          <a:p>
            <a:r>
              <a:rPr lang="en-US" sz="2400" dirty="0" smtClean="0"/>
              <a:t>Results</a:t>
            </a:r>
          </a:p>
          <a:p>
            <a:r>
              <a:rPr lang="en-US" sz="2400" dirty="0" smtClean="0"/>
              <a:t>Continuing Efforts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0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 of Texas: Water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Between 2010 and </a:t>
            </a:r>
            <a:r>
              <a:rPr lang="en-US" sz="2400" dirty="0" smtClean="0"/>
              <a:t>2060 </a:t>
            </a:r>
            <a:r>
              <a:rPr lang="en-US" sz="2400" baseline="30000" dirty="0" smtClean="0"/>
              <a:t>[1]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Population: Increase 82% </a:t>
            </a:r>
          </a:p>
          <a:p>
            <a:pPr lvl="1"/>
            <a:r>
              <a:rPr lang="en-US" sz="2400" dirty="0" smtClean="0"/>
              <a:t>Municipal </a:t>
            </a:r>
            <a:r>
              <a:rPr lang="en-US" sz="2400" dirty="0"/>
              <a:t>w</a:t>
            </a:r>
            <a:r>
              <a:rPr lang="en-US" sz="2400" dirty="0" smtClean="0"/>
              <a:t>ater </a:t>
            </a:r>
            <a:r>
              <a:rPr lang="en-US" sz="2400" dirty="0"/>
              <a:t>d</a:t>
            </a:r>
            <a:r>
              <a:rPr lang="en-US" sz="2400" dirty="0" smtClean="0"/>
              <a:t>emand: Increase 71%</a:t>
            </a:r>
          </a:p>
          <a:p>
            <a:pPr lvl="1"/>
            <a:r>
              <a:rPr lang="en-US" sz="2400" dirty="0" smtClean="0"/>
              <a:t>Fresh water supply: Decrease 10% </a:t>
            </a:r>
          </a:p>
          <a:p>
            <a:r>
              <a:rPr lang="en-US" sz="2400" dirty="0" smtClean="0"/>
              <a:t>2.7 billion acre-feet of brackish groundwater in </a:t>
            </a:r>
            <a:r>
              <a:rPr lang="en-US" sz="2400" dirty="0" smtClean="0"/>
              <a:t>Texas </a:t>
            </a:r>
            <a:r>
              <a:rPr lang="en-US" sz="2400" baseline="30000" dirty="0" smtClean="0"/>
              <a:t>[2]</a:t>
            </a:r>
            <a:endParaRPr lang="en-US" sz="2400" baseline="30000" dirty="0" smtClean="0"/>
          </a:p>
          <a:p>
            <a:pPr marL="0" indent="0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Brackish </a:t>
            </a:r>
            <a:r>
              <a:rPr lang="en-US" sz="2400" dirty="0">
                <a:solidFill>
                  <a:srgbClr val="FFC000"/>
                </a:solidFill>
              </a:rPr>
              <a:t>groundwater can be desalinated to meet future needs!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195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State of Texas: Solar radiation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Solar Energy Potential of </a:t>
            </a:r>
            <a:r>
              <a:rPr lang="en-US" sz="2400" dirty="0" smtClean="0"/>
              <a:t>Texas </a:t>
            </a:r>
            <a:r>
              <a:rPr lang="en-US" sz="2400" baseline="30000" dirty="0" smtClean="0"/>
              <a:t>[3]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900 – 1,300 kWh/m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/year (Winter)</a:t>
            </a:r>
          </a:p>
          <a:p>
            <a:pPr lvl="1"/>
            <a:r>
              <a:rPr lang="en-US" sz="2400" dirty="0" smtClean="0"/>
              <a:t>2,150 – 2,900 kWh/m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/year (Summer)</a:t>
            </a:r>
          </a:p>
          <a:p>
            <a:r>
              <a:rPr lang="en-US" sz="2400" dirty="0" smtClean="0"/>
              <a:t>Drawbacks:</a:t>
            </a:r>
          </a:p>
          <a:p>
            <a:pPr lvl="1"/>
            <a:r>
              <a:rPr lang="en-US" sz="2400" dirty="0" smtClean="0"/>
              <a:t>Intermittent</a:t>
            </a:r>
          </a:p>
          <a:p>
            <a:pPr lvl="1"/>
            <a:r>
              <a:rPr lang="en-US" sz="2400" dirty="0" smtClean="0"/>
              <a:t>Difficult/expensive to store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Can treat water when solar energy is available </a:t>
            </a:r>
            <a:r>
              <a:rPr lang="en-US" sz="2400" dirty="0" smtClean="0">
                <a:solidFill>
                  <a:srgbClr val="FFC000"/>
                </a:solidFill>
              </a:rPr>
              <a:t>making stored</a:t>
            </a:r>
            <a:r>
              <a:rPr lang="en-US" sz="2400" dirty="0" smtClean="0">
                <a:solidFill>
                  <a:srgbClr val="FFC000"/>
                </a:solidFill>
              </a:rPr>
              <a:t>, treated water </a:t>
            </a: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dirty="0" smtClean="0">
                <a:solidFill>
                  <a:srgbClr val="FFC000"/>
                </a:solidFill>
              </a:rPr>
              <a:t>proxy for energy storage!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862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Texas Water Development Board (TWDB</a:t>
            </a:r>
            <a:r>
              <a:rPr lang="en-US" sz="2000" dirty="0" smtClean="0"/>
              <a:t>): </a:t>
            </a:r>
            <a:r>
              <a:rPr lang="en-US" sz="2000" dirty="0" smtClean="0"/>
              <a:t>Groundwater Database</a:t>
            </a:r>
          </a:p>
          <a:p>
            <a:endParaRPr lang="en-US" sz="1200" dirty="0" smtClean="0"/>
          </a:p>
          <a:p>
            <a:r>
              <a:rPr lang="en-US" sz="2000" dirty="0" smtClean="0"/>
              <a:t>NREL: National </a:t>
            </a:r>
            <a:r>
              <a:rPr lang="en-US" sz="2000" dirty="0" smtClean="0"/>
              <a:t>Solar Radiation </a:t>
            </a:r>
            <a:r>
              <a:rPr lang="en-US" sz="2000" dirty="0" smtClean="0"/>
              <a:t>Database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330" r="10893" b="14983"/>
          <a:stretch/>
        </p:blipFill>
        <p:spPr>
          <a:xfrm>
            <a:off x="4779818" y="1124313"/>
            <a:ext cx="3913909" cy="4510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57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Depth Range: 100-12,000 feet</a:t>
            </a:r>
          </a:p>
          <a:p>
            <a:r>
              <a:rPr lang="en-US" dirty="0" smtClean="0"/>
              <a:t>TDS Range: 1,000-30,000 mg/L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22" y="2864708"/>
            <a:ext cx="2516565" cy="343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Methodology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Research Focus: PV-powered Reverse Osmosis</a:t>
            </a:r>
          </a:p>
          <a:p>
            <a:r>
              <a:rPr lang="en-US" sz="2400" dirty="0" smtClean="0"/>
              <a:t>3 Phases: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Spatial variability of brackish well characteristics</a:t>
            </a:r>
          </a:p>
          <a:p>
            <a:pPr lvl="2"/>
            <a:r>
              <a:rPr lang="en-US" sz="2400" dirty="0" smtClean="0"/>
              <a:t>Depth, TDS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Spatial variability of solar potential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Estimation of desalination capacity</a:t>
            </a:r>
          </a:p>
        </p:txBody>
      </p:sp>
    </p:spTree>
    <p:extLst>
      <p:ext uri="{BB962C8B-B14F-4D97-AF65-F5344CB8AC3E}">
        <p14:creationId xmlns:p14="http://schemas.microsoft.com/office/powerpoint/2010/main" val="3589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Spatial Variability of Well Characteristics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Well Depth: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95" y="381000"/>
            <a:ext cx="7211243" cy="710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912375"/>
            <a:ext cx="1514475" cy="21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1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96" y="1447800"/>
            <a:ext cx="3135004" cy="1981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2800"/>
            <a:ext cx="2182497" cy="270357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Results: Spatial Variability of Well Characteristics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Well Depth: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764666" cy="22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28600"/>
            <a:ext cx="6019800" cy="753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Spatial Variability of Well Characteristics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Total Dissolved Solids: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43408"/>
            <a:ext cx="1600200" cy="209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4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634</TotalTime>
  <Words>694</Words>
  <Application>Microsoft Office PowerPoint</Application>
  <PresentationFormat>On-screen Show (4:3)</PresentationFormat>
  <Paragraphs>89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Potential for Solar-Powered Desalination of Brackish Groundwater In Texas</vt:lpstr>
      <vt:lpstr>Overview</vt:lpstr>
      <vt:lpstr>State of Texas: Water</vt:lpstr>
      <vt:lpstr>State of Texas: Solar radiation</vt:lpstr>
      <vt:lpstr>Data</vt:lpstr>
      <vt:lpstr>Methodology</vt:lpstr>
      <vt:lpstr>Results: Spatial Variability of Well Characteristics</vt:lpstr>
      <vt:lpstr>Results: Spatial Variability of Well Characteristics</vt:lpstr>
      <vt:lpstr>Results: Spatial Variability of Well Characteristics</vt:lpstr>
      <vt:lpstr>Results: Spatial Variability of Solar Potential</vt:lpstr>
      <vt:lpstr>Continuing efforts</vt:lpstr>
      <vt:lpstr>Results of Similar Research using Wind Power (per unit windmill)</vt:lpstr>
      <vt:lpstr>Sources</vt:lpstr>
      <vt:lpstr>Thanks! Any 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for Solar-Powered desalination of brackish groundwater in Texas</dc:title>
  <dc:creator>Jill</dc:creator>
  <cp:lastModifiedBy>Jill</cp:lastModifiedBy>
  <cp:revision>43</cp:revision>
  <dcterms:created xsi:type="dcterms:W3CDTF">2012-11-28T23:40:16Z</dcterms:created>
  <dcterms:modified xsi:type="dcterms:W3CDTF">2012-11-29T16:34:08Z</dcterms:modified>
</cp:coreProperties>
</file>