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69" r:id="rId4"/>
    <p:sldId id="268" r:id="rId5"/>
    <p:sldId id="270" r:id="rId6"/>
    <p:sldId id="266" r:id="rId7"/>
    <p:sldId id="273" r:id="rId8"/>
    <p:sldId id="274" r:id="rId9"/>
    <p:sldId id="272" r:id="rId10"/>
    <p:sldId id="275" r:id="rId11"/>
    <p:sldId id="267" r:id="rId12"/>
    <p:sldId id="276" r:id="rId13"/>
    <p:sldId id="27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400" dirty="0"/>
              <a:t>Texas Drought Monthly Water</a:t>
            </a:r>
            <a:r>
              <a:rPr lang="en-US" sz="2400" baseline="0" dirty="0"/>
              <a:t> Storage Change and Precipitation</a:t>
            </a:r>
            <a:endParaRPr lang="en-US" sz="240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Terrestrial Water Storage Change</c:v>
          </c:tx>
          <c:cat>
            <c:numRef>
              <c:f>Volumes!$B$4:$B$19</c:f>
              <c:numCache>
                <c:formatCode>mmm\-yy</c:formatCode>
                <c:ptCount val="16"/>
                <c:pt idx="0">
                  <c:v>40422</c:v>
                </c:pt>
                <c:pt idx="1">
                  <c:v>40452</c:v>
                </c:pt>
                <c:pt idx="2">
                  <c:v>40483</c:v>
                </c:pt>
                <c:pt idx="3">
                  <c:v>40513</c:v>
                </c:pt>
                <c:pt idx="4">
                  <c:v>40544</c:v>
                </c:pt>
                <c:pt idx="5">
                  <c:v>40575</c:v>
                </c:pt>
                <c:pt idx="6">
                  <c:v>40603</c:v>
                </c:pt>
                <c:pt idx="7">
                  <c:v>40634</c:v>
                </c:pt>
                <c:pt idx="8">
                  <c:v>40664</c:v>
                </c:pt>
                <c:pt idx="9">
                  <c:v>40695</c:v>
                </c:pt>
                <c:pt idx="10">
                  <c:v>40725</c:v>
                </c:pt>
                <c:pt idx="11">
                  <c:v>40756</c:v>
                </c:pt>
                <c:pt idx="12">
                  <c:v>40787</c:v>
                </c:pt>
                <c:pt idx="13">
                  <c:v>40817</c:v>
                </c:pt>
                <c:pt idx="14">
                  <c:v>40848</c:v>
                </c:pt>
                <c:pt idx="15">
                  <c:v>40878</c:v>
                </c:pt>
              </c:numCache>
            </c:numRef>
          </c:cat>
          <c:val>
            <c:numRef>
              <c:f>Volumes!$F$4:$F$19</c:f>
              <c:numCache>
                <c:formatCode>0.0</c:formatCode>
                <c:ptCount val="16"/>
                <c:pt idx="0">
                  <c:v>-20.135366999999999</c:v>
                </c:pt>
                <c:pt idx="1">
                  <c:v>-44.5755366</c:v>
                </c:pt>
                <c:pt idx="2">
                  <c:v>-44.922698099999998</c:v>
                </c:pt>
                <c:pt idx="3">
                  <c:v>-46.727937900000001</c:v>
                </c:pt>
                <c:pt idx="4">
                  <c:v>-16.8026166</c:v>
                </c:pt>
                <c:pt idx="5">
                  <c:v>-8.4013083000000002</c:v>
                </c:pt>
                <c:pt idx="6">
                  <c:v>0</c:v>
                </c:pt>
                <c:pt idx="7">
                  <c:v>-22.148903699999998</c:v>
                </c:pt>
                <c:pt idx="8">
                  <c:v>-19.649340899999999</c:v>
                </c:pt>
                <c:pt idx="9">
                  <c:v>-47.318112450000001</c:v>
                </c:pt>
                <c:pt idx="10">
                  <c:v>-74.986884000000003</c:v>
                </c:pt>
                <c:pt idx="11">
                  <c:v>-73.459373400000004</c:v>
                </c:pt>
                <c:pt idx="12">
                  <c:v>-96.580329299999988</c:v>
                </c:pt>
                <c:pt idx="13">
                  <c:v>-101.02399650000001</c:v>
                </c:pt>
                <c:pt idx="14">
                  <c:v>-55.927717650000012</c:v>
                </c:pt>
                <c:pt idx="15">
                  <c:v>-10.831438799999999</c:v>
                </c:pt>
              </c:numCache>
            </c:numRef>
          </c:val>
          <c:smooth val="0"/>
        </c:ser>
        <c:ser>
          <c:idx val="1"/>
          <c:order val="1"/>
          <c:tx>
            <c:v>Precipitation (km^3)</c:v>
          </c:tx>
          <c:val>
            <c:numRef>
              <c:f>Volumes!$D$4:$D$19</c:f>
              <c:numCache>
                <c:formatCode>0.00</c:formatCode>
                <c:ptCount val="16"/>
                <c:pt idx="0">
                  <c:v>73.042779600000003</c:v>
                </c:pt>
                <c:pt idx="1">
                  <c:v>13.817027699999999</c:v>
                </c:pt>
                <c:pt idx="2">
                  <c:v>17.496939600000001</c:v>
                </c:pt>
                <c:pt idx="3">
                  <c:v>12.567246299999999</c:v>
                </c:pt>
                <c:pt idx="4">
                  <c:v>27.148029300000001</c:v>
                </c:pt>
                <c:pt idx="5">
                  <c:v>10.345412699999999</c:v>
                </c:pt>
                <c:pt idx="6">
                  <c:v>4.2353702999999996</c:v>
                </c:pt>
                <c:pt idx="7">
                  <c:v>12.081220199999999</c:v>
                </c:pt>
                <c:pt idx="8">
                  <c:v>25.620518700000002</c:v>
                </c:pt>
                <c:pt idx="9">
                  <c:v>16.663751999999999</c:v>
                </c:pt>
                <c:pt idx="10">
                  <c:v>11.595194099999999</c:v>
                </c:pt>
                <c:pt idx="11">
                  <c:v>11.7340587</c:v>
                </c:pt>
                <c:pt idx="12">
                  <c:v>19.232747100000001</c:v>
                </c:pt>
                <c:pt idx="13">
                  <c:v>38.673791100000003</c:v>
                </c:pt>
                <c:pt idx="14">
                  <c:v>22.426632899999998</c:v>
                </c:pt>
                <c:pt idx="15">
                  <c:v>48.672042299999994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619968"/>
        <c:axId val="144966400"/>
      </c:lineChart>
      <c:dateAx>
        <c:axId val="145619968"/>
        <c:scaling>
          <c:orientation val="minMax"/>
        </c:scaling>
        <c:delete val="0"/>
        <c:axPos val="b"/>
        <c:majorGridlines/>
        <c:numFmt formatCode="mmm\-yy" sourceLinked="1"/>
        <c:majorTickMark val="out"/>
        <c:minorTickMark val="none"/>
        <c:tickLblPos val="nextTo"/>
        <c:crossAx val="144966400"/>
        <c:crosses val="autoZero"/>
        <c:auto val="1"/>
        <c:lblOffset val="100"/>
        <c:baseTimeUnit val="months"/>
      </c:dateAx>
      <c:valAx>
        <c:axId val="1449664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Cubic Kilometers</a:t>
                </a:r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crossAx val="14561996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06CF-F372-4BCC-8FA3-D0B34DE63753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9F7D-8B87-482B-BE95-66AD2D25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8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06CF-F372-4BCC-8FA3-D0B34DE63753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9F7D-8B87-482B-BE95-66AD2D25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9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06CF-F372-4BCC-8FA3-D0B34DE63753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9F7D-8B87-482B-BE95-66AD2D25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86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06CF-F372-4BCC-8FA3-D0B34DE63753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9F7D-8B87-482B-BE95-66AD2D25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06CF-F372-4BCC-8FA3-D0B34DE63753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9F7D-8B87-482B-BE95-66AD2D25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82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06CF-F372-4BCC-8FA3-D0B34DE63753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9F7D-8B87-482B-BE95-66AD2D25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87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06CF-F372-4BCC-8FA3-D0B34DE63753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9F7D-8B87-482B-BE95-66AD2D25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4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06CF-F372-4BCC-8FA3-D0B34DE63753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9F7D-8B87-482B-BE95-66AD2D25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52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06CF-F372-4BCC-8FA3-D0B34DE63753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9F7D-8B87-482B-BE95-66AD2D25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6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06CF-F372-4BCC-8FA3-D0B34DE63753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9F7D-8B87-482B-BE95-66AD2D25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3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06CF-F372-4BCC-8FA3-D0B34DE63753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9F7D-8B87-482B-BE95-66AD2D25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00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506CF-F372-4BCC-8FA3-D0B34DE63753}" type="datetimeFigureOut">
              <a:rPr lang="en-US" smtClean="0"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E9F7D-8B87-482B-BE95-66AD2D25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2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em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emf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3" y="609600"/>
            <a:ext cx="8015273" cy="556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8379" y="17526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b="1" dirty="0"/>
              <a:t>GIS, GRACE, and </a:t>
            </a:r>
            <a:r>
              <a:rPr lang="en-US" b="1" dirty="0" smtClean="0"/>
              <a:t>Groundwater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The Texas Drought of </a:t>
            </a:r>
            <a:r>
              <a:rPr lang="en-US" b="1" dirty="0" smtClean="0"/>
              <a:t>2011</a:t>
            </a:r>
          </a:p>
          <a:p>
            <a:r>
              <a:rPr lang="en-US" b="1" dirty="0" smtClean="0"/>
              <a:t>Arthur Ryzak</a:t>
            </a:r>
          </a:p>
          <a:p>
            <a:r>
              <a:rPr lang="en-US" sz="1600" b="1" dirty="0" smtClean="0"/>
              <a:t>CE 394K – Fall 2012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04314" y="6631279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Source: </a:t>
            </a:r>
            <a:r>
              <a:rPr lang="en-US" sz="800" dirty="0" err="1">
                <a:solidFill>
                  <a:schemeClr val="bg1"/>
                </a:solidFill>
              </a:rPr>
              <a:t>tumblr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12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1347203"/>
              </p:ext>
            </p:extLst>
          </p:nvPr>
        </p:nvGraphicFramePr>
        <p:xfrm>
          <a:off x="304800" y="304800"/>
          <a:ext cx="8610600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2743200" y="1482298"/>
            <a:ext cx="1981200" cy="803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Precip</a:t>
            </a:r>
            <a:r>
              <a:rPr lang="en-US" dirty="0" smtClean="0"/>
              <a:t>. Dec – Mar</a:t>
            </a:r>
          </a:p>
          <a:p>
            <a:pPr algn="ctr"/>
            <a:r>
              <a:rPr lang="en-US" dirty="0" smtClean="0"/>
              <a:t>50 km^3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086600" y="1091333"/>
            <a:ext cx="1981200" cy="803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Precip</a:t>
            </a:r>
            <a:r>
              <a:rPr lang="en-US" dirty="0" smtClean="0"/>
              <a:t>. Oct – Dec</a:t>
            </a:r>
          </a:p>
          <a:p>
            <a:pPr algn="ctr"/>
            <a:r>
              <a:rPr lang="en-US" dirty="0" smtClean="0"/>
              <a:t>110 km^3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5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Terrestrial Water Storage </a:t>
            </a:r>
            <a:r>
              <a:rPr lang="en-US" dirty="0" smtClean="0"/>
              <a:t>Components Measured by GRACE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Groundwater</a:t>
            </a:r>
          </a:p>
          <a:p>
            <a:pPr lvl="1"/>
            <a:r>
              <a:rPr lang="en-US" dirty="0" smtClean="0"/>
              <a:t>Soil Water</a:t>
            </a:r>
          </a:p>
          <a:p>
            <a:pPr lvl="1"/>
            <a:r>
              <a:rPr lang="en-US" dirty="0" smtClean="0"/>
              <a:t>Surface Water</a:t>
            </a:r>
          </a:p>
          <a:p>
            <a:pPr lvl="1"/>
            <a:r>
              <a:rPr lang="en-US" dirty="0" smtClean="0"/>
              <a:t>Snow / Ice</a:t>
            </a:r>
          </a:p>
          <a:p>
            <a:pPr lvl="1"/>
            <a:r>
              <a:rPr lang="en-US" dirty="0" smtClean="0"/>
              <a:t>Biomass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Atmosphere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590800"/>
            <a:ext cx="5541818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4704" y="6633387"/>
            <a:ext cx="28401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/>
              <a:t>Source: wordpress.com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3332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845564"/>
            <a:ext cx="7010400" cy="59839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2" y="4635883"/>
            <a:ext cx="1872260" cy="1640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25" y="2447076"/>
            <a:ext cx="1769433" cy="16401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310" y="4308530"/>
            <a:ext cx="152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Scaled Data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5310" y="213217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Unscaled</a:t>
            </a:r>
            <a:r>
              <a:rPr lang="en-US" dirty="0" smtClean="0"/>
              <a:t> Data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" y="0"/>
            <a:ext cx="9144000" cy="159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4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3" y="609600"/>
            <a:ext cx="8015273" cy="5562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33600"/>
          </a:xfrm>
        </p:spPr>
        <p:txBody>
          <a:bodyPr/>
          <a:lstStyle/>
          <a:p>
            <a:r>
              <a:rPr lang="en-US" dirty="0" smtClean="0"/>
              <a:t>GRACE data provides a wealth of information.</a:t>
            </a:r>
          </a:p>
          <a:p>
            <a:r>
              <a:rPr lang="en-US" dirty="0" smtClean="0"/>
              <a:t>ArcGIS is a great tool for exploring this data.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2590800"/>
            <a:ext cx="1752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0" dirty="0" smtClean="0"/>
              <a:t>?</a:t>
            </a:r>
            <a:endParaRPr lang="en-US" sz="16000" dirty="0"/>
          </a:p>
        </p:txBody>
      </p:sp>
    </p:spTree>
    <p:extLst>
      <p:ext uri="{BB962C8B-B14F-4D97-AF65-F5344CB8AC3E}">
        <p14:creationId xmlns:p14="http://schemas.microsoft.com/office/powerpoint/2010/main" val="328003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Topics of Presentation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GRACE Mission Overview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Data Description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Description of Texas Drought of 2011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GIS Exploration of Drought Using GRACE Data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50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036" y="-1"/>
            <a:ext cx="4961964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553200" cy="48768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Launched in 2002 for a 3 – 5 year mission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Joint Project – NASA and DLR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Scientific Analysis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UT Center for Space Research (UTSCR)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German Centre for Geosciences (GFZ)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NASA Jet Propulsion Laboratory (JPL)</a:t>
            </a:r>
          </a:p>
          <a:p>
            <a:pPr marL="457200" lvl="1" indent="0">
              <a:buNone/>
            </a:pPr>
            <a:endParaRPr lang="en-US" sz="1000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1000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1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10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GRACE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50629" y="6584722"/>
            <a:ext cx="1371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</a:rPr>
              <a:t>Source: </a:t>
            </a:r>
            <a:r>
              <a:rPr lang="en-US" sz="800" dirty="0" err="1" smtClean="0">
                <a:solidFill>
                  <a:schemeClr val="bg1"/>
                </a:solidFill>
              </a:rPr>
              <a:t>nasa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15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GRACE Components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45" y="1447800"/>
            <a:ext cx="3961993" cy="480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4362" y="6640286"/>
            <a:ext cx="32996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 smtClean="0">
                <a:solidFill>
                  <a:schemeClr val="bg1"/>
                </a:solidFill>
              </a:rPr>
              <a:t>Source: Goddard </a:t>
            </a:r>
            <a:r>
              <a:rPr lang="en-US" sz="800" b="1" dirty="0">
                <a:solidFill>
                  <a:schemeClr val="bg1"/>
                </a:solidFill>
              </a:rPr>
              <a:t>Space Flight Center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Ranging System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Accelerometers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GPS System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Star Camera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Solar Array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Propulsion System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0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Data Processing Levels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6477000" cy="4525963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100" dirty="0" smtClean="0">
                    <a:solidFill>
                      <a:schemeClr val="bg1"/>
                    </a:solidFill>
                  </a:rPr>
                  <a:t>Range Measurements (L1)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100" dirty="0">
                    <a:solidFill>
                      <a:schemeClr val="bg1"/>
                    </a:solidFill>
                  </a:rPr>
                  <a:t>S</a:t>
                </a:r>
                <a:r>
                  <a:rPr lang="en-US" sz="3100" dirty="0" smtClean="0">
                    <a:solidFill>
                      <a:schemeClr val="bg1"/>
                    </a:solidFill>
                  </a:rPr>
                  <a:t>pherical Harmonic Coefficients (L2)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sz="13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𝑁</m:t>
                      </m:r>
                      <m:d>
                        <m:dPr>
                          <m:ctrlPr>
                            <a:rPr lang="en-US" sz="13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13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13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sz="13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λ</m:t>
                          </m:r>
                          <m:r>
                            <a:rPr lang="en-US" sz="13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13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sz="13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13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𝑎</m:t>
                      </m:r>
                      <m:nary>
                        <m:naryPr>
                          <m:chr m:val="∑"/>
                          <m:ctrlPr>
                            <a:rPr lang="en-US" sz="13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3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𝑙</m:t>
                          </m:r>
                          <m:r>
                            <a:rPr lang="en-US" sz="13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sz="13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13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3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  <m:r>
                                <a:rPr lang="en-US" sz="13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13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3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13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3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3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𝑙𝑚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3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3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𝑐𝑜𝑠</m:t>
                                  </m:r>
                                  <m:d>
                                    <m:dPr>
                                      <m:ctrlPr>
                                        <a:rPr lang="en-US" sz="13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3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3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lang="en-US" sz="13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3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𝑙𝑚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3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13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𝑐𝑜𝑠</m:t>
                                  </m:r>
                                  <m:d>
                                    <m:dPr>
                                      <m:ctrlPr>
                                        <a:rPr lang="en-US" sz="13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𝑚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l-GR" sz="13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λ</m:t>
                                      </m:r>
                                    </m:e>
                                  </m:d>
                                  <m:r>
                                    <a:rPr lang="en-US" sz="13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+∆</m:t>
                                  </m:r>
                                  <m:sSub>
                                    <m:sSubPr>
                                      <m:ctrlPr>
                                        <a:rPr lang="en-US" sz="13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13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𝑙𝑚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3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13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𝑠𝑖𝑛</m:t>
                                  </m:r>
                                  <m:d>
                                    <m:dPr>
                                      <m:ctrlPr>
                                        <a:rPr lang="en-US" sz="13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𝑚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l-GR" sz="13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λ</m:t>
                                      </m:r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5900" dirty="0" smtClean="0">
                  <a:solidFill>
                    <a:schemeClr val="bg1"/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2800" dirty="0" smtClean="0">
                    <a:solidFill>
                      <a:schemeClr val="bg1"/>
                    </a:solidFill>
                  </a:rPr>
                  <a:t>Terrestrial </a:t>
                </a:r>
                <a:r>
                  <a:rPr lang="en-US" sz="2800" dirty="0">
                    <a:solidFill>
                      <a:schemeClr val="bg1"/>
                    </a:solidFill>
                  </a:rPr>
                  <a:t>Water Storage </a:t>
                </a:r>
                <a:r>
                  <a:rPr lang="en-US" sz="2800" dirty="0" smtClean="0">
                    <a:solidFill>
                      <a:schemeClr val="bg1"/>
                    </a:solidFill>
                  </a:rPr>
                  <a:t>Change (L3)</a:t>
                </a:r>
                <a:endParaRPr lang="en-US" sz="28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1400" dirty="0">
                  <a:solidFill>
                    <a:schemeClr val="bg1"/>
                  </a:solidFill>
                </a:endParaRPr>
              </a:p>
              <a:p>
                <a:endParaRPr lang="en-US" sz="1400" dirty="0" smtClean="0">
                  <a:solidFill>
                    <a:schemeClr val="bg1"/>
                  </a:solidFill>
                </a:endParaRPr>
              </a:p>
              <a:p>
                <a:endParaRPr lang="en-US" sz="1400" dirty="0">
                  <a:solidFill>
                    <a:schemeClr val="bg1"/>
                  </a:solidFill>
                </a:endParaRPr>
              </a:p>
              <a:p>
                <a:endParaRPr lang="en-US" sz="1400" dirty="0" smtClean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1400" dirty="0" smtClean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14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6477000" cy="4525963"/>
              </a:xfrm>
              <a:blipFill rotWithShape="1">
                <a:blip r:embed="rId2"/>
                <a:stretch>
                  <a:fillRect l="-1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see cap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654" y="914400"/>
            <a:ext cx="1790346" cy="154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rinnov.com/wp-content/uploads/2011/11/sphericalHar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651" y="2938861"/>
            <a:ext cx="1790347" cy="10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61912" y="6427112"/>
            <a:ext cx="1382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Sources: </a:t>
            </a:r>
            <a:r>
              <a:rPr lang="en-US" sz="800" dirty="0" err="1" smtClean="0">
                <a:solidFill>
                  <a:schemeClr val="bg1"/>
                </a:solidFill>
              </a:rPr>
              <a:t>nasa</a:t>
            </a:r>
            <a:r>
              <a:rPr lang="en-US" sz="800" dirty="0" smtClean="0">
                <a:solidFill>
                  <a:schemeClr val="bg1"/>
                </a:solidFill>
              </a:rPr>
              <a:t>, </a:t>
            </a:r>
            <a:r>
              <a:rPr lang="en-US" sz="800" dirty="0">
                <a:solidFill>
                  <a:schemeClr val="bg1"/>
                </a:solidFill>
              </a:rPr>
              <a:t>.trinnov.com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 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654" y="4572000"/>
            <a:ext cx="1790344" cy="128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2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Texas Drought of 2011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" y="1618198"/>
            <a:ext cx="1456425" cy="1359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937" y="1534204"/>
            <a:ext cx="1439699" cy="1400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047" y="1586425"/>
            <a:ext cx="1362879" cy="1296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12" y="1586426"/>
            <a:ext cx="1426818" cy="13485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" y="3411824"/>
            <a:ext cx="1428867" cy="1369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280" y="3399877"/>
            <a:ext cx="1439699" cy="1369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25" y="3360214"/>
            <a:ext cx="1477945" cy="1376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70" y="3392088"/>
            <a:ext cx="1386777" cy="13768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870" y="3392089"/>
            <a:ext cx="1427049" cy="13768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734" y="3392088"/>
            <a:ext cx="1429354" cy="138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6405"/>
            <a:ext cx="1452489" cy="13660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41" y="5396406"/>
            <a:ext cx="1431893" cy="1366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388" y="5369107"/>
            <a:ext cx="1477944" cy="14205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989" y="5369107"/>
            <a:ext cx="1472540" cy="14205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85" y="5369107"/>
            <a:ext cx="1489834" cy="14272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84" y="5352696"/>
            <a:ext cx="1477524" cy="142059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481" y="1275026"/>
            <a:ext cx="2611680" cy="165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3413" y="1269565"/>
            <a:ext cx="842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   Sep – 2010        Oct – 2010        Nov – 2010         Dec – 2010</a:t>
            </a:r>
            <a:endParaRPr lang="en-US" u="sng" dirty="0"/>
          </a:p>
        </p:txBody>
      </p:sp>
      <p:sp>
        <p:nvSpPr>
          <p:cNvPr id="21" name="TextBox 20"/>
          <p:cNvSpPr txBox="1"/>
          <p:nvPr/>
        </p:nvSpPr>
        <p:spPr>
          <a:xfrm>
            <a:off x="123902" y="2983468"/>
            <a:ext cx="897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   Jan – 2011      Feb – 2011           Mar – 2011         Apr – 2011         May – 2011          Jun - 2011    </a:t>
            </a:r>
            <a:endParaRPr lang="en-US" u="sng" dirty="0"/>
          </a:p>
        </p:txBody>
      </p:sp>
      <p:sp>
        <p:nvSpPr>
          <p:cNvPr id="20" name="TextBox 19"/>
          <p:cNvSpPr txBox="1"/>
          <p:nvPr/>
        </p:nvSpPr>
        <p:spPr>
          <a:xfrm>
            <a:off x="228600" y="4768978"/>
            <a:ext cx="887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Jul – 2011       Aug – 2011        Sep – 2011          Oct – 2011             Nov – 2011           Dec 2011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10200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20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066800"/>
            <a:ext cx="2362200" cy="3574736"/>
          </a:xfrm>
          <a:prstGeom prst="rect">
            <a:avLst/>
          </a:prstGeom>
        </p:spPr>
      </p:pic>
      <p:pic>
        <p:nvPicPr>
          <p:cNvPr id="2050" name="Picture 20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806" y="5252512"/>
            <a:ext cx="1535091" cy="147034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567" y="5284089"/>
            <a:ext cx="1435233" cy="14402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316746"/>
            <a:ext cx="1473436" cy="14061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40" y="5320214"/>
            <a:ext cx="1503066" cy="14197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958" y="5320214"/>
            <a:ext cx="1438974" cy="1393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" y="5341573"/>
            <a:ext cx="1411228" cy="13769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003" y="3369621"/>
            <a:ext cx="1435233" cy="1440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36" y="3369621"/>
            <a:ext cx="1389751" cy="1404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472" y="3385566"/>
            <a:ext cx="1438399" cy="1443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06" y="1612321"/>
            <a:ext cx="1446936" cy="1380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885" y="1587285"/>
            <a:ext cx="1448957" cy="14035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37" y="3385110"/>
            <a:ext cx="1433880" cy="1398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806" y="3385566"/>
            <a:ext cx="1481515" cy="14083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359" y="3374900"/>
            <a:ext cx="1497131" cy="14190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Texas Drought of 2011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3413" y="1269565"/>
            <a:ext cx="580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   Sep – 2010        Oct – 2010        Nov – 2010         Dec – 2010 </a:t>
            </a:r>
            <a:endParaRPr lang="en-US" u="sng" dirty="0"/>
          </a:p>
        </p:txBody>
      </p:sp>
      <p:sp>
        <p:nvSpPr>
          <p:cNvPr id="21" name="TextBox 20"/>
          <p:cNvSpPr txBox="1"/>
          <p:nvPr/>
        </p:nvSpPr>
        <p:spPr>
          <a:xfrm>
            <a:off x="98266" y="2990882"/>
            <a:ext cx="8893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   Jan – 2011         Feb – 2011       Mar – 2011          Apr – 2011         May – 2011         Jun - 2011    </a:t>
            </a:r>
            <a:endParaRPr lang="en-US" u="sng" dirty="0"/>
          </a:p>
        </p:txBody>
      </p:sp>
      <p:sp>
        <p:nvSpPr>
          <p:cNvPr id="20" name="TextBox 19"/>
          <p:cNvSpPr txBox="1"/>
          <p:nvPr/>
        </p:nvSpPr>
        <p:spPr>
          <a:xfrm>
            <a:off x="228600" y="4768978"/>
            <a:ext cx="8788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Jul – 2011       Aug – 2011        Sep – 2011          Oct- 2011               Nov – 2011         Dec - 2011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2" y="1628011"/>
            <a:ext cx="1386601" cy="1314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11" y="1612321"/>
            <a:ext cx="1475392" cy="1378561"/>
          </a:xfrm>
          <a:prstGeom prst="rect">
            <a:avLst/>
          </a:prstGeom>
        </p:spPr>
      </p:pic>
      <p:sp>
        <p:nvSpPr>
          <p:cNvPr id="2056" name="TextBox 2055"/>
          <p:cNvSpPr txBox="1"/>
          <p:nvPr/>
        </p:nvSpPr>
        <p:spPr>
          <a:xfrm>
            <a:off x="228601" y="2067429"/>
            <a:ext cx="575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-3.8                    -7.3                       -7.3                     -7.6</a:t>
            </a:r>
            <a:endParaRPr lang="en-US" dirty="0"/>
          </a:p>
        </p:txBody>
      </p:sp>
      <p:sp>
        <p:nvSpPr>
          <p:cNvPr id="2058" name="TextBox 2057"/>
          <p:cNvSpPr txBox="1"/>
          <p:nvPr/>
        </p:nvSpPr>
        <p:spPr>
          <a:xfrm>
            <a:off x="457200" y="5818805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-11.7                      -11.5                    -14.8                 --15.4                     ND                       -2.4</a:t>
            </a:r>
            <a:endParaRPr lang="en-US" dirty="0"/>
          </a:p>
        </p:txBody>
      </p:sp>
      <p:sp>
        <p:nvSpPr>
          <p:cNvPr id="2057" name="TextBox 2056"/>
          <p:cNvSpPr txBox="1"/>
          <p:nvPr/>
        </p:nvSpPr>
        <p:spPr>
          <a:xfrm>
            <a:off x="123902" y="3859313"/>
            <a:ext cx="8718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-3.3                       ND                     -0.9                     -4.1                       -3.7                     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76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Texas Drought of 2011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2876139"/>
            <a:ext cx="4561114" cy="3960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843952"/>
            <a:ext cx="4648200" cy="4014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1947369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Variation = -3.8 cm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1937266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Variation = -14.8 cm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90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Texas Drought of 2011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3413" y="1269565"/>
            <a:ext cx="842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   Sep – 2010        Oct – 2010        Nov – 2010         Dec – 2010</a:t>
            </a:r>
            <a:endParaRPr lang="en-US" u="sng" dirty="0"/>
          </a:p>
        </p:txBody>
      </p:sp>
      <p:sp>
        <p:nvSpPr>
          <p:cNvPr id="21" name="TextBox 20"/>
          <p:cNvSpPr txBox="1"/>
          <p:nvPr/>
        </p:nvSpPr>
        <p:spPr>
          <a:xfrm>
            <a:off x="123901" y="2990882"/>
            <a:ext cx="894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   Jan – 2011      Feb – 2011        Mar – 2011      Apr – 2011         May – 2011         Jun - 2011    </a:t>
            </a:r>
            <a:endParaRPr lang="en-US" u="sng" dirty="0"/>
          </a:p>
        </p:txBody>
      </p:sp>
      <p:sp>
        <p:nvSpPr>
          <p:cNvPr id="20" name="TextBox 19"/>
          <p:cNvSpPr txBox="1"/>
          <p:nvPr/>
        </p:nvSpPr>
        <p:spPr>
          <a:xfrm>
            <a:off x="228600" y="4953644"/>
            <a:ext cx="884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Jul – 2011       Aug – 2011        Sep – 2011          Oct – 2011            Nov – 2011         Dec - 2011</a:t>
            </a:r>
            <a:endParaRPr lang="en-US" u="sng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" y="1643578"/>
            <a:ext cx="1357694" cy="12913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192" y="1611728"/>
            <a:ext cx="1374942" cy="12992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704" y="1611729"/>
            <a:ext cx="1346202" cy="129921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926" y="1593248"/>
            <a:ext cx="1336552" cy="131769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" y="3351181"/>
            <a:ext cx="1473840" cy="14223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909" y="3360214"/>
            <a:ext cx="1516340" cy="14133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68" y="3360214"/>
            <a:ext cx="1444034" cy="14133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73" y="3360214"/>
            <a:ext cx="1449275" cy="14133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591" y="3360214"/>
            <a:ext cx="1444145" cy="14133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238" y="3352800"/>
            <a:ext cx="1475375" cy="1413364"/>
          </a:xfrm>
          <a:prstGeom prst="rect">
            <a:avLst/>
          </a:prstGeom>
        </p:spPr>
      </p:pic>
      <p:pic>
        <p:nvPicPr>
          <p:cNvPr id="2048" name="Picture 20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8" y="5341874"/>
            <a:ext cx="1377443" cy="1338158"/>
          </a:xfrm>
          <a:prstGeom prst="rect">
            <a:avLst/>
          </a:prstGeom>
        </p:spPr>
      </p:pic>
      <p:pic>
        <p:nvPicPr>
          <p:cNvPr id="2049" name="Picture 20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48" y="5341874"/>
            <a:ext cx="1397886" cy="1343838"/>
          </a:xfrm>
          <a:prstGeom prst="rect">
            <a:avLst/>
          </a:prstGeom>
        </p:spPr>
      </p:pic>
      <p:pic>
        <p:nvPicPr>
          <p:cNvPr id="2051" name="Picture 20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67" y="5341874"/>
            <a:ext cx="1415559" cy="1355852"/>
          </a:xfrm>
          <a:prstGeom prst="rect">
            <a:avLst/>
          </a:prstGeom>
        </p:spPr>
      </p:pic>
      <p:pic>
        <p:nvPicPr>
          <p:cNvPr id="2052" name="Picture 205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45" y="5316021"/>
            <a:ext cx="1467505" cy="1395543"/>
          </a:xfrm>
          <a:prstGeom prst="rect">
            <a:avLst/>
          </a:prstGeom>
        </p:spPr>
      </p:pic>
      <p:pic>
        <p:nvPicPr>
          <p:cNvPr id="2053" name="Picture 205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362" y="5370398"/>
            <a:ext cx="1444145" cy="1368798"/>
          </a:xfrm>
          <a:prstGeom prst="rect">
            <a:avLst/>
          </a:prstGeom>
        </p:spPr>
      </p:pic>
      <p:pic>
        <p:nvPicPr>
          <p:cNvPr id="2054" name="Picture 205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724" y="5322976"/>
            <a:ext cx="1451466" cy="139554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54" y="1127546"/>
            <a:ext cx="1982271" cy="186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6" name="TextBox 2055"/>
          <p:cNvSpPr txBox="1"/>
          <p:nvPr/>
        </p:nvSpPr>
        <p:spPr>
          <a:xfrm>
            <a:off x="228601" y="2067429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10.5                    2.0                       2.5                     1.8</a:t>
            </a:r>
            <a:endParaRPr lang="en-US" dirty="0"/>
          </a:p>
        </p:txBody>
      </p:sp>
      <p:sp>
        <p:nvSpPr>
          <p:cNvPr id="2057" name="TextBox 2056"/>
          <p:cNvSpPr txBox="1"/>
          <p:nvPr/>
        </p:nvSpPr>
        <p:spPr>
          <a:xfrm>
            <a:off x="123902" y="3859313"/>
            <a:ext cx="8718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3.9                       1.5                       0.6                      1.7                       3.7                           2.4</a:t>
            </a:r>
            <a:endParaRPr lang="en-US" dirty="0"/>
          </a:p>
        </p:txBody>
      </p:sp>
      <p:sp>
        <p:nvSpPr>
          <p:cNvPr id="2058" name="TextBox 2057"/>
          <p:cNvSpPr txBox="1"/>
          <p:nvPr/>
        </p:nvSpPr>
        <p:spPr>
          <a:xfrm>
            <a:off x="50268" y="5804405"/>
            <a:ext cx="9010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1.7                        1.7                     2.8                        5.6                        3.2                       7.0</a:t>
            </a:r>
            <a:endParaRPr lang="en-US" dirty="0"/>
          </a:p>
        </p:txBody>
      </p:sp>
      <p:sp>
        <p:nvSpPr>
          <p:cNvPr id="2059" name="TextBox 2058"/>
          <p:cNvSpPr txBox="1"/>
          <p:nvPr/>
        </p:nvSpPr>
        <p:spPr>
          <a:xfrm>
            <a:off x="7325402" y="1643578"/>
            <a:ext cx="1189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2011 Total</a:t>
            </a:r>
          </a:p>
          <a:p>
            <a:pPr algn="ctr"/>
            <a:r>
              <a:rPr lang="en-US" b="1" dirty="0" smtClean="0"/>
              <a:t>35.8 cm</a:t>
            </a:r>
          </a:p>
          <a:p>
            <a:pPr algn="ctr"/>
            <a:r>
              <a:rPr lang="en-US" b="1" dirty="0"/>
              <a:t>=</a:t>
            </a:r>
            <a:endParaRPr lang="en-US" b="1" dirty="0" smtClean="0"/>
          </a:p>
          <a:p>
            <a:pPr algn="ctr"/>
            <a:r>
              <a:rPr lang="en-US" b="1" dirty="0" smtClean="0"/>
              <a:t>248 km^3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431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2851</TotalTime>
  <Words>487</Words>
  <Application>Microsoft Office PowerPoint</Application>
  <PresentationFormat>On-screen Show (4:3)</PresentationFormat>
  <Paragraphs>88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  GIS, GRACE, and Groundwater</vt:lpstr>
      <vt:lpstr>Topics of Presentation</vt:lpstr>
      <vt:lpstr>GRACE</vt:lpstr>
      <vt:lpstr>GRACE Components</vt:lpstr>
      <vt:lpstr>Data Processing Levels</vt:lpstr>
      <vt:lpstr>Texas Drought of 2011</vt:lpstr>
      <vt:lpstr>Texas Drought of 2011</vt:lpstr>
      <vt:lpstr>Texas Drought of 2011</vt:lpstr>
      <vt:lpstr>Texas Drought of 2011</vt:lpstr>
      <vt:lpstr>PowerPoint Presentation</vt:lpstr>
      <vt:lpstr>Terrestrial Water Storage Components Measured by GRACE </vt:lpstr>
      <vt:lpstr>PowerPoint Presentation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ACR</dc:creator>
  <cp:lastModifiedBy>ACR</cp:lastModifiedBy>
  <cp:revision>96</cp:revision>
  <dcterms:created xsi:type="dcterms:W3CDTF">2012-11-23T02:48:43Z</dcterms:created>
  <dcterms:modified xsi:type="dcterms:W3CDTF">2012-11-29T16:26:12Z</dcterms:modified>
</cp:coreProperties>
</file>