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4"/>
  </p:notesMasterIdLst>
  <p:sldIdLst>
    <p:sldId id="256" r:id="rId2"/>
    <p:sldId id="257" r:id="rId3"/>
    <p:sldId id="268" r:id="rId4"/>
    <p:sldId id="267" r:id="rId5"/>
    <p:sldId id="258" r:id="rId6"/>
    <p:sldId id="259" r:id="rId7"/>
    <p:sldId id="262" r:id="rId8"/>
    <p:sldId id="263" r:id="rId9"/>
    <p:sldId id="264" r:id="rId10"/>
    <p:sldId id="260" r:id="rId11"/>
    <p:sldId id="261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5D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15620"/>
    <p:restoredTop sz="94660"/>
  </p:normalViewPr>
  <p:slideViewPr>
    <p:cSldViewPr>
      <p:cViewPr>
        <p:scale>
          <a:sx n="80" d="100"/>
          <a:sy n="80" d="100"/>
        </p:scale>
        <p:origin x="-858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izabeth\Desktop\GIS_SWP_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dirty="0"/>
              <a:t>Calculated Municipal </a:t>
            </a:r>
            <a:r>
              <a:rPr lang="en-US" sz="1400" dirty="0" smtClean="0"/>
              <a:t>Water Savings </a:t>
            </a:r>
            <a:endParaRPr lang="en-US" sz="1400" dirty="0"/>
          </a:p>
          <a:p>
            <a:pPr>
              <a:defRPr/>
            </a:pPr>
            <a:r>
              <a:rPr lang="en-US" sz="1400" dirty="0" smtClean="0"/>
              <a:t>Under SAWS Conservation Plan</a:t>
            </a:r>
            <a:endParaRPr lang="en-US" sz="1400" dirty="0"/>
          </a:p>
        </c:rich>
      </c:tx>
      <c:layout>
        <c:manualLayout>
          <c:xMode val="edge"/>
          <c:yMode val="edge"/>
          <c:x val="0.24254855643044629"/>
          <c:y val="2.7777777777777818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Sheet1!$AM$1</c:f>
              <c:strCache>
                <c:ptCount val="1"/>
                <c:pt idx="0">
                  <c:v>Calculated Potential with SAWS  Plan</c:v>
                </c:pt>
              </c:strCache>
            </c:strRef>
          </c:tx>
          <c:invertIfNegative val="0"/>
          <c:cat>
            <c:strRef>
              <c:f>Sheet1!$B$4</c:f>
              <c:strCache>
                <c:ptCount val="1"/>
                <c:pt idx="0">
                  <c:v>C</c:v>
                </c:pt>
              </c:strCache>
            </c:strRef>
          </c:cat>
          <c:val>
            <c:numRef>
              <c:f>Sheet1!$AM$4</c:f>
              <c:numCache>
                <c:formatCode>General</c:formatCode>
                <c:ptCount val="1"/>
                <c:pt idx="0">
                  <c:v>1918810.8472242856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087168"/>
        <c:axId val="24113920"/>
      </c:barChart>
      <c:catAx>
        <c:axId val="240871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Water Planning Region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24113920"/>
        <c:crosses val="autoZero"/>
        <c:auto val="1"/>
        <c:lblAlgn val="ctr"/>
        <c:lblOffset val="100"/>
        <c:noMultiLvlLbl val="0"/>
      </c:catAx>
      <c:valAx>
        <c:axId val="241139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Water Savings (Acre-ft per year)</a:t>
                </a:r>
              </a:p>
            </c:rich>
          </c:tx>
          <c:layout>
            <c:manualLayout>
              <c:xMode val="edge"/>
              <c:yMode val="edge"/>
              <c:x val="3.0555555555555572E-2"/>
              <c:y val="0.2281598133566637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4087168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31BCA-97E2-448E-83BD-6581034F5F85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41E69-4A58-4F60-9D43-F7E3335BE9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19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 economic</a:t>
            </a:r>
            <a:r>
              <a:rPr lang="en-US" baseline="0" dirty="0" smtClean="0"/>
              <a:t> way of increasing water supply is often through conservation.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41E69-4A58-4F60-9D43-F7E3335BE9F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39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Want to know which regions have the potential to conserve large quantities of municipal water.  Create or supplement water savings plans for these regions.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41E69-4A58-4F60-9D43-F7E3335BE9F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Available online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41E69-4A58-4F60-9D43-F7E3335BE9F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Created a layer</a:t>
            </a:r>
            <a:r>
              <a:rPr lang="en-US" baseline="0" dirty="0" smtClean="0"/>
              <a:t> for each criteria to evaluate regions by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41E69-4A58-4F60-9D43-F7E3335BE9F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E33D0-8D6D-4181-9FC9-4D6D96ABC78F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9B8347-4959-439C-B3CB-DF569F926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E33D0-8D6D-4181-9FC9-4D6D96ABC78F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8347-4959-439C-B3CB-DF569F926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39B8347-4959-439C-B3CB-DF569F926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E33D0-8D6D-4181-9FC9-4D6D96ABC78F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E33D0-8D6D-4181-9FC9-4D6D96ABC78F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39B8347-4959-439C-B3CB-DF569F926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E33D0-8D6D-4181-9FC9-4D6D96ABC78F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9B8347-4959-439C-B3CB-DF569F926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B7E33D0-8D6D-4181-9FC9-4D6D96ABC78F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8347-4959-439C-B3CB-DF569F926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E33D0-8D6D-4181-9FC9-4D6D96ABC78F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39B8347-4959-439C-B3CB-DF569F926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E33D0-8D6D-4181-9FC9-4D6D96ABC78F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39B8347-4959-439C-B3CB-DF569F926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E33D0-8D6D-4181-9FC9-4D6D96ABC78F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9B8347-4959-439C-B3CB-DF569F926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9B8347-4959-439C-B3CB-DF569F926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E33D0-8D6D-4181-9FC9-4D6D96ABC78F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39B8347-4959-439C-B3CB-DF569F926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B7E33D0-8D6D-4181-9FC9-4D6D96ABC78F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B7E33D0-8D6D-4181-9FC9-4D6D96ABC78F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39B8347-4959-439C-B3CB-DF569F926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102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Elizabeth Waite</a:t>
            </a:r>
          </a:p>
          <a:p>
            <a:r>
              <a:rPr lang="en-US" sz="1800" dirty="0" smtClean="0"/>
              <a:t>GIS Water Resources</a:t>
            </a:r>
          </a:p>
          <a:p>
            <a:r>
              <a:rPr lang="en-US" sz="1800" dirty="0" smtClean="0"/>
              <a:t>29 November 2012</a:t>
            </a:r>
          </a:p>
          <a:p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</a:t>
            </a:r>
            <a:r>
              <a:rPr lang="en-US" dirty="0" err="1" smtClean="0"/>
              <a:t>ArcGIS</a:t>
            </a:r>
            <a:r>
              <a:rPr lang="en-US" dirty="0" smtClean="0"/>
              <a:t> to Determine Texas Water Planning Regions with Maximum Conservation Potential</a:t>
            </a:r>
            <a:endParaRPr lang="en-US" dirty="0"/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667000"/>
            <a:ext cx="3103005" cy="2590800"/>
          </a:xfrm>
          <a:prstGeom prst="rect">
            <a:avLst/>
          </a:prstGeom>
          <a:ln w="38100" cap="sq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2667000"/>
            <a:ext cx="3124200" cy="2622416"/>
          </a:xfrm>
          <a:prstGeom prst="rect">
            <a:avLst/>
          </a:prstGeom>
          <a:ln w="38100" cap="sq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2289048" cy="45720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Regions of High </a:t>
            </a:r>
          </a:p>
          <a:p>
            <a:pPr>
              <a:buNone/>
            </a:pPr>
            <a:r>
              <a:rPr lang="en-US" sz="2000" dirty="0" smtClean="0"/>
              <a:t>Conservation </a:t>
            </a:r>
          </a:p>
          <a:p>
            <a:pPr>
              <a:buNone/>
            </a:pPr>
            <a:r>
              <a:rPr lang="en-US" sz="2000" dirty="0" smtClean="0"/>
              <a:t>Potential: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Region C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Region G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Region H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Region L</a:t>
            </a:r>
          </a:p>
          <a:p>
            <a:pPr lvl="1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4125" y="381000"/>
            <a:ext cx="6315075" cy="6087416"/>
          </a:xfrm>
          <a:prstGeom prst="rect">
            <a:avLst/>
          </a:prstGeom>
          <a:ln w="38100" cap="sq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&amp;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Conservation potential greatest in planning regions with large metropolitan areas.</a:t>
            </a:r>
          </a:p>
          <a:p>
            <a:r>
              <a:rPr lang="en-US" sz="2400" dirty="0" smtClean="0"/>
              <a:t>Further work needs to be done to create &amp; implement suitable conservation management plans.</a:t>
            </a:r>
          </a:p>
          <a:p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222752"/>
            <a:ext cx="3437586" cy="3254248"/>
          </a:xfrm>
          <a:prstGeom prst="rect">
            <a:avLst/>
          </a:prstGeom>
          <a:ln w="38100" cap="sq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6" name="Chart 5"/>
          <p:cNvGraphicFramePr/>
          <p:nvPr/>
        </p:nvGraphicFramePr>
        <p:xfrm>
          <a:off x="4267200" y="3733800"/>
          <a:ext cx="44196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Elizabeth Waite</a:t>
            </a:r>
          </a:p>
          <a:p>
            <a:pPr algn="ctr">
              <a:buNone/>
            </a:pPr>
            <a:r>
              <a:rPr lang="en-US" dirty="0" smtClean="0"/>
              <a:t>elizabethwaite@utexas.edu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Scary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/>
              <a:t>Population in Texas is expected to </a:t>
            </a:r>
            <a:r>
              <a:rPr lang="en-US" sz="2400" b="1" dirty="0" smtClean="0"/>
              <a:t>double by 2060</a:t>
            </a:r>
          </a:p>
          <a:p>
            <a:r>
              <a:rPr lang="en-US" sz="2400" dirty="0" smtClean="0"/>
              <a:t>Municipal water demand in Texas could increase by </a:t>
            </a:r>
            <a:r>
              <a:rPr lang="en-US" sz="2400" b="1" dirty="0" smtClean="0"/>
              <a:t>3.5 million acre-ft per year by 2060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/>
              <a:t>Limited funding </a:t>
            </a:r>
            <a:r>
              <a:rPr lang="en-US" sz="2400" dirty="0" smtClean="0"/>
              <a:t>is available for meeting these demands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7700" y="4267200"/>
            <a:ext cx="7848600" cy="15441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Prepare! Increase Supply!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803648" cy="449275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en-US" sz="1200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New Surface Reservoirs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Groundwater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Conjunctive Use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Desalination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Bush Control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Aquifer Storage &amp; Recovery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Reuse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02119" y="62145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724400" y="2733675"/>
            <a:ext cx="3886200" cy="1390650"/>
            <a:chOff x="4953000" y="2362200"/>
            <a:chExt cx="3886200" cy="1390650"/>
          </a:xfrm>
        </p:grpSpPr>
        <p:sp>
          <p:nvSpPr>
            <p:cNvPr id="6" name="Content Placeholder 2"/>
            <p:cNvSpPr txBox="1">
              <a:spLocks/>
            </p:cNvSpPr>
            <p:nvPr/>
          </p:nvSpPr>
          <p:spPr>
            <a:xfrm>
              <a:off x="5410200" y="3105150"/>
              <a:ext cx="3124200" cy="647700"/>
            </a:xfrm>
            <a:prstGeom prst="rect">
              <a:avLst/>
            </a:prstGeom>
          </p:spPr>
          <p:txBody>
            <a:bodyPr vert="horz">
              <a:normAutofit/>
            </a:bodyPr>
            <a:lstStyle/>
            <a:p>
              <a:pPr marL="274320" marR="0" lvl="0" indent="-274320" algn="l" defTabSz="914400" rtl="0" eaLnBrk="1" fontAlgn="auto" latinLnBrk="0" hangingPunct="1">
                <a:lnSpc>
                  <a:spcPct val="120000"/>
                </a:lnSpc>
                <a:spcBef>
                  <a:spcPct val="20000"/>
                </a:spcBef>
                <a:spcAft>
                  <a:spcPts val="0"/>
                </a:spcAft>
                <a:buClr>
                  <a:schemeClr val="accent1"/>
                </a:buClr>
                <a:buSzPct val="85000"/>
                <a:buFont typeface="Wingdings 2"/>
                <a:buChar char=""/>
                <a:tabLst/>
                <a:defRPr/>
              </a:pPr>
              <a:r>
                <a:rPr lang="en-US" sz="2700" b="1" dirty="0" smtClean="0"/>
                <a:t>Conservation</a:t>
              </a:r>
              <a:endParaRPr kumimoji="0" lang="en-US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Title 1"/>
            <p:cNvSpPr txBox="1">
              <a:spLocks/>
            </p:cNvSpPr>
            <p:nvPr/>
          </p:nvSpPr>
          <p:spPr>
            <a:xfrm>
              <a:off x="4953000" y="2362200"/>
              <a:ext cx="3886200" cy="762000"/>
            </a:xfrm>
            <a:prstGeom prst="rect">
              <a:avLst/>
            </a:prstGeom>
          </p:spPr>
          <p:txBody>
            <a:bodyPr vert="horz" anchor="b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3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Decrease Demand!</a:t>
              </a:r>
              <a:endParaRPr kumimoji="0" lang="en-US" sz="33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</p:grpSp>
      <p:sp>
        <p:nvSpPr>
          <p:cNvPr id="12" name="Frame 11"/>
          <p:cNvSpPr/>
          <p:nvPr/>
        </p:nvSpPr>
        <p:spPr>
          <a:xfrm>
            <a:off x="4495800" y="2514600"/>
            <a:ext cx="4343400" cy="1905000"/>
          </a:xfrm>
          <a:prstGeom prst="fram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92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r>
              <a:rPr lang="en-US" i="1" dirty="0" smtClean="0"/>
              <a:t>Use data from 2012 State Water Plan </a:t>
            </a:r>
          </a:p>
          <a:p>
            <a:pPr algn="ctr">
              <a:buNone/>
            </a:pPr>
            <a:r>
              <a:rPr lang="en-US" i="1" dirty="0" smtClean="0"/>
              <a:t>to determine Water Planning Regions </a:t>
            </a:r>
          </a:p>
          <a:p>
            <a:pPr algn="ctr">
              <a:buNone/>
            </a:pPr>
            <a:r>
              <a:rPr lang="en-US" i="1" dirty="0" smtClean="0"/>
              <a:t>with the </a:t>
            </a:r>
            <a:r>
              <a:rPr lang="en-US" b="1" i="1" dirty="0" smtClean="0"/>
              <a:t>largest potential to conserve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5280" y="1679448"/>
            <a:ext cx="8503920" cy="1444752"/>
          </a:xfrm>
        </p:spPr>
        <p:txBody>
          <a:bodyPr/>
          <a:lstStyle/>
          <a:p>
            <a:r>
              <a:rPr lang="en-US" dirty="0" smtClean="0"/>
              <a:t>2012 State Water Plan of Texas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Texas Water Development Board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Regional Water Planning Groups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10242" name="Picture 2" descr="http://www.twdb.state.tx.us/waterplanning/swp/img/featured_banner_draft20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4572000"/>
            <a:ext cx="4724400" cy="1595153"/>
          </a:xfrm>
          <a:prstGeom prst="rect">
            <a:avLst/>
          </a:prstGeom>
          <a:ln w="38100" cap="sq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44" name="Picture 4" descr="http://www.twdb.texas.gov/images/required/twdb_logo_round_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2124073"/>
            <a:ext cx="1000126" cy="1000127"/>
          </a:xfrm>
          <a:prstGeom prst="rect">
            <a:avLst/>
          </a:prstGeom>
          <a:noFill/>
        </p:spPr>
      </p:pic>
      <p:pic>
        <p:nvPicPr>
          <p:cNvPr id="10246" name="Picture 6" descr="https://www.twdb.state.tx.us/waterplanning/swp/img/201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5600" y="1709193"/>
            <a:ext cx="1981200" cy="2558007"/>
          </a:xfrm>
          <a:prstGeom prst="rect">
            <a:avLst/>
          </a:prstGeom>
          <a:ln w="38100" cap="sq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200400"/>
            <a:ext cx="5867400" cy="2743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 Collected:</a:t>
            </a:r>
          </a:p>
          <a:p>
            <a:pPr marL="548640" marR="0" lvl="1" indent="-27432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"/>
              <a:buChar char="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Population Projections</a:t>
            </a:r>
          </a:p>
          <a:p>
            <a:pPr marL="548640" marR="0" lvl="1" indent="-27432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"/>
              <a:buChar char=""/>
              <a:tabLst/>
              <a:defRPr/>
            </a:pPr>
            <a:r>
              <a:rPr lang="en-US" sz="2000" dirty="0" smtClean="0"/>
              <a:t>Water Need Projections</a:t>
            </a:r>
          </a:p>
          <a:p>
            <a:pPr marL="548640" marR="0" lvl="1" indent="-27432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"/>
              <a:buChar char="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Capital Costs</a:t>
            </a:r>
          </a:p>
          <a:p>
            <a:pPr marL="548640" marR="0" lvl="1" indent="-27432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"/>
              <a:buChar char=""/>
              <a:tabLst/>
              <a:defRPr/>
            </a:pPr>
            <a:r>
              <a:rPr lang="en-US" sz="2000" dirty="0" smtClean="0"/>
              <a:t>Management Strategies</a:t>
            </a:r>
          </a:p>
          <a:p>
            <a:pPr marL="1005840" lvl="2" indent="-274320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Conservation</a:t>
            </a:r>
          </a:p>
          <a:p>
            <a:pPr marL="1005840" lvl="2" indent="-274320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/>
            </a:pPr>
            <a:r>
              <a:rPr lang="en-US" sz="2000" dirty="0" smtClean="0"/>
              <a:t>New Reservoirs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100" b="1" dirty="0" smtClean="0"/>
              <a:t>Import Data Tables</a:t>
            </a:r>
          </a:p>
          <a:p>
            <a:pPr lvl="1"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</a:rPr>
              <a:t>Join tables as appropriate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168" y="2667000"/>
            <a:ext cx="8381665" cy="3552825"/>
          </a:xfrm>
          <a:prstGeom prst="rect">
            <a:avLst/>
          </a:prstGeom>
          <a:ln w="38100" cap="sq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381001" y="2055143"/>
            <a:ext cx="2895599" cy="3964657"/>
            <a:chOff x="2892548" y="1981200"/>
            <a:chExt cx="3428999" cy="4345874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 t="-116" b="7485"/>
            <a:stretch>
              <a:fillRect/>
            </a:stretch>
          </p:blipFill>
          <p:spPr bwMode="auto">
            <a:xfrm>
              <a:off x="2892548" y="1981200"/>
              <a:ext cx="3428999" cy="4336738"/>
            </a:xfrm>
            <a:prstGeom prst="rect">
              <a:avLst/>
            </a:prstGeom>
            <a:ln w="38100" cap="sq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32" name="Rectangle 31"/>
            <p:cNvSpPr/>
            <p:nvPr/>
          </p:nvSpPr>
          <p:spPr>
            <a:xfrm>
              <a:off x="4700229" y="5184074"/>
              <a:ext cx="1617399" cy="1143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3922" y="2055144"/>
            <a:ext cx="2894278" cy="3962400"/>
          </a:xfrm>
          <a:prstGeom prst="rect">
            <a:avLst/>
          </a:prstGeom>
          <a:ln w="38100" cap="sq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5025" y="2055144"/>
            <a:ext cx="2798575" cy="3962400"/>
          </a:xfrm>
          <a:prstGeom prst="rect">
            <a:avLst/>
          </a:prstGeom>
          <a:ln w="38100" cap="sq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7048"/>
            <a:ext cx="8503920" cy="606552"/>
          </a:xfrm>
        </p:spPr>
        <p:txBody>
          <a:bodyPr>
            <a:normAutofit/>
          </a:bodyPr>
          <a:lstStyle/>
          <a:p>
            <a:r>
              <a:rPr lang="en-US" sz="2100" b="1" dirty="0" smtClean="0"/>
              <a:t>Create Layers from Tables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077200" y="601980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Cost</a:t>
            </a:r>
            <a:endParaRPr lang="en-US" sz="2000" b="1" u="sng" dirty="0"/>
          </a:p>
        </p:txBody>
      </p:sp>
      <p:sp>
        <p:nvSpPr>
          <p:cNvPr id="22" name="TextBox 21"/>
          <p:cNvSpPr txBox="1"/>
          <p:nvPr/>
        </p:nvSpPr>
        <p:spPr>
          <a:xfrm>
            <a:off x="5791200" y="6019800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New Reservoirs</a:t>
            </a:r>
            <a:endParaRPr lang="en-US" sz="2000" b="1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1981200" y="60198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Water Need</a:t>
            </a:r>
            <a:endParaRPr lang="en-US" sz="2000" b="1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00" y="601980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Conservation</a:t>
            </a:r>
            <a:endParaRPr lang="en-US" sz="20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" y="60198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Population</a:t>
            </a:r>
            <a:endParaRPr lang="en-US" sz="2000" b="1" u="sng" dirty="0"/>
          </a:p>
        </p:txBody>
      </p:sp>
      <p:grpSp>
        <p:nvGrpSpPr>
          <p:cNvPr id="30" name="Group 29"/>
          <p:cNvGrpSpPr/>
          <p:nvPr/>
        </p:nvGrpSpPr>
        <p:grpSpPr>
          <a:xfrm>
            <a:off x="4477491" y="2055143"/>
            <a:ext cx="2761509" cy="3964657"/>
            <a:chOff x="5486400" y="1524000"/>
            <a:chExt cx="3352800" cy="4345874"/>
          </a:xfrm>
        </p:grpSpPr>
        <p:grpSp>
          <p:nvGrpSpPr>
            <p:cNvPr id="29" name="Group 28"/>
            <p:cNvGrpSpPr/>
            <p:nvPr/>
          </p:nvGrpSpPr>
          <p:grpSpPr>
            <a:xfrm>
              <a:off x="5486400" y="1526475"/>
              <a:ext cx="3352800" cy="4343399"/>
              <a:chOff x="5486400" y="1526475"/>
              <a:chExt cx="3352800" cy="4343399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5486400" y="1526475"/>
                <a:ext cx="3352800" cy="915776"/>
              </a:xfrm>
              <a:prstGeom prst="fram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33" name="Picture 9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486400" y="1600200"/>
                <a:ext cx="3352800" cy="4269674"/>
              </a:xfrm>
              <a:prstGeom prst="rect">
                <a:avLst/>
              </a:prstGeom>
              <a:ln w="38100" cap="sq">
                <a:noFill/>
                <a:prstDash val="solid"/>
                <a:miter lim="800000"/>
              </a:ln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p:spPr>
          </p:pic>
        </p:grpSp>
        <p:sp>
          <p:nvSpPr>
            <p:cNvPr id="25" name="Rectangle 24"/>
            <p:cNvSpPr/>
            <p:nvPr/>
          </p:nvSpPr>
          <p:spPr>
            <a:xfrm>
              <a:off x="5486400" y="1524000"/>
              <a:ext cx="3352800" cy="4343400"/>
            </a:xfrm>
            <a:prstGeom prst="rect">
              <a:avLst/>
            </a:prstGeom>
            <a:noFill/>
            <a:ln w="38100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49007" y="2055144"/>
            <a:ext cx="2913993" cy="3962399"/>
          </a:xfrm>
          <a:prstGeom prst="rect">
            <a:avLst/>
          </a:prstGeom>
          <a:ln w="38100" cap="sq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/>
          </a:bodyPr>
          <a:lstStyle/>
          <a:p>
            <a:r>
              <a:rPr lang="en-US" sz="2100" b="1" dirty="0" smtClean="0"/>
              <a:t>Feature to Raster Conversion</a:t>
            </a:r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72025" y="2286001"/>
            <a:ext cx="4067175" cy="3505200"/>
            <a:chOff x="4191000" y="2286000"/>
            <a:chExt cx="4524375" cy="3795993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91000" y="2286000"/>
              <a:ext cx="4524375" cy="3795993"/>
            </a:xfrm>
            <a:prstGeom prst="rect">
              <a:avLst/>
            </a:prstGeom>
            <a:ln w="38100" cap="sq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43400" y="5095875"/>
              <a:ext cx="1619250" cy="923925"/>
            </a:xfrm>
            <a:prstGeom prst="rect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</p:spPr>
        </p:pic>
      </p:grpSp>
      <p:grpSp>
        <p:nvGrpSpPr>
          <p:cNvPr id="9" name="Group 8"/>
          <p:cNvGrpSpPr/>
          <p:nvPr/>
        </p:nvGrpSpPr>
        <p:grpSpPr>
          <a:xfrm>
            <a:off x="304800" y="2286000"/>
            <a:ext cx="4219222" cy="3505200"/>
            <a:chOff x="304800" y="2286000"/>
            <a:chExt cx="4219222" cy="3505200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4800" y="2286000"/>
              <a:ext cx="4219222" cy="3505200"/>
            </a:xfrm>
            <a:prstGeom prst="rect">
              <a:avLst/>
            </a:prstGeom>
            <a:ln w="38100" cap="sq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81000" y="4838700"/>
              <a:ext cx="1752600" cy="876300"/>
            </a:xfrm>
            <a:prstGeom prst="rect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</p:spPr>
        </p:pic>
      </p:grpSp>
      <p:sp>
        <p:nvSpPr>
          <p:cNvPr id="10" name="TextBox 9"/>
          <p:cNvSpPr txBox="1"/>
          <p:nvPr/>
        </p:nvSpPr>
        <p:spPr>
          <a:xfrm>
            <a:off x="304800" y="5955268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Feature to Raster Conversion for 2060 Projected Water Need per Planning Region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3505200" y="5257800"/>
            <a:ext cx="1600200" cy="381000"/>
          </a:xfrm>
          <a:prstGeom prst="rightArrow">
            <a:avLst/>
          </a:prstGeom>
          <a:gradFill>
            <a:gsLst>
              <a:gs pos="25000">
                <a:schemeClr val="tx1"/>
              </a:gs>
              <a:gs pos="100000">
                <a:srgbClr val="DA5D1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429000" y="2373868"/>
            <a:ext cx="971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Feature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848600" y="2373868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Raster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26152"/>
          </a:xfrm>
        </p:spPr>
        <p:txBody>
          <a:bodyPr>
            <a:normAutofit/>
          </a:bodyPr>
          <a:lstStyle/>
          <a:p>
            <a:r>
              <a:rPr lang="en-US" sz="2100" b="1" dirty="0" smtClean="0"/>
              <a:t>Raster Calculator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47389"/>
            <a:ext cx="5486400" cy="3030311"/>
          </a:xfrm>
          <a:prstGeom prst="rect">
            <a:avLst/>
          </a:prstGeom>
          <a:ln w="38100" cap="sq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3418989"/>
            <a:ext cx="3352800" cy="2829411"/>
          </a:xfrm>
          <a:prstGeom prst="rect">
            <a:avLst/>
          </a:prstGeom>
          <a:ln w="38100" cap="sq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209800" y="5181600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Cost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4600" y="5528846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New Reservoirs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5528846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Water Need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657600" y="5181600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Conservation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518160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Population</a:t>
            </a:r>
            <a:endParaRPr lang="en-US" sz="1600" b="1" dirty="0"/>
          </a:p>
        </p:txBody>
      </p:sp>
      <p:cxnSp>
        <p:nvCxnSpPr>
          <p:cNvPr id="12" name="Straight Arrow Connector 11"/>
          <p:cNvCxnSpPr>
            <a:stCxn id="10" idx="0"/>
          </p:cNvCxnSpPr>
          <p:nvPr/>
        </p:nvCxnSpPr>
        <p:spPr>
          <a:xfrm flipV="1">
            <a:off x="876300" y="3733800"/>
            <a:ext cx="38100" cy="14478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1600200" y="3810000"/>
            <a:ext cx="152400" cy="17526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514600" y="3733800"/>
            <a:ext cx="76200" cy="15240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3200400" y="3733800"/>
            <a:ext cx="76200" cy="18288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4038600" y="3733800"/>
            <a:ext cx="304800" cy="15240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1124</TotalTime>
  <Words>299</Words>
  <Application>Microsoft Office PowerPoint</Application>
  <PresentationFormat>On-screen Show (4:3)</PresentationFormat>
  <Paragraphs>87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Using ArcGIS to Determine Texas Water Planning Regions with Maximum Conservation Potential</vt:lpstr>
      <vt:lpstr>Scary Facts</vt:lpstr>
      <vt:lpstr>Prepare! Increase Supply!</vt:lpstr>
      <vt:lpstr>Objective</vt:lpstr>
      <vt:lpstr>Data Collection</vt:lpstr>
      <vt:lpstr>Methodology</vt:lpstr>
      <vt:lpstr>Methodology</vt:lpstr>
      <vt:lpstr>Methodology</vt:lpstr>
      <vt:lpstr>Methodology</vt:lpstr>
      <vt:lpstr>Results</vt:lpstr>
      <vt:lpstr>Conclusions &amp; Next Steps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Elizabeth</dc:creator>
  <cp:lastModifiedBy>Maidment</cp:lastModifiedBy>
  <cp:revision>77</cp:revision>
  <dcterms:created xsi:type="dcterms:W3CDTF">2012-11-26T20:48:10Z</dcterms:created>
  <dcterms:modified xsi:type="dcterms:W3CDTF">2012-11-29T08:38:24Z</dcterms:modified>
</cp:coreProperties>
</file>