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</p:sldMasterIdLst>
  <p:notesMasterIdLst>
    <p:notesMasterId r:id="rId52"/>
  </p:notesMasterIdLst>
  <p:sldIdLst>
    <p:sldId id="350" r:id="rId8"/>
    <p:sldId id="371" r:id="rId9"/>
    <p:sldId id="373" r:id="rId10"/>
    <p:sldId id="326" r:id="rId11"/>
    <p:sldId id="327" r:id="rId12"/>
    <p:sldId id="320" r:id="rId13"/>
    <p:sldId id="324" r:id="rId14"/>
    <p:sldId id="370" r:id="rId15"/>
    <p:sldId id="340" r:id="rId16"/>
    <p:sldId id="358" r:id="rId17"/>
    <p:sldId id="361" r:id="rId18"/>
    <p:sldId id="362" r:id="rId19"/>
    <p:sldId id="368" r:id="rId20"/>
    <p:sldId id="367" r:id="rId21"/>
    <p:sldId id="374" r:id="rId22"/>
    <p:sldId id="335" r:id="rId23"/>
    <p:sldId id="328" r:id="rId24"/>
    <p:sldId id="354" r:id="rId25"/>
    <p:sldId id="379" r:id="rId26"/>
    <p:sldId id="376" r:id="rId27"/>
    <p:sldId id="377" r:id="rId28"/>
    <p:sldId id="344" r:id="rId29"/>
    <p:sldId id="385" r:id="rId30"/>
    <p:sldId id="355" r:id="rId31"/>
    <p:sldId id="345" r:id="rId32"/>
    <p:sldId id="387" r:id="rId33"/>
    <p:sldId id="347" r:id="rId34"/>
    <p:sldId id="381" r:id="rId35"/>
    <p:sldId id="380" r:id="rId36"/>
    <p:sldId id="348" r:id="rId37"/>
    <p:sldId id="349" r:id="rId38"/>
    <p:sldId id="384" r:id="rId39"/>
    <p:sldId id="283" r:id="rId40"/>
    <p:sldId id="284" r:id="rId41"/>
    <p:sldId id="285" r:id="rId42"/>
    <p:sldId id="286" r:id="rId43"/>
    <p:sldId id="289" r:id="rId44"/>
    <p:sldId id="290" r:id="rId45"/>
    <p:sldId id="336" r:id="rId46"/>
    <p:sldId id="337" r:id="rId47"/>
    <p:sldId id="369" r:id="rId48"/>
    <p:sldId id="291" r:id="rId49"/>
    <p:sldId id="292" r:id="rId50"/>
    <p:sldId id="29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  <a:srgbClr val="35AC46"/>
    <a:srgbClr val="007AC2"/>
    <a:srgbClr val="336799"/>
    <a:srgbClr val="B9E0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9137" autoAdjust="0"/>
  </p:normalViewPr>
  <p:slideViewPr>
    <p:cSldViewPr snapToGrid="0" snapToObjects="1">
      <p:cViewPr varScale="1">
        <p:scale>
          <a:sx n="116" d="100"/>
          <a:sy n="116" d="100"/>
        </p:scale>
        <p:origin x="-372" y="-114"/>
      </p:cViewPr>
      <p:guideLst>
        <p:guide orient="horz" pos="288"/>
        <p:guide orient="horz" pos="4015"/>
        <p:guide pos="532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ernando\Dropbox\Fernando\Texas\Research_PhD\Conferences\NinthPlenaryGEO_2012\GRACE_Brazi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ernando\Dropbox\Fernando\Texas\Research_PhD\Conferences\NinthPlenaryGEO_2012\GRACE_Braz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GRACE Anomaly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Sheet1!$A$6:$A$89</c:f>
              <c:numCache>
                <c:formatCode>mm/dd/yy;@</c:formatCode>
                <c:ptCount val="84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</c:numCache>
            </c:numRef>
          </c:cat>
          <c:val>
            <c:numRef>
              <c:f>Sheet1!$D$6:$D$89</c:f>
              <c:numCache>
                <c:formatCode>0.00</c:formatCode>
                <c:ptCount val="84"/>
                <c:pt idx="0">
                  <c:v>-22.170327952406211</c:v>
                </c:pt>
                <c:pt idx="1">
                  <c:v>53.103265777030742</c:v>
                </c:pt>
                <c:pt idx="2">
                  <c:v>70.565438983902553</c:v>
                </c:pt>
                <c:pt idx="3">
                  <c:v>51.210711180659658</c:v>
                </c:pt>
                <c:pt idx="4">
                  <c:v>54.713514096259438</c:v>
                </c:pt>
                <c:pt idx="5">
                  <c:v>18.37842525309048</c:v>
                </c:pt>
                <c:pt idx="6">
                  <c:v>-18.302995109124701</c:v>
                </c:pt>
                <c:pt idx="7">
                  <c:v>-34.803843438127288</c:v>
                </c:pt>
                <c:pt idx="8">
                  <c:v>-86.433297777780581</c:v>
                </c:pt>
                <c:pt idx="9">
                  <c:v>-69.476939961781113</c:v>
                </c:pt>
                <c:pt idx="10">
                  <c:v>-73.740800373490401</c:v>
                </c:pt>
                <c:pt idx="11">
                  <c:v>-22.5569436423776</c:v>
                </c:pt>
                <c:pt idx="12">
                  <c:v>52.330094317701963</c:v>
                </c:pt>
                <c:pt idx="13">
                  <c:v>81.302255359965216</c:v>
                </c:pt>
                <c:pt idx="14">
                  <c:v>68.524570728311943</c:v>
                </c:pt>
                <c:pt idx="15">
                  <c:v>76.109165082392266</c:v>
                </c:pt>
                <c:pt idx="16">
                  <c:v>16.08839184765457</c:v>
                </c:pt>
                <c:pt idx="17">
                  <c:v>-31.10437836800584</c:v>
                </c:pt>
                <c:pt idx="18">
                  <c:v>-54.573094986099584</c:v>
                </c:pt>
                <c:pt idx="19">
                  <c:v>-92.564041769592222</c:v>
                </c:pt>
                <c:pt idx="20">
                  <c:v>-91.461391481281922</c:v>
                </c:pt>
                <c:pt idx="21">
                  <c:v>-79.372544951285846</c:v>
                </c:pt>
                <c:pt idx="22">
                  <c:v>-82.510720568258563</c:v>
                </c:pt>
                <c:pt idx="23">
                  <c:v>-3.69058775959568</c:v>
                </c:pt>
                <c:pt idx="24">
                  <c:v>49.636195557691153</c:v>
                </c:pt>
                <c:pt idx="25">
                  <c:v>63.410470881482162</c:v>
                </c:pt>
                <c:pt idx="26">
                  <c:v>99.356100299293416</c:v>
                </c:pt>
                <c:pt idx="27">
                  <c:v>144.57586741858859</c:v>
                </c:pt>
                <c:pt idx="28">
                  <c:v>68.50509650866293</c:v>
                </c:pt>
                <c:pt idx="29">
                  <c:v>16.02030323479568</c:v>
                </c:pt>
                <c:pt idx="30">
                  <c:v>-36.981650411391861</c:v>
                </c:pt>
                <c:pt idx="31">
                  <c:v>-76.600249973880508</c:v>
                </c:pt>
                <c:pt idx="32">
                  <c:v>-114.5947170975284</c:v>
                </c:pt>
                <c:pt idx="33">
                  <c:v>-101.9022896002722</c:v>
                </c:pt>
                <c:pt idx="34">
                  <c:v>-58.821675625431958</c:v>
                </c:pt>
                <c:pt idx="35">
                  <c:v>11.157178641664061</c:v>
                </c:pt>
                <c:pt idx="36">
                  <c:v>106.1559185563587</c:v>
                </c:pt>
                <c:pt idx="37">
                  <c:v>187.66362693345241</c:v>
                </c:pt>
                <c:pt idx="38">
                  <c:v>175.27346928536639</c:v>
                </c:pt>
                <c:pt idx="39">
                  <c:v>130.6327056695244</c:v>
                </c:pt>
                <c:pt idx="40">
                  <c:v>83.87280740897323</c:v>
                </c:pt>
                <c:pt idx="41">
                  <c:v>31.025959680328661</c:v>
                </c:pt>
                <c:pt idx="42">
                  <c:v>-22.401804019463071</c:v>
                </c:pt>
                <c:pt idx="43">
                  <c:v>-62.254556105892043</c:v>
                </c:pt>
                <c:pt idx="44">
                  <c:v>-99.843984428002301</c:v>
                </c:pt>
                <c:pt idx="45">
                  <c:v>-126.3868564142701</c:v>
                </c:pt>
                <c:pt idx="46">
                  <c:v>-77.263157403030746</c:v>
                </c:pt>
                <c:pt idx="47">
                  <c:v>-50.427443087508387</c:v>
                </c:pt>
                <c:pt idx="48">
                  <c:v>1.583133901485837</c:v>
                </c:pt>
                <c:pt idx="49">
                  <c:v>76.23005005228913</c:v>
                </c:pt>
                <c:pt idx="50">
                  <c:v>124.3124126070358</c:v>
                </c:pt>
                <c:pt idx="51">
                  <c:v>106.2836494634188</c:v>
                </c:pt>
                <c:pt idx="52">
                  <c:v>83.542005331703507</c:v>
                </c:pt>
                <c:pt idx="53">
                  <c:v>15.108004704828801</c:v>
                </c:pt>
                <c:pt idx="54">
                  <c:v>-34.131276296734526</c:v>
                </c:pt>
                <c:pt idx="55">
                  <c:v>-62.529611981098597</c:v>
                </c:pt>
                <c:pt idx="56">
                  <c:v>-112.4132449760977</c:v>
                </c:pt>
                <c:pt idx="57">
                  <c:v>-111.49192463923799</c:v>
                </c:pt>
                <c:pt idx="58">
                  <c:v>-91.345584788655543</c:v>
                </c:pt>
                <c:pt idx="59">
                  <c:v>-78.899221546748535</c:v>
                </c:pt>
                <c:pt idx="60">
                  <c:v>-11.104361062698221</c:v>
                </c:pt>
                <c:pt idx="61">
                  <c:v>53.816736269689649</c:v>
                </c:pt>
                <c:pt idx="62">
                  <c:v>49.902842564676149</c:v>
                </c:pt>
                <c:pt idx="63">
                  <c:v>44.600432007641999</c:v>
                </c:pt>
                <c:pt idx="64">
                  <c:v>0.82497264947260696</c:v>
                </c:pt>
                <c:pt idx="65">
                  <c:v>-21.785447465310721</c:v>
                </c:pt>
                <c:pt idx="66">
                  <c:v>-63.635657774393188</c:v>
                </c:pt>
                <c:pt idx="67">
                  <c:v>-59.365920143125642</c:v>
                </c:pt>
                <c:pt idx="68">
                  <c:v>-48.330199462779447</c:v>
                </c:pt>
                <c:pt idx="69">
                  <c:v>-34.560031201944348</c:v>
                </c:pt>
                <c:pt idx="70">
                  <c:v>-10.700749122692031</c:v>
                </c:pt>
                <c:pt idx="71">
                  <c:v>65.032014248174306</c:v>
                </c:pt>
                <c:pt idx="72">
                  <c:v>118.6339898224665</c:v>
                </c:pt>
                <c:pt idx="73">
                  <c:v>141.26297309724501</c:v>
                </c:pt>
                <c:pt idx="74">
                  <c:v>143.79611966485959</c:v>
                </c:pt>
                <c:pt idx="75">
                  <c:v>140.96179180774541</c:v>
                </c:pt>
                <c:pt idx="76">
                  <c:v>66.667344363742529</c:v>
                </c:pt>
                <c:pt idx="77">
                  <c:v>10.80186401462057</c:v>
                </c:pt>
                <c:pt idx="78">
                  <c:v>-26.980063223401221</c:v>
                </c:pt>
                <c:pt idx="79">
                  <c:v>-45.288311378428482</c:v>
                </c:pt>
                <c:pt idx="80">
                  <c:v>-117.27310139549741</c:v>
                </c:pt>
                <c:pt idx="81">
                  <c:v>-86.243319275338706</c:v>
                </c:pt>
                <c:pt idx="82">
                  <c:v>-66.279687552003594</c:v>
                </c:pt>
                <c:pt idx="83">
                  <c:v>-55.163987749736442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5872"/>
        <c:axId val="45125632"/>
      </c:lineChart>
      <c:dateAx>
        <c:axId val="35055872"/>
        <c:scaling>
          <c:orientation val="minMax"/>
        </c:scaling>
        <c:delete val="0"/>
        <c:axPos val="b"/>
        <c:numFmt formatCode="[$-409]mmm\-yy;@" sourceLinked="0"/>
        <c:majorTickMark val="in"/>
        <c:minorTickMark val="none"/>
        <c:tickLblPos val="low"/>
        <c:spPr>
          <a:ln>
            <a:solidFill>
              <a:schemeClr val="bg1"/>
            </a:solidFill>
          </a:ln>
        </c:spPr>
        <c:txPr>
          <a:bodyPr rot="-2700000"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en-US"/>
          </a:p>
        </c:txPr>
        <c:crossAx val="45125632"/>
        <c:crosses val="autoZero"/>
        <c:auto val="1"/>
        <c:lblOffset val="100"/>
        <c:baseTimeUnit val="months"/>
        <c:majorUnit val="6"/>
        <c:majorTimeUnit val="months"/>
      </c:dateAx>
      <c:valAx>
        <c:axId val="45125632"/>
        <c:scaling>
          <c:orientation val="minMax"/>
          <c:max val="200"/>
          <c:min val="-20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in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5055872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5008262856"/>
          <c:y val="5.6584362139917702E-2"/>
          <c:w val="0.84186789151356101"/>
          <c:h val="0.76366247043193702"/>
        </c:manualLayout>
      </c:layout>
      <c:lineChart>
        <c:grouping val="standard"/>
        <c:varyColors val="0"/>
        <c:ser>
          <c:idx val="1"/>
          <c:order val="0"/>
          <c:tx>
            <c:v>Precipitation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Sheet1!$A$6:$A$89</c:f>
              <c:numCache>
                <c:formatCode>mm/dd/yy;@</c:formatCode>
                <c:ptCount val="84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</c:numCache>
            </c:numRef>
          </c:cat>
          <c:val>
            <c:numRef>
              <c:f>Sheet1!$F$6:$F$89</c:f>
              <c:numCache>
                <c:formatCode>0.00</c:formatCode>
                <c:ptCount val="84"/>
                <c:pt idx="0">
                  <c:v>170.23115896213741</c:v>
                </c:pt>
                <c:pt idx="1">
                  <c:v>130.3332310803865</c:v>
                </c:pt>
                <c:pt idx="2">
                  <c:v>90.435303198635509</c:v>
                </c:pt>
                <c:pt idx="3">
                  <c:v>82.455717622285306</c:v>
                </c:pt>
                <c:pt idx="4">
                  <c:v>63.836684610801491</c:v>
                </c:pt>
                <c:pt idx="5">
                  <c:v>82.455717622285306</c:v>
                </c:pt>
                <c:pt idx="6">
                  <c:v>34.578204164184157</c:v>
                </c:pt>
                <c:pt idx="7">
                  <c:v>31.91834230540076</c:v>
                </c:pt>
                <c:pt idx="8">
                  <c:v>103.7346124925525</c:v>
                </c:pt>
                <c:pt idx="9">
                  <c:v>87.775441339852023</c:v>
                </c:pt>
                <c:pt idx="10">
                  <c:v>127.6733692216031</c:v>
                </c:pt>
                <c:pt idx="11">
                  <c:v>148.95226409187021</c:v>
                </c:pt>
                <c:pt idx="12">
                  <c:v>170.23115896213741</c:v>
                </c:pt>
                <c:pt idx="13">
                  <c:v>130.3332310803865</c:v>
                </c:pt>
                <c:pt idx="14">
                  <c:v>90.435303198635509</c:v>
                </c:pt>
                <c:pt idx="15">
                  <c:v>82.455717622285306</c:v>
                </c:pt>
                <c:pt idx="16">
                  <c:v>63.836684610801491</c:v>
                </c:pt>
                <c:pt idx="17">
                  <c:v>82.455717622285306</c:v>
                </c:pt>
                <c:pt idx="18">
                  <c:v>34.578204164184157</c:v>
                </c:pt>
                <c:pt idx="19">
                  <c:v>31.91834230540076</c:v>
                </c:pt>
                <c:pt idx="20">
                  <c:v>103.7346124925525</c:v>
                </c:pt>
                <c:pt idx="21">
                  <c:v>87.775441339852023</c:v>
                </c:pt>
                <c:pt idx="22">
                  <c:v>127.6733692216031</c:v>
                </c:pt>
                <c:pt idx="23">
                  <c:v>148.95226409187021</c:v>
                </c:pt>
                <c:pt idx="24">
                  <c:v>170.23115896213741</c:v>
                </c:pt>
                <c:pt idx="25">
                  <c:v>130.3332310803865</c:v>
                </c:pt>
                <c:pt idx="26">
                  <c:v>90.435303198635509</c:v>
                </c:pt>
                <c:pt idx="27">
                  <c:v>82.455717622285306</c:v>
                </c:pt>
                <c:pt idx="28">
                  <c:v>63.836684610801491</c:v>
                </c:pt>
                <c:pt idx="29">
                  <c:v>82.455717622285306</c:v>
                </c:pt>
                <c:pt idx="30">
                  <c:v>34.578204164184157</c:v>
                </c:pt>
                <c:pt idx="31">
                  <c:v>31.91834230540076</c:v>
                </c:pt>
                <c:pt idx="32">
                  <c:v>103.7346124925525</c:v>
                </c:pt>
                <c:pt idx="33">
                  <c:v>87.775441339852023</c:v>
                </c:pt>
                <c:pt idx="34">
                  <c:v>127.6733692216031</c:v>
                </c:pt>
                <c:pt idx="35">
                  <c:v>148.95226409187021</c:v>
                </c:pt>
                <c:pt idx="36">
                  <c:v>170.23115896213741</c:v>
                </c:pt>
                <c:pt idx="37">
                  <c:v>130.3332310803865</c:v>
                </c:pt>
                <c:pt idx="38">
                  <c:v>90.435303198635509</c:v>
                </c:pt>
                <c:pt idx="39">
                  <c:v>82.455717622285306</c:v>
                </c:pt>
                <c:pt idx="40">
                  <c:v>63.836684610801491</c:v>
                </c:pt>
                <c:pt idx="41">
                  <c:v>82.455717622285306</c:v>
                </c:pt>
                <c:pt idx="42">
                  <c:v>34.578204164184157</c:v>
                </c:pt>
                <c:pt idx="43">
                  <c:v>31.91834230540076</c:v>
                </c:pt>
                <c:pt idx="44">
                  <c:v>103.7346124925525</c:v>
                </c:pt>
                <c:pt idx="45">
                  <c:v>87.775441339852023</c:v>
                </c:pt>
                <c:pt idx="46">
                  <c:v>127.6733692216031</c:v>
                </c:pt>
                <c:pt idx="47">
                  <c:v>148.95226409187021</c:v>
                </c:pt>
                <c:pt idx="48">
                  <c:v>170.23115896213741</c:v>
                </c:pt>
                <c:pt idx="49">
                  <c:v>130.3332310803865</c:v>
                </c:pt>
                <c:pt idx="50">
                  <c:v>90.435303198635509</c:v>
                </c:pt>
                <c:pt idx="51">
                  <c:v>82.455717622285306</c:v>
                </c:pt>
                <c:pt idx="52">
                  <c:v>63.836684610801491</c:v>
                </c:pt>
                <c:pt idx="53">
                  <c:v>82.455717622285306</c:v>
                </c:pt>
                <c:pt idx="54">
                  <c:v>34.578204164184157</c:v>
                </c:pt>
                <c:pt idx="55">
                  <c:v>31.91834230540076</c:v>
                </c:pt>
                <c:pt idx="56">
                  <c:v>103.7346124925525</c:v>
                </c:pt>
                <c:pt idx="57">
                  <c:v>87.775441339852023</c:v>
                </c:pt>
                <c:pt idx="58">
                  <c:v>127.6733692216031</c:v>
                </c:pt>
                <c:pt idx="59">
                  <c:v>148.95226409187021</c:v>
                </c:pt>
                <c:pt idx="60">
                  <c:v>170.23115896213741</c:v>
                </c:pt>
                <c:pt idx="61">
                  <c:v>130.3332310803865</c:v>
                </c:pt>
                <c:pt idx="62">
                  <c:v>90.435303198635509</c:v>
                </c:pt>
                <c:pt idx="63">
                  <c:v>82.455717622285306</c:v>
                </c:pt>
                <c:pt idx="64">
                  <c:v>63.836684610801491</c:v>
                </c:pt>
                <c:pt idx="65">
                  <c:v>82.455717622285306</c:v>
                </c:pt>
                <c:pt idx="66">
                  <c:v>34.578204164184157</c:v>
                </c:pt>
                <c:pt idx="67">
                  <c:v>31.91834230540076</c:v>
                </c:pt>
                <c:pt idx="68">
                  <c:v>103.7346124925525</c:v>
                </c:pt>
                <c:pt idx="69">
                  <c:v>87.775441339852023</c:v>
                </c:pt>
                <c:pt idx="70">
                  <c:v>127.6733692216031</c:v>
                </c:pt>
                <c:pt idx="71">
                  <c:v>148.95226409187021</c:v>
                </c:pt>
                <c:pt idx="72">
                  <c:v>170.23115896213741</c:v>
                </c:pt>
                <c:pt idx="73">
                  <c:v>130.3332310803865</c:v>
                </c:pt>
                <c:pt idx="74">
                  <c:v>90.435303198635509</c:v>
                </c:pt>
                <c:pt idx="75">
                  <c:v>82.455717622285306</c:v>
                </c:pt>
                <c:pt idx="76">
                  <c:v>63.836684610801491</c:v>
                </c:pt>
                <c:pt idx="77">
                  <c:v>82.455717622285306</c:v>
                </c:pt>
                <c:pt idx="78">
                  <c:v>34.578204164184157</c:v>
                </c:pt>
                <c:pt idx="79">
                  <c:v>31.91834230540076</c:v>
                </c:pt>
                <c:pt idx="80">
                  <c:v>103.7346124925525</c:v>
                </c:pt>
                <c:pt idx="81">
                  <c:v>87.775441339852023</c:v>
                </c:pt>
                <c:pt idx="82">
                  <c:v>127.6733692216031</c:v>
                </c:pt>
                <c:pt idx="83">
                  <c:v>148.95226409187021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15712"/>
        <c:axId val="44929792"/>
      </c:lineChart>
      <c:dateAx>
        <c:axId val="44915712"/>
        <c:scaling>
          <c:orientation val="minMax"/>
        </c:scaling>
        <c:delete val="0"/>
        <c:axPos val="b"/>
        <c:numFmt formatCode="[$-409]mmm\-yy;@" sourceLinked="0"/>
        <c:majorTickMark val="in"/>
        <c:minorTickMark val="none"/>
        <c:tickLblPos val="low"/>
        <c:spPr>
          <a:ln>
            <a:solidFill>
              <a:schemeClr val="bg1"/>
            </a:solidFill>
          </a:ln>
        </c:spPr>
        <c:txPr>
          <a:bodyPr rot="-2700000"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en-US"/>
          </a:p>
        </c:txPr>
        <c:crossAx val="44929792"/>
        <c:crosses val="autoZero"/>
        <c:auto val="1"/>
        <c:lblOffset val="100"/>
        <c:baseTimeUnit val="months"/>
        <c:majorUnit val="6"/>
        <c:majorTimeUnit val="months"/>
      </c:dateAx>
      <c:valAx>
        <c:axId val="44929792"/>
        <c:scaling>
          <c:orientation val="minMax"/>
          <c:max val="2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in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4915712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D0122A-FD6D-48CA-A4FF-903B023AC0BF}" type="presOf" srcId="{C600820E-1197-C646-8A1A-E6977A17D8E2}" destId="{A5918E57-0105-E84F-984C-F2DE59EA1E24}" srcOrd="1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9CFB7F2F-D99C-452B-A57A-13A521F04DBC}" type="presOf" srcId="{C600820E-1197-C646-8A1A-E6977A17D8E2}" destId="{EDFCD4DB-265F-AD4C-B7E4-1B88A59EDD9C}" srcOrd="0" destOrd="0" presId="urn:microsoft.com/office/officeart/2005/8/layout/pyramid1"/>
    <dgm:cxn modelId="{1A025F34-F167-4EE6-B79D-D9C8F7DD0689}" type="presOf" srcId="{162887F5-ABE1-494F-AE8A-55332E33979B}" destId="{B025E1C4-75F4-5047-A8D1-3B477E0079A4}" srcOrd="0" destOrd="0" presId="urn:microsoft.com/office/officeart/2005/8/layout/pyramid1"/>
    <dgm:cxn modelId="{661AE54B-52C6-4BD5-9FE3-1944E72F5AD3}" type="presOf" srcId="{E7D57B5E-FB92-EF4C-AAC2-75BAA4FB0368}" destId="{95A7397D-DDFF-2C45-9019-91F66C93E85A}" srcOrd="0" destOrd="0" presId="urn:microsoft.com/office/officeart/2005/8/layout/pyramid1"/>
    <dgm:cxn modelId="{2B78C84B-5A7F-4384-99DA-87926C7B58FA}" type="presOf" srcId="{86A85824-5EB3-8F4F-BABB-D5AE57D833C6}" destId="{1977F90B-656B-6E41-8459-A3F06D58EDE3}" srcOrd="0" destOrd="0" presId="urn:microsoft.com/office/officeart/2005/8/layout/pyramid1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1D273D7E-826C-464F-994D-F743BEA3AA34}" type="presOf" srcId="{86A85824-5EB3-8F4F-BABB-D5AE57D833C6}" destId="{6924A0E2-54B5-3944-B220-2482EAC302C4}" srcOrd="1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AA8F54CA-7776-459B-9F5F-846D1FFAB18E}" type="presOf" srcId="{BCDA5A27-DEF8-C742-B5CE-0D3AE17D482B}" destId="{325832CB-7FFC-5A47-845B-E44406ED78EA}" srcOrd="1" destOrd="0" presId="urn:microsoft.com/office/officeart/2005/8/layout/pyramid1"/>
    <dgm:cxn modelId="{1D77C50E-9592-41A3-9B4C-09E237AF0B0D}" type="presOf" srcId="{162887F5-ABE1-494F-AE8A-55332E33979B}" destId="{100ABB97-5A86-AF47-B8DD-036A05845F09}" srcOrd="1" destOrd="0" presId="urn:microsoft.com/office/officeart/2005/8/layout/pyramid1"/>
    <dgm:cxn modelId="{2CF4689A-BD60-4618-94B7-0BEF69EB0602}" type="presOf" srcId="{BCDA5A27-DEF8-C742-B5CE-0D3AE17D482B}" destId="{26C60C07-4C55-8A4F-A8C9-5D12D7672D0E}" srcOrd="0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E83CD238-2BE2-4806-8F33-60743A2936A9}" type="presParOf" srcId="{95A7397D-DDFF-2C45-9019-91F66C93E85A}" destId="{308B9B31-CF4A-3841-A255-763D4A6CB378}" srcOrd="0" destOrd="0" presId="urn:microsoft.com/office/officeart/2005/8/layout/pyramid1"/>
    <dgm:cxn modelId="{ECC4E7E2-7210-496A-8D03-E581934539A6}" type="presParOf" srcId="{308B9B31-CF4A-3841-A255-763D4A6CB378}" destId="{B025E1C4-75F4-5047-A8D1-3B477E0079A4}" srcOrd="0" destOrd="0" presId="urn:microsoft.com/office/officeart/2005/8/layout/pyramid1"/>
    <dgm:cxn modelId="{D1BA42E2-FA23-4D58-9634-2C8E1F713EB8}" type="presParOf" srcId="{308B9B31-CF4A-3841-A255-763D4A6CB378}" destId="{100ABB97-5A86-AF47-B8DD-036A05845F09}" srcOrd="1" destOrd="0" presId="urn:microsoft.com/office/officeart/2005/8/layout/pyramid1"/>
    <dgm:cxn modelId="{B59BCE37-9E00-47E6-9299-263DADCAB0ED}" type="presParOf" srcId="{95A7397D-DDFF-2C45-9019-91F66C93E85A}" destId="{B3C42016-4554-C645-BD23-BB44420C590C}" srcOrd="1" destOrd="0" presId="urn:microsoft.com/office/officeart/2005/8/layout/pyramid1"/>
    <dgm:cxn modelId="{7D8BEF67-709E-4757-BF55-4610B9FD5BB0}" type="presParOf" srcId="{B3C42016-4554-C645-BD23-BB44420C590C}" destId="{26C60C07-4C55-8A4F-A8C9-5D12D7672D0E}" srcOrd="0" destOrd="0" presId="urn:microsoft.com/office/officeart/2005/8/layout/pyramid1"/>
    <dgm:cxn modelId="{FAA1A844-D248-494F-A753-2898C4A1ECEF}" type="presParOf" srcId="{B3C42016-4554-C645-BD23-BB44420C590C}" destId="{325832CB-7FFC-5A47-845B-E44406ED78EA}" srcOrd="1" destOrd="0" presId="urn:microsoft.com/office/officeart/2005/8/layout/pyramid1"/>
    <dgm:cxn modelId="{9D04C0FD-DABA-4B6C-BB76-19279CA56106}" type="presParOf" srcId="{95A7397D-DDFF-2C45-9019-91F66C93E85A}" destId="{676A085B-0D72-134A-912E-90FEE8A9E682}" srcOrd="2" destOrd="0" presId="urn:microsoft.com/office/officeart/2005/8/layout/pyramid1"/>
    <dgm:cxn modelId="{166A1FA8-D486-4F66-9860-AACA5B973FBB}" type="presParOf" srcId="{676A085B-0D72-134A-912E-90FEE8A9E682}" destId="{EDFCD4DB-265F-AD4C-B7E4-1B88A59EDD9C}" srcOrd="0" destOrd="0" presId="urn:microsoft.com/office/officeart/2005/8/layout/pyramid1"/>
    <dgm:cxn modelId="{051AD11D-98D3-4B7C-B025-1398C5C8DC38}" type="presParOf" srcId="{676A085B-0D72-134A-912E-90FEE8A9E682}" destId="{A5918E57-0105-E84F-984C-F2DE59EA1E24}" srcOrd="1" destOrd="0" presId="urn:microsoft.com/office/officeart/2005/8/layout/pyramid1"/>
    <dgm:cxn modelId="{31F67891-D9AE-407F-9580-3B50CBE575ED}" type="presParOf" srcId="{95A7397D-DDFF-2C45-9019-91F66C93E85A}" destId="{704EEF59-A392-654D-AD5E-644C6F9D05C4}" srcOrd="3" destOrd="0" presId="urn:microsoft.com/office/officeart/2005/8/layout/pyramid1"/>
    <dgm:cxn modelId="{7011491A-EB7E-451B-B7F1-9E93DA8E0355}" type="presParOf" srcId="{704EEF59-A392-654D-AD5E-644C6F9D05C4}" destId="{1977F90B-656B-6E41-8459-A3F06D58EDE3}" srcOrd="0" destOrd="0" presId="urn:microsoft.com/office/officeart/2005/8/layout/pyramid1"/>
    <dgm:cxn modelId="{59C1522B-F59B-435E-8513-4615F3DC3B7B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5E1C4-75F4-5047-A8D1-3B477E0079A4}">
      <dsp:nvSpPr>
        <dsp:cNvPr id="0" name=""/>
        <dsp:cNvSpPr/>
      </dsp:nvSpPr>
      <dsp:spPr>
        <a:xfrm>
          <a:off x="1718928" y="0"/>
          <a:ext cx="1145951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438912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World</a:t>
          </a:r>
        </a:p>
      </dsp:txBody>
      <dsp:txXfrm>
        <a:off x="1718928" y="0"/>
        <a:ext cx="1145951" cy="1054957"/>
      </dsp:txXfrm>
    </dsp:sp>
    <dsp:sp modelId="{26C60C07-4C55-8A4F-A8C9-5D12D7672D0E}">
      <dsp:nvSpPr>
        <dsp:cNvPr id="0" name=""/>
        <dsp:cNvSpPr/>
      </dsp:nvSpPr>
      <dsp:spPr>
        <a:xfrm>
          <a:off x="1145952" y="1054957"/>
          <a:ext cx="2291903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Landscape</a:t>
          </a:r>
        </a:p>
      </dsp:txBody>
      <dsp:txXfrm>
        <a:off x="1547035" y="1054957"/>
        <a:ext cx="1489737" cy="1054957"/>
      </dsp:txXfrm>
    </dsp:sp>
    <dsp:sp modelId="{EDFCD4DB-265F-AD4C-B7E4-1B88A59EDD9C}">
      <dsp:nvSpPr>
        <dsp:cNvPr id="0" name=""/>
        <dsp:cNvSpPr/>
      </dsp:nvSpPr>
      <dsp:spPr>
        <a:xfrm>
          <a:off x="572976" y="2109915"/>
          <a:ext cx="3437856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 kern="120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Aquifer</a:t>
          </a:r>
        </a:p>
      </dsp:txBody>
      <dsp:txXfrm>
        <a:off x="1174600" y="2109915"/>
        <a:ext cx="2234606" cy="1054957"/>
      </dsp:txXfrm>
    </dsp:sp>
    <dsp:sp modelId="{1977F90B-656B-6E41-8459-A3F06D58EDE3}">
      <dsp:nvSpPr>
        <dsp:cNvPr id="0" name=""/>
        <dsp:cNvSpPr/>
      </dsp:nvSpPr>
      <dsp:spPr>
        <a:xfrm>
          <a:off x="0" y="3164873"/>
          <a:ext cx="4583807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kern="1200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ranch</a:t>
          </a:r>
        </a:p>
      </dsp:txBody>
      <dsp:txXfrm>
        <a:off x="802166" y="3164873"/>
        <a:ext cx="2979475" cy="105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12/12/2012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4544" indent="-374674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2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45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2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14E6EEE6-55C0-2F47-A36C-45A9E8941811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6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1.jpeg"/><Relationship Id="rId7" Type="http://schemas.openxmlformats.org/officeDocument/2006/relationships/image" Target="../media/image3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ossregistries.info/geosspub/resource_search_ns.jsp" TargetMode="Externa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microsoft.com/office/2007/relationships/hdphoto" Target="../media/hdphoto3.wdp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gif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98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services.usgs.gov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hyperlink" Target="http://water.usgs.gov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90" y="1219200"/>
            <a:ext cx="7447710" cy="2097024"/>
          </a:xfrm>
        </p:spPr>
        <p:txBody>
          <a:bodyPr/>
          <a:lstStyle/>
          <a:p>
            <a:pPr marL="1711325" indent="-1711325"/>
            <a:r>
              <a:rPr lang="en-US" sz="4400" b="0" dirty="0" smtClean="0"/>
              <a:t>Towards a </a:t>
            </a:r>
            <a:r>
              <a:rPr lang="en-US" sz="4400" dirty="0" smtClean="0">
                <a:solidFill>
                  <a:schemeClr val="tx1"/>
                </a:solidFill>
              </a:rPr>
              <a:t>Global Water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b="0" dirty="0" smtClean="0"/>
              <a:t>Information System</a:t>
            </a:r>
            <a:endParaRPr lang="en-US" sz="4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741613" y="3124200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/>
              <a:t>David R. Maidment</a:t>
            </a:r>
          </a:p>
          <a:p>
            <a:pPr algn="r" eaLnBrk="0" hangingPunct="0"/>
            <a:r>
              <a:rPr lang="en-US" dirty="0"/>
              <a:t>Center for Research in Water Resources</a:t>
            </a:r>
          </a:p>
          <a:p>
            <a:pPr algn="r" eaLnBrk="0" hangingPunct="0"/>
            <a:r>
              <a:rPr lang="en-US" dirty="0"/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762000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976" y="5029200"/>
            <a:ext cx="7010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14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Congress of the WMO Commission for Hydrology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Geneva, </a:t>
            </a:r>
            <a:r>
              <a:rPr lang="en-US" sz="1600" dirty="0" smtClean="0">
                <a:solidFill>
                  <a:srgbClr val="FFFFFF"/>
                </a:solidFill>
              </a:rPr>
              <a:t>Switzerland </a:t>
            </a:r>
            <a:r>
              <a:rPr lang="en-US" sz="1600" dirty="0" smtClean="0">
                <a:solidFill>
                  <a:schemeClr val="accent4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9 </a:t>
            </a:r>
            <a:r>
              <a:rPr lang="en-US" sz="1600" dirty="0">
                <a:solidFill>
                  <a:srgbClr val="FFFFFF"/>
                </a:solidFill>
              </a:rPr>
              <a:t>November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300" y="5936767"/>
            <a:ext cx="4708167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Acknowledgements: Fernando Salas, David </a:t>
            </a:r>
            <a:r>
              <a:rPr lang="en-US" sz="1400" dirty="0" err="1" smtClean="0">
                <a:solidFill>
                  <a:schemeClr val="bg1"/>
                </a:solidFill>
              </a:rPr>
              <a:t>Arctur</a:t>
            </a:r>
            <a:r>
              <a:rPr lang="en-US" sz="1400" dirty="0" smtClean="0">
                <a:solidFill>
                  <a:schemeClr val="bg1"/>
                </a:solidFill>
              </a:rPr>
              <a:t> University of Texas at Austin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8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endParaRPr lang="en-US" sz="2800" b="1" dirty="0" smtClean="0">
              <a:solidFill>
                <a:schemeClr val="tx2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2008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2009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2010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2011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2012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November 2009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OGC observer at CHy-13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Technical Meetings Each 3 Months</a:t>
              </a:r>
              <a:br>
                <a:rPr lang="en-US" sz="1400" dirty="0" smtClean="0"/>
              </a:br>
              <a:r>
                <a:rPr lang="en-US" sz="1400" dirty="0" smtClean="0"/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A time series </a:t>
              </a:r>
              <a:r>
                <a:rPr lang="en-US" sz="1200" dirty="0" smtClean="0"/>
                <a:t>for </a:t>
              </a:r>
              <a:r>
                <a:rPr lang="en-US" sz="1200" dirty="0"/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Acknowledgements: OGC, WMO,  GRDC</a:t>
            </a:r>
            <a:r>
              <a:rPr lang="en-US" sz="1200" dirty="0"/>
              <a:t>, CUAHSI, BoM/CSIRO, USGS</a:t>
            </a:r>
            <a:r>
              <a:rPr lang="en-US" sz="1200" dirty="0" smtClean="0"/>
              <a:t>, GSC, </a:t>
            </a:r>
            <a:r>
              <a:rPr lang="en-US" sz="1200" dirty="0" err="1" smtClean="0"/>
              <a:t>Kisters</a:t>
            </a:r>
            <a:r>
              <a:rPr lang="en-US" sz="1200" dirty="0" smtClean="0"/>
              <a:t>, …….</a:t>
            </a:r>
            <a:endParaRPr lang="en-US" sz="1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3961" y="1506785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/>
                <a:t>4-Year International Effort 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– </a:t>
              </a:r>
              <a:r>
                <a:rPr lang="en-US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WaterML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37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 – An Example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77" y="1761576"/>
            <a:ext cx="6092651" cy="249743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86001" y="4073572"/>
            <a:ext cx="4572000" cy="1419970"/>
            <a:chOff x="1308085" y="3993496"/>
            <a:chExt cx="5191169" cy="1612272"/>
          </a:xfrm>
        </p:grpSpPr>
        <p:pic>
          <p:nvPicPr>
            <p:cNvPr id="4" name="Picture 2" descr="http://www.google.com/url?source=imglanding&amp;ct=img&amp;q=http://www.worldatlas.com/webimage/flags/countrys/zzzflags/dolarge.gif&amp;sa=X&amp;ei=0P90T5DvCqSriQLssMynDg&amp;ved=0CAkQ8wc&amp;usg=AFQjCNEZDBA79lvgbimxKOsCWc9kDAET0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085" y="4020512"/>
              <a:ext cx="2300758" cy="1558240"/>
            </a:xfrm>
            <a:prstGeom prst="rect">
              <a:avLst/>
            </a:prstGeom>
            <a:noFill/>
          </p:spPr>
        </p:pic>
        <p:pic>
          <p:nvPicPr>
            <p:cNvPr id="5" name="Picture 4" descr="https://encrypted-tbn2.google.com/images?q=tbn:ANd9GcTgbibHZQyIWCgb-Fhl3HjVI5l9OaaiM3zHHNPVlYQh0dU_Z2tZj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6982" y="3993496"/>
              <a:ext cx="1612272" cy="1612272"/>
            </a:xfrm>
            <a:prstGeom prst="ellipse">
              <a:avLst/>
            </a:prstGeom>
            <a:noFill/>
          </p:spPr>
        </p:pic>
        <p:sp>
          <p:nvSpPr>
            <p:cNvPr id="6" name="Left-Right Arrow 5"/>
            <p:cNvSpPr/>
            <p:nvPr/>
          </p:nvSpPr>
          <p:spPr bwMode="auto">
            <a:xfrm>
              <a:off x="3768617" y="4659066"/>
              <a:ext cx="958590" cy="288076"/>
            </a:xfrm>
            <a:prstGeom prst="leftRightArrow">
              <a:avLst>
                <a:gd name="adj1" fmla="val 50000"/>
                <a:gd name="adj2" fmla="val 67870"/>
              </a:avLst>
            </a:prstGeom>
            <a:solidFill>
              <a:srgbClr val="FFC000"/>
            </a:solidFill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INDRHI (</a:t>
            </a:r>
            <a:r>
              <a:rPr lang="en-US" dirty="0" err="1"/>
              <a:t>Instituto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Hidráulicos</a:t>
            </a:r>
            <a:r>
              <a:rPr lang="en-US" dirty="0"/>
              <a:t>) </a:t>
            </a:r>
            <a:r>
              <a:rPr lang="en-US" dirty="0" smtClean="0"/>
              <a:t>data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converted </a:t>
            </a:r>
            <a:r>
              <a:rPr lang="en-US" dirty="0"/>
              <a:t>to </a:t>
            </a:r>
            <a:r>
              <a:rPr lang="en-US" dirty="0" err="1"/>
              <a:t>WaterML</a:t>
            </a:r>
            <a:r>
              <a:rPr lang="en-US" dirty="0"/>
              <a:t> web services at BYU </a:t>
            </a:r>
          </a:p>
        </p:txBody>
      </p:sp>
    </p:spTree>
    <p:extLst>
      <p:ext uri="{BB962C8B-B14F-4D97-AF65-F5344CB8AC3E}">
        <p14:creationId xmlns:p14="http://schemas.microsoft.com/office/powerpoint/2010/main" val="2491275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Voluntary Project Using Free Software</a:t>
            </a:r>
            <a:endParaRPr lang="en-US" dirty="0"/>
          </a:p>
        </p:txBody>
      </p:sp>
      <p:sp>
        <p:nvSpPr>
          <p:cNvPr id="6" name="Left-Right Arrow 5"/>
          <p:cNvSpPr/>
          <p:nvPr/>
        </p:nvSpPr>
        <p:spPr bwMode="auto">
          <a:xfrm>
            <a:off x="4358096" y="4747689"/>
            <a:ext cx="844255" cy="253716"/>
          </a:xfrm>
          <a:prstGeom prst="leftRightArrow">
            <a:avLst>
              <a:gd name="adj1" fmla="val 50000"/>
              <a:gd name="adj2" fmla="val 67870"/>
            </a:avLst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3850" y="5865813"/>
            <a:ext cx="4321175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Graduate student and faculty member from BYU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collaborating with technical staff at INDRHI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25" y="1590675"/>
            <a:ext cx="3581400" cy="23876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23" y="1571906"/>
            <a:ext cx="3651973" cy="240637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06418"/>
            <a:ext cx="3643721" cy="101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51" y="4076700"/>
            <a:ext cx="1995008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04" y="4406418"/>
            <a:ext cx="1424921" cy="52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7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Conference for “Online” System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81426" y="5865813"/>
            <a:ext cx="467360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Frank Rodríguez, Director of INDRHI</a:t>
            </a:r>
            <a:r>
              <a:rPr lang="en-US" dirty="0"/>
              <a:t> </a:t>
            </a:r>
            <a:r>
              <a:rPr lang="en-US" dirty="0" smtClean="0"/>
              <a:t>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. . Jim Nelson, Professor from BYU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4" y="2400300"/>
            <a:ext cx="8510954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600200"/>
            <a:ext cx="35631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2" y="1616868"/>
            <a:ext cx="28803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76775" y="3286125"/>
            <a:ext cx="4048125" cy="561975"/>
          </a:xfrm>
          <a:prstGeom prst="rect">
            <a:avLst/>
          </a:prstGeom>
          <a:noFill/>
          <a:ln w="1905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14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Leader for the Caribbean Region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3850" y="5865813"/>
            <a:ext cx="4321175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INDRHI would like to use their experience as a guide for neighboring countries.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perhaps an activity for the CHy-14 Data Operations and Management theme?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1859738"/>
            <a:ext cx="6751017" cy="39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296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World Hydrological Cycle Observing System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752600"/>
            <a:ext cx="7429500" cy="4086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6194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018032"/>
            <a:ext cx="21431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81426" y="5865813"/>
            <a:ext cx="467360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Some projects implemented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Some in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26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92" y="1726577"/>
            <a:ext cx="6396216" cy="4064193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7312991" cy="892623"/>
          </a:xfrm>
        </p:spPr>
        <p:txBody>
          <a:bodyPr/>
          <a:lstStyle/>
          <a:p>
            <a:r>
              <a:rPr lang="en-US" dirty="0" smtClean="0"/>
              <a:t>WIS</a:t>
            </a:r>
            <a:r>
              <a:rPr lang="en-US" sz="2400" b="0" dirty="0" smtClean="0">
                <a:solidFill>
                  <a:srgbClr val="7F7F7F"/>
                </a:solidFill>
              </a:rPr>
              <a:t> </a:t>
            </a:r>
            <a:r>
              <a:rPr lang="en-US" sz="2200" b="0" dirty="0" smtClean="0">
                <a:solidFill>
                  <a:srgbClr val="7F7F7F"/>
                </a:solidFill>
              </a:rPr>
              <a:t>– WMO Information System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Ingests data from National </a:t>
            </a:r>
            <a:r>
              <a:rPr lang="en-US" dirty="0" smtClean="0"/>
              <a:t>Centers . . .</a:t>
            </a:r>
            <a:endParaRPr lang="en-US" dirty="0"/>
          </a:p>
          <a:p>
            <a:r>
              <a:rPr lang="en-US" dirty="0" smtClean="0"/>
              <a:t>. . . synthesized globally </a:t>
            </a:r>
            <a:r>
              <a:rPr lang="en-US" dirty="0"/>
              <a:t>through communication networks</a:t>
            </a:r>
          </a:p>
        </p:txBody>
      </p:sp>
    </p:spTree>
    <p:extLst>
      <p:ext uri="{BB962C8B-B14F-4D97-AF65-F5344CB8AC3E}">
        <p14:creationId xmlns:p14="http://schemas.microsoft.com/office/powerpoint/2010/main" val="138336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Group on Earth Observations (GEO) . . .</a:t>
            </a:r>
          </a:p>
          <a:p>
            <a:r>
              <a:rPr lang="en-US" dirty="0"/>
              <a:t>. . . located with WMO in </a:t>
            </a:r>
            <a:r>
              <a:rPr lang="en-US" dirty="0" smtClean="0"/>
              <a:t>Geneva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9534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Geospatial and Temporal Water Data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16520" y="1911174"/>
            <a:ext cx="3096368" cy="1117696"/>
            <a:chOff x="5171675" y="1299330"/>
            <a:chExt cx="3096368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02421" y="1752012"/>
              <a:ext cx="86562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Catalogs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7240" y="3187366"/>
            <a:ext cx="3231098" cy="1117696"/>
            <a:chOff x="3118199" y="2796825"/>
            <a:chExt cx="3231098" cy="1117696"/>
          </a:xfrm>
        </p:grpSpPr>
        <p:sp>
          <p:nvSpPr>
            <p:cNvPr id="22" name="Oval 21"/>
            <p:cNvSpPr/>
            <p:nvPr/>
          </p:nvSpPr>
          <p:spPr bwMode="auto">
            <a:xfrm>
              <a:off x="3118199" y="2796825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OGC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053867" y="2796825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WMO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45917" y="3246132"/>
              <a:ext cx="100338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Standards</a:t>
              </a:r>
              <a:endPara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23" y="4463558"/>
            <a:ext cx="3089534" cy="1117696"/>
            <a:chOff x="1179448" y="4294321"/>
            <a:chExt cx="3089534" cy="1117696"/>
          </a:xfrm>
        </p:grpSpPr>
        <p:sp>
          <p:nvSpPr>
            <p:cNvPr id="26" name="Oval 25"/>
            <p:cNvSpPr/>
            <p:nvPr/>
          </p:nvSpPr>
          <p:spPr bwMode="auto">
            <a:xfrm>
              <a:off x="1179448" y="4294321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GIS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115116" y="4294321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Water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Resources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2459" y="4743628"/>
              <a:ext cx="86652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Domains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Maps and </a:t>
            </a:r>
            <a:r>
              <a:rPr lang="en-US" dirty="0" smtClean="0"/>
              <a:t>time series </a:t>
            </a:r>
            <a:r>
              <a:rPr lang="en-US" dirty="0"/>
              <a:t>. 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interoperability </a:t>
            </a:r>
            <a:r>
              <a:rPr lang="en-US" dirty="0"/>
              <a:t>of </a:t>
            </a:r>
            <a:r>
              <a:rPr lang="en-US" dirty="0" smtClean="0"/>
              <a:t>connected systems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 bwMode="auto">
          <a:xfrm rot="19743162">
            <a:off x="817182" y="2961385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 rot="19752863">
            <a:off x="1986417" y="2897390"/>
            <a:ext cx="15162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Implementation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550538"/>
            <a:ext cx="5619750" cy="429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GEOSS and WIS 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Brokered Connection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04355" y="1550538"/>
            <a:ext cx="2057006" cy="1117696"/>
            <a:chOff x="6905225" y="1193164"/>
            <a:chExt cx="2057006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6905225" y="1193164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844535" y="1193164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Link water observations data . </a:t>
            </a:r>
            <a:r>
              <a:rPr lang="en-US" dirty="0"/>
              <a:t>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with many other kinds of observational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47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Guide to Hydrological Practices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WMO recommendations for National Hydrological Surveys </a:t>
            </a:r>
            <a:endParaRPr lang="en-US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2" y="1563362"/>
            <a:ext cx="1590827" cy="29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Application and </a:t>
            </a:r>
          </a:p>
          <a:p>
            <a:r>
              <a:rPr lang="en-US" dirty="0"/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/>
              <a:t>Chapter 10</a:t>
            </a:r>
          </a:p>
          <a:p>
            <a:pPr algn="ctr" eaLnBrk="0" hangingPunct="0"/>
            <a:r>
              <a:rPr lang="en-US" sz="1200" dirty="0" smtClean="0"/>
              <a:t>Data Storage, Access, 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766593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Categories of Water Services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time series data service for one variable at one location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describe and catalog networks of observation sites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343688" y="1970897"/>
            <a:ext cx="567574" cy="1526641"/>
            <a:chOff x="4419600" y="3050193"/>
            <a:chExt cx="323850" cy="871080"/>
          </a:xfrm>
        </p:grpSpPr>
        <p:sp>
          <p:nvSpPr>
            <p:cNvPr id="44" name="Oval 43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Connector 44"/>
            <p:cNvCxnSpPr>
              <a:stCxn id="44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Connector 46"/>
            <p:cNvCxnSpPr>
              <a:stCxn id="46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Connector 48"/>
            <p:cNvCxnSpPr>
              <a:stCxn id="48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011172" y="1982064"/>
            <a:ext cx="9725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Catalog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11172" y="2596034"/>
            <a:ext cx="118743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20794" y="3206755"/>
            <a:ext cx="78690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Can 26"/>
          <p:cNvSpPr/>
          <p:nvPr/>
        </p:nvSpPr>
        <p:spPr>
          <a:xfrm>
            <a:off x="689437" y="1710969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270" y="2497551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5342" y="1997453"/>
            <a:ext cx="432832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Enable search, discovery, and selection of data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35343" y="2611423"/>
            <a:ext cx="424156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Describe specific collections of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44965" y="3222144"/>
            <a:ext cx="237829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Convey the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12029" y="3044406"/>
            <a:ext cx="2288304" cy="2027796"/>
            <a:chOff x="5771399" y="3065735"/>
            <a:chExt cx="2288304" cy="2027796"/>
          </a:xfrm>
        </p:grpSpPr>
        <p:grpSp>
          <p:nvGrpSpPr>
            <p:cNvPr id="7" name="Group 28"/>
            <p:cNvGrpSpPr/>
            <p:nvPr/>
          </p:nvGrpSpPr>
          <p:grpSpPr>
            <a:xfrm>
              <a:off x="6384554" y="3863331"/>
              <a:ext cx="1076133" cy="732893"/>
              <a:chOff x="2803741" y="2958907"/>
              <a:chExt cx="3059006" cy="196583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803741" y="2958907"/>
                <a:ext cx="1066802" cy="1244989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4811935" y="2976465"/>
                <a:ext cx="1050812" cy="1182159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>
                <a:off x="3351417" y="4924737"/>
                <a:ext cx="1979646" cy="0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 bwMode="auto">
            <a:xfrm>
              <a:off x="6535526" y="3065735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Catalog</a:t>
              </a: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771399" y="4285389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Metadata</a:t>
              </a: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251561" y="4285389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00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383036" y="1503235"/>
            <a:ext cx="1071989" cy="690060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383036" y="2373820"/>
            <a:ext cx="1071989" cy="1356473"/>
          </a:xfrm>
          <a:prstGeom prst="rect">
            <a:avLst/>
          </a:prstGeom>
          <a:solidFill>
            <a:srgbClr val="35AC46"/>
          </a:solidFill>
          <a:ln w="19050" cmpd="sng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383036" y="3913149"/>
            <a:ext cx="1071989" cy="145288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Stack </a:t>
            </a:r>
            <a:r>
              <a:rPr lang="en-US" sz="2200" b="0" dirty="0" smtClean="0">
                <a:solidFill>
                  <a:srgbClr val="7F7F7F"/>
                </a:solidFill>
              </a:rPr>
              <a:t>for Time Series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78971" y="1503235"/>
            <a:ext cx="2395745" cy="69249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Catalog </a:t>
            </a:r>
            <a:r>
              <a:rPr lang="en-US" sz="1300" dirty="0">
                <a:solidFill>
                  <a:srgbClr val="FF0000"/>
                </a:solidFill>
              </a:rPr>
              <a:t>Service for the </a:t>
            </a:r>
            <a:r>
              <a:rPr lang="en-US" sz="1300" dirty="0" smtClean="0">
                <a:solidFill>
                  <a:srgbClr val="FF0000"/>
                </a:solidFill>
              </a:rPr>
              <a:t>Web </a:t>
            </a:r>
            <a:r>
              <a:rPr lang="en-US" sz="1300" dirty="0" smtClean="0">
                <a:solidFill>
                  <a:prstClr val="black"/>
                </a:solidFill>
              </a:rPr>
              <a:t>with </a:t>
            </a:r>
            <a:r>
              <a:rPr lang="en-US" sz="1300" dirty="0">
                <a:solidFill>
                  <a:prstClr val="black"/>
                </a:solidFill>
              </a:rPr>
              <a:t>standard metadata</a:t>
            </a:r>
            <a:r>
              <a:rPr lang="en-US" sz="1300" dirty="0" smtClean="0">
                <a:solidFill>
                  <a:prstClr val="black"/>
                </a:solidFill>
              </a:rPr>
              <a:t>: ISO, FGDC, ANZLIC, Dublin Core</a:t>
            </a: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076" y="3923214"/>
            <a:ext cx="2386231" cy="1434824"/>
          </a:xfrm>
          <a:prstGeom prst="rect">
            <a:avLst/>
          </a:prstGeom>
          <a:noFill/>
          <a:ln w="1905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503098" y="1584003"/>
            <a:ext cx="9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Who</a:t>
            </a:r>
            <a:r>
              <a:rPr lang="en-US" sz="1400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What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03098" y="2739031"/>
            <a:ext cx="103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Where? </a:t>
            </a:r>
            <a:r>
              <a:rPr lang="en-US" sz="1400" b="1" dirty="0" smtClean="0">
                <a:solidFill>
                  <a:srgbClr val="FFFFFF"/>
                </a:solidFill>
              </a:rPr>
              <a:t>When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03098" y="4302517"/>
            <a:ext cx="104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Access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Data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162" y="2384516"/>
            <a:ext cx="2362200" cy="1335992"/>
          </a:xfrm>
          <a:prstGeom prst="rect">
            <a:avLst/>
          </a:prstGeom>
          <a:noFill/>
          <a:ln w="19050" cmpd="sng">
            <a:solidFill>
              <a:srgbClr val="35AC46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Existing OGC Data Services are Adequate . . .</a:t>
            </a:r>
          </a:p>
          <a:p>
            <a:r>
              <a:rPr lang="en-US" dirty="0"/>
              <a:t>                . . . Need to Be Customized for Water Information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343688" y="2285222"/>
            <a:ext cx="567574" cy="1526641"/>
            <a:chOff x="4419600" y="3050193"/>
            <a:chExt cx="323850" cy="871080"/>
          </a:xfrm>
        </p:grpSpPr>
        <p:sp>
          <p:nvSpPr>
            <p:cNvPr id="53" name="Oval 52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Connector 55"/>
            <p:cNvCxnSpPr>
              <a:stCxn id="55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8" name="Straight Connector 57"/>
            <p:cNvCxnSpPr>
              <a:stCxn id="57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Can 58"/>
          <p:cNvSpPr/>
          <p:nvPr/>
        </p:nvSpPr>
        <p:spPr>
          <a:xfrm>
            <a:off x="689437" y="2025294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1172" y="2296388"/>
            <a:ext cx="177675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Catalog (CSW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1172" y="2910359"/>
            <a:ext cx="188718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 (WFS)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0793" y="3521080"/>
            <a:ext cx="20195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(WaterML2)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0270" y="2811876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370" y="4331355"/>
            <a:ext cx="4022060" cy="4953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CSW = OGC Catalog Service for the Web</a:t>
            </a:r>
          </a:p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WFS = OGC Web Feature Service for Maps </a:t>
            </a:r>
          </a:p>
        </p:txBody>
      </p:sp>
    </p:spTree>
    <p:extLst>
      <p:ext uri="{BB962C8B-B14F-4D97-AF65-F5344CB8AC3E}">
        <p14:creationId xmlns:p14="http://schemas.microsoft.com/office/powerpoint/2010/main" val="1388873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Republic, GEOSS, and WMO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396851"/>
            <a:ext cx="2355005" cy="965340"/>
          </a:xfrm>
          <a:prstGeom prst="rect">
            <a:avLst/>
          </a:prstGeom>
          <a:noFill/>
          <a:ln w="38100" cmpd="sng">
            <a:solidFill>
              <a:srgbClr val="35AC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encrypted-tbn2.google.com/images?q=tbn:ANd9GcTgbibHZQyIWCgb-Fhl3HjVI5l9OaaiM3zHHNPVlYQh0dU_Z2tZj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333" y="4658894"/>
            <a:ext cx="1419971" cy="1419970"/>
          </a:xfrm>
          <a:prstGeom prst="ellipse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844585" y="1836009"/>
            <a:ext cx="1896844" cy="1263382"/>
            <a:chOff x="6968125" y="3982976"/>
            <a:chExt cx="1896844" cy="1263382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>
                  <a:stCxn id="30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>
                  <a:stCxn id="32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89" y="4551114"/>
            <a:ext cx="1791677" cy="1479879"/>
          </a:xfrm>
          <a:prstGeom prst="rect">
            <a:avLst/>
          </a:prstGeom>
          <a:noFill/>
          <a:ln w="3810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8" y="3438169"/>
            <a:ext cx="1725161" cy="8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ight Arrow 40"/>
          <p:cNvSpPr/>
          <p:nvPr/>
        </p:nvSpPr>
        <p:spPr bwMode="auto">
          <a:xfrm rot="19743162">
            <a:off x="-1651534" y="4122947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35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40" y="2225806"/>
            <a:ext cx="2718732" cy="172749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://www.google.com/url?source=imglanding&amp;ct=img&amp;q=http://www.worldatlas.com/webimage/flags/countrys/zzzflags/dolarge.gif&amp;sa=X&amp;ei=0P90T5DvCqSriQLssMynDg&amp;ved=0CAkQ8wc&amp;usg=AFQjCNEZDBA79lvgbimxKOsCWc9kDAET0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9512" y="4666154"/>
            <a:ext cx="2026338" cy="137238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5293691" y="4068664"/>
            <a:ext cx="2881681" cy="41026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WMO Information System. . .</a:t>
            </a:r>
          </a:p>
          <a:p>
            <a:r>
              <a:rPr lang="en-US" dirty="0"/>
              <a:t>                . . . INDRHI – Dominican </a:t>
            </a:r>
            <a:r>
              <a:rPr lang="en-US" dirty="0" smtClean="0"/>
              <a:t>Republic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5207966" y="1350454"/>
            <a:ext cx="3219450" cy="5040821"/>
          </a:xfrm>
          <a:prstGeom prst="rect">
            <a:avLst/>
          </a:prstGeom>
          <a:noFill/>
          <a:ln w="3810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02798" y="153512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Authoritative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2501" y="1350454"/>
            <a:ext cx="268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Volunteered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9743162">
            <a:off x="3963072" y="2652098"/>
            <a:ext cx="1633512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197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5008" y="1834097"/>
            <a:ext cx="1766638" cy="115112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841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GEOSS Portal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70575" y="1350454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Search for water information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9786"/>
            <a:ext cx="4441937" cy="172878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3" y="2920993"/>
            <a:ext cx="5672138" cy="1973162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418294"/>
            <a:ext cx="6734175" cy="169254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223500" y="2483929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Find </a:t>
            </a:r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maps for countries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050" y="4979479"/>
            <a:ext cx="204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 for the Dominican Republic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5"/>
              </a:rPr>
              <a:t>http://geossregistries.info/geosspub/resource_search_ns.jsp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08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2" name="Right Arrow 171"/>
          <p:cNvSpPr/>
          <p:nvPr/>
        </p:nvSpPr>
        <p:spPr bwMode="auto">
          <a:xfrm rot="18900000" flipH="1">
            <a:off x="4307349" y="3367661"/>
            <a:ext cx="1446306" cy="156984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3" name="Right Arrow 172"/>
          <p:cNvSpPr/>
          <p:nvPr/>
        </p:nvSpPr>
        <p:spPr bwMode="auto">
          <a:xfrm rot="2700000">
            <a:off x="3026126" y="3367661"/>
            <a:ext cx="1446306" cy="156984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1" name="Right Arrow 170"/>
          <p:cNvSpPr/>
          <p:nvPr/>
        </p:nvSpPr>
        <p:spPr bwMode="auto">
          <a:xfrm rot="20478219" flipH="1">
            <a:off x="4809212" y="3387634"/>
            <a:ext cx="2929351" cy="160086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4" name="Right Arrow 173"/>
          <p:cNvSpPr/>
          <p:nvPr/>
        </p:nvSpPr>
        <p:spPr bwMode="auto">
          <a:xfrm rot="1121781">
            <a:off x="1036053" y="3387634"/>
            <a:ext cx="2929351" cy="160086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Service Stacks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Globally Federated 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94967" y="5865813"/>
            <a:ext cx="456005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GEOSS Indexes Geospatial Data . . .</a:t>
            </a:r>
          </a:p>
          <a:p>
            <a:r>
              <a:rPr lang="en-US" dirty="0"/>
              <a:t>. . . WIS Indexes Observational Data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357337" y="4099296"/>
            <a:ext cx="2053364" cy="1117696"/>
            <a:chOff x="5171675" y="1299330"/>
            <a:chExt cx="2053364" cy="1117696"/>
          </a:xfrm>
        </p:grpSpPr>
        <p:sp>
          <p:nvSpPr>
            <p:cNvPr id="66" name="Oval 65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WIS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5800" y="1845562"/>
            <a:ext cx="1472541" cy="1308867"/>
            <a:chOff x="689437" y="1577989"/>
            <a:chExt cx="2221825" cy="1974866"/>
          </a:xfrm>
        </p:grpSpPr>
        <p:grpSp>
          <p:nvGrpSpPr>
            <p:cNvPr id="70" name="Group 69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5" name="Straight Connector 74"/>
              <p:cNvCxnSpPr>
                <a:stCxn id="74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7" name="Straight Connector 76"/>
              <p:cNvCxnSpPr>
                <a:stCxn id="7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9" name="Straight Connector 78"/>
              <p:cNvCxnSpPr>
                <a:stCxn id="7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Can 71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0271" y="2371220"/>
              <a:ext cx="1562878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USA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784695" y="1845562"/>
            <a:ext cx="1472541" cy="1308866"/>
            <a:chOff x="689437" y="1577989"/>
            <a:chExt cx="2221825" cy="1974866"/>
          </a:xfrm>
        </p:grpSpPr>
        <p:grpSp>
          <p:nvGrpSpPr>
            <p:cNvPr id="81" name="Group 80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8" name="Straight Connector 117"/>
              <p:cNvCxnSpPr>
                <a:stCxn id="117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0" name="Straight Connector 119"/>
              <p:cNvCxnSpPr>
                <a:stCxn id="119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2" name="Straight Connector 121"/>
              <p:cNvCxnSpPr>
                <a:stCxn id="121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Can 103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89437" y="2241876"/>
              <a:ext cx="1703595" cy="835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D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ominican Republic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813206" y="1845562"/>
            <a:ext cx="1542925" cy="1308867"/>
            <a:chOff x="583239" y="1577989"/>
            <a:chExt cx="2328023" cy="1974866"/>
          </a:xfrm>
        </p:grpSpPr>
        <p:grpSp>
          <p:nvGrpSpPr>
            <p:cNvPr id="126" name="Group 125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5" name="Straight Connector 144"/>
              <p:cNvCxnSpPr>
                <a:stCxn id="132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7" name="Straight Connector 146"/>
              <p:cNvCxnSpPr>
                <a:stCxn id="14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Oval 14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9" name="Straight Connector 148"/>
              <p:cNvCxnSpPr>
                <a:stCxn id="14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Can 127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rgbClr val="B996D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83239" y="2371220"/>
              <a:ext cx="1856941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Australia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982484" y="1845562"/>
            <a:ext cx="1472541" cy="1308867"/>
            <a:chOff x="689437" y="1577989"/>
            <a:chExt cx="2221825" cy="1974866"/>
          </a:xfrm>
        </p:grpSpPr>
        <p:grpSp>
          <p:nvGrpSpPr>
            <p:cNvPr id="151" name="Group 150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5" name="Straight Connector 154"/>
              <p:cNvCxnSpPr>
                <a:stCxn id="154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7" name="Straight Connector 156"/>
              <p:cNvCxnSpPr>
                <a:stCxn id="15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9" name="Straight Connector 158"/>
              <p:cNvCxnSpPr>
                <a:stCxn id="15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Can 151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30271" y="2371220"/>
              <a:ext cx="1562878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Mexico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68714" y="3564065"/>
            <a:ext cx="1896844" cy="1263382"/>
            <a:chOff x="6968125" y="3982976"/>
            <a:chExt cx="1896844" cy="1263382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65" name="Straight Connector 164"/>
                <p:cNvCxnSpPr>
                  <a:stCxn id="164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Oval 165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7" name="Straight Connector 166"/>
                <p:cNvCxnSpPr>
                  <a:stCxn id="166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Oval 167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9" name="Straight Connector 168"/>
                <p:cNvCxnSpPr>
                  <a:stCxn id="168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962177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7213"/>
            <a:ext cx="3700382" cy="202022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Services Stack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87814" y="2708637"/>
            <a:ext cx="2260912" cy="2314803"/>
            <a:chOff x="3410480" y="2275114"/>
            <a:chExt cx="3252258" cy="3200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480" y="2275114"/>
              <a:ext cx="3252258" cy="3200400"/>
            </a:xfrm>
            <a:prstGeom prst="rect">
              <a:avLst/>
            </a:prstGeom>
            <a:noFill/>
            <a:ln w="38100" cmpd="sng">
              <a:solidFill>
                <a:srgbClr val="35AC4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 bwMode="auto">
            <a:xfrm>
              <a:off x="4191000" y="2971800"/>
              <a:ext cx="152400" cy="152400"/>
            </a:xfrm>
            <a:prstGeom prst="ellipse">
              <a:avLst/>
            </a:prstGeom>
            <a:noFill/>
            <a:ln w="38100">
              <a:solidFill>
                <a:srgbClr val="35AC4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47" y="4734021"/>
            <a:ext cx="4829978" cy="822294"/>
          </a:xfrm>
          <a:prstGeom prst="rect">
            <a:avLst/>
          </a:prstGeom>
          <a:noFill/>
          <a:ln w="3810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97024" y="4425550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WaterML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time series </a:t>
            </a:r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service for 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6965" y="5857876"/>
            <a:ext cx="569806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 attribute of each mapped observation point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is a web link to the </a:t>
            </a:r>
            <a:r>
              <a:rPr lang="en-US" dirty="0" err="1" smtClean="0"/>
              <a:t>WaterML</a:t>
            </a:r>
            <a:r>
              <a:rPr lang="en-US" dirty="0" smtClean="0"/>
              <a:t> data service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4179106"/>
            <a:ext cx="3199044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10800000" scaled="0"/>
            <a:tileRect/>
          </a:gradFill>
          <a:effectLst/>
        </p:spPr>
        <p:txBody>
          <a:bodyPr wrap="square" lIns="73152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Colorado River </a:t>
            </a: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at Austin, Texas</a:t>
            </a:r>
          </a:p>
        </p:txBody>
      </p:sp>
      <p:sp>
        <p:nvSpPr>
          <p:cNvPr id="18" name="Bent Arrow 17"/>
          <p:cNvSpPr/>
          <p:nvPr/>
        </p:nvSpPr>
        <p:spPr>
          <a:xfrm rot="16200000" flipH="1" flipV="1">
            <a:off x="4841627" y="3594301"/>
            <a:ext cx="548864" cy="763592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1500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00431" y="1688591"/>
            <a:ext cx="1896844" cy="1263382"/>
            <a:chOff x="6968125" y="3982976"/>
            <a:chExt cx="1896844" cy="1263382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>
                  <a:stCxn id="23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" name="Straight Connector 27"/>
                <p:cNvCxnSpPr>
                  <a:stCxn id="27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TextBox 31"/>
          <p:cNvSpPr txBox="1"/>
          <p:nvPr/>
        </p:nvSpPr>
        <p:spPr>
          <a:xfrm>
            <a:off x="4797023" y="3205743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Feature Service for Observation Metadata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604246" y="1568758"/>
            <a:ext cx="6463554" cy="4338168"/>
            <a:chOff x="2604246" y="1568758"/>
            <a:chExt cx="6463554" cy="4338168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424" y="2192972"/>
              <a:ext cx="2686426" cy="371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604246" y="1568758"/>
              <a:ext cx="646355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NIWA</a:t>
              </a:r>
              <a:r>
                <a:rPr lang="en-US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 operates about 20% of 1300 hydrometric stations </a:t>
              </a:r>
              <a:br>
                <a:rPr lang="en-US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</a:br>
              <a:endParaRPr lang="en-US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7790"/>
            <a:ext cx="1677108" cy="52692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>
                <a:solidFill>
                  <a:prstClr val="white"/>
                </a:solidFill>
              </a:rPr>
              <a:t>Develop a federated </a:t>
            </a:r>
            <a:r>
              <a:rPr lang="en-NZ" dirty="0" smtClean="0">
                <a:solidFill>
                  <a:prstClr val="white"/>
                </a:solidFill>
              </a:rPr>
              <a:t>hydrological information infrastructure 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linking nationally and regionally collected data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03847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46908" y="1858686"/>
            <a:ext cx="6362700" cy="4064546"/>
            <a:chOff x="2546908" y="1858686"/>
            <a:chExt cx="6362700" cy="4064546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275" y="2176666"/>
              <a:ext cx="2648326" cy="3746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546908" y="1858686"/>
              <a:ext cx="63627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Regional authorities operate about 80% of stations</a:t>
              </a:r>
              <a:endParaRPr lang="en-US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75633" y="2228018"/>
            <a:ext cx="4981951" cy="3713954"/>
            <a:chOff x="3752473" y="2192972"/>
            <a:chExt cx="4981951" cy="3713954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419850" y="3479075"/>
              <a:ext cx="2314574" cy="11952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mpd="sng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New Zealand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Water Information System</a:t>
              </a: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473" y="2192972"/>
              <a:ext cx="2657523" cy="3713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7807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New </a:t>
              </a:r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Zealand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Dominican Republic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 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220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0" t="20418"/>
          <a:stretch/>
        </p:blipFill>
        <p:spPr bwMode="auto">
          <a:xfrm>
            <a:off x="4498794" y="1632027"/>
            <a:ext cx="4011603" cy="227148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56600" cy="484632"/>
          </a:xfrm>
        </p:spPr>
        <p:txBody>
          <a:bodyPr/>
          <a:lstStyle/>
          <a:p>
            <a:r>
              <a:rPr lang="en-US" sz="2800" dirty="0" smtClean="0"/>
              <a:t>Global Data Centers – Precipitation and Runoff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771"/>
            <a:ext cx="1455429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2913"/>
            <a:ext cx="3539313" cy="21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80114"/>
            <a:ext cx="3000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50870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0117" y="58785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1600" dirty="0" smtClean="0">
                <a:solidFill>
                  <a:schemeClr val="bg1"/>
                </a:solidFill>
              </a:rPr>
              <a:t>Collect data from National Hydrological Surveys….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…. using water web services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489544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1496404"/>
            <a:ext cx="1838133" cy="2409574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267700" cy="484632"/>
          </a:xfrm>
        </p:spPr>
        <p:txBody>
          <a:bodyPr/>
          <a:lstStyle/>
          <a:p>
            <a:r>
              <a:rPr lang="en-US" dirty="0" smtClean="0"/>
              <a:t>A Key Challenge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Integrating GIS and Water Observations Data</a:t>
            </a:r>
            <a:endParaRPr lang="en-US" sz="1800" dirty="0" smtClean="0"/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010" y="3813989"/>
            <a:ext cx="2622608" cy="12926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Environment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, sampling points)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851" y="3216384"/>
            <a:ext cx="2748285" cy="79369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3970" y="1569472"/>
            <a:ext cx="2758087" cy="1652338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46" y="1545000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7" name="Group 36"/>
          <p:cNvGrpSpPr/>
          <p:nvPr/>
        </p:nvGrpSpPr>
        <p:grpSpPr>
          <a:xfrm>
            <a:off x="7015988" y="1227418"/>
            <a:ext cx="972318" cy="1077176"/>
            <a:chOff x="7092566" y="1522743"/>
            <a:chExt cx="1295400" cy="1435100"/>
          </a:xfrm>
        </p:grpSpPr>
        <p:pic>
          <p:nvPicPr>
            <p:cNvPr id="25" name="Picture 65" descr="calenda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6" descr="clock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663178" y="3868996"/>
            <a:ext cx="3541021" cy="12926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Observations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The Water Itself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level, precipitation, water quality)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-109" charset="-128"/>
              <a:cs typeface="Arial"/>
            </a:endParaRP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3516211" y="4264713"/>
            <a:ext cx="1146968" cy="310493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111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460" y="1209584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1, Chapter 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Last section of the last chapter of Volume I . . .</a:t>
            </a:r>
          </a:p>
          <a:p>
            <a:r>
              <a:rPr lang="en-US" dirty="0" smtClean="0"/>
              <a:t>. . . this lecture provides an update since 2008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05674" y="1427893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69716" y="3673498"/>
            <a:ext cx="3509818" cy="1187053"/>
            <a:chOff x="2847975" y="2890839"/>
            <a:chExt cx="3448050" cy="1076325"/>
          </a:xfrm>
          <a:effectLst/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2890839"/>
              <a:ext cx="34480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5419725" y="3762375"/>
              <a:ext cx="876300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171" y="2480025"/>
            <a:ext cx="3692313" cy="1499238"/>
            <a:chOff x="1133475" y="2690813"/>
            <a:chExt cx="3438525" cy="12858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5" y="2690813"/>
              <a:ext cx="3438525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2414586" y="3769517"/>
              <a:ext cx="2157413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0" name="Bent Arrow 9"/>
          <p:cNvSpPr/>
          <p:nvPr/>
        </p:nvSpPr>
        <p:spPr bwMode="auto">
          <a:xfrm>
            <a:off x="4776823" y="2581275"/>
            <a:ext cx="1047750" cy="937620"/>
          </a:xfrm>
          <a:prstGeom prst="bentArrow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5207" y="1427893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Published in 2008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72003" y="2967759"/>
            <a:ext cx="2944090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60810" y="4275683"/>
            <a:ext cx="1897728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136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Hydrologic Feature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15644" r="16071" b="4100"/>
          <a:stretch/>
        </p:blipFill>
        <p:spPr bwMode="auto">
          <a:xfrm>
            <a:off x="1680449" y="1686831"/>
            <a:ext cx="5783102" cy="4485370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18000000">
            <a:off x="3292292" y="4593100"/>
            <a:ext cx="1130589" cy="401570"/>
          </a:xfrm>
          <a:prstGeom prst="rightArrow">
            <a:avLst>
              <a:gd name="adj1" fmla="val 42596"/>
              <a:gd name="adj2" fmla="val 67620"/>
            </a:avLst>
          </a:prstGeom>
          <a:gradFill>
            <a:gsLst>
              <a:gs pos="7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0" tIns="45720" rIns="64008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Courtesy of Irina </a:t>
            </a:r>
            <a:r>
              <a:rPr lang="en-US" sz="105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Dornblut</a:t>
            </a:r>
            <a:r>
              <a:rPr lang="en-US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(GRDC) </a:t>
            </a:r>
            <a:r>
              <a:rPr lang="en-US" sz="105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Rob Atkinson (CSIRO)</a:t>
            </a:r>
          </a:p>
        </p:txBody>
      </p:sp>
    </p:spTree>
    <p:extLst>
      <p:ext uri="{BB962C8B-B14F-4D97-AF65-F5344CB8AC3E}">
        <p14:creationId xmlns:p14="http://schemas.microsoft.com/office/powerpoint/2010/main" val="2988526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24334" y="1133289"/>
            <a:ext cx="4130691" cy="3737440"/>
            <a:chOff x="4324334" y="1414601"/>
            <a:chExt cx="4130691" cy="3737440"/>
          </a:xfrm>
        </p:grpSpPr>
        <p:sp>
          <p:nvSpPr>
            <p:cNvPr id="5" name="Rectangle 4"/>
            <p:cNvSpPr/>
            <p:nvPr/>
          </p:nvSpPr>
          <p:spPr bwMode="auto">
            <a:xfrm>
              <a:off x="4324334" y="1414601"/>
              <a:ext cx="4130691" cy="3737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6881" y="1591426"/>
              <a:ext cx="3600933" cy="356061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Technology is there to convey information but agreement </a:t>
              </a:r>
              <a:br>
                <a:rPr lang="en-US" dirty="0" smtClean="0"/>
              </a:br>
              <a:r>
                <a:rPr lang="en-US" dirty="0" smtClean="0"/>
                <a:t>is needed as to what information to convey</a:t>
              </a:r>
            </a:p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WMO has been involved in </a:t>
              </a:r>
              <a:br>
                <a:rPr lang="en-US" dirty="0" smtClean="0"/>
              </a:br>
              <a:r>
                <a:rPr lang="en-US" dirty="0" smtClean="0"/>
                <a:t>water data for many years</a:t>
              </a:r>
            </a:p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Existing infrastructure is good – we just need to build on it</a:t>
              </a:r>
            </a:p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Both commercial and open source implementation solutions</a:t>
              </a: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0" y="1414601"/>
            <a:ext cx="4324334" cy="237106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414600"/>
            <a:ext cx="3638534" cy="2460413"/>
          </a:xfrm>
        </p:spPr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</a:rPr>
              <a:t>WMO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b="0" dirty="0" smtClean="0">
                <a:solidFill>
                  <a:schemeClr val="bg1"/>
                </a:solidFill>
              </a:rPr>
              <a:t>Commission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3600" b="0" dirty="0" smtClean="0">
                <a:solidFill>
                  <a:schemeClr val="bg1"/>
                </a:solidFill>
              </a:rPr>
              <a:t>for Hydrology</a:t>
            </a:r>
            <a:endParaRPr lang="en-US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7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40" name="Right Arrow 39"/>
          <p:cNvSpPr/>
          <p:nvPr/>
        </p:nvSpPr>
        <p:spPr bwMode="auto">
          <a:xfrm>
            <a:off x="1232879" y="2966057"/>
            <a:ext cx="2589214" cy="165467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Chy-14 </a:t>
            </a:r>
            <a:r>
              <a:rPr lang="en-US" dirty="0"/>
              <a:t>Theme on Data Operations and Management . . .</a:t>
            </a:r>
          </a:p>
          <a:p>
            <a:r>
              <a:rPr lang="en-US" dirty="0"/>
              <a:t>. . . </a:t>
            </a:r>
            <a:r>
              <a:rPr lang="en-US" dirty="0" smtClean="0"/>
              <a:t>possibly work </a:t>
            </a:r>
            <a:r>
              <a:rPr lang="en-US" dirty="0"/>
              <a:t>on </a:t>
            </a:r>
            <a:r>
              <a:rPr lang="en-US" dirty="0" smtClean="0"/>
              <a:t>updating </a:t>
            </a:r>
            <a:r>
              <a:rPr lang="en-US" dirty="0"/>
              <a:t>Chapter 10 of Volume I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9437" y="1710969"/>
            <a:ext cx="2221825" cy="1974866"/>
            <a:chOff x="689437" y="1577989"/>
            <a:chExt cx="2221825" cy="1974866"/>
          </a:xfrm>
        </p:grpSpPr>
        <p:grpSp>
          <p:nvGrpSpPr>
            <p:cNvPr id="24" name="Group 23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Connector 25"/>
              <p:cNvCxnSpPr>
                <a:stCxn id="25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8" name="Straight Connector 27"/>
              <p:cNvCxnSpPr>
                <a:stCxn id="27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0" name="Straight Connector 29"/>
              <p:cNvCxnSpPr>
                <a:stCxn id="29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Can 30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23" y="4346868"/>
            <a:ext cx="1147792" cy="212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Application and </a:t>
            </a:r>
          </a:p>
          <a:p>
            <a:r>
              <a:rPr lang="en-US" dirty="0"/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/>
              <a:t>Chapter 10</a:t>
            </a:r>
          </a:p>
          <a:p>
            <a:pPr algn="ctr" eaLnBrk="0" hangingPunct="0"/>
            <a:r>
              <a:rPr lang="en-US" sz="1200" dirty="0" smtClean="0"/>
              <a:t>Data Storage, Access, and Dissemination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0270" y="2497551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04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24334" y="1133289"/>
            <a:ext cx="4130691" cy="3737440"/>
            <a:chOff x="4324334" y="1414601"/>
            <a:chExt cx="4130691" cy="373744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324334" y="1414601"/>
              <a:ext cx="4130691" cy="3737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96881" y="1591426"/>
              <a:ext cx="3600933" cy="356061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Bring together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water information </a:t>
              </a:r>
              <a:r>
                <a:rPr lang="en-US" dirty="0"/>
                <a:t>for the whole earth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All </a:t>
              </a:r>
              <a:r>
                <a:rPr lang="en-US" dirty="0">
                  <a:solidFill>
                    <a:srgbClr val="2191D2"/>
                  </a:solidFill>
                </a:rPr>
                <a:t>spatial scales: 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global, national, regional, local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Both </a:t>
              </a:r>
              <a:r>
                <a:rPr lang="en-US" dirty="0">
                  <a:solidFill>
                    <a:srgbClr val="2191D2"/>
                  </a:solidFill>
                </a:rPr>
                <a:t>geospatial and temporal </a:t>
              </a:r>
              <a:r>
                <a:rPr lang="en-US" dirty="0"/>
                <a:t>information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Linking </a:t>
              </a:r>
              <a:r>
                <a:rPr lang="en-US" dirty="0">
                  <a:solidFill>
                    <a:srgbClr val="2191D2"/>
                  </a:solidFill>
                </a:rPr>
                <a:t>data and modeling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Everything on the </a:t>
              </a:r>
              <a:r>
                <a:rPr lang="en-US" dirty="0">
                  <a:solidFill>
                    <a:srgbClr val="2191D2"/>
                  </a:solidFill>
                </a:rPr>
                <a:t>web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Future: World Water Online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7806" y="4399268"/>
            <a:ext cx="363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8288" indent="-1538288" defTabSz="457200"/>
            <a:r>
              <a:rPr lang="en-US" sz="1600" b="1" dirty="0" smtClean="0">
                <a:solidFill>
                  <a:srgbClr val="2191D2"/>
                </a:solidFill>
              </a:rPr>
              <a:t>. . . a transformation of our world!</a:t>
            </a:r>
            <a:endParaRPr lang="en-US" sz="1600" b="1" dirty="0">
              <a:solidFill>
                <a:srgbClr val="2191D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9755"/>
            <a:ext cx="2798626" cy="2278220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94457"/>
            <a:ext cx="3397401" cy="208672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An initiative of </a:t>
            </a:r>
            <a:r>
              <a:rPr lang="en-US" dirty="0" smtClean="0">
                <a:solidFill>
                  <a:prstClr val="white"/>
                </a:solidFill>
              </a:rPr>
              <a:t>the University </a:t>
            </a:r>
            <a:r>
              <a:rPr lang="en-US" dirty="0">
                <a:solidFill>
                  <a:prstClr val="white"/>
                </a:solidFill>
              </a:rPr>
              <a:t>of Texas at </a:t>
            </a:r>
            <a:r>
              <a:rPr lang="en-US" dirty="0" smtClean="0">
                <a:solidFill>
                  <a:prstClr val="white"/>
                </a:solidFill>
              </a:rPr>
              <a:t>Austin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        </a:t>
            </a:r>
            <a:r>
              <a:rPr lang="en-US" dirty="0" smtClean="0">
                <a:solidFill>
                  <a:prstClr val="white"/>
                </a:solidFill>
              </a:rPr>
              <a:t> . . . </a:t>
            </a:r>
            <a:r>
              <a:rPr lang="en-US" dirty="0">
                <a:solidFill>
                  <a:prstClr val="white"/>
                </a:solidFill>
              </a:rPr>
              <a:t>in collaboration with </a:t>
            </a:r>
            <a:r>
              <a:rPr lang="en-US" dirty="0" smtClean="0">
                <a:solidFill>
                  <a:prstClr val="white"/>
                </a:solidFill>
              </a:rPr>
              <a:t>commercial and open source partners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6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of Application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72203603"/>
              </p:ext>
            </p:extLst>
          </p:nvPr>
        </p:nvGraphicFramePr>
        <p:xfrm>
          <a:off x="1277513" y="1475243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6915" y="2026740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Global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521" y="3810533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Regional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266" y="4749740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Local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0062" y="2934407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Nationa</a:t>
            </a:r>
            <a:r>
              <a:rPr lang="en-US" sz="1700" dirty="0">
                <a:solidFill>
                  <a:schemeClr val="bg1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26938" y="1905395"/>
            <a:ext cx="4068308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418021" y="1602015"/>
              <a:ext cx="2125125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pPr defTabSz="457200"/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495742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235920" y="2857964"/>
            <a:ext cx="3859325" cy="569387"/>
            <a:chOff x="4892803" y="2606047"/>
            <a:chExt cx="3650343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284709" y="2606047"/>
              <a:ext cx="2258437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pPr defTabSz="457200"/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>
              <a:endCxn id="9" idx="1"/>
            </p:cNvCxnSpPr>
            <p:nvPr/>
          </p:nvCxnSpPr>
          <p:spPr bwMode="auto">
            <a:xfrm flipV="1">
              <a:off x="4892803" y="2890741"/>
              <a:ext cx="1391906" cy="4859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4790528" y="3810533"/>
            <a:ext cx="3304717" cy="569387"/>
            <a:chOff x="5238429" y="3683553"/>
            <a:chExt cx="3304717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238429" y="3962400"/>
              <a:ext cx="916985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093599" y="4763103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Personal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 scale-independent information model for maps and </a:t>
            </a:r>
            <a:r>
              <a:rPr lang="en-US" dirty="0" smtClean="0">
                <a:solidFill>
                  <a:prstClr val="white"/>
                </a:solidFill>
              </a:rPr>
              <a:t>observations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. . . more </a:t>
            </a:r>
            <a:r>
              <a:rPr lang="en-US" dirty="0">
                <a:solidFill>
                  <a:prstClr val="white"/>
                </a:solidFill>
              </a:rPr>
              <a:t>detail as focus narrows</a:t>
            </a:r>
          </a:p>
        </p:txBody>
      </p:sp>
    </p:spTree>
    <p:extLst>
      <p:ext uri="{BB962C8B-B14F-4D97-AF65-F5344CB8AC3E}">
        <p14:creationId xmlns:p14="http://schemas.microsoft.com/office/powerpoint/2010/main" val="1320803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473150_worldmap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1186" y="1618980"/>
            <a:ext cx="4966504" cy="2981194"/>
            <a:chOff x="1144917" y="1973340"/>
            <a:chExt cx="5390003" cy="323540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defTabSz="457200"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776" y="2067501"/>
            <a:ext cx="4954610" cy="2986150"/>
            <a:chOff x="1604141" y="1735592"/>
            <a:chExt cx="5377094" cy="3240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4331" y="2520978"/>
            <a:ext cx="4917902" cy="2981194"/>
            <a:chOff x="4580520" y="1365868"/>
            <a:chExt cx="5337257" cy="323540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30307" y="2969499"/>
            <a:ext cx="4924858" cy="2981194"/>
            <a:chOff x="3264234" y="2371805"/>
            <a:chExt cx="5344806" cy="32354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83458" y="3418019"/>
            <a:ext cx="4914940" cy="2981194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192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Watershed of My Stream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Esri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Base Map and Delineation Services</a:t>
            </a:r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4295" y="1593514"/>
            <a:ext cx="17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Watershed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0036" y="3454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My home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2956" y="1607348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Stream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0322" y="322192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/>
              <a:t>Panther Hollow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589711" y="2052999"/>
            <a:ext cx="3493033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27" y="2052999"/>
            <a:ext cx="4208763" cy="3654119"/>
          </a:xfrm>
          <a:prstGeom prst="rect">
            <a:avLst/>
          </a:prstGeom>
          <a:ln w="190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the watershed of any stream or river anywhere on earth</a:t>
            </a:r>
          </a:p>
        </p:txBody>
      </p:sp>
    </p:spTree>
    <p:extLst>
      <p:ext uri="{BB962C8B-B14F-4D97-AF65-F5344CB8AC3E}">
        <p14:creationId xmlns:p14="http://schemas.microsoft.com/office/powerpoint/2010/main" val="3964732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Congo River Basin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Global river mapping and watershed delineation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/>
          <a:stretch/>
        </p:blipFill>
        <p:spPr bwMode="auto">
          <a:xfrm>
            <a:off x="4742300" y="2052999"/>
            <a:ext cx="3811989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039"/>
          <a:stretch/>
        </p:blipFill>
        <p:spPr bwMode="auto">
          <a:xfrm>
            <a:off x="589711" y="2052999"/>
            <a:ext cx="3798927" cy="365104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8265" y="1607348"/>
            <a:ext cx="300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World Hydro Overlay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6771" y="1607348"/>
            <a:ext cx="276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River Basin Delineation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a watershed from any point on a river</a:t>
            </a:r>
          </a:p>
        </p:txBody>
      </p:sp>
    </p:spTree>
    <p:extLst>
      <p:ext uri="{BB962C8B-B14F-4D97-AF65-F5344CB8AC3E}">
        <p14:creationId xmlns:p14="http://schemas.microsoft.com/office/powerpoint/2010/main" val="2089409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Watershed Explorer </a:t>
            </a:r>
            <a:r>
              <a:rPr lang="en-US" sz="2200" b="0" dirty="0" smtClean="0">
                <a:solidFill>
                  <a:srgbClr val="7F7F7F"/>
                </a:solidFill>
              </a:rPr>
              <a:t>– Congo Basin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" b="466"/>
          <a:stretch/>
        </p:blipFill>
        <p:spPr bwMode="auto">
          <a:xfrm>
            <a:off x="0" y="1295400"/>
            <a:ext cx="9144000" cy="45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Watershed </a:t>
            </a:r>
            <a:r>
              <a:rPr lang="en-US" dirty="0" smtClean="0">
                <a:solidFill>
                  <a:prstClr val="white"/>
                </a:solidFill>
              </a:rPr>
              <a:t>characteristics . </a:t>
            </a:r>
            <a:r>
              <a:rPr lang="en-US" dirty="0">
                <a:solidFill>
                  <a:prstClr val="white"/>
                </a:solidFill>
              </a:rPr>
              <a:t>. .</a:t>
            </a:r>
          </a:p>
          <a:p>
            <a:r>
              <a:rPr lang="en-US" dirty="0">
                <a:solidFill>
                  <a:prstClr val="white"/>
                </a:solidFill>
              </a:rPr>
              <a:t>. . . precipitation, soils, land cover, </a:t>
            </a:r>
            <a:r>
              <a:rPr lang="en-US" dirty="0" smtClean="0">
                <a:solidFill>
                  <a:prstClr val="white"/>
                </a:solidFill>
              </a:rPr>
              <a:t>population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0080" cy="484632"/>
          </a:xfrm>
        </p:spPr>
        <p:txBody>
          <a:bodyPr/>
          <a:lstStyle/>
          <a:p>
            <a:r>
              <a:rPr lang="en-US" sz="2800" dirty="0" smtClean="0"/>
              <a:t>Collecting Water Data Globally (GRACE)</a:t>
            </a:r>
            <a:br>
              <a:rPr lang="en-US" sz="2800" dirty="0" smtClean="0"/>
            </a:br>
            <a:r>
              <a:rPr lang="en-US" sz="1800" b="0" dirty="0" smtClean="0">
                <a:solidFill>
                  <a:srgbClr val="7F7F7F"/>
                </a:solidFill>
              </a:rPr>
              <a:t>Force of gravity responds to changes in water volume. Water is really heavy!</a:t>
            </a:r>
            <a:endParaRPr lang="en-US" sz="1800" b="0" dirty="0">
              <a:solidFill>
                <a:srgbClr val="7F7F7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9" b="-2209"/>
          <a:stretch/>
        </p:blipFill>
        <p:spPr bwMode="auto">
          <a:xfrm>
            <a:off x="3009605" y="3802133"/>
            <a:ext cx="5445421" cy="20966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9ED2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65542" y="5195931"/>
            <a:ext cx="3432263" cy="29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In 2011 Texas lost </a:t>
            </a:r>
            <a:r>
              <a:rPr lang="en-US" sz="1400" dirty="0" smtClean="0">
                <a:solidFill>
                  <a:srgbClr val="1F497D"/>
                </a:solidFill>
              </a:rPr>
              <a:t>100 Km</a:t>
            </a:r>
            <a:r>
              <a:rPr lang="en-US" sz="1400" baseline="30000" dirty="0" smtClean="0">
                <a:solidFill>
                  <a:srgbClr val="1F497D"/>
                </a:solidFill>
              </a:rPr>
              <a:t>3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of water overall</a:t>
            </a:r>
            <a:endParaRPr lang="en-US" sz="1400" baseline="30000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65171" y="4628904"/>
            <a:ext cx="816291" cy="887841"/>
            <a:chOff x="7088339" y="4636942"/>
            <a:chExt cx="816291" cy="887841"/>
          </a:xfrm>
        </p:grpSpPr>
        <p:grpSp>
          <p:nvGrpSpPr>
            <p:cNvPr id="4" name="Group 3"/>
            <p:cNvGrpSpPr/>
            <p:nvPr/>
          </p:nvGrpSpPr>
          <p:grpSpPr>
            <a:xfrm>
              <a:off x="7088339" y="4833458"/>
              <a:ext cx="706671" cy="691325"/>
              <a:chOff x="7597636" y="5076790"/>
              <a:chExt cx="838025" cy="76994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7597636" y="5115965"/>
                <a:ext cx="838024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7597636" y="5829798"/>
                <a:ext cx="838024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8069804" y="5076790"/>
                <a:ext cx="0" cy="769941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stealt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7146947" y="4636942"/>
              <a:ext cx="757683" cy="44234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Normal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247"/>
          <a:stretch/>
        </p:blipFill>
        <p:spPr bwMode="auto">
          <a:xfrm>
            <a:off x="685801" y="3802133"/>
            <a:ext cx="2310469" cy="209467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Texas lost more water volume than Lake Geneva in 2011 </a:t>
            </a:r>
            <a:r>
              <a:rPr lang="en-US" dirty="0" smtClean="0">
                <a:solidFill>
                  <a:prstClr val="white"/>
                </a:solidFill>
              </a:rPr>
              <a:t>drought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. . . and </a:t>
            </a:r>
            <a:r>
              <a:rPr lang="en-US" dirty="0">
                <a:solidFill>
                  <a:prstClr val="white"/>
                </a:solidFill>
              </a:rPr>
              <a:t>in a few months it returned!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5800" y="1438639"/>
            <a:ext cx="7785907" cy="2193356"/>
            <a:chOff x="685800" y="1438639"/>
            <a:chExt cx="7785907" cy="2193356"/>
          </a:xfrm>
        </p:grpSpPr>
        <p:grpSp>
          <p:nvGrpSpPr>
            <p:cNvPr id="12" name="Group 11"/>
            <p:cNvGrpSpPr/>
            <p:nvPr/>
          </p:nvGrpSpPr>
          <p:grpSpPr>
            <a:xfrm>
              <a:off x="685800" y="1438639"/>
              <a:ext cx="7785907" cy="2193356"/>
              <a:chOff x="685800" y="1559198"/>
              <a:chExt cx="7785907" cy="219335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973985" y="1559198"/>
                <a:ext cx="5497722" cy="2193356"/>
                <a:chOff x="2972796" y="1411901"/>
                <a:chExt cx="5580127" cy="2226232"/>
              </a:xfrm>
            </p:grpSpPr>
            <p:sp>
              <p:nvSpPr>
                <p:cNvPr id="9" name="Rectangle 8"/>
                <p:cNvSpPr/>
                <p:nvPr/>
              </p:nvSpPr>
              <p:spPr bwMode="auto">
                <a:xfrm>
                  <a:off x="2972796" y="1485392"/>
                  <a:ext cx="5580127" cy="215274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 cmpd="sng">
                  <a:solidFill>
                    <a:schemeClr val="accent4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dirty="0">
                    <a:solidFill>
                      <a:srgbClr val="000000"/>
                    </a:solidFill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2" name="Picture 1" descr="csr300lnd_RL04_500x260.gif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0134" y="1411901"/>
                  <a:ext cx="4407234" cy="2203618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74"/>
              <a:stretch/>
            </p:blipFill>
            <p:spPr bwMode="auto">
              <a:xfrm>
                <a:off x="685800" y="1640125"/>
                <a:ext cx="2313162" cy="2103905"/>
              </a:xfrm>
              <a:prstGeom prst="rect">
                <a:avLst/>
              </a:prstGeom>
              <a:noFill/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1646595" y="3317617"/>
              <a:ext cx="1339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</a:rPr>
                <a:t>Grace Satellites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444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Hydrological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4487"/>
            <a:ext cx="1600200" cy="1955800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8037" y="1371600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Time series data at point locations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59782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GRACE and Texas Reservoir Water Storage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685800" y="1520351"/>
            <a:ext cx="7769225" cy="2103120"/>
            <a:chOff x="685800" y="1307284"/>
            <a:chExt cx="7769225" cy="2103120"/>
          </a:xfrm>
        </p:grpSpPr>
        <p:grpSp>
          <p:nvGrpSpPr>
            <p:cNvPr id="5" name="Group 4"/>
            <p:cNvGrpSpPr/>
            <p:nvPr/>
          </p:nvGrpSpPr>
          <p:grpSpPr>
            <a:xfrm>
              <a:off x="3009604" y="1310508"/>
              <a:ext cx="5445421" cy="2096676"/>
              <a:chOff x="3009604" y="1310508"/>
              <a:chExt cx="5445421" cy="2096676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209" b="-2209"/>
              <a:stretch/>
            </p:blipFill>
            <p:spPr bwMode="auto">
              <a:xfrm>
                <a:off x="3009604" y="1310508"/>
                <a:ext cx="5445421" cy="2096676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9ED2F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3765541" y="2704306"/>
                <a:ext cx="3432263" cy="29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black"/>
                    </a:solidFill>
                  </a:rPr>
                  <a:t>In 2011 Texas lost </a:t>
                </a:r>
                <a:r>
                  <a:rPr lang="en-US" sz="1400" dirty="0" smtClean="0">
                    <a:solidFill>
                      <a:srgbClr val="1F497D"/>
                    </a:solidFill>
                  </a:rPr>
                  <a:t>100 Km</a:t>
                </a:r>
                <a:r>
                  <a:rPr lang="en-US" sz="1400" baseline="30000" dirty="0" smtClean="0">
                    <a:solidFill>
                      <a:srgbClr val="1F497D"/>
                    </a:solidFill>
                  </a:rPr>
                  <a:t>3</a:t>
                </a:r>
                <a:r>
                  <a:rPr lang="en-US" sz="1400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of water overall</a:t>
                </a:r>
                <a:endParaRPr lang="en-US" sz="1400" baseline="30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265170" y="2137279"/>
              <a:ext cx="816291" cy="887841"/>
              <a:chOff x="7088338" y="2145317"/>
              <a:chExt cx="816291" cy="887841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088338" y="2341833"/>
                <a:ext cx="706671" cy="691325"/>
                <a:chOff x="7597636" y="5076790"/>
                <a:chExt cx="838025" cy="769941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597636" y="5115965"/>
                  <a:ext cx="838024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7597636" y="5829798"/>
                  <a:ext cx="838024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8069804" y="5076790"/>
                  <a:ext cx="0" cy="769941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headEnd type="stealt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/>
              <p:cNvSpPr txBox="1"/>
              <p:nvPr/>
            </p:nvSpPr>
            <p:spPr>
              <a:xfrm>
                <a:off x="7146946" y="2145317"/>
                <a:ext cx="757683" cy="442345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Normal</a:t>
                </a:r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307284"/>
              <a:ext cx="2310469" cy="2103120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85800" y="3802133"/>
            <a:ext cx="7769226" cy="2099896"/>
            <a:chOff x="685800" y="3802133"/>
            <a:chExt cx="7769226" cy="2099896"/>
          </a:xfrm>
        </p:grpSpPr>
        <p:grpSp>
          <p:nvGrpSpPr>
            <p:cNvPr id="9" name="Group 8"/>
            <p:cNvGrpSpPr/>
            <p:nvPr/>
          </p:nvGrpSpPr>
          <p:grpSpPr>
            <a:xfrm>
              <a:off x="3028774" y="3802133"/>
              <a:ext cx="5426252" cy="2099895"/>
              <a:chOff x="3028774" y="3802133"/>
              <a:chExt cx="5426252" cy="2099895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46" t="-5283" r="-910" b="-5097"/>
              <a:stretch/>
            </p:blipFill>
            <p:spPr bwMode="auto">
              <a:xfrm>
                <a:off x="3028774" y="3802133"/>
                <a:ext cx="5426252" cy="2099895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645660" y="5237210"/>
                <a:ext cx="41194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prstClr val="black"/>
                    </a:solidFill>
                  </a:defRPr>
                </a:lvl1pPr>
              </a:lstStyle>
              <a:p>
                <a:r>
                  <a:rPr lang="en-US" dirty="0"/>
                  <a:t>In 2011 Texas lost 9 Km3 of water from reservoirs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7312541" y="4470479"/>
                <a:ext cx="816291" cy="887841"/>
                <a:chOff x="7088338" y="2145317"/>
                <a:chExt cx="816291" cy="887841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7088338" y="2341833"/>
                  <a:ext cx="706671" cy="691325"/>
                  <a:chOff x="7597636" y="5076790"/>
                  <a:chExt cx="838025" cy="769941"/>
                </a:xfrm>
              </p:grpSpPr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7597636" y="5115965"/>
                    <a:ext cx="838024" cy="0"/>
                  </a:xfrm>
                  <a:prstGeom prst="line">
                    <a:avLst/>
                  </a:prstGeom>
                  <a:ln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H="1">
                    <a:off x="7597636" y="5829798"/>
                    <a:ext cx="838024" cy="0"/>
                  </a:xfrm>
                  <a:prstGeom prst="line">
                    <a:avLst/>
                  </a:prstGeom>
                  <a:ln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/>
                  <p:cNvCxnSpPr/>
                  <p:nvPr/>
                </p:nvCxnSpPr>
                <p:spPr>
                  <a:xfrm>
                    <a:off x="8069804" y="5076790"/>
                    <a:ext cx="0" cy="769941"/>
                  </a:xfrm>
                  <a:prstGeom prst="straightConnector1">
                    <a:avLst/>
                  </a:prstGeom>
                  <a:ln>
                    <a:solidFill>
                      <a:srgbClr val="FF6600"/>
                    </a:solidFill>
                    <a:headEnd type="stealt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TextBox 43"/>
                <p:cNvSpPr txBox="1"/>
                <p:nvPr/>
              </p:nvSpPr>
              <p:spPr>
                <a:xfrm>
                  <a:off x="7146946" y="2145317"/>
                  <a:ext cx="757683" cy="442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 eaLnBrk="0" hangingPunct="0">
                    <a:lnSpc>
                      <a:spcPts val="1800"/>
                    </a:lnSpc>
                  </a:pPr>
                  <a:r>
                    <a:rPr lang="en-US" sz="1400" b="1" dirty="0" smtClean="0">
                      <a:solidFill>
                        <a:prstClr val="black"/>
                      </a:solidFill>
                    </a:rPr>
                    <a:t>Normal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685800" y="3802133"/>
              <a:ext cx="2342974" cy="2099896"/>
              <a:chOff x="685800" y="3802133"/>
              <a:chExt cx="2342974" cy="20998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00" t="861" r="3234"/>
              <a:stretch/>
            </p:blipFill>
            <p:spPr>
              <a:xfrm>
                <a:off x="685800" y="3802133"/>
                <a:ext cx="2320336" cy="2099896"/>
              </a:xfrm>
              <a:prstGeom prst="rect">
                <a:avLst/>
              </a:prstGeom>
              <a:noFill/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58140" y="5608303"/>
                <a:ext cx="2270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chemeClr val="bg1"/>
                    </a:solidFill>
                  </a:rPr>
                  <a:t>Surface </a:t>
                </a:r>
                <a:r>
                  <a:rPr lang="en-US" sz="1200" b="1" dirty="0" smtClean="0">
                    <a:solidFill>
                      <a:schemeClr val="bg1"/>
                    </a:solidFill>
                  </a:rPr>
                  <a:t>Water Reservoirs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Total water volume stored in 119 surface water </a:t>
            </a:r>
            <a:r>
              <a:rPr lang="en-US" dirty="0" smtClean="0">
                <a:solidFill>
                  <a:prstClr val="white"/>
                </a:solidFill>
              </a:rPr>
              <a:t>reservoirs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</a:t>
            </a:r>
            <a:r>
              <a:rPr lang="en-US" dirty="0" smtClean="0">
                <a:solidFill>
                  <a:prstClr val="white"/>
                </a:solidFill>
              </a:rPr>
              <a:t>. . . closely </a:t>
            </a:r>
            <a:r>
              <a:rPr lang="en-US" dirty="0">
                <a:solidFill>
                  <a:prstClr val="white"/>
                </a:solidFill>
              </a:rPr>
              <a:t>correlated (R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 = 0.8) with GRACE gravity anomaly over Texas</a:t>
            </a:r>
          </a:p>
        </p:txBody>
      </p:sp>
    </p:spTree>
    <p:extLst>
      <p:ext uri="{BB962C8B-B14F-4D97-AF65-F5344CB8AC3E}">
        <p14:creationId xmlns:p14="http://schemas.microsoft.com/office/powerpoint/2010/main" val="2268394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Water Balance for </a:t>
            </a:r>
            <a:r>
              <a:rPr lang="en-US" sz="2800" dirty="0" err="1" smtClean="0"/>
              <a:t>Itaipu</a:t>
            </a:r>
            <a:r>
              <a:rPr lang="en-US" sz="2800" dirty="0" smtClean="0"/>
              <a:t> Dam in Brazil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2322" r="11771" b="6167"/>
          <a:stretch/>
        </p:blipFill>
        <p:spPr bwMode="auto">
          <a:xfrm>
            <a:off x="685800" y="2011061"/>
            <a:ext cx="3723265" cy="3605807"/>
          </a:xfrm>
          <a:prstGeom prst="rect">
            <a:avLst/>
          </a:prstGeom>
          <a:noFill/>
          <a:ln w="38100">
            <a:solidFill>
              <a:srgbClr val="666666"/>
            </a:solidFill>
            <a:miter lim="800000"/>
            <a:headEnd/>
            <a:tailEnd/>
          </a:ln>
          <a:effectLst>
            <a:outerShdw blurRad="127000" dist="63500" dir="2700000" algn="ctr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27919"/>
            <a:ext cx="1536572" cy="1156270"/>
          </a:xfrm>
          <a:prstGeom prst="rect">
            <a:avLst/>
          </a:prstGeom>
          <a:noFill/>
          <a:ln w="38100">
            <a:solidFill>
              <a:srgbClr val="666666"/>
            </a:solidFill>
            <a:miter lim="800000"/>
            <a:headEnd/>
            <a:tailEnd/>
          </a:ln>
          <a:effectLst>
            <a:outerShdw blurRad="127000" dist="63500" dir="2700000" algn="ctr" rotWithShape="0">
              <a:srgbClr val="808080">
                <a:alpha val="39998"/>
              </a:srgbClr>
            </a:outerShdw>
          </a:effectLst>
        </p:spPr>
      </p:pic>
      <p:sp>
        <p:nvSpPr>
          <p:cNvPr id="26" name="Oval 25"/>
          <p:cNvSpPr/>
          <p:nvPr/>
        </p:nvSpPr>
        <p:spPr bwMode="auto">
          <a:xfrm>
            <a:off x="1079500" y="5118100"/>
            <a:ext cx="132527" cy="13252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3448" y="2133600"/>
            <a:ext cx="284397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Itaipu</a:t>
            </a:r>
            <a:r>
              <a:rPr lang="en-US" b="1" dirty="0" smtClean="0">
                <a:solidFill>
                  <a:srgbClr val="000000"/>
                </a:solidFill>
              </a:rPr>
              <a:t> Dam Capacity: 29 km</a:t>
            </a:r>
            <a:r>
              <a:rPr lang="en-US" b="1" baseline="30000" dirty="0" smtClean="0">
                <a:solidFill>
                  <a:srgbClr val="000000"/>
                </a:solidFill>
              </a:rPr>
              <a:t>3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1975" y="1593056"/>
            <a:ext cx="2691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Parana River Basin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52047" y="1414075"/>
            <a:ext cx="3102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GRACE Water Storage (km</a:t>
            </a:r>
            <a:r>
              <a:rPr lang="en-US" sz="16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1600" b="1" dirty="0" smtClean="0">
                <a:solidFill>
                  <a:prstClr val="white"/>
                </a:solidFill>
              </a:rPr>
              <a:t>)</a:t>
            </a:r>
            <a:endParaRPr lang="en-US" sz="1600" b="1" dirty="0">
              <a:solidFill>
                <a:prstClr val="white"/>
              </a:solidFill>
            </a:endParaRPr>
          </a:p>
        </p:txBody>
      </p:sp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762560"/>
              </p:ext>
            </p:extLst>
          </p:nvPr>
        </p:nvGraphicFramePr>
        <p:xfrm>
          <a:off x="4876800" y="1645920"/>
          <a:ext cx="3578225" cy="214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487499"/>
              </p:ext>
            </p:extLst>
          </p:nvPr>
        </p:nvGraphicFramePr>
        <p:xfrm>
          <a:off x="4876800" y="4312920"/>
          <a:ext cx="3578225" cy="214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5362290" y="4065270"/>
            <a:ext cx="30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Average Precipitation (km</a:t>
            </a:r>
            <a:r>
              <a:rPr lang="en-US" sz="16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1600" b="1" dirty="0" smtClean="0">
                <a:solidFill>
                  <a:prstClr val="white"/>
                </a:solidFill>
              </a:rPr>
              <a:t>)</a:t>
            </a:r>
            <a:endParaRPr lang="en-US" sz="1600" b="1" dirty="0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8317832" y="2169696"/>
            <a:ext cx="1" cy="217647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821304" y="2819400"/>
            <a:ext cx="1" cy="161247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843336" y="2438400"/>
            <a:ext cx="1" cy="195054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5735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90222" y="1591564"/>
            <a:ext cx="6007100" cy="4316224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Mississippi_20080301_200805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8" t="15683" r="10870" b="10863"/>
          <a:stretch/>
        </p:blipFill>
        <p:spPr>
          <a:xfrm>
            <a:off x="1748364" y="1702695"/>
            <a:ext cx="5647273" cy="409396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673510" cy="484632"/>
          </a:xfrm>
        </p:spPr>
        <p:txBody>
          <a:bodyPr/>
          <a:lstStyle/>
          <a:p>
            <a:r>
              <a:rPr lang="en-US" dirty="0" smtClean="0"/>
              <a:t>Flow in the Mississippi River Basin </a:t>
            </a:r>
            <a:br>
              <a:rPr lang="en-US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RAPID model, March-May 2008, 3 hour time steps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GIS data describes 1.2 million river </a:t>
            </a:r>
            <a:r>
              <a:rPr lang="en-US" dirty="0" smtClean="0">
                <a:solidFill>
                  <a:prstClr val="white"/>
                </a:solidFill>
              </a:rPr>
              <a:t>reaches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 smtClean="0">
                <a:solidFill>
                  <a:prstClr val="white"/>
                </a:solidFill>
              </a:rPr>
              <a:t>. . . </a:t>
            </a:r>
            <a:r>
              <a:rPr lang="en-US" dirty="0">
                <a:solidFill>
                  <a:prstClr val="white"/>
                </a:solidFill>
              </a:rPr>
              <a:t>simulate flow in each </a:t>
            </a:r>
            <a:r>
              <a:rPr lang="en-US" dirty="0" smtClean="0">
                <a:solidFill>
                  <a:prstClr val="white"/>
                </a:solidFill>
              </a:rPr>
              <a:t>reach in each time step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4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405169"/>
            <a:ext cx="9143998" cy="4524683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Hydrology on the web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02008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825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 defTabSz="457200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3570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5" y="1601020"/>
            <a:ext cx="1282068" cy="1113113"/>
          </a:xfrm>
          <a:prstGeom prst="rect">
            <a:avLst/>
          </a:prstGeom>
          <a:ln w="19050" cmpd="sng">
            <a:solidFill>
              <a:schemeClr val="accent4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54200" y="6123020"/>
            <a:ext cx="5435600" cy="457200"/>
          </a:xfrm>
          <a:prstGeom prst="rect">
            <a:avLst/>
          </a:prstGeom>
          <a:noFill/>
          <a:ln w="28575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bg1"/>
                </a:solidFill>
              </a:rPr>
              <a:t>Open Information systems include both commercial and </a:t>
            </a:r>
          </a:p>
          <a:p>
            <a:pPr algn="ctr" eaLnBrk="0" hangingPunct="0"/>
            <a:r>
              <a:rPr lang="en-US" sz="1400" b="1" dirty="0">
                <a:solidFill>
                  <a:schemeClr val="bg1"/>
                </a:solidFill>
              </a:rPr>
              <a:t>o</a:t>
            </a:r>
            <a:r>
              <a:rPr lang="en-US" sz="1400" b="1" dirty="0" smtClean="0">
                <a:solidFill>
                  <a:schemeClr val="bg1"/>
                </a:solidFill>
              </a:rPr>
              <a:t>pen source software linked by </a:t>
            </a:r>
            <a:r>
              <a:rPr lang="en-US" sz="1400" b="1" dirty="0" smtClean="0">
                <a:solidFill>
                  <a:srgbClr val="FFFF00"/>
                </a:solidFill>
              </a:rPr>
              <a:t>open standards</a:t>
            </a:r>
          </a:p>
        </p:txBody>
      </p:sp>
    </p:spTree>
    <p:extLst>
      <p:ext uri="{BB962C8B-B14F-4D97-AF65-F5344CB8AC3E}">
        <p14:creationId xmlns:p14="http://schemas.microsoft.com/office/powerpoint/2010/main" val="14456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Fotolia_22259276_Subscription_X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0672" r="24953" b="25211"/>
          <a:stretch/>
        </p:blipFill>
        <p:spPr>
          <a:xfrm>
            <a:off x="4649603" y="4542506"/>
            <a:ext cx="2544762" cy="1829548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9" name="Picture 48" descr="Fotolia_36131706_Subscription_XX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65189" r="55044" b="9827"/>
          <a:stretch/>
        </p:blipFill>
        <p:spPr>
          <a:xfrm>
            <a:off x="5921984" y="1866900"/>
            <a:ext cx="2614004" cy="15875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Picture 6" descr="Fotolia_24766767_Subscription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2964"/>
          <a:stretch/>
        </p:blipFill>
        <p:spPr>
          <a:xfrm>
            <a:off x="3389472" y="1581578"/>
            <a:ext cx="1387342" cy="1673275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6" name="Picture 55" descr="Fotolia_24822544_Subscription_XL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3496" b="6993"/>
          <a:stretch/>
        </p:blipFill>
        <p:spPr>
          <a:xfrm>
            <a:off x="557213" y="3323690"/>
            <a:ext cx="2426667" cy="16256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00458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Linking people everywhere with water data, maps, and models</a:t>
            </a:r>
            <a:endParaRPr lang="en-US" sz="2200" b="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1690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657060" y="1269899"/>
            <a:ext cx="2892309" cy="3305963"/>
            <a:chOff x="657060" y="1269899"/>
            <a:chExt cx="2892309" cy="3305963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478545"/>
                <a:ext cx="1062888" cy="796377"/>
                <a:chOff x="3335289" y="188539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88539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07262"/>
                  <a:ext cx="1096710" cy="55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400" b="1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400" b="1" dirty="0">
                      <a:solidFill>
                        <a:prstClr val="black"/>
                      </a:solidFill>
                    </a:rPr>
                  </a:br>
                  <a:r>
                    <a:rPr lang="en-US" sz="1400" b="1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sp>
          <p:nvSpPr>
            <p:cNvPr id="7170" name="Right Arrow 7169"/>
            <p:cNvSpPr/>
            <p:nvPr/>
          </p:nvSpPr>
          <p:spPr bwMode="auto">
            <a:xfrm rot="18059028">
              <a:off x="-130801" y="3431220"/>
              <a:ext cx="2129688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5" name="Group 7174"/>
          <p:cNvGrpSpPr/>
          <p:nvPr/>
        </p:nvGrpSpPr>
        <p:grpSpPr>
          <a:xfrm>
            <a:off x="3373636" y="3751609"/>
            <a:ext cx="4898100" cy="1876840"/>
            <a:chOff x="2907122" y="3745129"/>
            <a:chExt cx="4898100" cy="18768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7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 smtClean="0">
                    <a:solidFill>
                      <a:prstClr val="black"/>
                    </a:solidFill>
                  </a:rPr>
                  <a:t>Australia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 bwMode="auto">
            <a:xfrm rot="20483266">
              <a:off x="2907122" y="5073324"/>
              <a:ext cx="1998276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4" name="Group 7173"/>
          <p:cNvGrpSpPr/>
          <p:nvPr/>
        </p:nvGrpSpPr>
        <p:grpSpPr>
          <a:xfrm>
            <a:off x="271558" y="2832356"/>
            <a:ext cx="4924438" cy="1705690"/>
            <a:chOff x="271558" y="2832356"/>
            <a:chExt cx="4924438" cy="17056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ight Arrow 48"/>
            <p:cNvSpPr/>
            <p:nvPr/>
          </p:nvSpPr>
          <p:spPr bwMode="auto">
            <a:xfrm rot="19754465">
              <a:off x="271558" y="4378450"/>
              <a:ext cx="2909439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Many kinds of hydrological measurements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this lecture focuses on </a:t>
            </a:r>
            <a:r>
              <a:rPr lang="en-US" dirty="0" err="1" smtClean="0"/>
              <a:t>streamflow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589582" y="1513060"/>
            <a:ext cx="3801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WMO does </a:t>
            </a:r>
          </a:p>
          <a:p>
            <a:pPr marL="514350" defTabSz="457200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Water </a:t>
            </a:r>
          </a:p>
          <a:p>
            <a:pPr marL="860425" indent="-860425" algn="r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Integration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33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hlinkClick r:id="rId5"/>
              </a:rPr>
              <a:t>www.cuahsi.org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r>
              <a:rPr lang="en-US" sz="1600" dirty="0" smtClean="0"/>
              <a:t>Presentation to Chy-14 on Wednesday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Supported by the </a:t>
            </a:r>
            <a:r>
              <a:rPr lang="en-US" sz="1500" b="1" dirty="0" smtClean="0">
                <a:solidFill>
                  <a:schemeClr val="accent3">
                    <a:lumMod val="75000"/>
                  </a:schemeClr>
                </a:solidFill>
              </a:rPr>
              <a:t>National Science Foundation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Earth Science Division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Advances </a:t>
            </a:r>
            <a:r>
              <a:rPr lang="en-US" sz="1500" b="1" dirty="0" smtClean="0">
                <a:solidFill>
                  <a:srgbClr val="C37411"/>
                </a:solidFill>
              </a:rPr>
              <a:t>hydrologic science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nation’s universities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Includes a </a:t>
            </a:r>
            <a:r>
              <a:rPr lang="en-US"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Invented </a:t>
            </a:r>
            <a:r>
              <a:rPr lang="en-US" sz="1500" b="1" dirty="0" err="1" smtClean="0">
                <a:solidFill>
                  <a:srgbClr val="C37411"/>
                </a:solidFill>
              </a:rPr>
              <a:t>WaterML</a:t>
            </a:r>
            <a:r>
              <a:rPr lang="en-US" sz="1500" dirty="0" smtClean="0">
                <a:solidFill>
                  <a:srgbClr val="C37411"/>
                </a:solidFill>
              </a:rPr>
              <a:t>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language for water resources time series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79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the US Geological Survey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24/7/365 </a:t>
            </a:r>
            <a:r>
              <a:rPr lang="en-US" sz="1400" b="1" dirty="0" smtClean="0">
                <a:solidFill>
                  <a:schemeClr val="bg1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For daily </a:t>
            </a:r>
            <a:r>
              <a:rPr lang="en-US" sz="1400" dirty="0">
                <a:solidFill>
                  <a:schemeClr val="bg1"/>
                </a:solidFill>
              </a:rPr>
              <a:t>and real-time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833200"/>
            <a:ext cx="5281514" cy="9620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O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02790" y="2437733"/>
            <a:ext cx="6720923" cy="1689000"/>
            <a:chOff x="1702790" y="2437733"/>
            <a:chExt cx="6720923" cy="1689000"/>
          </a:xfrm>
        </p:grpSpPr>
        <p:sp>
          <p:nvSpPr>
            <p:cNvPr id="6" name="TextBox 5"/>
            <p:cNvSpPr txBox="1"/>
            <p:nvPr/>
          </p:nvSpPr>
          <p:spPr>
            <a:xfrm>
              <a:off x="1702790" y="243773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Measurement Standards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0978" y="376835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Map Standards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 smtClean="0">
                <a:solidFill>
                  <a:schemeClr val="bg1"/>
                </a:solidFill>
              </a:rPr>
              <a:t>http</a:t>
            </a:r>
            <a:r>
              <a:rPr lang="en-US" sz="1050" dirty="0">
                <a:solidFill>
                  <a:schemeClr val="bg1"/>
                </a:solidFill>
              </a:rPr>
              <a:t>://</a:t>
            </a:r>
            <a:r>
              <a:rPr lang="en-US" sz="1050" dirty="0" err="1">
                <a:solidFill>
                  <a:schemeClr val="bg1"/>
                </a:solidFill>
              </a:rPr>
              <a:t>waterservices.usgs.gov</a:t>
            </a:r>
            <a:r>
              <a:rPr lang="en-US" sz="1050" dirty="0">
                <a:solidFill>
                  <a:schemeClr val="bg1"/>
                </a:solidFill>
              </a:rPr>
              <a:t>/</a:t>
            </a:r>
            <a:r>
              <a:rPr lang="en-US" sz="1050" dirty="0" err="1">
                <a:solidFill>
                  <a:schemeClr val="bg1"/>
                </a:solidFill>
              </a:rPr>
              <a:t>nwis</a:t>
            </a:r>
            <a:r>
              <a:rPr lang="en-US" sz="1050" dirty="0">
                <a:solidFill>
                  <a:schemeClr val="bg1"/>
                </a:solidFill>
              </a:rPr>
              <a:t>/</a:t>
            </a:r>
            <a:r>
              <a:rPr lang="en-US" sz="1050" dirty="0" err="1">
                <a:solidFill>
                  <a:schemeClr val="bg1"/>
                </a:solidFill>
              </a:rPr>
              <a:t>iv?sites</a:t>
            </a:r>
            <a:r>
              <a:rPr lang="en-US" sz="1050" dirty="0">
                <a:solidFill>
                  <a:schemeClr val="bg1"/>
                </a:solidFill>
              </a:rPr>
              <a:t>=08158000&amp;period=P1D&amp;parameterCd=00060 </a:t>
            </a:r>
          </a:p>
        </p:txBody>
      </p:sp>
    </p:spTree>
    <p:extLst>
      <p:ext uri="{BB962C8B-B14F-4D97-AF65-F5344CB8AC3E}">
        <p14:creationId xmlns:p14="http://schemas.microsoft.com/office/powerpoint/2010/main" val="2495336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2" y="2803965"/>
            <a:ext cx="3692336" cy="3393119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2338" y="1665925"/>
            <a:ext cx="34567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pages</a:t>
            </a:r>
            <a:r>
              <a:rPr lang="en-US" sz="1600" dirty="0" smtClean="0">
                <a:solidFill>
                  <a:schemeClr val="bg1"/>
                </a:solidFill>
              </a:rPr>
              <a:t> deliver text and images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0643" y="1665924"/>
            <a:ext cx="39933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services</a:t>
            </a:r>
            <a:r>
              <a:rPr lang="en-US" sz="1600" dirty="0" smtClean="0">
                <a:solidFill>
                  <a:schemeClr val="bg1"/>
                </a:solidFill>
              </a:rPr>
              <a:t> deliver data encoded in XML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3256" y="2202418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http://waterservices.usgs.gov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46243" y="2225159"/>
            <a:ext cx="242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http://water.usgs.gov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89" y="2794440"/>
            <a:ext cx="3770214" cy="3402644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21354" y="3115002"/>
            <a:ext cx="8815183" cy="2104697"/>
            <a:chOff x="328817" y="4648035"/>
            <a:chExt cx="8815183" cy="2104697"/>
          </a:xfrm>
        </p:grpSpPr>
        <p:grpSp>
          <p:nvGrpSpPr>
            <p:cNvPr id="6" name="Group 5"/>
            <p:cNvGrpSpPr/>
            <p:nvPr/>
          </p:nvGrpSpPr>
          <p:grpSpPr>
            <a:xfrm>
              <a:off x="328817" y="4648035"/>
              <a:ext cx="3460265" cy="2104697"/>
              <a:chOff x="4773110" y="2609357"/>
              <a:chExt cx="3460265" cy="2104697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773110" y="2609357"/>
                <a:ext cx="3460265" cy="2104697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3110" y="2609357"/>
                <a:ext cx="3460265" cy="21046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AC2"/>
                </a:solidFill>
                <a:miter lim="800000"/>
                <a:headEnd/>
                <a:tailEnd/>
              </a:ln>
              <a:effectLst/>
              <a:extLst/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486" y="5790707"/>
              <a:ext cx="5281514" cy="962025"/>
            </a:xfrm>
            <a:prstGeom prst="rect">
              <a:avLst/>
            </a:prstGeom>
            <a:noFill/>
            <a:ln w="19050">
              <a:solidFill>
                <a:srgbClr val="007AC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006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than 400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companies and agencies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Internet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4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CC6C435-B354-41A2-BD8E-5BEB35B3269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1519</Words>
  <Application>Microsoft Office PowerPoint</Application>
  <PresentationFormat>On-screen Show (4:3)</PresentationFormat>
  <Paragraphs>338</Paragraphs>
  <Slides>44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Optional_Corporate_PPT_Template-Arial</vt:lpstr>
      <vt:lpstr>Towards a Global Water Information System</vt:lpstr>
      <vt:lpstr>WMO Guide to Hydrological Practices</vt:lpstr>
      <vt:lpstr>Volume 1, Chapter 10</vt:lpstr>
      <vt:lpstr>Hydrological Measurement</vt:lpstr>
      <vt:lpstr>Every Country Collects These Data</vt:lpstr>
      <vt:lpstr>PowerPoint Presentation</vt:lpstr>
      <vt:lpstr>WaterML –  the US Geological Survey</vt:lpstr>
      <vt:lpstr>Web Pages and Web Services</vt:lpstr>
      <vt:lpstr>Open Geospatial Consortium</vt:lpstr>
      <vt:lpstr>OGC/WMO Hydrology Domain Working Group</vt:lpstr>
      <vt:lpstr>Dominican Republic – An Example</vt:lpstr>
      <vt:lpstr>A Voluntary Project Using Free Software</vt:lpstr>
      <vt:lpstr>Press Conference for “Online” System</vt:lpstr>
      <vt:lpstr>A Leader for the Caribbean Region </vt:lpstr>
      <vt:lpstr>World Hydrological Cycle Observing System</vt:lpstr>
      <vt:lpstr>WIS – WMO Information System</vt:lpstr>
      <vt:lpstr>GEOSS – Global Earth Observation System of Systems</vt:lpstr>
      <vt:lpstr>Geospatial and Temporal Water Data</vt:lpstr>
      <vt:lpstr>GEOSS and WIS – A Brokered Connection</vt:lpstr>
      <vt:lpstr>Three Categories of Water Services</vt:lpstr>
      <vt:lpstr>Web Services Stack for Time Series</vt:lpstr>
      <vt:lpstr>Dominican Republic, GEOSS, and WMO</vt:lpstr>
      <vt:lpstr>Searching GEOSS Portal</vt:lpstr>
      <vt:lpstr>National Service Stacks – Globally Federated </vt:lpstr>
      <vt:lpstr>United States Services Stack</vt:lpstr>
      <vt:lpstr>New Zealand</vt:lpstr>
      <vt:lpstr>Global Streamflow Services</vt:lpstr>
      <vt:lpstr>Global Data Centers – Precipitation and Runoff</vt:lpstr>
      <vt:lpstr>A Key Challenge – Integrating GIS and Water Observations Data</vt:lpstr>
      <vt:lpstr>Common Hydrologic Feature Model </vt:lpstr>
      <vt:lpstr>WMO Commission  for Hydrology</vt:lpstr>
      <vt:lpstr>WMO Guide to Hydrological Practices</vt:lpstr>
      <vt:lpstr>In the Future: World Water Online</vt:lpstr>
      <vt:lpstr>Scales of Application</vt:lpstr>
      <vt:lpstr>World Hydro Overlay Map</vt:lpstr>
      <vt:lpstr>Watershed of My Stream Esri Base Map and Delineation Services</vt:lpstr>
      <vt:lpstr>Congo River Basin Global river mapping and watershed delineation</vt:lpstr>
      <vt:lpstr>World Watershed Explorer – Congo Basin</vt:lpstr>
      <vt:lpstr>Collecting Water Data Globally (GRACE) Force of gravity responds to changes in water volume. Water is really heavy!</vt:lpstr>
      <vt:lpstr>GRACE and Texas Reservoir Water Storage</vt:lpstr>
      <vt:lpstr>Water Balance for Itaipu Dam in Brazil</vt:lpstr>
      <vt:lpstr>Flow in the Mississippi River Basin  RAPID model, March-May 2008, 3 hour time steps</vt:lpstr>
      <vt:lpstr>World Water Online Hydrology on the web</vt:lpstr>
      <vt:lpstr>World Water Online Linking people everywhere with water data, maps, and models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Maidment, David R</cp:lastModifiedBy>
  <cp:revision>227</cp:revision>
  <dcterms:created xsi:type="dcterms:W3CDTF">2012-11-05T01:06:42Z</dcterms:created>
  <dcterms:modified xsi:type="dcterms:W3CDTF">2012-12-12T23:25:48Z</dcterms:modified>
</cp:coreProperties>
</file>