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12" r:id="rId2"/>
    <p:sldId id="371" r:id="rId3"/>
    <p:sldId id="380" r:id="rId4"/>
    <p:sldId id="337" r:id="rId5"/>
    <p:sldId id="377" r:id="rId6"/>
    <p:sldId id="365" r:id="rId7"/>
    <p:sldId id="303" r:id="rId8"/>
    <p:sldId id="378" r:id="rId9"/>
    <p:sldId id="379" r:id="rId10"/>
    <p:sldId id="304" r:id="rId11"/>
    <p:sldId id="306" r:id="rId12"/>
    <p:sldId id="341" r:id="rId13"/>
    <p:sldId id="342" r:id="rId14"/>
    <p:sldId id="370" r:id="rId15"/>
    <p:sldId id="257" r:id="rId16"/>
    <p:sldId id="278" r:id="rId17"/>
    <p:sldId id="258" r:id="rId18"/>
    <p:sldId id="259" r:id="rId19"/>
    <p:sldId id="260" r:id="rId20"/>
    <p:sldId id="261" r:id="rId21"/>
    <p:sldId id="262" r:id="rId22"/>
    <p:sldId id="338" r:id="rId23"/>
    <p:sldId id="330" r:id="rId24"/>
    <p:sldId id="331" r:id="rId25"/>
    <p:sldId id="332" r:id="rId26"/>
    <p:sldId id="280" r:id="rId27"/>
    <p:sldId id="349" r:id="rId28"/>
    <p:sldId id="350" r:id="rId29"/>
    <p:sldId id="281" r:id="rId30"/>
    <p:sldId id="376" r:id="rId31"/>
    <p:sldId id="282" r:id="rId32"/>
    <p:sldId id="374" r:id="rId33"/>
    <p:sldId id="283" r:id="rId34"/>
    <p:sldId id="284" r:id="rId35"/>
    <p:sldId id="286" r:id="rId36"/>
    <p:sldId id="322" r:id="rId37"/>
    <p:sldId id="348" r:id="rId38"/>
    <p:sldId id="347" r:id="rId39"/>
    <p:sldId id="309" r:id="rId40"/>
    <p:sldId id="310" r:id="rId41"/>
    <p:sldId id="366" r:id="rId42"/>
    <p:sldId id="295" r:id="rId43"/>
    <p:sldId id="296" r:id="rId44"/>
    <p:sldId id="297" r:id="rId45"/>
    <p:sldId id="375" r:id="rId46"/>
    <p:sldId id="343" r:id="rId47"/>
    <p:sldId id="373" r:id="rId48"/>
    <p:sldId id="344" r:id="rId49"/>
    <p:sldId id="298" r:id="rId50"/>
    <p:sldId id="368" r:id="rId51"/>
    <p:sldId id="367" r:id="rId52"/>
    <p:sldId id="299" r:id="rId53"/>
    <p:sldId id="345" r:id="rId54"/>
    <p:sldId id="369" r:id="rId55"/>
    <p:sldId id="300" r:id="rId56"/>
    <p:sldId id="325" r:id="rId57"/>
    <p:sldId id="301" r:id="rId58"/>
    <p:sldId id="269" r:id="rId59"/>
    <p:sldId id="268" r:id="rId60"/>
    <p:sldId id="316" r:id="rId61"/>
    <p:sldId id="357" r:id="rId62"/>
    <p:sldId id="356" r:id="rId63"/>
    <p:sldId id="328" r:id="rId64"/>
    <p:sldId id="359" r:id="rId65"/>
    <p:sldId id="358" r:id="rId66"/>
    <p:sldId id="360" r:id="rId67"/>
    <p:sldId id="318" r:id="rId68"/>
    <p:sldId id="355" r:id="rId69"/>
    <p:sldId id="352" r:id="rId70"/>
    <p:sldId id="353" r:id="rId71"/>
    <p:sldId id="354" r:id="rId72"/>
    <p:sldId id="327" r:id="rId73"/>
    <p:sldId id="361" r:id="rId74"/>
    <p:sldId id="362" r:id="rId75"/>
    <p:sldId id="340" r:id="rId76"/>
    <p:sldId id="364" r:id="rId77"/>
    <p:sldId id="363" r:id="rId7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A00709-EEEB-4A21-A6CE-32613EEF511B}">
          <p14:sldIdLst>
            <p14:sldId id="312"/>
            <p14:sldId id="371"/>
          </p14:sldIdLst>
        </p14:section>
        <p14:section name="Untitled Section" id="{56CF1225-D8B1-4B22-B05D-6094C25F86F3}">
          <p14:sldIdLst>
            <p14:sldId id="380"/>
            <p14:sldId id="337"/>
            <p14:sldId id="377"/>
            <p14:sldId id="365"/>
            <p14:sldId id="303"/>
            <p14:sldId id="378"/>
            <p14:sldId id="379"/>
            <p14:sldId id="304"/>
            <p14:sldId id="306"/>
            <p14:sldId id="341"/>
            <p14:sldId id="342"/>
            <p14:sldId id="370"/>
            <p14:sldId id="257"/>
            <p14:sldId id="278"/>
            <p14:sldId id="258"/>
            <p14:sldId id="259"/>
            <p14:sldId id="260"/>
            <p14:sldId id="261"/>
            <p14:sldId id="262"/>
            <p14:sldId id="338"/>
            <p14:sldId id="330"/>
            <p14:sldId id="331"/>
            <p14:sldId id="332"/>
            <p14:sldId id="280"/>
            <p14:sldId id="349"/>
            <p14:sldId id="350"/>
            <p14:sldId id="281"/>
            <p14:sldId id="376"/>
            <p14:sldId id="282"/>
            <p14:sldId id="374"/>
            <p14:sldId id="283"/>
            <p14:sldId id="284"/>
            <p14:sldId id="286"/>
            <p14:sldId id="322"/>
            <p14:sldId id="348"/>
            <p14:sldId id="347"/>
            <p14:sldId id="309"/>
            <p14:sldId id="310"/>
            <p14:sldId id="366"/>
            <p14:sldId id="295"/>
            <p14:sldId id="296"/>
            <p14:sldId id="297"/>
            <p14:sldId id="375"/>
            <p14:sldId id="343"/>
            <p14:sldId id="373"/>
            <p14:sldId id="344"/>
            <p14:sldId id="298"/>
            <p14:sldId id="368"/>
            <p14:sldId id="367"/>
            <p14:sldId id="299"/>
            <p14:sldId id="345"/>
            <p14:sldId id="369"/>
            <p14:sldId id="300"/>
            <p14:sldId id="325"/>
            <p14:sldId id="301"/>
            <p14:sldId id="269"/>
            <p14:sldId id="268"/>
            <p14:sldId id="316"/>
            <p14:sldId id="357"/>
            <p14:sldId id="356"/>
            <p14:sldId id="328"/>
            <p14:sldId id="359"/>
            <p14:sldId id="358"/>
            <p14:sldId id="360"/>
            <p14:sldId id="318"/>
            <p14:sldId id="355"/>
            <p14:sldId id="352"/>
            <p14:sldId id="353"/>
            <p14:sldId id="354"/>
            <p14:sldId id="327"/>
            <p14:sldId id="361"/>
            <p14:sldId id="362"/>
            <p14:sldId id="340"/>
            <p14:sldId id="364"/>
            <p14:sldId id="3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5" autoAdjust="0"/>
  </p:normalViewPr>
  <p:slideViewPr>
    <p:cSldViewPr>
      <p:cViewPr>
        <p:scale>
          <a:sx n="63" d="100"/>
          <a:sy n="63" d="100"/>
        </p:scale>
        <p:origin x="-135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t" anchorCtr="0" compatLnSpc="1">
            <a:prstTxWarp prst="textNoShape">
              <a:avLst/>
            </a:prstTxWarp>
          </a:bodyPr>
          <a:lstStyle>
            <a:lvl1pPr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426" y="0"/>
            <a:ext cx="3042499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t" anchorCtr="0" compatLnSpc="1">
            <a:prstTxWarp prst="textNoShape">
              <a:avLst/>
            </a:prstTxWarp>
          </a:bodyPr>
          <a:lstStyle>
            <a:lvl1pPr algn="r"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629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b" anchorCtr="0" compatLnSpc="1">
            <a:prstTxWarp prst="textNoShape">
              <a:avLst/>
            </a:prstTxWarp>
          </a:bodyPr>
          <a:lstStyle>
            <a:lvl1pPr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426" y="8840629"/>
            <a:ext cx="3042499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b" anchorCtr="0" compatLnSpc="1">
            <a:prstTxWarp prst="textNoShape">
              <a:avLst/>
            </a:prstTxWarp>
          </a:bodyPr>
          <a:lstStyle>
            <a:lvl1pPr algn="r" defTabSz="932588">
              <a:defRPr sz="1200"/>
            </a:lvl1pPr>
          </a:lstStyle>
          <a:p>
            <a:pPr>
              <a:defRPr/>
            </a:pPr>
            <a:fld id="{43CE3461-B3C0-46E7-94BE-66E904EA6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831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93" y="4420315"/>
            <a:ext cx="5615940" cy="418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036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831" y="8839036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ABF31C-7928-49D7-9B65-7644C9974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HUCs are important for estimating water supply, water quality, and runoff.</a:t>
            </a:r>
            <a:r>
              <a:rPr lang="en-US" baseline="0" dirty="0" smtClean="0"/>
              <a:t> They are building blocks of water studies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Basins is a premier water quality model </a:t>
            </a:r>
            <a:r>
              <a:rPr lang="en-US" dirty="0" err="1" smtClean="0"/>
              <a:t>developd</a:t>
            </a:r>
            <a:r>
              <a:rPr lang="en-US" dirty="0" smtClean="0"/>
              <a:t> by EPA that heavily</a:t>
            </a:r>
            <a:r>
              <a:rPr lang="en-US" baseline="0" dirty="0" smtClean="0"/>
              <a:t> uses GIS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4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6F542-A0D7-45D3-A2A6-E7430B1AD91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D0A05-B255-4B3F-A808-2B1533ECD24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AE2E6-46A3-4215-9196-392702D919D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588" y="6516688"/>
            <a:ext cx="2786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chemeClr val="bg1"/>
                </a:solidFill>
                <a:latin typeface="Minion"/>
              </a:rPr>
              <a:t>University of Nebraska</a:t>
            </a:r>
            <a:r>
              <a:rPr lang="en-US" sz="1600" smtClean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600" smtClean="0">
                <a:solidFill>
                  <a:schemeClr val="bg1"/>
                </a:solidFill>
                <a:latin typeface="Minion"/>
              </a:rPr>
              <a:t>Lincoln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914400" y="5727700"/>
            <a:ext cx="819150" cy="704850"/>
            <a:chOff x="4575" y="3188"/>
            <a:chExt cx="516" cy="444"/>
          </a:xfrm>
        </p:grpSpPr>
        <p:sp>
          <p:nvSpPr>
            <p:cNvPr id="4" name="AutoShape 10"/>
            <p:cNvSpPr>
              <a:spLocks noChangeAspect="1" noChangeArrowheads="1" noTextEdit="1"/>
            </p:cNvSpPr>
            <p:nvPr userDrawn="1"/>
          </p:nvSpPr>
          <p:spPr bwMode="auto">
            <a:xfrm>
              <a:off x="4575" y="3188"/>
              <a:ext cx="516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1"/>
            <p:cNvSpPr>
              <a:spLocks/>
            </p:cNvSpPr>
            <p:nvPr userDrawn="1"/>
          </p:nvSpPr>
          <p:spPr bwMode="auto">
            <a:xfrm>
              <a:off x="4976" y="3573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5 w 5"/>
                <a:gd name="T5" fmla="*/ 1 h 1"/>
                <a:gd name="T6" fmla="*/ 0 w 5"/>
                <a:gd name="T7" fmla="*/ 1 h 1"/>
                <a:gd name="T8" fmla="*/ 0 w 5"/>
                <a:gd name="T9" fmla="*/ 0 h 1"/>
                <a:gd name="T10" fmla="*/ 0 w 5"/>
                <a:gd name="T11" fmla="*/ 0 h 1"/>
                <a:gd name="T12" fmla="*/ 0 w 5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2"/>
            <p:cNvSpPr>
              <a:spLocks/>
            </p:cNvSpPr>
            <p:nvPr userDrawn="1"/>
          </p:nvSpPr>
          <p:spPr bwMode="auto">
            <a:xfrm>
              <a:off x="4579" y="3192"/>
              <a:ext cx="439" cy="432"/>
            </a:xfrm>
            <a:custGeom>
              <a:avLst/>
              <a:gdLst>
                <a:gd name="T0" fmla="*/ 285 w 439"/>
                <a:gd name="T1" fmla="*/ 208 h 432"/>
                <a:gd name="T2" fmla="*/ 235 w 439"/>
                <a:gd name="T3" fmla="*/ 0 h 432"/>
                <a:gd name="T4" fmla="*/ 386 w 439"/>
                <a:gd name="T5" fmla="*/ 97 h 432"/>
                <a:gd name="T6" fmla="*/ 439 w 439"/>
                <a:gd name="T7" fmla="*/ 339 h 432"/>
                <a:gd name="T8" fmla="*/ 149 w 439"/>
                <a:gd name="T9" fmla="*/ 237 h 432"/>
                <a:gd name="T10" fmla="*/ 194 w 439"/>
                <a:gd name="T11" fmla="*/ 432 h 432"/>
                <a:gd name="T12" fmla="*/ 48 w 439"/>
                <a:gd name="T13" fmla="*/ 337 h 432"/>
                <a:gd name="T14" fmla="*/ 1 w 439"/>
                <a:gd name="T15" fmla="*/ 96 h 432"/>
                <a:gd name="T16" fmla="*/ 278 w 439"/>
                <a:gd name="T17" fmla="*/ 43 h 432"/>
                <a:gd name="T18" fmla="*/ 382 w 439"/>
                <a:gd name="T19" fmla="*/ 55 h 432"/>
                <a:gd name="T20" fmla="*/ 375 w 439"/>
                <a:gd name="T21" fmla="*/ 55 h 432"/>
                <a:gd name="T22" fmla="*/ 367 w 439"/>
                <a:gd name="T23" fmla="*/ 58 h 432"/>
                <a:gd name="T24" fmla="*/ 361 w 439"/>
                <a:gd name="T25" fmla="*/ 60 h 432"/>
                <a:gd name="T26" fmla="*/ 357 w 439"/>
                <a:gd name="T27" fmla="*/ 63 h 432"/>
                <a:gd name="T28" fmla="*/ 353 w 439"/>
                <a:gd name="T29" fmla="*/ 69 h 432"/>
                <a:gd name="T30" fmla="*/ 350 w 439"/>
                <a:gd name="T31" fmla="*/ 75 h 432"/>
                <a:gd name="T32" fmla="*/ 348 w 439"/>
                <a:gd name="T33" fmla="*/ 86 h 432"/>
                <a:gd name="T34" fmla="*/ 348 w 439"/>
                <a:gd name="T35" fmla="*/ 93 h 432"/>
                <a:gd name="T36" fmla="*/ 348 w 439"/>
                <a:gd name="T37" fmla="*/ 333 h 432"/>
                <a:gd name="T38" fmla="*/ 350 w 439"/>
                <a:gd name="T39" fmla="*/ 344 h 432"/>
                <a:gd name="T40" fmla="*/ 353 w 439"/>
                <a:gd name="T41" fmla="*/ 352 h 432"/>
                <a:gd name="T42" fmla="*/ 359 w 439"/>
                <a:gd name="T43" fmla="*/ 361 h 432"/>
                <a:gd name="T44" fmla="*/ 364 w 439"/>
                <a:gd name="T45" fmla="*/ 366 h 432"/>
                <a:gd name="T46" fmla="*/ 369 w 439"/>
                <a:gd name="T47" fmla="*/ 371 h 432"/>
                <a:gd name="T48" fmla="*/ 378 w 439"/>
                <a:gd name="T49" fmla="*/ 376 h 432"/>
                <a:gd name="T50" fmla="*/ 386 w 439"/>
                <a:gd name="T51" fmla="*/ 378 h 432"/>
                <a:gd name="T52" fmla="*/ 397 w 439"/>
                <a:gd name="T53" fmla="*/ 378 h 432"/>
                <a:gd name="T54" fmla="*/ 322 w 439"/>
                <a:gd name="T55" fmla="*/ 392 h 432"/>
                <a:gd name="T56" fmla="*/ 289 w 439"/>
                <a:gd name="T57" fmla="*/ 350 h 432"/>
                <a:gd name="T58" fmla="*/ 111 w 439"/>
                <a:gd name="T59" fmla="*/ 345 h 432"/>
                <a:gd name="T60" fmla="*/ 111 w 439"/>
                <a:gd name="T61" fmla="*/ 352 h 432"/>
                <a:gd name="T62" fmla="*/ 113 w 439"/>
                <a:gd name="T63" fmla="*/ 359 h 432"/>
                <a:gd name="T64" fmla="*/ 115 w 439"/>
                <a:gd name="T65" fmla="*/ 366 h 432"/>
                <a:gd name="T66" fmla="*/ 120 w 439"/>
                <a:gd name="T67" fmla="*/ 371 h 432"/>
                <a:gd name="T68" fmla="*/ 125 w 439"/>
                <a:gd name="T69" fmla="*/ 377 h 432"/>
                <a:gd name="T70" fmla="*/ 132 w 439"/>
                <a:gd name="T71" fmla="*/ 378 h 432"/>
                <a:gd name="T72" fmla="*/ 143 w 439"/>
                <a:gd name="T73" fmla="*/ 380 h 432"/>
                <a:gd name="T74" fmla="*/ 41 w 439"/>
                <a:gd name="T75" fmla="*/ 391 h 432"/>
                <a:gd name="T76" fmla="*/ 60 w 439"/>
                <a:gd name="T77" fmla="*/ 380 h 432"/>
                <a:gd name="T78" fmla="*/ 68 w 439"/>
                <a:gd name="T79" fmla="*/ 378 h 432"/>
                <a:gd name="T80" fmla="*/ 76 w 439"/>
                <a:gd name="T81" fmla="*/ 374 h 432"/>
                <a:gd name="T82" fmla="*/ 80 w 439"/>
                <a:gd name="T83" fmla="*/ 370 h 432"/>
                <a:gd name="T84" fmla="*/ 86 w 439"/>
                <a:gd name="T85" fmla="*/ 362 h 432"/>
                <a:gd name="T86" fmla="*/ 87 w 439"/>
                <a:gd name="T87" fmla="*/ 354 h 432"/>
                <a:gd name="T88" fmla="*/ 88 w 439"/>
                <a:gd name="T89" fmla="*/ 344 h 432"/>
                <a:gd name="T90" fmla="*/ 87 w 439"/>
                <a:gd name="T91" fmla="*/ 86 h 432"/>
                <a:gd name="T92" fmla="*/ 87 w 439"/>
                <a:gd name="T93" fmla="*/ 82 h 432"/>
                <a:gd name="T94" fmla="*/ 82 w 439"/>
                <a:gd name="T95" fmla="*/ 75 h 432"/>
                <a:gd name="T96" fmla="*/ 76 w 439"/>
                <a:gd name="T97" fmla="*/ 70 h 432"/>
                <a:gd name="T98" fmla="*/ 65 w 439"/>
                <a:gd name="T99" fmla="*/ 63 h 432"/>
                <a:gd name="T100" fmla="*/ 54 w 439"/>
                <a:gd name="T101" fmla="*/ 58 h 432"/>
                <a:gd name="T102" fmla="*/ 44 w 439"/>
                <a:gd name="T103" fmla="*/ 55 h 432"/>
                <a:gd name="T104" fmla="*/ 41 w 439"/>
                <a:gd name="T105" fmla="*/ 44 h 432"/>
                <a:gd name="T106" fmla="*/ 325 w 439"/>
                <a:gd name="T107" fmla="*/ 313 h 432"/>
                <a:gd name="T108" fmla="*/ 325 w 439"/>
                <a:gd name="T109" fmla="*/ 84 h 432"/>
                <a:gd name="T110" fmla="*/ 322 w 439"/>
                <a:gd name="T111" fmla="*/ 75 h 432"/>
                <a:gd name="T112" fmla="*/ 321 w 439"/>
                <a:gd name="T113" fmla="*/ 69 h 432"/>
                <a:gd name="T114" fmla="*/ 316 w 439"/>
                <a:gd name="T115" fmla="*/ 63 h 432"/>
                <a:gd name="T116" fmla="*/ 311 w 439"/>
                <a:gd name="T117" fmla="*/ 59 h 432"/>
                <a:gd name="T118" fmla="*/ 303 w 439"/>
                <a:gd name="T119" fmla="*/ 56 h 432"/>
                <a:gd name="T120" fmla="*/ 292 w 439"/>
                <a:gd name="T121" fmla="*/ 55 h 432"/>
                <a:gd name="T122" fmla="*/ 278 w 439"/>
                <a:gd name="T123" fmla="*/ 43 h 4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39" h="432">
                  <a:moveTo>
                    <a:pt x="1" y="1"/>
                  </a:moveTo>
                  <a:lnTo>
                    <a:pt x="128" y="3"/>
                  </a:lnTo>
                  <a:lnTo>
                    <a:pt x="285" y="208"/>
                  </a:lnTo>
                  <a:lnTo>
                    <a:pt x="285" y="97"/>
                  </a:lnTo>
                  <a:lnTo>
                    <a:pt x="235" y="97"/>
                  </a:lnTo>
                  <a:lnTo>
                    <a:pt x="235" y="0"/>
                  </a:lnTo>
                  <a:lnTo>
                    <a:pt x="439" y="0"/>
                  </a:lnTo>
                  <a:lnTo>
                    <a:pt x="439" y="97"/>
                  </a:lnTo>
                  <a:lnTo>
                    <a:pt x="386" y="97"/>
                  </a:lnTo>
                  <a:lnTo>
                    <a:pt x="386" y="218"/>
                  </a:lnTo>
                  <a:lnTo>
                    <a:pt x="386" y="339"/>
                  </a:lnTo>
                  <a:lnTo>
                    <a:pt x="439" y="339"/>
                  </a:lnTo>
                  <a:lnTo>
                    <a:pt x="439" y="432"/>
                  </a:lnTo>
                  <a:lnTo>
                    <a:pt x="308" y="432"/>
                  </a:lnTo>
                  <a:lnTo>
                    <a:pt x="149" y="237"/>
                  </a:lnTo>
                  <a:lnTo>
                    <a:pt x="149" y="339"/>
                  </a:lnTo>
                  <a:lnTo>
                    <a:pt x="194" y="339"/>
                  </a:lnTo>
                  <a:lnTo>
                    <a:pt x="194" y="432"/>
                  </a:lnTo>
                  <a:lnTo>
                    <a:pt x="0" y="432"/>
                  </a:lnTo>
                  <a:lnTo>
                    <a:pt x="0" y="337"/>
                  </a:lnTo>
                  <a:lnTo>
                    <a:pt x="48" y="337"/>
                  </a:lnTo>
                  <a:lnTo>
                    <a:pt x="48" y="217"/>
                  </a:lnTo>
                  <a:lnTo>
                    <a:pt x="48" y="96"/>
                  </a:lnTo>
                  <a:lnTo>
                    <a:pt x="1" y="96"/>
                  </a:lnTo>
                  <a:lnTo>
                    <a:pt x="1" y="1"/>
                  </a:lnTo>
                  <a:lnTo>
                    <a:pt x="278" y="43"/>
                  </a:lnTo>
                  <a:lnTo>
                    <a:pt x="394" y="43"/>
                  </a:lnTo>
                  <a:lnTo>
                    <a:pt x="394" y="55"/>
                  </a:lnTo>
                  <a:lnTo>
                    <a:pt x="382" y="55"/>
                  </a:lnTo>
                  <a:lnTo>
                    <a:pt x="378" y="55"/>
                  </a:lnTo>
                  <a:lnTo>
                    <a:pt x="376" y="55"/>
                  </a:lnTo>
                  <a:lnTo>
                    <a:pt x="375" y="55"/>
                  </a:lnTo>
                  <a:lnTo>
                    <a:pt x="371" y="55"/>
                  </a:lnTo>
                  <a:lnTo>
                    <a:pt x="368" y="56"/>
                  </a:lnTo>
                  <a:lnTo>
                    <a:pt x="367" y="58"/>
                  </a:lnTo>
                  <a:lnTo>
                    <a:pt x="364" y="58"/>
                  </a:lnTo>
                  <a:lnTo>
                    <a:pt x="361" y="60"/>
                  </a:lnTo>
                  <a:lnTo>
                    <a:pt x="359" y="62"/>
                  </a:lnTo>
                  <a:lnTo>
                    <a:pt x="359" y="63"/>
                  </a:lnTo>
                  <a:lnTo>
                    <a:pt x="357" y="63"/>
                  </a:lnTo>
                  <a:lnTo>
                    <a:pt x="356" y="65"/>
                  </a:lnTo>
                  <a:lnTo>
                    <a:pt x="354" y="66"/>
                  </a:lnTo>
                  <a:lnTo>
                    <a:pt x="353" y="69"/>
                  </a:lnTo>
                  <a:lnTo>
                    <a:pt x="350" y="73"/>
                  </a:lnTo>
                  <a:lnTo>
                    <a:pt x="350" y="74"/>
                  </a:lnTo>
                  <a:lnTo>
                    <a:pt x="350" y="75"/>
                  </a:lnTo>
                  <a:lnTo>
                    <a:pt x="349" y="80"/>
                  </a:lnTo>
                  <a:lnTo>
                    <a:pt x="348" y="84"/>
                  </a:lnTo>
                  <a:lnTo>
                    <a:pt x="348" y="86"/>
                  </a:lnTo>
                  <a:lnTo>
                    <a:pt x="348" y="89"/>
                  </a:lnTo>
                  <a:lnTo>
                    <a:pt x="348" y="91"/>
                  </a:lnTo>
                  <a:lnTo>
                    <a:pt x="348" y="93"/>
                  </a:lnTo>
                  <a:lnTo>
                    <a:pt x="348" y="213"/>
                  </a:lnTo>
                  <a:lnTo>
                    <a:pt x="348" y="330"/>
                  </a:lnTo>
                  <a:lnTo>
                    <a:pt x="348" y="333"/>
                  </a:lnTo>
                  <a:lnTo>
                    <a:pt x="348" y="336"/>
                  </a:lnTo>
                  <a:lnTo>
                    <a:pt x="349" y="340"/>
                  </a:lnTo>
                  <a:lnTo>
                    <a:pt x="350" y="344"/>
                  </a:lnTo>
                  <a:lnTo>
                    <a:pt x="352" y="348"/>
                  </a:lnTo>
                  <a:lnTo>
                    <a:pt x="353" y="350"/>
                  </a:lnTo>
                  <a:lnTo>
                    <a:pt x="353" y="352"/>
                  </a:lnTo>
                  <a:lnTo>
                    <a:pt x="354" y="354"/>
                  </a:lnTo>
                  <a:lnTo>
                    <a:pt x="356" y="356"/>
                  </a:lnTo>
                  <a:lnTo>
                    <a:pt x="359" y="361"/>
                  </a:lnTo>
                  <a:lnTo>
                    <a:pt x="360" y="362"/>
                  </a:lnTo>
                  <a:lnTo>
                    <a:pt x="361" y="365"/>
                  </a:lnTo>
                  <a:lnTo>
                    <a:pt x="364" y="366"/>
                  </a:lnTo>
                  <a:lnTo>
                    <a:pt x="365" y="367"/>
                  </a:lnTo>
                  <a:lnTo>
                    <a:pt x="367" y="370"/>
                  </a:lnTo>
                  <a:lnTo>
                    <a:pt x="369" y="371"/>
                  </a:lnTo>
                  <a:lnTo>
                    <a:pt x="372" y="373"/>
                  </a:lnTo>
                  <a:lnTo>
                    <a:pt x="375" y="373"/>
                  </a:lnTo>
                  <a:lnTo>
                    <a:pt x="378" y="376"/>
                  </a:lnTo>
                  <a:lnTo>
                    <a:pt x="379" y="377"/>
                  </a:lnTo>
                  <a:lnTo>
                    <a:pt x="383" y="377"/>
                  </a:lnTo>
                  <a:lnTo>
                    <a:pt x="386" y="378"/>
                  </a:lnTo>
                  <a:lnTo>
                    <a:pt x="388" y="378"/>
                  </a:lnTo>
                  <a:lnTo>
                    <a:pt x="393" y="378"/>
                  </a:lnTo>
                  <a:lnTo>
                    <a:pt x="397" y="378"/>
                  </a:lnTo>
                  <a:lnTo>
                    <a:pt x="399" y="378"/>
                  </a:lnTo>
                  <a:lnTo>
                    <a:pt x="399" y="392"/>
                  </a:lnTo>
                  <a:lnTo>
                    <a:pt x="322" y="392"/>
                  </a:lnTo>
                  <a:lnTo>
                    <a:pt x="321" y="389"/>
                  </a:lnTo>
                  <a:lnTo>
                    <a:pt x="314" y="380"/>
                  </a:lnTo>
                  <a:lnTo>
                    <a:pt x="289" y="350"/>
                  </a:lnTo>
                  <a:lnTo>
                    <a:pt x="217" y="256"/>
                  </a:lnTo>
                  <a:lnTo>
                    <a:pt x="111" y="122"/>
                  </a:lnTo>
                  <a:lnTo>
                    <a:pt x="111" y="345"/>
                  </a:lnTo>
                  <a:lnTo>
                    <a:pt x="111" y="348"/>
                  </a:lnTo>
                  <a:lnTo>
                    <a:pt x="111" y="351"/>
                  </a:lnTo>
                  <a:lnTo>
                    <a:pt x="111" y="352"/>
                  </a:lnTo>
                  <a:lnTo>
                    <a:pt x="113" y="355"/>
                  </a:lnTo>
                  <a:lnTo>
                    <a:pt x="113" y="358"/>
                  </a:lnTo>
                  <a:lnTo>
                    <a:pt x="113" y="359"/>
                  </a:lnTo>
                  <a:lnTo>
                    <a:pt x="114" y="362"/>
                  </a:lnTo>
                  <a:lnTo>
                    <a:pt x="114" y="363"/>
                  </a:lnTo>
                  <a:lnTo>
                    <a:pt x="115" y="366"/>
                  </a:lnTo>
                  <a:lnTo>
                    <a:pt x="118" y="370"/>
                  </a:lnTo>
                  <a:lnTo>
                    <a:pt x="120" y="371"/>
                  </a:lnTo>
                  <a:lnTo>
                    <a:pt x="122" y="373"/>
                  </a:lnTo>
                  <a:lnTo>
                    <a:pt x="124" y="376"/>
                  </a:lnTo>
                  <a:lnTo>
                    <a:pt x="125" y="377"/>
                  </a:lnTo>
                  <a:lnTo>
                    <a:pt x="126" y="377"/>
                  </a:lnTo>
                  <a:lnTo>
                    <a:pt x="129" y="378"/>
                  </a:lnTo>
                  <a:lnTo>
                    <a:pt x="132" y="378"/>
                  </a:lnTo>
                  <a:lnTo>
                    <a:pt x="135" y="380"/>
                  </a:lnTo>
                  <a:lnTo>
                    <a:pt x="137" y="380"/>
                  </a:lnTo>
                  <a:lnTo>
                    <a:pt x="143" y="380"/>
                  </a:lnTo>
                  <a:lnTo>
                    <a:pt x="158" y="380"/>
                  </a:lnTo>
                  <a:lnTo>
                    <a:pt x="158" y="391"/>
                  </a:lnTo>
                  <a:lnTo>
                    <a:pt x="41" y="391"/>
                  </a:lnTo>
                  <a:lnTo>
                    <a:pt x="41" y="380"/>
                  </a:lnTo>
                  <a:lnTo>
                    <a:pt x="56" y="380"/>
                  </a:lnTo>
                  <a:lnTo>
                    <a:pt x="60" y="380"/>
                  </a:lnTo>
                  <a:lnTo>
                    <a:pt x="63" y="380"/>
                  </a:lnTo>
                  <a:lnTo>
                    <a:pt x="65" y="378"/>
                  </a:lnTo>
                  <a:lnTo>
                    <a:pt x="68" y="378"/>
                  </a:lnTo>
                  <a:lnTo>
                    <a:pt x="71" y="377"/>
                  </a:lnTo>
                  <a:lnTo>
                    <a:pt x="73" y="377"/>
                  </a:lnTo>
                  <a:lnTo>
                    <a:pt x="76" y="374"/>
                  </a:lnTo>
                  <a:lnTo>
                    <a:pt x="77" y="373"/>
                  </a:lnTo>
                  <a:lnTo>
                    <a:pt x="79" y="373"/>
                  </a:lnTo>
                  <a:lnTo>
                    <a:pt x="80" y="370"/>
                  </a:lnTo>
                  <a:lnTo>
                    <a:pt x="82" y="369"/>
                  </a:lnTo>
                  <a:lnTo>
                    <a:pt x="84" y="365"/>
                  </a:lnTo>
                  <a:lnTo>
                    <a:pt x="86" y="362"/>
                  </a:lnTo>
                  <a:lnTo>
                    <a:pt x="86" y="361"/>
                  </a:lnTo>
                  <a:lnTo>
                    <a:pt x="87" y="359"/>
                  </a:lnTo>
                  <a:lnTo>
                    <a:pt x="87" y="354"/>
                  </a:lnTo>
                  <a:lnTo>
                    <a:pt x="87" y="350"/>
                  </a:lnTo>
                  <a:lnTo>
                    <a:pt x="88" y="347"/>
                  </a:lnTo>
                  <a:lnTo>
                    <a:pt x="88" y="344"/>
                  </a:lnTo>
                  <a:lnTo>
                    <a:pt x="88" y="217"/>
                  </a:lnTo>
                  <a:lnTo>
                    <a:pt x="88" y="89"/>
                  </a:lnTo>
                  <a:lnTo>
                    <a:pt x="87" y="86"/>
                  </a:lnTo>
                  <a:lnTo>
                    <a:pt x="87" y="85"/>
                  </a:lnTo>
                  <a:lnTo>
                    <a:pt x="87" y="84"/>
                  </a:lnTo>
                  <a:lnTo>
                    <a:pt x="87" y="82"/>
                  </a:lnTo>
                  <a:lnTo>
                    <a:pt x="86" y="80"/>
                  </a:lnTo>
                  <a:lnTo>
                    <a:pt x="84" y="78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79" y="73"/>
                  </a:lnTo>
                  <a:lnTo>
                    <a:pt x="76" y="70"/>
                  </a:lnTo>
                  <a:lnTo>
                    <a:pt x="73" y="67"/>
                  </a:lnTo>
                  <a:lnTo>
                    <a:pt x="69" y="65"/>
                  </a:lnTo>
                  <a:lnTo>
                    <a:pt x="65" y="63"/>
                  </a:lnTo>
                  <a:lnTo>
                    <a:pt x="61" y="60"/>
                  </a:lnTo>
                  <a:lnTo>
                    <a:pt x="57" y="59"/>
                  </a:lnTo>
                  <a:lnTo>
                    <a:pt x="54" y="58"/>
                  </a:lnTo>
                  <a:lnTo>
                    <a:pt x="50" y="58"/>
                  </a:lnTo>
                  <a:lnTo>
                    <a:pt x="46" y="56"/>
                  </a:lnTo>
                  <a:lnTo>
                    <a:pt x="44" y="55"/>
                  </a:lnTo>
                  <a:lnTo>
                    <a:pt x="42" y="55"/>
                  </a:lnTo>
                  <a:lnTo>
                    <a:pt x="41" y="55"/>
                  </a:lnTo>
                  <a:lnTo>
                    <a:pt x="41" y="44"/>
                  </a:lnTo>
                  <a:lnTo>
                    <a:pt x="113" y="44"/>
                  </a:lnTo>
                  <a:lnTo>
                    <a:pt x="219" y="178"/>
                  </a:lnTo>
                  <a:lnTo>
                    <a:pt x="325" y="313"/>
                  </a:lnTo>
                  <a:lnTo>
                    <a:pt x="325" y="93"/>
                  </a:lnTo>
                  <a:lnTo>
                    <a:pt x="325" y="86"/>
                  </a:lnTo>
                  <a:lnTo>
                    <a:pt x="325" y="84"/>
                  </a:lnTo>
                  <a:lnTo>
                    <a:pt x="325" y="82"/>
                  </a:lnTo>
                  <a:lnTo>
                    <a:pt x="323" y="77"/>
                  </a:lnTo>
                  <a:lnTo>
                    <a:pt x="322" y="75"/>
                  </a:lnTo>
                  <a:lnTo>
                    <a:pt x="322" y="73"/>
                  </a:lnTo>
                  <a:lnTo>
                    <a:pt x="321" y="71"/>
                  </a:lnTo>
                  <a:lnTo>
                    <a:pt x="321" y="69"/>
                  </a:lnTo>
                  <a:lnTo>
                    <a:pt x="319" y="67"/>
                  </a:lnTo>
                  <a:lnTo>
                    <a:pt x="319" y="66"/>
                  </a:lnTo>
                  <a:lnTo>
                    <a:pt x="316" y="63"/>
                  </a:lnTo>
                  <a:lnTo>
                    <a:pt x="315" y="62"/>
                  </a:lnTo>
                  <a:lnTo>
                    <a:pt x="314" y="62"/>
                  </a:lnTo>
                  <a:lnTo>
                    <a:pt x="311" y="59"/>
                  </a:lnTo>
                  <a:lnTo>
                    <a:pt x="308" y="58"/>
                  </a:lnTo>
                  <a:lnTo>
                    <a:pt x="306" y="56"/>
                  </a:lnTo>
                  <a:lnTo>
                    <a:pt x="303" y="56"/>
                  </a:lnTo>
                  <a:lnTo>
                    <a:pt x="299" y="55"/>
                  </a:lnTo>
                  <a:lnTo>
                    <a:pt x="296" y="55"/>
                  </a:lnTo>
                  <a:lnTo>
                    <a:pt x="292" y="55"/>
                  </a:lnTo>
                  <a:lnTo>
                    <a:pt x="289" y="55"/>
                  </a:lnTo>
                  <a:lnTo>
                    <a:pt x="278" y="55"/>
                  </a:lnTo>
                  <a:lnTo>
                    <a:pt x="278" y="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3"/>
            <p:cNvSpPr>
              <a:spLocks/>
            </p:cNvSpPr>
            <p:nvPr userDrawn="1"/>
          </p:nvSpPr>
          <p:spPr bwMode="auto">
            <a:xfrm>
              <a:off x="4580" y="3191"/>
              <a:ext cx="127" cy="8"/>
            </a:xfrm>
            <a:custGeom>
              <a:avLst/>
              <a:gdLst>
                <a:gd name="T0" fmla="*/ 0 w 127"/>
                <a:gd name="T1" fmla="*/ 0 h 8"/>
                <a:gd name="T2" fmla="*/ 0 w 127"/>
                <a:gd name="T3" fmla="*/ 8 h 8"/>
                <a:gd name="T4" fmla="*/ 127 w 127"/>
                <a:gd name="T5" fmla="*/ 8 h 8"/>
                <a:gd name="T6" fmla="*/ 127 w 127"/>
                <a:gd name="T7" fmla="*/ 0 h 8"/>
                <a:gd name="T8" fmla="*/ 0 w 127"/>
                <a:gd name="T9" fmla="*/ 0 h 8"/>
                <a:gd name="T10" fmla="*/ 0 w 127"/>
                <a:gd name="T11" fmla="*/ 0 h 8"/>
                <a:gd name="T12" fmla="*/ 0 w 127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8">
                  <a:moveTo>
                    <a:pt x="0" y="0"/>
                  </a:moveTo>
                  <a:lnTo>
                    <a:pt x="0" y="8"/>
                  </a:lnTo>
                  <a:lnTo>
                    <a:pt x="127" y="8"/>
                  </a:lnTo>
                  <a:lnTo>
                    <a:pt x="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4"/>
            <p:cNvSpPr>
              <a:spLocks/>
            </p:cNvSpPr>
            <p:nvPr userDrawn="1"/>
          </p:nvSpPr>
          <p:spPr bwMode="auto">
            <a:xfrm>
              <a:off x="4703" y="3192"/>
              <a:ext cx="164" cy="210"/>
            </a:xfrm>
            <a:custGeom>
              <a:avLst/>
              <a:gdLst>
                <a:gd name="T0" fmla="*/ 6 w 164"/>
                <a:gd name="T1" fmla="*/ 0 h 210"/>
                <a:gd name="T2" fmla="*/ 0 w 164"/>
                <a:gd name="T3" fmla="*/ 6 h 210"/>
                <a:gd name="T4" fmla="*/ 157 w 164"/>
                <a:gd name="T5" fmla="*/ 210 h 210"/>
                <a:gd name="T6" fmla="*/ 164 w 164"/>
                <a:gd name="T7" fmla="*/ 206 h 210"/>
                <a:gd name="T8" fmla="*/ 6 w 164"/>
                <a:gd name="T9" fmla="*/ 0 h 210"/>
                <a:gd name="T10" fmla="*/ 6 w 164"/>
                <a:gd name="T11" fmla="*/ 0 h 210"/>
                <a:gd name="T12" fmla="*/ 6 w 164"/>
                <a:gd name="T13" fmla="*/ 0 h 2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4" h="210">
                  <a:moveTo>
                    <a:pt x="6" y="0"/>
                  </a:moveTo>
                  <a:lnTo>
                    <a:pt x="0" y="6"/>
                  </a:lnTo>
                  <a:lnTo>
                    <a:pt x="157" y="210"/>
                  </a:lnTo>
                  <a:lnTo>
                    <a:pt x="164" y="20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4703" y="3191"/>
              <a:ext cx="6" cy="8"/>
            </a:xfrm>
            <a:custGeom>
              <a:avLst/>
              <a:gdLst>
                <a:gd name="T0" fmla="*/ 4 w 6"/>
                <a:gd name="T1" fmla="*/ 0 h 8"/>
                <a:gd name="T2" fmla="*/ 5 w 6"/>
                <a:gd name="T3" fmla="*/ 0 h 8"/>
                <a:gd name="T4" fmla="*/ 6 w 6"/>
                <a:gd name="T5" fmla="*/ 1 h 8"/>
                <a:gd name="T6" fmla="*/ 0 w 6"/>
                <a:gd name="T7" fmla="*/ 7 h 8"/>
                <a:gd name="T8" fmla="*/ 4 w 6"/>
                <a:gd name="T9" fmla="*/ 8 h 8"/>
                <a:gd name="T10" fmla="*/ 4 w 6"/>
                <a:gd name="T11" fmla="*/ 0 h 8"/>
                <a:gd name="T12" fmla="*/ 4 w 6"/>
                <a:gd name="T13" fmla="*/ 0 h 8"/>
                <a:gd name="T14" fmla="*/ 4 w 6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0" y="7"/>
                  </a:lnTo>
                  <a:lnTo>
                    <a:pt x="4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 userDrawn="1"/>
          </p:nvSpPr>
          <p:spPr bwMode="auto">
            <a:xfrm>
              <a:off x="4860" y="3289"/>
              <a:ext cx="8" cy="111"/>
            </a:xfrm>
            <a:custGeom>
              <a:avLst/>
              <a:gdLst>
                <a:gd name="T0" fmla="*/ 0 w 8"/>
                <a:gd name="T1" fmla="*/ 0 h 111"/>
                <a:gd name="T2" fmla="*/ 8 w 8"/>
                <a:gd name="T3" fmla="*/ 0 h 111"/>
                <a:gd name="T4" fmla="*/ 8 w 8"/>
                <a:gd name="T5" fmla="*/ 111 h 111"/>
                <a:gd name="T6" fmla="*/ 0 w 8"/>
                <a:gd name="T7" fmla="*/ 111 h 111"/>
                <a:gd name="T8" fmla="*/ 0 w 8"/>
                <a:gd name="T9" fmla="*/ 0 h 111"/>
                <a:gd name="T10" fmla="*/ 0 w 8"/>
                <a:gd name="T11" fmla="*/ 0 h 111"/>
                <a:gd name="T12" fmla="*/ 0 w 8"/>
                <a:gd name="T13" fmla="*/ 0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111">
                  <a:moveTo>
                    <a:pt x="0" y="0"/>
                  </a:moveTo>
                  <a:lnTo>
                    <a:pt x="8" y="0"/>
                  </a:lnTo>
                  <a:lnTo>
                    <a:pt x="8" y="111"/>
                  </a:lnTo>
                  <a:lnTo>
                    <a:pt x="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7"/>
            <p:cNvSpPr>
              <a:spLocks/>
            </p:cNvSpPr>
            <p:nvPr userDrawn="1"/>
          </p:nvSpPr>
          <p:spPr bwMode="auto">
            <a:xfrm>
              <a:off x="4860" y="3398"/>
              <a:ext cx="8" cy="13"/>
            </a:xfrm>
            <a:custGeom>
              <a:avLst/>
              <a:gdLst>
                <a:gd name="T0" fmla="*/ 0 w 8"/>
                <a:gd name="T1" fmla="*/ 4 h 13"/>
                <a:gd name="T2" fmla="*/ 8 w 8"/>
                <a:gd name="T3" fmla="*/ 13 h 13"/>
                <a:gd name="T4" fmla="*/ 8 w 8"/>
                <a:gd name="T5" fmla="*/ 2 h 13"/>
                <a:gd name="T6" fmla="*/ 0 w 8"/>
                <a:gd name="T7" fmla="*/ 2 h 13"/>
                <a:gd name="T8" fmla="*/ 7 w 8"/>
                <a:gd name="T9" fmla="*/ 0 h 13"/>
                <a:gd name="T10" fmla="*/ 0 w 8"/>
                <a:gd name="T11" fmla="*/ 4 h 13"/>
                <a:gd name="T12" fmla="*/ 0 w 8"/>
                <a:gd name="T13" fmla="*/ 4 h 13"/>
                <a:gd name="T14" fmla="*/ 0 w 8"/>
                <a:gd name="T15" fmla="*/ 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13">
                  <a:moveTo>
                    <a:pt x="0" y="4"/>
                  </a:moveTo>
                  <a:lnTo>
                    <a:pt x="8" y="13"/>
                  </a:lnTo>
                  <a:lnTo>
                    <a:pt x="8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 userDrawn="1"/>
          </p:nvSpPr>
          <p:spPr bwMode="auto">
            <a:xfrm>
              <a:off x="4814" y="3284"/>
              <a:ext cx="50" cy="10"/>
            </a:xfrm>
            <a:custGeom>
              <a:avLst/>
              <a:gdLst>
                <a:gd name="T0" fmla="*/ 0 w 50"/>
                <a:gd name="T1" fmla="*/ 0 h 10"/>
                <a:gd name="T2" fmla="*/ 50 w 50"/>
                <a:gd name="T3" fmla="*/ 0 h 10"/>
                <a:gd name="T4" fmla="*/ 50 w 50"/>
                <a:gd name="T5" fmla="*/ 10 h 10"/>
                <a:gd name="T6" fmla="*/ 0 w 50"/>
                <a:gd name="T7" fmla="*/ 10 h 10"/>
                <a:gd name="T8" fmla="*/ 0 w 50"/>
                <a:gd name="T9" fmla="*/ 0 h 10"/>
                <a:gd name="T10" fmla="*/ 0 w 50"/>
                <a:gd name="T11" fmla="*/ 0 h 10"/>
                <a:gd name="T12" fmla="*/ 0 w 50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10">
                  <a:moveTo>
                    <a:pt x="0" y="0"/>
                  </a:moveTo>
                  <a:lnTo>
                    <a:pt x="50" y="0"/>
                  </a:lnTo>
                  <a:lnTo>
                    <a:pt x="50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9"/>
            <p:cNvSpPr>
              <a:spLocks/>
            </p:cNvSpPr>
            <p:nvPr userDrawn="1"/>
          </p:nvSpPr>
          <p:spPr bwMode="auto">
            <a:xfrm>
              <a:off x="4860" y="3284"/>
              <a:ext cx="8" cy="10"/>
            </a:xfrm>
            <a:custGeom>
              <a:avLst/>
              <a:gdLst>
                <a:gd name="T0" fmla="*/ 8 w 8"/>
                <a:gd name="T1" fmla="*/ 5 h 10"/>
                <a:gd name="T2" fmla="*/ 8 w 8"/>
                <a:gd name="T3" fmla="*/ 0 h 10"/>
                <a:gd name="T4" fmla="*/ 4 w 8"/>
                <a:gd name="T5" fmla="*/ 0 h 10"/>
                <a:gd name="T6" fmla="*/ 4 w 8"/>
                <a:gd name="T7" fmla="*/ 10 h 10"/>
                <a:gd name="T8" fmla="*/ 0 w 8"/>
                <a:gd name="T9" fmla="*/ 5 h 10"/>
                <a:gd name="T10" fmla="*/ 8 w 8"/>
                <a:gd name="T11" fmla="*/ 5 h 10"/>
                <a:gd name="T12" fmla="*/ 8 w 8"/>
                <a:gd name="T13" fmla="*/ 5 h 10"/>
                <a:gd name="T14" fmla="*/ 8 w 8"/>
                <a:gd name="T15" fmla="*/ 5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0" y="5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/>
            </p:cNvSpPr>
            <p:nvPr userDrawn="1"/>
          </p:nvSpPr>
          <p:spPr bwMode="auto">
            <a:xfrm>
              <a:off x="4810" y="3192"/>
              <a:ext cx="8" cy="97"/>
            </a:xfrm>
            <a:custGeom>
              <a:avLst/>
              <a:gdLst>
                <a:gd name="T0" fmla="*/ 0 w 8"/>
                <a:gd name="T1" fmla="*/ 0 h 97"/>
                <a:gd name="T2" fmla="*/ 8 w 8"/>
                <a:gd name="T3" fmla="*/ 0 h 97"/>
                <a:gd name="T4" fmla="*/ 8 w 8"/>
                <a:gd name="T5" fmla="*/ 97 h 97"/>
                <a:gd name="T6" fmla="*/ 0 w 8"/>
                <a:gd name="T7" fmla="*/ 97 h 97"/>
                <a:gd name="T8" fmla="*/ 0 w 8"/>
                <a:gd name="T9" fmla="*/ 0 h 97"/>
                <a:gd name="T10" fmla="*/ 0 w 8"/>
                <a:gd name="T11" fmla="*/ 0 h 97"/>
                <a:gd name="T12" fmla="*/ 0 w 8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97">
                  <a:moveTo>
                    <a:pt x="0" y="0"/>
                  </a:moveTo>
                  <a:lnTo>
                    <a:pt x="8" y="0"/>
                  </a:lnTo>
                  <a:lnTo>
                    <a:pt x="8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 userDrawn="1"/>
          </p:nvSpPr>
          <p:spPr bwMode="auto">
            <a:xfrm>
              <a:off x="4810" y="3284"/>
              <a:ext cx="8" cy="1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10 h 10"/>
                <a:gd name="T4" fmla="*/ 0 w 8"/>
                <a:gd name="T5" fmla="*/ 5 h 10"/>
                <a:gd name="T6" fmla="*/ 8 w 8"/>
                <a:gd name="T7" fmla="*/ 5 h 10"/>
                <a:gd name="T8" fmla="*/ 4 w 8"/>
                <a:gd name="T9" fmla="*/ 0 h 10"/>
                <a:gd name="T10" fmla="*/ 4 w 8"/>
                <a:gd name="T11" fmla="*/ 10 h 10"/>
                <a:gd name="T12" fmla="*/ 4 w 8"/>
                <a:gd name="T13" fmla="*/ 10 h 10"/>
                <a:gd name="T14" fmla="*/ 4 w 8"/>
                <a:gd name="T15" fmla="*/ 1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lnTo>
                    <a:pt x="0" y="10"/>
                  </a:lnTo>
                  <a:lnTo>
                    <a:pt x="0" y="5"/>
                  </a:lnTo>
                  <a:lnTo>
                    <a:pt x="8" y="5"/>
                  </a:lnTo>
                  <a:lnTo>
                    <a:pt x="4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/>
            </p:cNvSpPr>
            <p:nvPr userDrawn="1"/>
          </p:nvSpPr>
          <p:spPr bwMode="auto">
            <a:xfrm>
              <a:off x="4814" y="3188"/>
              <a:ext cx="204" cy="8"/>
            </a:xfrm>
            <a:custGeom>
              <a:avLst/>
              <a:gdLst>
                <a:gd name="T0" fmla="*/ 0 w 204"/>
                <a:gd name="T1" fmla="*/ 0 h 8"/>
                <a:gd name="T2" fmla="*/ 0 w 204"/>
                <a:gd name="T3" fmla="*/ 8 h 8"/>
                <a:gd name="T4" fmla="*/ 204 w 204"/>
                <a:gd name="T5" fmla="*/ 8 h 8"/>
                <a:gd name="T6" fmla="*/ 204 w 204"/>
                <a:gd name="T7" fmla="*/ 0 h 8"/>
                <a:gd name="T8" fmla="*/ 0 w 204"/>
                <a:gd name="T9" fmla="*/ 0 h 8"/>
                <a:gd name="T10" fmla="*/ 0 w 204"/>
                <a:gd name="T11" fmla="*/ 0 h 8"/>
                <a:gd name="T12" fmla="*/ 0 w 20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4" h="8">
                  <a:moveTo>
                    <a:pt x="0" y="0"/>
                  </a:moveTo>
                  <a:lnTo>
                    <a:pt x="0" y="8"/>
                  </a:lnTo>
                  <a:lnTo>
                    <a:pt x="204" y="8"/>
                  </a:lnTo>
                  <a:lnTo>
                    <a:pt x="2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3"/>
            <p:cNvSpPr>
              <a:spLocks/>
            </p:cNvSpPr>
            <p:nvPr userDrawn="1"/>
          </p:nvSpPr>
          <p:spPr bwMode="auto">
            <a:xfrm>
              <a:off x="4810" y="3188"/>
              <a:ext cx="8" cy="8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0 h 8"/>
                <a:gd name="T4" fmla="*/ 4 w 8"/>
                <a:gd name="T5" fmla="*/ 0 h 8"/>
                <a:gd name="T6" fmla="*/ 4 w 8"/>
                <a:gd name="T7" fmla="*/ 8 h 8"/>
                <a:gd name="T8" fmla="*/ 8 w 8"/>
                <a:gd name="T9" fmla="*/ 4 h 8"/>
                <a:gd name="T10" fmla="*/ 0 w 8"/>
                <a:gd name="T11" fmla="*/ 4 h 8"/>
                <a:gd name="T12" fmla="*/ 0 w 8"/>
                <a:gd name="T13" fmla="*/ 4 h 8"/>
                <a:gd name="T14" fmla="*/ 0 w 8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8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4"/>
            <p:cNvSpPr>
              <a:spLocks/>
            </p:cNvSpPr>
            <p:nvPr userDrawn="1"/>
          </p:nvSpPr>
          <p:spPr bwMode="auto">
            <a:xfrm>
              <a:off x="5014" y="3192"/>
              <a:ext cx="8" cy="97"/>
            </a:xfrm>
            <a:custGeom>
              <a:avLst/>
              <a:gdLst>
                <a:gd name="T0" fmla="*/ 0 w 8"/>
                <a:gd name="T1" fmla="*/ 0 h 97"/>
                <a:gd name="T2" fmla="*/ 8 w 8"/>
                <a:gd name="T3" fmla="*/ 0 h 97"/>
                <a:gd name="T4" fmla="*/ 8 w 8"/>
                <a:gd name="T5" fmla="*/ 97 h 97"/>
                <a:gd name="T6" fmla="*/ 0 w 8"/>
                <a:gd name="T7" fmla="*/ 97 h 97"/>
                <a:gd name="T8" fmla="*/ 0 w 8"/>
                <a:gd name="T9" fmla="*/ 0 h 97"/>
                <a:gd name="T10" fmla="*/ 0 w 8"/>
                <a:gd name="T11" fmla="*/ 0 h 97"/>
                <a:gd name="T12" fmla="*/ 0 w 8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97">
                  <a:moveTo>
                    <a:pt x="0" y="0"/>
                  </a:moveTo>
                  <a:lnTo>
                    <a:pt x="8" y="0"/>
                  </a:lnTo>
                  <a:lnTo>
                    <a:pt x="8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5"/>
            <p:cNvSpPr>
              <a:spLocks/>
            </p:cNvSpPr>
            <p:nvPr userDrawn="1"/>
          </p:nvSpPr>
          <p:spPr bwMode="auto">
            <a:xfrm>
              <a:off x="5014" y="3188"/>
              <a:ext cx="8" cy="8"/>
            </a:xfrm>
            <a:custGeom>
              <a:avLst/>
              <a:gdLst>
                <a:gd name="T0" fmla="*/ 4 w 8"/>
                <a:gd name="T1" fmla="*/ 0 h 8"/>
                <a:gd name="T2" fmla="*/ 8 w 8"/>
                <a:gd name="T3" fmla="*/ 0 h 8"/>
                <a:gd name="T4" fmla="*/ 8 w 8"/>
                <a:gd name="T5" fmla="*/ 4 h 8"/>
                <a:gd name="T6" fmla="*/ 0 w 8"/>
                <a:gd name="T7" fmla="*/ 4 h 8"/>
                <a:gd name="T8" fmla="*/ 4 w 8"/>
                <a:gd name="T9" fmla="*/ 8 h 8"/>
                <a:gd name="T10" fmla="*/ 4 w 8"/>
                <a:gd name="T11" fmla="*/ 0 h 8"/>
                <a:gd name="T12" fmla="*/ 4 w 8"/>
                <a:gd name="T13" fmla="*/ 0 h 8"/>
                <a:gd name="T14" fmla="*/ 4 w 8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8" y="0"/>
                  </a:lnTo>
                  <a:lnTo>
                    <a:pt x="8" y="4"/>
                  </a:lnTo>
                  <a:lnTo>
                    <a:pt x="0" y="4"/>
                  </a:lnTo>
                  <a:lnTo>
                    <a:pt x="4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auto">
            <a:xfrm>
              <a:off x="4965" y="3285"/>
              <a:ext cx="53" cy="9"/>
            </a:xfrm>
            <a:custGeom>
              <a:avLst/>
              <a:gdLst>
                <a:gd name="T0" fmla="*/ 0 w 53"/>
                <a:gd name="T1" fmla="*/ 0 h 9"/>
                <a:gd name="T2" fmla="*/ 53 w 53"/>
                <a:gd name="T3" fmla="*/ 0 h 9"/>
                <a:gd name="T4" fmla="*/ 53 w 53"/>
                <a:gd name="T5" fmla="*/ 9 h 9"/>
                <a:gd name="T6" fmla="*/ 0 w 53"/>
                <a:gd name="T7" fmla="*/ 9 h 9"/>
                <a:gd name="T8" fmla="*/ 0 w 53"/>
                <a:gd name="T9" fmla="*/ 0 h 9"/>
                <a:gd name="T10" fmla="*/ 0 w 53"/>
                <a:gd name="T11" fmla="*/ 0 h 9"/>
                <a:gd name="T12" fmla="*/ 0 w 5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9">
                  <a:moveTo>
                    <a:pt x="0" y="0"/>
                  </a:moveTo>
                  <a:lnTo>
                    <a:pt x="53" y="0"/>
                  </a:lnTo>
                  <a:lnTo>
                    <a:pt x="53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auto">
            <a:xfrm>
              <a:off x="5014" y="3285"/>
              <a:ext cx="8" cy="9"/>
            </a:xfrm>
            <a:custGeom>
              <a:avLst/>
              <a:gdLst>
                <a:gd name="T0" fmla="*/ 8 w 8"/>
                <a:gd name="T1" fmla="*/ 4 h 9"/>
                <a:gd name="T2" fmla="*/ 8 w 8"/>
                <a:gd name="T3" fmla="*/ 9 h 9"/>
                <a:gd name="T4" fmla="*/ 4 w 8"/>
                <a:gd name="T5" fmla="*/ 9 h 9"/>
                <a:gd name="T6" fmla="*/ 4 w 8"/>
                <a:gd name="T7" fmla="*/ 0 h 9"/>
                <a:gd name="T8" fmla="*/ 0 w 8"/>
                <a:gd name="T9" fmla="*/ 4 h 9"/>
                <a:gd name="T10" fmla="*/ 8 w 8"/>
                <a:gd name="T11" fmla="*/ 4 h 9"/>
                <a:gd name="T12" fmla="*/ 8 w 8"/>
                <a:gd name="T13" fmla="*/ 4 h 9"/>
                <a:gd name="T14" fmla="*/ 8 w 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9">
                  <a:moveTo>
                    <a:pt x="8" y="4"/>
                  </a:moveTo>
                  <a:lnTo>
                    <a:pt x="8" y="9"/>
                  </a:lnTo>
                  <a:lnTo>
                    <a:pt x="4" y="9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auto">
            <a:xfrm>
              <a:off x="4962" y="3289"/>
              <a:ext cx="7" cy="242"/>
            </a:xfrm>
            <a:custGeom>
              <a:avLst/>
              <a:gdLst>
                <a:gd name="T0" fmla="*/ 7 w 7"/>
                <a:gd name="T1" fmla="*/ 0 h 242"/>
                <a:gd name="T2" fmla="*/ 0 w 7"/>
                <a:gd name="T3" fmla="*/ 0 h 242"/>
                <a:gd name="T4" fmla="*/ 0 w 7"/>
                <a:gd name="T5" fmla="*/ 121 h 242"/>
                <a:gd name="T6" fmla="*/ 0 w 7"/>
                <a:gd name="T7" fmla="*/ 242 h 242"/>
                <a:gd name="T8" fmla="*/ 7 w 7"/>
                <a:gd name="T9" fmla="*/ 242 h 242"/>
                <a:gd name="T10" fmla="*/ 7 w 7"/>
                <a:gd name="T11" fmla="*/ 121 h 242"/>
                <a:gd name="T12" fmla="*/ 7 w 7"/>
                <a:gd name="T13" fmla="*/ 0 h 242"/>
                <a:gd name="T14" fmla="*/ 7 w 7"/>
                <a:gd name="T15" fmla="*/ 0 h 242"/>
                <a:gd name="T16" fmla="*/ 7 w 7"/>
                <a:gd name="T17" fmla="*/ 0 h 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42">
                  <a:moveTo>
                    <a:pt x="7" y="0"/>
                  </a:moveTo>
                  <a:lnTo>
                    <a:pt x="0" y="0"/>
                  </a:lnTo>
                  <a:lnTo>
                    <a:pt x="0" y="121"/>
                  </a:lnTo>
                  <a:lnTo>
                    <a:pt x="0" y="242"/>
                  </a:lnTo>
                  <a:lnTo>
                    <a:pt x="7" y="242"/>
                  </a:lnTo>
                  <a:lnTo>
                    <a:pt x="7" y="1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 userDrawn="1"/>
          </p:nvSpPr>
          <p:spPr bwMode="auto">
            <a:xfrm>
              <a:off x="4962" y="3285"/>
              <a:ext cx="7" cy="9"/>
            </a:xfrm>
            <a:custGeom>
              <a:avLst/>
              <a:gdLst>
                <a:gd name="T0" fmla="*/ 3 w 7"/>
                <a:gd name="T1" fmla="*/ 0 h 9"/>
                <a:gd name="T2" fmla="*/ 0 w 7"/>
                <a:gd name="T3" fmla="*/ 0 h 9"/>
                <a:gd name="T4" fmla="*/ 0 w 7"/>
                <a:gd name="T5" fmla="*/ 4 h 9"/>
                <a:gd name="T6" fmla="*/ 7 w 7"/>
                <a:gd name="T7" fmla="*/ 4 h 9"/>
                <a:gd name="T8" fmla="*/ 3 w 7"/>
                <a:gd name="T9" fmla="*/ 9 h 9"/>
                <a:gd name="T10" fmla="*/ 3 w 7"/>
                <a:gd name="T11" fmla="*/ 0 h 9"/>
                <a:gd name="T12" fmla="*/ 3 w 7"/>
                <a:gd name="T13" fmla="*/ 0 h 9"/>
                <a:gd name="T14" fmla="*/ 3 w 7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lnTo>
                    <a:pt x="3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 userDrawn="1"/>
          </p:nvSpPr>
          <p:spPr bwMode="auto">
            <a:xfrm>
              <a:off x="4965" y="3526"/>
              <a:ext cx="53" cy="9"/>
            </a:xfrm>
            <a:custGeom>
              <a:avLst/>
              <a:gdLst>
                <a:gd name="T0" fmla="*/ 0 w 53"/>
                <a:gd name="T1" fmla="*/ 0 h 9"/>
                <a:gd name="T2" fmla="*/ 0 w 53"/>
                <a:gd name="T3" fmla="*/ 7 h 9"/>
                <a:gd name="T4" fmla="*/ 53 w 53"/>
                <a:gd name="T5" fmla="*/ 9 h 9"/>
                <a:gd name="T6" fmla="*/ 53 w 53"/>
                <a:gd name="T7" fmla="*/ 0 h 9"/>
                <a:gd name="T8" fmla="*/ 0 w 53"/>
                <a:gd name="T9" fmla="*/ 0 h 9"/>
                <a:gd name="T10" fmla="*/ 0 w 53"/>
                <a:gd name="T11" fmla="*/ 0 h 9"/>
                <a:gd name="T12" fmla="*/ 0 w 5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9">
                  <a:moveTo>
                    <a:pt x="0" y="0"/>
                  </a:moveTo>
                  <a:lnTo>
                    <a:pt x="0" y="7"/>
                  </a:lnTo>
                  <a:lnTo>
                    <a:pt x="53" y="9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/>
            </p:cNvSpPr>
            <p:nvPr userDrawn="1"/>
          </p:nvSpPr>
          <p:spPr bwMode="auto">
            <a:xfrm>
              <a:off x="4962" y="3526"/>
              <a:ext cx="7" cy="7"/>
            </a:xfrm>
            <a:custGeom>
              <a:avLst/>
              <a:gdLst>
                <a:gd name="T0" fmla="*/ 0 w 7"/>
                <a:gd name="T1" fmla="*/ 5 h 7"/>
                <a:gd name="T2" fmla="*/ 0 w 7"/>
                <a:gd name="T3" fmla="*/ 7 h 7"/>
                <a:gd name="T4" fmla="*/ 3 w 7"/>
                <a:gd name="T5" fmla="*/ 7 h 7"/>
                <a:gd name="T6" fmla="*/ 3 w 7"/>
                <a:gd name="T7" fmla="*/ 0 h 7"/>
                <a:gd name="T8" fmla="*/ 7 w 7"/>
                <a:gd name="T9" fmla="*/ 5 h 7"/>
                <a:gd name="T10" fmla="*/ 0 w 7"/>
                <a:gd name="T11" fmla="*/ 5 h 7"/>
                <a:gd name="T12" fmla="*/ 0 w 7"/>
                <a:gd name="T13" fmla="*/ 5 h 7"/>
                <a:gd name="T14" fmla="*/ 0 w 7"/>
                <a:gd name="T15" fmla="*/ 5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3" y="0"/>
                  </a:lnTo>
                  <a:lnTo>
                    <a:pt x="7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/>
            </p:cNvSpPr>
            <p:nvPr userDrawn="1"/>
          </p:nvSpPr>
          <p:spPr bwMode="auto">
            <a:xfrm>
              <a:off x="5014" y="3531"/>
              <a:ext cx="8" cy="93"/>
            </a:xfrm>
            <a:custGeom>
              <a:avLst/>
              <a:gdLst>
                <a:gd name="T0" fmla="*/ 0 w 8"/>
                <a:gd name="T1" fmla="*/ 0 h 93"/>
                <a:gd name="T2" fmla="*/ 8 w 8"/>
                <a:gd name="T3" fmla="*/ 0 h 93"/>
                <a:gd name="T4" fmla="*/ 8 w 8"/>
                <a:gd name="T5" fmla="*/ 93 h 93"/>
                <a:gd name="T6" fmla="*/ 0 w 8"/>
                <a:gd name="T7" fmla="*/ 93 h 93"/>
                <a:gd name="T8" fmla="*/ 0 w 8"/>
                <a:gd name="T9" fmla="*/ 0 h 93"/>
                <a:gd name="T10" fmla="*/ 0 w 8"/>
                <a:gd name="T11" fmla="*/ 0 h 93"/>
                <a:gd name="T12" fmla="*/ 0 w 8"/>
                <a:gd name="T13" fmla="*/ 0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93">
                  <a:moveTo>
                    <a:pt x="0" y="0"/>
                  </a:moveTo>
                  <a:lnTo>
                    <a:pt x="8" y="0"/>
                  </a:lnTo>
                  <a:lnTo>
                    <a:pt x="8" y="93"/>
                  </a:lnTo>
                  <a:lnTo>
                    <a:pt x="0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/>
            </p:cNvSpPr>
            <p:nvPr userDrawn="1"/>
          </p:nvSpPr>
          <p:spPr bwMode="auto">
            <a:xfrm>
              <a:off x="5014" y="3526"/>
              <a:ext cx="8" cy="9"/>
            </a:xfrm>
            <a:custGeom>
              <a:avLst/>
              <a:gdLst>
                <a:gd name="T0" fmla="*/ 4 w 8"/>
                <a:gd name="T1" fmla="*/ 0 h 9"/>
                <a:gd name="T2" fmla="*/ 8 w 8"/>
                <a:gd name="T3" fmla="*/ 0 h 9"/>
                <a:gd name="T4" fmla="*/ 8 w 8"/>
                <a:gd name="T5" fmla="*/ 5 h 9"/>
                <a:gd name="T6" fmla="*/ 0 w 8"/>
                <a:gd name="T7" fmla="*/ 5 h 9"/>
                <a:gd name="T8" fmla="*/ 4 w 8"/>
                <a:gd name="T9" fmla="*/ 9 h 9"/>
                <a:gd name="T10" fmla="*/ 4 w 8"/>
                <a:gd name="T11" fmla="*/ 0 h 9"/>
                <a:gd name="T12" fmla="*/ 4 w 8"/>
                <a:gd name="T13" fmla="*/ 0 h 9"/>
                <a:gd name="T14" fmla="*/ 4 w 8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8" y="0"/>
                  </a:lnTo>
                  <a:lnTo>
                    <a:pt x="8" y="5"/>
                  </a:lnTo>
                  <a:lnTo>
                    <a:pt x="0" y="5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4"/>
            <p:cNvSpPr>
              <a:spLocks/>
            </p:cNvSpPr>
            <p:nvPr userDrawn="1"/>
          </p:nvSpPr>
          <p:spPr bwMode="auto">
            <a:xfrm>
              <a:off x="4887" y="3620"/>
              <a:ext cx="131" cy="8"/>
            </a:xfrm>
            <a:custGeom>
              <a:avLst/>
              <a:gdLst>
                <a:gd name="T0" fmla="*/ 0 w 131"/>
                <a:gd name="T1" fmla="*/ 0 h 8"/>
                <a:gd name="T2" fmla="*/ 131 w 131"/>
                <a:gd name="T3" fmla="*/ 0 h 8"/>
                <a:gd name="T4" fmla="*/ 131 w 131"/>
                <a:gd name="T5" fmla="*/ 8 h 8"/>
                <a:gd name="T6" fmla="*/ 0 w 131"/>
                <a:gd name="T7" fmla="*/ 8 h 8"/>
                <a:gd name="T8" fmla="*/ 0 w 131"/>
                <a:gd name="T9" fmla="*/ 0 h 8"/>
                <a:gd name="T10" fmla="*/ 0 w 131"/>
                <a:gd name="T11" fmla="*/ 0 h 8"/>
                <a:gd name="T12" fmla="*/ 0 w 13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" h="8">
                  <a:moveTo>
                    <a:pt x="0" y="0"/>
                  </a:moveTo>
                  <a:lnTo>
                    <a:pt x="131" y="0"/>
                  </a:lnTo>
                  <a:lnTo>
                    <a:pt x="13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5"/>
            <p:cNvSpPr>
              <a:spLocks/>
            </p:cNvSpPr>
            <p:nvPr userDrawn="1"/>
          </p:nvSpPr>
          <p:spPr bwMode="auto">
            <a:xfrm>
              <a:off x="5014" y="3620"/>
              <a:ext cx="8" cy="8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8 h 8"/>
                <a:gd name="T4" fmla="*/ 4 w 8"/>
                <a:gd name="T5" fmla="*/ 8 h 8"/>
                <a:gd name="T6" fmla="*/ 4 w 8"/>
                <a:gd name="T7" fmla="*/ 0 h 8"/>
                <a:gd name="T8" fmla="*/ 0 w 8"/>
                <a:gd name="T9" fmla="*/ 4 h 8"/>
                <a:gd name="T10" fmla="*/ 8 w 8"/>
                <a:gd name="T11" fmla="*/ 4 h 8"/>
                <a:gd name="T12" fmla="*/ 8 w 8"/>
                <a:gd name="T13" fmla="*/ 4 h 8"/>
                <a:gd name="T14" fmla="*/ 8 w 8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8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/>
            <p:cNvSpPr>
              <a:spLocks/>
            </p:cNvSpPr>
            <p:nvPr userDrawn="1"/>
          </p:nvSpPr>
          <p:spPr bwMode="auto">
            <a:xfrm>
              <a:off x="4726" y="3426"/>
              <a:ext cx="164" cy="201"/>
            </a:xfrm>
            <a:custGeom>
              <a:avLst/>
              <a:gdLst>
                <a:gd name="T0" fmla="*/ 159 w 164"/>
                <a:gd name="T1" fmla="*/ 201 h 201"/>
                <a:gd name="T2" fmla="*/ 164 w 164"/>
                <a:gd name="T3" fmla="*/ 195 h 201"/>
                <a:gd name="T4" fmla="*/ 5 w 164"/>
                <a:gd name="T5" fmla="*/ 0 h 201"/>
                <a:gd name="T6" fmla="*/ 0 w 164"/>
                <a:gd name="T7" fmla="*/ 5 h 201"/>
                <a:gd name="T8" fmla="*/ 159 w 164"/>
                <a:gd name="T9" fmla="*/ 201 h 201"/>
                <a:gd name="T10" fmla="*/ 159 w 164"/>
                <a:gd name="T11" fmla="*/ 201 h 201"/>
                <a:gd name="T12" fmla="*/ 159 w 164"/>
                <a:gd name="T13" fmla="*/ 201 h 2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4" h="201">
                  <a:moveTo>
                    <a:pt x="159" y="201"/>
                  </a:moveTo>
                  <a:lnTo>
                    <a:pt x="164" y="195"/>
                  </a:lnTo>
                  <a:lnTo>
                    <a:pt x="5" y="0"/>
                  </a:lnTo>
                  <a:lnTo>
                    <a:pt x="0" y="5"/>
                  </a:lnTo>
                  <a:lnTo>
                    <a:pt x="159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7"/>
            <p:cNvSpPr>
              <a:spLocks/>
            </p:cNvSpPr>
            <p:nvPr userDrawn="1"/>
          </p:nvSpPr>
          <p:spPr bwMode="auto">
            <a:xfrm>
              <a:off x="4885" y="3620"/>
              <a:ext cx="5" cy="8"/>
            </a:xfrm>
            <a:custGeom>
              <a:avLst/>
              <a:gdLst>
                <a:gd name="T0" fmla="*/ 2 w 5"/>
                <a:gd name="T1" fmla="*/ 8 h 8"/>
                <a:gd name="T2" fmla="*/ 0 w 5"/>
                <a:gd name="T3" fmla="*/ 8 h 8"/>
                <a:gd name="T4" fmla="*/ 0 w 5"/>
                <a:gd name="T5" fmla="*/ 7 h 8"/>
                <a:gd name="T6" fmla="*/ 5 w 5"/>
                <a:gd name="T7" fmla="*/ 1 h 8"/>
                <a:gd name="T8" fmla="*/ 2 w 5"/>
                <a:gd name="T9" fmla="*/ 0 h 8"/>
                <a:gd name="T10" fmla="*/ 2 w 5"/>
                <a:gd name="T11" fmla="*/ 8 h 8"/>
                <a:gd name="T12" fmla="*/ 2 w 5"/>
                <a:gd name="T13" fmla="*/ 8 h 8"/>
                <a:gd name="T14" fmla="*/ 2 w 5"/>
                <a:gd name="T15" fmla="*/ 8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8">
                  <a:moveTo>
                    <a:pt x="2" y="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5" y="1"/>
                  </a:lnTo>
                  <a:lnTo>
                    <a:pt x="2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8"/>
            <p:cNvSpPr>
              <a:spLocks/>
            </p:cNvSpPr>
            <p:nvPr userDrawn="1"/>
          </p:nvSpPr>
          <p:spPr bwMode="auto">
            <a:xfrm>
              <a:off x="4724" y="3429"/>
              <a:ext cx="9" cy="102"/>
            </a:xfrm>
            <a:custGeom>
              <a:avLst/>
              <a:gdLst>
                <a:gd name="T0" fmla="*/ 0 w 9"/>
                <a:gd name="T1" fmla="*/ 0 h 102"/>
                <a:gd name="T2" fmla="*/ 9 w 9"/>
                <a:gd name="T3" fmla="*/ 0 h 102"/>
                <a:gd name="T4" fmla="*/ 9 w 9"/>
                <a:gd name="T5" fmla="*/ 102 h 102"/>
                <a:gd name="T6" fmla="*/ 0 w 9"/>
                <a:gd name="T7" fmla="*/ 102 h 102"/>
                <a:gd name="T8" fmla="*/ 0 w 9"/>
                <a:gd name="T9" fmla="*/ 0 h 102"/>
                <a:gd name="T10" fmla="*/ 0 w 9"/>
                <a:gd name="T11" fmla="*/ 0 h 102"/>
                <a:gd name="T12" fmla="*/ 0 w 9"/>
                <a:gd name="T13" fmla="*/ 0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102">
                  <a:moveTo>
                    <a:pt x="0" y="0"/>
                  </a:moveTo>
                  <a:lnTo>
                    <a:pt x="9" y="0"/>
                  </a:lnTo>
                  <a:lnTo>
                    <a:pt x="9" y="102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9"/>
            <p:cNvSpPr>
              <a:spLocks/>
            </p:cNvSpPr>
            <p:nvPr userDrawn="1"/>
          </p:nvSpPr>
          <p:spPr bwMode="auto">
            <a:xfrm>
              <a:off x="4724" y="3418"/>
              <a:ext cx="9" cy="13"/>
            </a:xfrm>
            <a:custGeom>
              <a:avLst/>
              <a:gdLst>
                <a:gd name="T0" fmla="*/ 7 w 9"/>
                <a:gd name="T1" fmla="*/ 8 h 13"/>
                <a:gd name="T2" fmla="*/ 0 w 9"/>
                <a:gd name="T3" fmla="*/ 0 h 13"/>
                <a:gd name="T4" fmla="*/ 0 w 9"/>
                <a:gd name="T5" fmla="*/ 11 h 13"/>
                <a:gd name="T6" fmla="*/ 9 w 9"/>
                <a:gd name="T7" fmla="*/ 11 h 13"/>
                <a:gd name="T8" fmla="*/ 2 w 9"/>
                <a:gd name="T9" fmla="*/ 13 h 13"/>
                <a:gd name="T10" fmla="*/ 7 w 9"/>
                <a:gd name="T11" fmla="*/ 8 h 13"/>
                <a:gd name="T12" fmla="*/ 7 w 9"/>
                <a:gd name="T13" fmla="*/ 8 h 13"/>
                <a:gd name="T14" fmla="*/ 7 w 9"/>
                <a:gd name="T15" fmla="*/ 8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" h="13">
                  <a:moveTo>
                    <a:pt x="7" y="8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2" y="13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0"/>
            <p:cNvSpPr>
              <a:spLocks/>
            </p:cNvSpPr>
            <p:nvPr userDrawn="1"/>
          </p:nvSpPr>
          <p:spPr bwMode="auto">
            <a:xfrm>
              <a:off x="4728" y="3526"/>
              <a:ext cx="45" cy="9"/>
            </a:xfrm>
            <a:custGeom>
              <a:avLst/>
              <a:gdLst>
                <a:gd name="T0" fmla="*/ 0 w 45"/>
                <a:gd name="T1" fmla="*/ 0 h 9"/>
                <a:gd name="T2" fmla="*/ 45 w 45"/>
                <a:gd name="T3" fmla="*/ 0 h 9"/>
                <a:gd name="T4" fmla="*/ 45 w 45"/>
                <a:gd name="T5" fmla="*/ 9 h 9"/>
                <a:gd name="T6" fmla="*/ 0 w 45"/>
                <a:gd name="T7" fmla="*/ 9 h 9"/>
                <a:gd name="T8" fmla="*/ 0 w 45"/>
                <a:gd name="T9" fmla="*/ 0 h 9"/>
                <a:gd name="T10" fmla="*/ 0 w 45"/>
                <a:gd name="T11" fmla="*/ 0 h 9"/>
                <a:gd name="T12" fmla="*/ 0 w 45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9">
                  <a:moveTo>
                    <a:pt x="0" y="0"/>
                  </a:moveTo>
                  <a:lnTo>
                    <a:pt x="45" y="0"/>
                  </a:lnTo>
                  <a:lnTo>
                    <a:pt x="45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1"/>
            <p:cNvSpPr>
              <a:spLocks/>
            </p:cNvSpPr>
            <p:nvPr userDrawn="1"/>
          </p:nvSpPr>
          <p:spPr bwMode="auto">
            <a:xfrm>
              <a:off x="4724" y="3526"/>
              <a:ext cx="9" cy="9"/>
            </a:xfrm>
            <a:custGeom>
              <a:avLst/>
              <a:gdLst>
                <a:gd name="T0" fmla="*/ 0 w 9"/>
                <a:gd name="T1" fmla="*/ 5 h 9"/>
                <a:gd name="T2" fmla="*/ 0 w 9"/>
                <a:gd name="T3" fmla="*/ 9 h 9"/>
                <a:gd name="T4" fmla="*/ 4 w 9"/>
                <a:gd name="T5" fmla="*/ 9 h 9"/>
                <a:gd name="T6" fmla="*/ 4 w 9"/>
                <a:gd name="T7" fmla="*/ 0 h 9"/>
                <a:gd name="T8" fmla="*/ 9 w 9"/>
                <a:gd name="T9" fmla="*/ 5 h 9"/>
                <a:gd name="T10" fmla="*/ 0 w 9"/>
                <a:gd name="T11" fmla="*/ 5 h 9"/>
                <a:gd name="T12" fmla="*/ 0 w 9"/>
                <a:gd name="T13" fmla="*/ 5 h 9"/>
                <a:gd name="T14" fmla="*/ 0 w 9"/>
                <a:gd name="T15" fmla="*/ 5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4" y="0"/>
                  </a:lnTo>
                  <a:lnTo>
                    <a:pt x="9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2"/>
            <p:cNvSpPr>
              <a:spLocks/>
            </p:cNvSpPr>
            <p:nvPr userDrawn="1"/>
          </p:nvSpPr>
          <p:spPr bwMode="auto">
            <a:xfrm>
              <a:off x="4769" y="3531"/>
              <a:ext cx="8" cy="93"/>
            </a:xfrm>
            <a:custGeom>
              <a:avLst/>
              <a:gdLst>
                <a:gd name="T0" fmla="*/ 0 w 8"/>
                <a:gd name="T1" fmla="*/ 0 h 93"/>
                <a:gd name="T2" fmla="*/ 8 w 8"/>
                <a:gd name="T3" fmla="*/ 0 h 93"/>
                <a:gd name="T4" fmla="*/ 8 w 8"/>
                <a:gd name="T5" fmla="*/ 93 h 93"/>
                <a:gd name="T6" fmla="*/ 0 w 8"/>
                <a:gd name="T7" fmla="*/ 93 h 93"/>
                <a:gd name="T8" fmla="*/ 0 w 8"/>
                <a:gd name="T9" fmla="*/ 0 h 93"/>
                <a:gd name="T10" fmla="*/ 0 w 8"/>
                <a:gd name="T11" fmla="*/ 0 h 93"/>
                <a:gd name="T12" fmla="*/ 0 w 8"/>
                <a:gd name="T13" fmla="*/ 0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93">
                  <a:moveTo>
                    <a:pt x="0" y="0"/>
                  </a:moveTo>
                  <a:lnTo>
                    <a:pt x="8" y="0"/>
                  </a:lnTo>
                  <a:lnTo>
                    <a:pt x="8" y="93"/>
                  </a:lnTo>
                  <a:lnTo>
                    <a:pt x="0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3"/>
            <p:cNvSpPr>
              <a:spLocks/>
            </p:cNvSpPr>
            <p:nvPr userDrawn="1"/>
          </p:nvSpPr>
          <p:spPr bwMode="auto">
            <a:xfrm>
              <a:off x="4769" y="3526"/>
              <a:ext cx="8" cy="9"/>
            </a:xfrm>
            <a:custGeom>
              <a:avLst/>
              <a:gdLst>
                <a:gd name="T0" fmla="*/ 4 w 8"/>
                <a:gd name="T1" fmla="*/ 0 h 9"/>
                <a:gd name="T2" fmla="*/ 8 w 8"/>
                <a:gd name="T3" fmla="*/ 0 h 9"/>
                <a:gd name="T4" fmla="*/ 8 w 8"/>
                <a:gd name="T5" fmla="*/ 5 h 9"/>
                <a:gd name="T6" fmla="*/ 0 w 8"/>
                <a:gd name="T7" fmla="*/ 5 h 9"/>
                <a:gd name="T8" fmla="*/ 4 w 8"/>
                <a:gd name="T9" fmla="*/ 9 h 9"/>
                <a:gd name="T10" fmla="*/ 4 w 8"/>
                <a:gd name="T11" fmla="*/ 0 h 9"/>
                <a:gd name="T12" fmla="*/ 4 w 8"/>
                <a:gd name="T13" fmla="*/ 0 h 9"/>
                <a:gd name="T14" fmla="*/ 4 w 8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8" y="0"/>
                  </a:lnTo>
                  <a:lnTo>
                    <a:pt x="8" y="5"/>
                  </a:lnTo>
                  <a:lnTo>
                    <a:pt x="0" y="5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4"/>
            <p:cNvSpPr>
              <a:spLocks/>
            </p:cNvSpPr>
            <p:nvPr userDrawn="1"/>
          </p:nvSpPr>
          <p:spPr bwMode="auto">
            <a:xfrm>
              <a:off x="4579" y="3620"/>
              <a:ext cx="194" cy="8"/>
            </a:xfrm>
            <a:custGeom>
              <a:avLst/>
              <a:gdLst>
                <a:gd name="T0" fmla="*/ 0 w 194"/>
                <a:gd name="T1" fmla="*/ 0 h 8"/>
                <a:gd name="T2" fmla="*/ 194 w 194"/>
                <a:gd name="T3" fmla="*/ 0 h 8"/>
                <a:gd name="T4" fmla="*/ 194 w 194"/>
                <a:gd name="T5" fmla="*/ 8 h 8"/>
                <a:gd name="T6" fmla="*/ 0 w 194"/>
                <a:gd name="T7" fmla="*/ 8 h 8"/>
                <a:gd name="T8" fmla="*/ 0 w 194"/>
                <a:gd name="T9" fmla="*/ 0 h 8"/>
                <a:gd name="T10" fmla="*/ 0 w 194"/>
                <a:gd name="T11" fmla="*/ 0 h 8"/>
                <a:gd name="T12" fmla="*/ 0 w 19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8">
                  <a:moveTo>
                    <a:pt x="0" y="0"/>
                  </a:moveTo>
                  <a:lnTo>
                    <a:pt x="194" y="0"/>
                  </a:lnTo>
                  <a:lnTo>
                    <a:pt x="19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5"/>
            <p:cNvSpPr>
              <a:spLocks/>
            </p:cNvSpPr>
            <p:nvPr userDrawn="1"/>
          </p:nvSpPr>
          <p:spPr bwMode="auto">
            <a:xfrm>
              <a:off x="4769" y="3620"/>
              <a:ext cx="8" cy="8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8 h 8"/>
                <a:gd name="T4" fmla="*/ 4 w 8"/>
                <a:gd name="T5" fmla="*/ 8 h 8"/>
                <a:gd name="T6" fmla="*/ 4 w 8"/>
                <a:gd name="T7" fmla="*/ 0 h 8"/>
                <a:gd name="T8" fmla="*/ 0 w 8"/>
                <a:gd name="T9" fmla="*/ 4 h 8"/>
                <a:gd name="T10" fmla="*/ 8 w 8"/>
                <a:gd name="T11" fmla="*/ 4 h 8"/>
                <a:gd name="T12" fmla="*/ 8 w 8"/>
                <a:gd name="T13" fmla="*/ 4 h 8"/>
                <a:gd name="T14" fmla="*/ 8 w 8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8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auto">
            <a:xfrm>
              <a:off x="4575" y="3529"/>
              <a:ext cx="8" cy="95"/>
            </a:xfrm>
            <a:custGeom>
              <a:avLst/>
              <a:gdLst>
                <a:gd name="T0" fmla="*/ 0 w 8"/>
                <a:gd name="T1" fmla="*/ 95 h 95"/>
                <a:gd name="T2" fmla="*/ 8 w 8"/>
                <a:gd name="T3" fmla="*/ 95 h 95"/>
                <a:gd name="T4" fmla="*/ 8 w 8"/>
                <a:gd name="T5" fmla="*/ 0 h 95"/>
                <a:gd name="T6" fmla="*/ 0 w 8"/>
                <a:gd name="T7" fmla="*/ 0 h 95"/>
                <a:gd name="T8" fmla="*/ 0 w 8"/>
                <a:gd name="T9" fmla="*/ 95 h 95"/>
                <a:gd name="T10" fmla="*/ 0 w 8"/>
                <a:gd name="T11" fmla="*/ 95 h 95"/>
                <a:gd name="T12" fmla="*/ 0 w 8"/>
                <a:gd name="T13" fmla="*/ 95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95">
                  <a:moveTo>
                    <a:pt x="0" y="95"/>
                  </a:moveTo>
                  <a:lnTo>
                    <a:pt x="8" y="9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auto">
            <a:xfrm>
              <a:off x="4575" y="3620"/>
              <a:ext cx="8" cy="8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8 h 8"/>
                <a:gd name="T4" fmla="*/ 0 w 8"/>
                <a:gd name="T5" fmla="*/ 4 h 8"/>
                <a:gd name="T6" fmla="*/ 8 w 8"/>
                <a:gd name="T7" fmla="*/ 4 h 8"/>
                <a:gd name="T8" fmla="*/ 4 w 8"/>
                <a:gd name="T9" fmla="*/ 0 h 8"/>
                <a:gd name="T10" fmla="*/ 4 w 8"/>
                <a:gd name="T11" fmla="*/ 8 h 8"/>
                <a:gd name="T12" fmla="*/ 4 w 8"/>
                <a:gd name="T13" fmla="*/ 8 h 8"/>
                <a:gd name="T14" fmla="*/ 4 w 8"/>
                <a:gd name="T15" fmla="*/ 8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8" y="4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auto">
            <a:xfrm>
              <a:off x="4579" y="3525"/>
              <a:ext cx="48" cy="8"/>
            </a:xfrm>
            <a:custGeom>
              <a:avLst/>
              <a:gdLst>
                <a:gd name="T0" fmla="*/ 0 w 48"/>
                <a:gd name="T1" fmla="*/ 0 h 8"/>
                <a:gd name="T2" fmla="*/ 48 w 48"/>
                <a:gd name="T3" fmla="*/ 0 h 8"/>
                <a:gd name="T4" fmla="*/ 48 w 48"/>
                <a:gd name="T5" fmla="*/ 8 h 8"/>
                <a:gd name="T6" fmla="*/ 0 w 48"/>
                <a:gd name="T7" fmla="*/ 8 h 8"/>
                <a:gd name="T8" fmla="*/ 0 w 48"/>
                <a:gd name="T9" fmla="*/ 0 h 8"/>
                <a:gd name="T10" fmla="*/ 0 w 48"/>
                <a:gd name="T11" fmla="*/ 0 h 8"/>
                <a:gd name="T12" fmla="*/ 0 w 4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8">
                  <a:moveTo>
                    <a:pt x="0" y="0"/>
                  </a:moveTo>
                  <a:lnTo>
                    <a:pt x="48" y="0"/>
                  </a:lnTo>
                  <a:lnTo>
                    <a:pt x="48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auto">
            <a:xfrm>
              <a:off x="4575" y="3525"/>
              <a:ext cx="8" cy="8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0 h 8"/>
                <a:gd name="T4" fmla="*/ 4 w 8"/>
                <a:gd name="T5" fmla="*/ 0 h 8"/>
                <a:gd name="T6" fmla="*/ 4 w 8"/>
                <a:gd name="T7" fmla="*/ 8 h 8"/>
                <a:gd name="T8" fmla="*/ 8 w 8"/>
                <a:gd name="T9" fmla="*/ 4 h 8"/>
                <a:gd name="T10" fmla="*/ 0 w 8"/>
                <a:gd name="T11" fmla="*/ 4 h 8"/>
                <a:gd name="T12" fmla="*/ 0 w 8"/>
                <a:gd name="T13" fmla="*/ 4 h 8"/>
                <a:gd name="T14" fmla="*/ 0 w 8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8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0"/>
            <p:cNvSpPr>
              <a:spLocks/>
            </p:cNvSpPr>
            <p:nvPr userDrawn="1"/>
          </p:nvSpPr>
          <p:spPr bwMode="auto">
            <a:xfrm>
              <a:off x="4623" y="3288"/>
              <a:ext cx="8" cy="241"/>
            </a:xfrm>
            <a:custGeom>
              <a:avLst/>
              <a:gdLst>
                <a:gd name="T0" fmla="*/ 0 w 8"/>
                <a:gd name="T1" fmla="*/ 0 h 241"/>
                <a:gd name="T2" fmla="*/ 8 w 8"/>
                <a:gd name="T3" fmla="*/ 0 h 241"/>
                <a:gd name="T4" fmla="*/ 8 w 8"/>
                <a:gd name="T5" fmla="*/ 241 h 241"/>
                <a:gd name="T6" fmla="*/ 0 w 8"/>
                <a:gd name="T7" fmla="*/ 241 h 241"/>
                <a:gd name="T8" fmla="*/ 0 w 8"/>
                <a:gd name="T9" fmla="*/ 0 h 241"/>
                <a:gd name="T10" fmla="*/ 0 w 8"/>
                <a:gd name="T11" fmla="*/ 0 h 241"/>
                <a:gd name="T12" fmla="*/ 0 w 8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241">
                  <a:moveTo>
                    <a:pt x="0" y="0"/>
                  </a:moveTo>
                  <a:lnTo>
                    <a:pt x="8" y="0"/>
                  </a:lnTo>
                  <a:lnTo>
                    <a:pt x="8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1"/>
            <p:cNvSpPr>
              <a:spLocks/>
            </p:cNvSpPr>
            <p:nvPr userDrawn="1"/>
          </p:nvSpPr>
          <p:spPr bwMode="auto">
            <a:xfrm>
              <a:off x="4623" y="3525"/>
              <a:ext cx="8" cy="8"/>
            </a:xfrm>
            <a:custGeom>
              <a:avLst/>
              <a:gdLst>
                <a:gd name="T0" fmla="*/ 4 w 8"/>
                <a:gd name="T1" fmla="*/ 8 h 8"/>
                <a:gd name="T2" fmla="*/ 8 w 8"/>
                <a:gd name="T3" fmla="*/ 8 h 8"/>
                <a:gd name="T4" fmla="*/ 8 w 8"/>
                <a:gd name="T5" fmla="*/ 4 h 8"/>
                <a:gd name="T6" fmla="*/ 0 w 8"/>
                <a:gd name="T7" fmla="*/ 4 h 8"/>
                <a:gd name="T8" fmla="*/ 4 w 8"/>
                <a:gd name="T9" fmla="*/ 0 h 8"/>
                <a:gd name="T10" fmla="*/ 4 w 8"/>
                <a:gd name="T11" fmla="*/ 8 h 8"/>
                <a:gd name="T12" fmla="*/ 4 w 8"/>
                <a:gd name="T13" fmla="*/ 8 h 8"/>
                <a:gd name="T14" fmla="*/ 4 w 8"/>
                <a:gd name="T15" fmla="*/ 8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8" y="8"/>
                  </a:lnTo>
                  <a:lnTo>
                    <a:pt x="8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2"/>
            <p:cNvSpPr>
              <a:spLocks/>
            </p:cNvSpPr>
            <p:nvPr userDrawn="1"/>
          </p:nvSpPr>
          <p:spPr bwMode="auto">
            <a:xfrm>
              <a:off x="4580" y="3284"/>
              <a:ext cx="47" cy="8"/>
            </a:xfrm>
            <a:custGeom>
              <a:avLst/>
              <a:gdLst>
                <a:gd name="T0" fmla="*/ 0 w 47"/>
                <a:gd name="T1" fmla="*/ 0 h 8"/>
                <a:gd name="T2" fmla="*/ 47 w 47"/>
                <a:gd name="T3" fmla="*/ 0 h 8"/>
                <a:gd name="T4" fmla="*/ 47 w 47"/>
                <a:gd name="T5" fmla="*/ 8 h 8"/>
                <a:gd name="T6" fmla="*/ 0 w 47"/>
                <a:gd name="T7" fmla="*/ 8 h 8"/>
                <a:gd name="T8" fmla="*/ 0 w 47"/>
                <a:gd name="T9" fmla="*/ 0 h 8"/>
                <a:gd name="T10" fmla="*/ 0 w 47"/>
                <a:gd name="T11" fmla="*/ 0 h 8"/>
                <a:gd name="T12" fmla="*/ 0 w 47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8">
                  <a:moveTo>
                    <a:pt x="0" y="0"/>
                  </a:moveTo>
                  <a:lnTo>
                    <a:pt x="47" y="0"/>
                  </a:lnTo>
                  <a:lnTo>
                    <a:pt x="47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3"/>
            <p:cNvSpPr>
              <a:spLocks/>
            </p:cNvSpPr>
            <p:nvPr userDrawn="1"/>
          </p:nvSpPr>
          <p:spPr bwMode="auto">
            <a:xfrm>
              <a:off x="4623" y="3284"/>
              <a:ext cx="8" cy="8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0 h 8"/>
                <a:gd name="T4" fmla="*/ 4 w 8"/>
                <a:gd name="T5" fmla="*/ 0 h 8"/>
                <a:gd name="T6" fmla="*/ 4 w 8"/>
                <a:gd name="T7" fmla="*/ 8 h 8"/>
                <a:gd name="T8" fmla="*/ 0 w 8"/>
                <a:gd name="T9" fmla="*/ 4 h 8"/>
                <a:gd name="T10" fmla="*/ 8 w 8"/>
                <a:gd name="T11" fmla="*/ 4 h 8"/>
                <a:gd name="T12" fmla="*/ 8 w 8"/>
                <a:gd name="T13" fmla="*/ 4 h 8"/>
                <a:gd name="T14" fmla="*/ 8 w 8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4"/>
            <p:cNvSpPr>
              <a:spLocks/>
            </p:cNvSpPr>
            <p:nvPr userDrawn="1"/>
          </p:nvSpPr>
          <p:spPr bwMode="auto">
            <a:xfrm>
              <a:off x="4576" y="3193"/>
              <a:ext cx="9" cy="95"/>
            </a:xfrm>
            <a:custGeom>
              <a:avLst/>
              <a:gdLst>
                <a:gd name="T0" fmla="*/ 0 w 9"/>
                <a:gd name="T1" fmla="*/ 0 h 95"/>
                <a:gd name="T2" fmla="*/ 9 w 9"/>
                <a:gd name="T3" fmla="*/ 0 h 95"/>
                <a:gd name="T4" fmla="*/ 9 w 9"/>
                <a:gd name="T5" fmla="*/ 95 h 95"/>
                <a:gd name="T6" fmla="*/ 0 w 9"/>
                <a:gd name="T7" fmla="*/ 95 h 95"/>
                <a:gd name="T8" fmla="*/ 0 w 9"/>
                <a:gd name="T9" fmla="*/ 0 h 95"/>
                <a:gd name="T10" fmla="*/ 0 w 9"/>
                <a:gd name="T11" fmla="*/ 0 h 95"/>
                <a:gd name="T12" fmla="*/ 0 w 9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95">
                  <a:moveTo>
                    <a:pt x="0" y="0"/>
                  </a:moveTo>
                  <a:lnTo>
                    <a:pt x="9" y="0"/>
                  </a:lnTo>
                  <a:lnTo>
                    <a:pt x="9" y="95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5"/>
            <p:cNvSpPr>
              <a:spLocks/>
            </p:cNvSpPr>
            <p:nvPr userDrawn="1"/>
          </p:nvSpPr>
          <p:spPr bwMode="auto">
            <a:xfrm>
              <a:off x="4576" y="3284"/>
              <a:ext cx="9" cy="8"/>
            </a:xfrm>
            <a:custGeom>
              <a:avLst/>
              <a:gdLst>
                <a:gd name="T0" fmla="*/ 4 w 9"/>
                <a:gd name="T1" fmla="*/ 8 h 8"/>
                <a:gd name="T2" fmla="*/ 0 w 9"/>
                <a:gd name="T3" fmla="*/ 8 h 8"/>
                <a:gd name="T4" fmla="*/ 0 w 9"/>
                <a:gd name="T5" fmla="*/ 4 h 8"/>
                <a:gd name="T6" fmla="*/ 9 w 9"/>
                <a:gd name="T7" fmla="*/ 4 h 8"/>
                <a:gd name="T8" fmla="*/ 4 w 9"/>
                <a:gd name="T9" fmla="*/ 0 h 8"/>
                <a:gd name="T10" fmla="*/ 4 w 9"/>
                <a:gd name="T11" fmla="*/ 8 h 8"/>
                <a:gd name="T12" fmla="*/ 4 w 9"/>
                <a:gd name="T13" fmla="*/ 8 h 8"/>
                <a:gd name="T14" fmla="*/ 4 w 9"/>
                <a:gd name="T15" fmla="*/ 8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9" y="4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6"/>
            <p:cNvSpPr>
              <a:spLocks/>
            </p:cNvSpPr>
            <p:nvPr userDrawn="1"/>
          </p:nvSpPr>
          <p:spPr bwMode="auto">
            <a:xfrm>
              <a:off x="4576" y="3191"/>
              <a:ext cx="9" cy="8"/>
            </a:xfrm>
            <a:custGeom>
              <a:avLst/>
              <a:gdLst>
                <a:gd name="T0" fmla="*/ 0 w 9"/>
                <a:gd name="T1" fmla="*/ 2 h 8"/>
                <a:gd name="T2" fmla="*/ 0 w 9"/>
                <a:gd name="T3" fmla="*/ 0 h 8"/>
                <a:gd name="T4" fmla="*/ 4 w 9"/>
                <a:gd name="T5" fmla="*/ 0 h 8"/>
                <a:gd name="T6" fmla="*/ 4 w 9"/>
                <a:gd name="T7" fmla="*/ 8 h 8"/>
                <a:gd name="T8" fmla="*/ 9 w 9"/>
                <a:gd name="T9" fmla="*/ 2 h 8"/>
                <a:gd name="T10" fmla="*/ 0 w 9"/>
                <a:gd name="T11" fmla="*/ 2 h 8"/>
                <a:gd name="T12" fmla="*/ 0 w 9"/>
                <a:gd name="T13" fmla="*/ 2 h 8"/>
                <a:gd name="T14" fmla="*/ 0 w 9"/>
                <a:gd name="T15" fmla="*/ 2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" h="8">
                  <a:moveTo>
                    <a:pt x="0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9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Oval 57"/>
            <p:cNvSpPr>
              <a:spLocks noChangeArrowheads="1"/>
            </p:cNvSpPr>
            <p:nvPr userDrawn="1"/>
          </p:nvSpPr>
          <p:spPr bwMode="auto">
            <a:xfrm>
              <a:off x="5040" y="3577"/>
              <a:ext cx="49" cy="50"/>
            </a:xfrm>
            <a:prstGeom prst="ellipse">
              <a:avLst/>
            </a:prstGeom>
            <a:noFill/>
            <a:ln w="15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58"/>
            <p:cNvSpPr>
              <a:spLocks noChangeArrowheads="1"/>
            </p:cNvSpPr>
            <p:nvPr userDrawn="1"/>
          </p:nvSpPr>
          <p:spPr bwMode="auto">
            <a:xfrm>
              <a:off x="5053" y="3578"/>
              <a:ext cx="3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500">
                  <a:solidFill>
                    <a:srgbClr val="FFFFFF"/>
                  </a:solidFill>
                  <a:latin typeface="URWGroteskT"/>
                </a:rPr>
                <a:t>R</a:t>
              </a:r>
              <a:endParaRPr lang="en-US" sz="2000"/>
            </a:p>
          </p:txBody>
        </p:sp>
      </p:grpSp>
      <p:sp>
        <p:nvSpPr>
          <p:cNvPr id="53" name="Text Box 59"/>
          <p:cNvSpPr txBox="1">
            <a:spLocks noChangeArrowheads="1"/>
          </p:cNvSpPr>
          <p:nvPr/>
        </p:nvSpPr>
        <p:spPr bwMode="auto">
          <a:xfrm>
            <a:off x="165100" y="58738"/>
            <a:ext cx="2478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schemeClr val="bg1"/>
                </a:solidFill>
                <a:latin typeface="Minion"/>
              </a:rPr>
              <a:t>School of Natural Resources</a:t>
            </a:r>
          </a:p>
        </p:txBody>
      </p:sp>
      <p:graphicFrame>
        <p:nvGraphicFramePr>
          <p:cNvPr id="54" name="Object 60"/>
          <p:cNvGraphicFramePr>
            <a:graphicFrameLocks noChangeAspect="1"/>
          </p:cNvGraphicFramePr>
          <p:nvPr/>
        </p:nvGraphicFramePr>
        <p:xfrm>
          <a:off x="0" y="0"/>
          <a:ext cx="9144000" cy="688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Drawing" r:id="rId3" imgW="13030560" imgH="9964080" progId="Canvas.Drawing.7">
                  <p:embed/>
                </p:oleObj>
              </mc:Choice>
              <mc:Fallback>
                <p:oleObj name="Drawing" r:id="rId3" imgW="13030560" imgH="9964080" progId="Canvas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8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6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250CC5-E589-48A3-B4F1-2491DE0F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gc.nrcs.usda.gov/products/datasets/watershed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wmf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izon-systems.com/nhdplu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ationalmap.gov/viewer.html" TargetMode="External"/><Relationship Id="rId4" Type="http://schemas.openxmlformats.org/officeDocument/2006/relationships/hyperlink" Target="http://ned.usgs.gov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eamless.usgs.gov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lidar.cr.usgs.gov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eo.data.gov/geoportal/catalog/search/resource/details.page?uuid=%7bAF05694C-A3B2-D81C-6794-D4F0E9A62967%7d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nhd.usgs.gov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geo.data.gov/viewer/webmap/viewer.html?&amp;wms=http://services.nationalmap.gov/ArcGIS/services/nhd/MapServer/WMSServer?&amp;request=getcapabilities&amp;service=wms&amp;basemapUrl=http://server.arcgisonline.com/ArcGIS/rest/services/ESRI_StreetMap_World_2D/MapServer" TargetMode="External"/><Relationship Id="rId5" Type="http://schemas.openxmlformats.org/officeDocument/2006/relationships/hyperlink" Target="http://geo.data.gov/geoportal/catalog/search/resource/livedata-preview.page?uuid=%7bAF05694C-A3B2-D81C-6794-D4F0E9A62967%7d&amp;url=http://services.nationalmap.gov/ArcGIS/services/nhd/MapServer/WMSServer?&amp;request=getcapabilities&amp;service=wms&amp;resourceType=wms&amp;info=/geoportal/rest/document?f=html&amp;showRelativeUrl=true&amp;id=%7BAF05694C-A3B2-D81C-6794-D4F0E9A62967%7D" TargetMode="External"/><Relationship Id="rId4" Type="http://schemas.openxmlformats.org/officeDocument/2006/relationships/hyperlink" Target="http://services.nationalmap.gov/ArcGIS/services/nhd/MapServer/WMSServer?&amp;request=getcapabilities&amp;service=wms" TargetMode="External"/><Relationship Id="rId9" Type="http://schemas.openxmlformats.org/officeDocument/2006/relationships/hyperlink" Target="http://geo.data.gov/geoportal/rest/document?id=%7bAF05694C-A3B2-D81C-6794-D4F0E9A62967%7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ros.usgs.gov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maps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ros.usgs.gov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ils.usda.gov/survey/geography/ssurgo/" TargetMode="External"/><Relationship Id="rId2" Type="http://schemas.openxmlformats.org/officeDocument/2006/relationships/hyperlink" Target="http://websoilsurvey.nrcs.usda.gov/app/WebSoilSurvey.aspx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oils.usda.gov/survey/geography/statsgo/" TargetMode="Externa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soils.usda.gov/survey/geography/ssurgo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rlc.gov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mrlc.gov/finddata.php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oa/ncdc.html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aterdata.usgs.gov/nwis/r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ater.usgs.gov/GIS/huc_name.html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lpdaac.usgs.gov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everb.echo.nasa.gov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ater.weather.gov/ahps/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c.nrcs.usda.gov/snotel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station/sweplot/sweplot.cgi?tglu1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gis.utah.gov/" TargetMode="Externa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map-services/new-utah-terrain-base-map-and-cached-tile-service-available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download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.utah.gov/maps/gis/index.htm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dnr.ne.gov/databank/geospatial.html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dnr.ne.gov/databank/spat.html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mviewogc.cr.usgs.gov/viewer.htm?bbox=-104.5,39.5,-95,43.5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nebraskaview.unl.edu/neview02.php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.unl.edu/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1534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Data Sources for GIS in Water Resources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by </a:t>
            </a:r>
            <a:r>
              <a:rPr lang="en-US" sz="3600" dirty="0">
                <a:solidFill>
                  <a:schemeClr val="accent2"/>
                </a:solidFill>
              </a:rPr>
              <a:t>Ayse </a:t>
            </a:r>
            <a:r>
              <a:rPr lang="en-US" sz="3600" dirty="0" smtClean="0">
                <a:solidFill>
                  <a:schemeClr val="accent2"/>
                </a:solidFill>
              </a:rPr>
              <a:t>Irmak, David R. Maidment, and David G. Tarboton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GIS in Water Resources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Fall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06521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Hydrologic Unit Code </a:t>
            </a:r>
            <a:r>
              <a:rPr lang="en-US" sz="3200" dirty="0" smtClean="0"/>
              <a:t>Watersheds</a:t>
            </a:r>
            <a:endParaRPr lang="en-US" sz="3200" dirty="0" smtClean="0"/>
          </a:p>
        </p:txBody>
      </p:sp>
      <p:sp>
        <p:nvSpPr>
          <p:cNvPr id="9219" name="Text Box 1028"/>
          <p:cNvSpPr txBox="1">
            <a:spLocks noChangeArrowheads="1"/>
          </p:cNvSpPr>
          <p:nvPr/>
        </p:nvSpPr>
        <p:spPr bwMode="auto">
          <a:xfrm>
            <a:off x="1676400" y="1219200"/>
            <a:ext cx="7186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~ 2000 </a:t>
            </a:r>
            <a:r>
              <a:rPr lang="en-US" sz="2800" dirty="0" smtClean="0"/>
              <a:t>HUC 8 for </a:t>
            </a:r>
            <a:r>
              <a:rPr lang="en-US" sz="2800" dirty="0"/>
              <a:t>US, about the size of counties</a:t>
            </a:r>
          </a:p>
        </p:txBody>
      </p:sp>
      <p:pic>
        <p:nvPicPr>
          <p:cNvPr id="9220" name="Picture 1029" descr="hu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7705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4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smtClean="0"/>
              <a:t>National Program by </a:t>
            </a:r>
            <a:r>
              <a:rPr lang="en-US" smtClean="0">
                <a:solidFill>
                  <a:srgbClr val="FF3300"/>
                </a:solidFill>
              </a:rPr>
              <a:t>USGS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USDA</a:t>
            </a:r>
            <a:r>
              <a:rPr lang="en-US" smtClean="0"/>
              <a:t> (NRCS)</a:t>
            </a:r>
          </a:p>
          <a:p>
            <a:pPr eaLnBrk="1" hangingPunct="1"/>
            <a:r>
              <a:rPr lang="en-US" smtClean="0"/>
              <a:t>Boundaries for </a:t>
            </a:r>
            <a:r>
              <a:rPr lang="en-US" smtClean="0">
                <a:solidFill>
                  <a:srgbClr val="FF3300"/>
                </a:solidFill>
              </a:rPr>
              <a:t>10- and 12- digit</a:t>
            </a:r>
            <a:r>
              <a:rPr lang="en-US" smtClean="0"/>
              <a:t> watersheds</a:t>
            </a:r>
          </a:p>
          <a:p>
            <a:pPr eaLnBrk="1" hangingPunct="1"/>
            <a:r>
              <a:rPr lang="en-US" smtClean="0"/>
              <a:t>First cut is by </a:t>
            </a:r>
            <a:r>
              <a:rPr lang="en-US" smtClean="0">
                <a:solidFill>
                  <a:srgbClr val="FF3300"/>
                </a:solidFill>
              </a:rPr>
              <a:t>automated delineation</a:t>
            </a:r>
            <a:r>
              <a:rPr lang="en-US" smtClean="0"/>
              <a:t> from NED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Hand checked</a:t>
            </a:r>
            <a:r>
              <a:rPr lang="en-US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1032"/>
          <p:cNvSpPr txBox="1">
            <a:spLocks noChangeArrowheads="1"/>
          </p:cNvSpPr>
          <p:nvPr/>
        </p:nvSpPr>
        <p:spPr bwMode="auto">
          <a:xfrm>
            <a:off x="6400800" y="2057400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10-digit watersheds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Watershed Boundary </a:t>
            </a:r>
            <a:r>
              <a:rPr lang="en-US" dirty="0" err="1" smtClean="0"/>
              <a:t>DataSet</a:t>
            </a:r>
            <a:endParaRPr lang="en-US" dirty="0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858000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85800" y="1066800"/>
            <a:ext cx="815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http://www.ncgc.nrcs.usda.gov/products/datasets/watershed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46497"/>
            <a:ext cx="8305800" cy="1143000"/>
          </a:xfrm>
        </p:spPr>
        <p:txBody>
          <a:bodyPr/>
          <a:lstStyle/>
          <a:p>
            <a:r>
              <a:rPr lang="en-US" sz="3200" dirty="0" smtClean="0"/>
              <a:t>Watershed Boundary Dataset for </a:t>
            </a:r>
            <a:r>
              <a:rPr lang="en-US" sz="3200" dirty="0" smtClean="0"/>
              <a:t>Nebraska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8800"/>
            <a:ext cx="67056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09600" y="990600"/>
            <a:ext cx="7472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2990 HUC12 watersheds of average area 39.3 square miles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57200" y="1524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HUC12:HUC ~ 40:1 watersheds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514564"/>
          </a:xfrm>
        </p:spPr>
        <p:txBody>
          <a:bodyPr/>
          <a:lstStyle/>
          <a:p>
            <a:r>
              <a:rPr lang="en-US" sz="3200" dirty="0" smtClean="0"/>
              <a:t>WBD for Nebraska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0199" y="1066800"/>
            <a:ext cx="69718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71 </a:t>
            </a:r>
            <a:r>
              <a:rPr lang="en-US" sz="2200" dirty="0" smtClean="0"/>
              <a:t>HUC-8 </a:t>
            </a:r>
            <a:r>
              <a:rPr lang="en-US" sz="2200" dirty="0" smtClean="0"/>
              <a:t>watersheds </a:t>
            </a:r>
            <a:r>
              <a:rPr lang="en-US" sz="2200" dirty="0"/>
              <a:t>of average area </a:t>
            </a:r>
            <a:r>
              <a:rPr lang="en-US" sz="2200" dirty="0" smtClean="0"/>
              <a:t>1654 square miles</a:t>
            </a:r>
            <a:endParaRPr lang="en-US" sz="2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/>
          <a:stretch/>
        </p:blipFill>
        <p:spPr bwMode="auto">
          <a:xfrm>
            <a:off x="990600" y="1566565"/>
            <a:ext cx="7223305" cy="499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8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1243" y="0"/>
            <a:ext cx="8118475" cy="82032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EPA River Reach File 1 (RF1)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758" y="838200"/>
            <a:ext cx="8839200" cy="10668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EPA uses river reaches to assign water quality information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Hydrologic ordering of reaches so that larger rivers and segment accurately defined along with connectedness and  flow direction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/>
              <a:t>In the 1980's, RF1 was used by EPA for performing water quality modeling on whole river basins for all of the hydrologic regions in the United States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14339" name="Picture 3" descr="r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514600"/>
            <a:ext cx="6497762" cy="42356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4299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1901825" y="6018213"/>
            <a:ext cx="879475" cy="331787"/>
            <a:chOff x="2208" y="5808"/>
            <a:chExt cx="942" cy="307"/>
          </a:xfrm>
        </p:grpSpPr>
        <p:sp>
          <p:nvSpPr>
            <p:cNvPr id="1076" name="Freeform 3"/>
            <p:cNvSpPr>
              <a:spLocks/>
            </p:cNvSpPr>
            <p:nvPr/>
          </p:nvSpPr>
          <p:spPr bwMode="auto">
            <a:xfrm>
              <a:off x="2284" y="5829"/>
              <a:ext cx="179" cy="182"/>
            </a:xfrm>
            <a:custGeom>
              <a:avLst/>
              <a:gdLst>
                <a:gd name="T0" fmla="*/ 103 w 179"/>
                <a:gd name="T1" fmla="*/ 180 h 182"/>
                <a:gd name="T2" fmla="*/ 120 w 179"/>
                <a:gd name="T3" fmla="*/ 175 h 182"/>
                <a:gd name="T4" fmla="*/ 136 w 179"/>
                <a:gd name="T5" fmla="*/ 168 h 182"/>
                <a:gd name="T6" fmla="*/ 150 w 179"/>
                <a:gd name="T7" fmla="*/ 157 h 182"/>
                <a:gd name="T8" fmla="*/ 161 w 179"/>
                <a:gd name="T9" fmla="*/ 145 h 182"/>
                <a:gd name="T10" fmla="*/ 171 w 179"/>
                <a:gd name="T11" fmla="*/ 130 h 182"/>
                <a:gd name="T12" fmla="*/ 175 w 179"/>
                <a:gd name="T13" fmla="*/ 113 h 182"/>
                <a:gd name="T14" fmla="*/ 179 w 179"/>
                <a:gd name="T15" fmla="*/ 96 h 182"/>
                <a:gd name="T16" fmla="*/ 178 w 179"/>
                <a:gd name="T17" fmla="*/ 77 h 182"/>
                <a:gd name="T18" fmla="*/ 173 w 179"/>
                <a:gd name="T19" fmla="*/ 59 h 182"/>
                <a:gd name="T20" fmla="*/ 166 w 179"/>
                <a:gd name="T21" fmla="*/ 43 h 182"/>
                <a:gd name="T22" fmla="*/ 155 w 179"/>
                <a:gd name="T23" fmla="*/ 30 h 182"/>
                <a:gd name="T24" fmla="*/ 142 w 179"/>
                <a:gd name="T25" fmla="*/ 19 h 182"/>
                <a:gd name="T26" fmla="*/ 128 w 179"/>
                <a:gd name="T27" fmla="*/ 9 h 182"/>
                <a:gd name="T28" fmla="*/ 112 w 179"/>
                <a:gd name="T29" fmla="*/ 3 h 182"/>
                <a:gd name="T30" fmla="*/ 93 w 179"/>
                <a:gd name="T31" fmla="*/ 0 h 182"/>
                <a:gd name="T32" fmla="*/ 75 w 179"/>
                <a:gd name="T33" fmla="*/ 1 h 182"/>
                <a:gd name="T34" fmla="*/ 58 w 179"/>
                <a:gd name="T35" fmla="*/ 6 h 182"/>
                <a:gd name="T36" fmla="*/ 42 w 179"/>
                <a:gd name="T37" fmla="*/ 14 h 182"/>
                <a:gd name="T38" fmla="*/ 28 w 179"/>
                <a:gd name="T39" fmla="*/ 24 h 182"/>
                <a:gd name="T40" fmla="*/ 17 w 179"/>
                <a:gd name="T41" fmla="*/ 37 h 182"/>
                <a:gd name="T42" fmla="*/ 9 w 179"/>
                <a:gd name="T43" fmla="*/ 52 h 182"/>
                <a:gd name="T44" fmla="*/ 3 w 179"/>
                <a:gd name="T45" fmla="*/ 69 h 182"/>
                <a:gd name="T46" fmla="*/ 0 w 179"/>
                <a:gd name="T47" fmla="*/ 86 h 182"/>
                <a:gd name="T48" fmla="*/ 0 w 179"/>
                <a:gd name="T49" fmla="*/ 104 h 182"/>
                <a:gd name="T50" fmla="*/ 5 w 179"/>
                <a:gd name="T51" fmla="*/ 123 h 182"/>
                <a:gd name="T52" fmla="*/ 13 w 179"/>
                <a:gd name="T53" fmla="*/ 139 h 182"/>
                <a:gd name="T54" fmla="*/ 24 w 179"/>
                <a:gd name="T55" fmla="*/ 152 h 182"/>
                <a:gd name="T56" fmla="*/ 36 w 179"/>
                <a:gd name="T57" fmla="*/ 163 h 182"/>
                <a:gd name="T58" fmla="*/ 51 w 179"/>
                <a:gd name="T59" fmla="*/ 173 h 182"/>
                <a:gd name="T60" fmla="*/ 68 w 179"/>
                <a:gd name="T61" fmla="*/ 179 h 182"/>
                <a:gd name="T62" fmla="*/ 85 w 179"/>
                <a:gd name="T63" fmla="*/ 182 h 1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9"/>
                <a:gd name="T97" fmla="*/ 0 h 182"/>
                <a:gd name="T98" fmla="*/ 179 w 179"/>
                <a:gd name="T99" fmla="*/ 182 h 1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9" h="182">
                  <a:moveTo>
                    <a:pt x="93" y="182"/>
                  </a:moveTo>
                  <a:lnTo>
                    <a:pt x="103" y="180"/>
                  </a:lnTo>
                  <a:lnTo>
                    <a:pt x="112" y="178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6" y="168"/>
                  </a:lnTo>
                  <a:lnTo>
                    <a:pt x="144" y="163"/>
                  </a:lnTo>
                  <a:lnTo>
                    <a:pt x="150" y="157"/>
                  </a:lnTo>
                  <a:lnTo>
                    <a:pt x="156" y="151"/>
                  </a:lnTo>
                  <a:lnTo>
                    <a:pt x="161" y="145"/>
                  </a:lnTo>
                  <a:lnTo>
                    <a:pt x="166" y="137"/>
                  </a:lnTo>
                  <a:lnTo>
                    <a:pt x="171" y="130"/>
                  </a:lnTo>
                  <a:lnTo>
                    <a:pt x="173" y="122"/>
                  </a:lnTo>
                  <a:lnTo>
                    <a:pt x="175" y="113"/>
                  </a:lnTo>
                  <a:lnTo>
                    <a:pt x="178" y="104"/>
                  </a:lnTo>
                  <a:lnTo>
                    <a:pt x="179" y="96"/>
                  </a:lnTo>
                  <a:lnTo>
                    <a:pt x="179" y="86"/>
                  </a:lnTo>
                  <a:lnTo>
                    <a:pt x="178" y="77"/>
                  </a:lnTo>
                  <a:lnTo>
                    <a:pt x="175" y="68"/>
                  </a:lnTo>
                  <a:lnTo>
                    <a:pt x="173" y="59"/>
                  </a:lnTo>
                  <a:lnTo>
                    <a:pt x="169" y="52"/>
                  </a:lnTo>
                  <a:lnTo>
                    <a:pt x="166" y="43"/>
                  </a:lnTo>
                  <a:lnTo>
                    <a:pt x="161" y="37"/>
                  </a:lnTo>
                  <a:lnTo>
                    <a:pt x="155" y="30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4"/>
                  </a:lnTo>
                  <a:lnTo>
                    <a:pt x="128" y="9"/>
                  </a:lnTo>
                  <a:lnTo>
                    <a:pt x="119" y="5"/>
                  </a:lnTo>
                  <a:lnTo>
                    <a:pt x="112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5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1" y="9"/>
                  </a:lnTo>
                  <a:lnTo>
                    <a:pt x="42" y="14"/>
                  </a:lnTo>
                  <a:lnTo>
                    <a:pt x="36" y="19"/>
                  </a:lnTo>
                  <a:lnTo>
                    <a:pt x="28" y="24"/>
                  </a:lnTo>
                  <a:lnTo>
                    <a:pt x="22" y="31"/>
                  </a:lnTo>
                  <a:lnTo>
                    <a:pt x="17" y="37"/>
                  </a:lnTo>
                  <a:lnTo>
                    <a:pt x="13" y="44"/>
                  </a:lnTo>
                  <a:lnTo>
                    <a:pt x="9" y="52"/>
                  </a:lnTo>
                  <a:lnTo>
                    <a:pt x="5" y="60"/>
                  </a:lnTo>
                  <a:lnTo>
                    <a:pt x="3" y="69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3" y="139"/>
                  </a:lnTo>
                  <a:lnTo>
                    <a:pt x="17" y="145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3"/>
                  </a:lnTo>
                  <a:lnTo>
                    <a:pt x="43" y="168"/>
                  </a:lnTo>
                  <a:lnTo>
                    <a:pt x="51" y="173"/>
                  </a:lnTo>
                  <a:lnTo>
                    <a:pt x="59" y="175"/>
                  </a:lnTo>
                  <a:lnTo>
                    <a:pt x="68" y="179"/>
                  </a:lnTo>
                  <a:lnTo>
                    <a:pt x="76" y="180"/>
                  </a:lnTo>
                  <a:lnTo>
                    <a:pt x="85" y="182"/>
                  </a:lnTo>
                  <a:lnTo>
                    <a:pt x="93" y="18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Freeform 4"/>
            <p:cNvSpPr>
              <a:spLocks/>
            </p:cNvSpPr>
            <p:nvPr/>
          </p:nvSpPr>
          <p:spPr bwMode="auto">
            <a:xfrm>
              <a:off x="2284" y="5829"/>
              <a:ext cx="179" cy="182"/>
            </a:xfrm>
            <a:custGeom>
              <a:avLst/>
              <a:gdLst>
                <a:gd name="T0" fmla="*/ 103 w 179"/>
                <a:gd name="T1" fmla="*/ 180 h 182"/>
                <a:gd name="T2" fmla="*/ 120 w 179"/>
                <a:gd name="T3" fmla="*/ 175 h 182"/>
                <a:gd name="T4" fmla="*/ 136 w 179"/>
                <a:gd name="T5" fmla="*/ 168 h 182"/>
                <a:gd name="T6" fmla="*/ 150 w 179"/>
                <a:gd name="T7" fmla="*/ 157 h 182"/>
                <a:gd name="T8" fmla="*/ 161 w 179"/>
                <a:gd name="T9" fmla="*/ 145 h 182"/>
                <a:gd name="T10" fmla="*/ 171 w 179"/>
                <a:gd name="T11" fmla="*/ 130 h 182"/>
                <a:gd name="T12" fmla="*/ 175 w 179"/>
                <a:gd name="T13" fmla="*/ 113 h 182"/>
                <a:gd name="T14" fmla="*/ 179 w 179"/>
                <a:gd name="T15" fmla="*/ 96 h 182"/>
                <a:gd name="T16" fmla="*/ 178 w 179"/>
                <a:gd name="T17" fmla="*/ 77 h 182"/>
                <a:gd name="T18" fmla="*/ 173 w 179"/>
                <a:gd name="T19" fmla="*/ 59 h 182"/>
                <a:gd name="T20" fmla="*/ 166 w 179"/>
                <a:gd name="T21" fmla="*/ 43 h 182"/>
                <a:gd name="T22" fmla="*/ 155 w 179"/>
                <a:gd name="T23" fmla="*/ 30 h 182"/>
                <a:gd name="T24" fmla="*/ 142 w 179"/>
                <a:gd name="T25" fmla="*/ 19 h 182"/>
                <a:gd name="T26" fmla="*/ 128 w 179"/>
                <a:gd name="T27" fmla="*/ 9 h 182"/>
                <a:gd name="T28" fmla="*/ 112 w 179"/>
                <a:gd name="T29" fmla="*/ 3 h 182"/>
                <a:gd name="T30" fmla="*/ 93 w 179"/>
                <a:gd name="T31" fmla="*/ 0 h 182"/>
                <a:gd name="T32" fmla="*/ 75 w 179"/>
                <a:gd name="T33" fmla="*/ 1 h 182"/>
                <a:gd name="T34" fmla="*/ 58 w 179"/>
                <a:gd name="T35" fmla="*/ 6 h 182"/>
                <a:gd name="T36" fmla="*/ 42 w 179"/>
                <a:gd name="T37" fmla="*/ 14 h 182"/>
                <a:gd name="T38" fmla="*/ 28 w 179"/>
                <a:gd name="T39" fmla="*/ 24 h 182"/>
                <a:gd name="T40" fmla="*/ 17 w 179"/>
                <a:gd name="T41" fmla="*/ 37 h 182"/>
                <a:gd name="T42" fmla="*/ 9 w 179"/>
                <a:gd name="T43" fmla="*/ 52 h 182"/>
                <a:gd name="T44" fmla="*/ 3 w 179"/>
                <a:gd name="T45" fmla="*/ 69 h 182"/>
                <a:gd name="T46" fmla="*/ 0 w 179"/>
                <a:gd name="T47" fmla="*/ 86 h 182"/>
                <a:gd name="T48" fmla="*/ 0 w 179"/>
                <a:gd name="T49" fmla="*/ 104 h 182"/>
                <a:gd name="T50" fmla="*/ 5 w 179"/>
                <a:gd name="T51" fmla="*/ 123 h 182"/>
                <a:gd name="T52" fmla="*/ 13 w 179"/>
                <a:gd name="T53" fmla="*/ 139 h 182"/>
                <a:gd name="T54" fmla="*/ 24 w 179"/>
                <a:gd name="T55" fmla="*/ 152 h 182"/>
                <a:gd name="T56" fmla="*/ 36 w 179"/>
                <a:gd name="T57" fmla="*/ 163 h 182"/>
                <a:gd name="T58" fmla="*/ 51 w 179"/>
                <a:gd name="T59" fmla="*/ 173 h 182"/>
                <a:gd name="T60" fmla="*/ 68 w 179"/>
                <a:gd name="T61" fmla="*/ 179 h 182"/>
                <a:gd name="T62" fmla="*/ 85 w 179"/>
                <a:gd name="T63" fmla="*/ 182 h 1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9"/>
                <a:gd name="T97" fmla="*/ 0 h 182"/>
                <a:gd name="T98" fmla="*/ 179 w 179"/>
                <a:gd name="T99" fmla="*/ 182 h 1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9" h="182">
                  <a:moveTo>
                    <a:pt x="93" y="182"/>
                  </a:moveTo>
                  <a:lnTo>
                    <a:pt x="103" y="180"/>
                  </a:lnTo>
                  <a:lnTo>
                    <a:pt x="112" y="178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6" y="168"/>
                  </a:lnTo>
                  <a:lnTo>
                    <a:pt x="144" y="163"/>
                  </a:lnTo>
                  <a:lnTo>
                    <a:pt x="150" y="157"/>
                  </a:lnTo>
                  <a:lnTo>
                    <a:pt x="156" y="151"/>
                  </a:lnTo>
                  <a:lnTo>
                    <a:pt x="161" y="145"/>
                  </a:lnTo>
                  <a:lnTo>
                    <a:pt x="166" y="137"/>
                  </a:lnTo>
                  <a:lnTo>
                    <a:pt x="171" y="130"/>
                  </a:lnTo>
                  <a:lnTo>
                    <a:pt x="173" y="122"/>
                  </a:lnTo>
                  <a:lnTo>
                    <a:pt x="175" y="113"/>
                  </a:lnTo>
                  <a:lnTo>
                    <a:pt x="178" y="104"/>
                  </a:lnTo>
                  <a:lnTo>
                    <a:pt x="179" y="96"/>
                  </a:lnTo>
                  <a:lnTo>
                    <a:pt x="179" y="86"/>
                  </a:lnTo>
                  <a:lnTo>
                    <a:pt x="178" y="77"/>
                  </a:lnTo>
                  <a:lnTo>
                    <a:pt x="175" y="68"/>
                  </a:lnTo>
                  <a:lnTo>
                    <a:pt x="173" y="59"/>
                  </a:lnTo>
                  <a:lnTo>
                    <a:pt x="169" y="52"/>
                  </a:lnTo>
                  <a:lnTo>
                    <a:pt x="166" y="43"/>
                  </a:lnTo>
                  <a:lnTo>
                    <a:pt x="161" y="37"/>
                  </a:lnTo>
                  <a:lnTo>
                    <a:pt x="155" y="30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4"/>
                  </a:lnTo>
                  <a:lnTo>
                    <a:pt x="128" y="9"/>
                  </a:lnTo>
                  <a:lnTo>
                    <a:pt x="119" y="5"/>
                  </a:lnTo>
                  <a:lnTo>
                    <a:pt x="112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5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1" y="9"/>
                  </a:lnTo>
                  <a:lnTo>
                    <a:pt x="42" y="14"/>
                  </a:lnTo>
                  <a:lnTo>
                    <a:pt x="36" y="19"/>
                  </a:lnTo>
                  <a:lnTo>
                    <a:pt x="28" y="24"/>
                  </a:lnTo>
                  <a:lnTo>
                    <a:pt x="22" y="31"/>
                  </a:lnTo>
                  <a:lnTo>
                    <a:pt x="17" y="37"/>
                  </a:lnTo>
                  <a:lnTo>
                    <a:pt x="13" y="44"/>
                  </a:lnTo>
                  <a:lnTo>
                    <a:pt x="9" y="52"/>
                  </a:lnTo>
                  <a:lnTo>
                    <a:pt x="5" y="60"/>
                  </a:lnTo>
                  <a:lnTo>
                    <a:pt x="3" y="69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3" y="139"/>
                  </a:lnTo>
                  <a:lnTo>
                    <a:pt x="17" y="145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3"/>
                  </a:lnTo>
                  <a:lnTo>
                    <a:pt x="43" y="168"/>
                  </a:lnTo>
                  <a:lnTo>
                    <a:pt x="51" y="173"/>
                  </a:lnTo>
                  <a:lnTo>
                    <a:pt x="59" y="175"/>
                  </a:lnTo>
                  <a:lnTo>
                    <a:pt x="68" y="179"/>
                  </a:lnTo>
                  <a:lnTo>
                    <a:pt x="76" y="180"/>
                  </a:lnTo>
                  <a:lnTo>
                    <a:pt x="85" y="182"/>
                  </a:lnTo>
                  <a:lnTo>
                    <a:pt x="93" y="182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Freeform 5"/>
            <p:cNvSpPr>
              <a:spLocks/>
            </p:cNvSpPr>
            <p:nvPr/>
          </p:nvSpPr>
          <p:spPr bwMode="auto">
            <a:xfrm>
              <a:off x="2350" y="5870"/>
              <a:ext cx="48" cy="47"/>
            </a:xfrm>
            <a:custGeom>
              <a:avLst/>
              <a:gdLst>
                <a:gd name="T0" fmla="*/ 26 w 48"/>
                <a:gd name="T1" fmla="*/ 47 h 47"/>
                <a:gd name="T2" fmla="*/ 31 w 48"/>
                <a:gd name="T3" fmla="*/ 46 h 47"/>
                <a:gd name="T4" fmla="*/ 35 w 48"/>
                <a:gd name="T5" fmla="*/ 45 h 47"/>
                <a:gd name="T6" fmla="*/ 38 w 48"/>
                <a:gd name="T7" fmla="*/ 43 h 47"/>
                <a:gd name="T8" fmla="*/ 42 w 48"/>
                <a:gd name="T9" fmla="*/ 39 h 47"/>
                <a:gd name="T10" fmla="*/ 45 w 48"/>
                <a:gd name="T11" fmla="*/ 35 h 47"/>
                <a:gd name="T12" fmla="*/ 47 w 48"/>
                <a:gd name="T13" fmla="*/ 32 h 47"/>
                <a:gd name="T14" fmla="*/ 48 w 48"/>
                <a:gd name="T15" fmla="*/ 27 h 47"/>
                <a:gd name="T16" fmla="*/ 48 w 48"/>
                <a:gd name="T17" fmla="*/ 22 h 47"/>
                <a:gd name="T18" fmla="*/ 47 w 48"/>
                <a:gd name="T19" fmla="*/ 18 h 47"/>
                <a:gd name="T20" fmla="*/ 46 w 48"/>
                <a:gd name="T21" fmla="*/ 13 h 47"/>
                <a:gd name="T22" fmla="*/ 43 w 48"/>
                <a:gd name="T23" fmla="*/ 9 h 47"/>
                <a:gd name="T24" fmla="*/ 41 w 48"/>
                <a:gd name="T25" fmla="*/ 6 h 47"/>
                <a:gd name="T26" fmla="*/ 37 w 48"/>
                <a:gd name="T27" fmla="*/ 3 h 47"/>
                <a:gd name="T28" fmla="*/ 32 w 48"/>
                <a:gd name="T29" fmla="*/ 1 h 47"/>
                <a:gd name="T30" fmla="*/ 29 w 48"/>
                <a:gd name="T31" fmla="*/ 0 h 47"/>
                <a:gd name="T32" fmla="*/ 24 w 48"/>
                <a:gd name="T33" fmla="*/ 0 h 47"/>
                <a:gd name="T34" fmla="*/ 19 w 48"/>
                <a:gd name="T35" fmla="*/ 1 h 47"/>
                <a:gd name="T36" fmla="*/ 14 w 48"/>
                <a:gd name="T37" fmla="*/ 2 h 47"/>
                <a:gd name="T38" fmla="*/ 10 w 48"/>
                <a:gd name="T39" fmla="*/ 5 h 47"/>
                <a:gd name="T40" fmla="*/ 7 w 48"/>
                <a:gd name="T41" fmla="*/ 8 h 47"/>
                <a:gd name="T42" fmla="*/ 4 w 48"/>
                <a:gd name="T43" fmla="*/ 11 h 47"/>
                <a:gd name="T44" fmla="*/ 3 w 48"/>
                <a:gd name="T45" fmla="*/ 16 h 47"/>
                <a:gd name="T46" fmla="*/ 2 w 48"/>
                <a:gd name="T47" fmla="*/ 19 h 47"/>
                <a:gd name="T48" fmla="*/ 0 w 48"/>
                <a:gd name="T49" fmla="*/ 24 h 47"/>
                <a:gd name="T50" fmla="*/ 2 w 48"/>
                <a:gd name="T51" fmla="*/ 29 h 47"/>
                <a:gd name="T52" fmla="*/ 3 w 48"/>
                <a:gd name="T53" fmla="*/ 34 h 47"/>
                <a:gd name="T54" fmla="*/ 5 w 48"/>
                <a:gd name="T55" fmla="*/ 38 h 47"/>
                <a:gd name="T56" fmla="*/ 9 w 48"/>
                <a:gd name="T57" fmla="*/ 41 h 47"/>
                <a:gd name="T58" fmla="*/ 13 w 48"/>
                <a:gd name="T59" fmla="*/ 44 h 47"/>
                <a:gd name="T60" fmla="*/ 16 w 48"/>
                <a:gd name="T61" fmla="*/ 45 h 47"/>
                <a:gd name="T62" fmla="*/ 21 w 48"/>
                <a:gd name="T63" fmla="*/ 46 h 47"/>
                <a:gd name="T64" fmla="*/ 26 w 48"/>
                <a:gd name="T65" fmla="*/ 47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"/>
                <a:gd name="T100" fmla="*/ 0 h 47"/>
                <a:gd name="T101" fmla="*/ 48 w 4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" h="47">
                  <a:moveTo>
                    <a:pt x="26" y="47"/>
                  </a:moveTo>
                  <a:lnTo>
                    <a:pt x="31" y="46"/>
                  </a:lnTo>
                  <a:lnTo>
                    <a:pt x="35" y="45"/>
                  </a:lnTo>
                  <a:lnTo>
                    <a:pt x="38" y="43"/>
                  </a:lnTo>
                  <a:lnTo>
                    <a:pt x="42" y="39"/>
                  </a:lnTo>
                  <a:lnTo>
                    <a:pt x="45" y="35"/>
                  </a:lnTo>
                  <a:lnTo>
                    <a:pt x="47" y="32"/>
                  </a:lnTo>
                  <a:lnTo>
                    <a:pt x="48" y="27"/>
                  </a:lnTo>
                  <a:lnTo>
                    <a:pt x="48" y="22"/>
                  </a:lnTo>
                  <a:lnTo>
                    <a:pt x="47" y="18"/>
                  </a:lnTo>
                  <a:lnTo>
                    <a:pt x="46" y="13"/>
                  </a:lnTo>
                  <a:lnTo>
                    <a:pt x="43" y="9"/>
                  </a:lnTo>
                  <a:lnTo>
                    <a:pt x="41" y="6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9" y="41"/>
                  </a:lnTo>
                  <a:lnTo>
                    <a:pt x="13" y="44"/>
                  </a:lnTo>
                  <a:lnTo>
                    <a:pt x="16" y="45"/>
                  </a:lnTo>
                  <a:lnTo>
                    <a:pt x="21" y="46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6"/>
            <p:cNvSpPr>
              <a:spLocks/>
            </p:cNvSpPr>
            <p:nvPr/>
          </p:nvSpPr>
          <p:spPr bwMode="auto">
            <a:xfrm>
              <a:off x="2276" y="5920"/>
              <a:ext cx="197" cy="28"/>
            </a:xfrm>
            <a:custGeom>
              <a:avLst/>
              <a:gdLst>
                <a:gd name="T0" fmla="*/ 0 w 197"/>
                <a:gd name="T1" fmla="*/ 0 h 28"/>
                <a:gd name="T2" fmla="*/ 197 w 197"/>
                <a:gd name="T3" fmla="*/ 0 h 28"/>
                <a:gd name="T4" fmla="*/ 192 w 197"/>
                <a:gd name="T5" fmla="*/ 7 h 28"/>
                <a:gd name="T6" fmla="*/ 188 w 197"/>
                <a:gd name="T7" fmla="*/ 13 h 28"/>
                <a:gd name="T8" fmla="*/ 183 w 197"/>
                <a:gd name="T9" fmla="*/ 18 h 28"/>
                <a:gd name="T10" fmla="*/ 180 w 197"/>
                <a:gd name="T11" fmla="*/ 22 h 28"/>
                <a:gd name="T12" fmla="*/ 175 w 197"/>
                <a:gd name="T13" fmla="*/ 24 h 28"/>
                <a:gd name="T14" fmla="*/ 171 w 197"/>
                <a:gd name="T15" fmla="*/ 26 h 28"/>
                <a:gd name="T16" fmla="*/ 166 w 197"/>
                <a:gd name="T17" fmla="*/ 27 h 28"/>
                <a:gd name="T18" fmla="*/ 163 w 197"/>
                <a:gd name="T19" fmla="*/ 26 h 28"/>
                <a:gd name="T20" fmla="*/ 154 w 197"/>
                <a:gd name="T21" fmla="*/ 24 h 28"/>
                <a:gd name="T22" fmla="*/ 149 w 197"/>
                <a:gd name="T23" fmla="*/ 22 h 28"/>
                <a:gd name="T24" fmla="*/ 144 w 197"/>
                <a:gd name="T25" fmla="*/ 20 h 28"/>
                <a:gd name="T26" fmla="*/ 143 w 197"/>
                <a:gd name="T27" fmla="*/ 18 h 28"/>
                <a:gd name="T28" fmla="*/ 138 w 197"/>
                <a:gd name="T29" fmla="*/ 22 h 28"/>
                <a:gd name="T30" fmla="*/ 134 w 197"/>
                <a:gd name="T31" fmla="*/ 24 h 28"/>
                <a:gd name="T32" fmla="*/ 130 w 197"/>
                <a:gd name="T33" fmla="*/ 27 h 28"/>
                <a:gd name="T34" fmla="*/ 126 w 197"/>
                <a:gd name="T35" fmla="*/ 28 h 28"/>
                <a:gd name="T36" fmla="*/ 119 w 197"/>
                <a:gd name="T37" fmla="*/ 28 h 28"/>
                <a:gd name="T38" fmla="*/ 112 w 197"/>
                <a:gd name="T39" fmla="*/ 27 h 28"/>
                <a:gd name="T40" fmla="*/ 108 w 197"/>
                <a:gd name="T41" fmla="*/ 24 h 28"/>
                <a:gd name="T42" fmla="*/ 104 w 197"/>
                <a:gd name="T43" fmla="*/ 22 h 28"/>
                <a:gd name="T44" fmla="*/ 101 w 197"/>
                <a:gd name="T45" fmla="*/ 20 h 28"/>
                <a:gd name="T46" fmla="*/ 100 w 197"/>
                <a:gd name="T47" fmla="*/ 18 h 28"/>
                <a:gd name="T48" fmla="*/ 95 w 197"/>
                <a:gd name="T49" fmla="*/ 22 h 28"/>
                <a:gd name="T50" fmla="*/ 90 w 197"/>
                <a:gd name="T51" fmla="*/ 24 h 28"/>
                <a:gd name="T52" fmla="*/ 85 w 197"/>
                <a:gd name="T53" fmla="*/ 27 h 28"/>
                <a:gd name="T54" fmla="*/ 82 w 197"/>
                <a:gd name="T55" fmla="*/ 28 h 28"/>
                <a:gd name="T56" fmla="*/ 73 w 197"/>
                <a:gd name="T57" fmla="*/ 28 h 28"/>
                <a:gd name="T58" fmla="*/ 67 w 197"/>
                <a:gd name="T59" fmla="*/ 27 h 28"/>
                <a:gd name="T60" fmla="*/ 61 w 197"/>
                <a:gd name="T61" fmla="*/ 24 h 28"/>
                <a:gd name="T62" fmla="*/ 57 w 197"/>
                <a:gd name="T63" fmla="*/ 21 h 28"/>
                <a:gd name="T64" fmla="*/ 55 w 197"/>
                <a:gd name="T65" fmla="*/ 18 h 28"/>
                <a:gd name="T66" fmla="*/ 54 w 197"/>
                <a:gd name="T67" fmla="*/ 18 h 28"/>
                <a:gd name="T68" fmla="*/ 48 w 197"/>
                <a:gd name="T69" fmla="*/ 23 h 28"/>
                <a:gd name="T70" fmla="*/ 41 w 197"/>
                <a:gd name="T71" fmla="*/ 26 h 28"/>
                <a:gd name="T72" fmla="*/ 35 w 197"/>
                <a:gd name="T73" fmla="*/ 28 h 28"/>
                <a:gd name="T74" fmla="*/ 30 w 197"/>
                <a:gd name="T75" fmla="*/ 28 h 28"/>
                <a:gd name="T76" fmla="*/ 25 w 197"/>
                <a:gd name="T77" fmla="*/ 27 h 28"/>
                <a:gd name="T78" fmla="*/ 21 w 197"/>
                <a:gd name="T79" fmla="*/ 26 h 28"/>
                <a:gd name="T80" fmla="*/ 17 w 197"/>
                <a:gd name="T81" fmla="*/ 23 h 28"/>
                <a:gd name="T82" fmla="*/ 13 w 197"/>
                <a:gd name="T83" fmla="*/ 21 h 28"/>
                <a:gd name="T84" fmla="*/ 7 w 197"/>
                <a:gd name="T85" fmla="*/ 13 h 28"/>
                <a:gd name="T86" fmla="*/ 3 w 197"/>
                <a:gd name="T87" fmla="*/ 7 h 28"/>
                <a:gd name="T88" fmla="*/ 1 w 197"/>
                <a:gd name="T89" fmla="*/ 2 h 28"/>
                <a:gd name="T90" fmla="*/ 0 w 197"/>
                <a:gd name="T91" fmla="*/ 0 h 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7"/>
                <a:gd name="T139" fmla="*/ 0 h 28"/>
                <a:gd name="T140" fmla="*/ 197 w 197"/>
                <a:gd name="T141" fmla="*/ 28 h 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7" h="28">
                  <a:moveTo>
                    <a:pt x="0" y="0"/>
                  </a:moveTo>
                  <a:lnTo>
                    <a:pt x="197" y="0"/>
                  </a:lnTo>
                  <a:lnTo>
                    <a:pt x="192" y="7"/>
                  </a:lnTo>
                  <a:lnTo>
                    <a:pt x="188" y="13"/>
                  </a:lnTo>
                  <a:lnTo>
                    <a:pt x="183" y="18"/>
                  </a:lnTo>
                  <a:lnTo>
                    <a:pt x="180" y="22"/>
                  </a:lnTo>
                  <a:lnTo>
                    <a:pt x="175" y="24"/>
                  </a:lnTo>
                  <a:lnTo>
                    <a:pt x="171" y="26"/>
                  </a:lnTo>
                  <a:lnTo>
                    <a:pt x="166" y="27"/>
                  </a:lnTo>
                  <a:lnTo>
                    <a:pt x="163" y="26"/>
                  </a:lnTo>
                  <a:lnTo>
                    <a:pt x="154" y="24"/>
                  </a:lnTo>
                  <a:lnTo>
                    <a:pt x="149" y="22"/>
                  </a:lnTo>
                  <a:lnTo>
                    <a:pt x="144" y="20"/>
                  </a:lnTo>
                  <a:lnTo>
                    <a:pt x="143" y="18"/>
                  </a:lnTo>
                  <a:lnTo>
                    <a:pt x="138" y="22"/>
                  </a:lnTo>
                  <a:lnTo>
                    <a:pt x="134" y="24"/>
                  </a:lnTo>
                  <a:lnTo>
                    <a:pt x="130" y="27"/>
                  </a:lnTo>
                  <a:lnTo>
                    <a:pt x="126" y="28"/>
                  </a:lnTo>
                  <a:lnTo>
                    <a:pt x="119" y="28"/>
                  </a:lnTo>
                  <a:lnTo>
                    <a:pt x="112" y="27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1" y="20"/>
                  </a:lnTo>
                  <a:lnTo>
                    <a:pt x="100" y="18"/>
                  </a:lnTo>
                  <a:lnTo>
                    <a:pt x="95" y="22"/>
                  </a:lnTo>
                  <a:lnTo>
                    <a:pt x="90" y="24"/>
                  </a:lnTo>
                  <a:lnTo>
                    <a:pt x="85" y="27"/>
                  </a:lnTo>
                  <a:lnTo>
                    <a:pt x="82" y="28"/>
                  </a:lnTo>
                  <a:lnTo>
                    <a:pt x="73" y="28"/>
                  </a:lnTo>
                  <a:lnTo>
                    <a:pt x="67" y="27"/>
                  </a:lnTo>
                  <a:lnTo>
                    <a:pt x="61" y="24"/>
                  </a:lnTo>
                  <a:lnTo>
                    <a:pt x="57" y="21"/>
                  </a:lnTo>
                  <a:lnTo>
                    <a:pt x="55" y="18"/>
                  </a:lnTo>
                  <a:lnTo>
                    <a:pt x="54" y="18"/>
                  </a:lnTo>
                  <a:lnTo>
                    <a:pt x="48" y="23"/>
                  </a:lnTo>
                  <a:lnTo>
                    <a:pt x="41" y="26"/>
                  </a:lnTo>
                  <a:lnTo>
                    <a:pt x="35" y="28"/>
                  </a:lnTo>
                  <a:lnTo>
                    <a:pt x="30" y="28"/>
                  </a:lnTo>
                  <a:lnTo>
                    <a:pt x="25" y="27"/>
                  </a:lnTo>
                  <a:lnTo>
                    <a:pt x="21" y="26"/>
                  </a:lnTo>
                  <a:lnTo>
                    <a:pt x="17" y="23"/>
                  </a:lnTo>
                  <a:lnTo>
                    <a:pt x="13" y="21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7"/>
            <p:cNvSpPr>
              <a:spLocks/>
            </p:cNvSpPr>
            <p:nvPr/>
          </p:nvSpPr>
          <p:spPr bwMode="auto">
            <a:xfrm>
              <a:off x="2381" y="5966"/>
              <a:ext cx="136" cy="149"/>
            </a:xfrm>
            <a:custGeom>
              <a:avLst/>
              <a:gdLst>
                <a:gd name="T0" fmla="*/ 0 w 136"/>
                <a:gd name="T1" fmla="*/ 149 h 149"/>
                <a:gd name="T2" fmla="*/ 0 w 136"/>
                <a:gd name="T3" fmla="*/ 138 h 149"/>
                <a:gd name="T4" fmla="*/ 0 w 136"/>
                <a:gd name="T5" fmla="*/ 128 h 149"/>
                <a:gd name="T6" fmla="*/ 1 w 136"/>
                <a:gd name="T7" fmla="*/ 118 h 149"/>
                <a:gd name="T8" fmla="*/ 3 w 136"/>
                <a:gd name="T9" fmla="*/ 110 h 149"/>
                <a:gd name="T10" fmla="*/ 5 w 136"/>
                <a:gd name="T11" fmla="*/ 100 h 149"/>
                <a:gd name="T12" fmla="*/ 9 w 136"/>
                <a:gd name="T13" fmla="*/ 91 h 149"/>
                <a:gd name="T14" fmla="*/ 12 w 136"/>
                <a:gd name="T15" fmla="*/ 84 h 149"/>
                <a:gd name="T16" fmla="*/ 16 w 136"/>
                <a:gd name="T17" fmla="*/ 75 h 149"/>
                <a:gd name="T18" fmla="*/ 26 w 136"/>
                <a:gd name="T19" fmla="*/ 62 h 149"/>
                <a:gd name="T20" fmla="*/ 37 w 136"/>
                <a:gd name="T21" fmla="*/ 48 h 149"/>
                <a:gd name="T22" fmla="*/ 49 w 136"/>
                <a:gd name="T23" fmla="*/ 37 h 149"/>
                <a:gd name="T24" fmla="*/ 63 w 136"/>
                <a:gd name="T25" fmla="*/ 27 h 149"/>
                <a:gd name="T26" fmla="*/ 75 w 136"/>
                <a:gd name="T27" fmla="*/ 19 h 149"/>
                <a:gd name="T28" fmla="*/ 87 w 136"/>
                <a:gd name="T29" fmla="*/ 12 h 149"/>
                <a:gd name="T30" fmla="*/ 99 w 136"/>
                <a:gd name="T31" fmla="*/ 7 h 149"/>
                <a:gd name="T32" fmla="*/ 110 w 136"/>
                <a:gd name="T33" fmla="*/ 3 h 149"/>
                <a:gd name="T34" fmla="*/ 120 w 136"/>
                <a:gd name="T35" fmla="*/ 0 h 149"/>
                <a:gd name="T36" fmla="*/ 127 w 136"/>
                <a:gd name="T37" fmla="*/ 0 h 149"/>
                <a:gd name="T38" fmla="*/ 130 w 136"/>
                <a:gd name="T39" fmla="*/ 0 h 149"/>
                <a:gd name="T40" fmla="*/ 132 w 136"/>
                <a:gd name="T41" fmla="*/ 0 h 149"/>
                <a:gd name="T42" fmla="*/ 134 w 136"/>
                <a:gd name="T43" fmla="*/ 2 h 149"/>
                <a:gd name="T44" fmla="*/ 135 w 136"/>
                <a:gd name="T45" fmla="*/ 3 h 149"/>
                <a:gd name="T46" fmla="*/ 136 w 136"/>
                <a:gd name="T47" fmla="*/ 15 h 149"/>
                <a:gd name="T48" fmla="*/ 135 w 136"/>
                <a:gd name="T49" fmla="*/ 27 h 149"/>
                <a:gd name="T50" fmla="*/ 132 w 136"/>
                <a:gd name="T51" fmla="*/ 41 h 149"/>
                <a:gd name="T52" fmla="*/ 129 w 136"/>
                <a:gd name="T53" fmla="*/ 53 h 149"/>
                <a:gd name="T54" fmla="*/ 122 w 136"/>
                <a:gd name="T55" fmla="*/ 65 h 149"/>
                <a:gd name="T56" fmla="*/ 115 w 136"/>
                <a:gd name="T57" fmla="*/ 78 h 149"/>
                <a:gd name="T58" fmla="*/ 108 w 136"/>
                <a:gd name="T59" fmla="*/ 90 h 149"/>
                <a:gd name="T60" fmla="*/ 98 w 136"/>
                <a:gd name="T61" fmla="*/ 101 h 149"/>
                <a:gd name="T62" fmla="*/ 88 w 136"/>
                <a:gd name="T63" fmla="*/ 111 h 149"/>
                <a:gd name="T64" fmla="*/ 76 w 136"/>
                <a:gd name="T65" fmla="*/ 121 h 149"/>
                <a:gd name="T66" fmla="*/ 65 w 136"/>
                <a:gd name="T67" fmla="*/ 129 h 149"/>
                <a:gd name="T68" fmla="*/ 53 w 136"/>
                <a:gd name="T69" fmla="*/ 135 h 149"/>
                <a:gd name="T70" fmla="*/ 39 w 136"/>
                <a:gd name="T71" fmla="*/ 141 h 149"/>
                <a:gd name="T72" fmla="*/ 27 w 136"/>
                <a:gd name="T73" fmla="*/ 145 h 149"/>
                <a:gd name="T74" fmla="*/ 14 w 136"/>
                <a:gd name="T75" fmla="*/ 148 h 149"/>
                <a:gd name="T76" fmla="*/ 0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0" y="149"/>
                  </a:moveTo>
                  <a:lnTo>
                    <a:pt x="0" y="138"/>
                  </a:lnTo>
                  <a:lnTo>
                    <a:pt x="0" y="128"/>
                  </a:lnTo>
                  <a:lnTo>
                    <a:pt x="1" y="118"/>
                  </a:lnTo>
                  <a:lnTo>
                    <a:pt x="3" y="110"/>
                  </a:lnTo>
                  <a:lnTo>
                    <a:pt x="5" y="100"/>
                  </a:lnTo>
                  <a:lnTo>
                    <a:pt x="9" y="91"/>
                  </a:lnTo>
                  <a:lnTo>
                    <a:pt x="12" y="84"/>
                  </a:lnTo>
                  <a:lnTo>
                    <a:pt x="16" y="75"/>
                  </a:lnTo>
                  <a:lnTo>
                    <a:pt x="26" y="62"/>
                  </a:lnTo>
                  <a:lnTo>
                    <a:pt x="37" y="48"/>
                  </a:lnTo>
                  <a:lnTo>
                    <a:pt x="49" y="37"/>
                  </a:lnTo>
                  <a:lnTo>
                    <a:pt x="63" y="27"/>
                  </a:lnTo>
                  <a:lnTo>
                    <a:pt x="75" y="19"/>
                  </a:lnTo>
                  <a:lnTo>
                    <a:pt x="87" y="12"/>
                  </a:lnTo>
                  <a:lnTo>
                    <a:pt x="99" y="7"/>
                  </a:lnTo>
                  <a:lnTo>
                    <a:pt x="110" y="3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6" y="15"/>
                  </a:lnTo>
                  <a:lnTo>
                    <a:pt x="135" y="27"/>
                  </a:lnTo>
                  <a:lnTo>
                    <a:pt x="132" y="41"/>
                  </a:lnTo>
                  <a:lnTo>
                    <a:pt x="129" y="53"/>
                  </a:lnTo>
                  <a:lnTo>
                    <a:pt x="122" y="65"/>
                  </a:lnTo>
                  <a:lnTo>
                    <a:pt x="115" y="78"/>
                  </a:lnTo>
                  <a:lnTo>
                    <a:pt x="108" y="90"/>
                  </a:lnTo>
                  <a:lnTo>
                    <a:pt x="98" y="101"/>
                  </a:lnTo>
                  <a:lnTo>
                    <a:pt x="88" y="111"/>
                  </a:lnTo>
                  <a:lnTo>
                    <a:pt x="76" y="121"/>
                  </a:lnTo>
                  <a:lnTo>
                    <a:pt x="65" y="129"/>
                  </a:lnTo>
                  <a:lnTo>
                    <a:pt x="53" y="135"/>
                  </a:lnTo>
                  <a:lnTo>
                    <a:pt x="39" y="141"/>
                  </a:lnTo>
                  <a:lnTo>
                    <a:pt x="27" y="145"/>
                  </a:lnTo>
                  <a:lnTo>
                    <a:pt x="14" y="148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Freeform 8"/>
            <p:cNvSpPr>
              <a:spLocks/>
            </p:cNvSpPr>
            <p:nvPr/>
          </p:nvSpPr>
          <p:spPr bwMode="auto">
            <a:xfrm>
              <a:off x="2381" y="5966"/>
              <a:ext cx="136" cy="149"/>
            </a:xfrm>
            <a:custGeom>
              <a:avLst/>
              <a:gdLst>
                <a:gd name="T0" fmla="*/ 0 w 136"/>
                <a:gd name="T1" fmla="*/ 149 h 149"/>
                <a:gd name="T2" fmla="*/ 0 w 136"/>
                <a:gd name="T3" fmla="*/ 138 h 149"/>
                <a:gd name="T4" fmla="*/ 0 w 136"/>
                <a:gd name="T5" fmla="*/ 128 h 149"/>
                <a:gd name="T6" fmla="*/ 1 w 136"/>
                <a:gd name="T7" fmla="*/ 118 h 149"/>
                <a:gd name="T8" fmla="*/ 3 w 136"/>
                <a:gd name="T9" fmla="*/ 110 h 149"/>
                <a:gd name="T10" fmla="*/ 5 w 136"/>
                <a:gd name="T11" fmla="*/ 100 h 149"/>
                <a:gd name="T12" fmla="*/ 9 w 136"/>
                <a:gd name="T13" fmla="*/ 91 h 149"/>
                <a:gd name="T14" fmla="*/ 12 w 136"/>
                <a:gd name="T15" fmla="*/ 84 h 149"/>
                <a:gd name="T16" fmla="*/ 16 w 136"/>
                <a:gd name="T17" fmla="*/ 75 h 149"/>
                <a:gd name="T18" fmla="*/ 26 w 136"/>
                <a:gd name="T19" fmla="*/ 62 h 149"/>
                <a:gd name="T20" fmla="*/ 37 w 136"/>
                <a:gd name="T21" fmla="*/ 48 h 149"/>
                <a:gd name="T22" fmla="*/ 49 w 136"/>
                <a:gd name="T23" fmla="*/ 37 h 149"/>
                <a:gd name="T24" fmla="*/ 63 w 136"/>
                <a:gd name="T25" fmla="*/ 27 h 149"/>
                <a:gd name="T26" fmla="*/ 75 w 136"/>
                <a:gd name="T27" fmla="*/ 19 h 149"/>
                <a:gd name="T28" fmla="*/ 87 w 136"/>
                <a:gd name="T29" fmla="*/ 12 h 149"/>
                <a:gd name="T30" fmla="*/ 99 w 136"/>
                <a:gd name="T31" fmla="*/ 7 h 149"/>
                <a:gd name="T32" fmla="*/ 110 w 136"/>
                <a:gd name="T33" fmla="*/ 3 h 149"/>
                <a:gd name="T34" fmla="*/ 120 w 136"/>
                <a:gd name="T35" fmla="*/ 0 h 149"/>
                <a:gd name="T36" fmla="*/ 127 w 136"/>
                <a:gd name="T37" fmla="*/ 0 h 149"/>
                <a:gd name="T38" fmla="*/ 130 w 136"/>
                <a:gd name="T39" fmla="*/ 0 h 149"/>
                <a:gd name="T40" fmla="*/ 132 w 136"/>
                <a:gd name="T41" fmla="*/ 0 h 149"/>
                <a:gd name="T42" fmla="*/ 134 w 136"/>
                <a:gd name="T43" fmla="*/ 2 h 149"/>
                <a:gd name="T44" fmla="*/ 135 w 136"/>
                <a:gd name="T45" fmla="*/ 3 h 149"/>
                <a:gd name="T46" fmla="*/ 136 w 136"/>
                <a:gd name="T47" fmla="*/ 15 h 149"/>
                <a:gd name="T48" fmla="*/ 135 w 136"/>
                <a:gd name="T49" fmla="*/ 27 h 149"/>
                <a:gd name="T50" fmla="*/ 132 w 136"/>
                <a:gd name="T51" fmla="*/ 41 h 149"/>
                <a:gd name="T52" fmla="*/ 129 w 136"/>
                <a:gd name="T53" fmla="*/ 53 h 149"/>
                <a:gd name="T54" fmla="*/ 122 w 136"/>
                <a:gd name="T55" fmla="*/ 65 h 149"/>
                <a:gd name="T56" fmla="*/ 115 w 136"/>
                <a:gd name="T57" fmla="*/ 78 h 149"/>
                <a:gd name="T58" fmla="*/ 108 w 136"/>
                <a:gd name="T59" fmla="*/ 90 h 149"/>
                <a:gd name="T60" fmla="*/ 98 w 136"/>
                <a:gd name="T61" fmla="*/ 101 h 149"/>
                <a:gd name="T62" fmla="*/ 88 w 136"/>
                <a:gd name="T63" fmla="*/ 111 h 149"/>
                <a:gd name="T64" fmla="*/ 76 w 136"/>
                <a:gd name="T65" fmla="*/ 121 h 149"/>
                <a:gd name="T66" fmla="*/ 65 w 136"/>
                <a:gd name="T67" fmla="*/ 129 h 149"/>
                <a:gd name="T68" fmla="*/ 53 w 136"/>
                <a:gd name="T69" fmla="*/ 135 h 149"/>
                <a:gd name="T70" fmla="*/ 39 w 136"/>
                <a:gd name="T71" fmla="*/ 141 h 149"/>
                <a:gd name="T72" fmla="*/ 27 w 136"/>
                <a:gd name="T73" fmla="*/ 145 h 149"/>
                <a:gd name="T74" fmla="*/ 14 w 136"/>
                <a:gd name="T75" fmla="*/ 148 h 149"/>
                <a:gd name="T76" fmla="*/ 0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0" y="149"/>
                  </a:moveTo>
                  <a:lnTo>
                    <a:pt x="0" y="138"/>
                  </a:lnTo>
                  <a:lnTo>
                    <a:pt x="0" y="128"/>
                  </a:lnTo>
                  <a:lnTo>
                    <a:pt x="1" y="118"/>
                  </a:lnTo>
                  <a:lnTo>
                    <a:pt x="3" y="110"/>
                  </a:lnTo>
                  <a:lnTo>
                    <a:pt x="5" y="100"/>
                  </a:lnTo>
                  <a:lnTo>
                    <a:pt x="9" y="91"/>
                  </a:lnTo>
                  <a:lnTo>
                    <a:pt x="12" y="84"/>
                  </a:lnTo>
                  <a:lnTo>
                    <a:pt x="16" y="75"/>
                  </a:lnTo>
                  <a:lnTo>
                    <a:pt x="26" y="62"/>
                  </a:lnTo>
                  <a:lnTo>
                    <a:pt x="37" y="48"/>
                  </a:lnTo>
                  <a:lnTo>
                    <a:pt x="49" y="37"/>
                  </a:lnTo>
                  <a:lnTo>
                    <a:pt x="63" y="27"/>
                  </a:lnTo>
                  <a:lnTo>
                    <a:pt x="75" y="19"/>
                  </a:lnTo>
                  <a:lnTo>
                    <a:pt x="87" y="12"/>
                  </a:lnTo>
                  <a:lnTo>
                    <a:pt x="99" y="7"/>
                  </a:lnTo>
                  <a:lnTo>
                    <a:pt x="110" y="3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6" y="15"/>
                  </a:lnTo>
                  <a:lnTo>
                    <a:pt x="135" y="27"/>
                  </a:lnTo>
                  <a:lnTo>
                    <a:pt x="132" y="41"/>
                  </a:lnTo>
                  <a:lnTo>
                    <a:pt x="129" y="53"/>
                  </a:lnTo>
                  <a:lnTo>
                    <a:pt x="122" y="65"/>
                  </a:lnTo>
                  <a:lnTo>
                    <a:pt x="115" y="78"/>
                  </a:lnTo>
                  <a:lnTo>
                    <a:pt x="108" y="90"/>
                  </a:lnTo>
                  <a:lnTo>
                    <a:pt x="98" y="101"/>
                  </a:lnTo>
                  <a:lnTo>
                    <a:pt x="88" y="111"/>
                  </a:lnTo>
                  <a:lnTo>
                    <a:pt x="76" y="121"/>
                  </a:lnTo>
                  <a:lnTo>
                    <a:pt x="65" y="129"/>
                  </a:lnTo>
                  <a:lnTo>
                    <a:pt x="53" y="135"/>
                  </a:lnTo>
                  <a:lnTo>
                    <a:pt x="39" y="141"/>
                  </a:lnTo>
                  <a:lnTo>
                    <a:pt x="27" y="145"/>
                  </a:lnTo>
                  <a:lnTo>
                    <a:pt x="14" y="148"/>
                  </a:lnTo>
                  <a:lnTo>
                    <a:pt x="0" y="149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9"/>
            <p:cNvSpPr>
              <a:spLocks/>
            </p:cNvSpPr>
            <p:nvPr/>
          </p:nvSpPr>
          <p:spPr bwMode="auto">
            <a:xfrm>
              <a:off x="2229" y="5966"/>
              <a:ext cx="136" cy="149"/>
            </a:xfrm>
            <a:custGeom>
              <a:avLst/>
              <a:gdLst>
                <a:gd name="T0" fmla="*/ 136 w 136"/>
                <a:gd name="T1" fmla="*/ 149 h 149"/>
                <a:gd name="T2" fmla="*/ 136 w 136"/>
                <a:gd name="T3" fmla="*/ 138 h 149"/>
                <a:gd name="T4" fmla="*/ 136 w 136"/>
                <a:gd name="T5" fmla="*/ 128 h 149"/>
                <a:gd name="T6" fmla="*/ 135 w 136"/>
                <a:gd name="T7" fmla="*/ 118 h 149"/>
                <a:gd name="T8" fmla="*/ 132 w 136"/>
                <a:gd name="T9" fmla="*/ 110 h 149"/>
                <a:gd name="T10" fmla="*/ 130 w 136"/>
                <a:gd name="T11" fmla="*/ 100 h 149"/>
                <a:gd name="T12" fmla="*/ 128 w 136"/>
                <a:gd name="T13" fmla="*/ 91 h 149"/>
                <a:gd name="T14" fmla="*/ 124 w 136"/>
                <a:gd name="T15" fmla="*/ 84 h 149"/>
                <a:gd name="T16" fmla="*/ 119 w 136"/>
                <a:gd name="T17" fmla="*/ 75 h 149"/>
                <a:gd name="T18" fmla="*/ 109 w 136"/>
                <a:gd name="T19" fmla="*/ 62 h 149"/>
                <a:gd name="T20" fmla="*/ 98 w 136"/>
                <a:gd name="T21" fmla="*/ 48 h 149"/>
                <a:gd name="T22" fmla="*/ 86 w 136"/>
                <a:gd name="T23" fmla="*/ 37 h 149"/>
                <a:gd name="T24" fmla="*/ 74 w 136"/>
                <a:gd name="T25" fmla="*/ 27 h 149"/>
                <a:gd name="T26" fmla="*/ 61 w 136"/>
                <a:gd name="T27" fmla="*/ 19 h 149"/>
                <a:gd name="T28" fmla="*/ 48 w 136"/>
                <a:gd name="T29" fmla="*/ 12 h 149"/>
                <a:gd name="T30" fmla="*/ 36 w 136"/>
                <a:gd name="T31" fmla="*/ 7 h 149"/>
                <a:gd name="T32" fmla="*/ 26 w 136"/>
                <a:gd name="T33" fmla="*/ 3 h 149"/>
                <a:gd name="T34" fmla="*/ 16 w 136"/>
                <a:gd name="T35" fmla="*/ 0 h 149"/>
                <a:gd name="T36" fmla="*/ 9 w 136"/>
                <a:gd name="T37" fmla="*/ 0 h 149"/>
                <a:gd name="T38" fmla="*/ 6 w 136"/>
                <a:gd name="T39" fmla="*/ 0 h 149"/>
                <a:gd name="T40" fmla="*/ 4 w 136"/>
                <a:gd name="T41" fmla="*/ 0 h 149"/>
                <a:gd name="T42" fmla="*/ 3 w 136"/>
                <a:gd name="T43" fmla="*/ 2 h 149"/>
                <a:gd name="T44" fmla="*/ 1 w 136"/>
                <a:gd name="T45" fmla="*/ 3 h 149"/>
                <a:gd name="T46" fmla="*/ 0 w 136"/>
                <a:gd name="T47" fmla="*/ 15 h 149"/>
                <a:gd name="T48" fmla="*/ 1 w 136"/>
                <a:gd name="T49" fmla="*/ 27 h 149"/>
                <a:gd name="T50" fmla="*/ 4 w 136"/>
                <a:gd name="T51" fmla="*/ 41 h 149"/>
                <a:gd name="T52" fmla="*/ 8 w 136"/>
                <a:gd name="T53" fmla="*/ 53 h 149"/>
                <a:gd name="T54" fmla="*/ 14 w 136"/>
                <a:gd name="T55" fmla="*/ 65 h 149"/>
                <a:gd name="T56" fmla="*/ 20 w 136"/>
                <a:gd name="T57" fmla="*/ 78 h 149"/>
                <a:gd name="T58" fmla="*/ 28 w 136"/>
                <a:gd name="T59" fmla="*/ 90 h 149"/>
                <a:gd name="T60" fmla="*/ 38 w 136"/>
                <a:gd name="T61" fmla="*/ 101 h 149"/>
                <a:gd name="T62" fmla="*/ 48 w 136"/>
                <a:gd name="T63" fmla="*/ 111 h 149"/>
                <a:gd name="T64" fmla="*/ 59 w 136"/>
                <a:gd name="T65" fmla="*/ 121 h 149"/>
                <a:gd name="T66" fmla="*/ 71 w 136"/>
                <a:gd name="T67" fmla="*/ 129 h 149"/>
                <a:gd name="T68" fmla="*/ 83 w 136"/>
                <a:gd name="T69" fmla="*/ 135 h 149"/>
                <a:gd name="T70" fmla="*/ 97 w 136"/>
                <a:gd name="T71" fmla="*/ 141 h 149"/>
                <a:gd name="T72" fmla="*/ 109 w 136"/>
                <a:gd name="T73" fmla="*/ 145 h 149"/>
                <a:gd name="T74" fmla="*/ 123 w 136"/>
                <a:gd name="T75" fmla="*/ 148 h 149"/>
                <a:gd name="T76" fmla="*/ 136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136" y="149"/>
                  </a:moveTo>
                  <a:lnTo>
                    <a:pt x="136" y="138"/>
                  </a:lnTo>
                  <a:lnTo>
                    <a:pt x="136" y="128"/>
                  </a:lnTo>
                  <a:lnTo>
                    <a:pt x="135" y="118"/>
                  </a:lnTo>
                  <a:lnTo>
                    <a:pt x="132" y="110"/>
                  </a:lnTo>
                  <a:lnTo>
                    <a:pt x="130" y="100"/>
                  </a:lnTo>
                  <a:lnTo>
                    <a:pt x="128" y="91"/>
                  </a:lnTo>
                  <a:lnTo>
                    <a:pt x="124" y="84"/>
                  </a:lnTo>
                  <a:lnTo>
                    <a:pt x="119" y="75"/>
                  </a:lnTo>
                  <a:lnTo>
                    <a:pt x="109" y="62"/>
                  </a:lnTo>
                  <a:lnTo>
                    <a:pt x="98" y="48"/>
                  </a:lnTo>
                  <a:lnTo>
                    <a:pt x="86" y="37"/>
                  </a:lnTo>
                  <a:lnTo>
                    <a:pt x="74" y="27"/>
                  </a:lnTo>
                  <a:lnTo>
                    <a:pt x="61" y="19"/>
                  </a:lnTo>
                  <a:lnTo>
                    <a:pt x="48" y="12"/>
                  </a:lnTo>
                  <a:lnTo>
                    <a:pt x="36" y="7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15"/>
                  </a:lnTo>
                  <a:lnTo>
                    <a:pt x="1" y="27"/>
                  </a:lnTo>
                  <a:lnTo>
                    <a:pt x="4" y="41"/>
                  </a:lnTo>
                  <a:lnTo>
                    <a:pt x="8" y="53"/>
                  </a:lnTo>
                  <a:lnTo>
                    <a:pt x="14" y="65"/>
                  </a:lnTo>
                  <a:lnTo>
                    <a:pt x="20" y="78"/>
                  </a:lnTo>
                  <a:lnTo>
                    <a:pt x="28" y="90"/>
                  </a:lnTo>
                  <a:lnTo>
                    <a:pt x="38" y="101"/>
                  </a:lnTo>
                  <a:lnTo>
                    <a:pt x="48" y="111"/>
                  </a:lnTo>
                  <a:lnTo>
                    <a:pt x="59" y="121"/>
                  </a:lnTo>
                  <a:lnTo>
                    <a:pt x="71" y="129"/>
                  </a:lnTo>
                  <a:lnTo>
                    <a:pt x="83" y="135"/>
                  </a:lnTo>
                  <a:lnTo>
                    <a:pt x="97" y="141"/>
                  </a:lnTo>
                  <a:lnTo>
                    <a:pt x="109" y="145"/>
                  </a:lnTo>
                  <a:lnTo>
                    <a:pt x="123" y="148"/>
                  </a:lnTo>
                  <a:lnTo>
                    <a:pt x="136" y="1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10"/>
            <p:cNvSpPr>
              <a:spLocks/>
            </p:cNvSpPr>
            <p:nvPr/>
          </p:nvSpPr>
          <p:spPr bwMode="auto">
            <a:xfrm>
              <a:off x="2229" y="5966"/>
              <a:ext cx="136" cy="149"/>
            </a:xfrm>
            <a:custGeom>
              <a:avLst/>
              <a:gdLst>
                <a:gd name="T0" fmla="*/ 136 w 136"/>
                <a:gd name="T1" fmla="*/ 149 h 149"/>
                <a:gd name="T2" fmla="*/ 136 w 136"/>
                <a:gd name="T3" fmla="*/ 138 h 149"/>
                <a:gd name="T4" fmla="*/ 136 w 136"/>
                <a:gd name="T5" fmla="*/ 128 h 149"/>
                <a:gd name="T6" fmla="*/ 135 w 136"/>
                <a:gd name="T7" fmla="*/ 118 h 149"/>
                <a:gd name="T8" fmla="*/ 132 w 136"/>
                <a:gd name="T9" fmla="*/ 110 h 149"/>
                <a:gd name="T10" fmla="*/ 130 w 136"/>
                <a:gd name="T11" fmla="*/ 100 h 149"/>
                <a:gd name="T12" fmla="*/ 128 w 136"/>
                <a:gd name="T13" fmla="*/ 91 h 149"/>
                <a:gd name="T14" fmla="*/ 124 w 136"/>
                <a:gd name="T15" fmla="*/ 84 h 149"/>
                <a:gd name="T16" fmla="*/ 119 w 136"/>
                <a:gd name="T17" fmla="*/ 75 h 149"/>
                <a:gd name="T18" fmla="*/ 109 w 136"/>
                <a:gd name="T19" fmla="*/ 62 h 149"/>
                <a:gd name="T20" fmla="*/ 98 w 136"/>
                <a:gd name="T21" fmla="*/ 48 h 149"/>
                <a:gd name="T22" fmla="*/ 86 w 136"/>
                <a:gd name="T23" fmla="*/ 37 h 149"/>
                <a:gd name="T24" fmla="*/ 74 w 136"/>
                <a:gd name="T25" fmla="*/ 27 h 149"/>
                <a:gd name="T26" fmla="*/ 61 w 136"/>
                <a:gd name="T27" fmla="*/ 19 h 149"/>
                <a:gd name="T28" fmla="*/ 48 w 136"/>
                <a:gd name="T29" fmla="*/ 12 h 149"/>
                <a:gd name="T30" fmla="*/ 36 w 136"/>
                <a:gd name="T31" fmla="*/ 7 h 149"/>
                <a:gd name="T32" fmla="*/ 26 w 136"/>
                <a:gd name="T33" fmla="*/ 3 h 149"/>
                <a:gd name="T34" fmla="*/ 16 w 136"/>
                <a:gd name="T35" fmla="*/ 0 h 149"/>
                <a:gd name="T36" fmla="*/ 9 w 136"/>
                <a:gd name="T37" fmla="*/ 0 h 149"/>
                <a:gd name="T38" fmla="*/ 6 w 136"/>
                <a:gd name="T39" fmla="*/ 0 h 149"/>
                <a:gd name="T40" fmla="*/ 4 w 136"/>
                <a:gd name="T41" fmla="*/ 0 h 149"/>
                <a:gd name="T42" fmla="*/ 3 w 136"/>
                <a:gd name="T43" fmla="*/ 2 h 149"/>
                <a:gd name="T44" fmla="*/ 1 w 136"/>
                <a:gd name="T45" fmla="*/ 3 h 149"/>
                <a:gd name="T46" fmla="*/ 0 w 136"/>
                <a:gd name="T47" fmla="*/ 15 h 149"/>
                <a:gd name="T48" fmla="*/ 1 w 136"/>
                <a:gd name="T49" fmla="*/ 27 h 149"/>
                <a:gd name="T50" fmla="*/ 4 w 136"/>
                <a:gd name="T51" fmla="*/ 41 h 149"/>
                <a:gd name="T52" fmla="*/ 8 w 136"/>
                <a:gd name="T53" fmla="*/ 53 h 149"/>
                <a:gd name="T54" fmla="*/ 14 w 136"/>
                <a:gd name="T55" fmla="*/ 65 h 149"/>
                <a:gd name="T56" fmla="*/ 20 w 136"/>
                <a:gd name="T57" fmla="*/ 78 h 149"/>
                <a:gd name="T58" fmla="*/ 28 w 136"/>
                <a:gd name="T59" fmla="*/ 90 h 149"/>
                <a:gd name="T60" fmla="*/ 38 w 136"/>
                <a:gd name="T61" fmla="*/ 101 h 149"/>
                <a:gd name="T62" fmla="*/ 48 w 136"/>
                <a:gd name="T63" fmla="*/ 111 h 149"/>
                <a:gd name="T64" fmla="*/ 59 w 136"/>
                <a:gd name="T65" fmla="*/ 121 h 149"/>
                <a:gd name="T66" fmla="*/ 71 w 136"/>
                <a:gd name="T67" fmla="*/ 129 h 149"/>
                <a:gd name="T68" fmla="*/ 83 w 136"/>
                <a:gd name="T69" fmla="*/ 135 h 149"/>
                <a:gd name="T70" fmla="*/ 97 w 136"/>
                <a:gd name="T71" fmla="*/ 141 h 149"/>
                <a:gd name="T72" fmla="*/ 109 w 136"/>
                <a:gd name="T73" fmla="*/ 145 h 149"/>
                <a:gd name="T74" fmla="*/ 123 w 136"/>
                <a:gd name="T75" fmla="*/ 148 h 149"/>
                <a:gd name="T76" fmla="*/ 136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136" y="149"/>
                  </a:moveTo>
                  <a:lnTo>
                    <a:pt x="136" y="138"/>
                  </a:lnTo>
                  <a:lnTo>
                    <a:pt x="136" y="128"/>
                  </a:lnTo>
                  <a:lnTo>
                    <a:pt x="135" y="118"/>
                  </a:lnTo>
                  <a:lnTo>
                    <a:pt x="132" y="110"/>
                  </a:lnTo>
                  <a:lnTo>
                    <a:pt x="130" y="100"/>
                  </a:lnTo>
                  <a:lnTo>
                    <a:pt x="128" y="91"/>
                  </a:lnTo>
                  <a:lnTo>
                    <a:pt x="124" y="84"/>
                  </a:lnTo>
                  <a:lnTo>
                    <a:pt x="119" y="75"/>
                  </a:lnTo>
                  <a:lnTo>
                    <a:pt x="109" y="62"/>
                  </a:lnTo>
                  <a:lnTo>
                    <a:pt x="98" y="48"/>
                  </a:lnTo>
                  <a:lnTo>
                    <a:pt x="86" y="37"/>
                  </a:lnTo>
                  <a:lnTo>
                    <a:pt x="74" y="27"/>
                  </a:lnTo>
                  <a:lnTo>
                    <a:pt x="61" y="19"/>
                  </a:lnTo>
                  <a:lnTo>
                    <a:pt x="48" y="12"/>
                  </a:lnTo>
                  <a:lnTo>
                    <a:pt x="36" y="7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15"/>
                  </a:lnTo>
                  <a:lnTo>
                    <a:pt x="1" y="27"/>
                  </a:lnTo>
                  <a:lnTo>
                    <a:pt x="4" y="41"/>
                  </a:lnTo>
                  <a:lnTo>
                    <a:pt x="8" y="53"/>
                  </a:lnTo>
                  <a:lnTo>
                    <a:pt x="14" y="65"/>
                  </a:lnTo>
                  <a:lnTo>
                    <a:pt x="20" y="78"/>
                  </a:lnTo>
                  <a:lnTo>
                    <a:pt x="28" y="90"/>
                  </a:lnTo>
                  <a:lnTo>
                    <a:pt x="38" y="101"/>
                  </a:lnTo>
                  <a:lnTo>
                    <a:pt x="48" y="111"/>
                  </a:lnTo>
                  <a:lnTo>
                    <a:pt x="59" y="121"/>
                  </a:lnTo>
                  <a:lnTo>
                    <a:pt x="71" y="129"/>
                  </a:lnTo>
                  <a:lnTo>
                    <a:pt x="83" y="135"/>
                  </a:lnTo>
                  <a:lnTo>
                    <a:pt x="97" y="141"/>
                  </a:lnTo>
                  <a:lnTo>
                    <a:pt x="109" y="145"/>
                  </a:lnTo>
                  <a:lnTo>
                    <a:pt x="123" y="148"/>
                  </a:lnTo>
                  <a:lnTo>
                    <a:pt x="136" y="149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11"/>
            <p:cNvSpPr>
              <a:spLocks/>
            </p:cNvSpPr>
            <p:nvPr/>
          </p:nvSpPr>
          <p:spPr bwMode="auto">
            <a:xfrm>
              <a:off x="2535" y="5833"/>
              <a:ext cx="184" cy="281"/>
            </a:xfrm>
            <a:custGeom>
              <a:avLst/>
              <a:gdLst>
                <a:gd name="T0" fmla="*/ 0 w 184"/>
                <a:gd name="T1" fmla="*/ 281 h 281"/>
                <a:gd name="T2" fmla="*/ 0 w 184"/>
                <a:gd name="T3" fmla="*/ 0 h 281"/>
                <a:gd name="T4" fmla="*/ 178 w 184"/>
                <a:gd name="T5" fmla="*/ 0 h 281"/>
                <a:gd name="T6" fmla="*/ 178 w 184"/>
                <a:gd name="T7" fmla="*/ 49 h 281"/>
                <a:gd name="T8" fmla="*/ 54 w 184"/>
                <a:gd name="T9" fmla="*/ 49 h 281"/>
                <a:gd name="T10" fmla="*/ 54 w 184"/>
                <a:gd name="T11" fmla="*/ 119 h 281"/>
                <a:gd name="T12" fmla="*/ 175 w 184"/>
                <a:gd name="T13" fmla="*/ 119 h 281"/>
                <a:gd name="T14" fmla="*/ 175 w 184"/>
                <a:gd name="T15" fmla="*/ 165 h 281"/>
                <a:gd name="T16" fmla="*/ 54 w 184"/>
                <a:gd name="T17" fmla="*/ 165 h 281"/>
                <a:gd name="T18" fmla="*/ 54 w 184"/>
                <a:gd name="T19" fmla="*/ 234 h 281"/>
                <a:gd name="T20" fmla="*/ 184 w 184"/>
                <a:gd name="T21" fmla="*/ 234 h 281"/>
                <a:gd name="T22" fmla="*/ 184 w 184"/>
                <a:gd name="T23" fmla="*/ 281 h 281"/>
                <a:gd name="T24" fmla="*/ 0 w 184"/>
                <a:gd name="T25" fmla="*/ 281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4"/>
                <a:gd name="T40" fmla="*/ 0 h 281"/>
                <a:gd name="T41" fmla="*/ 184 w 184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4" h="281">
                  <a:moveTo>
                    <a:pt x="0" y="281"/>
                  </a:moveTo>
                  <a:lnTo>
                    <a:pt x="0" y="0"/>
                  </a:lnTo>
                  <a:lnTo>
                    <a:pt x="178" y="0"/>
                  </a:lnTo>
                  <a:lnTo>
                    <a:pt x="178" y="49"/>
                  </a:lnTo>
                  <a:lnTo>
                    <a:pt x="54" y="49"/>
                  </a:lnTo>
                  <a:lnTo>
                    <a:pt x="54" y="119"/>
                  </a:lnTo>
                  <a:lnTo>
                    <a:pt x="175" y="119"/>
                  </a:lnTo>
                  <a:lnTo>
                    <a:pt x="175" y="165"/>
                  </a:lnTo>
                  <a:lnTo>
                    <a:pt x="54" y="165"/>
                  </a:lnTo>
                  <a:lnTo>
                    <a:pt x="54" y="234"/>
                  </a:lnTo>
                  <a:lnTo>
                    <a:pt x="184" y="234"/>
                  </a:lnTo>
                  <a:lnTo>
                    <a:pt x="184" y="281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Freeform 12"/>
            <p:cNvSpPr>
              <a:spLocks noEditPoints="1"/>
            </p:cNvSpPr>
            <p:nvPr/>
          </p:nvSpPr>
          <p:spPr bwMode="auto">
            <a:xfrm>
              <a:off x="2729" y="5833"/>
              <a:ext cx="203" cy="281"/>
            </a:xfrm>
            <a:custGeom>
              <a:avLst/>
              <a:gdLst>
                <a:gd name="T0" fmla="*/ 0 w 203"/>
                <a:gd name="T1" fmla="*/ 0 h 281"/>
                <a:gd name="T2" fmla="*/ 109 w 203"/>
                <a:gd name="T3" fmla="*/ 1 h 281"/>
                <a:gd name="T4" fmla="*/ 125 w 203"/>
                <a:gd name="T5" fmla="*/ 1 h 281"/>
                <a:gd name="T6" fmla="*/ 136 w 203"/>
                <a:gd name="T7" fmla="*/ 2 h 281"/>
                <a:gd name="T8" fmla="*/ 143 w 203"/>
                <a:gd name="T9" fmla="*/ 4 h 281"/>
                <a:gd name="T10" fmla="*/ 152 w 203"/>
                <a:gd name="T11" fmla="*/ 6 h 281"/>
                <a:gd name="T12" fmla="*/ 163 w 203"/>
                <a:gd name="T13" fmla="*/ 11 h 281"/>
                <a:gd name="T14" fmla="*/ 174 w 203"/>
                <a:gd name="T15" fmla="*/ 18 h 281"/>
                <a:gd name="T16" fmla="*/ 182 w 203"/>
                <a:gd name="T17" fmla="*/ 27 h 281"/>
                <a:gd name="T18" fmla="*/ 190 w 203"/>
                <a:gd name="T19" fmla="*/ 37 h 281"/>
                <a:gd name="T20" fmla="*/ 196 w 203"/>
                <a:gd name="T21" fmla="*/ 46 h 281"/>
                <a:gd name="T22" fmla="*/ 201 w 203"/>
                <a:gd name="T23" fmla="*/ 58 h 281"/>
                <a:gd name="T24" fmla="*/ 203 w 203"/>
                <a:gd name="T25" fmla="*/ 71 h 281"/>
                <a:gd name="T26" fmla="*/ 203 w 203"/>
                <a:gd name="T27" fmla="*/ 84 h 281"/>
                <a:gd name="T28" fmla="*/ 202 w 203"/>
                <a:gd name="T29" fmla="*/ 97 h 281"/>
                <a:gd name="T30" fmla="*/ 199 w 203"/>
                <a:gd name="T31" fmla="*/ 108 h 281"/>
                <a:gd name="T32" fmla="*/ 196 w 203"/>
                <a:gd name="T33" fmla="*/ 118 h 281"/>
                <a:gd name="T34" fmla="*/ 191 w 203"/>
                <a:gd name="T35" fmla="*/ 126 h 281"/>
                <a:gd name="T36" fmla="*/ 186 w 203"/>
                <a:gd name="T37" fmla="*/ 133 h 281"/>
                <a:gd name="T38" fmla="*/ 180 w 203"/>
                <a:gd name="T39" fmla="*/ 141 h 281"/>
                <a:gd name="T40" fmla="*/ 172 w 203"/>
                <a:gd name="T41" fmla="*/ 147 h 281"/>
                <a:gd name="T42" fmla="*/ 165 w 203"/>
                <a:gd name="T43" fmla="*/ 152 h 281"/>
                <a:gd name="T44" fmla="*/ 158 w 203"/>
                <a:gd name="T45" fmla="*/ 156 h 281"/>
                <a:gd name="T46" fmla="*/ 150 w 203"/>
                <a:gd name="T47" fmla="*/ 159 h 281"/>
                <a:gd name="T48" fmla="*/ 143 w 203"/>
                <a:gd name="T49" fmla="*/ 162 h 281"/>
                <a:gd name="T50" fmla="*/ 136 w 203"/>
                <a:gd name="T51" fmla="*/ 164 h 281"/>
                <a:gd name="T52" fmla="*/ 128 w 203"/>
                <a:gd name="T53" fmla="*/ 165 h 281"/>
                <a:gd name="T54" fmla="*/ 120 w 203"/>
                <a:gd name="T55" fmla="*/ 167 h 281"/>
                <a:gd name="T56" fmla="*/ 108 w 203"/>
                <a:gd name="T57" fmla="*/ 167 h 281"/>
                <a:gd name="T58" fmla="*/ 62 w 203"/>
                <a:gd name="T59" fmla="*/ 167 h 281"/>
                <a:gd name="T60" fmla="*/ 0 w 203"/>
                <a:gd name="T61" fmla="*/ 281 h 281"/>
                <a:gd name="T62" fmla="*/ 62 w 203"/>
                <a:gd name="T63" fmla="*/ 118 h 281"/>
                <a:gd name="T64" fmla="*/ 101 w 203"/>
                <a:gd name="T65" fmla="*/ 118 h 281"/>
                <a:gd name="T66" fmla="*/ 110 w 203"/>
                <a:gd name="T67" fmla="*/ 118 h 281"/>
                <a:gd name="T68" fmla="*/ 114 w 203"/>
                <a:gd name="T69" fmla="*/ 116 h 281"/>
                <a:gd name="T70" fmla="*/ 117 w 203"/>
                <a:gd name="T71" fmla="*/ 115 h 281"/>
                <a:gd name="T72" fmla="*/ 122 w 203"/>
                <a:gd name="T73" fmla="*/ 114 h 281"/>
                <a:gd name="T74" fmla="*/ 127 w 203"/>
                <a:gd name="T75" fmla="*/ 110 h 281"/>
                <a:gd name="T76" fmla="*/ 132 w 203"/>
                <a:gd name="T77" fmla="*/ 107 h 281"/>
                <a:gd name="T78" fmla="*/ 137 w 203"/>
                <a:gd name="T79" fmla="*/ 103 h 281"/>
                <a:gd name="T80" fmla="*/ 139 w 203"/>
                <a:gd name="T81" fmla="*/ 99 h 281"/>
                <a:gd name="T82" fmla="*/ 142 w 203"/>
                <a:gd name="T83" fmla="*/ 94 h 281"/>
                <a:gd name="T84" fmla="*/ 143 w 203"/>
                <a:gd name="T85" fmla="*/ 88 h 281"/>
                <a:gd name="T86" fmla="*/ 144 w 203"/>
                <a:gd name="T87" fmla="*/ 82 h 281"/>
                <a:gd name="T88" fmla="*/ 143 w 203"/>
                <a:gd name="T89" fmla="*/ 76 h 281"/>
                <a:gd name="T90" fmla="*/ 143 w 203"/>
                <a:gd name="T91" fmla="*/ 71 h 281"/>
                <a:gd name="T92" fmla="*/ 141 w 203"/>
                <a:gd name="T93" fmla="*/ 67 h 281"/>
                <a:gd name="T94" fmla="*/ 137 w 203"/>
                <a:gd name="T95" fmla="*/ 64 h 281"/>
                <a:gd name="T96" fmla="*/ 132 w 203"/>
                <a:gd name="T97" fmla="*/ 59 h 281"/>
                <a:gd name="T98" fmla="*/ 127 w 203"/>
                <a:gd name="T99" fmla="*/ 55 h 281"/>
                <a:gd name="T100" fmla="*/ 122 w 203"/>
                <a:gd name="T101" fmla="*/ 53 h 281"/>
                <a:gd name="T102" fmla="*/ 116 w 203"/>
                <a:gd name="T103" fmla="*/ 50 h 281"/>
                <a:gd name="T104" fmla="*/ 111 w 203"/>
                <a:gd name="T105" fmla="*/ 49 h 281"/>
                <a:gd name="T106" fmla="*/ 109 w 203"/>
                <a:gd name="T107" fmla="*/ 49 h 281"/>
                <a:gd name="T108" fmla="*/ 105 w 203"/>
                <a:gd name="T109" fmla="*/ 49 h 281"/>
                <a:gd name="T110" fmla="*/ 97 w 203"/>
                <a:gd name="T111" fmla="*/ 49 h 281"/>
                <a:gd name="T112" fmla="*/ 62 w 203"/>
                <a:gd name="T113" fmla="*/ 49 h 2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3"/>
                <a:gd name="T172" fmla="*/ 0 h 281"/>
                <a:gd name="T173" fmla="*/ 203 w 203"/>
                <a:gd name="T174" fmla="*/ 281 h 2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3" h="281">
                  <a:moveTo>
                    <a:pt x="0" y="28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09" y="1"/>
                  </a:lnTo>
                  <a:lnTo>
                    <a:pt x="117" y="1"/>
                  </a:lnTo>
                  <a:lnTo>
                    <a:pt x="125" y="1"/>
                  </a:lnTo>
                  <a:lnTo>
                    <a:pt x="131" y="1"/>
                  </a:lnTo>
                  <a:lnTo>
                    <a:pt x="136" y="2"/>
                  </a:lnTo>
                  <a:lnTo>
                    <a:pt x="139" y="2"/>
                  </a:lnTo>
                  <a:lnTo>
                    <a:pt x="143" y="4"/>
                  </a:lnTo>
                  <a:lnTo>
                    <a:pt x="147" y="5"/>
                  </a:lnTo>
                  <a:lnTo>
                    <a:pt x="152" y="6"/>
                  </a:lnTo>
                  <a:lnTo>
                    <a:pt x="158" y="8"/>
                  </a:lnTo>
                  <a:lnTo>
                    <a:pt x="163" y="11"/>
                  </a:lnTo>
                  <a:lnTo>
                    <a:pt x="169" y="15"/>
                  </a:lnTo>
                  <a:lnTo>
                    <a:pt x="174" y="18"/>
                  </a:lnTo>
                  <a:lnTo>
                    <a:pt x="179" y="22"/>
                  </a:lnTo>
                  <a:lnTo>
                    <a:pt x="182" y="27"/>
                  </a:lnTo>
                  <a:lnTo>
                    <a:pt x="186" y="32"/>
                  </a:lnTo>
                  <a:lnTo>
                    <a:pt x="190" y="37"/>
                  </a:lnTo>
                  <a:lnTo>
                    <a:pt x="193" y="42"/>
                  </a:lnTo>
                  <a:lnTo>
                    <a:pt x="196" y="46"/>
                  </a:lnTo>
                  <a:lnTo>
                    <a:pt x="198" y="53"/>
                  </a:lnTo>
                  <a:lnTo>
                    <a:pt x="201" y="58"/>
                  </a:lnTo>
                  <a:lnTo>
                    <a:pt x="202" y="64"/>
                  </a:lnTo>
                  <a:lnTo>
                    <a:pt x="203" y="71"/>
                  </a:lnTo>
                  <a:lnTo>
                    <a:pt x="203" y="78"/>
                  </a:lnTo>
                  <a:lnTo>
                    <a:pt x="203" y="84"/>
                  </a:lnTo>
                  <a:lnTo>
                    <a:pt x="202" y="91"/>
                  </a:lnTo>
                  <a:lnTo>
                    <a:pt x="202" y="97"/>
                  </a:lnTo>
                  <a:lnTo>
                    <a:pt x="201" y="103"/>
                  </a:lnTo>
                  <a:lnTo>
                    <a:pt x="199" y="108"/>
                  </a:lnTo>
                  <a:lnTo>
                    <a:pt x="197" y="113"/>
                  </a:lnTo>
                  <a:lnTo>
                    <a:pt x="196" y="118"/>
                  </a:lnTo>
                  <a:lnTo>
                    <a:pt x="193" y="121"/>
                  </a:lnTo>
                  <a:lnTo>
                    <a:pt x="191" y="126"/>
                  </a:lnTo>
                  <a:lnTo>
                    <a:pt x="188" y="130"/>
                  </a:lnTo>
                  <a:lnTo>
                    <a:pt x="186" y="133"/>
                  </a:lnTo>
                  <a:lnTo>
                    <a:pt x="182" y="137"/>
                  </a:lnTo>
                  <a:lnTo>
                    <a:pt x="180" y="141"/>
                  </a:lnTo>
                  <a:lnTo>
                    <a:pt x="176" y="143"/>
                  </a:lnTo>
                  <a:lnTo>
                    <a:pt x="172" y="147"/>
                  </a:lnTo>
                  <a:lnTo>
                    <a:pt x="169" y="149"/>
                  </a:lnTo>
                  <a:lnTo>
                    <a:pt x="165" y="152"/>
                  </a:lnTo>
                  <a:lnTo>
                    <a:pt x="161" y="153"/>
                  </a:lnTo>
                  <a:lnTo>
                    <a:pt x="158" y="156"/>
                  </a:lnTo>
                  <a:lnTo>
                    <a:pt x="154" y="157"/>
                  </a:lnTo>
                  <a:lnTo>
                    <a:pt x="150" y="159"/>
                  </a:lnTo>
                  <a:lnTo>
                    <a:pt x="147" y="160"/>
                  </a:lnTo>
                  <a:lnTo>
                    <a:pt x="143" y="162"/>
                  </a:lnTo>
                  <a:lnTo>
                    <a:pt x="139" y="163"/>
                  </a:lnTo>
                  <a:lnTo>
                    <a:pt x="136" y="164"/>
                  </a:lnTo>
                  <a:lnTo>
                    <a:pt x="132" y="164"/>
                  </a:lnTo>
                  <a:lnTo>
                    <a:pt x="128" y="165"/>
                  </a:lnTo>
                  <a:lnTo>
                    <a:pt x="125" y="165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7"/>
                  </a:lnTo>
                  <a:lnTo>
                    <a:pt x="99" y="167"/>
                  </a:lnTo>
                  <a:lnTo>
                    <a:pt x="62" y="167"/>
                  </a:lnTo>
                  <a:lnTo>
                    <a:pt x="62" y="281"/>
                  </a:lnTo>
                  <a:lnTo>
                    <a:pt x="0" y="281"/>
                  </a:lnTo>
                  <a:close/>
                  <a:moveTo>
                    <a:pt x="62" y="49"/>
                  </a:moveTo>
                  <a:lnTo>
                    <a:pt x="62" y="118"/>
                  </a:lnTo>
                  <a:lnTo>
                    <a:pt x="94" y="118"/>
                  </a:lnTo>
                  <a:lnTo>
                    <a:pt x="101" y="118"/>
                  </a:lnTo>
                  <a:lnTo>
                    <a:pt x="106" y="118"/>
                  </a:lnTo>
                  <a:lnTo>
                    <a:pt x="110" y="118"/>
                  </a:lnTo>
                  <a:lnTo>
                    <a:pt x="112" y="118"/>
                  </a:lnTo>
                  <a:lnTo>
                    <a:pt x="114" y="116"/>
                  </a:lnTo>
                  <a:lnTo>
                    <a:pt x="115" y="116"/>
                  </a:lnTo>
                  <a:lnTo>
                    <a:pt x="117" y="115"/>
                  </a:lnTo>
                  <a:lnTo>
                    <a:pt x="119" y="115"/>
                  </a:lnTo>
                  <a:lnTo>
                    <a:pt x="122" y="114"/>
                  </a:lnTo>
                  <a:lnTo>
                    <a:pt x="125" y="111"/>
                  </a:lnTo>
                  <a:lnTo>
                    <a:pt x="127" y="110"/>
                  </a:lnTo>
                  <a:lnTo>
                    <a:pt x="130" y="109"/>
                  </a:lnTo>
                  <a:lnTo>
                    <a:pt x="132" y="107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38" y="102"/>
                  </a:lnTo>
                  <a:lnTo>
                    <a:pt x="139" y="99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92"/>
                  </a:lnTo>
                  <a:lnTo>
                    <a:pt x="143" y="88"/>
                  </a:lnTo>
                  <a:lnTo>
                    <a:pt x="143" y="86"/>
                  </a:lnTo>
                  <a:lnTo>
                    <a:pt x="144" y="82"/>
                  </a:lnTo>
                  <a:lnTo>
                    <a:pt x="144" y="80"/>
                  </a:lnTo>
                  <a:lnTo>
                    <a:pt x="143" y="76"/>
                  </a:lnTo>
                  <a:lnTo>
                    <a:pt x="143" y="73"/>
                  </a:lnTo>
                  <a:lnTo>
                    <a:pt x="143" y="71"/>
                  </a:lnTo>
                  <a:lnTo>
                    <a:pt x="142" y="69"/>
                  </a:lnTo>
                  <a:lnTo>
                    <a:pt x="141" y="67"/>
                  </a:lnTo>
                  <a:lnTo>
                    <a:pt x="138" y="65"/>
                  </a:lnTo>
                  <a:lnTo>
                    <a:pt x="137" y="64"/>
                  </a:lnTo>
                  <a:lnTo>
                    <a:pt x="134" y="61"/>
                  </a:lnTo>
                  <a:lnTo>
                    <a:pt x="132" y="59"/>
                  </a:lnTo>
                  <a:lnTo>
                    <a:pt x="130" y="56"/>
                  </a:lnTo>
                  <a:lnTo>
                    <a:pt x="127" y="55"/>
                  </a:lnTo>
                  <a:lnTo>
                    <a:pt x="125" y="54"/>
                  </a:lnTo>
                  <a:lnTo>
                    <a:pt x="122" y="53"/>
                  </a:lnTo>
                  <a:lnTo>
                    <a:pt x="120" y="51"/>
                  </a:lnTo>
                  <a:lnTo>
                    <a:pt x="116" y="50"/>
                  </a:lnTo>
                  <a:lnTo>
                    <a:pt x="114" y="50"/>
                  </a:lnTo>
                  <a:lnTo>
                    <a:pt x="111" y="49"/>
                  </a:lnTo>
                  <a:lnTo>
                    <a:pt x="110" y="49"/>
                  </a:lnTo>
                  <a:lnTo>
                    <a:pt x="109" y="49"/>
                  </a:lnTo>
                  <a:lnTo>
                    <a:pt x="108" y="49"/>
                  </a:lnTo>
                  <a:lnTo>
                    <a:pt x="105" y="49"/>
                  </a:lnTo>
                  <a:lnTo>
                    <a:pt x="101" y="49"/>
                  </a:lnTo>
                  <a:lnTo>
                    <a:pt x="97" y="49"/>
                  </a:lnTo>
                  <a:lnTo>
                    <a:pt x="90" y="49"/>
                  </a:lnTo>
                  <a:lnTo>
                    <a:pt x="62" y="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Freeform 13"/>
            <p:cNvSpPr>
              <a:spLocks noEditPoints="1"/>
            </p:cNvSpPr>
            <p:nvPr/>
          </p:nvSpPr>
          <p:spPr bwMode="auto">
            <a:xfrm>
              <a:off x="2872" y="5833"/>
              <a:ext cx="278" cy="281"/>
            </a:xfrm>
            <a:custGeom>
              <a:avLst/>
              <a:gdLst>
                <a:gd name="T0" fmla="*/ 278 w 278"/>
                <a:gd name="T1" fmla="*/ 281 h 281"/>
                <a:gd name="T2" fmla="*/ 217 w 278"/>
                <a:gd name="T3" fmla="*/ 281 h 281"/>
                <a:gd name="T4" fmla="*/ 190 w 278"/>
                <a:gd name="T5" fmla="*/ 207 h 281"/>
                <a:gd name="T6" fmla="*/ 91 w 278"/>
                <a:gd name="T7" fmla="*/ 207 h 281"/>
                <a:gd name="T8" fmla="*/ 62 w 278"/>
                <a:gd name="T9" fmla="*/ 281 h 281"/>
                <a:gd name="T10" fmla="*/ 0 w 278"/>
                <a:gd name="T11" fmla="*/ 281 h 281"/>
                <a:gd name="T12" fmla="*/ 104 w 278"/>
                <a:gd name="T13" fmla="*/ 0 h 281"/>
                <a:gd name="T14" fmla="*/ 173 w 278"/>
                <a:gd name="T15" fmla="*/ 0 h 281"/>
                <a:gd name="T16" fmla="*/ 278 w 278"/>
                <a:gd name="T17" fmla="*/ 281 h 281"/>
                <a:gd name="T18" fmla="*/ 175 w 278"/>
                <a:gd name="T19" fmla="*/ 162 h 281"/>
                <a:gd name="T20" fmla="*/ 137 w 278"/>
                <a:gd name="T21" fmla="*/ 67 h 281"/>
                <a:gd name="T22" fmla="*/ 103 w 278"/>
                <a:gd name="T23" fmla="*/ 162 h 281"/>
                <a:gd name="T24" fmla="*/ 175 w 278"/>
                <a:gd name="T25" fmla="*/ 162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8"/>
                <a:gd name="T40" fmla="*/ 0 h 281"/>
                <a:gd name="T41" fmla="*/ 278 w 278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8" h="281">
                  <a:moveTo>
                    <a:pt x="278" y="281"/>
                  </a:moveTo>
                  <a:lnTo>
                    <a:pt x="217" y="281"/>
                  </a:lnTo>
                  <a:lnTo>
                    <a:pt x="190" y="207"/>
                  </a:lnTo>
                  <a:lnTo>
                    <a:pt x="91" y="207"/>
                  </a:lnTo>
                  <a:lnTo>
                    <a:pt x="62" y="281"/>
                  </a:lnTo>
                  <a:lnTo>
                    <a:pt x="0" y="281"/>
                  </a:lnTo>
                  <a:lnTo>
                    <a:pt x="104" y="0"/>
                  </a:lnTo>
                  <a:lnTo>
                    <a:pt x="173" y="0"/>
                  </a:lnTo>
                  <a:lnTo>
                    <a:pt x="278" y="281"/>
                  </a:lnTo>
                  <a:close/>
                  <a:moveTo>
                    <a:pt x="175" y="162"/>
                  </a:moveTo>
                  <a:lnTo>
                    <a:pt x="137" y="67"/>
                  </a:lnTo>
                  <a:lnTo>
                    <a:pt x="103" y="162"/>
                  </a:lnTo>
                  <a:lnTo>
                    <a:pt x="175" y="16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87" name="Picture 14" descr="EP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5808"/>
              <a:ext cx="9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91" name="Rectangle 15"/>
          <p:cNvSpPr>
            <a:spLocks noChangeArrowheads="1"/>
          </p:cNvSpPr>
          <p:nvPr/>
        </p:nvSpPr>
        <p:spPr bwMode="auto">
          <a:xfrm rot="-10800000">
            <a:off x="381000" y="2514600"/>
            <a:ext cx="327025" cy="2311400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lIns="43640" tIns="21820" rIns="43640" bIns="21820" anchor="ctr"/>
          <a:lstStyle/>
          <a:p>
            <a:pPr algn="ctr" defTabSz="436563" eaLnBrk="0" hangingPunct="0">
              <a:defRPr/>
            </a:pPr>
            <a:r>
              <a:rPr lang="en-US" sz="2000" b="1">
                <a:solidFill>
                  <a:schemeClr val="accent1"/>
                </a:solidFill>
              </a:rPr>
              <a:t>State and Local Data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7770813" y="1995488"/>
            <a:ext cx="1255712" cy="3348037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43640" tIns="21820" rIns="43640" bIns="21820"/>
          <a:lstStyle/>
          <a:p>
            <a:pPr marL="119063" indent="-119063" algn="ctr" defTabSz="436563" eaLnBrk="0" hangingPunct="0">
              <a:defRPr/>
            </a:pPr>
            <a:r>
              <a:rPr lang="en-US" sz="2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Decisions</a:t>
            </a: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3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tx2"/>
                </a:solidFill>
              </a:rPr>
              <a:t>  </a:t>
            </a:r>
            <a:r>
              <a:rPr lang="en-US" sz="1000" b="1">
                <a:solidFill>
                  <a:schemeClr val="accent1"/>
                </a:solidFill>
              </a:rPr>
              <a:t>Watershed Management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b="1">
                <a:solidFill>
                  <a:schemeClr val="accent1"/>
                </a:solidFill>
              </a:rPr>
              <a:t>TMDL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Source Water Protection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Stormwater</a:t>
            </a: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1114425" y="831850"/>
            <a:ext cx="1992313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marL="92075" indent="-92075"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</a:t>
            </a:r>
            <a:endParaRPr lang="en-US" sz="1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Cartographic</a:t>
            </a: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900">
                <a:solidFill>
                  <a:srgbClr val="FF3300"/>
                </a:solidFill>
              </a:rPr>
              <a:t/>
            </a:r>
            <a:br>
              <a:rPr lang="en-US" sz="900">
                <a:solidFill>
                  <a:srgbClr val="FF3300"/>
                </a:solidFill>
              </a:rPr>
            </a:b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1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1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Monitoring</a:t>
            </a: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900">
                <a:solidFill>
                  <a:srgbClr val="FF3300"/>
                </a:solidFill>
              </a:rPr>
              <a:t/>
            </a:r>
            <a:br>
              <a:rPr lang="en-US" sz="900">
                <a:solidFill>
                  <a:srgbClr val="FF3300"/>
                </a:solidFill>
              </a:rPr>
            </a:b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7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Loadings</a:t>
            </a:r>
          </a:p>
        </p:txBody>
      </p:sp>
      <p:pic>
        <p:nvPicPr>
          <p:cNvPr id="24594" name="Picture 18" descr="REA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513" y="3089275"/>
            <a:ext cx="950912" cy="5953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5" name="Picture 1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524000"/>
            <a:ext cx="792163" cy="8334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596" name="Picture 20" descr="DATA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8725" y="5230813"/>
            <a:ext cx="1300163" cy="7064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7" name="Picture 21" descr="DATA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495800"/>
            <a:ext cx="1344613" cy="730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8" name="Picture 22" descr="PC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5638800"/>
            <a:ext cx="1093788" cy="741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9" name="Picture 23" descr="WDMSTAT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2667000"/>
            <a:ext cx="1106488" cy="6715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0" name="Picture 24" descr="DATA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2895600"/>
            <a:ext cx="1177925" cy="6477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1" name="Picture 25" descr="LANDUS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7513" y="3314700"/>
            <a:ext cx="989012" cy="596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5772150" y="831850"/>
            <a:ext cx="1719263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marL="92075" indent="-92075"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Models</a:t>
            </a:r>
          </a:p>
          <a:p>
            <a:pPr marL="92075" indent="-92075" defTabSz="850900" eaLnBrk="0" hangingPunct="0">
              <a:defRPr/>
            </a:pPr>
            <a:r>
              <a:rPr lang="en-US" sz="9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HSPF - NPSM</a:t>
            </a:r>
          </a:p>
          <a:p>
            <a:pPr marL="92075" indent="-92075" defTabSz="850900" eaLnBrk="0" hangingPunct="0">
              <a:lnSpc>
                <a:spcPct val="90000"/>
              </a:lnSpc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7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9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9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QUAL2E</a:t>
            </a: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r>
              <a:rPr lang="en-US" sz="9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2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TOXIROUTE</a:t>
            </a: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8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Post-Processors</a:t>
            </a: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1700">
              <a:solidFill>
                <a:srgbClr val="FF3300"/>
              </a:solidFill>
            </a:endParaRPr>
          </a:p>
        </p:txBody>
      </p:sp>
      <p:pic>
        <p:nvPicPr>
          <p:cNvPr id="24603" name="Picture 27" descr="TOXROU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3962400"/>
            <a:ext cx="1316038" cy="863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4" name="Picture 28" descr="QUAL2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590800"/>
            <a:ext cx="1316038" cy="8747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5" name="Picture 29" descr="NPS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1200" y="1600200"/>
            <a:ext cx="1568450" cy="5191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6" name="Picture 30" descr="VISUALIZ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77000" y="5410200"/>
            <a:ext cx="903288" cy="6683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44" name="Picture 31" descr="BASINS-N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42000" y="1227138"/>
            <a:ext cx="95250" cy="95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045" name="Picture 32" descr="BASINS-Q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51525" y="2139950"/>
            <a:ext cx="109538" cy="1079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046" name="Picture 33" descr="BASINS-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70575" y="3530600"/>
            <a:ext cx="109538" cy="1095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610" name="Picture 34" descr="postpr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67400" y="5486400"/>
            <a:ext cx="966788" cy="8905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3495675" y="831850"/>
            <a:ext cx="2066925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Tools</a:t>
            </a:r>
            <a:endParaRPr lang="en-US" sz="2800">
              <a:solidFill>
                <a:schemeClr val="accent2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Target</a:t>
            </a:r>
            <a:endParaRPr lang="en-US" sz="18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Assessment</a:t>
            </a: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Mining</a:t>
            </a: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Reporting</a:t>
            </a:r>
            <a:endParaRPr lang="en-US" sz="1800">
              <a:solidFill>
                <a:srgbClr val="FF3300"/>
              </a:solidFill>
            </a:endParaRPr>
          </a:p>
        </p:txBody>
      </p:sp>
      <p:pic>
        <p:nvPicPr>
          <p:cNvPr id="24612" name="Picture 3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81400" y="1600200"/>
            <a:ext cx="1355725" cy="884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613" name="Picture 37"/>
          <p:cNvPicPr>
            <a:picLocks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62400" y="2819400"/>
            <a:ext cx="1277938" cy="9683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614" name="Picture 38"/>
          <p:cNvPicPr>
            <a:picLocks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962400" y="4191000"/>
            <a:ext cx="1285875" cy="9509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graphicFrame>
        <p:nvGraphicFramePr>
          <p:cNvPr id="1026" name="Object 39"/>
          <p:cNvGraphicFramePr>
            <a:graphicFrameLocks/>
          </p:cNvGraphicFramePr>
          <p:nvPr/>
        </p:nvGraphicFramePr>
        <p:xfrm>
          <a:off x="3962400" y="5562600"/>
          <a:ext cx="130016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24" imgW="6210526" imgH="4458897" progId="Word.Document.8">
                  <p:embed/>
                </p:oleObj>
              </mc:Choice>
              <mc:Fallback>
                <p:oleObj name="Document" r:id="rId24" imgW="6210526" imgH="4458897" progId="Word.Document.8">
                  <p:embed/>
                  <p:pic>
                    <p:nvPicPr>
                      <p:cNvPr id="0" name="Object 39"/>
                      <p:cNvPicPr>
                        <a:picLocks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562600"/>
                        <a:ext cx="1300163" cy="9334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AutoShape 40"/>
          <p:cNvSpPr>
            <a:spLocks noChangeArrowheads="1"/>
          </p:cNvSpPr>
          <p:nvPr/>
        </p:nvSpPr>
        <p:spPr bwMode="auto">
          <a:xfrm>
            <a:off x="7175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533400" y="228600"/>
            <a:ext cx="85026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163" tIns="42582" rIns="85163" bIns="42582">
            <a:spAutoFit/>
          </a:bodyPr>
          <a:lstStyle/>
          <a:p>
            <a:pPr defTabSz="850900" eaLnBrk="0" hangingPunct="0">
              <a:defRPr/>
            </a:pPr>
            <a:r>
              <a:rPr lang="en-US" sz="29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BlkEx BT" pitchFamily="34" charset="0"/>
              </a:rPr>
              <a:t>BASINS</a:t>
            </a:r>
            <a:r>
              <a:rPr lang="en-US" sz="2900">
                <a:solidFill>
                  <a:schemeClr val="accent2"/>
                </a:solidFill>
              </a:rPr>
              <a:t> - Integrating GIS and Water Quality Modeling</a:t>
            </a:r>
            <a:endParaRPr lang="en-US" sz="1700" b="1" i="1">
              <a:latin typeface="ZapfHumnst BT" pitchFamily="34" charset="0"/>
            </a:endParaRPr>
          </a:p>
        </p:txBody>
      </p:sp>
      <p:sp>
        <p:nvSpPr>
          <p:cNvPr id="1054" name="AutoShape 42"/>
          <p:cNvSpPr>
            <a:spLocks noChangeArrowheads="1"/>
          </p:cNvSpPr>
          <p:nvPr/>
        </p:nvSpPr>
        <p:spPr bwMode="auto">
          <a:xfrm>
            <a:off x="30924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5" name="AutoShape 43"/>
          <p:cNvSpPr>
            <a:spLocks noChangeArrowheads="1"/>
          </p:cNvSpPr>
          <p:nvPr/>
        </p:nvSpPr>
        <p:spPr bwMode="auto">
          <a:xfrm>
            <a:off x="53784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AutoShape 44"/>
          <p:cNvSpPr>
            <a:spLocks noChangeArrowheads="1"/>
          </p:cNvSpPr>
          <p:nvPr/>
        </p:nvSpPr>
        <p:spPr bwMode="auto">
          <a:xfrm>
            <a:off x="7494588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7" name="Group 45"/>
          <p:cNvGrpSpPr>
            <a:grpSpLocks/>
          </p:cNvGrpSpPr>
          <p:nvPr/>
        </p:nvGrpSpPr>
        <p:grpSpPr bwMode="auto">
          <a:xfrm>
            <a:off x="8023225" y="2649538"/>
            <a:ext cx="762000" cy="919162"/>
            <a:chOff x="4624" y="1950"/>
            <a:chExt cx="580" cy="609"/>
          </a:xfrm>
        </p:grpSpPr>
        <p:grpSp>
          <p:nvGrpSpPr>
            <p:cNvPr id="1065" name="Group 46"/>
            <p:cNvGrpSpPr>
              <a:grpSpLocks/>
            </p:cNvGrpSpPr>
            <p:nvPr/>
          </p:nvGrpSpPr>
          <p:grpSpPr bwMode="auto">
            <a:xfrm>
              <a:off x="4624" y="1950"/>
              <a:ext cx="373" cy="273"/>
              <a:chOff x="4624" y="1950"/>
              <a:chExt cx="373" cy="273"/>
            </a:xfrm>
          </p:grpSpPr>
          <p:sp>
            <p:nvSpPr>
              <p:cNvPr id="1074" name="Rectangle 47"/>
              <p:cNvSpPr>
                <a:spLocks noChangeArrowheads="1"/>
              </p:cNvSpPr>
              <p:nvPr/>
            </p:nvSpPr>
            <p:spPr bwMode="auto">
              <a:xfrm>
                <a:off x="4624" y="1950"/>
                <a:ext cx="373" cy="273"/>
              </a:xfrm>
              <a:prstGeom prst="rect">
                <a:avLst/>
              </a:prstGeom>
              <a:solidFill>
                <a:srgbClr val="99FFCC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48"/>
              <p:cNvSpPr>
                <a:spLocks noChangeArrowheads="1"/>
              </p:cNvSpPr>
              <p:nvPr/>
            </p:nvSpPr>
            <p:spPr bwMode="auto">
              <a:xfrm>
                <a:off x="4633" y="1961"/>
                <a:ext cx="350" cy="249"/>
              </a:xfrm>
              <a:prstGeom prst="rect">
                <a:avLst/>
              </a:prstGeom>
              <a:solidFill>
                <a:srgbClr val="99FFCC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66" name="Group 49"/>
            <p:cNvGrpSpPr>
              <a:grpSpLocks/>
            </p:cNvGrpSpPr>
            <p:nvPr/>
          </p:nvGrpSpPr>
          <p:grpSpPr bwMode="auto">
            <a:xfrm>
              <a:off x="4754" y="2036"/>
              <a:ext cx="450" cy="523"/>
              <a:chOff x="4754" y="2036"/>
              <a:chExt cx="450" cy="523"/>
            </a:xfrm>
          </p:grpSpPr>
          <p:sp>
            <p:nvSpPr>
              <p:cNvPr id="1067" name="Line 50"/>
              <p:cNvSpPr>
                <a:spLocks noChangeShapeType="1"/>
              </p:cNvSpPr>
              <p:nvPr/>
            </p:nvSpPr>
            <p:spPr bwMode="auto">
              <a:xfrm flipH="1" flipV="1">
                <a:off x="4754" y="2036"/>
                <a:ext cx="160" cy="245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68" name="Group 51"/>
              <p:cNvGrpSpPr>
                <a:grpSpLocks/>
              </p:cNvGrpSpPr>
              <p:nvPr/>
            </p:nvGrpSpPr>
            <p:grpSpPr bwMode="auto">
              <a:xfrm>
                <a:off x="4855" y="2099"/>
                <a:ext cx="349" cy="460"/>
                <a:chOff x="4855" y="2099"/>
                <a:chExt cx="349" cy="460"/>
              </a:xfrm>
            </p:grpSpPr>
            <p:sp>
              <p:nvSpPr>
                <p:cNvPr id="1069" name="Oval 52"/>
                <p:cNvSpPr>
                  <a:spLocks noChangeArrowheads="1"/>
                </p:cNvSpPr>
                <p:nvPr/>
              </p:nvSpPr>
              <p:spPr bwMode="auto">
                <a:xfrm>
                  <a:off x="5024" y="2099"/>
                  <a:ext cx="88" cy="98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0" name="Freeform 53"/>
                <p:cNvSpPr>
                  <a:spLocks/>
                </p:cNvSpPr>
                <p:nvPr/>
              </p:nvSpPr>
              <p:spPr bwMode="auto">
                <a:xfrm>
                  <a:off x="4855" y="2206"/>
                  <a:ext cx="348" cy="353"/>
                </a:xfrm>
                <a:custGeom>
                  <a:avLst/>
                  <a:gdLst>
                    <a:gd name="T0" fmla="*/ 243 w 348"/>
                    <a:gd name="T1" fmla="*/ 14 h 353"/>
                    <a:gd name="T2" fmla="*/ 264 w 348"/>
                    <a:gd name="T3" fmla="*/ 14 h 353"/>
                    <a:gd name="T4" fmla="*/ 290 w 348"/>
                    <a:gd name="T5" fmla="*/ 31 h 353"/>
                    <a:gd name="T6" fmla="*/ 347 w 348"/>
                    <a:gd name="T7" fmla="*/ 121 h 353"/>
                    <a:gd name="T8" fmla="*/ 344 w 348"/>
                    <a:gd name="T9" fmla="*/ 162 h 353"/>
                    <a:gd name="T10" fmla="*/ 306 w 348"/>
                    <a:gd name="T11" fmla="*/ 195 h 353"/>
                    <a:gd name="T12" fmla="*/ 275 w 348"/>
                    <a:gd name="T13" fmla="*/ 218 h 353"/>
                    <a:gd name="T14" fmla="*/ 237 w 348"/>
                    <a:gd name="T15" fmla="*/ 165 h 353"/>
                    <a:gd name="T16" fmla="*/ 252 w 348"/>
                    <a:gd name="T17" fmla="*/ 152 h 353"/>
                    <a:gd name="T18" fmla="*/ 264 w 348"/>
                    <a:gd name="T19" fmla="*/ 139 h 353"/>
                    <a:gd name="T20" fmla="*/ 238 w 348"/>
                    <a:gd name="T21" fmla="*/ 94 h 353"/>
                    <a:gd name="T22" fmla="*/ 163 w 348"/>
                    <a:gd name="T23" fmla="*/ 151 h 353"/>
                    <a:gd name="T24" fmla="*/ 236 w 348"/>
                    <a:gd name="T25" fmla="*/ 263 h 353"/>
                    <a:gd name="T26" fmla="*/ 307 w 348"/>
                    <a:gd name="T27" fmla="*/ 205 h 353"/>
                    <a:gd name="T28" fmla="*/ 307 w 348"/>
                    <a:gd name="T29" fmla="*/ 276 h 353"/>
                    <a:gd name="T30" fmla="*/ 297 w 348"/>
                    <a:gd name="T31" fmla="*/ 276 h 353"/>
                    <a:gd name="T32" fmla="*/ 297 w 348"/>
                    <a:gd name="T33" fmla="*/ 352 h 353"/>
                    <a:gd name="T34" fmla="*/ 131 w 348"/>
                    <a:gd name="T35" fmla="*/ 352 h 353"/>
                    <a:gd name="T36" fmla="*/ 131 w 348"/>
                    <a:gd name="T37" fmla="*/ 276 h 353"/>
                    <a:gd name="T38" fmla="*/ 119 w 348"/>
                    <a:gd name="T39" fmla="*/ 276 h 353"/>
                    <a:gd name="T40" fmla="*/ 119 w 348"/>
                    <a:gd name="T41" fmla="*/ 134 h 353"/>
                    <a:gd name="T42" fmla="*/ 104 w 348"/>
                    <a:gd name="T43" fmla="*/ 146 h 353"/>
                    <a:gd name="T44" fmla="*/ 72 w 348"/>
                    <a:gd name="T45" fmla="*/ 146 h 353"/>
                    <a:gd name="T46" fmla="*/ 68 w 348"/>
                    <a:gd name="T47" fmla="*/ 141 h 353"/>
                    <a:gd name="T48" fmla="*/ 45 w 348"/>
                    <a:gd name="T49" fmla="*/ 104 h 353"/>
                    <a:gd name="T50" fmla="*/ 0 w 348"/>
                    <a:gd name="T51" fmla="*/ 39 h 353"/>
                    <a:gd name="T52" fmla="*/ 51 w 348"/>
                    <a:gd name="T53" fmla="*/ 0 h 353"/>
                    <a:gd name="T54" fmla="*/ 84 w 348"/>
                    <a:gd name="T55" fmla="*/ 49 h 353"/>
                    <a:gd name="T56" fmla="*/ 92 w 348"/>
                    <a:gd name="T57" fmla="*/ 59 h 353"/>
                    <a:gd name="T58" fmla="*/ 158 w 348"/>
                    <a:gd name="T59" fmla="*/ 14 h 353"/>
                    <a:gd name="T60" fmla="*/ 185 w 348"/>
                    <a:gd name="T61" fmla="*/ 14 h 353"/>
                    <a:gd name="T62" fmla="*/ 201 w 348"/>
                    <a:gd name="T63" fmla="*/ 56 h 353"/>
                    <a:gd name="T64" fmla="*/ 209 w 348"/>
                    <a:gd name="T65" fmla="*/ 39 h 353"/>
                    <a:gd name="T66" fmla="*/ 201 w 348"/>
                    <a:gd name="T67" fmla="*/ 14 h 353"/>
                    <a:gd name="T68" fmla="*/ 225 w 348"/>
                    <a:gd name="T69" fmla="*/ 14 h 353"/>
                    <a:gd name="T70" fmla="*/ 217 w 348"/>
                    <a:gd name="T71" fmla="*/ 40 h 353"/>
                    <a:gd name="T72" fmla="*/ 225 w 348"/>
                    <a:gd name="T73" fmla="*/ 56 h 353"/>
                    <a:gd name="T74" fmla="*/ 243 w 348"/>
                    <a:gd name="T75" fmla="*/ 14 h 35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48"/>
                    <a:gd name="T115" fmla="*/ 0 h 353"/>
                    <a:gd name="T116" fmla="*/ 348 w 348"/>
                    <a:gd name="T117" fmla="*/ 353 h 35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48" h="353">
                      <a:moveTo>
                        <a:pt x="243" y="14"/>
                      </a:moveTo>
                      <a:lnTo>
                        <a:pt x="264" y="14"/>
                      </a:lnTo>
                      <a:lnTo>
                        <a:pt x="290" y="31"/>
                      </a:lnTo>
                      <a:lnTo>
                        <a:pt x="347" y="121"/>
                      </a:lnTo>
                      <a:lnTo>
                        <a:pt x="344" y="162"/>
                      </a:lnTo>
                      <a:lnTo>
                        <a:pt x="306" y="195"/>
                      </a:lnTo>
                      <a:lnTo>
                        <a:pt x="275" y="218"/>
                      </a:lnTo>
                      <a:lnTo>
                        <a:pt x="237" y="165"/>
                      </a:lnTo>
                      <a:lnTo>
                        <a:pt x="252" y="152"/>
                      </a:lnTo>
                      <a:lnTo>
                        <a:pt x="264" y="139"/>
                      </a:lnTo>
                      <a:lnTo>
                        <a:pt x="238" y="94"/>
                      </a:lnTo>
                      <a:lnTo>
                        <a:pt x="163" y="151"/>
                      </a:lnTo>
                      <a:lnTo>
                        <a:pt x="236" y="263"/>
                      </a:lnTo>
                      <a:lnTo>
                        <a:pt x="307" y="205"/>
                      </a:lnTo>
                      <a:lnTo>
                        <a:pt x="307" y="276"/>
                      </a:lnTo>
                      <a:lnTo>
                        <a:pt x="297" y="276"/>
                      </a:lnTo>
                      <a:lnTo>
                        <a:pt x="297" y="352"/>
                      </a:lnTo>
                      <a:lnTo>
                        <a:pt x="131" y="352"/>
                      </a:lnTo>
                      <a:lnTo>
                        <a:pt x="131" y="276"/>
                      </a:lnTo>
                      <a:lnTo>
                        <a:pt x="119" y="276"/>
                      </a:lnTo>
                      <a:lnTo>
                        <a:pt x="119" y="134"/>
                      </a:lnTo>
                      <a:lnTo>
                        <a:pt x="104" y="146"/>
                      </a:lnTo>
                      <a:lnTo>
                        <a:pt x="72" y="146"/>
                      </a:lnTo>
                      <a:lnTo>
                        <a:pt x="68" y="141"/>
                      </a:lnTo>
                      <a:lnTo>
                        <a:pt x="45" y="104"/>
                      </a:lnTo>
                      <a:lnTo>
                        <a:pt x="0" y="39"/>
                      </a:lnTo>
                      <a:lnTo>
                        <a:pt x="51" y="0"/>
                      </a:lnTo>
                      <a:lnTo>
                        <a:pt x="84" y="49"/>
                      </a:lnTo>
                      <a:lnTo>
                        <a:pt x="92" y="59"/>
                      </a:lnTo>
                      <a:lnTo>
                        <a:pt x="158" y="14"/>
                      </a:lnTo>
                      <a:lnTo>
                        <a:pt x="185" y="14"/>
                      </a:lnTo>
                      <a:lnTo>
                        <a:pt x="201" y="56"/>
                      </a:lnTo>
                      <a:lnTo>
                        <a:pt x="209" y="39"/>
                      </a:lnTo>
                      <a:lnTo>
                        <a:pt x="201" y="14"/>
                      </a:lnTo>
                      <a:lnTo>
                        <a:pt x="225" y="14"/>
                      </a:lnTo>
                      <a:lnTo>
                        <a:pt x="217" y="40"/>
                      </a:lnTo>
                      <a:lnTo>
                        <a:pt x="225" y="56"/>
                      </a:lnTo>
                      <a:lnTo>
                        <a:pt x="243" y="14"/>
                      </a:lnTo>
                    </a:path>
                  </a:pathLst>
                </a:custGeom>
                <a:solidFill>
                  <a:srgbClr val="99FFCC"/>
                </a:solidFill>
                <a:ln w="12700" cap="rnd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Arc 54"/>
                <p:cNvSpPr>
                  <a:spLocks/>
                </p:cNvSpPr>
                <p:nvPr/>
              </p:nvSpPr>
              <p:spPr bwMode="auto">
                <a:xfrm>
                  <a:off x="5104" y="2221"/>
                  <a:ext cx="44" cy="36"/>
                </a:xfrm>
                <a:custGeom>
                  <a:avLst/>
                  <a:gdLst>
                    <a:gd name="T0" fmla="*/ 0 w 36552"/>
                    <a:gd name="T1" fmla="*/ 0 h 36583"/>
                    <a:gd name="T2" fmla="*/ 0 w 36552"/>
                    <a:gd name="T3" fmla="*/ 0 h 36583"/>
                    <a:gd name="T4" fmla="*/ 0 w 36552"/>
                    <a:gd name="T5" fmla="*/ 0 h 36583"/>
                    <a:gd name="T6" fmla="*/ 0 60000 65536"/>
                    <a:gd name="T7" fmla="*/ 0 60000 65536"/>
                    <a:gd name="T8" fmla="*/ 0 60000 65536"/>
                    <a:gd name="T9" fmla="*/ 0 w 36552"/>
                    <a:gd name="T10" fmla="*/ 0 h 36583"/>
                    <a:gd name="T11" fmla="*/ 36552 w 36552"/>
                    <a:gd name="T12" fmla="*/ 36583 h 365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552" h="36583" fill="none" extrusionOk="0">
                      <a:moveTo>
                        <a:pt x="0" y="6011"/>
                      </a:moveTo>
                      <a:cubicBezTo>
                        <a:pt x="4022" y="2153"/>
                        <a:pt x="9379" y="-1"/>
                        <a:pt x="14952" y="0"/>
                      </a:cubicBezTo>
                      <a:cubicBezTo>
                        <a:pt x="26881" y="0"/>
                        <a:pt x="36552" y="9670"/>
                        <a:pt x="36552" y="21600"/>
                      </a:cubicBezTo>
                      <a:cubicBezTo>
                        <a:pt x="36552" y="27187"/>
                        <a:pt x="34386" y="32557"/>
                        <a:pt x="30510" y="36582"/>
                      </a:cubicBezTo>
                    </a:path>
                    <a:path w="36552" h="36583" stroke="0" extrusionOk="0">
                      <a:moveTo>
                        <a:pt x="0" y="6011"/>
                      </a:moveTo>
                      <a:cubicBezTo>
                        <a:pt x="4022" y="2153"/>
                        <a:pt x="9379" y="-1"/>
                        <a:pt x="14952" y="0"/>
                      </a:cubicBezTo>
                      <a:cubicBezTo>
                        <a:pt x="26881" y="0"/>
                        <a:pt x="36552" y="9670"/>
                        <a:pt x="36552" y="21600"/>
                      </a:cubicBezTo>
                      <a:cubicBezTo>
                        <a:pt x="36552" y="27187"/>
                        <a:pt x="34386" y="32557"/>
                        <a:pt x="30510" y="36582"/>
                      </a:cubicBezTo>
                      <a:lnTo>
                        <a:pt x="14952" y="21600"/>
                      </a:lnTo>
                      <a:close/>
                    </a:path>
                  </a:pathLst>
                </a:custGeom>
                <a:solidFill>
                  <a:srgbClr val="99FFCC"/>
                </a:solidFill>
                <a:ln w="12700" cap="rnd">
                  <a:solidFill>
                    <a:srgbClr val="0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Oval 55"/>
                <p:cNvSpPr>
                  <a:spLocks noChangeArrowheads="1"/>
                </p:cNvSpPr>
                <p:nvPr/>
              </p:nvSpPr>
              <p:spPr bwMode="auto">
                <a:xfrm>
                  <a:off x="5178" y="2327"/>
                  <a:ext cx="26" cy="38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Oval 56"/>
                <p:cNvSpPr>
                  <a:spLocks noChangeArrowheads="1"/>
                </p:cNvSpPr>
                <p:nvPr/>
              </p:nvSpPr>
              <p:spPr bwMode="auto">
                <a:xfrm>
                  <a:off x="4927" y="2324"/>
                  <a:ext cx="30" cy="26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58" name="AutoShape 57"/>
          <p:cNvSpPr>
            <a:spLocks noChangeArrowheads="1"/>
          </p:cNvSpPr>
          <p:nvPr/>
        </p:nvSpPr>
        <p:spPr bwMode="auto">
          <a:xfrm flipV="1">
            <a:off x="4805363" y="976313"/>
            <a:ext cx="581025" cy="522287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317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59" name="AutoShape 58"/>
          <p:cNvSpPr>
            <a:spLocks noChangeArrowheads="1"/>
          </p:cNvSpPr>
          <p:nvPr/>
        </p:nvSpPr>
        <p:spPr bwMode="auto">
          <a:xfrm flipH="1" flipV="1">
            <a:off x="4724400" y="914400"/>
            <a:ext cx="609600" cy="533400"/>
          </a:xfrm>
          <a:prstGeom prst="triangle">
            <a:avLst>
              <a:gd name="adj" fmla="val 50000"/>
            </a:avLst>
          </a:prstGeom>
          <a:solidFill>
            <a:srgbClr val="9EDEC7"/>
          </a:solidFill>
          <a:ln w="28575">
            <a:solidFill>
              <a:srgbClr val="339966"/>
            </a:solidFill>
            <a:miter lim="800000"/>
            <a:headEnd/>
            <a:tailEnd/>
          </a:ln>
        </p:spPr>
        <p:txBody>
          <a:bodyPr rot="10800000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60" name="Line 59"/>
          <p:cNvSpPr>
            <a:spLocks noChangeShapeType="1"/>
          </p:cNvSpPr>
          <p:nvPr/>
        </p:nvSpPr>
        <p:spPr bwMode="auto">
          <a:xfrm>
            <a:off x="4800600" y="1066800"/>
            <a:ext cx="45720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 type="none" w="sm" len="sm"/>
            <a:tailEnd type="none" w="sm" len="sm"/>
          </a:ln>
        </p:spPr>
        <p:txBody>
          <a:bodyPr lIns="40995" tIns="20498" rIns="40995" bIns="20498">
            <a:spAutoFit/>
          </a:bodyPr>
          <a:lstStyle/>
          <a:p>
            <a:endParaRPr lang="en-US"/>
          </a:p>
        </p:txBody>
      </p:sp>
      <p:sp>
        <p:nvSpPr>
          <p:cNvPr id="1061" name="Rectangle 60"/>
          <p:cNvSpPr>
            <a:spLocks noChangeArrowheads="1"/>
          </p:cNvSpPr>
          <p:nvPr/>
        </p:nvSpPr>
        <p:spPr bwMode="auto">
          <a:xfrm>
            <a:off x="4767263" y="941388"/>
            <a:ext cx="544512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22" tIns="12811" rIns="25622" bIns="12811">
            <a:spAutoFit/>
          </a:bodyPr>
          <a:lstStyle/>
          <a:p>
            <a:pPr algn="ctr" defTabSz="436563" eaLnBrk="0" hangingPunct="0"/>
            <a:r>
              <a:rPr lang="en-US" sz="500">
                <a:solidFill>
                  <a:schemeClr val="bg2"/>
                </a:solidFill>
                <a:latin typeface="Swis721 BlkEx BT" pitchFamily="34" charset="0"/>
              </a:rPr>
              <a:t>Target</a:t>
            </a:r>
            <a:r>
              <a:rPr lang="en-US" sz="500">
                <a:latin typeface="Swis721 BlkEx BT" pitchFamily="34" charset="0"/>
              </a:rPr>
              <a:t> </a:t>
            </a:r>
            <a:r>
              <a:rPr lang="en-US" sz="700">
                <a:latin typeface="Swis721 BlkEx BT" pitchFamily="34" charset="0"/>
              </a:rPr>
              <a:t> </a:t>
            </a:r>
            <a:endParaRPr lang="en-US" sz="700">
              <a:solidFill>
                <a:srgbClr val="CC0000"/>
              </a:solidFill>
              <a:latin typeface="Swis721 BlkEx BT" pitchFamily="34" charset="0"/>
            </a:endParaRPr>
          </a:p>
        </p:txBody>
      </p:sp>
      <p:sp>
        <p:nvSpPr>
          <p:cNvPr id="1062" name="Rectangle 61"/>
          <p:cNvSpPr>
            <a:spLocks noChangeArrowheads="1"/>
          </p:cNvSpPr>
          <p:nvPr/>
        </p:nvSpPr>
        <p:spPr bwMode="auto">
          <a:xfrm>
            <a:off x="4762500" y="1096963"/>
            <a:ext cx="53022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22" tIns="12811" rIns="25622" bIns="12811">
            <a:spAutoFit/>
          </a:bodyPr>
          <a:lstStyle/>
          <a:p>
            <a:pPr algn="ctr" defTabSz="436563" eaLnBrk="0" hangingPunct="0"/>
            <a:r>
              <a:rPr lang="en-US" sz="400">
                <a:solidFill>
                  <a:schemeClr val="bg2"/>
                </a:solidFill>
                <a:latin typeface="Swis721 BlkEx BT" pitchFamily="34" charset="0"/>
              </a:rPr>
              <a:t>Assess</a:t>
            </a:r>
            <a:r>
              <a:rPr lang="en-US" sz="500">
                <a:latin typeface="Swis721 BlkEx BT" pitchFamily="34" charset="0"/>
              </a:rPr>
              <a:t>     </a:t>
            </a:r>
          </a:p>
        </p:txBody>
      </p:sp>
      <p:sp>
        <p:nvSpPr>
          <p:cNvPr id="1063" name="Text Box 62"/>
          <p:cNvSpPr txBox="1">
            <a:spLocks noChangeArrowheads="1"/>
          </p:cNvSpPr>
          <p:nvPr/>
        </p:nvSpPr>
        <p:spPr bwMode="auto">
          <a:xfrm>
            <a:off x="4876800" y="1219200"/>
            <a:ext cx="300038" cy="152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">
                <a:solidFill>
                  <a:schemeClr val="bg2"/>
                </a:solidFill>
                <a:latin typeface="Swis721 BlkEx BT" pitchFamily="34" charset="0"/>
              </a:rPr>
              <a:t>DM</a:t>
            </a:r>
            <a:endParaRPr lang="en-US"/>
          </a:p>
        </p:txBody>
      </p:sp>
      <p:sp>
        <p:nvSpPr>
          <p:cNvPr id="1064" name="Line 63"/>
          <p:cNvSpPr>
            <a:spLocks noChangeShapeType="1"/>
          </p:cNvSpPr>
          <p:nvPr/>
        </p:nvSpPr>
        <p:spPr bwMode="auto">
          <a:xfrm>
            <a:off x="4902200" y="1219200"/>
            <a:ext cx="252413" cy="31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River networks</a:t>
            </a:r>
          </a:p>
          <a:p>
            <a:r>
              <a:rPr lang="en-US" dirty="0"/>
              <a:t>for 8-digit HUC </a:t>
            </a:r>
          </a:p>
          <a:p>
            <a:r>
              <a:rPr lang="en-US" dirty="0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988" y="533400"/>
            <a:ext cx="32623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28600" y="1592263"/>
            <a:ext cx="8542338" cy="5265737"/>
            <a:chOff x="0" y="1003"/>
            <a:chExt cx="5381" cy="3317"/>
          </a:xfrm>
        </p:grpSpPr>
        <p:pic>
          <p:nvPicPr>
            <p:cNvPr id="17412" name="Picture 4" descr="netwo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2" y="1003"/>
              <a:ext cx="3509" cy="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1344" y="1104"/>
              <a:ext cx="305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Lower West Fork, Trinity River Basin</a:t>
              </a:r>
            </a:p>
            <a:p>
              <a:pPr algn="ctr"/>
              <a:r>
                <a:rPr lang="en-US"/>
                <a:t>HUC = 12030102</a:t>
              </a:r>
            </a:p>
          </p:txBody>
        </p:sp>
        <p:pic>
          <p:nvPicPr>
            <p:cNvPr id="17414" name="Picture 6" descr="trinit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920"/>
              <a:ext cx="2229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1440" y="1680"/>
              <a:ext cx="576" cy="10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584" y="2784"/>
              <a:ext cx="1536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Learning Objectives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638800"/>
          </a:xfrm>
        </p:spPr>
        <p:txBody>
          <a:bodyPr/>
          <a:lstStyle/>
          <a:p>
            <a:r>
              <a:rPr lang="en-US" dirty="0"/>
              <a:t>The hierarchical system of watersheds and basins </a:t>
            </a:r>
          </a:p>
          <a:p>
            <a:r>
              <a:rPr lang="en-US" dirty="0" smtClean="0"/>
              <a:t>Where </a:t>
            </a:r>
            <a:r>
              <a:rPr lang="en-US" dirty="0"/>
              <a:t>to obtain </a:t>
            </a:r>
            <a:r>
              <a:rPr lang="en-US" dirty="0" smtClean="0"/>
              <a:t>data and maps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National/State/Global Data repositories</a:t>
            </a:r>
          </a:p>
          <a:p>
            <a:pPr lvl="1"/>
            <a:r>
              <a:rPr lang="en-US" sz="2400" dirty="0" smtClean="0"/>
              <a:t>Hydrography</a:t>
            </a:r>
            <a:endParaRPr lang="en-US" sz="2400" dirty="0"/>
          </a:p>
          <a:p>
            <a:pPr lvl="1"/>
            <a:r>
              <a:rPr lang="en-US" sz="2400" dirty="0"/>
              <a:t>USGS National Water Information System</a:t>
            </a:r>
          </a:p>
          <a:p>
            <a:pPr lvl="1"/>
            <a:r>
              <a:rPr lang="en-US" sz="2400" dirty="0" smtClean="0"/>
              <a:t>Land </a:t>
            </a:r>
            <a:r>
              <a:rPr lang="en-US" sz="2400" dirty="0"/>
              <a:t>Cover</a:t>
            </a:r>
          </a:p>
          <a:p>
            <a:pPr lvl="1"/>
            <a:r>
              <a:rPr lang="en-US" sz="2400" dirty="0"/>
              <a:t>Elevation</a:t>
            </a:r>
          </a:p>
          <a:p>
            <a:pPr lvl="1"/>
            <a:r>
              <a:rPr lang="en-US" sz="2400" dirty="0" smtClean="0"/>
              <a:t>Soil (</a:t>
            </a:r>
            <a:r>
              <a:rPr lang="en-US" sz="2400" dirty="0" err="1" smtClean="0"/>
              <a:t>Statsgo</a:t>
            </a:r>
            <a:r>
              <a:rPr lang="en-US" sz="2400" dirty="0" smtClean="0"/>
              <a:t>/</a:t>
            </a:r>
            <a:r>
              <a:rPr lang="en-US" sz="2400" dirty="0" err="1" smtClean="0"/>
              <a:t>Surgo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Weather</a:t>
            </a:r>
          </a:p>
          <a:p>
            <a:pPr lvl="1"/>
            <a:r>
              <a:rPr lang="en-US" sz="2400" dirty="0" smtClean="0"/>
              <a:t>Satellite Remote Sensing Data</a:t>
            </a:r>
            <a:endParaRPr lang="en-US" sz="2400" dirty="0"/>
          </a:p>
          <a:p>
            <a:pPr lvl="1"/>
            <a:endParaRPr lang="en-US" sz="2400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26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 River Reaches</a:t>
            </a:r>
          </a:p>
        </p:txBody>
      </p:sp>
      <p:pic>
        <p:nvPicPr>
          <p:cNvPr id="18435" name="Picture 3" descr="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663" y="896938"/>
            <a:ext cx="5570537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22463" y="4859338"/>
            <a:ext cx="4651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412 River Reaches</a:t>
            </a:r>
          </a:p>
          <a:p>
            <a:r>
              <a:rPr lang="en-US"/>
              <a:t>In Upper West Fork of Trinity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83400" cy="1125538"/>
          </a:xfrm>
        </p:spPr>
        <p:txBody>
          <a:bodyPr/>
          <a:lstStyle/>
          <a:p>
            <a:pPr eaLnBrk="1" hangingPunct="1"/>
            <a:r>
              <a:rPr lang="en-US" smtClean="0"/>
              <a:t>River Reach Codes</a:t>
            </a:r>
            <a:br>
              <a:rPr lang="en-US" smtClean="0"/>
            </a:br>
            <a:r>
              <a:rPr lang="en-US" sz="3200" smtClean="0"/>
              <a:t>Used for river address locations</a:t>
            </a:r>
          </a:p>
        </p:txBody>
      </p:sp>
      <p:pic>
        <p:nvPicPr>
          <p:cNvPr id="19459" name="Picture 3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3" y="1897063"/>
            <a:ext cx="45370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269038" y="2319338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ReachCode =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000151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903913" y="265906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65113" y="3649663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ReachCode</a:t>
            </a:r>
            <a:r>
              <a:rPr lang="en-US" b="1" dirty="0"/>
              <a:t> = </a:t>
            </a:r>
            <a:r>
              <a:rPr lang="en-US" b="1" dirty="0">
                <a:solidFill>
                  <a:srgbClr val="008000"/>
                </a:solidFill>
              </a:rPr>
              <a:t>12030102</a:t>
            </a:r>
            <a:r>
              <a:rPr lang="en-US" b="1" dirty="0">
                <a:solidFill>
                  <a:schemeClr val="accent2"/>
                </a:solidFill>
              </a:rPr>
              <a:t>000005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627313" y="3497263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01638" y="49863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HUC#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722313" y="43354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0513" y="4945063"/>
            <a:ext cx="140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Segment#</a:t>
            </a:r>
            <a:endParaRPr lang="en-US" b="1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2170113" y="4411663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943475" y="3989388"/>
            <a:ext cx="239713" cy="25558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854700" y="4910138"/>
            <a:ext cx="2317750" cy="1187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C0128"/>
                </a:solidFill>
              </a:rPr>
              <a:t>Location 0.392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on Reach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12030102000005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062538" y="4095750"/>
            <a:ext cx="930275" cy="1049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393113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905000" y="5638800"/>
            <a:ext cx="5486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http://www.horizon-systems.com/nhdplus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NHDPlus for a Portion of Oregon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8798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514600"/>
            <a:ext cx="43275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3429000" y="1752600"/>
            <a:ext cx="1295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3505200" y="3276600"/>
            <a:ext cx="1143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00400" y="6248400"/>
            <a:ext cx="545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http://www.horizon-systems.com/nhdplus/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NHDPlus Reach Catchments  ~ 3km</a:t>
            </a:r>
            <a:r>
              <a:rPr lang="en-US" sz="3600" baseline="30000" smtClean="0"/>
              <a:t>2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03860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3910013" cy="3763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324600" y="3505200"/>
            <a:ext cx="609600" cy="609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4267200" y="1905000"/>
            <a:ext cx="2590800" cy="1524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343400" y="4038600"/>
            <a:ext cx="2590800" cy="1676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660525" y="5980113"/>
            <a:ext cx="526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About 1000 reach catchments in each 8-digit HUC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050925" y="1331913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Average reach length = 2km</a:t>
            </a: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>
            <a:off x="2133600" y="1676400"/>
            <a:ext cx="76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876800" y="1371600"/>
            <a:ext cx="396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  <a:latin typeface="Arial" charset="0"/>
              </a:rPr>
              <a:t>2.3 million reaches</a:t>
            </a:r>
            <a:r>
              <a:rPr lang="en-US" sz="1800">
                <a:latin typeface="Arial" charset="0"/>
              </a:rPr>
              <a:t> for continental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NHDPlus Reach Attributes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/>
            <a:r>
              <a:rPr lang="en-US" smtClean="0"/>
              <a:t>Slope</a:t>
            </a:r>
          </a:p>
          <a:p>
            <a:pPr eaLnBrk="1" hangingPunct="1"/>
            <a:r>
              <a:rPr lang="en-US" smtClean="0"/>
              <a:t>Elevation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Mean annual flow</a:t>
            </a:r>
          </a:p>
          <a:p>
            <a:pPr lvl="1" eaLnBrk="1" hangingPunct="1"/>
            <a:r>
              <a:rPr lang="en-US" smtClean="0">
                <a:solidFill>
                  <a:srgbClr val="FF3300"/>
                </a:solidFill>
              </a:rPr>
              <a:t>Corresponding velocity</a:t>
            </a:r>
          </a:p>
          <a:p>
            <a:pPr eaLnBrk="1" hangingPunct="1"/>
            <a:r>
              <a:rPr lang="en-US" smtClean="0"/>
              <a:t>Drainage area</a:t>
            </a:r>
          </a:p>
          <a:p>
            <a:pPr eaLnBrk="1" hangingPunct="1"/>
            <a:r>
              <a:rPr lang="en-US" smtClean="0"/>
              <a:t>% of upstream drainage area in different land uses</a:t>
            </a:r>
          </a:p>
          <a:p>
            <a:pPr eaLnBrk="1" hangingPunct="1"/>
            <a:r>
              <a:rPr lang="en-US" smtClean="0"/>
              <a:t>Stream order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168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</a:t>
            </a:r>
            <a:r>
              <a:rPr lang="en-US" dirty="0" smtClean="0">
                <a:solidFill>
                  <a:srgbClr val="FF3300"/>
                </a:solidFill>
              </a:rPr>
              <a:t>Elevation Model</a:t>
            </a:r>
            <a:r>
              <a:rPr lang="en-US" dirty="0" smtClean="0"/>
              <a:t> with 1 arc-second (30m)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Seamless</a:t>
            </a:r>
            <a:r>
              <a:rPr lang="en-US" dirty="0" smtClean="0"/>
              <a:t> in 1</a:t>
            </a:r>
            <a:r>
              <a:rPr lang="en-US" dirty="0" smtClean="0">
                <a:cs typeface="Times New Roman" pitchFamily="18" charset="0"/>
              </a:rPr>
              <a:t>° blocks for the United States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981200" y="59436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447800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http://ned.usgs.gov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1492" y="5915072"/>
            <a:ext cx="45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http://nationalmap.gov/viewer.html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umulus.cr.usgs.gov/staticmaps/ned_13_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9258"/>
            <a:ext cx="8904718" cy="57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616996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hlinkClick r:id="rId3"/>
              </a:rPr>
              <a:t>http://seamless.usgs.gov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umulus.cr.usgs.gov/staticmaps/ned_19_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4" y="417218"/>
            <a:ext cx="8384748" cy="54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6019800"/>
            <a:ext cx="5975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For LIDAR data: Go to http</a:t>
            </a:r>
            <a:r>
              <a:rPr lang="en-US" dirty="0">
                <a:hlinkClick r:id="rId3"/>
              </a:rPr>
              <a:t>://lidar.cr.usgs.gov/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5064"/>
            <a:ext cx="6823756" cy="471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4253" y="655766"/>
            <a:ext cx="5179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800" dirty="0"/>
              <a:t>http://geo.data.gov/geoportal/catalog/main/home.page</a:t>
            </a:r>
            <a:endParaRPr lang="en-US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781300"/>
            <a:ext cx="630555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917" y="5987534"/>
            <a:ext cx="238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Inland Water Resources</a:t>
            </a:r>
            <a:endParaRPr lang="en-US" sz="1800" dirty="0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478505" y="6172200"/>
            <a:ext cx="950495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7400" y="3954379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National Hydrography Dataset</a:t>
            </a:r>
            <a:endParaRPr lang="en-US" sz="1800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6858000" y="4181245"/>
            <a:ext cx="518787" cy="3567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7831" y="19410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164067"/>
            <a:ext cx="7369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Geo.Data.gov:  One Stop shop for links to other data sites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10936" y="3511967"/>
            <a:ext cx="5943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Open</a:t>
            </a:r>
            <a:r>
              <a:rPr lang="en-US" sz="1600" dirty="0"/>
              <a:t> </a:t>
            </a:r>
            <a:r>
              <a:rPr lang="en-US" sz="1600" dirty="0">
                <a:hlinkClick r:id="rId5" action="ppaction://hlinkfile"/>
              </a:rPr>
              <a:t>Preview</a:t>
            </a:r>
            <a:r>
              <a:rPr lang="en-US" sz="1600" dirty="0"/>
              <a:t>  </a:t>
            </a:r>
            <a:r>
              <a:rPr lang="en-US" sz="1600" dirty="0">
                <a:hlinkClick r:id="rId6"/>
              </a:rPr>
              <a:t>Add To Map</a:t>
            </a:r>
            <a:r>
              <a:rPr lang="en-US" sz="1600" dirty="0"/>
              <a:t> </a:t>
            </a:r>
            <a:r>
              <a:rPr lang="en-US" sz="1600" dirty="0">
                <a:hlinkClick r:id="rId7"/>
              </a:rPr>
              <a:t>Website</a:t>
            </a:r>
            <a:r>
              <a:rPr lang="en-US" sz="1600" dirty="0"/>
              <a:t> </a:t>
            </a:r>
            <a:r>
              <a:rPr lang="en-US" sz="1600" dirty="0">
                <a:hlinkClick r:id="rId8" action="ppaction://hlinkfile"/>
              </a:rPr>
              <a:t>Details</a:t>
            </a:r>
            <a:r>
              <a:rPr lang="en-US" sz="1600" dirty="0"/>
              <a:t> </a:t>
            </a:r>
            <a:r>
              <a:rPr lang="en-US" sz="1600" dirty="0">
                <a:hlinkClick r:id="rId9" action="ppaction://hlinkfile"/>
              </a:rPr>
              <a:t>Metadata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0814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8305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smtClean="0"/>
              <a:t>Digital Elevation Model (DEM)-30 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725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8" b="7780"/>
          <a:stretch/>
        </p:blipFill>
        <p:spPr bwMode="auto">
          <a:xfrm>
            <a:off x="76200" y="3424542"/>
            <a:ext cx="2743200" cy="326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228600" y="280988"/>
            <a:ext cx="7605713" cy="2820987"/>
            <a:chOff x="1258" y="3266"/>
            <a:chExt cx="9344" cy="3180"/>
          </a:xfrm>
        </p:grpSpPr>
        <p:grpSp>
          <p:nvGrpSpPr>
            <p:cNvPr id="15368" name="Group 2"/>
            <p:cNvGrpSpPr>
              <a:grpSpLocks/>
            </p:cNvGrpSpPr>
            <p:nvPr/>
          </p:nvGrpSpPr>
          <p:grpSpPr bwMode="auto">
            <a:xfrm>
              <a:off x="1258" y="3266"/>
              <a:ext cx="9344" cy="3180"/>
              <a:chOff x="1258" y="8459"/>
              <a:chExt cx="9344" cy="3180"/>
            </a:xfrm>
          </p:grpSpPr>
          <p:pic>
            <p:nvPicPr>
              <p:cNvPr id="15370" name="Picture 2" descr="4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333" b="32222"/>
              <a:stretch>
                <a:fillRect/>
              </a:stretch>
            </p:blipFill>
            <p:spPr bwMode="auto">
              <a:xfrm>
                <a:off x="1258" y="8459"/>
                <a:ext cx="9344" cy="3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371" name="Group 11"/>
              <p:cNvGrpSpPr>
                <a:grpSpLocks/>
              </p:cNvGrpSpPr>
              <p:nvPr/>
            </p:nvGrpSpPr>
            <p:grpSpPr bwMode="auto">
              <a:xfrm>
                <a:off x="8421" y="9889"/>
                <a:ext cx="2181" cy="1372"/>
                <a:chOff x="5392058" y="1062039"/>
                <a:chExt cx="1600432" cy="1019287"/>
              </a:xfrm>
            </p:grpSpPr>
            <p:pic>
              <p:nvPicPr>
                <p:cNvPr id="15372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9" t="24219" r="94688" b="71094"/>
                <a:stretch>
                  <a:fillRect/>
                </a:stretch>
              </p:blipFill>
              <p:spPr bwMode="auto">
                <a:xfrm>
                  <a:off x="5468026" y="1369816"/>
                  <a:ext cx="1067265" cy="711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7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5392058" y="1062039"/>
                  <a:ext cx="160043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/>
                  <a:endParaRPr lang="en-US"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15369" name="Text Box 2"/>
            <p:cNvSpPr txBox="1">
              <a:spLocks noChangeArrowheads="1"/>
            </p:cNvSpPr>
            <p:nvPr/>
          </p:nvSpPr>
          <p:spPr bwMode="auto">
            <a:xfrm>
              <a:off x="8421" y="4696"/>
              <a:ext cx="1974" cy="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600" b="1">
                  <a:latin typeface="Arial" pitchFamily="34" charset="0"/>
                </a:rPr>
                <a:t>Elevation (m)</a:t>
              </a:r>
              <a:endParaRPr lang="en-US" sz="1600">
                <a:latin typeface="Arial" pitchFamily="34" charset="0"/>
              </a:endParaRPr>
            </a:p>
          </p:txBody>
        </p:sp>
      </p:grp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35938" r="51250" b="38281"/>
          <a:stretch>
            <a:fillRect/>
          </a:stretch>
        </p:blipFill>
        <p:spPr bwMode="auto">
          <a:xfrm>
            <a:off x="685800" y="3429000"/>
            <a:ext cx="70659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4895850"/>
            <a:ext cx="7905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6"/>
          <p:cNvSpPr txBox="1">
            <a:spLocks noChangeArrowheads="1"/>
          </p:cNvSpPr>
          <p:nvPr/>
        </p:nvSpPr>
        <p:spPr bwMode="auto">
          <a:xfrm>
            <a:off x="6551613" y="4587875"/>
            <a:ext cx="1982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 b="1"/>
              <a:t>Slope (percent)</a:t>
            </a:r>
          </a:p>
        </p:txBody>
      </p:sp>
      <p:pic>
        <p:nvPicPr>
          <p:cNvPr id="15366" name="Picture 17" descr="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26666"/>
          <a:stretch>
            <a:fillRect/>
          </a:stretch>
        </p:blipFill>
        <p:spPr bwMode="auto">
          <a:xfrm>
            <a:off x="2142566" y="280988"/>
            <a:ext cx="3063792" cy="139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554288"/>
            <a:ext cx="985837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737" y="3198167"/>
            <a:ext cx="833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Terrain Analysis. DEM </a:t>
            </a:r>
            <a:r>
              <a:rPr lang="en-US" dirty="0" smtClean="0"/>
              <a:t>derived slope: First derivative of elevation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61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 dirty="0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/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Water </a:t>
            </a:r>
            <a:r>
              <a:rPr lang="en-US" dirty="0" smtClean="0"/>
              <a:t>in a given cell flows one or more of eight adjacent cells in </a:t>
            </a:r>
            <a:r>
              <a:rPr lang="en-US" dirty="0"/>
              <a:t>the direction of </a:t>
            </a:r>
            <a:r>
              <a:rPr lang="en-US" dirty="0">
                <a:solidFill>
                  <a:srgbClr val="FF3300"/>
                </a:solidFill>
              </a:rPr>
              <a:t>steepest </a:t>
            </a:r>
            <a:r>
              <a:rPr lang="en-US" dirty="0" smtClean="0">
                <a:solidFill>
                  <a:srgbClr val="FF3300"/>
                </a:solidFill>
              </a:rPr>
              <a:t>descent </a:t>
            </a:r>
            <a:r>
              <a:rPr lang="en-US" dirty="0" smtClean="0">
                <a:solidFill>
                  <a:srgbClr val="FF3300"/>
                </a:solidFill>
              </a:rPr>
              <a:t>(ArcGIS)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ArcGIS raster operations involved in watershed delineation are derived from the premise that “water flows downhill, in doing </a:t>
            </a:r>
            <a:r>
              <a:rPr lang="en-US" dirty="0" smtClean="0"/>
              <a:t>so, will follow the </a:t>
            </a:r>
            <a:r>
              <a:rPr lang="en-US" dirty="0" smtClean="0">
                <a:solidFill>
                  <a:srgbClr val="FF3300"/>
                </a:solidFill>
              </a:rPr>
              <a:t>steepest descent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1524000"/>
            <a:ext cx="2763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http://srtm.usgs.gov/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3920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http://hydrosheds.cr.usgs.gov/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GTOPO30</a:t>
            </a:r>
            <a:r>
              <a:rPr lang="en-US" smtClean="0"/>
              <a:t> - 1 km Digital Elevation Model of the Earth</a:t>
            </a:r>
          </a:p>
        </p:txBody>
      </p:sp>
      <p:pic>
        <p:nvPicPr>
          <p:cNvPr id="45059" name="Picture 3" descr="gtop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0960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http://eros.usgs.gov/#/Find_Data/Products_and_Data_Available/GTOPO30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USGS GIS data for Water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2024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2438400" y="1219200"/>
            <a:ext cx="417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http://water.usgs.gov/maps.html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Drainage</a:t>
            </a:r>
            <a:r>
              <a:rPr lang="en-US" smtClean="0"/>
              <a:t> in North America</a:t>
            </a:r>
          </a:p>
        </p:txBody>
      </p:sp>
      <p:pic>
        <p:nvPicPr>
          <p:cNvPr id="46083" name="Picture 3" descr="nast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3751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384925" y="2098675"/>
            <a:ext cx="1766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Hydro1K is</a:t>
            </a:r>
          </a:p>
          <a:p>
            <a:r>
              <a:rPr lang="en-US"/>
              <a:t>derived from</a:t>
            </a:r>
          </a:p>
          <a:p>
            <a:r>
              <a:rPr lang="en-US"/>
              <a:t>GTOPO30</a:t>
            </a:r>
          </a:p>
          <a:p>
            <a:r>
              <a:rPr lang="en-US"/>
              <a:t>using raster </a:t>
            </a:r>
          </a:p>
          <a:p>
            <a:r>
              <a:rPr lang="en-US"/>
              <a:t>GIS analysis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60198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http://eros.usgs.gov/#/Find_Data/Products_and_Data_Available/gtopo30/hydro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11102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websoilsurvey.nrcs.usda.gov/app/WebSoilSurvey.aspx</a:t>
            </a:r>
            <a:endParaRPr lang="en-US" dirty="0" smtClean="0"/>
          </a:p>
          <a:p>
            <a:r>
              <a:rPr lang="en-US" dirty="0">
                <a:solidFill>
                  <a:srgbClr val="0066FF"/>
                </a:solidFill>
                <a:hlinkClick r:id="rId3"/>
              </a:rPr>
              <a:t>http://www.soils.usda.gov/survey/geography/ssurgo</a:t>
            </a:r>
            <a:r>
              <a:rPr lang="en-US" dirty="0" smtClean="0">
                <a:solidFill>
                  <a:srgbClr val="0066FF"/>
                </a:solidFill>
                <a:hlinkClick r:id="rId3"/>
              </a:rPr>
              <a:t>/</a:t>
            </a:r>
            <a:endParaRPr lang="en-US" dirty="0" smtClean="0">
              <a:solidFill>
                <a:srgbClr val="0066FF"/>
              </a:solidFill>
            </a:endParaRPr>
          </a:p>
          <a:p>
            <a:r>
              <a:rPr lang="en-US" dirty="0">
                <a:solidFill>
                  <a:srgbClr val="0066FF"/>
                </a:solidFill>
              </a:rPr>
              <a:t>http://www.soils.usda.gov/survey/geography/statsgo/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772400" cy="1470025"/>
          </a:xfrm>
        </p:spPr>
        <p:txBody>
          <a:bodyPr/>
          <a:lstStyle/>
          <a:p>
            <a:r>
              <a:rPr lang="en-US" dirty="0" smtClean="0"/>
              <a:t>Soil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839200" cy="17526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Natural Resources Conservation Service (</a:t>
            </a:r>
            <a:r>
              <a:rPr lang="en-US" sz="2800" dirty="0" smtClean="0"/>
              <a:t>NRCS)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National </a:t>
            </a:r>
            <a:r>
              <a:rPr lang="en-US" sz="2800" dirty="0"/>
              <a:t>Cartography and Geospatial Center (</a:t>
            </a:r>
            <a:r>
              <a:rPr lang="en-US" sz="2800" dirty="0" smtClean="0"/>
              <a:t>NCGC)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State Soil Geographic </a:t>
            </a:r>
            <a:r>
              <a:rPr lang="en-US" sz="2800" dirty="0" smtClean="0"/>
              <a:t>Database-STASGO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Soil Survey Geographic </a:t>
            </a:r>
            <a:r>
              <a:rPr lang="en-US" sz="2800" dirty="0" smtClean="0"/>
              <a:t>Database- SURGO</a:t>
            </a:r>
            <a:endParaRPr lang="en-US" sz="2800" dirty="0"/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9959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ils_dat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1522413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txs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58674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5720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6096000"/>
            <a:ext cx="67770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5"/>
              </a:rPr>
              <a:t>http://www.soils.usda.gov/survey/geography/statsgo</a:t>
            </a:r>
            <a:r>
              <a:rPr lang="en-US" dirty="0" smtClean="0">
                <a:solidFill>
                  <a:schemeClr val="accent2"/>
                </a:solidFill>
                <a:hlinkClick r:id="rId5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1:250,000 Scale Soil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3" descr="c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3"/>
            <a:ext cx="820737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39" y="381000"/>
            <a:ext cx="7207061" cy="528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5" descr="soils_dat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9188"/>
            <a:ext cx="130492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10"/>
          <p:cNvSpPr>
            <a:spLocks noChangeArrowheads="1"/>
          </p:cNvSpPr>
          <p:nvPr/>
        </p:nvSpPr>
        <p:spPr bwMode="auto">
          <a:xfrm>
            <a:off x="1431623" y="5791200"/>
            <a:ext cx="672177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hlinkClick r:id="rId4"/>
              </a:rPr>
              <a:t>http://www.soils.usda.gov/survey/geography/ssurgo</a:t>
            </a:r>
            <a:r>
              <a:rPr lang="en-US" dirty="0" smtClean="0">
                <a:solidFill>
                  <a:srgbClr val="0066FF"/>
                </a:solidFill>
                <a:hlinkClick r:id="rId4"/>
              </a:rPr>
              <a:t>/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17193" y="2285999"/>
            <a:ext cx="21367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1:24,000 scale</a:t>
            </a:r>
          </a:p>
          <a:p>
            <a:r>
              <a:rPr lang="en-US" dirty="0"/>
              <a:t>soil information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762000"/>
            <a:ext cx="237116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SSURGO:</a:t>
            </a:r>
          </a:p>
          <a:p>
            <a:r>
              <a:rPr lang="en-US" dirty="0"/>
              <a:t>County Level </a:t>
            </a:r>
          </a:p>
          <a:p>
            <a:r>
              <a:rPr lang="en-US" dirty="0"/>
              <a:t>Digital Soil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81536"/>
            <a:ext cx="3895179" cy="183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47700" y="252951"/>
            <a:ext cx="7772400" cy="1143000"/>
          </a:xfrm>
        </p:spPr>
        <p:txBody>
          <a:bodyPr/>
          <a:lstStyle/>
          <a:p>
            <a:r>
              <a:rPr lang="en-US" dirty="0" err="1" smtClean="0"/>
              <a:t>Ssurgo</a:t>
            </a:r>
            <a:r>
              <a:rPr lang="en-US" dirty="0" smtClean="0"/>
              <a:t> for Lancaster County, NE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81400" y="1447800"/>
            <a:ext cx="4800600" cy="259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81400" y="4038600"/>
            <a:ext cx="457200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695871" y="6062364"/>
            <a:ext cx="7705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96 </a:t>
            </a:r>
            <a:r>
              <a:rPr lang="en-US" dirty="0"/>
              <a:t>soil map units described by </a:t>
            </a:r>
            <a:r>
              <a:rPr lang="en-US" dirty="0" smtClean="0"/>
              <a:t>18,565 polygons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0360"/>
            <a:ext cx="3200400" cy="472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103 soil map units described by 7530 polygons of average area  35.37 ha (87 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8350"/>
            <a:ext cx="89090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7315200" y="4946650"/>
            <a:ext cx="1849438" cy="1300163"/>
            <a:chOff x="6442810" y="3272998"/>
            <a:chExt cx="1850186" cy="1299002"/>
          </a:xfrm>
        </p:grpSpPr>
        <p:pic>
          <p:nvPicPr>
            <p:cNvPr id="1639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074" y="3686175"/>
              <a:ext cx="847725" cy="8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6" name="TextBox 2"/>
            <p:cNvSpPr txBox="1">
              <a:spLocks noChangeArrowheads="1"/>
            </p:cNvSpPr>
            <p:nvPr/>
          </p:nvSpPr>
          <p:spPr bwMode="auto">
            <a:xfrm>
              <a:off x="6442810" y="3272998"/>
              <a:ext cx="18501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1400" b="1"/>
                <a:t>Field capacity (%)</a:t>
              </a:r>
            </a:p>
          </p:txBody>
        </p:sp>
      </p:grp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273050" y="36513"/>
            <a:ext cx="8604250" cy="3271837"/>
            <a:chOff x="838200" y="1524000"/>
            <a:chExt cx="7086600" cy="3061661"/>
          </a:xfrm>
        </p:grpSpPr>
        <p:grpSp>
          <p:nvGrpSpPr>
            <p:cNvPr id="16391" name="Group 6"/>
            <p:cNvGrpSpPr>
              <a:grpSpLocks/>
            </p:cNvGrpSpPr>
            <p:nvPr/>
          </p:nvGrpSpPr>
          <p:grpSpPr bwMode="auto">
            <a:xfrm>
              <a:off x="838200" y="1524000"/>
              <a:ext cx="7086600" cy="3061661"/>
              <a:chOff x="838200" y="1371600"/>
              <a:chExt cx="7086600" cy="3061661"/>
            </a:xfrm>
          </p:grpSpPr>
          <p:pic>
            <p:nvPicPr>
              <p:cNvPr id="1639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371600"/>
                <a:ext cx="7086600" cy="3061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9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018" y="2686021"/>
                <a:ext cx="1200150" cy="1390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392" name="TextBox 7"/>
            <p:cNvSpPr txBox="1">
              <a:spLocks noChangeArrowheads="1"/>
            </p:cNvSpPr>
            <p:nvPr/>
          </p:nvSpPr>
          <p:spPr bwMode="auto">
            <a:xfrm>
              <a:off x="6633667" y="2500832"/>
              <a:ext cx="1020893" cy="287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1400" b="1"/>
                <a:t>Soil texture</a:t>
              </a:r>
            </a:p>
          </p:txBody>
        </p:sp>
      </p:grpSp>
      <p:pic>
        <p:nvPicPr>
          <p:cNvPr id="16389" name="Picture 10" descr="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26666"/>
          <a:stretch>
            <a:fillRect/>
          </a:stretch>
        </p:blipFill>
        <p:spPr bwMode="auto">
          <a:xfrm>
            <a:off x="2413493" y="2965381"/>
            <a:ext cx="3188946" cy="14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5360988"/>
            <a:ext cx="985837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675276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0"/>
            <a:ext cx="63246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81400" y="6248400"/>
            <a:ext cx="3360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http://landcover.usgs.gov</a:t>
            </a:r>
            <a:r>
              <a:rPr lang="en-US" dirty="0" smtClean="0">
                <a:solidFill>
                  <a:schemeClr val="accent2"/>
                </a:solidFill>
              </a:rPr>
              <a:t>/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National Land Cover Dataset</a:t>
            </a:r>
          </a:p>
        </p:txBody>
      </p:sp>
      <p:pic>
        <p:nvPicPr>
          <p:cNvPr id="35843" name="Picture 3" descr="washdc_web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438400"/>
            <a:ext cx="307975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usnlc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54102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1763" y="6074073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http://www.mrlc.gov/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0" y="1600200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1992, 2001, and </a:t>
            </a:r>
            <a:r>
              <a:rPr lang="en-US" dirty="0" smtClean="0"/>
              <a:t>2006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7772400" cy="857250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The National Hydrography Dataset (NHD)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686800" cy="50292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Surface-water </a:t>
            </a:r>
            <a:r>
              <a:rPr lang="en-US" sz="2000" dirty="0"/>
              <a:t>component of </a:t>
            </a:r>
            <a:r>
              <a:rPr lang="en-US" sz="2000" dirty="0" smtClean="0"/>
              <a:t>the </a:t>
            </a:r>
            <a:r>
              <a:rPr lang="en-US" sz="2000" dirty="0"/>
              <a:t>National </a:t>
            </a:r>
            <a:r>
              <a:rPr lang="en-US" sz="2000" dirty="0" smtClean="0"/>
              <a:t>map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Surface water of the United States using </a:t>
            </a:r>
            <a:r>
              <a:rPr lang="en-US" sz="2000" dirty="0"/>
              <a:t>common features such as lakes, ponds, streams, rivers, canals, </a:t>
            </a:r>
            <a:r>
              <a:rPr lang="en-US" sz="2000" dirty="0" smtClean="0"/>
              <a:t>stream gages</a:t>
            </a:r>
            <a:r>
              <a:rPr lang="en-US" sz="2000" dirty="0"/>
              <a:t>, and </a:t>
            </a:r>
            <a:r>
              <a:rPr lang="en-US" sz="2000" dirty="0" smtClean="0"/>
              <a:t>dams.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Polygons </a:t>
            </a:r>
            <a:r>
              <a:rPr lang="en-US" sz="2000" dirty="0"/>
              <a:t>are used to represent area features such as lakes, ponds, and rivers;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Lines are used to represent </a:t>
            </a:r>
            <a:r>
              <a:rPr lang="en-US" sz="2000" dirty="0"/>
              <a:t>linear features such as streams and smaller rivers;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Points </a:t>
            </a:r>
            <a:r>
              <a:rPr lang="en-US" sz="2000" dirty="0"/>
              <a:t>are used to represent point features such as </a:t>
            </a:r>
            <a:r>
              <a:rPr lang="en-US" sz="2000" dirty="0" smtClean="0"/>
              <a:t>stream gages </a:t>
            </a:r>
            <a:r>
              <a:rPr lang="en-US" sz="2000" dirty="0"/>
              <a:t>and dams.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Lines </a:t>
            </a:r>
            <a:r>
              <a:rPr lang="en-US" sz="2000" dirty="0"/>
              <a:t>also are used to show the water flow through area features such as the flow of water through a lake.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combination of lines is used to create a network of water and transported material flow to allow users of the data to trace movement in downstream and upstream directions.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Watershed Boundary Dataset (WBD) is a companion dataset to the NHD.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WBD defines </a:t>
            </a:r>
            <a:r>
              <a:rPr lang="en-US" sz="2000" dirty="0"/>
              <a:t>the perimeter of drainage areas formed by the terrain and other landscape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832758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8458200" cy="8382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http://www.mrlc.gov/finddata.php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209800"/>
            <a:ext cx="67310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248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28600"/>
            <a:ext cx="8401051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National Land Cover Dataset-NLCD 2006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/>
        </p:blipFill>
        <p:spPr bwMode="auto">
          <a:xfrm>
            <a:off x="838200" y="1143000"/>
            <a:ext cx="8096251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419278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239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63150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52600" y="1143000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http://www.nationalatlas.gov/atlasftp.html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3"/>
          <a:stretch/>
        </p:blipFill>
        <p:spPr bwMode="auto">
          <a:xfrm>
            <a:off x="1223963" y="228601"/>
            <a:ext cx="665350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0750" y="6193482"/>
            <a:ext cx="5175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www.ncdc.noaa.gov/oa/ncdc.html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04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4" y="1105903"/>
            <a:ext cx="8937625" cy="1066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PRISM Mean Annual </a:t>
            </a:r>
            <a:r>
              <a:rPr lang="en-US" sz="2400" dirty="0" smtClean="0"/>
              <a:t>Precipitation (Oregon State U.)</a:t>
            </a:r>
            <a:br>
              <a:rPr lang="en-US" sz="2400" dirty="0" smtClean="0"/>
            </a:br>
            <a:r>
              <a:rPr lang="en-US" sz="2400" dirty="0" smtClean="0"/>
              <a:t>Historical- Gridded</a:t>
            </a:r>
            <a:endParaRPr lang="en-US" sz="2400" dirty="0" smtClean="0"/>
          </a:p>
        </p:txBody>
      </p:sp>
      <p:pic>
        <p:nvPicPr>
          <p:cNvPr id="38915" name="Picture 3" descr="annual_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162843"/>
            <a:ext cx="64008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climat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"/>
            <a:ext cx="7429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331495" y="6172200"/>
            <a:ext cx="628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http://www.wcc.nrcs.usda.gov/climate/prism.html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8392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971800" y="1447800"/>
            <a:ext cx="310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http://www.daymet.org/</a:t>
            </a: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896979"/>
            <a:ext cx="6389688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374526" y="6206875"/>
            <a:ext cx="4259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Historical- </a:t>
            </a:r>
            <a:r>
              <a:rPr lang="en-US" dirty="0" smtClean="0"/>
              <a:t>Gridded Weather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National Water Information System</a:t>
            </a:r>
          </a:p>
        </p:txBody>
      </p:sp>
      <p:pic>
        <p:nvPicPr>
          <p:cNvPr id="40963" name="Picture 5" descr="nw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548163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532438" y="2743200"/>
            <a:ext cx="3611562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Web access to USGS water </a:t>
            </a:r>
          </a:p>
          <a:p>
            <a:r>
              <a:rPr lang="en-US"/>
              <a:t>resources data in real time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5791200" y="3505200"/>
            <a:ext cx="2057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4664075" y="4191000"/>
            <a:ext cx="447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http://waterdata.usgs.gov/usa/nwis/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26" y="47625"/>
            <a:ext cx="8229600" cy="9429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Water Watch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80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Web access to USGS water resources data in real time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09800" y="6172200"/>
            <a:ext cx="429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2"/>
              </a:rPr>
              <a:t>waterdata.usgs.gov/nwis/rt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18" y="971550"/>
            <a:ext cx="6300224" cy="452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14600"/>
            <a:ext cx="2472118" cy="27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9296400" cy="118586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USGS National Water Information System</a:t>
            </a:r>
            <a:r>
              <a:rPr lang="en-US" sz="3200" smtClean="0">
                <a:solidFill>
                  <a:schemeClr val="bg1"/>
                </a:solidFill>
              </a:rPr>
              <a:t>.</a:t>
            </a:r>
            <a:endParaRPr lang="en-US" sz="3600" smtClean="0">
              <a:solidFill>
                <a:schemeClr val="bg1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985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Real-time and Historic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Streamflow and stage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Groundwater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Water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Site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Tabular or Graphical Format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105400" y="4038600"/>
          <a:ext cx="33528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Bitmap Image" r:id="rId3" imgW="4374259" imgH="2918713" progId="Paint.Picture">
                  <p:embed/>
                </p:oleObj>
              </mc:Choice>
              <mc:Fallback>
                <p:oleObj name="Bitmap Image" r:id="rId3" imgW="4374259" imgH="291871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33528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143000" y="4038600"/>
          <a:ext cx="37004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Bitmap Image" r:id="rId5" imgW="3436918" imgH="1783235" progId="Paint.Picture">
                  <p:embed/>
                </p:oleObj>
              </mc:Choice>
              <mc:Fallback>
                <p:oleObj name="Bitmap Image" r:id="rId5" imgW="3436918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533"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700463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57800" y="1981200"/>
            <a:ext cx="3429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Region 01</a:t>
            </a:r>
            <a:r>
              <a:rPr lang="en-US" sz="1400" dirty="0"/>
              <a:t> New England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02</a:t>
            </a:r>
            <a:r>
              <a:rPr lang="en-US" sz="1400" dirty="0"/>
              <a:t> Mid-Atlantic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03</a:t>
            </a:r>
            <a:r>
              <a:rPr lang="en-US" sz="1400" dirty="0"/>
              <a:t> South Atlantic-Gulf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04</a:t>
            </a:r>
            <a:r>
              <a:rPr lang="en-US" sz="1400" dirty="0"/>
              <a:t> Great Lakes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05</a:t>
            </a:r>
            <a:r>
              <a:rPr lang="en-US" sz="1400" dirty="0"/>
              <a:t> Ohio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06</a:t>
            </a:r>
            <a:r>
              <a:rPr lang="en-US" sz="1400" dirty="0"/>
              <a:t> Tennessee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07</a:t>
            </a:r>
            <a:r>
              <a:rPr lang="en-US" sz="1400" dirty="0"/>
              <a:t> Upper Mississippi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08</a:t>
            </a:r>
            <a:r>
              <a:rPr lang="en-US" sz="1400" dirty="0"/>
              <a:t> Lower Mississippi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09</a:t>
            </a:r>
            <a:r>
              <a:rPr lang="en-US" sz="1400" dirty="0"/>
              <a:t> Souris-Red-Rainy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10</a:t>
            </a:r>
            <a:r>
              <a:rPr lang="en-US" sz="1400" dirty="0"/>
              <a:t> Missouri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11</a:t>
            </a:r>
            <a:r>
              <a:rPr lang="en-US" sz="1400" dirty="0"/>
              <a:t> Arkansas-White-Red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12</a:t>
            </a:r>
            <a:r>
              <a:rPr lang="en-US" sz="1400" dirty="0"/>
              <a:t> Texas-Gulf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13</a:t>
            </a:r>
            <a:r>
              <a:rPr lang="en-US" sz="1400" dirty="0"/>
              <a:t> Rio Grande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14</a:t>
            </a:r>
            <a:r>
              <a:rPr lang="en-US" sz="1400" dirty="0"/>
              <a:t> Upper Colorado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15</a:t>
            </a:r>
            <a:r>
              <a:rPr lang="en-US" sz="1400" dirty="0"/>
              <a:t> Lower Colorado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16</a:t>
            </a:r>
            <a:r>
              <a:rPr lang="en-US" sz="1400" dirty="0"/>
              <a:t> Great Basin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17</a:t>
            </a:r>
            <a:r>
              <a:rPr lang="en-US" sz="1400" dirty="0"/>
              <a:t> Pacific Northwest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18</a:t>
            </a:r>
            <a:r>
              <a:rPr lang="en-US" sz="1400" dirty="0"/>
              <a:t> California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19</a:t>
            </a:r>
            <a:r>
              <a:rPr lang="en-US" sz="1400" dirty="0"/>
              <a:t> Alaska (Old numbering system)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20</a:t>
            </a:r>
            <a:r>
              <a:rPr lang="en-US" sz="1400" dirty="0"/>
              <a:t> Hawaii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Region 21</a:t>
            </a:r>
            <a:r>
              <a:rPr lang="en-US" sz="1400" dirty="0"/>
              <a:t> Caribbean</a:t>
            </a:r>
          </a:p>
        </p:txBody>
      </p:sp>
      <p:pic>
        <p:nvPicPr>
          <p:cNvPr id="4" name="Picture 6" descr="hu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5" y="2438400"/>
            <a:ext cx="38703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137160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There are 18 water resources regions in the Continental United States</a:t>
            </a:r>
          </a:p>
          <a:p>
            <a:r>
              <a:rPr lang="en-US" dirty="0" smtClean="0"/>
              <a:t>2-digit </a:t>
            </a:r>
            <a:r>
              <a:rPr lang="en-US" dirty="0"/>
              <a:t>water resource regions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805656" y="228600"/>
            <a:ext cx="7881144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Water Resources Regions </a:t>
            </a:r>
            <a:r>
              <a:rPr lang="en-US" sz="3200" dirty="0" smtClean="0"/>
              <a:t>of the US </a:t>
            </a:r>
          </a:p>
        </p:txBody>
      </p:sp>
    </p:spTree>
    <p:extLst>
      <p:ext uri="{BB962C8B-B14F-4D97-AF65-F5344CB8AC3E}">
        <p14:creationId xmlns:p14="http://schemas.microsoft.com/office/powerpoint/2010/main" val="3184435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NASA Satellite Data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3228975" y="6196013"/>
            <a:ext cx="3164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lpdaac.usgs.gov/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54213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93172" y="2819400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http://landsatlook.usgs.gov/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54086" y="3281065"/>
            <a:ext cx="3522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http://reverb.echo.nasa.gov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305800" cy="69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linkClick r:id="rId3"/>
              </a:rPr>
              <a:t>http://water.weather.gov/ahps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4" y="24809"/>
            <a:ext cx="7772400" cy="88959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http://water.weather.gov/ahps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1" y="1219200"/>
            <a:ext cx="8646162" cy="55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2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486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838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533400" y="4953000"/>
            <a:ext cx="4888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http://www.wcc.nrcs.usda.gov/snotel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"/>
            <a:ext cx="8401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http://www.cbrfc.noaa.gov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2849"/>
            <a:ext cx="8153400" cy="69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CBRFC SNOTEL Ensemble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442" y="6391019"/>
            <a:ext cx="83873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http://www.cbrfc.noaa.gov/station/sweplot/sweplot.cgi?tglu1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199"/>
            <a:ext cx="8686800" cy="684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http://www.arcgis.com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905000" y="1981200"/>
            <a:ext cx="2057400" cy="8382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3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3" descr="tn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tnris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81250"/>
            <a:ext cx="6096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http://gis.utah.gov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175"/>
            <a:ext cx="769547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58125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Utah Terrain </a:t>
            </a:r>
            <a:r>
              <a:rPr lang="en-US" dirty="0" err="1" smtClean="0"/>
              <a:t>Basemap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715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 use as a </a:t>
            </a:r>
            <a:r>
              <a:rPr lang="en-US" dirty="0" err="1" smtClean="0"/>
              <a:t>basemap</a:t>
            </a:r>
            <a:r>
              <a:rPr lang="en-US" dirty="0" smtClean="0"/>
              <a:t> in ArcGIS see instructions at</a:t>
            </a:r>
            <a:endParaRPr lang="en-US" dirty="0" smtClean="0">
              <a:hlinkClick r:id=""/>
            </a:endParaRPr>
          </a:p>
          <a:p>
            <a:r>
              <a:rPr lang="en-US" dirty="0" smtClean="0">
                <a:hlinkClick r:id="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gis.utah.gov/map-services/new-utah-terrain-base-map-and-cached-tile-service-available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Watersheds of the </a:t>
            </a:r>
            <a:r>
              <a:rPr lang="en-US" sz="3600" dirty="0" smtClean="0"/>
              <a:t>US</a:t>
            </a:r>
            <a:br>
              <a:rPr lang="en-US" sz="3600" dirty="0" smtClean="0"/>
            </a:br>
            <a:r>
              <a:rPr lang="en-US" sz="3600" dirty="0" smtClean="0"/>
              <a:t>(Every watershed has a unique number!!!)</a:t>
            </a:r>
            <a:r>
              <a:rPr lang="en-US" sz="3600" dirty="0" smtClean="0"/>
              <a:t> </a:t>
            </a:r>
            <a:endParaRPr lang="en-US" sz="3600" dirty="0" smtClean="0"/>
          </a:p>
        </p:txBody>
      </p:sp>
      <p:pic>
        <p:nvPicPr>
          <p:cNvPr id="8195" name="Picture 3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025" y="3159125"/>
            <a:ext cx="35083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510213" y="2414588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8-digit HUC watersheds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799" y="2209800"/>
            <a:ext cx="51022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eight-digit code uniquely identifies each of the four levels of classification: Hydrologic </a:t>
            </a:r>
            <a:r>
              <a:rPr lang="en-US" dirty="0" smtClean="0"/>
              <a:t>Unit Code </a:t>
            </a:r>
            <a:r>
              <a:rPr lang="en-US" sz="3200" b="1" dirty="0">
                <a:solidFill>
                  <a:srgbClr val="FF0000"/>
                </a:solidFill>
              </a:rPr>
              <a:t>01</a:t>
            </a:r>
            <a:r>
              <a:rPr lang="en-US" sz="3200" b="1" dirty="0">
                <a:solidFill>
                  <a:schemeClr val="accent2"/>
                </a:solidFill>
              </a:rPr>
              <a:t>08</a:t>
            </a:r>
            <a:r>
              <a:rPr lang="en-US" sz="3200" b="1" dirty="0">
                <a:solidFill>
                  <a:srgbClr val="00B050"/>
                </a:solidFill>
              </a:rPr>
              <a:t>02</a:t>
            </a:r>
            <a:r>
              <a:rPr lang="en-US" sz="3200" b="1" dirty="0"/>
              <a:t>04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01-Region</a:t>
            </a:r>
          </a:p>
          <a:p>
            <a:r>
              <a:rPr lang="en-US" dirty="0"/>
              <a:t>0108- The </a:t>
            </a:r>
            <a:r>
              <a:rPr lang="en-US" dirty="0" err="1"/>
              <a:t>subregion</a:t>
            </a:r>
            <a:endParaRPr lang="en-US" dirty="0"/>
          </a:p>
          <a:p>
            <a:r>
              <a:rPr lang="en-US" dirty="0"/>
              <a:t>010802- The accounting Region</a:t>
            </a:r>
          </a:p>
          <a:p>
            <a:r>
              <a:rPr lang="en-US" dirty="0"/>
              <a:t>01080204- The cataloging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67625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152400"/>
            <a:ext cx="78581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Utah GIS Portal Download GIS Data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362200" y="6255274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gis.utah.gov/download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7519"/>
            <a:ext cx="5324475" cy="66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9275" y="6320135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http://geology.utah.gov/maps/gis/index.htm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971800" y="2971800"/>
            <a:ext cx="325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http://www.wrcc.dri.edu/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5800"/>
            <a:ext cx="73437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35679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dnr.ne.gov/databank/geospatial.html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127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762"/>
            <a:ext cx="8610600" cy="67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0"/>
            <a:ext cx="6705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dnr.ne.gov/databank/spat.html</a:t>
            </a:r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89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4502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“National Map” in Nebraska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8789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http://nmviewogc.cr.usgs.gov/viewer.htm?bbox=-104.5,39.5,-</a:t>
            </a:r>
            <a:r>
              <a:rPr lang="en-US" dirty="0" smtClean="0">
                <a:hlinkClick r:id="rId3"/>
              </a:rPr>
              <a:t>95,43.5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866775"/>
            <a:ext cx="63722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7893" y="42070"/>
            <a:ext cx="75882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nebraskaview.unl.edu/neview02.php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06083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2" y="490427"/>
            <a:ext cx="8367038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28762"/>
            <a:ext cx="397897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http://drought.unl.edu</a:t>
            </a:r>
            <a:r>
              <a:rPr lang="en-US" sz="3200" dirty="0" smtClean="0">
                <a:hlinkClick r:id="rId3"/>
              </a:rPr>
              <a:t>/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14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447800"/>
            <a:ext cx="861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HUC </a:t>
            </a:r>
            <a:r>
              <a:rPr lang="en-US" sz="1800" b="1" dirty="0"/>
              <a:t>- 2 REGION  </a:t>
            </a:r>
            <a:r>
              <a:rPr lang="en-US" sz="1800" dirty="0"/>
              <a:t>Major land areas. The lower 48 states have 18 total, 1 additional </a:t>
            </a:r>
          </a:p>
          <a:p>
            <a:r>
              <a:rPr lang="en-US" sz="1800" dirty="0"/>
              <a:t>each for Alaska, Hawaii, and the Caribbean. ( 21 Total in US) </a:t>
            </a:r>
            <a:r>
              <a:rPr lang="en-US" sz="1800" dirty="0" smtClean="0"/>
              <a:t>Called  1st </a:t>
            </a:r>
            <a:r>
              <a:rPr lang="en-US" sz="1800" dirty="0"/>
              <a:t>Level - or Watershed </a:t>
            </a:r>
            <a:r>
              <a:rPr lang="en-US" sz="1800" dirty="0" smtClean="0"/>
              <a:t>1st </a:t>
            </a:r>
            <a:r>
              <a:rPr lang="en-US" sz="1800" dirty="0"/>
              <a:t>Level </a:t>
            </a:r>
          </a:p>
          <a:p>
            <a:r>
              <a:rPr lang="en-US" sz="1800" b="1" dirty="0"/>
              <a:t>HUC - 4 SUBREGION  </a:t>
            </a:r>
            <a:r>
              <a:rPr lang="en-US" sz="1800" dirty="0"/>
              <a:t>Each  Region has from 3 to 30 </a:t>
            </a:r>
            <a:r>
              <a:rPr lang="en-US" sz="1800" dirty="0" err="1"/>
              <a:t>Subregions</a:t>
            </a:r>
            <a:r>
              <a:rPr lang="en-US" sz="1800" dirty="0"/>
              <a:t>.  The Missouri River </a:t>
            </a:r>
          </a:p>
          <a:p>
            <a:r>
              <a:rPr lang="en-US" sz="1800" dirty="0"/>
              <a:t>Region has 30 </a:t>
            </a:r>
            <a:r>
              <a:rPr lang="en-US" sz="1800" dirty="0" err="1"/>
              <a:t>Subregions</a:t>
            </a:r>
            <a:r>
              <a:rPr lang="en-US" sz="1800" dirty="0"/>
              <a:t>.  The lower 48 states have 204.  ( 222 </a:t>
            </a:r>
            <a:r>
              <a:rPr lang="en-US" sz="1800" dirty="0" smtClean="0"/>
              <a:t> Total </a:t>
            </a:r>
            <a:r>
              <a:rPr lang="en-US" sz="1800" dirty="0"/>
              <a:t>in US). Called </a:t>
            </a:r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 </a:t>
            </a:r>
            <a:r>
              <a:rPr lang="en-US" sz="1800" dirty="0"/>
              <a:t>Level </a:t>
            </a:r>
          </a:p>
          <a:p>
            <a:r>
              <a:rPr lang="en-US" sz="1800" b="1" dirty="0"/>
              <a:t>HUC - 6 BASIN  </a:t>
            </a:r>
            <a:r>
              <a:rPr lang="en-US" sz="1800" dirty="0"/>
              <a:t>Accounting Unit.    ( 352 Total in US).  Called </a:t>
            </a:r>
            <a:r>
              <a:rPr lang="en-US" sz="1800" dirty="0" smtClean="0"/>
              <a:t>3Rd   </a:t>
            </a:r>
            <a:r>
              <a:rPr lang="en-US" sz="1800" dirty="0"/>
              <a:t>Level </a:t>
            </a:r>
          </a:p>
          <a:p>
            <a:r>
              <a:rPr lang="en-US" sz="1800" b="1" dirty="0"/>
              <a:t>HUC - 8 SUBBASIN  </a:t>
            </a:r>
            <a:r>
              <a:rPr lang="en-US" sz="1800" dirty="0"/>
              <a:t>Cataloging Unit.  The smallest is 448 K Acres (700 mi²).  Most </a:t>
            </a:r>
          </a:p>
          <a:p>
            <a:r>
              <a:rPr lang="en-US" sz="1800" dirty="0"/>
              <a:t>are much larger.   National HQ compilations have this as the </a:t>
            </a:r>
            <a:r>
              <a:rPr lang="en-US" sz="1800" dirty="0" smtClean="0"/>
              <a:t>smallest </a:t>
            </a:r>
            <a:r>
              <a:rPr lang="en-US" sz="1800" dirty="0"/>
              <a:t>size unit. ( 2,149 Total in US) Called </a:t>
            </a:r>
            <a:r>
              <a:rPr lang="en-US" sz="1800" dirty="0" smtClean="0"/>
              <a:t>4th   </a:t>
            </a:r>
            <a:r>
              <a:rPr lang="en-US" sz="1800" dirty="0"/>
              <a:t>Level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b="1" dirty="0"/>
              <a:t>HUC - 10 WATERSHED </a:t>
            </a:r>
            <a:r>
              <a:rPr lang="en-US" sz="1800" dirty="0"/>
              <a:t>Typically from 40 to 250 K Acres (62 to 390 mi²) </a:t>
            </a:r>
            <a:r>
              <a:rPr lang="en-US" sz="1800" dirty="0" smtClean="0"/>
              <a:t>Called 5 </a:t>
            </a:r>
            <a:r>
              <a:rPr lang="en-US" sz="1800" dirty="0" err="1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Level or Watershed </a:t>
            </a:r>
            <a:r>
              <a:rPr lang="en-US" sz="1800" dirty="0" smtClean="0"/>
              <a:t>5 </a:t>
            </a:r>
            <a:r>
              <a:rPr lang="en-US" sz="1800" dirty="0" err="1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Level. </a:t>
            </a:r>
          </a:p>
          <a:p>
            <a:r>
              <a:rPr lang="en-US" sz="1800" b="1" dirty="0"/>
              <a:t>HUC - 12 SUBWATERSHED </a:t>
            </a:r>
            <a:r>
              <a:rPr lang="en-US" sz="1800" dirty="0"/>
              <a:t>Typically from 10 to 40 K Acres (15 to 62 mi²) </a:t>
            </a:r>
            <a:r>
              <a:rPr lang="en-US" sz="1800" dirty="0" smtClean="0"/>
              <a:t>Called 6 </a:t>
            </a:r>
            <a:r>
              <a:rPr lang="en-US" sz="1800" dirty="0" err="1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Level or Watershed </a:t>
            </a:r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</a:t>
            </a:r>
            <a:r>
              <a:rPr lang="en-US" sz="1800" dirty="0"/>
              <a:t>Level.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0100" y="452104"/>
            <a:ext cx="7467600" cy="963612"/>
          </a:xfrm>
        </p:spPr>
        <p:txBody>
          <a:bodyPr/>
          <a:lstStyle/>
          <a:p>
            <a:r>
              <a:rPr lang="en-US" sz="3600" b="1" dirty="0"/>
              <a:t>Hydrologic Unit Codes - ( HUC)</a:t>
            </a:r>
          </a:p>
        </p:txBody>
      </p:sp>
    </p:spTree>
    <p:extLst>
      <p:ext uri="{BB962C8B-B14F-4D97-AF65-F5344CB8AC3E}">
        <p14:creationId xmlns:p14="http://schemas.microsoft.com/office/powerpoint/2010/main" val="346479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26"/>
          <p:cNvSpPr>
            <a:spLocks noChangeShapeType="1"/>
          </p:cNvSpPr>
          <p:nvPr/>
        </p:nvSpPr>
        <p:spPr bwMode="auto">
          <a:xfrm>
            <a:off x="6781800" y="1828800"/>
            <a:ext cx="0" cy="3429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30225" y="38100"/>
            <a:ext cx="7772400" cy="83064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Watershed Hierarchy</a:t>
            </a:r>
          </a:p>
        </p:txBody>
      </p:sp>
      <p:pic>
        <p:nvPicPr>
          <p:cNvPr id="10244" name="Picture 1028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2116138"/>
            <a:ext cx="40433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1029"/>
          <p:cNvSpPr>
            <a:spLocks noChangeArrowheads="1"/>
          </p:cNvSpPr>
          <p:nvPr/>
        </p:nvSpPr>
        <p:spPr bwMode="auto">
          <a:xfrm>
            <a:off x="5516563" y="1981200"/>
            <a:ext cx="25146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1030"/>
          <p:cNvSpPr>
            <a:spLocks noChangeArrowheads="1"/>
          </p:cNvSpPr>
          <p:nvPr/>
        </p:nvSpPr>
        <p:spPr bwMode="auto">
          <a:xfrm>
            <a:off x="5746750" y="2681288"/>
            <a:ext cx="2057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Oval 1031"/>
          <p:cNvSpPr>
            <a:spLocks noChangeArrowheads="1"/>
          </p:cNvSpPr>
          <p:nvPr/>
        </p:nvSpPr>
        <p:spPr bwMode="auto">
          <a:xfrm>
            <a:off x="5946775" y="3138488"/>
            <a:ext cx="1676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1032"/>
          <p:cNvSpPr>
            <a:spLocks noChangeArrowheads="1"/>
          </p:cNvSpPr>
          <p:nvPr/>
        </p:nvSpPr>
        <p:spPr bwMode="auto">
          <a:xfrm>
            <a:off x="6096000" y="3657600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Oval 1033"/>
          <p:cNvSpPr>
            <a:spLocks noChangeArrowheads="1"/>
          </p:cNvSpPr>
          <p:nvPr/>
        </p:nvSpPr>
        <p:spPr bwMode="auto">
          <a:xfrm>
            <a:off x="6245225" y="4114800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34"/>
          <p:cNvSpPr txBox="1">
            <a:spLocks noChangeArrowheads="1"/>
          </p:cNvSpPr>
          <p:nvPr/>
        </p:nvSpPr>
        <p:spPr bwMode="auto">
          <a:xfrm>
            <a:off x="7620000" y="3581400"/>
            <a:ext cx="105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8 HUC</a:t>
            </a:r>
          </a:p>
        </p:txBody>
      </p:sp>
      <p:sp>
        <p:nvSpPr>
          <p:cNvPr id="10251" name="Text Box 1035"/>
          <p:cNvSpPr txBox="1">
            <a:spLocks noChangeArrowheads="1"/>
          </p:cNvSpPr>
          <p:nvPr/>
        </p:nvSpPr>
        <p:spPr bwMode="auto">
          <a:xfrm>
            <a:off x="7924800" y="2590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0252" name="Text Box 1036"/>
          <p:cNvSpPr txBox="1">
            <a:spLocks noChangeArrowheads="1"/>
          </p:cNvSpPr>
          <p:nvPr/>
        </p:nvSpPr>
        <p:spPr bwMode="auto">
          <a:xfrm>
            <a:off x="8153400" y="2057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0253" name="Text Box 1037"/>
          <p:cNvSpPr txBox="1">
            <a:spLocks noChangeArrowheads="1"/>
          </p:cNvSpPr>
          <p:nvPr/>
        </p:nvSpPr>
        <p:spPr bwMode="auto">
          <a:xfrm>
            <a:off x="7772400" y="3124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0254" name="Text Box 1038"/>
          <p:cNvSpPr txBox="1">
            <a:spLocks noChangeArrowheads="1"/>
          </p:cNvSpPr>
          <p:nvPr/>
        </p:nvSpPr>
        <p:spPr bwMode="auto">
          <a:xfrm>
            <a:off x="7162800" y="4724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NHDPlus</a:t>
            </a:r>
          </a:p>
        </p:txBody>
      </p:sp>
      <p:sp>
        <p:nvSpPr>
          <p:cNvPr id="10255" name="Text Box 1039"/>
          <p:cNvSpPr txBox="1">
            <a:spLocks noChangeArrowheads="1"/>
          </p:cNvSpPr>
          <p:nvPr/>
        </p:nvSpPr>
        <p:spPr bwMode="auto">
          <a:xfrm>
            <a:off x="7467600" y="3962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0256" name="Oval 1040"/>
          <p:cNvSpPr>
            <a:spLocks noChangeArrowheads="1"/>
          </p:cNvSpPr>
          <p:nvPr/>
        </p:nvSpPr>
        <p:spPr bwMode="auto">
          <a:xfrm>
            <a:off x="6400800" y="4419600"/>
            <a:ext cx="762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1041"/>
          <p:cNvSpPr txBox="1">
            <a:spLocks noChangeArrowheads="1"/>
          </p:cNvSpPr>
          <p:nvPr/>
        </p:nvSpPr>
        <p:spPr bwMode="auto">
          <a:xfrm>
            <a:off x="7315200" y="4343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0258" name="Oval 1042"/>
          <p:cNvSpPr>
            <a:spLocks noChangeArrowheads="1"/>
          </p:cNvSpPr>
          <p:nvPr/>
        </p:nvSpPr>
        <p:spPr bwMode="auto">
          <a:xfrm>
            <a:off x="6553200" y="4800600"/>
            <a:ext cx="457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Oval 1043"/>
          <p:cNvSpPr>
            <a:spLocks noChangeArrowheads="1"/>
          </p:cNvSpPr>
          <p:nvPr/>
        </p:nvSpPr>
        <p:spPr bwMode="auto">
          <a:xfrm>
            <a:off x="1435100" y="5557838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Text Box 1044"/>
          <p:cNvSpPr txBox="1">
            <a:spLocks noChangeArrowheads="1"/>
          </p:cNvSpPr>
          <p:nvPr/>
        </p:nvSpPr>
        <p:spPr bwMode="auto">
          <a:xfrm>
            <a:off x="2882900" y="5405438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Available</a:t>
            </a:r>
          </a:p>
        </p:txBody>
      </p:sp>
      <p:sp>
        <p:nvSpPr>
          <p:cNvPr id="10261" name="Oval 1045"/>
          <p:cNvSpPr>
            <a:spLocks noChangeArrowheads="1"/>
          </p:cNvSpPr>
          <p:nvPr/>
        </p:nvSpPr>
        <p:spPr bwMode="auto">
          <a:xfrm>
            <a:off x="5129213" y="5667375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1046"/>
          <p:cNvSpPr txBox="1">
            <a:spLocks noChangeArrowheads="1"/>
          </p:cNvSpPr>
          <p:nvPr/>
        </p:nvSpPr>
        <p:spPr bwMode="auto">
          <a:xfrm>
            <a:off x="6348413" y="5438775"/>
            <a:ext cx="156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Progress</a:t>
            </a:r>
          </a:p>
        </p:txBody>
      </p:sp>
      <p:sp>
        <p:nvSpPr>
          <p:cNvPr id="10263" name="Text Box 1047"/>
          <p:cNvSpPr txBox="1">
            <a:spLocks noChangeArrowheads="1"/>
          </p:cNvSpPr>
          <p:nvPr/>
        </p:nvSpPr>
        <p:spPr bwMode="auto">
          <a:xfrm>
            <a:off x="7832725" y="1565275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 #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783" y="711060"/>
            <a:ext cx="8347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Each hydrologic unit is identified by a unique hydrologic unit code (HUC) consisting of two to eight digits based on the four levels of classification in the hydrologic unit system.</a:t>
            </a:r>
          </a:p>
        </p:txBody>
      </p:sp>
    </p:spTree>
    <p:extLst>
      <p:ext uri="{BB962C8B-B14F-4D97-AF65-F5344CB8AC3E}">
        <p14:creationId xmlns:p14="http://schemas.microsoft.com/office/powerpoint/2010/main" val="3419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1441</Words>
  <Application>Microsoft Office PowerPoint</Application>
  <PresentationFormat>On-screen Show (4:3)</PresentationFormat>
  <Paragraphs>345</Paragraphs>
  <Slides>77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Default Design</vt:lpstr>
      <vt:lpstr>Drawing</vt:lpstr>
      <vt:lpstr>Document</vt:lpstr>
      <vt:lpstr>Bitmap Image</vt:lpstr>
      <vt:lpstr>Data Sources for GIS in Water Resources  by Ayse Irmak, David R. Maidment, and David G. Tarboton   GIS in Water Resources Fall 2012</vt:lpstr>
      <vt:lpstr>Learning Objectives</vt:lpstr>
      <vt:lpstr>PowerPoint Presentation</vt:lpstr>
      <vt:lpstr>USGS GIS data for Water</vt:lpstr>
      <vt:lpstr>The National Hydrography Dataset (NHD)</vt:lpstr>
      <vt:lpstr>Water Resources Regions of the US </vt:lpstr>
      <vt:lpstr>Watersheds of the US (Every watershed has a unique number!!!) </vt:lpstr>
      <vt:lpstr>Hydrologic Unit Codes - ( HUC)</vt:lpstr>
      <vt:lpstr>Watershed Hierarchy</vt:lpstr>
      <vt:lpstr>Hydrologic Unit Code Watersheds</vt:lpstr>
      <vt:lpstr>Watershed Boundary Dataset</vt:lpstr>
      <vt:lpstr>Watershed Boundary DataSet</vt:lpstr>
      <vt:lpstr>Watershed Boundary Dataset for Nebraska</vt:lpstr>
      <vt:lpstr>WBD for Nebraska</vt:lpstr>
      <vt:lpstr>EPA River Reach File 1 (RF1)</vt:lpstr>
      <vt:lpstr>PowerPoint Presentation</vt:lpstr>
      <vt:lpstr>PowerPoint Presentation</vt:lpstr>
      <vt:lpstr>PowerPoint Presentation</vt:lpstr>
      <vt:lpstr>PowerPoint Presentation</vt:lpstr>
      <vt:lpstr>NHD River Reaches</vt:lpstr>
      <vt:lpstr>River Reach Codes Used for river address locations</vt:lpstr>
      <vt:lpstr>PowerPoint Presentation</vt:lpstr>
      <vt:lpstr>NHDPlus for a Portion of Oregon</vt:lpstr>
      <vt:lpstr>NHDPlus Reach Catchments  ~ 3km2</vt:lpstr>
      <vt:lpstr>NHDPlus Reach Attributes</vt:lpstr>
      <vt:lpstr>National Elevation Dataset</vt:lpstr>
      <vt:lpstr>PowerPoint Presentation</vt:lpstr>
      <vt:lpstr>PowerPoint Presentation</vt:lpstr>
      <vt:lpstr>Digital Elevation Model (DEM)</vt:lpstr>
      <vt:lpstr>PowerPoint Presentation</vt:lpstr>
      <vt:lpstr>Austin West 30 Meter DEM</vt:lpstr>
      <vt:lpstr>PowerPoint Presentation</vt:lpstr>
      <vt:lpstr>PowerPoint Presentation</vt:lpstr>
      <vt:lpstr>Flow Direction Grid</vt:lpstr>
      <vt:lpstr>Delineation of Streams and Watersheds on a DEM </vt:lpstr>
      <vt:lpstr>PowerPoint Presentation</vt:lpstr>
      <vt:lpstr>HydroSheds derived from SRTM</vt:lpstr>
      <vt:lpstr>PowerPoint Presentation</vt:lpstr>
      <vt:lpstr>GTOPO30 - 1 km Digital Elevation Model of the Earth</vt:lpstr>
      <vt:lpstr>Drainage in North America</vt:lpstr>
      <vt:lpstr>Soil Data</vt:lpstr>
      <vt:lpstr>PowerPoint Presentation</vt:lpstr>
      <vt:lpstr>PowerPoint Presentation</vt:lpstr>
      <vt:lpstr>PowerPoint Presentation</vt:lpstr>
      <vt:lpstr>Ssurgo for Lancaster County, NE</vt:lpstr>
      <vt:lpstr>Ssurgo for Travis County</vt:lpstr>
      <vt:lpstr>PowerPoint Presentation</vt:lpstr>
      <vt:lpstr>PowerPoint Presentation</vt:lpstr>
      <vt:lpstr>National Land Cover Dataset</vt:lpstr>
      <vt:lpstr>http://www.mrlc.gov/finddata.php</vt:lpstr>
      <vt:lpstr>National Land Cover Dataset-NLCD 2006</vt:lpstr>
      <vt:lpstr>PowerPoint Presentation</vt:lpstr>
      <vt:lpstr>PowerPoint Presentation</vt:lpstr>
      <vt:lpstr>PowerPoint Presentation</vt:lpstr>
      <vt:lpstr>PRISM Mean Annual Precipitation (Oregon State U.) Historical- Gridded</vt:lpstr>
      <vt:lpstr>PowerPoint Presentation</vt:lpstr>
      <vt:lpstr>National Water Information System</vt:lpstr>
      <vt:lpstr>USGS Water Watch</vt:lpstr>
      <vt:lpstr>USGS National Water Information System.</vt:lpstr>
      <vt:lpstr>NASA Satellite Data</vt:lpstr>
      <vt:lpstr>http://water.weather.gov/ahps/ </vt:lpstr>
      <vt:lpstr>http://water.weather.gov/ahps/ </vt:lpstr>
      <vt:lpstr>PowerPoint Presentation</vt:lpstr>
      <vt:lpstr>http://www.cbrfc.noaa.gov </vt:lpstr>
      <vt:lpstr>CBRFC SNOTEL Ensemble</vt:lpstr>
      <vt:lpstr>http://www.arcgis.com </vt:lpstr>
      <vt:lpstr>PowerPoint Presentation</vt:lpstr>
      <vt:lpstr>http://gis.utah.gov </vt:lpstr>
      <vt:lpstr>Utah Terrain Basemap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“National Map” in Nebraska</vt:lpstr>
      <vt:lpstr>PowerPoint Presentation</vt:lpstr>
      <vt:lpstr>PowerPoint Presentation</vt:lpstr>
    </vt:vector>
  </TitlesOfParts>
  <Company>Center for Research in Water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Hydro Data Programs</dc:title>
  <dc:creator>David R. Maidment</dc:creator>
  <cp:lastModifiedBy>airmak2</cp:lastModifiedBy>
  <cp:revision>153</cp:revision>
  <cp:lastPrinted>2011-09-06T06:13:15Z</cp:lastPrinted>
  <dcterms:created xsi:type="dcterms:W3CDTF">2001-09-11T16:12:13Z</dcterms:created>
  <dcterms:modified xsi:type="dcterms:W3CDTF">2012-09-11T17:27:40Z</dcterms:modified>
</cp:coreProperties>
</file>