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398" r:id="rId3"/>
    <p:sldId id="400" r:id="rId4"/>
    <p:sldId id="401" r:id="rId5"/>
    <p:sldId id="402" r:id="rId6"/>
    <p:sldId id="40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87" d="100"/>
          <a:sy n="87" d="100"/>
        </p:scale>
        <p:origin x="-1140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5E3E3A-0713-4FDB-9705-453C74695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81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9EC52A-B9CC-4AE5-8458-E45748F27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47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19A46-291E-4993-A67E-F1D4307C1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C5431-499C-4834-BB41-53D0DA337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DF0B-E569-45E9-BB7A-A6BE1E812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B616E-5F57-421B-AC69-7074B993F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36BD7-8B25-401D-91B8-F26D17ED9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51BBC-3159-403E-BF08-ACD1565A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8D1A5-511F-45A0-8646-25AA2C8F2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2FD16-D211-4FC7-8A2D-CA7AE636F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7716F-864F-4D4B-8AE3-9CC28BA6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26BA0-3E0E-4677-A52A-6F69BD7B1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45728-4574-4703-B662-41F014D1A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96717D-3673-4181-94C2-AF5B96185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sz="4000" dirty="0" smtClean="0"/>
              <a:t>Key Concepts from Exercise 4</a:t>
            </a:r>
            <a:endParaRPr lang="en-US" sz="40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609600" y="3678860"/>
            <a:ext cx="8122683" cy="2907142"/>
            <a:chOff x="609600" y="3456731"/>
            <a:chExt cx="8122683" cy="3193683"/>
          </a:xfrm>
        </p:grpSpPr>
        <p:sp>
          <p:nvSpPr>
            <p:cNvPr id="52" name="Title 1"/>
            <p:cNvSpPr txBox="1">
              <a:spLocks/>
            </p:cNvSpPr>
            <p:nvPr/>
          </p:nvSpPr>
          <p:spPr>
            <a:xfrm>
              <a:off x="609600" y="3808274"/>
              <a:ext cx="7772400" cy="147002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j-ea"/>
                  <a:cs typeface="+mj-cs"/>
                </a:rPr>
                <a:t>"smdem" - 10 * “flowLineReclas" - 0.02 * (500 - "distance") *  ("distance" &lt; 500)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endParaRPr>
            </a:p>
          </p:txBody>
        </p:sp>
        <p:sp>
          <p:nvSpPr>
            <p:cNvPr id="53" name="Left Brace 52"/>
            <p:cNvSpPr/>
            <p:nvPr/>
          </p:nvSpPr>
          <p:spPr>
            <a:xfrm rot="5400000">
              <a:off x="2662362" y="3288036"/>
              <a:ext cx="231102" cy="1861152"/>
            </a:xfrm>
            <a:prstGeom prst="leftBrac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721466" y="3456731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Subtract 10 at all stream grid cells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Left Brace 54"/>
            <p:cNvSpPr/>
            <p:nvPr/>
          </p:nvSpPr>
          <p:spPr>
            <a:xfrm rot="16200000">
              <a:off x="5027889" y="3710179"/>
              <a:ext cx="209982" cy="2249994"/>
            </a:xfrm>
            <a:prstGeom prst="leftBrac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10000" y="5027474"/>
              <a:ext cx="2590800" cy="1622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Subtract an amount that tapers from 0.02*500=10 when distance is 0, to 0 when distance is 500 from stream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Left Brace 56"/>
            <p:cNvSpPr/>
            <p:nvPr/>
          </p:nvSpPr>
          <p:spPr>
            <a:xfrm rot="16200000">
              <a:off x="7255692" y="3996976"/>
              <a:ext cx="209982" cy="1676400"/>
            </a:xfrm>
            <a:prstGeom prst="leftBrac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324600" y="5027474"/>
              <a:ext cx="2407683" cy="1622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Only do taper when distance is less than 500, otherwise this is 0 and nothing is subtracted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1121343" y="5328620"/>
              <a:ext cx="23622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>
            <a:xfrm>
              <a:off x="1273743" y="5328620"/>
              <a:ext cx="990600" cy="53340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>
            <a:xfrm flipV="1">
              <a:off x="2340543" y="5328620"/>
              <a:ext cx="990600" cy="53340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 rot="5400000">
              <a:off x="1997643" y="6128720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>
            <a:xfrm rot="5400000">
              <a:off x="2073843" y="6128720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>
            <a:xfrm>
              <a:off x="2264343" y="6395420"/>
              <a:ext cx="76200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>
            <a:xfrm>
              <a:off x="1273743" y="5176220"/>
              <a:ext cx="1028358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>
            <a:xfrm>
              <a:off x="2302101" y="5177808"/>
              <a:ext cx="1029042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1502343" y="482196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500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69143" y="482196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500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rot="5400000">
              <a:off x="931637" y="5595320"/>
              <a:ext cx="532606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>
            <a:xfrm rot="5400000">
              <a:off x="931637" y="6128720"/>
              <a:ext cx="532606" cy="794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>
            <a:xfrm rot="10800000">
              <a:off x="1045143" y="5862020"/>
              <a:ext cx="1143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>
            <a:xfrm rot="10800000">
              <a:off x="1045143" y="6395419"/>
              <a:ext cx="1143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121343" y="548102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10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121343" y="593822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10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143000"/>
            <a:ext cx="4001954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914400"/>
            <a:ext cx="4572000" cy="4114800"/>
          </a:xfrm>
        </p:spPr>
        <p:txBody>
          <a:bodyPr/>
          <a:lstStyle/>
          <a:p>
            <a:r>
              <a:rPr lang="en-US" sz="2400" dirty="0" smtClean="0">
                <a:solidFill>
                  <a:srgbClr val="0070C0"/>
                </a:solidFill>
              </a:rPr>
              <a:t>DEM Reconditioning as an example of quantitative raster analysis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Vector to Raster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Distance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Raster Calculation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Volume removed analysis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7971" y="1447800"/>
            <a:ext cx="8962503" cy="4572000"/>
            <a:chOff x="97971" y="1447800"/>
            <a:chExt cx="8962503" cy="4572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971" y="1447800"/>
              <a:ext cx="8962503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3810000" y="5029200"/>
              <a:ext cx="12954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err="1" smtClean="0">
                  <a:solidFill>
                    <a:prstClr val="black"/>
                  </a:solidFill>
                  <a:latin typeface="Calibri"/>
                </a:rPr>
                <a:t>smdem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66800" y="5562600"/>
              <a:ext cx="12954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err="1" smtClean="0">
                  <a:solidFill>
                    <a:prstClr val="black"/>
                  </a:solidFill>
                  <a:latin typeface="Calibri"/>
                </a:rPr>
                <a:t>smrecon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00" y="5410200"/>
              <a:ext cx="12954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 smtClean="0">
                  <a:solidFill>
                    <a:prstClr val="black"/>
                  </a:solidFill>
                  <a:latin typeface="Calibri"/>
                </a:rPr>
                <a:t>diff</a:t>
              </a:r>
              <a:endParaRPr lang="en-US" sz="18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3D Analyst Profiles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Construct the Analysis Layer</a:t>
            </a:r>
            <a:endParaRPr lang="en-US" dirty="0"/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5317" y="4267200"/>
            <a:ext cx="308388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1000" y="1219200"/>
            <a:ext cx="3117165" cy="255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698836" y="1219200"/>
            <a:ext cx="3140364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5" cstate="print"/>
          <a:srcRect b="9386"/>
          <a:stretch>
            <a:fillRect/>
          </a:stretch>
        </p:blipFill>
        <p:spPr bwMode="auto">
          <a:xfrm>
            <a:off x="457200" y="4267200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200400" y="2743200"/>
            <a:ext cx="30480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Fill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Flow Direction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Flow Accumulation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Stream Definition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Stream Links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Catchments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12619304">
            <a:off x="2743200" y="2590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9564007">
            <a:off x="5526052" y="2942324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8260659">
            <a:off x="2700100" y="3873648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883142">
            <a:off x="5519419" y="4483365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Convert to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4114800" cy="4114800"/>
          </a:xfrm>
        </p:spPr>
        <p:txBody>
          <a:bodyPr/>
          <a:lstStyle/>
          <a:p>
            <a:r>
              <a:rPr lang="en-US" dirty="0" smtClean="0"/>
              <a:t>Vector streams</a:t>
            </a:r>
          </a:p>
          <a:p>
            <a:r>
              <a:rPr lang="en-US" dirty="0" smtClean="0"/>
              <a:t>Vector catchments</a:t>
            </a:r>
          </a:p>
          <a:p>
            <a:r>
              <a:rPr lang="en-US" dirty="0" smtClean="0"/>
              <a:t>Attribute feature with raster zonal statistics</a:t>
            </a:r>
          </a:p>
          <a:p>
            <a:r>
              <a:rPr lang="en-US" dirty="0" smtClean="0"/>
              <a:t>Geometric Network</a:t>
            </a:r>
          </a:p>
          <a:p>
            <a:r>
              <a:rPr lang="en-US" dirty="0" smtClean="0"/>
              <a:t>Tracing </a:t>
            </a:r>
          </a:p>
          <a:p>
            <a:r>
              <a:rPr lang="en-US" dirty="0" smtClean="0"/>
              <a:t>Selection statistics</a:t>
            </a:r>
            <a:endParaRPr lang="en-US" dirty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 l="13438" r="8377"/>
          <a:stretch>
            <a:fillRect/>
          </a:stretch>
        </p:blipFill>
        <p:spPr bwMode="auto">
          <a:xfrm>
            <a:off x="4572000" y="1524000"/>
            <a:ext cx="42672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Hydro </a:t>
            </a:r>
            <a:r>
              <a:rPr lang="en-US" dirty="0" err="1" smtClean="0"/>
              <a:t>Basemap</a:t>
            </a:r>
            <a:r>
              <a:rPr lang="en-US" dirty="0" smtClean="0"/>
              <a:t> and </a:t>
            </a:r>
            <a:r>
              <a:rPr lang="en-US" dirty="0" err="1" smtClean="0"/>
              <a:t>Wateshed</a:t>
            </a:r>
            <a:r>
              <a:rPr lang="en-US" dirty="0" smtClean="0"/>
              <a:t> Delineation Services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667000" y="2242457"/>
            <a:ext cx="5943600" cy="34766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2209800"/>
            <a:ext cx="228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Global Hydro Reference Overlay map in AGOL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Watershed delineation from a point as a </a:t>
            </a:r>
            <a:r>
              <a:rPr lang="en-US" dirty="0" err="1" smtClean="0"/>
              <a:t>geoprocessing</a:t>
            </a:r>
            <a:r>
              <a:rPr lang="en-US" dirty="0" smtClean="0"/>
              <a:t>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0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C8C0E20-7A32-4F6D-84EB-B078683FDC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158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Key Concepts from Exercise 4</vt:lpstr>
      <vt:lpstr>3D Analyst Profiles</vt:lpstr>
      <vt:lpstr>Construct the Analysis Layer</vt:lpstr>
      <vt:lpstr>Convert to Vector</vt:lpstr>
      <vt:lpstr>Online Hydro Basemap and Wateshed Delineation Services</vt:lpstr>
    </vt:vector>
  </TitlesOfParts>
  <Company>ut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Hydrographic Network</dc:title>
  <dc:creator>maidment</dc:creator>
  <cp:lastModifiedBy>Maidment, David R</cp:lastModifiedBy>
  <cp:revision>54</cp:revision>
  <dcterms:created xsi:type="dcterms:W3CDTF">2001-09-25T16:03:17Z</dcterms:created>
  <dcterms:modified xsi:type="dcterms:W3CDTF">2012-10-01T20:12:54Z</dcterms:modified>
</cp:coreProperties>
</file>