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7" r:id="rId3"/>
    <p:sldId id="261" r:id="rId4"/>
    <p:sldId id="260" r:id="rId5"/>
    <p:sldId id="259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BE28A-C20E-410B-AF12-AD65F4661D6C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ECC8-A296-46BC-9B05-6636CCE3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4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44062-8653-4D3E-91EB-12F961E9E3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7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B88-4030-4DD0-B7C5-50774AB2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7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1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6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0EC4-76BB-40EB-9A20-3CC80109F77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5F39-E9B1-484F-99A5-08C7691D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5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8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GIS in Water Resources</a:t>
            </a:r>
            <a:br>
              <a:rPr lang="en-US" dirty="0" smtClean="0"/>
            </a:br>
            <a:r>
              <a:rPr lang="en-US" dirty="0" smtClean="0"/>
              <a:t>Concepts from Midterm 2012</a:t>
            </a:r>
          </a:p>
        </p:txBody>
      </p:sp>
      <p:sp>
        <p:nvSpPr>
          <p:cNvPr id="1013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David Maidment</a:t>
            </a:r>
          </a:p>
        </p:txBody>
      </p:sp>
    </p:spTree>
    <p:extLst>
      <p:ext uri="{BB962C8B-B14F-4D97-AF65-F5344CB8AC3E}">
        <p14:creationId xmlns:p14="http://schemas.microsoft.com/office/powerpoint/2010/main" val="33428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Latitude, </a:t>
            </a:r>
            <a:r>
              <a:rPr lang="en-US" smtClean="0">
                <a:latin typeface="Symbol" pitchFamily="18" charset="2"/>
              </a:rPr>
              <a:t>f</a:t>
            </a:r>
            <a:endParaRPr lang="en-US" smtClean="0"/>
          </a:p>
        </p:txBody>
      </p:sp>
      <p:sp>
        <p:nvSpPr>
          <p:cNvPr id="32771" name="Text Box 44"/>
          <p:cNvSpPr txBox="1">
            <a:spLocks noChangeArrowheads="1"/>
          </p:cNvSpPr>
          <p:nvPr/>
        </p:nvSpPr>
        <p:spPr bwMode="auto">
          <a:xfrm>
            <a:off x="1066800" y="4191000"/>
            <a:ext cx="7848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(1) Take a point </a:t>
            </a:r>
            <a:r>
              <a:rPr lang="en-US" sz="2400" b="0">
                <a:solidFill>
                  <a:srgbClr val="FF3300"/>
                </a:solidFill>
              </a:rPr>
              <a:t>S</a:t>
            </a:r>
            <a:r>
              <a:rPr lang="en-US" sz="2400" b="0"/>
              <a:t> on the surface of the ellipsoid and define there the </a:t>
            </a:r>
            <a:r>
              <a:rPr lang="en-US" sz="2400" b="0">
                <a:solidFill>
                  <a:srgbClr val="0000FF"/>
                </a:solidFill>
              </a:rPr>
              <a:t>tangent plane</a:t>
            </a:r>
            <a:r>
              <a:rPr lang="en-US" sz="2400" b="0"/>
              <a:t>, </a:t>
            </a:r>
            <a:r>
              <a:rPr lang="en-US" sz="2400" b="0">
                <a:solidFill>
                  <a:srgbClr val="0000FF"/>
                </a:solidFill>
              </a:rPr>
              <a:t>mn</a:t>
            </a:r>
            <a:endParaRPr lang="en-US" sz="2400" b="0"/>
          </a:p>
          <a:p>
            <a:r>
              <a:rPr lang="en-US" sz="2400" b="0"/>
              <a:t>(2) Define the line </a:t>
            </a:r>
            <a:r>
              <a:rPr lang="en-US" sz="2400" b="0">
                <a:solidFill>
                  <a:srgbClr val="008000"/>
                </a:solidFill>
              </a:rPr>
              <a:t>pq</a:t>
            </a:r>
            <a:r>
              <a:rPr lang="en-US" sz="2400" b="0"/>
              <a:t> through S and </a:t>
            </a:r>
            <a:r>
              <a:rPr lang="en-US" sz="2400" b="0">
                <a:solidFill>
                  <a:srgbClr val="008000"/>
                </a:solidFill>
              </a:rPr>
              <a:t>normal</a:t>
            </a:r>
            <a:r>
              <a:rPr lang="en-US" sz="2400" b="0"/>
              <a:t> to the</a:t>
            </a:r>
          </a:p>
          <a:p>
            <a:r>
              <a:rPr lang="en-US" sz="2400" b="0"/>
              <a:t>tangent plane</a:t>
            </a:r>
          </a:p>
          <a:p>
            <a:r>
              <a:rPr lang="en-US" sz="2400" b="0"/>
              <a:t>(3) </a:t>
            </a:r>
            <a:r>
              <a:rPr lang="en-US" sz="2400" b="0">
                <a:solidFill>
                  <a:srgbClr val="FF3300"/>
                </a:solidFill>
              </a:rPr>
              <a:t>Angle pqr</a:t>
            </a:r>
            <a:r>
              <a:rPr lang="en-US" sz="2400" b="0"/>
              <a:t> which this line makes with the equatorial</a:t>
            </a:r>
          </a:p>
          <a:p>
            <a:r>
              <a:rPr lang="en-US" sz="2400" b="0"/>
              <a:t>plane is the latitude </a:t>
            </a:r>
            <a:r>
              <a:rPr lang="en-US" sz="2400" b="0">
                <a:solidFill>
                  <a:srgbClr val="FF3300"/>
                </a:solidFill>
                <a:latin typeface="Symbol" pitchFamily="18" charset="2"/>
              </a:rPr>
              <a:t>f</a:t>
            </a:r>
            <a:r>
              <a:rPr lang="en-US" sz="2400" b="0"/>
              <a:t>, of point S</a:t>
            </a:r>
          </a:p>
        </p:txBody>
      </p:sp>
      <p:sp>
        <p:nvSpPr>
          <p:cNvPr id="32772" name="Oval 6"/>
          <p:cNvSpPr>
            <a:spLocks noChangeArrowheads="1"/>
          </p:cNvSpPr>
          <p:nvPr/>
        </p:nvSpPr>
        <p:spPr bwMode="auto">
          <a:xfrm>
            <a:off x="2895600" y="1914525"/>
            <a:ext cx="2774950" cy="21812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>
            <a:off x="2895600" y="30051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3886200" y="254952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latin typeface="Arial" charset="0"/>
              </a:rPr>
              <a:t>O</a:t>
            </a:r>
            <a:endParaRPr lang="en-US" sz="2800" b="0"/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auto">
          <a:xfrm>
            <a:off x="5670550" y="3005138"/>
            <a:ext cx="322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 flipV="1">
            <a:off x="4281488" y="1639888"/>
            <a:ext cx="0" cy="136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>
            <a:off x="4281488" y="3005138"/>
            <a:ext cx="1389062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4"/>
          <p:cNvSpPr>
            <a:spLocks noChangeShapeType="1"/>
          </p:cNvSpPr>
          <p:nvPr/>
        </p:nvSpPr>
        <p:spPr bwMode="auto">
          <a:xfrm>
            <a:off x="4281488" y="1914525"/>
            <a:ext cx="0" cy="1090613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25"/>
          <p:cNvSpPr>
            <a:spLocks noChangeShapeType="1"/>
          </p:cNvSpPr>
          <p:nvPr/>
        </p:nvSpPr>
        <p:spPr bwMode="auto">
          <a:xfrm>
            <a:off x="4281488" y="2987675"/>
            <a:ext cx="0" cy="1108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>
            <a:off x="5022850" y="1955800"/>
            <a:ext cx="723900" cy="7747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30"/>
          <p:cNvSpPr>
            <a:spLocks noChangeShapeType="1"/>
          </p:cNvSpPr>
          <p:nvPr/>
        </p:nvSpPr>
        <p:spPr bwMode="auto">
          <a:xfrm flipH="1">
            <a:off x="4594225" y="2125663"/>
            <a:ext cx="1033463" cy="8810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31"/>
          <p:cNvSpPr>
            <a:spLocks noChangeArrowheads="1"/>
          </p:cNvSpPr>
          <p:nvPr/>
        </p:nvSpPr>
        <p:spPr bwMode="auto">
          <a:xfrm>
            <a:off x="5349875" y="2311400"/>
            <a:ext cx="61913" cy="5556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3" name="Group 34"/>
          <p:cNvGrpSpPr>
            <a:grpSpLocks/>
          </p:cNvGrpSpPr>
          <p:nvPr/>
        </p:nvGrpSpPr>
        <p:grpSpPr bwMode="auto">
          <a:xfrm rot="241450">
            <a:off x="5449888" y="2287588"/>
            <a:ext cx="80962" cy="128587"/>
            <a:chOff x="3777" y="1920"/>
            <a:chExt cx="63" cy="111"/>
          </a:xfrm>
        </p:grpSpPr>
        <p:sp>
          <p:nvSpPr>
            <p:cNvPr id="32792" name="Line 32"/>
            <p:cNvSpPr>
              <a:spLocks noChangeShapeType="1"/>
            </p:cNvSpPr>
            <p:nvPr/>
          </p:nvSpPr>
          <p:spPr bwMode="auto">
            <a:xfrm>
              <a:off x="3792" y="1920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Line 33"/>
            <p:cNvSpPr>
              <a:spLocks noChangeShapeType="1"/>
            </p:cNvSpPr>
            <p:nvPr/>
          </p:nvSpPr>
          <p:spPr bwMode="auto">
            <a:xfrm flipH="1">
              <a:off x="3777" y="1968"/>
              <a:ext cx="63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4" name="Arc 35"/>
          <p:cNvSpPr>
            <a:spLocks/>
          </p:cNvSpPr>
          <p:nvPr/>
        </p:nvSpPr>
        <p:spPr bwMode="auto">
          <a:xfrm rot="800161">
            <a:off x="4791075" y="2841625"/>
            <a:ext cx="136525" cy="144463"/>
          </a:xfrm>
          <a:custGeom>
            <a:avLst/>
            <a:gdLst>
              <a:gd name="T0" fmla="*/ 0 w 23961"/>
              <a:gd name="T1" fmla="*/ 1726781 h 21600"/>
              <a:gd name="T2" fmla="*/ 143893349 w 23961"/>
              <a:gd name="T3" fmla="*/ 289046495 h 21600"/>
              <a:gd name="T4" fmla="*/ 14179183 w 23961"/>
              <a:gd name="T5" fmla="*/ 289046495 h 21600"/>
              <a:gd name="T6" fmla="*/ 0 60000 65536"/>
              <a:gd name="T7" fmla="*/ 0 60000 65536"/>
              <a:gd name="T8" fmla="*/ 0 60000 65536"/>
              <a:gd name="T9" fmla="*/ 0 w 23961"/>
              <a:gd name="T10" fmla="*/ 0 h 21600"/>
              <a:gd name="T11" fmla="*/ 23961 w 239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61" h="21600" fill="none" extrusionOk="0">
                <a:moveTo>
                  <a:pt x="0" y="129"/>
                </a:moveTo>
                <a:cubicBezTo>
                  <a:pt x="784" y="43"/>
                  <a:pt x="1572" y="-1"/>
                  <a:pt x="2361" y="0"/>
                </a:cubicBezTo>
                <a:cubicBezTo>
                  <a:pt x="14290" y="0"/>
                  <a:pt x="23961" y="9670"/>
                  <a:pt x="23961" y="21600"/>
                </a:cubicBezTo>
              </a:path>
              <a:path w="23961" h="21600" stroke="0" extrusionOk="0">
                <a:moveTo>
                  <a:pt x="0" y="129"/>
                </a:moveTo>
                <a:cubicBezTo>
                  <a:pt x="784" y="43"/>
                  <a:pt x="1572" y="-1"/>
                  <a:pt x="2361" y="0"/>
                </a:cubicBezTo>
                <a:cubicBezTo>
                  <a:pt x="14290" y="0"/>
                  <a:pt x="23961" y="9670"/>
                  <a:pt x="23961" y="21600"/>
                </a:cubicBezTo>
                <a:lnTo>
                  <a:pt x="236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36"/>
          <p:cNvSpPr txBox="1">
            <a:spLocks noChangeArrowheads="1"/>
          </p:cNvSpPr>
          <p:nvPr/>
        </p:nvSpPr>
        <p:spPr bwMode="auto">
          <a:xfrm>
            <a:off x="4962525" y="2644775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latin typeface="Symbol" pitchFamily="18" charset="2"/>
              </a:rPr>
              <a:t>f</a:t>
            </a:r>
            <a:endParaRPr lang="en-US" sz="2400" b="0"/>
          </a:p>
        </p:txBody>
      </p:sp>
      <p:sp>
        <p:nvSpPr>
          <p:cNvPr id="32786" name="Text Box 39"/>
          <p:cNvSpPr txBox="1">
            <a:spLocks noChangeArrowheads="1"/>
          </p:cNvSpPr>
          <p:nvPr/>
        </p:nvSpPr>
        <p:spPr bwMode="auto">
          <a:xfrm>
            <a:off x="5257800" y="18637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S</a:t>
            </a:r>
            <a:endParaRPr lang="en-US" sz="2400" b="0"/>
          </a:p>
        </p:txBody>
      </p:sp>
      <p:sp>
        <p:nvSpPr>
          <p:cNvPr id="32787" name="Text Box 40"/>
          <p:cNvSpPr txBox="1">
            <a:spLocks noChangeArrowheads="1"/>
          </p:cNvSpPr>
          <p:nvPr/>
        </p:nvSpPr>
        <p:spPr bwMode="auto">
          <a:xfrm>
            <a:off x="4860925" y="16002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m</a:t>
            </a:r>
            <a:endParaRPr lang="en-US" sz="2400" b="0"/>
          </a:p>
        </p:txBody>
      </p:sp>
      <p:sp>
        <p:nvSpPr>
          <p:cNvPr id="32788" name="Text Box 41"/>
          <p:cNvSpPr txBox="1">
            <a:spLocks noChangeArrowheads="1"/>
          </p:cNvSpPr>
          <p:nvPr/>
        </p:nvSpPr>
        <p:spPr bwMode="auto">
          <a:xfrm>
            <a:off x="5699125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n</a:t>
            </a:r>
            <a:endParaRPr lang="en-US" sz="2400" b="0"/>
          </a:p>
        </p:txBody>
      </p:sp>
      <p:sp>
        <p:nvSpPr>
          <p:cNvPr id="32789" name="Text Box 42"/>
          <p:cNvSpPr txBox="1">
            <a:spLocks noChangeArrowheads="1"/>
          </p:cNvSpPr>
          <p:nvPr/>
        </p:nvSpPr>
        <p:spPr bwMode="auto">
          <a:xfrm>
            <a:off x="4343400" y="2854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8000"/>
                </a:solidFill>
              </a:rPr>
              <a:t>q</a:t>
            </a:r>
            <a:endParaRPr lang="en-US" sz="2400" b="0"/>
          </a:p>
        </p:txBody>
      </p:sp>
      <p:sp>
        <p:nvSpPr>
          <p:cNvPr id="32790" name="Text Box 43"/>
          <p:cNvSpPr txBox="1">
            <a:spLocks noChangeArrowheads="1"/>
          </p:cNvSpPr>
          <p:nvPr/>
        </p:nvSpPr>
        <p:spPr bwMode="auto">
          <a:xfrm>
            <a:off x="5622925" y="182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8000"/>
                </a:solidFill>
              </a:rPr>
              <a:t>p</a:t>
            </a:r>
            <a:endParaRPr lang="en-US" sz="2400" b="0"/>
          </a:p>
        </p:txBody>
      </p:sp>
      <p:sp>
        <p:nvSpPr>
          <p:cNvPr id="32791" name="Text Box 45"/>
          <p:cNvSpPr txBox="1">
            <a:spLocks noChangeArrowheads="1"/>
          </p:cNvSpPr>
          <p:nvPr/>
        </p:nvSpPr>
        <p:spPr bwMode="auto">
          <a:xfrm>
            <a:off x="5410200" y="28543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720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Geodatabase</a:t>
            </a:r>
            <a:r>
              <a:rPr lang="en-US" dirty="0" smtClean="0"/>
              <a:t> – a store for all types of geospatial information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45128"/>
            <a:ext cx="4495800" cy="494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4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638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ArcGIS Geodatabase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81000" y="1168400"/>
            <a:ext cx="8382000" cy="5384800"/>
            <a:chOff x="240" y="736"/>
            <a:chExt cx="5280" cy="3392"/>
          </a:xfrm>
        </p:grpSpPr>
        <p:pic>
          <p:nvPicPr>
            <p:cNvPr id="15364" name="Picture 4" descr="workspac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864"/>
              <a:ext cx="2399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400" y="1104"/>
              <a:ext cx="1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Geodatabase</a:t>
              </a:r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H="1" flipV="1">
              <a:off x="1344" y="1152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400" y="1392"/>
              <a:ext cx="13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Feature Dataset</a:t>
              </a: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H="1">
              <a:off x="912" y="1536"/>
              <a:ext cx="14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397" y="1680"/>
              <a:ext cx="11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Feature Class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400" y="2064"/>
              <a:ext cx="9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>
                  <a:solidFill>
                    <a:srgbClr val="FF3300"/>
                  </a:solidFill>
                </a:rPr>
                <a:t>Geometric </a:t>
              </a:r>
            </a:p>
            <a:p>
              <a:pPr algn="ctr"/>
              <a:r>
                <a:rPr lang="en-US" i="1">
                  <a:solidFill>
                    <a:srgbClr val="FF3300"/>
                  </a:solidFill>
                </a:rPr>
                <a:t>Network</a:t>
              </a:r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H="1">
              <a:off x="1920" y="24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400" y="3120"/>
              <a:ext cx="11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3300"/>
                  </a:solidFill>
                </a:rPr>
                <a:t>Object Class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2400" y="2832"/>
              <a:ext cx="1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Relationship</a:t>
              </a: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H="1">
              <a:off x="1920" y="3264"/>
              <a:ext cx="47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5375" name="Picture 15" descr="glossary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6" y="3504"/>
              <a:ext cx="2544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3456" y="326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360" y="240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 flipV="1">
              <a:off x="3552" y="1776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5379" name="Picture 19" descr="glossary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36" y="2008"/>
              <a:ext cx="1536" cy="12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380" name="Picture 20" descr="glossary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80" y="736"/>
              <a:ext cx="1344" cy="1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2400" y="816"/>
              <a:ext cx="9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Workspace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 flipV="1">
              <a:off x="864" y="9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480" y="768"/>
              <a:ext cx="240" cy="1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H="1">
              <a:off x="864" y="2976"/>
              <a:ext cx="15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34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5" y="1200990"/>
            <a:ext cx="5614855" cy="36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Subwatershed</a:t>
            </a:r>
            <a:r>
              <a:rPr lang="en-US" sz="3600" dirty="0" smtClean="0"/>
              <a:t> Precipitation by </a:t>
            </a:r>
            <a:r>
              <a:rPr lang="en-US" sz="3600" dirty="0" err="1" smtClean="0"/>
              <a:t>Thiessen</a:t>
            </a:r>
            <a:r>
              <a:rPr lang="en-US" sz="3600" dirty="0" smtClean="0"/>
              <a:t> Polygons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3142142"/>
            <a:ext cx="5719035" cy="141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68331"/>
            <a:ext cx="6819900" cy="183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14" y="5542926"/>
            <a:ext cx="6564884" cy="212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67762" y="4155728"/>
                <a:ext cx="2057871" cy="892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762" y="4155728"/>
                <a:ext cx="2057871" cy="89203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91618" y="1503528"/>
            <a:ext cx="2743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err="1">
                <a:latin typeface="+mn-lt"/>
              </a:rPr>
              <a:t>Thiessen</a:t>
            </a:r>
            <a:r>
              <a:rPr lang="en-US" sz="2000" dirty="0">
                <a:latin typeface="+mn-lt"/>
              </a:rPr>
              <a:t> Polygons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Intersect with </a:t>
            </a:r>
            <a:r>
              <a:rPr lang="en-US" sz="2000" dirty="0" err="1" smtClean="0">
                <a:latin typeface="+mn-lt"/>
              </a:rPr>
              <a:t>Subwatersheds</a:t>
            </a:r>
            <a:endParaRPr lang="en-US" sz="2000" dirty="0">
              <a:latin typeface="+mn-lt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Evaluate A*P Product</a:t>
            </a:r>
            <a:endParaRPr lang="en-US" sz="2000" dirty="0">
              <a:latin typeface="+mn-lt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Summarize by </a:t>
            </a:r>
            <a:r>
              <a:rPr lang="en-US" sz="2000" dirty="0" err="1" smtClean="0">
                <a:latin typeface="+mn-lt"/>
              </a:rPr>
              <a:t>subwatershed</a:t>
            </a:r>
            <a:endParaRPr lang="en-US" sz="2000" dirty="0">
              <a:latin typeface="+mn-lt"/>
            </a:endParaRPr>
          </a:p>
          <a:p>
            <a:pPr>
              <a:defRPr/>
            </a:pPr>
            <a:endParaRPr lang="en-US" sz="2000" dirty="0">
              <a:latin typeface="+mn-lt"/>
            </a:endParaRPr>
          </a:p>
          <a:p>
            <a:pPr>
              <a:defRPr/>
            </a:pPr>
            <a:endParaRPr lang="en-US" sz="2000" dirty="0">
              <a:latin typeface="+mn-lt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1678675" y="2306472"/>
            <a:ext cx="2279176" cy="15418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32263" y="2156346"/>
            <a:ext cx="5991367" cy="289142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851056" y="5542926"/>
            <a:ext cx="1304084" cy="6645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55140" y="5440313"/>
            <a:ext cx="136478" cy="7671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43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sz="4000" dirty="0" smtClean="0"/>
              <a:t>ArcGIS “Slope” tool</a:t>
            </a:r>
          </a:p>
        </p:txBody>
      </p:sp>
      <p:pic>
        <p:nvPicPr>
          <p:cNvPr id="624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48879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4114800" y="2514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2469" name="Group 20"/>
          <p:cNvGrpSpPr>
            <a:grpSpLocks/>
          </p:cNvGrpSpPr>
          <p:nvPr/>
        </p:nvGrpSpPr>
        <p:grpSpPr bwMode="auto">
          <a:xfrm>
            <a:off x="685800" y="4114800"/>
            <a:ext cx="1371600" cy="1371600"/>
            <a:chOff x="336" y="2592"/>
            <a:chExt cx="864" cy="864"/>
          </a:xfrm>
        </p:grpSpPr>
        <p:sp>
          <p:nvSpPr>
            <p:cNvPr id="62474" name="Rectangle 11"/>
            <p:cNvSpPr>
              <a:spLocks noChangeArrowheads="1"/>
            </p:cNvSpPr>
            <p:nvPr/>
          </p:nvSpPr>
          <p:spPr bwMode="auto">
            <a:xfrm>
              <a:off x="336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62475" name="Rectangle 12"/>
            <p:cNvSpPr>
              <a:spLocks noChangeArrowheads="1"/>
            </p:cNvSpPr>
            <p:nvPr/>
          </p:nvSpPr>
          <p:spPr bwMode="auto">
            <a:xfrm>
              <a:off x="624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62476" name="Rectangle 13"/>
            <p:cNvSpPr>
              <a:spLocks noChangeArrowheads="1"/>
            </p:cNvSpPr>
            <p:nvPr/>
          </p:nvSpPr>
          <p:spPr bwMode="auto">
            <a:xfrm>
              <a:off x="912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62477" name="Rectangle 14"/>
            <p:cNvSpPr>
              <a:spLocks noChangeArrowheads="1"/>
            </p:cNvSpPr>
            <p:nvPr/>
          </p:nvSpPr>
          <p:spPr bwMode="auto">
            <a:xfrm>
              <a:off x="336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62478" name="Rectangle 15"/>
            <p:cNvSpPr>
              <a:spLocks noChangeArrowheads="1"/>
            </p:cNvSpPr>
            <p:nvPr/>
          </p:nvSpPr>
          <p:spPr bwMode="auto">
            <a:xfrm>
              <a:off x="624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62479" name="Rectangle 16"/>
            <p:cNvSpPr>
              <a:spLocks noChangeArrowheads="1"/>
            </p:cNvSpPr>
            <p:nvPr/>
          </p:nvSpPr>
          <p:spPr bwMode="auto">
            <a:xfrm>
              <a:off x="912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62480" name="Rectangle 17"/>
            <p:cNvSpPr>
              <a:spLocks noChangeArrowheads="1"/>
            </p:cNvSpPr>
            <p:nvPr/>
          </p:nvSpPr>
          <p:spPr bwMode="auto">
            <a:xfrm>
              <a:off x="336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62481" name="Rectangle 18"/>
            <p:cNvSpPr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62482" name="Rectangle 19"/>
            <p:cNvSpPr>
              <a:spLocks noChangeArrowheads="1"/>
            </p:cNvSpPr>
            <p:nvPr/>
          </p:nvSpPr>
          <p:spPr bwMode="auto">
            <a:xfrm>
              <a:off x="912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</p:grpSp>
      <p:graphicFrame>
        <p:nvGraphicFramePr>
          <p:cNvPr id="62470" name="Object 21"/>
          <p:cNvGraphicFramePr>
            <a:graphicFrameLocks noChangeAspect="1"/>
          </p:cNvGraphicFramePr>
          <p:nvPr/>
        </p:nvGraphicFramePr>
        <p:xfrm>
          <a:off x="2895600" y="3505200"/>
          <a:ext cx="37480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866900" imgH="419100" progId="Equation.3">
                  <p:embed/>
                </p:oleObj>
              </mc:Choice>
              <mc:Fallback>
                <p:oleObj name="Equation" r:id="rId4" imgW="1866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374808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22"/>
          <p:cNvGraphicFramePr>
            <a:graphicFrameLocks noChangeAspect="1"/>
          </p:cNvGraphicFramePr>
          <p:nvPr/>
        </p:nvGraphicFramePr>
        <p:xfrm>
          <a:off x="2857500" y="4495800"/>
          <a:ext cx="39020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943100" imgH="419100" progId="Equation.3">
                  <p:embed/>
                </p:oleObj>
              </mc:Choice>
              <mc:Fallback>
                <p:oleObj name="Equation" r:id="rId6" imgW="1943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4495800"/>
                        <a:ext cx="39020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23"/>
          <p:cNvGraphicFramePr>
            <a:graphicFrameLocks noChangeAspect="1"/>
          </p:cNvGraphicFramePr>
          <p:nvPr/>
        </p:nvGraphicFramePr>
        <p:xfrm>
          <a:off x="2895600" y="5334000"/>
          <a:ext cx="30337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1511300" imgH="558800" progId="Equation.3">
                  <p:embed/>
                </p:oleObj>
              </mc:Choice>
              <mc:Fallback>
                <p:oleObj name="Equation" r:id="rId8" imgW="15113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34000"/>
                        <a:ext cx="30337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24"/>
          <p:cNvGraphicFramePr>
            <a:graphicFrameLocks noChangeAspect="1"/>
          </p:cNvGraphicFramePr>
          <p:nvPr/>
        </p:nvGraphicFramePr>
        <p:xfrm>
          <a:off x="6400800" y="5486400"/>
          <a:ext cx="21669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1079032" imgH="431613" progId="Equation.3">
                  <p:embed/>
                </p:oleObj>
              </mc:Choice>
              <mc:Fallback>
                <p:oleObj name="Equation" r:id="rId10" imgW="10790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86400"/>
                        <a:ext cx="2166938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19879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ArcGIS Aspect – the steepest downslope direction</a:t>
            </a:r>
          </a:p>
        </p:txBody>
      </p:sp>
      <p:pic>
        <p:nvPicPr>
          <p:cNvPr id="634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84300"/>
            <a:ext cx="54102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2743200" y="4267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2743200" y="563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 flipV="1">
            <a:off x="2743200" y="4267200"/>
            <a:ext cx="1905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5" name="Object 8"/>
          <p:cNvGraphicFramePr>
            <a:graphicFrameLocks noChangeAspect="1"/>
          </p:cNvGraphicFramePr>
          <p:nvPr/>
        </p:nvGraphicFramePr>
        <p:xfrm>
          <a:off x="3886200" y="5638800"/>
          <a:ext cx="458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28501" imgH="393529" progId="Equation.3">
                  <p:embed/>
                </p:oleObj>
              </mc:Choice>
              <mc:Fallback>
                <p:oleObj name="Equation" r:id="rId4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638800"/>
                        <a:ext cx="4587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9"/>
          <p:cNvGraphicFramePr>
            <a:graphicFrameLocks noChangeAspect="1"/>
          </p:cNvGraphicFramePr>
          <p:nvPr/>
        </p:nvGraphicFramePr>
        <p:xfrm>
          <a:off x="2284413" y="4416425"/>
          <a:ext cx="4587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28600" imgH="419100" progId="Equation.3">
                  <p:embed/>
                </p:oleObj>
              </mc:Choice>
              <mc:Fallback>
                <p:oleObj name="Equation" r:id="rId6" imgW="228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4416425"/>
                        <a:ext cx="4587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Freeform 10"/>
          <p:cNvSpPr>
            <a:spLocks/>
          </p:cNvSpPr>
          <p:nvPr/>
        </p:nvSpPr>
        <p:spPr bwMode="auto">
          <a:xfrm>
            <a:off x="2743200" y="4648200"/>
            <a:ext cx="838200" cy="419100"/>
          </a:xfrm>
          <a:custGeom>
            <a:avLst/>
            <a:gdLst>
              <a:gd name="T0" fmla="*/ 0 w 288"/>
              <a:gd name="T1" fmla="*/ 0 h 144"/>
              <a:gd name="T2" fmla="*/ 2147483647 w 288"/>
              <a:gd name="T3" fmla="*/ 2147483647 h 144"/>
              <a:gd name="T4" fmla="*/ 2147483647 w 288"/>
              <a:gd name="T5" fmla="*/ 2147483647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08"/>
                  <a:pt x="288" y="1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8" name="Object 11"/>
          <p:cNvGraphicFramePr>
            <a:graphicFrameLocks noChangeAspect="1"/>
          </p:cNvGraphicFramePr>
          <p:nvPr/>
        </p:nvGraphicFramePr>
        <p:xfrm>
          <a:off x="4749800" y="4610100"/>
          <a:ext cx="17319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863225" imgH="457002" progId="Equation.3">
                  <p:embed/>
                </p:oleObj>
              </mc:Choice>
              <mc:Fallback>
                <p:oleObj name="Equation" r:id="rId8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4610100"/>
                        <a:ext cx="17319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77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158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GIS in Water Resources Concepts from Midterm 2012</vt:lpstr>
      <vt:lpstr>Definition of Latitude, f</vt:lpstr>
      <vt:lpstr>Geodatabase – a store for all types of geospatial information</vt:lpstr>
      <vt:lpstr>ArcGIS Geodatabase</vt:lpstr>
      <vt:lpstr>Subwatershed Precipitation by Thiessen Polygons</vt:lpstr>
      <vt:lpstr>ArcGIS “Slope” tool</vt:lpstr>
      <vt:lpstr>ArcGIS Aspect – the steepest downslope direction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Latitude, f</dc:title>
  <dc:creator>maidment</dc:creator>
  <cp:lastModifiedBy>maidment</cp:lastModifiedBy>
  <cp:revision>5</cp:revision>
  <cp:lastPrinted>2012-10-25T15:50:42Z</cp:lastPrinted>
  <dcterms:created xsi:type="dcterms:W3CDTF">2012-10-25T15:36:50Z</dcterms:created>
  <dcterms:modified xsi:type="dcterms:W3CDTF">2012-10-25T16:12:39Z</dcterms:modified>
</cp:coreProperties>
</file>