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2" r:id="rId2"/>
    <p:sldId id="257" r:id="rId3"/>
    <p:sldId id="261" r:id="rId4"/>
    <p:sldId id="260" r:id="rId5"/>
    <p:sldId id="259" r:id="rId6"/>
    <p:sldId id="258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14" y="-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4" Type="http://schemas.openxmlformats.org/officeDocument/2006/relationships/image" Target="../media/image1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6BE28A-C20E-410B-AF12-AD65F4661D6C}" type="datetimeFigureOut">
              <a:rPr lang="en-US" smtClean="0"/>
              <a:t>10/25/2012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46ECC8-A296-46BC-9B05-6636CCE3E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8408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9044062-8653-4D3E-91EB-12F961E9E318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C0EC4-76BB-40EB-9A20-3CC80109F77D}" type="datetimeFigureOut">
              <a:rPr lang="en-US" smtClean="0"/>
              <a:t>10/25/2012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A5F39-E9B1-484F-99A5-08C7691D18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472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C0EC4-76BB-40EB-9A20-3CC80109F77D}" type="datetimeFigureOut">
              <a:rPr lang="en-US" smtClean="0"/>
              <a:t>10/25/2012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A5F39-E9B1-484F-99A5-08C7691D18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841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C0EC4-76BB-40EB-9A20-3CC80109F77D}" type="datetimeFigureOut">
              <a:rPr lang="en-US" smtClean="0"/>
              <a:t>10/25/2012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A5F39-E9B1-484F-99A5-08C7691D18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842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83B88-4030-4DD0-B7C5-50774AB20B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74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C0EC4-76BB-40EB-9A20-3CC80109F77D}" type="datetimeFigureOut">
              <a:rPr lang="en-US" smtClean="0"/>
              <a:t>10/25/2012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A5F39-E9B1-484F-99A5-08C7691D18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779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C0EC4-76BB-40EB-9A20-3CC80109F77D}" type="datetimeFigureOut">
              <a:rPr lang="en-US" smtClean="0"/>
              <a:t>10/25/2012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A5F39-E9B1-484F-99A5-08C7691D18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010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C0EC4-76BB-40EB-9A20-3CC80109F77D}" type="datetimeFigureOut">
              <a:rPr lang="en-US" smtClean="0"/>
              <a:t>10/25/2012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A5F39-E9B1-484F-99A5-08C7691D18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6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C0EC4-76BB-40EB-9A20-3CC80109F77D}" type="datetimeFigureOut">
              <a:rPr lang="en-US" smtClean="0"/>
              <a:t>10/25/2012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A5F39-E9B1-484F-99A5-08C7691D18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237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C0EC4-76BB-40EB-9A20-3CC80109F77D}" type="datetimeFigureOut">
              <a:rPr lang="en-US" smtClean="0"/>
              <a:t>10/25/2012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A5F39-E9B1-484F-99A5-08C7691D18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861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C0EC4-76BB-40EB-9A20-3CC80109F77D}" type="datetimeFigureOut">
              <a:rPr lang="en-US" smtClean="0"/>
              <a:t>10/25/2012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A5F39-E9B1-484F-99A5-08C7691D18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452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C0EC4-76BB-40EB-9A20-3CC80109F77D}" type="datetimeFigureOut">
              <a:rPr lang="en-US" smtClean="0"/>
              <a:t>10/25/2012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A5F39-E9B1-484F-99A5-08C7691D18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72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C0EC4-76BB-40EB-9A20-3CC80109F77D}" type="datetimeFigureOut">
              <a:rPr lang="en-US" smtClean="0"/>
              <a:t>10/25/2012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A5F39-E9B1-484F-99A5-08C7691D18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764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CC0EC4-76BB-40EB-9A20-3CC80109F77D}" type="datetimeFigureOut">
              <a:rPr lang="en-US" smtClean="0"/>
              <a:t>10/25/2012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7A5F39-E9B1-484F-99A5-08C7691D18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058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14.png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13.wmf"/><Relationship Id="rId5" Type="http://schemas.openxmlformats.org/officeDocument/2006/relationships/image" Target="../media/image10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12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image" Target="../media/image18.png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15.wmf"/><Relationship Id="rId4" Type="http://schemas.openxmlformats.org/officeDocument/2006/relationships/oleObject" Target="../embeddings/oleObject5.bin"/><Relationship Id="rId9" Type="http://schemas.openxmlformats.org/officeDocument/2006/relationships/image" Target="../media/image1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GIS in Water Resources</a:t>
            </a:r>
            <a:br>
              <a:rPr lang="en-US" dirty="0" smtClean="0"/>
            </a:br>
            <a:r>
              <a:rPr lang="en-US" dirty="0" smtClean="0"/>
              <a:t>Concepts from Midterm 2012</a:t>
            </a:r>
          </a:p>
        </p:txBody>
      </p:sp>
      <p:sp>
        <p:nvSpPr>
          <p:cNvPr id="101379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David Maidment</a:t>
            </a:r>
          </a:p>
        </p:txBody>
      </p:sp>
    </p:spTree>
    <p:extLst>
      <p:ext uri="{BB962C8B-B14F-4D97-AF65-F5344CB8AC3E}">
        <p14:creationId xmlns:p14="http://schemas.microsoft.com/office/powerpoint/2010/main" val="3342889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Definition of Latitude, </a:t>
            </a:r>
            <a:r>
              <a:rPr lang="en-US" smtClean="0">
                <a:latin typeface="Symbol" pitchFamily="18" charset="2"/>
              </a:rPr>
              <a:t>f</a:t>
            </a:r>
            <a:endParaRPr lang="en-US" smtClean="0"/>
          </a:p>
        </p:txBody>
      </p:sp>
      <p:sp>
        <p:nvSpPr>
          <p:cNvPr id="32771" name="Text Box 44"/>
          <p:cNvSpPr txBox="1">
            <a:spLocks noChangeArrowheads="1"/>
          </p:cNvSpPr>
          <p:nvPr/>
        </p:nvSpPr>
        <p:spPr bwMode="auto">
          <a:xfrm>
            <a:off x="1066800" y="4191000"/>
            <a:ext cx="78486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0"/>
              <a:t>(1) Take a point </a:t>
            </a:r>
            <a:r>
              <a:rPr lang="en-US" sz="2400" b="0">
                <a:solidFill>
                  <a:srgbClr val="FF3300"/>
                </a:solidFill>
              </a:rPr>
              <a:t>S</a:t>
            </a:r>
            <a:r>
              <a:rPr lang="en-US" sz="2400" b="0"/>
              <a:t> on the surface of the ellipsoid and define there the </a:t>
            </a:r>
            <a:r>
              <a:rPr lang="en-US" sz="2400" b="0">
                <a:solidFill>
                  <a:srgbClr val="0000FF"/>
                </a:solidFill>
              </a:rPr>
              <a:t>tangent plane</a:t>
            </a:r>
            <a:r>
              <a:rPr lang="en-US" sz="2400" b="0"/>
              <a:t>, </a:t>
            </a:r>
            <a:r>
              <a:rPr lang="en-US" sz="2400" b="0">
                <a:solidFill>
                  <a:srgbClr val="0000FF"/>
                </a:solidFill>
              </a:rPr>
              <a:t>mn</a:t>
            </a:r>
            <a:endParaRPr lang="en-US" sz="2400" b="0"/>
          </a:p>
          <a:p>
            <a:r>
              <a:rPr lang="en-US" sz="2400" b="0"/>
              <a:t>(2) Define the line </a:t>
            </a:r>
            <a:r>
              <a:rPr lang="en-US" sz="2400" b="0">
                <a:solidFill>
                  <a:srgbClr val="008000"/>
                </a:solidFill>
              </a:rPr>
              <a:t>pq</a:t>
            </a:r>
            <a:r>
              <a:rPr lang="en-US" sz="2400" b="0"/>
              <a:t> through S and </a:t>
            </a:r>
            <a:r>
              <a:rPr lang="en-US" sz="2400" b="0">
                <a:solidFill>
                  <a:srgbClr val="008000"/>
                </a:solidFill>
              </a:rPr>
              <a:t>normal</a:t>
            </a:r>
            <a:r>
              <a:rPr lang="en-US" sz="2400" b="0"/>
              <a:t> to the</a:t>
            </a:r>
          </a:p>
          <a:p>
            <a:r>
              <a:rPr lang="en-US" sz="2400" b="0"/>
              <a:t>tangent plane</a:t>
            </a:r>
          </a:p>
          <a:p>
            <a:r>
              <a:rPr lang="en-US" sz="2400" b="0"/>
              <a:t>(3) </a:t>
            </a:r>
            <a:r>
              <a:rPr lang="en-US" sz="2400" b="0">
                <a:solidFill>
                  <a:srgbClr val="FF3300"/>
                </a:solidFill>
              </a:rPr>
              <a:t>Angle pqr</a:t>
            </a:r>
            <a:r>
              <a:rPr lang="en-US" sz="2400" b="0"/>
              <a:t> which this line makes with the equatorial</a:t>
            </a:r>
          </a:p>
          <a:p>
            <a:r>
              <a:rPr lang="en-US" sz="2400" b="0"/>
              <a:t>plane is the latitude </a:t>
            </a:r>
            <a:r>
              <a:rPr lang="en-US" sz="2400" b="0">
                <a:solidFill>
                  <a:srgbClr val="FF3300"/>
                </a:solidFill>
                <a:latin typeface="Symbol" pitchFamily="18" charset="2"/>
              </a:rPr>
              <a:t>f</a:t>
            </a:r>
            <a:r>
              <a:rPr lang="en-US" sz="2400" b="0"/>
              <a:t>, of point S</a:t>
            </a:r>
          </a:p>
        </p:txBody>
      </p:sp>
      <p:sp>
        <p:nvSpPr>
          <p:cNvPr id="32772" name="Oval 6"/>
          <p:cNvSpPr>
            <a:spLocks noChangeArrowheads="1"/>
          </p:cNvSpPr>
          <p:nvPr/>
        </p:nvSpPr>
        <p:spPr bwMode="auto">
          <a:xfrm>
            <a:off x="2895600" y="1914525"/>
            <a:ext cx="2774950" cy="218122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3" name="Line 7"/>
          <p:cNvSpPr>
            <a:spLocks noChangeShapeType="1"/>
          </p:cNvSpPr>
          <p:nvPr/>
        </p:nvSpPr>
        <p:spPr bwMode="auto">
          <a:xfrm>
            <a:off x="2895600" y="3005138"/>
            <a:ext cx="138588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4" name="Text Box 9"/>
          <p:cNvSpPr txBox="1">
            <a:spLocks noChangeArrowheads="1"/>
          </p:cNvSpPr>
          <p:nvPr/>
        </p:nvSpPr>
        <p:spPr bwMode="auto">
          <a:xfrm>
            <a:off x="3886200" y="2549525"/>
            <a:ext cx="4603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0">
                <a:latin typeface="Arial" charset="0"/>
              </a:rPr>
              <a:t>O</a:t>
            </a:r>
            <a:endParaRPr lang="en-US" sz="2800" b="0"/>
          </a:p>
        </p:txBody>
      </p:sp>
      <p:sp>
        <p:nvSpPr>
          <p:cNvPr id="32775" name="Line 11"/>
          <p:cNvSpPr>
            <a:spLocks noChangeShapeType="1"/>
          </p:cNvSpPr>
          <p:nvPr/>
        </p:nvSpPr>
        <p:spPr bwMode="auto">
          <a:xfrm>
            <a:off x="5670550" y="3005138"/>
            <a:ext cx="3222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6" name="Line 12"/>
          <p:cNvSpPr>
            <a:spLocks noChangeShapeType="1"/>
          </p:cNvSpPr>
          <p:nvPr/>
        </p:nvSpPr>
        <p:spPr bwMode="auto">
          <a:xfrm flipV="1">
            <a:off x="4281488" y="1639888"/>
            <a:ext cx="0" cy="13652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7" name="Line 13"/>
          <p:cNvSpPr>
            <a:spLocks noChangeShapeType="1"/>
          </p:cNvSpPr>
          <p:nvPr/>
        </p:nvSpPr>
        <p:spPr bwMode="auto">
          <a:xfrm>
            <a:off x="4281488" y="3005138"/>
            <a:ext cx="1389062" cy="0"/>
          </a:xfrm>
          <a:prstGeom prst="line">
            <a:avLst/>
          </a:prstGeom>
          <a:noFill/>
          <a:ln w="1270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8" name="Line 14"/>
          <p:cNvSpPr>
            <a:spLocks noChangeShapeType="1"/>
          </p:cNvSpPr>
          <p:nvPr/>
        </p:nvSpPr>
        <p:spPr bwMode="auto">
          <a:xfrm>
            <a:off x="4281488" y="1914525"/>
            <a:ext cx="0" cy="1090613"/>
          </a:xfrm>
          <a:prstGeom prst="line">
            <a:avLst/>
          </a:prstGeom>
          <a:noFill/>
          <a:ln w="1270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9" name="Line 25"/>
          <p:cNvSpPr>
            <a:spLocks noChangeShapeType="1"/>
          </p:cNvSpPr>
          <p:nvPr/>
        </p:nvSpPr>
        <p:spPr bwMode="auto">
          <a:xfrm>
            <a:off x="4281488" y="2987675"/>
            <a:ext cx="0" cy="1108075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80" name="Line 29"/>
          <p:cNvSpPr>
            <a:spLocks noChangeShapeType="1"/>
          </p:cNvSpPr>
          <p:nvPr/>
        </p:nvSpPr>
        <p:spPr bwMode="auto">
          <a:xfrm>
            <a:off x="5022850" y="1955800"/>
            <a:ext cx="723900" cy="7747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81" name="Line 30"/>
          <p:cNvSpPr>
            <a:spLocks noChangeShapeType="1"/>
          </p:cNvSpPr>
          <p:nvPr/>
        </p:nvSpPr>
        <p:spPr bwMode="auto">
          <a:xfrm flipH="1">
            <a:off x="4594225" y="2125663"/>
            <a:ext cx="1033463" cy="881062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82" name="Oval 31"/>
          <p:cNvSpPr>
            <a:spLocks noChangeArrowheads="1"/>
          </p:cNvSpPr>
          <p:nvPr/>
        </p:nvSpPr>
        <p:spPr bwMode="auto">
          <a:xfrm>
            <a:off x="5349875" y="2311400"/>
            <a:ext cx="61913" cy="55563"/>
          </a:xfrm>
          <a:prstGeom prst="ellipse">
            <a:avLst/>
          </a:prstGeom>
          <a:solidFill>
            <a:srgbClr val="FF3300"/>
          </a:solidFill>
          <a:ln w="9525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2783" name="Group 34"/>
          <p:cNvGrpSpPr>
            <a:grpSpLocks/>
          </p:cNvGrpSpPr>
          <p:nvPr/>
        </p:nvGrpSpPr>
        <p:grpSpPr bwMode="auto">
          <a:xfrm rot="241450">
            <a:off x="5449888" y="2287588"/>
            <a:ext cx="80962" cy="128587"/>
            <a:chOff x="3777" y="1920"/>
            <a:chExt cx="63" cy="111"/>
          </a:xfrm>
        </p:grpSpPr>
        <p:sp>
          <p:nvSpPr>
            <p:cNvPr id="32792" name="Line 32"/>
            <p:cNvSpPr>
              <a:spLocks noChangeShapeType="1"/>
            </p:cNvSpPr>
            <p:nvPr/>
          </p:nvSpPr>
          <p:spPr bwMode="auto">
            <a:xfrm>
              <a:off x="3792" y="1920"/>
              <a:ext cx="48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93" name="Line 33"/>
            <p:cNvSpPr>
              <a:spLocks noChangeShapeType="1"/>
            </p:cNvSpPr>
            <p:nvPr/>
          </p:nvSpPr>
          <p:spPr bwMode="auto">
            <a:xfrm flipH="1">
              <a:off x="3777" y="1968"/>
              <a:ext cx="63" cy="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2784" name="Arc 35"/>
          <p:cNvSpPr>
            <a:spLocks/>
          </p:cNvSpPr>
          <p:nvPr/>
        </p:nvSpPr>
        <p:spPr bwMode="auto">
          <a:xfrm rot="800161">
            <a:off x="4791075" y="2841625"/>
            <a:ext cx="136525" cy="144463"/>
          </a:xfrm>
          <a:custGeom>
            <a:avLst/>
            <a:gdLst>
              <a:gd name="T0" fmla="*/ 0 w 23961"/>
              <a:gd name="T1" fmla="*/ 1726781 h 21600"/>
              <a:gd name="T2" fmla="*/ 143893349 w 23961"/>
              <a:gd name="T3" fmla="*/ 289046495 h 21600"/>
              <a:gd name="T4" fmla="*/ 14179183 w 23961"/>
              <a:gd name="T5" fmla="*/ 289046495 h 21600"/>
              <a:gd name="T6" fmla="*/ 0 60000 65536"/>
              <a:gd name="T7" fmla="*/ 0 60000 65536"/>
              <a:gd name="T8" fmla="*/ 0 60000 65536"/>
              <a:gd name="T9" fmla="*/ 0 w 23961"/>
              <a:gd name="T10" fmla="*/ 0 h 21600"/>
              <a:gd name="T11" fmla="*/ 23961 w 23961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961" h="21600" fill="none" extrusionOk="0">
                <a:moveTo>
                  <a:pt x="0" y="129"/>
                </a:moveTo>
                <a:cubicBezTo>
                  <a:pt x="784" y="43"/>
                  <a:pt x="1572" y="-1"/>
                  <a:pt x="2361" y="0"/>
                </a:cubicBezTo>
                <a:cubicBezTo>
                  <a:pt x="14290" y="0"/>
                  <a:pt x="23961" y="9670"/>
                  <a:pt x="23961" y="21600"/>
                </a:cubicBezTo>
              </a:path>
              <a:path w="23961" h="21600" stroke="0" extrusionOk="0">
                <a:moveTo>
                  <a:pt x="0" y="129"/>
                </a:moveTo>
                <a:cubicBezTo>
                  <a:pt x="784" y="43"/>
                  <a:pt x="1572" y="-1"/>
                  <a:pt x="2361" y="0"/>
                </a:cubicBezTo>
                <a:cubicBezTo>
                  <a:pt x="14290" y="0"/>
                  <a:pt x="23961" y="9670"/>
                  <a:pt x="23961" y="21600"/>
                </a:cubicBezTo>
                <a:lnTo>
                  <a:pt x="2361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85" name="Text Box 36"/>
          <p:cNvSpPr txBox="1">
            <a:spLocks noChangeArrowheads="1"/>
          </p:cNvSpPr>
          <p:nvPr/>
        </p:nvSpPr>
        <p:spPr bwMode="auto">
          <a:xfrm>
            <a:off x="4962525" y="2644775"/>
            <a:ext cx="342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0">
                <a:latin typeface="Symbol" pitchFamily="18" charset="2"/>
              </a:rPr>
              <a:t>f</a:t>
            </a:r>
            <a:endParaRPr lang="en-US" sz="2400" b="0"/>
          </a:p>
        </p:txBody>
      </p:sp>
      <p:sp>
        <p:nvSpPr>
          <p:cNvPr id="32786" name="Text Box 39"/>
          <p:cNvSpPr txBox="1">
            <a:spLocks noChangeArrowheads="1"/>
          </p:cNvSpPr>
          <p:nvPr/>
        </p:nvSpPr>
        <p:spPr bwMode="auto">
          <a:xfrm>
            <a:off x="5257800" y="1863725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0">
                <a:solidFill>
                  <a:srgbClr val="FF3300"/>
                </a:solidFill>
              </a:rPr>
              <a:t>S</a:t>
            </a:r>
            <a:endParaRPr lang="en-US" sz="2400" b="0"/>
          </a:p>
        </p:txBody>
      </p:sp>
      <p:sp>
        <p:nvSpPr>
          <p:cNvPr id="32787" name="Text Box 40"/>
          <p:cNvSpPr txBox="1">
            <a:spLocks noChangeArrowheads="1"/>
          </p:cNvSpPr>
          <p:nvPr/>
        </p:nvSpPr>
        <p:spPr bwMode="auto">
          <a:xfrm>
            <a:off x="4860925" y="1600200"/>
            <a:ext cx="420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0">
                <a:solidFill>
                  <a:srgbClr val="0000FF"/>
                </a:solidFill>
              </a:rPr>
              <a:t>m</a:t>
            </a:r>
            <a:endParaRPr lang="en-US" sz="2400" b="0"/>
          </a:p>
        </p:txBody>
      </p:sp>
      <p:sp>
        <p:nvSpPr>
          <p:cNvPr id="32788" name="Text Box 41"/>
          <p:cNvSpPr txBox="1">
            <a:spLocks noChangeArrowheads="1"/>
          </p:cNvSpPr>
          <p:nvPr/>
        </p:nvSpPr>
        <p:spPr bwMode="auto">
          <a:xfrm>
            <a:off x="5699125" y="24384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0">
                <a:solidFill>
                  <a:srgbClr val="0000FF"/>
                </a:solidFill>
              </a:rPr>
              <a:t>n</a:t>
            </a:r>
            <a:endParaRPr lang="en-US" sz="2400" b="0"/>
          </a:p>
        </p:txBody>
      </p:sp>
      <p:sp>
        <p:nvSpPr>
          <p:cNvPr id="32789" name="Text Box 42"/>
          <p:cNvSpPr txBox="1">
            <a:spLocks noChangeArrowheads="1"/>
          </p:cNvSpPr>
          <p:nvPr/>
        </p:nvSpPr>
        <p:spPr bwMode="auto">
          <a:xfrm>
            <a:off x="4343400" y="285432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0">
                <a:solidFill>
                  <a:srgbClr val="008000"/>
                </a:solidFill>
              </a:rPr>
              <a:t>q</a:t>
            </a:r>
            <a:endParaRPr lang="en-US" sz="2400" b="0"/>
          </a:p>
        </p:txBody>
      </p:sp>
      <p:sp>
        <p:nvSpPr>
          <p:cNvPr id="32790" name="Text Box 43"/>
          <p:cNvSpPr txBox="1">
            <a:spLocks noChangeArrowheads="1"/>
          </p:cNvSpPr>
          <p:nvPr/>
        </p:nvSpPr>
        <p:spPr bwMode="auto">
          <a:xfrm>
            <a:off x="5622925" y="1828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0">
                <a:solidFill>
                  <a:srgbClr val="008000"/>
                </a:solidFill>
              </a:rPr>
              <a:t>p</a:t>
            </a:r>
            <a:endParaRPr lang="en-US" sz="2400" b="0"/>
          </a:p>
        </p:txBody>
      </p:sp>
      <p:sp>
        <p:nvSpPr>
          <p:cNvPr id="32791" name="Text Box 45"/>
          <p:cNvSpPr txBox="1">
            <a:spLocks noChangeArrowheads="1"/>
          </p:cNvSpPr>
          <p:nvPr/>
        </p:nvSpPr>
        <p:spPr bwMode="auto">
          <a:xfrm>
            <a:off x="5410200" y="2854325"/>
            <a:ext cx="285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0"/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372052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Geodatabase</a:t>
            </a:r>
            <a:r>
              <a:rPr lang="en-US" dirty="0" smtClean="0"/>
              <a:t> – a store for all types of geospatial information</a:t>
            </a:r>
            <a:endParaRPr lang="en-US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945128"/>
            <a:ext cx="4495800" cy="49491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83472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81013"/>
            <a:ext cx="7772400" cy="6381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ArcGIS Geodatabase</a:t>
            </a:r>
          </a:p>
        </p:txBody>
      </p:sp>
      <p:grpSp>
        <p:nvGrpSpPr>
          <p:cNvPr id="15363" name="Group 3"/>
          <p:cNvGrpSpPr>
            <a:grpSpLocks/>
          </p:cNvGrpSpPr>
          <p:nvPr/>
        </p:nvGrpSpPr>
        <p:grpSpPr bwMode="auto">
          <a:xfrm>
            <a:off x="381000" y="1168400"/>
            <a:ext cx="8382000" cy="5384800"/>
            <a:chOff x="240" y="736"/>
            <a:chExt cx="5280" cy="3392"/>
          </a:xfrm>
        </p:grpSpPr>
        <p:pic>
          <p:nvPicPr>
            <p:cNvPr id="15364" name="Picture 4" descr="workspace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40" y="864"/>
              <a:ext cx="2399" cy="30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365" name="Text Box 5"/>
            <p:cNvSpPr txBox="1">
              <a:spLocks noChangeArrowheads="1"/>
            </p:cNvSpPr>
            <p:nvPr/>
          </p:nvSpPr>
          <p:spPr bwMode="auto">
            <a:xfrm>
              <a:off x="2400" y="1104"/>
              <a:ext cx="109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3300"/>
                  </a:solidFill>
                </a:rPr>
                <a:t>Geodatabase</a:t>
              </a:r>
            </a:p>
          </p:txBody>
        </p:sp>
        <p:sp>
          <p:nvSpPr>
            <p:cNvPr id="15366" name="Line 6"/>
            <p:cNvSpPr>
              <a:spLocks noChangeShapeType="1"/>
            </p:cNvSpPr>
            <p:nvPr/>
          </p:nvSpPr>
          <p:spPr bwMode="auto">
            <a:xfrm flipH="1" flipV="1">
              <a:off x="1344" y="1152"/>
              <a:ext cx="1008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67" name="Text Box 7"/>
            <p:cNvSpPr txBox="1">
              <a:spLocks noChangeArrowheads="1"/>
            </p:cNvSpPr>
            <p:nvPr/>
          </p:nvSpPr>
          <p:spPr bwMode="auto">
            <a:xfrm>
              <a:off x="2400" y="1392"/>
              <a:ext cx="131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3300"/>
                  </a:solidFill>
                </a:rPr>
                <a:t>Feature Dataset</a:t>
              </a:r>
            </a:p>
          </p:txBody>
        </p:sp>
        <p:sp>
          <p:nvSpPr>
            <p:cNvPr id="15368" name="Line 8"/>
            <p:cNvSpPr>
              <a:spLocks noChangeShapeType="1"/>
            </p:cNvSpPr>
            <p:nvPr/>
          </p:nvSpPr>
          <p:spPr bwMode="auto">
            <a:xfrm flipH="1">
              <a:off x="912" y="1536"/>
              <a:ext cx="1488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69" name="Text Box 9"/>
            <p:cNvSpPr txBox="1">
              <a:spLocks noChangeArrowheads="1"/>
            </p:cNvSpPr>
            <p:nvPr/>
          </p:nvSpPr>
          <p:spPr bwMode="auto">
            <a:xfrm>
              <a:off x="2397" y="1680"/>
              <a:ext cx="119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i="1">
                  <a:solidFill>
                    <a:srgbClr val="FF3300"/>
                  </a:solidFill>
                </a:rPr>
                <a:t>Feature Class</a:t>
              </a:r>
            </a:p>
          </p:txBody>
        </p:sp>
        <p:sp>
          <p:nvSpPr>
            <p:cNvPr id="15370" name="Text Box 10"/>
            <p:cNvSpPr txBox="1">
              <a:spLocks noChangeArrowheads="1"/>
            </p:cNvSpPr>
            <p:nvPr/>
          </p:nvSpPr>
          <p:spPr bwMode="auto">
            <a:xfrm>
              <a:off x="2400" y="2064"/>
              <a:ext cx="973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i="1">
                  <a:solidFill>
                    <a:srgbClr val="FF3300"/>
                  </a:solidFill>
                </a:rPr>
                <a:t>Geometric </a:t>
              </a:r>
            </a:p>
            <a:p>
              <a:pPr algn="ctr"/>
              <a:r>
                <a:rPr lang="en-US" i="1">
                  <a:solidFill>
                    <a:srgbClr val="FF3300"/>
                  </a:solidFill>
                </a:rPr>
                <a:t>Network</a:t>
              </a:r>
            </a:p>
          </p:txBody>
        </p:sp>
        <p:sp>
          <p:nvSpPr>
            <p:cNvPr id="15371" name="Line 11"/>
            <p:cNvSpPr>
              <a:spLocks noChangeShapeType="1"/>
            </p:cNvSpPr>
            <p:nvPr/>
          </p:nvSpPr>
          <p:spPr bwMode="auto">
            <a:xfrm flipH="1">
              <a:off x="1920" y="2400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2" name="Text Box 12"/>
            <p:cNvSpPr txBox="1">
              <a:spLocks noChangeArrowheads="1"/>
            </p:cNvSpPr>
            <p:nvPr/>
          </p:nvSpPr>
          <p:spPr bwMode="auto">
            <a:xfrm>
              <a:off x="2400" y="3120"/>
              <a:ext cx="110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i="1">
                  <a:solidFill>
                    <a:srgbClr val="FF3300"/>
                  </a:solidFill>
                </a:rPr>
                <a:t>Object Class</a:t>
              </a:r>
            </a:p>
          </p:txBody>
        </p:sp>
        <p:sp>
          <p:nvSpPr>
            <p:cNvPr id="15373" name="Text Box 13"/>
            <p:cNvSpPr txBox="1">
              <a:spLocks noChangeArrowheads="1"/>
            </p:cNvSpPr>
            <p:nvPr/>
          </p:nvSpPr>
          <p:spPr bwMode="auto">
            <a:xfrm>
              <a:off x="2400" y="2832"/>
              <a:ext cx="108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3300"/>
                  </a:solidFill>
                </a:rPr>
                <a:t>Relationship</a:t>
              </a:r>
            </a:p>
          </p:txBody>
        </p:sp>
        <p:sp>
          <p:nvSpPr>
            <p:cNvPr id="15374" name="Line 14"/>
            <p:cNvSpPr>
              <a:spLocks noChangeShapeType="1"/>
            </p:cNvSpPr>
            <p:nvPr/>
          </p:nvSpPr>
          <p:spPr bwMode="auto">
            <a:xfrm flipH="1">
              <a:off x="1920" y="3264"/>
              <a:ext cx="476" cy="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pic>
          <p:nvPicPr>
            <p:cNvPr id="15375" name="Picture 15" descr="glossary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976" y="3504"/>
              <a:ext cx="2544" cy="6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376" name="Line 16"/>
            <p:cNvSpPr>
              <a:spLocks noChangeShapeType="1"/>
            </p:cNvSpPr>
            <p:nvPr/>
          </p:nvSpPr>
          <p:spPr bwMode="auto">
            <a:xfrm>
              <a:off x="3456" y="3264"/>
              <a:ext cx="62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7" name="Line 17"/>
            <p:cNvSpPr>
              <a:spLocks noChangeShapeType="1"/>
            </p:cNvSpPr>
            <p:nvPr/>
          </p:nvSpPr>
          <p:spPr bwMode="auto">
            <a:xfrm>
              <a:off x="3360" y="2400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8" name="Line 18"/>
            <p:cNvSpPr>
              <a:spLocks noChangeShapeType="1"/>
            </p:cNvSpPr>
            <p:nvPr/>
          </p:nvSpPr>
          <p:spPr bwMode="auto">
            <a:xfrm flipV="1">
              <a:off x="3552" y="1776"/>
              <a:ext cx="48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pic>
          <p:nvPicPr>
            <p:cNvPr id="15379" name="Picture 19" descr="glossary5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936" y="2008"/>
              <a:ext cx="1536" cy="120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pic>
          <p:nvPicPr>
            <p:cNvPr id="15380" name="Picture 20" descr="glossary4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080" y="736"/>
              <a:ext cx="1344" cy="11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sp>
          <p:nvSpPr>
            <p:cNvPr id="15381" name="Text Box 21"/>
            <p:cNvSpPr txBox="1">
              <a:spLocks noChangeArrowheads="1"/>
            </p:cNvSpPr>
            <p:nvPr/>
          </p:nvSpPr>
          <p:spPr bwMode="auto">
            <a:xfrm>
              <a:off x="2400" y="816"/>
              <a:ext cx="97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3300"/>
                  </a:solidFill>
                </a:rPr>
                <a:t>Workspace</a:t>
              </a:r>
            </a:p>
          </p:txBody>
        </p:sp>
        <p:sp>
          <p:nvSpPr>
            <p:cNvPr id="15382" name="Line 22"/>
            <p:cNvSpPr>
              <a:spLocks noChangeShapeType="1"/>
            </p:cNvSpPr>
            <p:nvPr/>
          </p:nvSpPr>
          <p:spPr bwMode="auto">
            <a:xfrm flipH="1" flipV="1">
              <a:off x="864" y="960"/>
              <a:ext cx="15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3" name="Rectangle 23"/>
            <p:cNvSpPr>
              <a:spLocks noChangeArrowheads="1"/>
            </p:cNvSpPr>
            <p:nvPr/>
          </p:nvSpPr>
          <p:spPr bwMode="auto">
            <a:xfrm>
              <a:off x="480" y="768"/>
              <a:ext cx="240" cy="12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4" name="Line 24"/>
            <p:cNvSpPr>
              <a:spLocks noChangeShapeType="1"/>
            </p:cNvSpPr>
            <p:nvPr/>
          </p:nvSpPr>
          <p:spPr bwMode="auto">
            <a:xfrm flipH="1">
              <a:off x="864" y="2976"/>
              <a:ext cx="153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53473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55" y="1200990"/>
            <a:ext cx="5614855" cy="36475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8370" name="Title 1"/>
          <p:cNvSpPr>
            <a:spLocks noGrp="1"/>
          </p:cNvSpPr>
          <p:nvPr>
            <p:ph type="title"/>
          </p:nvPr>
        </p:nvSpPr>
        <p:spPr>
          <a:xfrm>
            <a:off x="457200" y="8356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600" dirty="0" err="1" smtClean="0"/>
              <a:t>Subwatershed</a:t>
            </a:r>
            <a:r>
              <a:rPr lang="en-US" sz="3600" dirty="0" smtClean="0"/>
              <a:t> Precipitation by </a:t>
            </a:r>
            <a:r>
              <a:rPr lang="en-US" sz="3600" dirty="0" err="1" smtClean="0"/>
              <a:t>Thiessen</a:t>
            </a:r>
            <a:r>
              <a:rPr lang="en-US" sz="3600" dirty="0" smtClean="0"/>
              <a:t> Polygons</a:t>
            </a:r>
          </a:p>
        </p:txBody>
      </p:sp>
      <p:pic>
        <p:nvPicPr>
          <p:cNvPr id="297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25" y="3142142"/>
            <a:ext cx="5719035" cy="14123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70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4368331"/>
            <a:ext cx="6819900" cy="1839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702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8614" y="5542926"/>
            <a:ext cx="6564884" cy="2123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6867762" y="4155728"/>
                <a:ext cx="2057871" cy="8920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limLoc m:val="undOvr"/>
                              <m:supHide m:val="on"/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𝑘</m:t>
                              </m:r>
                            </m:sub>
                            <m:sup/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𝑖𝑘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𝑘</m:t>
                                  </m:r>
                                </m:sub>
                              </m:sSub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limLoc m:val="undOvr"/>
                              <m:supHide m:val="on"/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𝑘</m:t>
                              </m:r>
                            </m:sub>
                            <m:sup/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𝑖𝑘</m:t>
                                  </m:r>
                                </m:sub>
                              </m:sSub>
                            </m:e>
                          </m:nary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7762" y="4155728"/>
                <a:ext cx="2057871" cy="89203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6291618" y="1503528"/>
            <a:ext cx="274320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-228600">
              <a:buFont typeface="Arial" pitchFamily="34" charset="0"/>
              <a:buChar char="•"/>
              <a:defRPr/>
            </a:pPr>
            <a:r>
              <a:rPr lang="en-US" sz="2000" dirty="0" err="1">
                <a:latin typeface="+mn-lt"/>
              </a:rPr>
              <a:t>Thiessen</a:t>
            </a:r>
            <a:r>
              <a:rPr lang="en-US" sz="2000" dirty="0">
                <a:latin typeface="+mn-lt"/>
              </a:rPr>
              <a:t> Polygons</a:t>
            </a:r>
          </a:p>
          <a:p>
            <a:pPr marL="228600" indent="-228600">
              <a:buFont typeface="Arial" pitchFamily="34" charset="0"/>
              <a:buChar char="•"/>
              <a:defRPr/>
            </a:pPr>
            <a:r>
              <a:rPr lang="en-US" sz="2000" dirty="0" smtClean="0">
                <a:latin typeface="+mn-lt"/>
              </a:rPr>
              <a:t>Intersect with </a:t>
            </a:r>
            <a:r>
              <a:rPr lang="en-US" sz="2000" dirty="0" err="1" smtClean="0">
                <a:latin typeface="+mn-lt"/>
              </a:rPr>
              <a:t>Subwatersheds</a:t>
            </a:r>
            <a:endParaRPr lang="en-US" sz="2000" dirty="0">
              <a:latin typeface="+mn-lt"/>
            </a:endParaRPr>
          </a:p>
          <a:p>
            <a:pPr marL="228600" indent="-228600">
              <a:buFont typeface="Arial" pitchFamily="34" charset="0"/>
              <a:buChar char="•"/>
              <a:defRPr/>
            </a:pPr>
            <a:r>
              <a:rPr lang="en-US" sz="2000" dirty="0" smtClean="0">
                <a:latin typeface="+mn-lt"/>
              </a:rPr>
              <a:t>Evaluate A*P Product</a:t>
            </a:r>
            <a:endParaRPr lang="en-US" sz="2000" dirty="0">
              <a:latin typeface="+mn-lt"/>
            </a:endParaRPr>
          </a:p>
          <a:p>
            <a:pPr marL="228600" indent="-228600">
              <a:buFont typeface="Arial" pitchFamily="34" charset="0"/>
              <a:buChar char="•"/>
              <a:defRPr/>
            </a:pPr>
            <a:r>
              <a:rPr lang="en-US" sz="2000" dirty="0" smtClean="0">
                <a:latin typeface="+mn-lt"/>
              </a:rPr>
              <a:t>Summarize by </a:t>
            </a:r>
            <a:r>
              <a:rPr lang="en-US" sz="2000" dirty="0" err="1" smtClean="0">
                <a:latin typeface="+mn-lt"/>
              </a:rPr>
              <a:t>subwatershed</a:t>
            </a:r>
            <a:endParaRPr lang="en-US" sz="2000" dirty="0">
              <a:latin typeface="+mn-lt"/>
            </a:endParaRPr>
          </a:p>
          <a:p>
            <a:pPr>
              <a:defRPr/>
            </a:pPr>
            <a:endParaRPr lang="en-US" sz="2000" dirty="0">
              <a:latin typeface="+mn-lt"/>
            </a:endParaRPr>
          </a:p>
          <a:p>
            <a:pPr>
              <a:defRPr/>
            </a:pPr>
            <a:endParaRPr lang="en-US" sz="2000" dirty="0">
              <a:latin typeface="+mn-lt"/>
            </a:endParaRPr>
          </a:p>
        </p:txBody>
      </p:sp>
      <p:cxnSp>
        <p:nvCxnSpPr>
          <p:cNvPr id="4" name="Straight Arrow Connector 3"/>
          <p:cNvCxnSpPr/>
          <p:nvPr/>
        </p:nvCxnSpPr>
        <p:spPr bwMode="auto">
          <a:xfrm flipH="1">
            <a:off x="1678675" y="2306472"/>
            <a:ext cx="2279176" cy="154186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 flipH="1">
            <a:off x="532263" y="2156346"/>
            <a:ext cx="5991367" cy="289142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4851056" y="5542926"/>
            <a:ext cx="1304084" cy="66456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>
            <a:off x="6155140" y="5440313"/>
            <a:ext cx="136478" cy="76718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284372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5562600" cy="901700"/>
          </a:xfrm>
          <a:noFill/>
        </p:spPr>
        <p:txBody>
          <a:bodyPr/>
          <a:lstStyle/>
          <a:p>
            <a:pPr eaLnBrk="1" hangingPunct="1"/>
            <a:r>
              <a:rPr lang="en-CA" sz="4000" dirty="0" smtClean="0"/>
              <a:t>ArcGIS “Slope” tool</a:t>
            </a:r>
          </a:p>
        </p:txBody>
      </p:sp>
      <p:pic>
        <p:nvPicPr>
          <p:cNvPr id="62467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990600"/>
            <a:ext cx="4887913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2468" name="Rectangle 10"/>
          <p:cNvSpPr>
            <a:spLocks noChangeArrowheads="1"/>
          </p:cNvSpPr>
          <p:nvPr/>
        </p:nvSpPr>
        <p:spPr bwMode="auto">
          <a:xfrm>
            <a:off x="4114800" y="2514600"/>
            <a:ext cx="457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grpSp>
        <p:nvGrpSpPr>
          <p:cNvPr id="62469" name="Group 20"/>
          <p:cNvGrpSpPr>
            <a:grpSpLocks/>
          </p:cNvGrpSpPr>
          <p:nvPr/>
        </p:nvGrpSpPr>
        <p:grpSpPr bwMode="auto">
          <a:xfrm>
            <a:off x="685800" y="4114800"/>
            <a:ext cx="1371600" cy="1371600"/>
            <a:chOff x="336" y="2592"/>
            <a:chExt cx="864" cy="864"/>
          </a:xfrm>
        </p:grpSpPr>
        <p:sp>
          <p:nvSpPr>
            <p:cNvPr id="62474" name="Rectangle 11"/>
            <p:cNvSpPr>
              <a:spLocks noChangeArrowheads="1"/>
            </p:cNvSpPr>
            <p:nvPr/>
          </p:nvSpPr>
          <p:spPr bwMode="auto">
            <a:xfrm>
              <a:off x="336" y="2592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a</a:t>
              </a:r>
            </a:p>
          </p:txBody>
        </p:sp>
        <p:sp>
          <p:nvSpPr>
            <p:cNvPr id="62475" name="Rectangle 12"/>
            <p:cNvSpPr>
              <a:spLocks noChangeArrowheads="1"/>
            </p:cNvSpPr>
            <p:nvPr/>
          </p:nvSpPr>
          <p:spPr bwMode="auto">
            <a:xfrm>
              <a:off x="624" y="2592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b</a:t>
              </a:r>
            </a:p>
          </p:txBody>
        </p:sp>
        <p:sp>
          <p:nvSpPr>
            <p:cNvPr id="62476" name="Rectangle 13"/>
            <p:cNvSpPr>
              <a:spLocks noChangeArrowheads="1"/>
            </p:cNvSpPr>
            <p:nvPr/>
          </p:nvSpPr>
          <p:spPr bwMode="auto">
            <a:xfrm>
              <a:off x="912" y="2592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c</a:t>
              </a:r>
            </a:p>
          </p:txBody>
        </p:sp>
        <p:sp>
          <p:nvSpPr>
            <p:cNvPr id="62477" name="Rectangle 14"/>
            <p:cNvSpPr>
              <a:spLocks noChangeArrowheads="1"/>
            </p:cNvSpPr>
            <p:nvPr/>
          </p:nvSpPr>
          <p:spPr bwMode="auto">
            <a:xfrm>
              <a:off x="336" y="2880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d</a:t>
              </a:r>
            </a:p>
          </p:txBody>
        </p:sp>
        <p:sp>
          <p:nvSpPr>
            <p:cNvPr id="62478" name="Rectangle 15"/>
            <p:cNvSpPr>
              <a:spLocks noChangeArrowheads="1"/>
            </p:cNvSpPr>
            <p:nvPr/>
          </p:nvSpPr>
          <p:spPr bwMode="auto">
            <a:xfrm>
              <a:off x="624" y="2880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e</a:t>
              </a:r>
            </a:p>
          </p:txBody>
        </p:sp>
        <p:sp>
          <p:nvSpPr>
            <p:cNvPr id="62479" name="Rectangle 16"/>
            <p:cNvSpPr>
              <a:spLocks noChangeArrowheads="1"/>
            </p:cNvSpPr>
            <p:nvPr/>
          </p:nvSpPr>
          <p:spPr bwMode="auto">
            <a:xfrm>
              <a:off x="912" y="2880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f</a:t>
              </a:r>
            </a:p>
          </p:txBody>
        </p:sp>
        <p:sp>
          <p:nvSpPr>
            <p:cNvPr id="62480" name="Rectangle 17"/>
            <p:cNvSpPr>
              <a:spLocks noChangeArrowheads="1"/>
            </p:cNvSpPr>
            <p:nvPr/>
          </p:nvSpPr>
          <p:spPr bwMode="auto">
            <a:xfrm>
              <a:off x="336" y="3168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g</a:t>
              </a:r>
            </a:p>
          </p:txBody>
        </p:sp>
        <p:sp>
          <p:nvSpPr>
            <p:cNvPr id="62481" name="Rectangle 18"/>
            <p:cNvSpPr>
              <a:spLocks noChangeArrowheads="1"/>
            </p:cNvSpPr>
            <p:nvPr/>
          </p:nvSpPr>
          <p:spPr bwMode="auto">
            <a:xfrm>
              <a:off x="624" y="3168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h</a:t>
              </a:r>
            </a:p>
          </p:txBody>
        </p:sp>
        <p:sp>
          <p:nvSpPr>
            <p:cNvPr id="62482" name="Rectangle 19"/>
            <p:cNvSpPr>
              <a:spLocks noChangeArrowheads="1"/>
            </p:cNvSpPr>
            <p:nvPr/>
          </p:nvSpPr>
          <p:spPr bwMode="auto">
            <a:xfrm>
              <a:off x="912" y="3168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i</a:t>
              </a:r>
            </a:p>
          </p:txBody>
        </p:sp>
      </p:grpSp>
      <p:graphicFrame>
        <p:nvGraphicFramePr>
          <p:cNvPr id="62470" name="Object 21"/>
          <p:cNvGraphicFramePr>
            <a:graphicFrameLocks noChangeAspect="1"/>
          </p:cNvGraphicFramePr>
          <p:nvPr/>
        </p:nvGraphicFramePr>
        <p:xfrm>
          <a:off x="2895600" y="3505200"/>
          <a:ext cx="3748088" cy="84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Equation" r:id="rId4" imgW="1866900" imgH="419100" progId="Equation.3">
                  <p:embed/>
                </p:oleObj>
              </mc:Choice>
              <mc:Fallback>
                <p:oleObj name="Equation" r:id="rId4" imgW="18669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3505200"/>
                        <a:ext cx="3748088" cy="841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471" name="Object 22"/>
          <p:cNvGraphicFramePr>
            <a:graphicFrameLocks noChangeAspect="1"/>
          </p:cNvGraphicFramePr>
          <p:nvPr/>
        </p:nvGraphicFramePr>
        <p:xfrm>
          <a:off x="2857500" y="4495800"/>
          <a:ext cx="3902075" cy="84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Equation" r:id="rId6" imgW="1943100" imgH="419100" progId="Equation.3">
                  <p:embed/>
                </p:oleObj>
              </mc:Choice>
              <mc:Fallback>
                <p:oleObj name="Equation" r:id="rId6" imgW="19431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500" y="4495800"/>
                        <a:ext cx="3902075" cy="841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472" name="Object 23"/>
          <p:cNvGraphicFramePr>
            <a:graphicFrameLocks noChangeAspect="1"/>
          </p:cNvGraphicFramePr>
          <p:nvPr/>
        </p:nvGraphicFramePr>
        <p:xfrm>
          <a:off x="2895600" y="5334000"/>
          <a:ext cx="3033713" cy="1122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Equation" r:id="rId8" imgW="1511300" imgH="558800" progId="Equation.3">
                  <p:embed/>
                </p:oleObj>
              </mc:Choice>
              <mc:Fallback>
                <p:oleObj name="Equation" r:id="rId8" imgW="1511300" imgH="558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5334000"/>
                        <a:ext cx="3033713" cy="1122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473" name="Object 24"/>
          <p:cNvGraphicFramePr>
            <a:graphicFrameLocks noChangeAspect="1"/>
          </p:cNvGraphicFramePr>
          <p:nvPr/>
        </p:nvGraphicFramePr>
        <p:xfrm>
          <a:off x="6400800" y="5486400"/>
          <a:ext cx="2166938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Equation" r:id="rId10" imgW="1079032" imgH="431613" progId="Equation.3">
                  <p:embed/>
                </p:oleObj>
              </mc:Choice>
              <mc:Fallback>
                <p:oleObj name="Equation" r:id="rId10" imgW="1079032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5486400"/>
                        <a:ext cx="2166938" cy="866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00198795"/>
      </p:ext>
    </p:extLst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smtClean="0"/>
              <a:t>ArcGIS Aspect – the steepest downslope direction</a:t>
            </a:r>
          </a:p>
        </p:txBody>
      </p:sp>
      <p:pic>
        <p:nvPicPr>
          <p:cNvPr id="6349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384300"/>
            <a:ext cx="5410200" cy="257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492" name="Line 5"/>
          <p:cNvSpPr>
            <a:spLocks noChangeShapeType="1"/>
          </p:cNvSpPr>
          <p:nvPr/>
        </p:nvSpPr>
        <p:spPr bwMode="auto">
          <a:xfrm flipV="1">
            <a:off x="2743200" y="4267200"/>
            <a:ext cx="0" cy="1371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493" name="Line 6"/>
          <p:cNvSpPr>
            <a:spLocks noChangeShapeType="1"/>
          </p:cNvSpPr>
          <p:nvPr/>
        </p:nvSpPr>
        <p:spPr bwMode="auto">
          <a:xfrm>
            <a:off x="2743200" y="5638800"/>
            <a:ext cx="1905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494" name="Line 7"/>
          <p:cNvSpPr>
            <a:spLocks noChangeShapeType="1"/>
          </p:cNvSpPr>
          <p:nvPr/>
        </p:nvSpPr>
        <p:spPr bwMode="auto">
          <a:xfrm flipV="1">
            <a:off x="2743200" y="4267200"/>
            <a:ext cx="1905000" cy="1371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63495" name="Object 8"/>
          <p:cNvGraphicFramePr>
            <a:graphicFrameLocks noChangeAspect="1"/>
          </p:cNvGraphicFramePr>
          <p:nvPr/>
        </p:nvGraphicFramePr>
        <p:xfrm>
          <a:off x="3886200" y="5638800"/>
          <a:ext cx="458788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4" imgW="228501" imgH="393529" progId="Equation.3">
                  <p:embed/>
                </p:oleObj>
              </mc:Choice>
              <mc:Fallback>
                <p:oleObj name="Equation" r:id="rId4" imgW="228501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5638800"/>
                        <a:ext cx="458788" cy="790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496" name="Object 9"/>
          <p:cNvGraphicFramePr>
            <a:graphicFrameLocks noChangeAspect="1"/>
          </p:cNvGraphicFramePr>
          <p:nvPr/>
        </p:nvGraphicFramePr>
        <p:xfrm>
          <a:off x="2284413" y="4416425"/>
          <a:ext cx="458787" cy="84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6" imgW="228600" imgH="419100" progId="Equation.3">
                  <p:embed/>
                </p:oleObj>
              </mc:Choice>
              <mc:Fallback>
                <p:oleObj name="Equation" r:id="rId6" imgW="2286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4413" y="4416425"/>
                        <a:ext cx="458787" cy="841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497" name="Freeform 10"/>
          <p:cNvSpPr>
            <a:spLocks/>
          </p:cNvSpPr>
          <p:nvPr/>
        </p:nvSpPr>
        <p:spPr bwMode="auto">
          <a:xfrm>
            <a:off x="2743200" y="4648200"/>
            <a:ext cx="838200" cy="419100"/>
          </a:xfrm>
          <a:custGeom>
            <a:avLst/>
            <a:gdLst>
              <a:gd name="T0" fmla="*/ 0 w 288"/>
              <a:gd name="T1" fmla="*/ 0 h 144"/>
              <a:gd name="T2" fmla="*/ 2147483647 w 288"/>
              <a:gd name="T3" fmla="*/ 2147483647 h 144"/>
              <a:gd name="T4" fmla="*/ 2147483647 w 288"/>
              <a:gd name="T5" fmla="*/ 2147483647 h 144"/>
              <a:gd name="T6" fmla="*/ 0 60000 65536"/>
              <a:gd name="T7" fmla="*/ 0 60000 65536"/>
              <a:gd name="T8" fmla="*/ 0 60000 65536"/>
              <a:gd name="T9" fmla="*/ 0 w 288"/>
              <a:gd name="T10" fmla="*/ 0 h 144"/>
              <a:gd name="T11" fmla="*/ 288 w 288"/>
              <a:gd name="T12" fmla="*/ 144 h 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144">
                <a:moveTo>
                  <a:pt x="0" y="0"/>
                </a:moveTo>
                <a:cubicBezTo>
                  <a:pt x="48" y="12"/>
                  <a:pt x="96" y="24"/>
                  <a:pt x="144" y="48"/>
                </a:cubicBezTo>
                <a:cubicBezTo>
                  <a:pt x="192" y="72"/>
                  <a:pt x="240" y="108"/>
                  <a:pt x="288" y="14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63498" name="Object 11"/>
          <p:cNvGraphicFramePr>
            <a:graphicFrameLocks noChangeAspect="1"/>
          </p:cNvGraphicFramePr>
          <p:nvPr/>
        </p:nvGraphicFramePr>
        <p:xfrm>
          <a:off x="4749800" y="4610100"/>
          <a:ext cx="1731963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8" imgW="863225" imgH="457002" progId="Equation.3">
                  <p:embed/>
                </p:oleObj>
              </mc:Choice>
              <mc:Fallback>
                <p:oleObj name="Equation" r:id="rId8" imgW="863225" imgH="45700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9800" y="4610100"/>
                        <a:ext cx="1731963" cy="917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47749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158</Words>
  <Application>Microsoft Office PowerPoint</Application>
  <PresentationFormat>On-screen Show (4:3)</PresentationFormat>
  <Paragraphs>44</Paragraphs>
  <Slides>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Equation</vt:lpstr>
      <vt:lpstr>GIS in Water Resources Concepts from Midterm 2012</vt:lpstr>
      <vt:lpstr>Definition of Latitude, f</vt:lpstr>
      <vt:lpstr>Geodatabase – a store for all types of geospatial information</vt:lpstr>
      <vt:lpstr>ArcGIS Geodatabase</vt:lpstr>
      <vt:lpstr>Subwatershed Precipitation by Thiessen Polygons</vt:lpstr>
      <vt:lpstr>ArcGIS “Slope” tool</vt:lpstr>
      <vt:lpstr>ArcGIS Aspect – the steepest downslope direction</vt:lpstr>
    </vt:vector>
  </TitlesOfParts>
  <Company>The University of Texas at Austin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Definition of Latitude, f</dc:title>
  <dc:creator>maidment</dc:creator>
  <cp:lastModifiedBy>maidment</cp:lastModifiedBy>
  <cp:revision>5</cp:revision>
  <cp:lastPrinted>2012-10-25T15:50:42Z</cp:lastPrinted>
  <dcterms:created xsi:type="dcterms:W3CDTF">2012-10-25T15:36:50Z</dcterms:created>
  <dcterms:modified xsi:type="dcterms:W3CDTF">2012-10-25T16:12:39Z</dcterms:modified>
</cp:coreProperties>
</file>