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57"/>
  </p:notesMasterIdLst>
  <p:sldIdLst>
    <p:sldId id="316" r:id="rId4"/>
    <p:sldId id="297" r:id="rId5"/>
    <p:sldId id="317" r:id="rId6"/>
    <p:sldId id="319" r:id="rId7"/>
    <p:sldId id="330" r:id="rId8"/>
    <p:sldId id="332" r:id="rId9"/>
    <p:sldId id="333" r:id="rId10"/>
    <p:sldId id="335" r:id="rId11"/>
    <p:sldId id="336" r:id="rId12"/>
    <p:sldId id="338" r:id="rId13"/>
    <p:sldId id="339" r:id="rId14"/>
    <p:sldId id="321" r:id="rId15"/>
    <p:sldId id="324" r:id="rId16"/>
    <p:sldId id="325" r:id="rId17"/>
    <p:sldId id="326" r:id="rId18"/>
    <p:sldId id="327" r:id="rId19"/>
    <p:sldId id="300" r:id="rId20"/>
    <p:sldId id="328" r:id="rId21"/>
    <p:sldId id="329" r:id="rId22"/>
    <p:sldId id="301" r:id="rId23"/>
    <p:sldId id="302" r:id="rId24"/>
    <p:sldId id="305" r:id="rId25"/>
    <p:sldId id="306" r:id="rId26"/>
    <p:sldId id="320" r:id="rId27"/>
    <p:sldId id="307" r:id="rId28"/>
    <p:sldId id="309" r:id="rId29"/>
    <p:sldId id="310" r:id="rId30"/>
    <p:sldId id="311" r:id="rId31"/>
    <p:sldId id="312" r:id="rId32"/>
    <p:sldId id="313" r:id="rId33"/>
    <p:sldId id="270" r:id="rId34"/>
    <p:sldId id="271" r:id="rId35"/>
    <p:sldId id="272" r:id="rId36"/>
    <p:sldId id="287" r:id="rId37"/>
    <p:sldId id="288" r:id="rId38"/>
    <p:sldId id="289" r:id="rId39"/>
    <p:sldId id="290" r:id="rId40"/>
    <p:sldId id="273" r:id="rId41"/>
    <p:sldId id="296" r:id="rId42"/>
    <p:sldId id="292" r:id="rId43"/>
    <p:sldId id="293" r:id="rId44"/>
    <p:sldId id="274" r:id="rId45"/>
    <p:sldId id="275" r:id="rId46"/>
    <p:sldId id="276" r:id="rId47"/>
    <p:sldId id="277" r:id="rId48"/>
    <p:sldId id="278" r:id="rId49"/>
    <p:sldId id="279" r:id="rId50"/>
    <p:sldId id="280" r:id="rId51"/>
    <p:sldId id="281" r:id="rId52"/>
    <p:sldId id="283" r:id="rId53"/>
    <p:sldId id="284" r:id="rId54"/>
    <p:sldId id="285" r:id="rId55"/>
    <p:sldId id="28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34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BE86B7-0443-4F8B-98E3-17F365406574}" type="datetimeFigureOut">
              <a:rPr lang="en-US" smtClean="0"/>
              <a:t>11/1/2012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EC73D-F003-4041-8F5A-5F8FF98A4E75}" type="slidenum">
              <a:rPr lang="en-US" smtClean="0"/>
              <a:t>‹#›</a:t>
            </a:fld>
            <a:endParaRPr lang="en-US"/>
          </a:p>
        </p:txBody>
      </p:sp>
    </p:spTree>
    <p:extLst>
      <p:ext uri="{BB962C8B-B14F-4D97-AF65-F5344CB8AC3E}">
        <p14:creationId xmlns:p14="http://schemas.microsoft.com/office/powerpoint/2010/main" val="1283972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A35F7A4-AAD9-414E-B18D-F9430E3088F2}" type="slidenum">
              <a:rPr lang="en-US" smtClean="0"/>
              <a:pPr/>
              <a:t>3</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4C5461-CBE3-4DBD-A91E-D2E65E0B044E}"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4C5461-CBE3-4DBD-A91E-D2E65E0B044E}"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326" indent="-282818" eaLnBrk="0" hangingPunct="0">
              <a:defRPr>
                <a:solidFill>
                  <a:schemeClr val="tx1"/>
                </a:solidFill>
                <a:latin typeface="Arial" charset="0"/>
              </a:defRPr>
            </a:lvl2pPr>
            <a:lvl3pPr marL="1131272" indent="-226254" eaLnBrk="0" hangingPunct="0">
              <a:defRPr>
                <a:solidFill>
                  <a:schemeClr val="tx1"/>
                </a:solidFill>
                <a:latin typeface="Arial" charset="0"/>
              </a:defRPr>
            </a:lvl3pPr>
            <a:lvl4pPr marL="1583781" indent="-226254" eaLnBrk="0" hangingPunct="0">
              <a:defRPr>
                <a:solidFill>
                  <a:schemeClr val="tx1"/>
                </a:solidFill>
                <a:latin typeface="Arial" charset="0"/>
              </a:defRPr>
            </a:lvl4pPr>
            <a:lvl5pPr marL="2036290" indent="-226254" eaLnBrk="0" hangingPunct="0">
              <a:defRPr>
                <a:solidFill>
                  <a:schemeClr val="tx1"/>
                </a:solidFill>
                <a:latin typeface="Arial" charset="0"/>
              </a:defRPr>
            </a:lvl5pPr>
            <a:lvl6pPr marL="2488799" indent="-226254" algn="ctr" eaLnBrk="0" fontAlgn="base" hangingPunct="0">
              <a:spcBef>
                <a:spcPct val="0"/>
              </a:spcBef>
              <a:spcAft>
                <a:spcPct val="0"/>
              </a:spcAft>
              <a:defRPr>
                <a:solidFill>
                  <a:schemeClr val="tx1"/>
                </a:solidFill>
                <a:latin typeface="Arial" charset="0"/>
              </a:defRPr>
            </a:lvl6pPr>
            <a:lvl7pPr marL="2941306" indent="-226254" algn="ctr" eaLnBrk="0" fontAlgn="base" hangingPunct="0">
              <a:spcBef>
                <a:spcPct val="0"/>
              </a:spcBef>
              <a:spcAft>
                <a:spcPct val="0"/>
              </a:spcAft>
              <a:defRPr>
                <a:solidFill>
                  <a:schemeClr val="tx1"/>
                </a:solidFill>
                <a:latin typeface="Arial" charset="0"/>
              </a:defRPr>
            </a:lvl7pPr>
            <a:lvl8pPr marL="3393815" indent="-226254" algn="ctr" eaLnBrk="0" fontAlgn="base" hangingPunct="0">
              <a:spcBef>
                <a:spcPct val="0"/>
              </a:spcBef>
              <a:spcAft>
                <a:spcPct val="0"/>
              </a:spcAft>
              <a:defRPr>
                <a:solidFill>
                  <a:schemeClr val="tx1"/>
                </a:solidFill>
                <a:latin typeface="Arial" charset="0"/>
              </a:defRPr>
            </a:lvl8pPr>
            <a:lvl9pPr marL="3846324" indent="-226254" algn="ctr" eaLnBrk="0" fontAlgn="base" hangingPunct="0">
              <a:spcBef>
                <a:spcPct val="0"/>
              </a:spcBef>
              <a:spcAft>
                <a:spcPct val="0"/>
              </a:spcAft>
              <a:defRPr>
                <a:solidFill>
                  <a:schemeClr val="tx1"/>
                </a:solidFill>
                <a:latin typeface="Arial" charset="0"/>
              </a:defRPr>
            </a:lvl9pPr>
          </a:lstStyle>
          <a:p>
            <a:pPr eaLnBrk="1" hangingPunct="1"/>
            <a:fld id="{99846778-D0F5-45E1-B481-D84F8B30376F}" type="slidenum">
              <a:rPr lang="en-US" smtClean="0">
                <a:solidFill>
                  <a:prstClr val="black"/>
                </a:solidFill>
              </a:rPr>
              <a:pPr eaLnBrk="1" hangingPunct="1"/>
              <a:t>12</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49BDE9-8ED6-418D-93D2-D0FEBEBA27A2}" type="slidenum">
              <a:rPr lang="en-US"/>
              <a:pPr/>
              <a:t>41</a:t>
            </a:fld>
            <a:endParaRPr lang="en-US"/>
          </a:p>
        </p:txBody>
      </p:sp>
      <p:sp>
        <p:nvSpPr>
          <p:cNvPr id="256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lstStyle/>
          <a:p>
            <a:pPr>
              <a:spcBef>
                <a:spcPct val="50000"/>
              </a:spcBef>
            </a:pPr>
            <a:r>
              <a:rPr lang="en-US"/>
              <a:t>The channel and floodplain are both integral parts of the natural conveyance of a stream. The floodplain carries flow in excess of the channel capacity. The greater the discharge, the greater the extent of inundation. …. Because of its devastating nature, flooding poses serious hazards to human populations in many parts of the world. “The Flood Disaster Protection Act of 1973” required the identification of all floodplain areas in the United States and the establishments of flood-risk zones within those areas.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847B73-F134-4A35-980A-A8E7D416E635}"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12927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47B73-F134-4A35-980A-A8E7D416E635}"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311294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47B73-F134-4A35-980A-A8E7D416E635}"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1558903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7486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7597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9065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0238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820863"/>
            <a:ext cx="3600450" cy="4173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3850" y="1820863"/>
            <a:ext cx="3600450" cy="4173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0166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7037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083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40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47B73-F134-4A35-980A-A8E7D416E635}"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1208830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692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4713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094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92800" y="1255713"/>
            <a:ext cx="1841500" cy="473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3538" y="1255713"/>
            <a:ext cx="5376862" cy="473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6333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3075" y="1365250"/>
            <a:ext cx="7065963" cy="433388"/>
          </a:xfrm>
        </p:spPr>
        <p:txBody>
          <a:bodyPr/>
          <a:lstStyle/>
          <a:p>
            <a:r>
              <a:rPr lang="en-US" smtClean="0"/>
              <a:t>Click to edit Master title style</a:t>
            </a:r>
            <a:endParaRPr lang="en-US"/>
          </a:p>
        </p:txBody>
      </p:sp>
      <p:sp>
        <p:nvSpPr>
          <p:cNvPr id="3" name="Content Placeholder 2"/>
          <p:cNvSpPr>
            <a:spLocks noGrp="1"/>
          </p:cNvSpPr>
          <p:nvPr>
            <p:ph idx="1"/>
          </p:nvPr>
        </p:nvSpPr>
        <p:spPr>
          <a:xfrm>
            <a:off x="488950" y="1892300"/>
            <a:ext cx="7245350" cy="4173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925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361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523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187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057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00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47B73-F134-4A35-980A-A8E7D416E635}"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1922563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227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110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173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208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00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847B73-F134-4A35-980A-A8E7D416E635}" type="datetimeFigureOut">
              <a:rPr lang="en-US" smtClean="0"/>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334522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847B73-F134-4A35-980A-A8E7D416E635}" type="datetimeFigureOut">
              <a:rPr lang="en-US" smtClean="0"/>
              <a:t>11/1/2012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67345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847B73-F134-4A35-980A-A8E7D416E635}" type="datetimeFigureOut">
              <a:rPr lang="en-US" smtClean="0"/>
              <a:t>11/1/2012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374822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47B73-F134-4A35-980A-A8E7D416E635}" type="datetimeFigureOut">
              <a:rPr lang="en-US" smtClean="0"/>
              <a:t>11/1/2012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13548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47B73-F134-4A35-980A-A8E7D416E635}" type="datetimeFigureOut">
              <a:rPr lang="en-US" smtClean="0"/>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173622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47B73-F134-4A35-980A-A8E7D416E635}" type="datetimeFigureOut">
              <a:rPr lang="en-US" smtClean="0"/>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E7E1F-568F-422B-892B-AB144915A64A}" type="slidenum">
              <a:rPr lang="en-US" smtClean="0"/>
              <a:t>‹#›</a:t>
            </a:fld>
            <a:endParaRPr lang="en-US"/>
          </a:p>
        </p:txBody>
      </p:sp>
    </p:spTree>
    <p:extLst>
      <p:ext uri="{BB962C8B-B14F-4D97-AF65-F5344CB8AC3E}">
        <p14:creationId xmlns:p14="http://schemas.microsoft.com/office/powerpoint/2010/main" val="257621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47B73-F134-4A35-980A-A8E7D416E635}" type="datetimeFigureOut">
              <a:rPr lang="en-US" smtClean="0"/>
              <a:t>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E7E1F-568F-422B-892B-AB144915A64A}" type="slidenum">
              <a:rPr lang="en-US" smtClean="0"/>
              <a:t>‹#›</a:t>
            </a:fld>
            <a:endParaRPr lang="en-US"/>
          </a:p>
        </p:txBody>
      </p:sp>
    </p:spTree>
    <p:extLst>
      <p:ext uri="{BB962C8B-B14F-4D97-AF65-F5344CB8AC3E}">
        <p14:creationId xmlns:p14="http://schemas.microsoft.com/office/powerpoint/2010/main" val="1269825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ChangeArrowheads="1"/>
          </p:cNvSpPr>
          <p:nvPr userDrawn="1"/>
        </p:nvSpPr>
        <p:spPr bwMode="auto">
          <a:xfrm>
            <a:off x="0" y="990600"/>
            <a:ext cx="9140825" cy="5867400"/>
          </a:xfrm>
          <a:prstGeom prst="rect">
            <a:avLst/>
          </a:prstGeom>
          <a:gradFill rotWithShape="1">
            <a:gsLst>
              <a:gs pos="0">
                <a:srgbClr val="FFC000"/>
              </a:gs>
              <a:gs pos="50000">
                <a:srgbClr val="FFECB7"/>
              </a:gs>
              <a:gs pos="100000">
                <a:srgbClr val="FFF5DC"/>
              </a:gs>
            </a:gsLst>
            <a:lin ang="5400000" scaled="1"/>
          </a:gradFill>
          <a:ln w="38100">
            <a:noFill/>
            <a:miter lim="800000"/>
            <a:headEnd/>
            <a:tailEnd/>
          </a:ln>
        </p:spPr>
        <p:txBody>
          <a:bodyPr wrap="none" anchor="ctr"/>
          <a:lstStyle/>
          <a:p>
            <a:pPr fontAlgn="base">
              <a:spcBef>
                <a:spcPct val="0"/>
              </a:spcBef>
              <a:spcAft>
                <a:spcPct val="0"/>
              </a:spcAft>
              <a:defRPr/>
            </a:pPr>
            <a:endParaRPr lang="en-US">
              <a:solidFill>
                <a:srgbClr val="000000"/>
              </a:solidFill>
              <a:latin typeface="Arial" charset="0"/>
            </a:endParaRPr>
          </a:p>
        </p:txBody>
      </p:sp>
      <p:sp>
        <p:nvSpPr>
          <p:cNvPr id="1027" name="Rectangle 7"/>
          <p:cNvSpPr>
            <a:spLocks noChangeArrowheads="1"/>
          </p:cNvSpPr>
          <p:nvPr userDrawn="1"/>
        </p:nvSpPr>
        <p:spPr bwMode="auto">
          <a:xfrm>
            <a:off x="0" y="0"/>
            <a:ext cx="9140825" cy="992188"/>
          </a:xfrm>
          <a:prstGeom prst="rect">
            <a:avLst/>
          </a:prstGeom>
          <a:solidFill>
            <a:srgbClr val="005688"/>
          </a:solidFill>
          <a:ln w="9525">
            <a:noFill/>
            <a:miter lim="800000"/>
            <a:headEnd/>
            <a:tailEnd/>
          </a:ln>
        </p:spPr>
        <p:txBody>
          <a:bodyPr wrap="none" anchor="ctr"/>
          <a:lstStyle/>
          <a:p>
            <a:pPr algn="ctr" fontAlgn="base">
              <a:spcBef>
                <a:spcPct val="0"/>
              </a:spcBef>
              <a:spcAft>
                <a:spcPct val="0"/>
              </a:spcAft>
              <a:defRPr/>
            </a:pPr>
            <a:endParaRPr lang="en-US" baseline="-25000">
              <a:solidFill>
                <a:srgbClr val="000000"/>
              </a:solidFill>
              <a:latin typeface="Arial" charset="0"/>
            </a:endParaRPr>
          </a:p>
        </p:txBody>
      </p:sp>
      <p:sp>
        <p:nvSpPr>
          <p:cNvPr id="1028" name="Rectangle 2"/>
          <p:cNvSpPr>
            <a:spLocks noGrp="1" noChangeArrowheads="1"/>
          </p:cNvSpPr>
          <p:nvPr>
            <p:ph type="title"/>
          </p:nvPr>
        </p:nvSpPr>
        <p:spPr bwMode="auto">
          <a:xfrm>
            <a:off x="152400" y="1219200"/>
            <a:ext cx="70659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0" rIns="45720" bIns="0" numCol="1" anchor="t" anchorCtr="0" compatLnSpc="1">
            <a:prstTxWarp prst="textNoShape">
              <a:avLst/>
            </a:prstTxWarp>
          </a:bodyPr>
          <a:lstStyle/>
          <a:p>
            <a:pPr lvl="0"/>
            <a:r>
              <a:rPr lang="en-US" smtClean="0"/>
              <a:t>Click to edit Master title style</a:t>
            </a:r>
            <a:br>
              <a:rPr lang="en-US" smtClean="0"/>
            </a:br>
            <a:endParaRPr lang="en-US" smtClean="0"/>
          </a:p>
        </p:txBody>
      </p:sp>
      <p:sp>
        <p:nvSpPr>
          <p:cNvPr id="1029" name="Rectangle 3"/>
          <p:cNvSpPr>
            <a:spLocks noGrp="1" noChangeArrowheads="1"/>
          </p:cNvSpPr>
          <p:nvPr>
            <p:ph type="body" idx="1"/>
          </p:nvPr>
        </p:nvSpPr>
        <p:spPr bwMode="auto">
          <a:xfrm>
            <a:off x="168275" y="1746250"/>
            <a:ext cx="724535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pic>
        <p:nvPicPr>
          <p:cNvPr id="1030" name="Picture 9" descr="UBCWCID_New-Logo-for-Web-Site_3.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39000" y="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0" y="1066800"/>
            <a:ext cx="731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473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0" fontAlgn="base" hangingPunct="0">
        <a:lnSpc>
          <a:spcPct val="85000"/>
        </a:lnSpc>
        <a:spcBef>
          <a:spcPct val="0"/>
        </a:spcBef>
        <a:spcAft>
          <a:spcPct val="0"/>
        </a:spcAft>
        <a:defRPr sz="3200" b="1">
          <a:solidFill>
            <a:schemeClr val="tx1"/>
          </a:solidFill>
          <a:latin typeface="Calibri" pitchFamily="34" charset="0"/>
          <a:ea typeface="+mj-ea"/>
          <a:cs typeface="+mj-cs"/>
        </a:defRPr>
      </a:lvl1pPr>
      <a:lvl2pPr algn="l" rtl="0" eaLnBrk="0" fontAlgn="base" hangingPunct="0">
        <a:lnSpc>
          <a:spcPct val="85000"/>
        </a:lnSpc>
        <a:spcBef>
          <a:spcPct val="0"/>
        </a:spcBef>
        <a:spcAft>
          <a:spcPct val="0"/>
        </a:spcAft>
        <a:defRPr sz="3200" b="1">
          <a:solidFill>
            <a:schemeClr val="tx1"/>
          </a:solidFill>
          <a:latin typeface="Calibri" pitchFamily="34" charset="0"/>
        </a:defRPr>
      </a:lvl2pPr>
      <a:lvl3pPr algn="l" rtl="0" eaLnBrk="0" fontAlgn="base" hangingPunct="0">
        <a:lnSpc>
          <a:spcPct val="85000"/>
        </a:lnSpc>
        <a:spcBef>
          <a:spcPct val="0"/>
        </a:spcBef>
        <a:spcAft>
          <a:spcPct val="0"/>
        </a:spcAft>
        <a:defRPr sz="3200" b="1">
          <a:solidFill>
            <a:schemeClr val="tx1"/>
          </a:solidFill>
          <a:latin typeface="Calibri" pitchFamily="34" charset="0"/>
        </a:defRPr>
      </a:lvl3pPr>
      <a:lvl4pPr algn="l" rtl="0" eaLnBrk="0" fontAlgn="base" hangingPunct="0">
        <a:lnSpc>
          <a:spcPct val="85000"/>
        </a:lnSpc>
        <a:spcBef>
          <a:spcPct val="0"/>
        </a:spcBef>
        <a:spcAft>
          <a:spcPct val="0"/>
        </a:spcAft>
        <a:defRPr sz="3200" b="1">
          <a:solidFill>
            <a:schemeClr val="tx1"/>
          </a:solidFill>
          <a:latin typeface="Calibri" pitchFamily="34" charset="0"/>
        </a:defRPr>
      </a:lvl4pPr>
      <a:lvl5pPr algn="l" rtl="0" eaLnBrk="0" fontAlgn="base" hangingPunct="0">
        <a:lnSpc>
          <a:spcPct val="85000"/>
        </a:lnSpc>
        <a:spcBef>
          <a:spcPct val="0"/>
        </a:spcBef>
        <a:spcAft>
          <a:spcPct val="0"/>
        </a:spcAft>
        <a:defRPr sz="3200" b="1">
          <a:solidFill>
            <a:schemeClr val="tx1"/>
          </a:solidFill>
          <a:latin typeface="Calibri" pitchFamily="34" charset="0"/>
        </a:defRPr>
      </a:lvl5pPr>
      <a:lvl6pPr marL="457200" algn="l" rtl="0" fontAlgn="base">
        <a:lnSpc>
          <a:spcPct val="85000"/>
        </a:lnSpc>
        <a:spcBef>
          <a:spcPct val="0"/>
        </a:spcBef>
        <a:spcAft>
          <a:spcPct val="0"/>
        </a:spcAft>
        <a:defRPr sz="3000">
          <a:solidFill>
            <a:schemeClr val="tx1"/>
          </a:solidFill>
          <a:latin typeface="Futura Md BT" pitchFamily="34" charset="0"/>
        </a:defRPr>
      </a:lvl6pPr>
      <a:lvl7pPr marL="914400" algn="l" rtl="0" fontAlgn="base">
        <a:lnSpc>
          <a:spcPct val="85000"/>
        </a:lnSpc>
        <a:spcBef>
          <a:spcPct val="0"/>
        </a:spcBef>
        <a:spcAft>
          <a:spcPct val="0"/>
        </a:spcAft>
        <a:defRPr sz="3000">
          <a:solidFill>
            <a:schemeClr val="tx1"/>
          </a:solidFill>
          <a:latin typeface="Futura Md BT" pitchFamily="34" charset="0"/>
        </a:defRPr>
      </a:lvl7pPr>
      <a:lvl8pPr marL="1371600" algn="l" rtl="0" fontAlgn="base">
        <a:lnSpc>
          <a:spcPct val="85000"/>
        </a:lnSpc>
        <a:spcBef>
          <a:spcPct val="0"/>
        </a:spcBef>
        <a:spcAft>
          <a:spcPct val="0"/>
        </a:spcAft>
        <a:defRPr sz="3000">
          <a:solidFill>
            <a:schemeClr val="tx1"/>
          </a:solidFill>
          <a:latin typeface="Futura Md BT" pitchFamily="34" charset="0"/>
        </a:defRPr>
      </a:lvl8pPr>
      <a:lvl9pPr marL="1828800" algn="l" rtl="0" fontAlgn="base">
        <a:lnSpc>
          <a:spcPct val="85000"/>
        </a:lnSpc>
        <a:spcBef>
          <a:spcPct val="0"/>
        </a:spcBef>
        <a:spcAft>
          <a:spcPct val="0"/>
        </a:spcAft>
        <a:defRPr sz="3000">
          <a:solidFill>
            <a:schemeClr val="tx1"/>
          </a:solidFill>
          <a:latin typeface="Futura Md BT" pitchFamily="34" charset="0"/>
        </a:defRPr>
      </a:lvl9pPr>
    </p:titleStyle>
    <p:bodyStyle>
      <a:lvl1pPr marL="342900" indent="-342900" algn="l" rtl="0" eaLnBrk="0" fontAlgn="base" hangingPunct="0">
        <a:lnSpc>
          <a:spcPct val="85000"/>
        </a:lnSpc>
        <a:spcBef>
          <a:spcPct val="50000"/>
        </a:spcBef>
        <a:spcAft>
          <a:spcPct val="0"/>
        </a:spcAft>
        <a:buSzPct val="70000"/>
        <a:buFont typeface="Wingdings" pitchFamily="2" charset="2"/>
        <a:buChar char="§"/>
        <a:defRPr sz="2800" b="1">
          <a:solidFill>
            <a:schemeClr val="tx1"/>
          </a:solidFill>
          <a:latin typeface="Calibri" pitchFamily="34" charset="0"/>
          <a:ea typeface="+mn-ea"/>
          <a:cs typeface="+mn-cs"/>
        </a:defRPr>
      </a:lvl1pPr>
      <a:lvl2pPr marL="742950" indent="-285750" algn="l" rtl="0" eaLnBrk="0" fontAlgn="base" hangingPunct="0">
        <a:lnSpc>
          <a:spcPct val="85000"/>
        </a:lnSpc>
        <a:spcBef>
          <a:spcPct val="50000"/>
        </a:spcBef>
        <a:spcAft>
          <a:spcPct val="0"/>
        </a:spcAft>
        <a:buSzPct val="70000"/>
        <a:buFont typeface="Wingdings" pitchFamily="2" charset="2"/>
        <a:buChar char="§"/>
        <a:defRPr sz="2400" b="1">
          <a:solidFill>
            <a:schemeClr val="tx1"/>
          </a:solidFill>
          <a:latin typeface="Calibri" pitchFamily="34" charset="0"/>
        </a:defRPr>
      </a:lvl2pPr>
      <a:lvl3pPr marL="1143000" indent="-228600" algn="l" rtl="0" eaLnBrk="0" fontAlgn="base" hangingPunct="0">
        <a:lnSpc>
          <a:spcPct val="85000"/>
        </a:lnSpc>
        <a:spcBef>
          <a:spcPct val="50000"/>
        </a:spcBef>
        <a:spcAft>
          <a:spcPct val="0"/>
        </a:spcAft>
        <a:buSzPct val="70000"/>
        <a:buFont typeface="Wingdings" pitchFamily="2" charset="2"/>
        <a:buChar char="§"/>
        <a:defRPr sz="2400" b="1">
          <a:solidFill>
            <a:schemeClr val="tx1"/>
          </a:solidFill>
          <a:latin typeface="Calibri" pitchFamily="34" charset="0"/>
        </a:defRPr>
      </a:lvl3pPr>
      <a:lvl4pPr marL="1600200" indent="-228600" algn="l" rtl="0" eaLnBrk="0" fontAlgn="base" hangingPunct="0">
        <a:lnSpc>
          <a:spcPct val="85000"/>
        </a:lnSpc>
        <a:spcBef>
          <a:spcPct val="50000"/>
        </a:spcBef>
        <a:spcAft>
          <a:spcPct val="0"/>
        </a:spcAft>
        <a:buSzPct val="70000"/>
        <a:buFont typeface="Wingdings" pitchFamily="2" charset="2"/>
        <a:buChar char="§"/>
        <a:defRPr sz="2000">
          <a:solidFill>
            <a:schemeClr val="tx1"/>
          </a:solidFill>
          <a:latin typeface="+mn-lt"/>
        </a:defRPr>
      </a:lvl4pPr>
      <a:lvl5pPr marL="2057400" indent="-228600" algn="l" rtl="0" eaLnBrk="0" fontAlgn="base" hangingPunct="0">
        <a:lnSpc>
          <a:spcPct val="85000"/>
        </a:lnSpc>
        <a:spcBef>
          <a:spcPct val="50000"/>
        </a:spcBef>
        <a:spcAft>
          <a:spcPct val="0"/>
        </a:spcAft>
        <a:buSzPct val="70000"/>
        <a:buFont typeface="Wingdings" pitchFamily="2" charset="2"/>
        <a:buChar char="§"/>
        <a:defRPr sz="2000">
          <a:solidFill>
            <a:schemeClr val="tx1"/>
          </a:solidFill>
          <a:latin typeface="+mn-lt"/>
        </a:defRPr>
      </a:lvl5pPr>
      <a:lvl6pPr marL="25146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6pPr>
      <a:lvl7pPr marL="29718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7pPr>
      <a:lvl8pPr marL="34290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8pPr>
      <a:lvl9pPr marL="3886200" indent="-228600" algn="l" rtl="0" fontAlgn="base">
        <a:lnSpc>
          <a:spcPct val="85000"/>
        </a:lnSpc>
        <a:spcBef>
          <a:spcPct val="50000"/>
        </a:spcBef>
        <a:spcAft>
          <a:spcPct val="0"/>
        </a:spcAft>
        <a:buSzPct val="7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1526F-DDFA-41DE-85FB-42DB7CEA49F0}" type="datetimeFigureOut">
              <a:rPr lang="en-US" smtClean="0">
                <a:solidFill>
                  <a:prstClr val="black">
                    <a:tint val="75000"/>
                  </a:prstClr>
                </a:solidFill>
              </a:rPr>
              <a:pPr/>
              <a:t>11/1/2012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2EC31-90E4-420E-80E9-C0695439D2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0294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www.ubcwcid.org/Overview/Overview.aspx?id=1" TargetMode="External"/><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9.gif"/><Relationship Id="rId4" Type="http://schemas.openxmlformats.org/officeDocument/2006/relationships/image" Target="../media/image8.wmf"/></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arcgis.com/home/search.html?q=brushy&amp;t=content" TargetMode="Externa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1.xml"/><Relationship Id="rId1" Type="http://schemas.openxmlformats.org/officeDocument/2006/relationships/video" Target="file:///C:\Documents%20and%20Settings\jthomas\My%20Documents\My%20Videos\TS%20Hermine%20Video.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GIS and Hydrologic Modeling</a:t>
            </a:r>
            <a:br>
              <a:rPr lang="en-US" dirty="0" smtClean="0"/>
            </a:br>
            <a:r>
              <a:rPr lang="en-US" dirty="0" smtClean="0"/>
              <a:t>Brushy Creek as an Example</a:t>
            </a:r>
            <a:endParaRPr lang="en-US" dirty="0"/>
          </a:p>
        </p:txBody>
      </p:sp>
      <p:sp>
        <p:nvSpPr>
          <p:cNvPr id="3" name="Subtitle 2"/>
          <p:cNvSpPr>
            <a:spLocks noGrp="1"/>
          </p:cNvSpPr>
          <p:nvPr>
            <p:ph type="subTitle" idx="1"/>
          </p:nvPr>
        </p:nvSpPr>
        <p:spPr/>
        <p:txBody>
          <a:bodyPr/>
          <a:lstStyle/>
          <a:p>
            <a:r>
              <a:rPr lang="en-US" dirty="0" smtClean="0">
                <a:solidFill>
                  <a:schemeClr val="tx2"/>
                </a:solidFill>
              </a:rPr>
              <a:t>David R. Maidment</a:t>
            </a:r>
            <a:br>
              <a:rPr lang="en-US" dirty="0" smtClean="0">
                <a:solidFill>
                  <a:schemeClr val="tx2"/>
                </a:solidFill>
              </a:rPr>
            </a:br>
            <a:r>
              <a:rPr lang="en-US" dirty="0" smtClean="0">
                <a:solidFill>
                  <a:schemeClr val="tx2"/>
                </a:solidFill>
              </a:rPr>
              <a:t>GIS in Water Resources</a:t>
            </a:r>
            <a:br>
              <a:rPr lang="en-US" dirty="0" smtClean="0">
                <a:solidFill>
                  <a:schemeClr val="tx2"/>
                </a:solidFill>
              </a:rPr>
            </a:br>
            <a:r>
              <a:rPr lang="en-US" dirty="0" smtClean="0">
                <a:solidFill>
                  <a:schemeClr val="tx2"/>
                </a:solidFill>
              </a:rPr>
              <a:t>Fall 2012</a:t>
            </a:r>
            <a:endParaRPr lang="en-US" dirty="0">
              <a:solidFill>
                <a:schemeClr val="tx2"/>
              </a:solidFill>
            </a:endParaRPr>
          </a:p>
        </p:txBody>
      </p:sp>
    </p:spTree>
    <p:extLst>
      <p:ext uri="{BB962C8B-B14F-4D97-AF65-F5344CB8AC3E}">
        <p14:creationId xmlns:p14="http://schemas.microsoft.com/office/powerpoint/2010/main" val="423792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Lessons Learned</a:t>
            </a:r>
            <a:endParaRPr lang="en-US" b="1" dirty="0"/>
          </a:p>
        </p:txBody>
      </p:sp>
      <p:sp>
        <p:nvSpPr>
          <p:cNvPr id="3" name="Content Placeholder 2"/>
          <p:cNvSpPr>
            <a:spLocks noGrp="1"/>
          </p:cNvSpPr>
          <p:nvPr>
            <p:ph sz="half" idx="1"/>
          </p:nvPr>
        </p:nvSpPr>
        <p:spPr>
          <a:xfrm>
            <a:off x="457200" y="1600200"/>
            <a:ext cx="8077200" cy="4525963"/>
          </a:xfrm>
        </p:spPr>
        <p:txBody>
          <a:bodyPr/>
          <a:lstStyle/>
          <a:p>
            <a:pPr marL="514350" indent="-514350">
              <a:buFont typeface="+mj-lt"/>
              <a:buAutoNum type="arabicPeriod"/>
            </a:pPr>
            <a:r>
              <a:rPr lang="en-US" sz="3200" b="1" dirty="0" smtClean="0"/>
              <a:t>Disasters don’t follow the plan and Storms don’t listen to the forecast.</a:t>
            </a:r>
          </a:p>
          <a:p>
            <a:pPr marL="514350" indent="-514350">
              <a:buFont typeface="+mj-lt"/>
              <a:buAutoNum type="arabicPeriod"/>
            </a:pPr>
            <a:r>
              <a:rPr lang="en-US" sz="3200" b="1" dirty="0" smtClean="0"/>
              <a:t>Water is Mightier than the Phone.</a:t>
            </a:r>
          </a:p>
          <a:p>
            <a:pPr marL="514350" indent="-514350">
              <a:buFont typeface="+mj-lt"/>
              <a:buAutoNum type="arabicPeriod"/>
            </a:pPr>
            <a:r>
              <a:rPr lang="en-US" sz="3200" b="1" dirty="0" smtClean="0"/>
              <a:t>Relationships are Key.</a:t>
            </a:r>
          </a:p>
          <a:p>
            <a:pPr marL="914400" lvl="1" indent="-514350"/>
            <a:r>
              <a:rPr lang="en-US" b="1" i="1" dirty="0" smtClean="0"/>
              <a:t>Before and After</a:t>
            </a:r>
          </a:p>
          <a:p>
            <a:pPr marL="514350" indent="-514350">
              <a:buFont typeface="+mj-lt"/>
              <a:buAutoNum type="arabicPeriod"/>
            </a:pPr>
            <a:r>
              <a:rPr lang="en-US" sz="3200" b="1" dirty="0" smtClean="0"/>
              <a:t>You can only monitor so many websites and process so much data.</a:t>
            </a:r>
          </a:p>
          <a:p>
            <a:pPr marL="514350" indent="-514350">
              <a:buFont typeface="+mj-lt"/>
              <a:buAutoNum type="arabicPeriod"/>
            </a:pPr>
            <a:r>
              <a:rPr lang="en-US" sz="3200" b="1" dirty="0" smtClean="0"/>
              <a:t>What You’ve Got is What You’ve Got.</a:t>
            </a:r>
          </a:p>
          <a:p>
            <a:pPr marL="514350" indent="-514350">
              <a:buFont typeface="+mj-lt"/>
              <a:buAutoNum type="arabicPeriod"/>
            </a:pPr>
            <a:endParaRPr lang="en-US" dirty="0"/>
          </a:p>
        </p:txBody>
      </p:sp>
      <p:pic>
        <p:nvPicPr>
          <p:cNvPr id="5" name="Picture 4" descr="Official OEM Logo plain.gif"/>
          <p:cNvPicPr>
            <a:picLocks noChangeAspect="1"/>
          </p:cNvPicPr>
          <p:nvPr/>
        </p:nvPicPr>
        <p:blipFill>
          <a:blip r:embed="rId3"/>
          <a:stretch>
            <a:fillRect/>
          </a:stretch>
        </p:blipFill>
        <p:spPr>
          <a:xfrm>
            <a:off x="152401" y="5941782"/>
            <a:ext cx="685800" cy="763817"/>
          </a:xfrm>
          <a:prstGeom prst="rect">
            <a:avLst/>
          </a:prstGeom>
        </p:spPr>
      </p:pic>
    </p:spTree>
    <p:extLst>
      <p:ext uri="{BB962C8B-B14F-4D97-AF65-F5344CB8AC3E}">
        <p14:creationId xmlns:p14="http://schemas.microsoft.com/office/powerpoint/2010/main" val="3758227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Brushy Creek Rd, Dam 7</a:t>
            </a:r>
            <a:br>
              <a:rPr lang="en-US" dirty="0" smtClean="0"/>
            </a:br>
            <a:r>
              <a:rPr lang="en-US" sz="3100" dirty="0" smtClean="0"/>
              <a:t>Brushy Creek Rd and West Parmer Ln</a:t>
            </a:r>
            <a:endParaRPr lang="en-US" sz="31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55064"/>
            <a:ext cx="8735261"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184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DFA51B"/>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2819400"/>
            <a:ext cx="9144000" cy="914400"/>
          </a:xfrm>
        </p:spPr>
        <p:txBody>
          <a:bodyPr>
            <a:normAutofit fontScale="90000"/>
          </a:bodyPr>
          <a:lstStyle/>
          <a:p>
            <a:pPr algn="ctr" eaLnBrk="1" hangingPunct="1">
              <a:lnSpc>
                <a:spcPct val="80000"/>
              </a:lnSpc>
              <a:defRPr/>
            </a:pPr>
            <a:r>
              <a:rPr lang="en-US" sz="4000" dirty="0" smtClean="0">
                <a:effectLst>
                  <a:outerShdw blurRad="38100" dist="38100" dir="2700000" algn="tl">
                    <a:srgbClr val="000000">
                      <a:alpha val="43137"/>
                    </a:srgbClr>
                  </a:outerShdw>
                </a:effectLst>
              </a:rPr>
              <a:t>Upper Brushy Creek Water Control &amp; Improvement District</a:t>
            </a:r>
          </a:p>
        </p:txBody>
      </p:sp>
      <p:sp>
        <p:nvSpPr>
          <p:cNvPr id="2052" name="Rectangle 36"/>
          <p:cNvSpPr>
            <a:spLocks noChangeArrowheads="1"/>
          </p:cNvSpPr>
          <p:nvPr/>
        </p:nvSpPr>
        <p:spPr bwMode="auto">
          <a:xfrm>
            <a:off x="0" y="0"/>
            <a:ext cx="9144000" cy="1552575"/>
          </a:xfrm>
          <a:prstGeom prst="rect">
            <a:avLst/>
          </a:prstGeom>
          <a:solidFill>
            <a:srgbClr val="00568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053" name="Line 37"/>
          <p:cNvSpPr>
            <a:spLocks noChangeShapeType="1"/>
          </p:cNvSpPr>
          <p:nvPr/>
        </p:nvSpPr>
        <p:spPr bwMode="auto">
          <a:xfrm>
            <a:off x="0" y="16764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a:solidFill>
                <a:srgbClr val="000000"/>
              </a:solidFill>
              <a:latin typeface="Arial" charset="0"/>
            </a:endParaRPr>
          </a:p>
        </p:txBody>
      </p:sp>
      <p:sp>
        <p:nvSpPr>
          <p:cNvPr id="2054" name="Line 39"/>
          <p:cNvSpPr>
            <a:spLocks noChangeShapeType="1"/>
          </p:cNvSpPr>
          <p:nvPr/>
        </p:nvSpPr>
        <p:spPr bwMode="auto">
          <a:xfrm>
            <a:off x="0" y="1581150"/>
            <a:ext cx="91440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a:solidFill>
                <a:srgbClr val="000000"/>
              </a:solidFill>
              <a:latin typeface="Arial" charset="0"/>
            </a:endParaRPr>
          </a:p>
        </p:txBody>
      </p:sp>
      <p:pic>
        <p:nvPicPr>
          <p:cNvPr id="4104" name="Picture 41" descr="Highland Lakes Flooding copy"/>
          <p:cNvPicPr preferRelativeResize="0">
            <a:picLocks noChangeArrowheads="1"/>
          </p:cNvPicPr>
          <p:nvPr/>
        </p:nvPicPr>
        <p:blipFill>
          <a:blip r:embed="rId3">
            <a:lum bright="-10000" contrast="30000"/>
          </a:blip>
          <a:srcRect t="22603" r="32362"/>
          <a:stretch>
            <a:fillRect/>
          </a:stretch>
        </p:blipFill>
        <p:spPr bwMode="auto">
          <a:xfrm>
            <a:off x="228600" y="4114800"/>
            <a:ext cx="1825625" cy="1401763"/>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4105" name="Picture 42" descr="07 - 031907 dam15 045"/>
          <p:cNvPicPr preferRelativeResize="0">
            <a:picLocks noChangeArrowheads="1"/>
          </p:cNvPicPr>
          <p:nvPr/>
        </p:nvPicPr>
        <p:blipFill>
          <a:blip r:embed="rId4">
            <a:lum bright="-10000" contrast="30000"/>
          </a:blip>
          <a:srcRect l="7263" r="4263"/>
          <a:stretch>
            <a:fillRect/>
          </a:stretch>
        </p:blipFill>
        <p:spPr bwMode="auto">
          <a:xfrm>
            <a:off x="4800600" y="4114800"/>
            <a:ext cx="1825625" cy="1398588"/>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4106" name="Picture 43" descr="06"/>
          <p:cNvPicPr preferRelativeResize="0">
            <a:picLocks noChangeArrowheads="1"/>
          </p:cNvPicPr>
          <p:nvPr/>
        </p:nvPicPr>
        <p:blipFill>
          <a:blip r:embed="rId5">
            <a:lum bright="-10000" contrast="30000"/>
          </a:blip>
          <a:srcRect t="21875" r="6000" b="27875"/>
          <a:stretch>
            <a:fillRect/>
          </a:stretch>
        </p:blipFill>
        <p:spPr bwMode="auto">
          <a:xfrm>
            <a:off x="2438400" y="4114800"/>
            <a:ext cx="1825625" cy="1398588"/>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4107" name="Picture 44" descr="SW2"/>
          <p:cNvPicPr preferRelativeResize="0">
            <a:picLocks noChangeArrowheads="1"/>
          </p:cNvPicPr>
          <p:nvPr/>
        </p:nvPicPr>
        <p:blipFill>
          <a:blip r:embed="rId6">
            <a:lum bright="-10000" contrast="30000"/>
          </a:blip>
          <a:srcRect t="15640" r="25874"/>
          <a:stretch>
            <a:fillRect/>
          </a:stretch>
        </p:blipFill>
        <p:spPr bwMode="auto">
          <a:xfrm>
            <a:off x="7086600" y="4114800"/>
            <a:ext cx="1825625" cy="1398588"/>
          </a:xfrm>
          <a:prstGeom prst="rect">
            <a:avLst/>
          </a:prstGeom>
          <a:noFill/>
          <a:ln w="38100" algn="ctr">
            <a:solidFill>
              <a:schemeClr val="bg1"/>
            </a:solidFill>
            <a:miter lim="800000"/>
            <a:headEnd/>
            <a:tailEnd/>
          </a:ln>
          <a:effectLst>
            <a:outerShdw blurRad="50800" dist="38100" dir="8100000" algn="tr" rotWithShape="0">
              <a:prstClr val="black">
                <a:alpha val="40000"/>
              </a:prstClr>
            </a:outerShdw>
          </a:effectLst>
        </p:spPr>
      </p:pic>
      <p:pic>
        <p:nvPicPr>
          <p:cNvPr id="2059" name="Picture 17" descr="UBCWCID_New-Logo-for-Web-Site_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228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218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tIns="45720" bIns="45720" anchor="ctr"/>
          <a:lstStyle/>
          <a:p>
            <a:r>
              <a:rPr lang="en-US" sz="2600" dirty="0" smtClean="0"/>
              <a:t>JURISDICTIONAL BOUNDARIES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 y="1916248"/>
            <a:ext cx="8001000" cy="4918892"/>
          </a:xfrm>
          <a:prstGeom prst="rect">
            <a:avLst/>
          </a:prstGeom>
        </p:spPr>
      </p:pic>
    </p:spTree>
    <p:extLst>
      <p:ext uri="{BB962C8B-B14F-4D97-AF65-F5344CB8AC3E}">
        <p14:creationId xmlns:p14="http://schemas.microsoft.com/office/powerpoint/2010/main" val="386654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tIns="45720" bIns="45720" anchor="ctr"/>
          <a:lstStyle/>
          <a:p>
            <a:r>
              <a:rPr lang="en-US" sz="2600" dirty="0" smtClean="0"/>
              <a:t>DRAINAGE AREAS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905000"/>
            <a:ext cx="8534400" cy="4859827"/>
          </a:xfrm>
          <a:prstGeom prst="rect">
            <a:avLst/>
          </a:prstGeom>
        </p:spPr>
      </p:pic>
    </p:spTree>
    <p:extLst>
      <p:ext uri="{BB962C8B-B14F-4D97-AF65-F5344CB8AC3E}">
        <p14:creationId xmlns:p14="http://schemas.microsoft.com/office/powerpoint/2010/main" val="2506722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729018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152400" y="1219200"/>
            <a:ext cx="70659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chemeClr val="tx1"/>
                </a:solidFill>
                <a:latin typeface="Calibri" pitchFamily="34" charset="0"/>
                <a:ea typeface="+mj-ea"/>
                <a:cs typeface="+mj-cs"/>
              </a:defRPr>
            </a:lvl1pPr>
            <a:lvl2pPr algn="l" rtl="0" eaLnBrk="0" fontAlgn="base" hangingPunct="0">
              <a:lnSpc>
                <a:spcPct val="85000"/>
              </a:lnSpc>
              <a:spcBef>
                <a:spcPct val="0"/>
              </a:spcBef>
              <a:spcAft>
                <a:spcPct val="0"/>
              </a:spcAft>
              <a:defRPr sz="3200" b="1">
                <a:solidFill>
                  <a:schemeClr val="tx1"/>
                </a:solidFill>
                <a:latin typeface="Calibri" pitchFamily="34" charset="0"/>
              </a:defRPr>
            </a:lvl2pPr>
            <a:lvl3pPr algn="l" rtl="0" eaLnBrk="0" fontAlgn="base" hangingPunct="0">
              <a:lnSpc>
                <a:spcPct val="85000"/>
              </a:lnSpc>
              <a:spcBef>
                <a:spcPct val="0"/>
              </a:spcBef>
              <a:spcAft>
                <a:spcPct val="0"/>
              </a:spcAft>
              <a:defRPr sz="3200" b="1">
                <a:solidFill>
                  <a:schemeClr val="tx1"/>
                </a:solidFill>
                <a:latin typeface="Calibri" pitchFamily="34" charset="0"/>
              </a:defRPr>
            </a:lvl3pPr>
            <a:lvl4pPr algn="l" rtl="0" eaLnBrk="0" fontAlgn="base" hangingPunct="0">
              <a:lnSpc>
                <a:spcPct val="85000"/>
              </a:lnSpc>
              <a:spcBef>
                <a:spcPct val="0"/>
              </a:spcBef>
              <a:spcAft>
                <a:spcPct val="0"/>
              </a:spcAft>
              <a:defRPr sz="3200" b="1">
                <a:solidFill>
                  <a:schemeClr val="tx1"/>
                </a:solidFill>
                <a:latin typeface="Calibri" pitchFamily="34" charset="0"/>
              </a:defRPr>
            </a:lvl4pPr>
            <a:lvl5pPr algn="l" rtl="0" eaLnBrk="0" fontAlgn="base" hangingPunct="0">
              <a:lnSpc>
                <a:spcPct val="85000"/>
              </a:lnSpc>
              <a:spcBef>
                <a:spcPct val="0"/>
              </a:spcBef>
              <a:spcAft>
                <a:spcPct val="0"/>
              </a:spcAft>
              <a:defRPr sz="3200" b="1">
                <a:solidFill>
                  <a:schemeClr val="tx1"/>
                </a:solidFill>
                <a:latin typeface="Calibri" pitchFamily="34" charset="0"/>
              </a:defRPr>
            </a:lvl5pPr>
            <a:lvl6pPr marL="457200" algn="l" rtl="0" fontAlgn="base">
              <a:lnSpc>
                <a:spcPct val="85000"/>
              </a:lnSpc>
              <a:spcBef>
                <a:spcPct val="0"/>
              </a:spcBef>
              <a:spcAft>
                <a:spcPct val="0"/>
              </a:spcAft>
              <a:defRPr sz="3000">
                <a:solidFill>
                  <a:schemeClr val="tx1"/>
                </a:solidFill>
                <a:latin typeface="Futura Md BT" pitchFamily="34" charset="0"/>
              </a:defRPr>
            </a:lvl6pPr>
            <a:lvl7pPr marL="914400" algn="l" rtl="0" fontAlgn="base">
              <a:lnSpc>
                <a:spcPct val="85000"/>
              </a:lnSpc>
              <a:spcBef>
                <a:spcPct val="0"/>
              </a:spcBef>
              <a:spcAft>
                <a:spcPct val="0"/>
              </a:spcAft>
              <a:defRPr sz="3000">
                <a:solidFill>
                  <a:schemeClr val="tx1"/>
                </a:solidFill>
                <a:latin typeface="Futura Md BT" pitchFamily="34" charset="0"/>
              </a:defRPr>
            </a:lvl7pPr>
            <a:lvl8pPr marL="1371600" algn="l" rtl="0" fontAlgn="base">
              <a:lnSpc>
                <a:spcPct val="85000"/>
              </a:lnSpc>
              <a:spcBef>
                <a:spcPct val="0"/>
              </a:spcBef>
              <a:spcAft>
                <a:spcPct val="0"/>
              </a:spcAft>
              <a:defRPr sz="3000">
                <a:solidFill>
                  <a:schemeClr val="tx1"/>
                </a:solidFill>
                <a:latin typeface="Futura Md BT" pitchFamily="34" charset="0"/>
              </a:defRPr>
            </a:lvl8pPr>
            <a:lvl9pPr marL="1828800" algn="l" rtl="0" fontAlgn="base">
              <a:lnSpc>
                <a:spcPct val="85000"/>
              </a:lnSpc>
              <a:spcBef>
                <a:spcPct val="0"/>
              </a:spcBef>
              <a:spcAft>
                <a:spcPct val="0"/>
              </a:spcAft>
              <a:defRPr sz="3000">
                <a:solidFill>
                  <a:schemeClr val="tx1"/>
                </a:solidFill>
                <a:latin typeface="Futura Md BT" pitchFamily="34" charset="0"/>
              </a:defRPr>
            </a:lvl9pPr>
          </a:lstStyle>
          <a:p>
            <a:r>
              <a:rPr lang="en-US" sz="2600" dirty="0" smtClean="0">
                <a:solidFill>
                  <a:srgbClr val="000000"/>
                </a:solidFill>
              </a:rPr>
              <a:t>Flood Monitoring System</a:t>
            </a:r>
          </a:p>
        </p:txBody>
      </p:sp>
      <p:sp>
        <p:nvSpPr>
          <p:cNvPr id="2" name="Rectangle 1"/>
          <p:cNvSpPr/>
          <p:nvPr/>
        </p:nvSpPr>
        <p:spPr>
          <a:xfrm>
            <a:off x="1704975" y="6400800"/>
            <a:ext cx="5867400" cy="369332"/>
          </a:xfrm>
          <a:prstGeom prst="rect">
            <a:avLst/>
          </a:prstGeom>
        </p:spPr>
        <p:txBody>
          <a:bodyPr wrap="square">
            <a:spAutoFit/>
          </a:bodyPr>
          <a:lstStyle/>
          <a:p>
            <a:pPr algn="ctr" fontAlgn="base">
              <a:spcBef>
                <a:spcPct val="0"/>
              </a:spcBef>
              <a:spcAft>
                <a:spcPct val="0"/>
              </a:spcAft>
            </a:pPr>
            <a:r>
              <a:rPr lang="en-US" dirty="0">
                <a:solidFill>
                  <a:srgbClr val="000000"/>
                </a:solidFill>
                <a:latin typeface="Arial" charset="0"/>
                <a:hlinkClick r:id="rId3"/>
              </a:rPr>
              <a:t>http://</a:t>
            </a:r>
            <a:r>
              <a:rPr lang="en-US" dirty="0" smtClean="0">
                <a:solidFill>
                  <a:srgbClr val="000000"/>
                </a:solidFill>
                <a:latin typeface="Arial" charset="0"/>
                <a:hlinkClick r:id="rId3"/>
              </a:rPr>
              <a:t>www.ubcwcid.org/Overview/Overview.aspx?id=1</a:t>
            </a:r>
            <a:r>
              <a:rPr lang="en-US" dirty="0" smtClean="0">
                <a:solidFill>
                  <a:srgbClr val="000000"/>
                </a:solidFill>
                <a:latin typeface="Arial" charset="0"/>
              </a:rPr>
              <a:t> </a:t>
            </a:r>
            <a:endParaRPr lang="en-US" dirty="0">
              <a:solidFill>
                <a:srgbClr val="000000"/>
              </a:solidFill>
              <a:latin typeface="Arial" charset="0"/>
            </a:endParaRPr>
          </a:p>
        </p:txBody>
      </p:sp>
    </p:spTree>
    <p:extLst>
      <p:ext uri="{BB962C8B-B14F-4D97-AF65-F5344CB8AC3E}">
        <p14:creationId xmlns:p14="http://schemas.microsoft.com/office/powerpoint/2010/main" val="152155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710113"/>
            <a:ext cx="49149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168" y="2114550"/>
            <a:ext cx="2613932"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flipV="1">
            <a:off x="6057901" y="1652588"/>
            <a:ext cx="2247899" cy="16240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057902" y="3505200"/>
            <a:ext cx="2247898" cy="31242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a:off x="152400" y="1219200"/>
            <a:ext cx="70659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chemeClr val="tx1"/>
                </a:solidFill>
                <a:latin typeface="Calibri" pitchFamily="34" charset="0"/>
                <a:ea typeface="+mj-ea"/>
                <a:cs typeface="+mj-cs"/>
              </a:defRPr>
            </a:lvl1pPr>
            <a:lvl2pPr algn="l" rtl="0" eaLnBrk="0" fontAlgn="base" hangingPunct="0">
              <a:lnSpc>
                <a:spcPct val="85000"/>
              </a:lnSpc>
              <a:spcBef>
                <a:spcPct val="0"/>
              </a:spcBef>
              <a:spcAft>
                <a:spcPct val="0"/>
              </a:spcAft>
              <a:defRPr sz="3200" b="1">
                <a:solidFill>
                  <a:schemeClr val="tx1"/>
                </a:solidFill>
                <a:latin typeface="Calibri" pitchFamily="34" charset="0"/>
              </a:defRPr>
            </a:lvl2pPr>
            <a:lvl3pPr algn="l" rtl="0" eaLnBrk="0" fontAlgn="base" hangingPunct="0">
              <a:lnSpc>
                <a:spcPct val="85000"/>
              </a:lnSpc>
              <a:spcBef>
                <a:spcPct val="0"/>
              </a:spcBef>
              <a:spcAft>
                <a:spcPct val="0"/>
              </a:spcAft>
              <a:defRPr sz="3200" b="1">
                <a:solidFill>
                  <a:schemeClr val="tx1"/>
                </a:solidFill>
                <a:latin typeface="Calibri" pitchFamily="34" charset="0"/>
              </a:defRPr>
            </a:lvl3pPr>
            <a:lvl4pPr algn="l" rtl="0" eaLnBrk="0" fontAlgn="base" hangingPunct="0">
              <a:lnSpc>
                <a:spcPct val="85000"/>
              </a:lnSpc>
              <a:spcBef>
                <a:spcPct val="0"/>
              </a:spcBef>
              <a:spcAft>
                <a:spcPct val="0"/>
              </a:spcAft>
              <a:defRPr sz="3200" b="1">
                <a:solidFill>
                  <a:schemeClr val="tx1"/>
                </a:solidFill>
                <a:latin typeface="Calibri" pitchFamily="34" charset="0"/>
              </a:defRPr>
            </a:lvl4pPr>
            <a:lvl5pPr algn="l" rtl="0" eaLnBrk="0" fontAlgn="base" hangingPunct="0">
              <a:lnSpc>
                <a:spcPct val="85000"/>
              </a:lnSpc>
              <a:spcBef>
                <a:spcPct val="0"/>
              </a:spcBef>
              <a:spcAft>
                <a:spcPct val="0"/>
              </a:spcAft>
              <a:defRPr sz="3200" b="1">
                <a:solidFill>
                  <a:schemeClr val="tx1"/>
                </a:solidFill>
                <a:latin typeface="Calibri" pitchFamily="34" charset="0"/>
              </a:defRPr>
            </a:lvl5pPr>
            <a:lvl6pPr marL="457200" algn="l" rtl="0" fontAlgn="base">
              <a:lnSpc>
                <a:spcPct val="85000"/>
              </a:lnSpc>
              <a:spcBef>
                <a:spcPct val="0"/>
              </a:spcBef>
              <a:spcAft>
                <a:spcPct val="0"/>
              </a:spcAft>
              <a:defRPr sz="3000">
                <a:solidFill>
                  <a:schemeClr val="tx1"/>
                </a:solidFill>
                <a:latin typeface="Futura Md BT" pitchFamily="34" charset="0"/>
              </a:defRPr>
            </a:lvl6pPr>
            <a:lvl7pPr marL="914400" algn="l" rtl="0" fontAlgn="base">
              <a:lnSpc>
                <a:spcPct val="85000"/>
              </a:lnSpc>
              <a:spcBef>
                <a:spcPct val="0"/>
              </a:spcBef>
              <a:spcAft>
                <a:spcPct val="0"/>
              </a:spcAft>
              <a:defRPr sz="3000">
                <a:solidFill>
                  <a:schemeClr val="tx1"/>
                </a:solidFill>
                <a:latin typeface="Futura Md BT" pitchFamily="34" charset="0"/>
              </a:defRPr>
            </a:lvl7pPr>
            <a:lvl8pPr marL="1371600" algn="l" rtl="0" fontAlgn="base">
              <a:lnSpc>
                <a:spcPct val="85000"/>
              </a:lnSpc>
              <a:spcBef>
                <a:spcPct val="0"/>
              </a:spcBef>
              <a:spcAft>
                <a:spcPct val="0"/>
              </a:spcAft>
              <a:defRPr sz="3000">
                <a:solidFill>
                  <a:schemeClr val="tx1"/>
                </a:solidFill>
                <a:latin typeface="Futura Md BT" pitchFamily="34" charset="0"/>
              </a:defRPr>
            </a:lvl8pPr>
            <a:lvl9pPr marL="1828800" algn="l" rtl="0" fontAlgn="base">
              <a:lnSpc>
                <a:spcPct val="85000"/>
              </a:lnSpc>
              <a:spcBef>
                <a:spcPct val="0"/>
              </a:spcBef>
              <a:spcAft>
                <a:spcPct val="0"/>
              </a:spcAft>
              <a:defRPr sz="3000">
                <a:solidFill>
                  <a:schemeClr val="tx1"/>
                </a:solidFill>
                <a:latin typeface="Futura Md BT" pitchFamily="34" charset="0"/>
              </a:defRPr>
            </a:lvl9pPr>
          </a:lstStyle>
          <a:p>
            <a:r>
              <a:rPr lang="en-US" sz="2600" dirty="0" smtClean="0">
                <a:solidFill>
                  <a:srgbClr val="000000"/>
                </a:solidFill>
              </a:rPr>
              <a:t>Flood Control Dam</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1652588"/>
            <a:ext cx="55530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22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Control Dams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5" y="2743200"/>
            <a:ext cx="8305800" cy="383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892" y="1197864"/>
            <a:ext cx="5295900" cy="1962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92166"/>
            <a:ext cx="3848100" cy="1573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flipV="1">
            <a:off x="2667000" y="2965711"/>
            <a:ext cx="762000" cy="13014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429000" y="3160014"/>
            <a:ext cx="1828800" cy="1107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77256" y="2743200"/>
            <a:ext cx="1042273" cy="369332"/>
          </a:xfrm>
          <a:prstGeom prst="rect">
            <a:avLst/>
          </a:prstGeom>
          <a:noFill/>
        </p:spPr>
        <p:txBody>
          <a:bodyPr wrap="none" rtlCol="0">
            <a:spAutoFit/>
          </a:bodyPr>
          <a:lstStyle/>
          <a:p>
            <a:r>
              <a:rPr lang="en-US" dirty="0" smtClean="0"/>
              <a:t>Dam 13A</a:t>
            </a:r>
            <a:endParaRPr lang="en-US" dirty="0"/>
          </a:p>
        </p:txBody>
      </p:sp>
      <p:sp>
        <p:nvSpPr>
          <p:cNvPr id="13" name="TextBox 12"/>
          <p:cNvSpPr txBox="1"/>
          <p:nvPr/>
        </p:nvSpPr>
        <p:spPr>
          <a:xfrm>
            <a:off x="192572" y="6096000"/>
            <a:ext cx="4814780" cy="461665"/>
          </a:xfrm>
          <a:prstGeom prst="rect">
            <a:avLst/>
          </a:prstGeom>
          <a:solidFill>
            <a:schemeClr val="bg1"/>
          </a:solidFill>
          <a:ln>
            <a:solidFill>
              <a:schemeClr val="tx1"/>
            </a:solidFill>
          </a:ln>
        </p:spPr>
        <p:txBody>
          <a:bodyPr wrap="none" rtlCol="0">
            <a:spAutoFit/>
          </a:bodyPr>
          <a:lstStyle/>
          <a:p>
            <a:r>
              <a:rPr lang="en-US" sz="2400" i="1" dirty="0" smtClean="0"/>
              <a:t>Flow with a Horizontal Water Surface</a:t>
            </a:r>
            <a:endParaRPr lang="en-US" sz="2400" i="1" dirty="0"/>
          </a:p>
        </p:txBody>
      </p:sp>
    </p:spTree>
    <p:extLst>
      <p:ext uri="{BB962C8B-B14F-4D97-AF65-F5344CB8AC3E}">
        <p14:creationId xmlns:p14="http://schemas.microsoft.com/office/powerpoint/2010/main" val="6444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Floodplains in Williamson County</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710" y="1298532"/>
            <a:ext cx="711517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561414" y="6135808"/>
            <a:ext cx="5899857" cy="646331"/>
            <a:chOff x="4700587" y="1524000"/>
            <a:chExt cx="5899857" cy="646331"/>
          </a:xfrm>
        </p:grpSpPr>
        <p:sp>
          <p:nvSpPr>
            <p:cNvPr id="3" name="TextBox 2"/>
            <p:cNvSpPr txBox="1"/>
            <p:nvPr/>
          </p:nvSpPr>
          <p:spPr>
            <a:xfrm>
              <a:off x="4700587" y="1524000"/>
              <a:ext cx="3015762" cy="646331"/>
            </a:xfrm>
            <a:prstGeom prst="rect">
              <a:avLst/>
            </a:prstGeom>
            <a:noFill/>
          </p:spPr>
          <p:txBody>
            <a:bodyPr wrap="none" rtlCol="0">
              <a:spAutoFit/>
            </a:bodyPr>
            <a:lstStyle/>
            <a:p>
              <a:r>
                <a:rPr lang="en-US" dirty="0" smtClean="0"/>
                <a:t>Area of County = 1135 mile</a:t>
              </a:r>
              <a:r>
                <a:rPr lang="en-US" baseline="30000" dirty="0" smtClean="0"/>
                <a:t>2</a:t>
              </a:r>
            </a:p>
            <a:p>
              <a:r>
                <a:rPr lang="en-US" dirty="0" smtClean="0"/>
                <a:t>Area of floodplain = 147 mile</a:t>
              </a:r>
              <a:r>
                <a:rPr lang="en-US" baseline="30000" dirty="0" smtClean="0"/>
                <a:t>2</a:t>
              </a:r>
              <a:endParaRPr lang="en-US" baseline="30000" dirty="0"/>
            </a:p>
          </p:txBody>
        </p:sp>
        <p:sp>
          <p:nvSpPr>
            <p:cNvPr id="4" name="Right Brace 3"/>
            <p:cNvSpPr/>
            <p:nvPr/>
          </p:nvSpPr>
          <p:spPr>
            <a:xfrm>
              <a:off x="7543800" y="1524000"/>
              <a:ext cx="304800" cy="6463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848600" y="1670042"/>
              <a:ext cx="2751844" cy="369332"/>
            </a:xfrm>
            <a:prstGeom prst="rect">
              <a:avLst/>
            </a:prstGeom>
            <a:noFill/>
          </p:spPr>
          <p:txBody>
            <a:bodyPr wrap="none" rtlCol="0">
              <a:spAutoFit/>
            </a:bodyPr>
            <a:lstStyle/>
            <a:p>
              <a:r>
                <a:rPr lang="en-US" dirty="0" smtClean="0"/>
                <a:t>13% of county in floodplain</a:t>
              </a:r>
              <a:endParaRPr lang="en-US" dirty="0"/>
            </a:p>
          </p:txBody>
        </p:sp>
      </p:grpSp>
    </p:spTree>
    <p:extLst>
      <p:ext uri="{BB962C8B-B14F-4D97-AF65-F5344CB8AC3E}">
        <p14:creationId xmlns:p14="http://schemas.microsoft.com/office/powerpoint/2010/main" val="1606806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0"/>
            <a:ext cx="6705600" cy="513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Floodplain Zones</a:t>
            </a:r>
            <a:endParaRPr lang="en-US" dirty="0"/>
          </a:p>
        </p:txBody>
      </p:sp>
      <p:grpSp>
        <p:nvGrpSpPr>
          <p:cNvPr id="3" name="Group 2"/>
          <p:cNvGrpSpPr/>
          <p:nvPr/>
        </p:nvGrpSpPr>
        <p:grpSpPr>
          <a:xfrm>
            <a:off x="338327" y="1669186"/>
            <a:ext cx="2586789" cy="1156048"/>
            <a:chOff x="380999" y="1295400"/>
            <a:chExt cx="2586789" cy="1156048"/>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95400"/>
              <a:ext cx="2586789"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200" y="1682234"/>
              <a:ext cx="1237839" cy="369332"/>
            </a:xfrm>
            <a:prstGeom prst="rect">
              <a:avLst/>
            </a:prstGeom>
            <a:noFill/>
          </p:spPr>
          <p:txBody>
            <a:bodyPr wrap="none" rtlCol="0">
              <a:spAutoFit/>
            </a:bodyPr>
            <a:lstStyle/>
            <a:p>
              <a:r>
                <a:rPr lang="en-US" dirty="0" smtClean="0"/>
                <a:t>1% chance </a:t>
              </a:r>
              <a:endParaRPr lang="en-US" dirty="0"/>
            </a:p>
          </p:txBody>
        </p:sp>
        <p:sp>
          <p:nvSpPr>
            <p:cNvPr id="6" name="Right Brace 5"/>
            <p:cNvSpPr/>
            <p:nvPr/>
          </p:nvSpPr>
          <p:spPr>
            <a:xfrm>
              <a:off x="1066800" y="1682234"/>
              <a:ext cx="228600" cy="369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1066800" y="2082116"/>
              <a:ext cx="1527982" cy="369332"/>
            </a:xfrm>
            <a:prstGeom prst="rect">
              <a:avLst/>
            </a:prstGeom>
            <a:noFill/>
          </p:spPr>
          <p:txBody>
            <a:bodyPr wrap="none" rtlCol="0">
              <a:spAutoFit/>
            </a:bodyPr>
            <a:lstStyle/>
            <a:p>
              <a:r>
                <a:rPr lang="en-US" dirty="0" smtClean="0"/>
                <a:t>&lt; 0.2% chance</a:t>
              </a:r>
              <a:endParaRPr lang="en-US" dirty="0"/>
            </a:p>
          </p:txBody>
        </p:sp>
      </p:gr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84" y="3167825"/>
            <a:ext cx="1661692" cy="92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16460" y="4075747"/>
            <a:ext cx="2467022" cy="369332"/>
          </a:xfrm>
          <a:prstGeom prst="rect">
            <a:avLst/>
          </a:prstGeom>
          <a:noFill/>
        </p:spPr>
        <p:txBody>
          <a:bodyPr wrap="none" rtlCol="0">
            <a:spAutoFit/>
          </a:bodyPr>
          <a:lstStyle/>
          <a:p>
            <a:r>
              <a:rPr lang="en-US" dirty="0" smtClean="0"/>
              <a:t>Main zone of water flow</a:t>
            </a:r>
            <a:endParaRPr lang="en-US" dirty="0"/>
          </a:p>
        </p:txBody>
      </p:sp>
      <p:cxnSp>
        <p:nvCxnSpPr>
          <p:cNvPr id="10" name="Straight Arrow Connector 9"/>
          <p:cNvCxnSpPr/>
          <p:nvPr/>
        </p:nvCxnSpPr>
        <p:spPr>
          <a:xfrm flipV="1">
            <a:off x="2667000" y="3886200"/>
            <a:ext cx="685800" cy="3742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1948486"/>
            <a:ext cx="3267075" cy="175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2572" y="6096000"/>
            <a:ext cx="4443589" cy="461665"/>
          </a:xfrm>
          <a:prstGeom prst="rect">
            <a:avLst/>
          </a:prstGeom>
          <a:solidFill>
            <a:schemeClr val="bg1"/>
          </a:solidFill>
          <a:ln>
            <a:solidFill>
              <a:schemeClr val="tx1"/>
            </a:solidFill>
          </a:ln>
        </p:spPr>
        <p:txBody>
          <a:bodyPr wrap="none" rtlCol="0">
            <a:spAutoFit/>
          </a:bodyPr>
          <a:lstStyle/>
          <a:p>
            <a:r>
              <a:rPr lang="en-US" sz="2400" i="1" dirty="0" smtClean="0"/>
              <a:t>Flow with a Sloping Water Surface</a:t>
            </a:r>
            <a:endParaRPr lang="en-US" sz="2400" i="1" dirty="0"/>
          </a:p>
        </p:txBody>
      </p:sp>
    </p:spTree>
    <p:extLst>
      <p:ext uri="{BB962C8B-B14F-4D97-AF65-F5344CB8AC3E}">
        <p14:creationId xmlns:p14="http://schemas.microsoft.com/office/powerpoint/2010/main" val="321573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Area Counties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600200"/>
            <a:ext cx="71247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361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2984"/>
            <a:ext cx="8534400" cy="1143000"/>
          </a:xfrm>
        </p:spPr>
        <p:txBody>
          <a:bodyPr>
            <a:normAutofit/>
          </a:bodyPr>
          <a:lstStyle/>
          <a:p>
            <a:r>
              <a:rPr lang="en-US" sz="3200" dirty="0" smtClean="0"/>
              <a:t>Watershed – Drainage area of a point on a stream</a:t>
            </a:r>
            <a:endParaRPr lang="en-US" sz="3200"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19235"/>
            <a:ext cx="5029200" cy="4930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92572" y="1804732"/>
            <a:ext cx="8439747" cy="4654898"/>
            <a:chOff x="192572" y="1804732"/>
            <a:chExt cx="8439747" cy="4654898"/>
          </a:xfrm>
        </p:grpSpPr>
        <p:sp>
          <p:nvSpPr>
            <p:cNvPr id="10" name="Oval 9"/>
            <p:cNvSpPr/>
            <p:nvPr/>
          </p:nvSpPr>
          <p:spPr>
            <a:xfrm>
              <a:off x="6477000" y="4198782"/>
              <a:ext cx="152400" cy="1679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92572" y="1804732"/>
              <a:ext cx="8439747" cy="4654898"/>
              <a:chOff x="192572" y="1902767"/>
              <a:chExt cx="8439747" cy="4654898"/>
            </a:xfrm>
          </p:grpSpPr>
          <p:sp>
            <p:nvSpPr>
              <p:cNvPr id="5" name="TextBox 4"/>
              <p:cNvSpPr txBox="1"/>
              <p:nvPr/>
            </p:nvSpPr>
            <p:spPr>
              <a:xfrm>
                <a:off x="192572" y="6096000"/>
                <a:ext cx="6273769" cy="461665"/>
              </a:xfrm>
              <a:prstGeom prst="rect">
                <a:avLst/>
              </a:prstGeom>
              <a:solidFill>
                <a:schemeClr val="bg1"/>
              </a:solidFill>
              <a:ln>
                <a:solidFill>
                  <a:schemeClr val="tx1"/>
                </a:solidFill>
              </a:ln>
            </p:spPr>
            <p:txBody>
              <a:bodyPr wrap="none" rtlCol="0">
                <a:spAutoFit/>
              </a:bodyPr>
              <a:lstStyle/>
              <a:p>
                <a:r>
                  <a:rPr lang="en-US" sz="2400" i="1" dirty="0" smtClean="0"/>
                  <a:t>Connecting rainfall input with </a:t>
                </a:r>
                <a:r>
                  <a:rPr lang="en-US" sz="2400" i="1" dirty="0" err="1" smtClean="0"/>
                  <a:t>streamflow</a:t>
                </a:r>
                <a:r>
                  <a:rPr lang="en-US" sz="2400" i="1" dirty="0" smtClean="0"/>
                  <a:t> output</a:t>
                </a:r>
                <a:endParaRPr lang="en-US" sz="2400" i="1" dirty="0"/>
              </a:p>
            </p:txBody>
          </p:sp>
          <p:sp>
            <p:nvSpPr>
              <p:cNvPr id="4" name="Right Arrow 3"/>
              <p:cNvSpPr/>
              <p:nvPr/>
            </p:nvSpPr>
            <p:spPr>
              <a:xfrm>
                <a:off x="6781800" y="4054164"/>
                <a:ext cx="1600200" cy="670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0" y="1902767"/>
                <a:ext cx="1106585" cy="461665"/>
              </a:xfrm>
              <a:prstGeom prst="rect">
                <a:avLst/>
              </a:prstGeom>
              <a:noFill/>
            </p:spPr>
            <p:txBody>
              <a:bodyPr wrap="none" rtlCol="0">
                <a:spAutoFit/>
              </a:bodyPr>
              <a:lstStyle/>
              <a:p>
                <a:r>
                  <a:rPr lang="en-US" sz="2400" dirty="0" smtClean="0"/>
                  <a:t>Rainfall</a:t>
                </a:r>
                <a:endParaRPr lang="en-US" sz="2400" dirty="0"/>
              </a:p>
            </p:txBody>
          </p:sp>
          <p:sp>
            <p:nvSpPr>
              <p:cNvPr id="9" name="TextBox 8"/>
              <p:cNvSpPr txBox="1"/>
              <p:nvPr/>
            </p:nvSpPr>
            <p:spPr>
              <a:xfrm>
                <a:off x="7010400" y="3528264"/>
                <a:ext cx="1621919" cy="461665"/>
              </a:xfrm>
              <a:prstGeom prst="rect">
                <a:avLst/>
              </a:prstGeom>
              <a:noFill/>
            </p:spPr>
            <p:txBody>
              <a:bodyPr wrap="none" rtlCol="0">
                <a:spAutoFit/>
              </a:bodyPr>
              <a:lstStyle/>
              <a:p>
                <a:r>
                  <a:rPr lang="en-US" sz="2400" dirty="0" err="1" smtClean="0"/>
                  <a:t>Streamflow</a:t>
                </a:r>
                <a:endParaRPr lang="en-US" sz="2400" dirty="0"/>
              </a:p>
            </p:txBody>
          </p:sp>
        </p:grpSp>
        <p:sp>
          <p:nvSpPr>
            <p:cNvPr id="8" name="Down Arrow 7"/>
            <p:cNvSpPr/>
            <p:nvPr/>
          </p:nvSpPr>
          <p:spPr>
            <a:xfrm>
              <a:off x="3543300" y="2084832"/>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5867400" y="3787464"/>
              <a:ext cx="228600" cy="4834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2743200" y="2362199"/>
              <a:ext cx="114300" cy="329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114800" y="28194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3814572" y="3717948"/>
              <a:ext cx="300228" cy="8284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948508" y="4270895"/>
              <a:ext cx="188254" cy="549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125292" y="2552700"/>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827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HUC-12 Watersheds for Brushy Creek</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29703"/>
            <a:ext cx="8455542"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260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System</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92935"/>
            <a:ext cx="565785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616053"/>
            <a:ext cx="2667000" cy="20419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84430"/>
            <a:ext cx="3848100" cy="1573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80916" y="3132528"/>
            <a:ext cx="1666162" cy="461665"/>
          </a:xfrm>
          <a:prstGeom prst="rect">
            <a:avLst/>
          </a:prstGeom>
          <a:solidFill>
            <a:schemeClr val="bg1"/>
          </a:solidFill>
          <a:ln>
            <a:solidFill>
              <a:schemeClr val="accent1"/>
            </a:solidFill>
          </a:ln>
        </p:spPr>
        <p:txBody>
          <a:bodyPr wrap="none" rtlCol="0">
            <a:spAutoFit/>
          </a:bodyPr>
          <a:lstStyle/>
          <a:p>
            <a:r>
              <a:rPr lang="en-US" sz="2400" dirty="0" smtClean="0"/>
              <a:t>Watersheds</a:t>
            </a:r>
            <a:endParaRPr lang="en-US" sz="2400" dirty="0"/>
          </a:p>
        </p:txBody>
      </p:sp>
      <p:sp>
        <p:nvSpPr>
          <p:cNvPr id="7" name="TextBox 6"/>
          <p:cNvSpPr txBox="1"/>
          <p:nvPr/>
        </p:nvSpPr>
        <p:spPr>
          <a:xfrm>
            <a:off x="381000" y="6196310"/>
            <a:ext cx="1475660" cy="461665"/>
          </a:xfrm>
          <a:prstGeom prst="rect">
            <a:avLst/>
          </a:prstGeom>
          <a:solidFill>
            <a:schemeClr val="bg1"/>
          </a:solidFill>
          <a:ln>
            <a:solidFill>
              <a:schemeClr val="accent1"/>
            </a:solidFill>
          </a:ln>
        </p:spPr>
        <p:txBody>
          <a:bodyPr wrap="none" rtlCol="0">
            <a:spAutoFit/>
          </a:bodyPr>
          <a:lstStyle/>
          <a:p>
            <a:r>
              <a:rPr lang="en-US" sz="2400" dirty="0" smtClean="0"/>
              <a:t>Reservoirs</a:t>
            </a:r>
            <a:endParaRPr lang="en-US" sz="2400" dirty="0"/>
          </a:p>
        </p:txBody>
      </p:sp>
      <p:sp>
        <p:nvSpPr>
          <p:cNvPr id="8" name="TextBox 7"/>
          <p:cNvSpPr txBox="1"/>
          <p:nvPr/>
        </p:nvSpPr>
        <p:spPr>
          <a:xfrm>
            <a:off x="6019800" y="6200620"/>
            <a:ext cx="1326004" cy="461665"/>
          </a:xfrm>
          <a:prstGeom prst="rect">
            <a:avLst/>
          </a:prstGeom>
          <a:solidFill>
            <a:schemeClr val="bg1"/>
          </a:solidFill>
          <a:ln>
            <a:solidFill>
              <a:schemeClr val="accent1"/>
            </a:solidFill>
          </a:ln>
        </p:spPr>
        <p:txBody>
          <a:bodyPr wrap="none" rtlCol="0">
            <a:spAutoFit/>
          </a:bodyPr>
          <a:lstStyle/>
          <a:p>
            <a:r>
              <a:rPr lang="en-US" sz="2400" dirty="0" smtClean="0"/>
              <a:t>Channels</a:t>
            </a:r>
            <a:endParaRPr lang="en-US" sz="2400" dirty="0"/>
          </a:p>
        </p:txBody>
      </p:sp>
      <p:sp>
        <p:nvSpPr>
          <p:cNvPr id="6" name="TextBox 5"/>
          <p:cNvSpPr txBox="1"/>
          <p:nvPr/>
        </p:nvSpPr>
        <p:spPr>
          <a:xfrm>
            <a:off x="306481" y="2103120"/>
            <a:ext cx="8748870" cy="461665"/>
          </a:xfrm>
          <a:prstGeom prst="rect">
            <a:avLst/>
          </a:prstGeom>
          <a:solidFill>
            <a:schemeClr val="bg1"/>
          </a:solidFill>
          <a:ln>
            <a:solidFill>
              <a:schemeClr val="tx1"/>
            </a:solidFill>
          </a:ln>
        </p:spPr>
        <p:txBody>
          <a:bodyPr wrap="none" rtlCol="0">
            <a:spAutoFit/>
          </a:bodyPr>
          <a:lstStyle/>
          <a:p>
            <a:r>
              <a:rPr lang="en-US" sz="2400" dirty="0" smtClean="0"/>
              <a:t>We need to understand how all these components function together</a:t>
            </a:r>
            <a:endParaRPr lang="en-US" sz="2400" dirty="0"/>
          </a:p>
        </p:txBody>
      </p:sp>
    </p:spTree>
    <p:extLst>
      <p:ext uri="{BB962C8B-B14F-4D97-AF65-F5344CB8AC3E}">
        <p14:creationId xmlns:p14="http://schemas.microsoft.com/office/powerpoint/2010/main" val="50358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3" cstate="print"/>
          <a:srcRect/>
          <a:stretch>
            <a:fillRect/>
          </a:stretch>
        </p:blipFill>
        <p:spPr>
          <a:xfrm>
            <a:off x="1295400" y="1006475"/>
            <a:ext cx="6934200" cy="4162425"/>
          </a:xfrm>
          <a:noFill/>
          <a:ln/>
        </p:spPr>
      </p:pic>
      <p:sp>
        <p:nvSpPr>
          <p:cNvPr id="22531" name="Rectangle 3"/>
          <p:cNvSpPr>
            <a:spLocks noGrp="1"/>
          </p:cNvSpPr>
          <p:nvPr>
            <p:ph type="title"/>
          </p:nvPr>
        </p:nvSpPr>
        <p:spPr/>
        <p:txBody>
          <a:bodyPr/>
          <a:lstStyle/>
          <a:p>
            <a:r>
              <a:rPr lang="en-US" smtClean="0"/>
              <a:t>Hydrologic System</a:t>
            </a:r>
          </a:p>
        </p:txBody>
      </p:sp>
      <p:sp>
        <p:nvSpPr>
          <p:cNvPr id="22532" name="Text Box 4"/>
          <p:cNvSpPr txBox="1">
            <a:spLocks noChangeArrowheads="1"/>
          </p:cNvSpPr>
          <p:nvPr/>
        </p:nvSpPr>
        <p:spPr bwMode="auto">
          <a:xfrm>
            <a:off x="914400" y="4876800"/>
            <a:ext cx="7086600" cy="1739900"/>
          </a:xfrm>
          <a:prstGeom prst="rect">
            <a:avLst/>
          </a:prstGeom>
          <a:noFill/>
          <a:ln w="9525">
            <a:noFill/>
            <a:miter lim="800000"/>
            <a:headEnd/>
            <a:tailEnd/>
          </a:ln>
          <a:effectLst/>
        </p:spPr>
        <p:txBody>
          <a:bodyPr>
            <a:spAutoFit/>
          </a:bodyPr>
          <a:lstStyle/>
          <a:p>
            <a:r>
              <a:rPr lang="en-US"/>
              <a:t>Take a watershed and extrude it vertically into the atmosphere</a:t>
            </a:r>
          </a:p>
          <a:p>
            <a:r>
              <a:rPr lang="en-US"/>
              <a:t>and subsurface, Applied Hydrology, p.7- 8</a:t>
            </a:r>
          </a:p>
          <a:p>
            <a:endParaRPr lang="en-US"/>
          </a:p>
          <a:p>
            <a:r>
              <a:rPr lang="en-US" i="1">
                <a:solidFill>
                  <a:srgbClr val="0000FF"/>
                </a:solidFill>
              </a:rPr>
              <a:t>A hydrologic system is “a structure or volume in space surrounded by a boundary, that accepts water and other inputs, operates on them internally, and produces them as outputs</a:t>
            </a:r>
            <a:r>
              <a:rPr lang="en-US">
                <a:solidFill>
                  <a:srgbClr val="0000FF"/>
                </a:solidFill>
              </a:rPr>
              <a:t>”</a:t>
            </a:r>
            <a:r>
              <a:rPr lang="en-US"/>
              <a:t> </a:t>
            </a:r>
          </a:p>
        </p:txBody>
      </p:sp>
    </p:spTree>
    <p:extLst>
      <p:ext uri="{BB962C8B-B14F-4D97-AF65-F5344CB8AC3E}">
        <p14:creationId xmlns:p14="http://schemas.microsoft.com/office/powerpoint/2010/main" val="3088661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Views of Motion</a:t>
            </a:r>
            <a:endParaRPr lang="en-US" dirty="0"/>
          </a:p>
        </p:txBody>
      </p:sp>
      <p:sp>
        <p:nvSpPr>
          <p:cNvPr id="3" name="Content Placeholder 2"/>
          <p:cNvSpPr>
            <a:spLocks noGrp="1"/>
          </p:cNvSpPr>
          <p:nvPr>
            <p:ph sz="half" idx="1"/>
          </p:nvPr>
        </p:nvSpPr>
        <p:spPr/>
        <p:txBody>
          <a:bodyPr/>
          <a:lstStyle/>
          <a:p>
            <a:r>
              <a:rPr lang="en-US" dirty="0" err="1" smtClean="0">
                <a:solidFill>
                  <a:srgbClr val="FF0000"/>
                </a:solidFill>
              </a:rPr>
              <a:t>Eulerian</a:t>
            </a:r>
            <a:r>
              <a:rPr lang="en-US" dirty="0" smtClean="0"/>
              <a:t> view (for </a:t>
            </a:r>
            <a:r>
              <a:rPr lang="en-US" dirty="0" smtClean="0">
                <a:solidFill>
                  <a:srgbClr val="FF0000"/>
                </a:solidFill>
              </a:rPr>
              <a:t>f</a:t>
            </a:r>
            <a:r>
              <a:rPr lang="en-US" dirty="0" smtClean="0"/>
              <a:t>luids – </a:t>
            </a:r>
            <a:r>
              <a:rPr lang="en-US" dirty="0" smtClean="0">
                <a:solidFill>
                  <a:srgbClr val="FF0000"/>
                </a:solidFill>
              </a:rPr>
              <a:t>e</a:t>
            </a:r>
            <a:r>
              <a:rPr lang="en-US" dirty="0" smtClean="0"/>
              <a:t> is next to </a:t>
            </a:r>
            <a:r>
              <a:rPr lang="en-US" dirty="0" smtClean="0">
                <a:solidFill>
                  <a:srgbClr val="FF0000"/>
                </a:solidFill>
              </a:rPr>
              <a:t>f</a:t>
            </a:r>
            <a:r>
              <a:rPr lang="en-US" dirty="0" smtClean="0"/>
              <a:t> in the alphabet!)</a:t>
            </a:r>
            <a:endParaRPr lang="en-US" dirty="0"/>
          </a:p>
        </p:txBody>
      </p:sp>
      <p:sp>
        <p:nvSpPr>
          <p:cNvPr id="4" name="Content Placeholder 3"/>
          <p:cNvSpPr>
            <a:spLocks noGrp="1"/>
          </p:cNvSpPr>
          <p:nvPr>
            <p:ph sz="half" idx="2"/>
          </p:nvPr>
        </p:nvSpPr>
        <p:spPr/>
        <p:txBody>
          <a:bodyPr/>
          <a:lstStyle/>
          <a:p>
            <a:r>
              <a:rPr lang="en-US" dirty="0" err="1" smtClean="0">
                <a:solidFill>
                  <a:srgbClr val="FF0000"/>
                </a:solidFill>
              </a:rPr>
              <a:t>Lagrangian</a:t>
            </a:r>
            <a:r>
              <a:rPr lang="en-US" dirty="0" smtClean="0"/>
              <a:t> view (for solids)</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609600" y="3352800"/>
            <a:ext cx="3937814" cy="2363770"/>
          </a:xfrm>
          <a:prstGeom prst="rect">
            <a:avLst/>
          </a:prstGeom>
          <a:noFill/>
          <a:ln w="9525">
            <a:noFill/>
            <a:miter lim="800000"/>
            <a:headEnd/>
            <a:tailEnd/>
          </a:ln>
        </p:spPr>
      </p:pic>
      <p:sp>
        <p:nvSpPr>
          <p:cNvPr id="6" name="Curved Up Arrow 5"/>
          <p:cNvSpPr/>
          <p:nvPr/>
        </p:nvSpPr>
        <p:spPr>
          <a:xfrm>
            <a:off x="1219200" y="3276600"/>
            <a:ext cx="2971800" cy="1676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09600" y="5791200"/>
            <a:ext cx="3877985" cy="369332"/>
          </a:xfrm>
          <a:prstGeom prst="rect">
            <a:avLst/>
          </a:prstGeom>
          <a:noFill/>
        </p:spPr>
        <p:txBody>
          <a:bodyPr wrap="none" rtlCol="0">
            <a:spAutoFit/>
          </a:bodyPr>
          <a:lstStyle/>
          <a:p>
            <a:r>
              <a:rPr lang="en-US" dirty="0" smtClean="0"/>
              <a:t>Fluid flows through a control volume</a:t>
            </a:r>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5486400" y="2895600"/>
            <a:ext cx="2619375" cy="2505075"/>
          </a:xfrm>
          <a:prstGeom prst="rect">
            <a:avLst/>
          </a:prstGeom>
          <a:noFill/>
          <a:ln w="9525">
            <a:noFill/>
            <a:miter lim="800000"/>
            <a:headEnd/>
            <a:tailEnd/>
          </a:ln>
          <a:effectLst/>
        </p:spPr>
      </p:pic>
      <p:sp>
        <p:nvSpPr>
          <p:cNvPr id="10" name="TextBox 9"/>
          <p:cNvSpPr txBox="1"/>
          <p:nvPr/>
        </p:nvSpPr>
        <p:spPr>
          <a:xfrm>
            <a:off x="5029200" y="5791200"/>
            <a:ext cx="3544560" cy="369332"/>
          </a:xfrm>
          <a:prstGeom prst="rect">
            <a:avLst/>
          </a:prstGeom>
          <a:noFill/>
        </p:spPr>
        <p:txBody>
          <a:bodyPr wrap="none" rtlCol="0">
            <a:spAutoFit/>
          </a:bodyPr>
          <a:lstStyle/>
          <a:p>
            <a:r>
              <a:rPr lang="en-US" dirty="0" smtClean="0"/>
              <a:t>Follow the motion of a solid body</a:t>
            </a:r>
            <a:endParaRPr lang="en-US" dirty="0"/>
          </a:p>
        </p:txBody>
      </p:sp>
      <p:sp>
        <p:nvSpPr>
          <p:cNvPr id="8" name="TextBox 7"/>
          <p:cNvSpPr txBox="1"/>
          <p:nvPr/>
        </p:nvSpPr>
        <p:spPr>
          <a:xfrm>
            <a:off x="457200" y="6160532"/>
            <a:ext cx="3872279" cy="369332"/>
          </a:xfrm>
          <a:prstGeom prst="rect">
            <a:avLst/>
          </a:prstGeom>
          <a:noFill/>
          <a:ln>
            <a:solidFill>
              <a:srgbClr val="0070C0"/>
            </a:solidFill>
          </a:ln>
        </p:spPr>
        <p:txBody>
          <a:bodyPr wrap="none" rtlCol="0">
            <a:spAutoFit/>
          </a:bodyPr>
          <a:lstStyle/>
          <a:p>
            <a:r>
              <a:rPr lang="en-US" dirty="0" smtClean="0"/>
              <a:t>GIS helps to define the control volumes</a:t>
            </a:r>
            <a:endParaRPr lang="en-US" dirty="0"/>
          </a:p>
        </p:txBody>
      </p:sp>
      <p:sp>
        <p:nvSpPr>
          <p:cNvPr id="9" name="Rectangle 8"/>
          <p:cNvSpPr/>
          <p:nvPr/>
        </p:nvSpPr>
        <p:spPr>
          <a:xfrm>
            <a:off x="152400" y="1447800"/>
            <a:ext cx="4572000" cy="533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215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p:txBody>
          <a:bodyPr/>
          <a:lstStyle/>
          <a:p>
            <a:r>
              <a:rPr lang="en-US" smtClean="0"/>
              <a:t>System Transformation</a:t>
            </a:r>
          </a:p>
        </p:txBody>
      </p:sp>
      <p:sp>
        <p:nvSpPr>
          <p:cNvPr id="24579" name="Rectangle 3"/>
          <p:cNvSpPr>
            <a:spLocks noChangeArrowheads="1"/>
          </p:cNvSpPr>
          <p:nvPr/>
        </p:nvSpPr>
        <p:spPr bwMode="auto">
          <a:xfrm>
            <a:off x="2759075" y="1752600"/>
            <a:ext cx="3200400" cy="9906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dirty="0"/>
              <a:t>Transformation Equation</a:t>
            </a:r>
          </a:p>
          <a:p>
            <a:pPr algn="ctr"/>
            <a:r>
              <a:rPr lang="en-US" dirty="0"/>
              <a:t>Q(t) = </a:t>
            </a:r>
            <a:r>
              <a:rPr lang="en-US" dirty="0">
                <a:latin typeface="Symbol" pitchFamily="18" charset="2"/>
                <a:sym typeface="Symbol" pitchFamily="18" charset="2"/>
              </a:rPr>
              <a:t></a:t>
            </a:r>
            <a:r>
              <a:rPr lang="en-US" dirty="0"/>
              <a:t> I(t)</a:t>
            </a:r>
          </a:p>
        </p:txBody>
      </p:sp>
      <p:cxnSp>
        <p:nvCxnSpPr>
          <p:cNvPr id="24580" name="AutoShape 4"/>
          <p:cNvCxnSpPr>
            <a:cxnSpLocks noChangeShapeType="1"/>
            <a:stCxn id="24579" idx="1"/>
          </p:cNvCxnSpPr>
          <p:nvPr/>
        </p:nvCxnSpPr>
        <p:spPr bwMode="auto">
          <a:xfrm flipH="1" flipV="1">
            <a:off x="1268413" y="2243138"/>
            <a:ext cx="1490662" cy="4762"/>
          </a:xfrm>
          <a:prstGeom prst="straightConnector1">
            <a:avLst/>
          </a:prstGeom>
          <a:noFill/>
          <a:ln w="9525">
            <a:solidFill>
              <a:schemeClr val="tx1"/>
            </a:solidFill>
            <a:round/>
            <a:headEnd type="triangle" w="med" len="med"/>
            <a:tailEnd/>
          </a:ln>
          <a:effectLst/>
        </p:spPr>
      </p:cxnSp>
      <p:cxnSp>
        <p:nvCxnSpPr>
          <p:cNvPr id="24581" name="AutoShape 5"/>
          <p:cNvCxnSpPr>
            <a:cxnSpLocks noChangeShapeType="1"/>
            <a:stCxn id="24579" idx="3"/>
          </p:cNvCxnSpPr>
          <p:nvPr/>
        </p:nvCxnSpPr>
        <p:spPr bwMode="auto">
          <a:xfrm flipV="1">
            <a:off x="5959475" y="2243138"/>
            <a:ext cx="1563688" cy="4762"/>
          </a:xfrm>
          <a:prstGeom prst="straightConnector1">
            <a:avLst/>
          </a:prstGeom>
          <a:noFill/>
          <a:ln w="9525">
            <a:solidFill>
              <a:schemeClr val="tx1"/>
            </a:solidFill>
            <a:round/>
            <a:headEnd/>
            <a:tailEnd type="triangle" w="med" len="med"/>
          </a:ln>
          <a:effectLst/>
        </p:spPr>
      </p:cxnSp>
      <p:sp>
        <p:nvSpPr>
          <p:cNvPr id="24582" name="Text Box 6"/>
          <p:cNvSpPr txBox="1">
            <a:spLocks noChangeArrowheads="1"/>
          </p:cNvSpPr>
          <p:nvPr/>
        </p:nvSpPr>
        <p:spPr bwMode="auto">
          <a:xfrm>
            <a:off x="1066800" y="1789113"/>
            <a:ext cx="1212850" cy="366712"/>
          </a:xfrm>
          <a:prstGeom prst="rect">
            <a:avLst/>
          </a:prstGeom>
          <a:noFill/>
          <a:ln w="9525">
            <a:noFill/>
            <a:miter lim="800000"/>
            <a:headEnd/>
            <a:tailEnd/>
          </a:ln>
          <a:effectLst/>
        </p:spPr>
        <p:txBody>
          <a:bodyPr wrap="none">
            <a:spAutoFit/>
          </a:bodyPr>
          <a:lstStyle/>
          <a:p>
            <a:r>
              <a:rPr lang="en-US"/>
              <a:t>Inputs, I(t)</a:t>
            </a:r>
          </a:p>
        </p:txBody>
      </p:sp>
      <p:sp>
        <p:nvSpPr>
          <p:cNvPr id="24583" name="Text Box 7"/>
          <p:cNvSpPr txBox="1">
            <a:spLocks noChangeArrowheads="1"/>
          </p:cNvSpPr>
          <p:nvPr/>
        </p:nvSpPr>
        <p:spPr bwMode="auto">
          <a:xfrm>
            <a:off x="6264275" y="1752600"/>
            <a:ext cx="1504950" cy="366713"/>
          </a:xfrm>
          <a:prstGeom prst="rect">
            <a:avLst/>
          </a:prstGeom>
          <a:noFill/>
          <a:ln w="9525">
            <a:noFill/>
            <a:miter lim="800000"/>
            <a:headEnd/>
            <a:tailEnd/>
          </a:ln>
          <a:effectLst/>
        </p:spPr>
        <p:txBody>
          <a:bodyPr wrap="none">
            <a:spAutoFit/>
          </a:bodyPr>
          <a:lstStyle/>
          <a:p>
            <a:r>
              <a:rPr lang="en-US"/>
              <a:t>Outputs, Q(t)</a:t>
            </a:r>
          </a:p>
        </p:txBody>
      </p:sp>
      <p:sp>
        <p:nvSpPr>
          <p:cNvPr id="24584" name="Text Box 8"/>
          <p:cNvSpPr txBox="1">
            <a:spLocks noChangeArrowheads="1"/>
          </p:cNvSpPr>
          <p:nvPr/>
        </p:nvSpPr>
        <p:spPr bwMode="auto">
          <a:xfrm>
            <a:off x="1676400" y="2819400"/>
            <a:ext cx="5111750" cy="366713"/>
          </a:xfrm>
          <a:prstGeom prst="rect">
            <a:avLst/>
          </a:prstGeom>
          <a:noFill/>
          <a:ln w="9525">
            <a:noFill/>
            <a:miter lim="800000"/>
            <a:headEnd/>
            <a:tailEnd/>
          </a:ln>
          <a:effectLst/>
        </p:spPr>
        <p:txBody>
          <a:bodyPr wrap="none">
            <a:spAutoFit/>
          </a:bodyPr>
          <a:lstStyle/>
          <a:p>
            <a:r>
              <a:rPr lang="en-US"/>
              <a:t>A hydrologic system transforms inputs to outputs</a:t>
            </a:r>
          </a:p>
        </p:txBody>
      </p:sp>
      <p:sp>
        <p:nvSpPr>
          <p:cNvPr id="24585" name="Text Box 9"/>
          <p:cNvSpPr txBox="1">
            <a:spLocks noChangeArrowheads="1"/>
          </p:cNvSpPr>
          <p:nvPr/>
        </p:nvSpPr>
        <p:spPr bwMode="auto">
          <a:xfrm>
            <a:off x="3657600" y="3581400"/>
            <a:ext cx="2593975" cy="376238"/>
          </a:xfrm>
          <a:prstGeom prst="rect">
            <a:avLst/>
          </a:prstGeom>
          <a:solidFill>
            <a:schemeClr val="tx2">
              <a:lumMod val="20000"/>
              <a:lumOff val="80000"/>
            </a:schemeClr>
          </a:solidFill>
          <a:ln w="9525">
            <a:solidFill>
              <a:schemeClr val="tx1"/>
            </a:solidFill>
            <a:miter lim="800000"/>
            <a:headEnd/>
            <a:tailEnd/>
          </a:ln>
          <a:effectLst/>
        </p:spPr>
        <p:txBody>
          <a:bodyPr wrap="none">
            <a:spAutoFit/>
          </a:bodyPr>
          <a:lstStyle/>
          <a:p>
            <a:pPr algn="ctr"/>
            <a:r>
              <a:rPr lang="en-US" b="1" dirty="0"/>
              <a:t>Hydrologic Processes</a:t>
            </a:r>
          </a:p>
        </p:txBody>
      </p:sp>
      <p:sp>
        <p:nvSpPr>
          <p:cNvPr id="24586" name="Text Box 10"/>
          <p:cNvSpPr txBox="1">
            <a:spLocks noChangeArrowheads="1"/>
          </p:cNvSpPr>
          <p:nvPr/>
        </p:nvSpPr>
        <p:spPr bwMode="auto">
          <a:xfrm>
            <a:off x="3676650" y="5334000"/>
            <a:ext cx="2555875" cy="376238"/>
          </a:xfrm>
          <a:prstGeom prst="rect">
            <a:avLst/>
          </a:prstGeom>
          <a:noFill/>
          <a:ln w="9525">
            <a:solidFill>
              <a:schemeClr val="tx1"/>
            </a:solidFill>
            <a:miter lim="800000"/>
            <a:headEnd/>
            <a:tailEnd/>
          </a:ln>
          <a:effectLst/>
        </p:spPr>
        <p:txBody>
          <a:bodyPr wrap="none">
            <a:spAutoFit/>
          </a:bodyPr>
          <a:lstStyle/>
          <a:p>
            <a:pPr algn="ctr"/>
            <a:r>
              <a:rPr lang="en-US" b="1"/>
              <a:t>Physical environment</a:t>
            </a:r>
          </a:p>
        </p:txBody>
      </p:sp>
      <p:sp>
        <p:nvSpPr>
          <p:cNvPr id="24587" name="Text Box 11"/>
          <p:cNvSpPr txBox="1">
            <a:spLocks noChangeArrowheads="1"/>
          </p:cNvSpPr>
          <p:nvPr/>
        </p:nvSpPr>
        <p:spPr bwMode="auto">
          <a:xfrm>
            <a:off x="5715000" y="4419600"/>
            <a:ext cx="2606675" cy="376238"/>
          </a:xfrm>
          <a:prstGeom prst="rect">
            <a:avLst/>
          </a:prstGeom>
          <a:noFill/>
          <a:ln w="9525">
            <a:solidFill>
              <a:schemeClr val="tx1"/>
            </a:solidFill>
            <a:miter lim="800000"/>
            <a:headEnd/>
            <a:tailEnd/>
          </a:ln>
          <a:effectLst/>
        </p:spPr>
        <p:txBody>
          <a:bodyPr wrap="none">
            <a:spAutoFit/>
          </a:bodyPr>
          <a:lstStyle/>
          <a:p>
            <a:pPr algn="ctr"/>
            <a:r>
              <a:rPr lang="en-US" b="1"/>
              <a:t>Hydrologic conditions</a:t>
            </a:r>
          </a:p>
        </p:txBody>
      </p:sp>
      <p:cxnSp>
        <p:nvCxnSpPr>
          <p:cNvPr id="24588" name="AutoShape 12"/>
          <p:cNvCxnSpPr>
            <a:cxnSpLocks noChangeShapeType="1"/>
            <a:stCxn id="24587" idx="2"/>
            <a:endCxn id="24586" idx="0"/>
          </p:cNvCxnSpPr>
          <p:nvPr/>
        </p:nvCxnSpPr>
        <p:spPr bwMode="auto">
          <a:xfrm flipH="1">
            <a:off x="4954588" y="4795838"/>
            <a:ext cx="2063750" cy="538162"/>
          </a:xfrm>
          <a:prstGeom prst="straightConnector1">
            <a:avLst/>
          </a:prstGeom>
          <a:noFill/>
          <a:ln w="9525">
            <a:solidFill>
              <a:schemeClr val="tx1"/>
            </a:solidFill>
            <a:round/>
            <a:headEnd type="triangle" w="med" len="med"/>
            <a:tailEnd type="triangle" w="med" len="med"/>
          </a:ln>
          <a:effectLst/>
        </p:spPr>
      </p:cxnSp>
      <p:cxnSp>
        <p:nvCxnSpPr>
          <p:cNvPr id="24589" name="AutoShape 13"/>
          <p:cNvCxnSpPr>
            <a:cxnSpLocks noChangeShapeType="1"/>
            <a:stCxn id="24585" idx="2"/>
            <a:endCxn id="24586" idx="0"/>
          </p:cNvCxnSpPr>
          <p:nvPr/>
        </p:nvCxnSpPr>
        <p:spPr bwMode="auto">
          <a:xfrm>
            <a:off x="4954588" y="3957638"/>
            <a:ext cx="0" cy="1376362"/>
          </a:xfrm>
          <a:prstGeom prst="straightConnector1">
            <a:avLst/>
          </a:prstGeom>
          <a:noFill/>
          <a:ln w="9525">
            <a:solidFill>
              <a:schemeClr val="tx1"/>
            </a:solidFill>
            <a:round/>
            <a:headEnd type="triangle" w="med" len="med"/>
            <a:tailEnd type="triangle" w="med" len="med"/>
          </a:ln>
          <a:effectLst/>
        </p:spPr>
      </p:cxnSp>
      <p:cxnSp>
        <p:nvCxnSpPr>
          <p:cNvPr id="24590" name="AutoShape 14"/>
          <p:cNvCxnSpPr>
            <a:cxnSpLocks noChangeShapeType="1"/>
            <a:stCxn id="24585" idx="2"/>
            <a:endCxn id="24587" idx="0"/>
          </p:cNvCxnSpPr>
          <p:nvPr/>
        </p:nvCxnSpPr>
        <p:spPr bwMode="auto">
          <a:xfrm>
            <a:off x="4954588" y="3957638"/>
            <a:ext cx="2063750" cy="461962"/>
          </a:xfrm>
          <a:prstGeom prst="straightConnector1">
            <a:avLst/>
          </a:prstGeom>
          <a:noFill/>
          <a:ln w="9525">
            <a:solidFill>
              <a:schemeClr val="tx1"/>
            </a:solidFill>
            <a:round/>
            <a:headEnd type="triangle" w="med" len="med"/>
            <a:tailEnd type="triangle" w="med" len="med"/>
          </a:ln>
          <a:effectLst/>
        </p:spPr>
      </p:cxnSp>
      <p:pic>
        <p:nvPicPr>
          <p:cNvPr id="24591" name="Picture 15"/>
          <p:cNvPicPr>
            <a:picLocks noChangeAspect="1" noChangeArrowheads="1"/>
          </p:cNvPicPr>
          <p:nvPr/>
        </p:nvPicPr>
        <p:blipFill>
          <a:blip r:embed="rId3" cstate="print"/>
          <a:srcRect/>
          <a:stretch>
            <a:fillRect/>
          </a:stretch>
        </p:blipFill>
        <p:spPr bwMode="auto">
          <a:xfrm>
            <a:off x="1066800" y="4953000"/>
            <a:ext cx="2514600" cy="1509713"/>
          </a:xfrm>
          <a:prstGeom prst="rect">
            <a:avLst/>
          </a:prstGeom>
          <a:noFill/>
          <a:ln w="9525">
            <a:noFill/>
            <a:miter lim="800000"/>
            <a:headEnd/>
            <a:tailEnd/>
          </a:ln>
        </p:spPr>
      </p:pic>
      <p:sp>
        <p:nvSpPr>
          <p:cNvPr id="24592" name="Text Box 16"/>
          <p:cNvSpPr txBox="1">
            <a:spLocks noChangeArrowheads="1"/>
          </p:cNvSpPr>
          <p:nvPr/>
        </p:nvSpPr>
        <p:spPr bwMode="auto">
          <a:xfrm>
            <a:off x="6994525" y="3998913"/>
            <a:ext cx="984250" cy="366712"/>
          </a:xfrm>
          <a:prstGeom prst="rect">
            <a:avLst/>
          </a:prstGeom>
          <a:noFill/>
          <a:ln w="9525">
            <a:noFill/>
            <a:miter lim="800000"/>
            <a:headEnd/>
            <a:tailEnd/>
          </a:ln>
          <a:effectLst/>
        </p:spPr>
        <p:txBody>
          <a:bodyPr wrap="none">
            <a:spAutoFit/>
          </a:bodyPr>
          <a:lstStyle/>
          <a:p>
            <a:r>
              <a:rPr lang="en-US"/>
              <a:t>I(t), Q(t)</a:t>
            </a:r>
          </a:p>
        </p:txBody>
      </p:sp>
      <p:sp>
        <p:nvSpPr>
          <p:cNvPr id="24593" name="Text Box 17"/>
          <p:cNvSpPr txBox="1">
            <a:spLocks noChangeArrowheads="1"/>
          </p:cNvSpPr>
          <p:nvPr/>
        </p:nvSpPr>
        <p:spPr bwMode="auto">
          <a:xfrm>
            <a:off x="2193925" y="4913313"/>
            <a:ext cx="1327150" cy="366712"/>
          </a:xfrm>
          <a:prstGeom prst="rect">
            <a:avLst/>
          </a:prstGeom>
          <a:noFill/>
          <a:ln w="9525">
            <a:noFill/>
            <a:miter lim="800000"/>
            <a:headEnd/>
            <a:tailEnd/>
          </a:ln>
          <a:effectLst/>
        </p:spPr>
        <p:txBody>
          <a:bodyPr wrap="none">
            <a:spAutoFit/>
          </a:bodyPr>
          <a:lstStyle/>
          <a:p>
            <a:r>
              <a:rPr lang="en-US"/>
              <a:t>I(t) (Precip)</a:t>
            </a:r>
          </a:p>
        </p:txBody>
      </p:sp>
      <p:sp>
        <p:nvSpPr>
          <p:cNvPr id="24594" name="Line 18"/>
          <p:cNvSpPr>
            <a:spLocks noChangeShapeType="1"/>
          </p:cNvSpPr>
          <p:nvPr/>
        </p:nvSpPr>
        <p:spPr bwMode="auto">
          <a:xfrm>
            <a:off x="2438400" y="5257800"/>
            <a:ext cx="0" cy="304800"/>
          </a:xfrm>
          <a:prstGeom prst="line">
            <a:avLst/>
          </a:prstGeom>
          <a:noFill/>
          <a:ln w="9525">
            <a:solidFill>
              <a:schemeClr val="tx1"/>
            </a:solidFill>
            <a:round/>
            <a:headEnd/>
            <a:tailEnd type="triangle" w="med" len="med"/>
          </a:ln>
          <a:effectLst/>
        </p:spPr>
        <p:txBody>
          <a:bodyPr/>
          <a:lstStyle/>
          <a:p>
            <a:endParaRPr lang="en-US"/>
          </a:p>
        </p:txBody>
      </p:sp>
      <p:sp>
        <p:nvSpPr>
          <p:cNvPr id="24595" name="Text Box 19"/>
          <p:cNvSpPr txBox="1">
            <a:spLocks noChangeArrowheads="1"/>
          </p:cNvSpPr>
          <p:nvPr/>
        </p:nvSpPr>
        <p:spPr bwMode="auto">
          <a:xfrm>
            <a:off x="3657600" y="6096000"/>
            <a:ext cx="1936750" cy="366713"/>
          </a:xfrm>
          <a:prstGeom prst="rect">
            <a:avLst/>
          </a:prstGeom>
          <a:noFill/>
          <a:ln w="9525">
            <a:noFill/>
            <a:miter lim="800000"/>
            <a:headEnd/>
            <a:tailEnd/>
          </a:ln>
          <a:effectLst/>
        </p:spPr>
        <p:txBody>
          <a:bodyPr wrap="none">
            <a:spAutoFit/>
          </a:bodyPr>
          <a:lstStyle/>
          <a:p>
            <a:r>
              <a:rPr lang="en-US"/>
              <a:t>Q(t) (Streamflow)</a:t>
            </a:r>
          </a:p>
        </p:txBody>
      </p:sp>
      <p:sp>
        <p:nvSpPr>
          <p:cNvPr id="24596" name="Line 20"/>
          <p:cNvSpPr>
            <a:spLocks noChangeShapeType="1"/>
          </p:cNvSpPr>
          <p:nvPr/>
        </p:nvSpPr>
        <p:spPr bwMode="auto">
          <a:xfrm>
            <a:off x="3429000" y="6248400"/>
            <a:ext cx="228600" cy="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109053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1.4.1.jpg"/>
          <p:cNvPicPr>
            <a:picLocks noChangeAspect="1"/>
          </p:cNvPicPr>
          <p:nvPr/>
        </p:nvPicPr>
        <p:blipFill>
          <a:blip r:embed="rId2" cstate="print"/>
          <a:srcRect/>
          <a:stretch>
            <a:fillRect/>
          </a:stretch>
        </p:blipFill>
        <p:spPr bwMode="auto">
          <a:xfrm rot="60000">
            <a:off x="459158" y="1223420"/>
            <a:ext cx="8625386" cy="4552519"/>
          </a:xfrm>
          <a:prstGeom prst="rect">
            <a:avLst/>
          </a:prstGeom>
          <a:noFill/>
          <a:ln w="9525">
            <a:noFill/>
            <a:miter lim="800000"/>
            <a:headEnd/>
            <a:tailEnd/>
          </a:ln>
        </p:spPr>
      </p:pic>
      <p:sp>
        <p:nvSpPr>
          <p:cNvPr id="2" name="TextBox 1"/>
          <p:cNvSpPr txBox="1"/>
          <p:nvPr/>
        </p:nvSpPr>
        <p:spPr>
          <a:xfrm>
            <a:off x="1063752" y="381000"/>
            <a:ext cx="7043210" cy="646331"/>
          </a:xfrm>
          <a:prstGeom prst="rect">
            <a:avLst/>
          </a:prstGeom>
          <a:noFill/>
        </p:spPr>
        <p:txBody>
          <a:bodyPr wrap="none" rtlCol="0">
            <a:spAutoFit/>
          </a:bodyPr>
          <a:lstStyle/>
          <a:p>
            <a:r>
              <a:rPr lang="en-US" sz="3600" dirty="0" smtClean="0"/>
              <a:t>System = f(randomness, space, time)</a:t>
            </a:r>
            <a:endParaRPr lang="en-US" sz="3600" dirty="0"/>
          </a:p>
        </p:txBody>
      </p:sp>
      <p:sp>
        <p:nvSpPr>
          <p:cNvPr id="3" name="Rectangle 2"/>
          <p:cNvSpPr/>
          <p:nvPr/>
        </p:nvSpPr>
        <p:spPr>
          <a:xfrm>
            <a:off x="3251116" y="2743200"/>
            <a:ext cx="1337289" cy="369332"/>
          </a:xfrm>
          <a:prstGeom prst="rect">
            <a:avLst/>
          </a:prstGeom>
        </p:spPr>
        <p:txBody>
          <a:bodyPr wrap="none">
            <a:spAutoFit/>
          </a:bodyPr>
          <a:lstStyle/>
          <a:p>
            <a:r>
              <a:rPr lang="en-US" dirty="0" smtClean="0"/>
              <a:t>randomness</a:t>
            </a:r>
            <a:endParaRPr lang="en-US" dirty="0"/>
          </a:p>
        </p:txBody>
      </p:sp>
      <p:sp>
        <p:nvSpPr>
          <p:cNvPr id="4" name="Rectangle 3"/>
          <p:cNvSpPr/>
          <p:nvPr/>
        </p:nvSpPr>
        <p:spPr>
          <a:xfrm>
            <a:off x="3559725" y="3712464"/>
            <a:ext cx="720069" cy="369332"/>
          </a:xfrm>
          <a:prstGeom prst="rect">
            <a:avLst/>
          </a:prstGeom>
        </p:spPr>
        <p:txBody>
          <a:bodyPr wrap="none">
            <a:spAutoFit/>
          </a:bodyPr>
          <a:lstStyle/>
          <a:p>
            <a:r>
              <a:rPr lang="en-US" dirty="0" smtClean="0"/>
              <a:t>space</a:t>
            </a:r>
            <a:endParaRPr lang="en-US" dirty="0"/>
          </a:p>
        </p:txBody>
      </p:sp>
      <p:sp>
        <p:nvSpPr>
          <p:cNvPr id="5" name="Rectangle 4"/>
          <p:cNvSpPr/>
          <p:nvPr/>
        </p:nvSpPr>
        <p:spPr>
          <a:xfrm>
            <a:off x="3652929" y="4495800"/>
            <a:ext cx="614271" cy="369332"/>
          </a:xfrm>
          <a:prstGeom prst="rect">
            <a:avLst/>
          </a:prstGeom>
        </p:spPr>
        <p:txBody>
          <a:bodyPr wrap="none">
            <a:spAutoFit/>
          </a:bodyPr>
          <a:lstStyle/>
          <a:p>
            <a:r>
              <a:rPr lang="en-US" dirty="0" smtClean="0"/>
              <a:t>time</a:t>
            </a:r>
            <a:endParaRPr lang="en-US" dirty="0"/>
          </a:p>
        </p:txBody>
      </p:sp>
      <p:sp>
        <p:nvSpPr>
          <p:cNvPr id="6" name="TextBox 5"/>
          <p:cNvSpPr txBox="1"/>
          <p:nvPr/>
        </p:nvSpPr>
        <p:spPr>
          <a:xfrm>
            <a:off x="439921" y="5670624"/>
            <a:ext cx="7878362" cy="646331"/>
          </a:xfrm>
          <a:prstGeom prst="rect">
            <a:avLst/>
          </a:prstGeom>
          <a:noFill/>
        </p:spPr>
        <p:txBody>
          <a:bodyPr wrap="square" rtlCol="0">
            <a:spAutoFit/>
          </a:bodyPr>
          <a:lstStyle/>
          <a:p>
            <a:pPr algn="ctr"/>
            <a:r>
              <a:rPr lang="en-US" dirty="0" smtClean="0"/>
              <a:t>Five dimensional problem but at most we can deal with only two or three dimensions, so which ones do we choose?</a:t>
            </a:r>
            <a:endParaRPr lang="en-US" dirty="0"/>
          </a:p>
        </p:txBody>
      </p:sp>
    </p:spTree>
    <p:extLst>
      <p:ext uri="{BB962C8B-B14F-4D97-AF65-F5344CB8AC3E}">
        <p14:creationId xmlns:p14="http://schemas.microsoft.com/office/powerpoint/2010/main" val="1963706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Deterministic, Lumped Steady Flow Model </a:t>
            </a:r>
            <a:endParaRPr lang="en-US" sz="32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02953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43000" y="2623066"/>
            <a:ext cx="3516412" cy="369332"/>
          </a:xfrm>
          <a:prstGeom prst="rect">
            <a:avLst/>
          </a:prstGeom>
          <a:noFill/>
        </p:spPr>
        <p:txBody>
          <a:bodyPr wrap="none" rtlCol="0">
            <a:spAutoFit/>
          </a:bodyPr>
          <a:lstStyle/>
          <a:p>
            <a:r>
              <a:rPr lang="en-US" dirty="0" smtClean="0"/>
              <a:t>e.g. Steady flow in an open channel</a:t>
            </a:r>
            <a:endParaRPr lang="en-US" dirty="0"/>
          </a:p>
        </p:txBody>
      </p:sp>
      <p:sp>
        <p:nvSpPr>
          <p:cNvPr id="4" name="Rectangle 3"/>
          <p:cNvSpPr/>
          <p:nvPr/>
        </p:nvSpPr>
        <p:spPr>
          <a:xfrm>
            <a:off x="4181556" y="1371600"/>
            <a:ext cx="955711" cy="584775"/>
          </a:xfrm>
          <a:prstGeom prst="rect">
            <a:avLst/>
          </a:prstGeom>
        </p:spPr>
        <p:txBody>
          <a:bodyPr wrap="none">
            <a:spAutoFit/>
          </a:bodyPr>
          <a:lstStyle/>
          <a:p>
            <a:r>
              <a:rPr lang="en-US" sz="3200" dirty="0" smtClean="0"/>
              <a:t>I = Q</a:t>
            </a:r>
            <a:endParaRPr lang="en-US" sz="3200" dirty="0"/>
          </a:p>
        </p:txBody>
      </p:sp>
    </p:spTree>
    <p:extLst>
      <p:ext uri="{BB962C8B-B14F-4D97-AF65-F5344CB8AC3E}">
        <p14:creationId xmlns:p14="http://schemas.microsoft.com/office/powerpoint/2010/main" val="2710134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Deterministic, Lumped Unsteady Flow Model</a:t>
            </a:r>
            <a:endParaRPr lang="en-US" sz="32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84" y="2894636"/>
            <a:ext cx="8153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50437" y="1609061"/>
            <a:ext cx="2185214" cy="584775"/>
          </a:xfrm>
          <a:prstGeom prst="rect">
            <a:avLst/>
          </a:prstGeom>
          <a:noFill/>
        </p:spPr>
        <p:txBody>
          <a:bodyPr wrap="none" rtlCol="0">
            <a:spAutoFit/>
          </a:bodyPr>
          <a:lstStyle/>
          <a:p>
            <a:r>
              <a:rPr lang="en-US" sz="3200" dirty="0" err="1" smtClean="0"/>
              <a:t>dS</a:t>
            </a:r>
            <a:r>
              <a:rPr lang="en-US" sz="3200" dirty="0" smtClean="0"/>
              <a:t>/</a:t>
            </a:r>
            <a:r>
              <a:rPr lang="en-US" sz="3200" dirty="0" err="1" smtClean="0"/>
              <a:t>dt</a:t>
            </a:r>
            <a:r>
              <a:rPr lang="en-US" sz="3200" dirty="0" smtClean="0"/>
              <a:t> = I - Q</a:t>
            </a:r>
            <a:endParaRPr lang="en-US" sz="3200" dirty="0"/>
          </a:p>
        </p:txBody>
      </p:sp>
      <p:sp>
        <p:nvSpPr>
          <p:cNvPr id="4" name="TextBox 3"/>
          <p:cNvSpPr txBox="1"/>
          <p:nvPr/>
        </p:nvSpPr>
        <p:spPr>
          <a:xfrm>
            <a:off x="1676400" y="5454134"/>
            <a:ext cx="6411179" cy="369332"/>
          </a:xfrm>
          <a:prstGeom prst="rect">
            <a:avLst/>
          </a:prstGeom>
          <a:noFill/>
        </p:spPr>
        <p:txBody>
          <a:bodyPr wrap="none" rtlCol="0">
            <a:spAutoFit/>
          </a:bodyPr>
          <a:lstStyle/>
          <a:p>
            <a:r>
              <a:rPr lang="en-US" dirty="0" smtClean="0"/>
              <a:t>e.g.  Unsteady flow through a watershed, reservoir or river channel</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28721"/>
            <a:ext cx="1807363" cy="177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399" y="1396424"/>
            <a:ext cx="2470073" cy="10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474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Deterministic, Distributed, Unsteady Flow Model</a:t>
            </a:r>
            <a:endParaRPr lang="en-US" sz="3200" dirty="0"/>
          </a:p>
        </p:txBody>
      </p:sp>
      <p:sp>
        <p:nvSpPr>
          <p:cNvPr id="4" name="TextBox 3"/>
          <p:cNvSpPr txBox="1"/>
          <p:nvPr/>
        </p:nvSpPr>
        <p:spPr>
          <a:xfrm>
            <a:off x="3733800" y="6248400"/>
            <a:ext cx="2492285" cy="369332"/>
          </a:xfrm>
          <a:prstGeom prst="rect">
            <a:avLst/>
          </a:prstGeom>
          <a:noFill/>
        </p:spPr>
        <p:txBody>
          <a:bodyPr wrap="none" rtlCol="0">
            <a:spAutoFit/>
          </a:bodyPr>
          <a:lstStyle/>
          <a:p>
            <a:r>
              <a:rPr lang="en-US" dirty="0" smtClean="0"/>
              <a:t>e.g.  Floodplain mapping</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9" y="1676400"/>
            <a:ext cx="911004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203" y="4218670"/>
            <a:ext cx="2667000" cy="20419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3836287" y="4888992"/>
            <a:ext cx="544558"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380845" y="5269992"/>
            <a:ext cx="397979"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47703" y="5376672"/>
            <a:ext cx="139389" cy="7193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1200" y="5334000"/>
            <a:ext cx="0" cy="7010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63096" y="5129260"/>
            <a:ext cx="2156039" cy="369332"/>
          </a:xfrm>
          <a:prstGeom prst="rect">
            <a:avLst/>
          </a:prstGeom>
          <a:noFill/>
        </p:spPr>
        <p:txBody>
          <a:bodyPr wrap="none" rtlCol="0">
            <a:spAutoFit/>
          </a:bodyPr>
          <a:lstStyle/>
          <a:p>
            <a:r>
              <a:rPr lang="en-US" dirty="0" smtClean="0"/>
              <a:t>Stream Cross-section</a:t>
            </a:r>
            <a:endParaRPr lang="en-US" dirty="0"/>
          </a:p>
        </p:txBody>
      </p:sp>
      <p:cxnSp>
        <p:nvCxnSpPr>
          <p:cNvPr id="18" name="Straight Arrow Connector 17"/>
          <p:cNvCxnSpPr>
            <a:stCxn id="16" idx="3"/>
          </p:cNvCxnSpPr>
          <p:nvPr/>
        </p:nvCxnSpPr>
        <p:spPr>
          <a:xfrm>
            <a:off x="3319135" y="5313926"/>
            <a:ext cx="517152" cy="627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445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p:cNvPicPr>
            <a:picLocks noChangeAspect="1" noChangeArrowheads="1"/>
          </p:cNvPicPr>
          <p:nvPr/>
        </p:nvPicPr>
        <p:blipFill>
          <a:blip r:embed="rId3" cstate="print"/>
          <a:srcRect/>
          <a:stretch>
            <a:fillRect/>
          </a:stretch>
        </p:blipFill>
        <p:spPr bwMode="auto">
          <a:xfrm>
            <a:off x="1007076" y="1371600"/>
            <a:ext cx="7010400" cy="5257800"/>
          </a:xfrm>
          <a:prstGeom prst="rect">
            <a:avLst/>
          </a:prstGeom>
          <a:noFill/>
          <a:ln w="9525">
            <a:noFill/>
            <a:miter lim="800000"/>
            <a:headEnd/>
            <a:tailEnd/>
          </a:ln>
        </p:spPr>
      </p:pic>
      <p:sp>
        <p:nvSpPr>
          <p:cNvPr id="34827" name="Rectangle 11"/>
          <p:cNvSpPr>
            <a:spLocks noGrp="1" noChangeArrowheads="1"/>
          </p:cNvSpPr>
          <p:nvPr>
            <p:ph type="title"/>
          </p:nvPr>
        </p:nvSpPr>
        <p:spPr>
          <a:xfrm>
            <a:off x="0" y="0"/>
            <a:ext cx="9144000" cy="1384300"/>
          </a:xfrm>
        </p:spPr>
        <p:txBody>
          <a:bodyPr/>
          <a:lstStyle/>
          <a:p>
            <a:pPr eaLnBrk="1" hangingPunct="1">
              <a:defRPr/>
            </a:pPr>
            <a:r>
              <a:rPr lang="en-US" sz="3600" dirty="0" smtClean="0"/>
              <a:t>Tropical Storm </a:t>
            </a:r>
            <a:r>
              <a:rPr lang="en-US" sz="3600" dirty="0" err="1" smtClean="0"/>
              <a:t>Hermine</a:t>
            </a:r>
            <a:r>
              <a:rPr lang="en-US" sz="3600" dirty="0" smtClean="0"/>
              <a:t>, </a:t>
            </a:r>
            <a:br>
              <a:rPr lang="en-US" sz="3600" dirty="0" smtClean="0"/>
            </a:br>
            <a:r>
              <a:rPr lang="en-US" sz="3600" dirty="0" smtClean="0"/>
              <a:t>Sept 7-8, 2010</a:t>
            </a:r>
          </a:p>
        </p:txBody>
      </p:sp>
    </p:spTree>
    <p:extLst>
      <p:ext uri="{BB962C8B-B14F-4D97-AF65-F5344CB8AC3E}">
        <p14:creationId xmlns:p14="http://schemas.microsoft.com/office/powerpoint/2010/main" val="3627179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Stochastic, time-independent model</a:t>
            </a:r>
            <a:endParaRPr lang="en-US" sz="3200" dirty="0"/>
          </a:p>
        </p:txBody>
      </p:sp>
      <p:sp>
        <p:nvSpPr>
          <p:cNvPr id="4" name="TextBox 3"/>
          <p:cNvSpPr txBox="1"/>
          <p:nvPr/>
        </p:nvSpPr>
        <p:spPr>
          <a:xfrm>
            <a:off x="1170432" y="5454134"/>
            <a:ext cx="7328032" cy="369332"/>
          </a:xfrm>
          <a:prstGeom prst="rect">
            <a:avLst/>
          </a:prstGeom>
          <a:noFill/>
        </p:spPr>
        <p:txBody>
          <a:bodyPr wrap="none" rtlCol="0">
            <a:spAutoFit/>
          </a:bodyPr>
          <a:lstStyle/>
          <a:p>
            <a:r>
              <a:rPr lang="en-US" dirty="0" smtClean="0"/>
              <a:t>e.g.  One hundred year flood discharge estimate at a point on a river channel</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84" y="2562223"/>
            <a:ext cx="7531711"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338327" y="1669186"/>
            <a:ext cx="2586789" cy="1156048"/>
            <a:chOff x="380999" y="1295400"/>
            <a:chExt cx="2586789" cy="1156048"/>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95400"/>
              <a:ext cx="2586789"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19200" y="1682234"/>
              <a:ext cx="1237839" cy="369332"/>
            </a:xfrm>
            <a:prstGeom prst="rect">
              <a:avLst/>
            </a:prstGeom>
            <a:noFill/>
          </p:spPr>
          <p:txBody>
            <a:bodyPr wrap="none" rtlCol="0">
              <a:spAutoFit/>
            </a:bodyPr>
            <a:lstStyle/>
            <a:p>
              <a:r>
                <a:rPr lang="en-US" dirty="0" smtClean="0"/>
                <a:t>1% chance </a:t>
              </a:r>
              <a:endParaRPr lang="en-US" dirty="0"/>
            </a:p>
          </p:txBody>
        </p:sp>
        <p:sp>
          <p:nvSpPr>
            <p:cNvPr id="10" name="Right Brace 9"/>
            <p:cNvSpPr/>
            <p:nvPr/>
          </p:nvSpPr>
          <p:spPr>
            <a:xfrm>
              <a:off x="1066800" y="1682234"/>
              <a:ext cx="228600" cy="369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066800" y="2082116"/>
              <a:ext cx="1527982" cy="369332"/>
            </a:xfrm>
            <a:prstGeom prst="rect">
              <a:avLst/>
            </a:prstGeom>
            <a:noFill/>
          </p:spPr>
          <p:txBody>
            <a:bodyPr wrap="none" rtlCol="0">
              <a:spAutoFit/>
            </a:bodyPr>
            <a:lstStyle/>
            <a:p>
              <a:r>
                <a:rPr lang="en-US" dirty="0" smtClean="0"/>
                <a:t>&lt; 0.2% chance</a:t>
              </a:r>
              <a:endParaRPr lang="en-US" dirty="0"/>
            </a:p>
          </p:txBody>
        </p:sp>
      </p:grpSp>
    </p:spTree>
    <p:extLst>
      <p:ext uri="{BB962C8B-B14F-4D97-AF65-F5344CB8AC3E}">
        <p14:creationId xmlns:p14="http://schemas.microsoft.com/office/powerpoint/2010/main" val="26573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098"/>
            <a:ext cx="8915400" cy="1143000"/>
          </a:xfrm>
        </p:spPr>
        <p:txBody>
          <a:bodyPr>
            <a:noAutofit/>
          </a:bodyPr>
          <a:lstStyle/>
          <a:p>
            <a:r>
              <a:rPr lang="en-US" sz="4000" b="1" dirty="0" smtClean="0">
                <a:solidFill>
                  <a:schemeClr val="tx2"/>
                </a:solidFill>
              </a:rPr>
              <a:t>HUC-12 </a:t>
            </a:r>
            <a:r>
              <a:rPr lang="en-US" sz="4000" b="1" dirty="0" err="1" smtClean="0">
                <a:solidFill>
                  <a:schemeClr val="tx2"/>
                </a:solidFill>
              </a:rPr>
              <a:t>Subwatershed</a:t>
            </a:r>
            <a:r>
              <a:rPr lang="en-US" sz="4000" b="1" dirty="0" smtClean="0">
                <a:solidFill>
                  <a:schemeClr val="tx2"/>
                </a:solidFill>
              </a:rPr>
              <a:t> 120702050401 </a:t>
            </a:r>
            <a:r>
              <a:rPr lang="en-US" sz="3600" b="1" dirty="0" smtClean="0">
                <a:solidFill>
                  <a:schemeClr val="tx2"/>
                </a:solidFill>
              </a:rPr>
              <a:t/>
            </a:r>
            <a:br>
              <a:rPr lang="en-US" sz="3600" b="1" dirty="0" smtClean="0">
                <a:solidFill>
                  <a:schemeClr val="tx2"/>
                </a:solidFill>
              </a:rPr>
            </a:br>
            <a:r>
              <a:rPr lang="en-US" sz="3600" dirty="0" smtClean="0">
                <a:solidFill>
                  <a:schemeClr val="tx2"/>
                </a:solidFill>
              </a:rPr>
              <a:t>Upper Brushy Creek</a:t>
            </a:r>
            <a:endParaRPr lang="en-US" sz="3600" dirty="0">
              <a:solidFill>
                <a:schemeClr val="tx2"/>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179" y="1414282"/>
            <a:ext cx="6600825" cy="542925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7373" y="3124200"/>
            <a:ext cx="3025581" cy="16238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570259" y="2667000"/>
            <a:ext cx="1859805" cy="369332"/>
          </a:xfrm>
          <a:prstGeom prst="rect">
            <a:avLst/>
          </a:prstGeom>
          <a:solidFill>
            <a:schemeClr val="bg1"/>
          </a:solidFill>
          <a:ln>
            <a:solidFill>
              <a:schemeClr val="tx2"/>
            </a:solidFill>
          </a:ln>
        </p:spPr>
        <p:txBody>
          <a:bodyPr wrap="none" rtlCol="0">
            <a:spAutoFit/>
          </a:bodyPr>
          <a:lstStyle/>
          <a:p>
            <a:r>
              <a:rPr lang="en-US" dirty="0" err="1">
                <a:solidFill>
                  <a:prstClr val="black"/>
                </a:solidFill>
              </a:rPr>
              <a:t>Hermine</a:t>
            </a:r>
            <a:r>
              <a:rPr lang="en-US" dirty="0">
                <a:solidFill>
                  <a:prstClr val="black"/>
                </a:solidFill>
              </a:rPr>
              <a:t> Flooding</a:t>
            </a:r>
          </a:p>
        </p:txBody>
      </p:sp>
      <p:sp>
        <p:nvSpPr>
          <p:cNvPr id="7" name="TextBox 6"/>
          <p:cNvSpPr txBox="1"/>
          <p:nvPr/>
        </p:nvSpPr>
        <p:spPr>
          <a:xfrm>
            <a:off x="1446179" y="5450732"/>
            <a:ext cx="2035109" cy="369332"/>
          </a:xfrm>
          <a:prstGeom prst="rect">
            <a:avLst/>
          </a:prstGeom>
          <a:noFill/>
        </p:spPr>
        <p:txBody>
          <a:bodyPr wrap="none" rtlCol="0">
            <a:spAutoFit/>
          </a:bodyPr>
          <a:lstStyle/>
          <a:p>
            <a:r>
              <a:rPr lang="en-US" dirty="0">
                <a:solidFill>
                  <a:prstClr val="black"/>
                </a:solidFill>
              </a:rPr>
              <a:t>Flood Control Dams</a:t>
            </a:r>
          </a:p>
        </p:txBody>
      </p:sp>
      <p:cxnSp>
        <p:nvCxnSpPr>
          <p:cNvPr id="9" name="Straight Arrow Connector 8"/>
          <p:cNvCxnSpPr>
            <a:stCxn id="7" idx="3"/>
          </p:cNvCxnSpPr>
          <p:nvPr/>
        </p:nvCxnSpPr>
        <p:spPr>
          <a:xfrm flipV="1">
            <a:off x="3481288" y="5029200"/>
            <a:ext cx="557312" cy="606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481288" y="4495800"/>
            <a:ext cx="1547912" cy="1139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270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710113"/>
            <a:ext cx="49149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168" y="2114550"/>
            <a:ext cx="2613932"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flipV="1">
            <a:off x="6057901" y="1652588"/>
            <a:ext cx="2247899" cy="16240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057902" y="3505200"/>
            <a:ext cx="2247898" cy="31242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a:off x="152400" y="1219200"/>
            <a:ext cx="70659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chemeClr val="tx1"/>
                </a:solidFill>
                <a:latin typeface="Calibri" pitchFamily="34" charset="0"/>
                <a:ea typeface="+mj-ea"/>
                <a:cs typeface="+mj-cs"/>
              </a:defRPr>
            </a:lvl1pPr>
            <a:lvl2pPr algn="l" rtl="0" eaLnBrk="0" fontAlgn="base" hangingPunct="0">
              <a:lnSpc>
                <a:spcPct val="85000"/>
              </a:lnSpc>
              <a:spcBef>
                <a:spcPct val="0"/>
              </a:spcBef>
              <a:spcAft>
                <a:spcPct val="0"/>
              </a:spcAft>
              <a:defRPr sz="3200" b="1">
                <a:solidFill>
                  <a:schemeClr val="tx1"/>
                </a:solidFill>
                <a:latin typeface="Calibri" pitchFamily="34" charset="0"/>
              </a:defRPr>
            </a:lvl2pPr>
            <a:lvl3pPr algn="l" rtl="0" eaLnBrk="0" fontAlgn="base" hangingPunct="0">
              <a:lnSpc>
                <a:spcPct val="85000"/>
              </a:lnSpc>
              <a:spcBef>
                <a:spcPct val="0"/>
              </a:spcBef>
              <a:spcAft>
                <a:spcPct val="0"/>
              </a:spcAft>
              <a:defRPr sz="3200" b="1">
                <a:solidFill>
                  <a:schemeClr val="tx1"/>
                </a:solidFill>
                <a:latin typeface="Calibri" pitchFamily="34" charset="0"/>
              </a:defRPr>
            </a:lvl3pPr>
            <a:lvl4pPr algn="l" rtl="0" eaLnBrk="0" fontAlgn="base" hangingPunct="0">
              <a:lnSpc>
                <a:spcPct val="85000"/>
              </a:lnSpc>
              <a:spcBef>
                <a:spcPct val="0"/>
              </a:spcBef>
              <a:spcAft>
                <a:spcPct val="0"/>
              </a:spcAft>
              <a:defRPr sz="3200" b="1">
                <a:solidFill>
                  <a:schemeClr val="tx1"/>
                </a:solidFill>
                <a:latin typeface="Calibri" pitchFamily="34" charset="0"/>
              </a:defRPr>
            </a:lvl4pPr>
            <a:lvl5pPr algn="l" rtl="0" eaLnBrk="0" fontAlgn="base" hangingPunct="0">
              <a:lnSpc>
                <a:spcPct val="85000"/>
              </a:lnSpc>
              <a:spcBef>
                <a:spcPct val="0"/>
              </a:spcBef>
              <a:spcAft>
                <a:spcPct val="0"/>
              </a:spcAft>
              <a:defRPr sz="3200" b="1">
                <a:solidFill>
                  <a:schemeClr val="tx1"/>
                </a:solidFill>
                <a:latin typeface="Calibri" pitchFamily="34" charset="0"/>
              </a:defRPr>
            </a:lvl5pPr>
            <a:lvl6pPr marL="457200" algn="l" rtl="0" fontAlgn="base">
              <a:lnSpc>
                <a:spcPct val="85000"/>
              </a:lnSpc>
              <a:spcBef>
                <a:spcPct val="0"/>
              </a:spcBef>
              <a:spcAft>
                <a:spcPct val="0"/>
              </a:spcAft>
              <a:defRPr sz="3000">
                <a:solidFill>
                  <a:schemeClr val="tx1"/>
                </a:solidFill>
                <a:latin typeface="Futura Md BT" pitchFamily="34" charset="0"/>
              </a:defRPr>
            </a:lvl6pPr>
            <a:lvl7pPr marL="914400" algn="l" rtl="0" fontAlgn="base">
              <a:lnSpc>
                <a:spcPct val="85000"/>
              </a:lnSpc>
              <a:spcBef>
                <a:spcPct val="0"/>
              </a:spcBef>
              <a:spcAft>
                <a:spcPct val="0"/>
              </a:spcAft>
              <a:defRPr sz="3000">
                <a:solidFill>
                  <a:schemeClr val="tx1"/>
                </a:solidFill>
                <a:latin typeface="Futura Md BT" pitchFamily="34" charset="0"/>
              </a:defRPr>
            </a:lvl7pPr>
            <a:lvl8pPr marL="1371600" algn="l" rtl="0" fontAlgn="base">
              <a:lnSpc>
                <a:spcPct val="85000"/>
              </a:lnSpc>
              <a:spcBef>
                <a:spcPct val="0"/>
              </a:spcBef>
              <a:spcAft>
                <a:spcPct val="0"/>
              </a:spcAft>
              <a:defRPr sz="3000">
                <a:solidFill>
                  <a:schemeClr val="tx1"/>
                </a:solidFill>
                <a:latin typeface="Futura Md BT" pitchFamily="34" charset="0"/>
              </a:defRPr>
            </a:lvl8pPr>
            <a:lvl9pPr marL="1828800" algn="l" rtl="0" fontAlgn="base">
              <a:lnSpc>
                <a:spcPct val="85000"/>
              </a:lnSpc>
              <a:spcBef>
                <a:spcPct val="0"/>
              </a:spcBef>
              <a:spcAft>
                <a:spcPct val="0"/>
              </a:spcAft>
              <a:defRPr sz="3000">
                <a:solidFill>
                  <a:schemeClr val="tx1"/>
                </a:solidFill>
                <a:latin typeface="Futura Md BT" pitchFamily="34" charset="0"/>
              </a:defRPr>
            </a:lvl9pPr>
          </a:lstStyle>
          <a:p>
            <a:r>
              <a:rPr lang="en-US" sz="2600" dirty="0" smtClean="0">
                <a:solidFill>
                  <a:srgbClr val="000000"/>
                </a:solidFill>
              </a:rPr>
              <a:t>Flood Control Dam</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1652588"/>
            <a:ext cx="55530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0252" y="302567"/>
            <a:ext cx="8535926" cy="461665"/>
          </a:xfrm>
          <a:prstGeom prst="rect">
            <a:avLst/>
          </a:prstGeom>
          <a:noFill/>
        </p:spPr>
        <p:txBody>
          <a:bodyPr wrap="none" rtlCol="0">
            <a:spAutoFit/>
          </a:bodyPr>
          <a:lstStyle/>
          <a:p>
            <a:r>
              <a:rPr lang="en-US" sz="2400" dirty="0" smtClean="0"/>
              <a:t>Upper Brushy Creek Water Control and Improvement District Dams</a:t>
            </a:r>
            <a:endParaRPr lang="en-US" sz="2400" dirty="0"/>
          </a:p>
        </p:txBody>
      </p:sp>
    </p:spTree>
    <p:extLst>
      <p:ext uri="{BB962C8B-B14F-4D97-AF65-F5344CB8AC3E}">
        <p14:creationId xmlns:p14="http://schemas.microsoft.com/office/powerpoint/2010/main" val="1177479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US" b="1" dirty="0" smtClean="0">
                <a:solidFill>
                  <a:schemeClr val="tx2"/>
                </a:solidFill>
              </a:rPr>
              <a:t>GIS Hydrology Analysis (HEC-</a:t>
            </a:r>
            <a:r>
              <a:rPr lang="en-US" b="1" dirty="0" err="1" smtClean="0">
                <a:solidFill>
                  <a:schemeClr val="tx2"/>
                </a:solidFill>
              </a:rPr>
              <a:t>GeoHMS</a:t>
            </a:r>
            <a:r>
              <a:rPr lang="en-US" b="1" dirty="0" smtClean="0">
                <a:solidFill>
                  <a:schemeClr val="tx2"/>
                </a:solidFill>
              </a:rPr>
              <a:t>)</a:t>
            </a:r>
            <a:r>
              <a:rPr lang="en-US" dirty="0" smtClean="0">
                <a:solidFill>
                  <a:schemeClr val="tx2"/>
                </a:solidFill>
              </a:rPr>
              <a:t/>
            </a:r>
            <a:br>
              <a:rPr lang="en-US" dirty="0" smtClean="0">
                <a:solidFill>
                  <a:schemeClr val="tx2"/>
                </a:solidFill>
              </a:rPr>
            </a:br>
            <a:r>
              <a:rPr lang="en-US" sz="3100" dirty="0" smtClean="0">
                <a:solidFill>
                  <a:schemeClr val="tx2"/>
                </a:solidFill>
              </a:rPr>
              <a:t>using </a:t>
            </a:r>
            <a:r>
              <a:rPr lang="en-US" sz="3100" dirty="0" smtClean="0">
                <a:solidFill>
                  <a:srgbClr val="FF0000"/>
                </a:solidFill>
              </a:rPr>
              <a:t>10ft DEM </a:t>
            </a:r>
            <a:r>
              <a:rPr lang="en-US" sz="3100" dirty="0" smtClean="0">
                <a:solidFill>
                  <a:schemeClr val="tx2"/>
                </a:solidFill>
              </a:rPr>
              <a:t>derived from LIDAR</a:t>
            </a:r>
            <a:endParaRPr lang="en-US" sz="3100" dirty="0">
              <a:solidFill>
                <a:schemeClr val="tx2"/>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398"/>
            <a:ext cx="5956855" cy="47244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7211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HEC-HMS Model of Brushy Creek</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05000"/>
            <a:ext cx="4014788" cy="3725868"/>
          </a:xfrm>
          <a:prstGeom prst="rect">
            <a:avLst/>
          </a:prstGeom>
          <a:noFill/>
          <a:ln w="190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14999" y="5128357"/>
            <a:ext cx="792205" cy="369332"/>
          </a:xfrm>
          <a:prstGeom prst="rect">
            <a:avLst/>
          </a:prstGeom>
          <a:noFill/>
        </p:spPr>
        <p:txBody>
          <a:bodyPr wrap="none" rtlCol="0">
            <a:spAutoFit/>
          </a:bodyPr>
          <a:lstStyle/>
          <a:p>
            <a:r>
              <a:rPr lang="en-US" dirty="0" smtClean="0"/>
              <a:t>Dam 7</a:t>
            </a:r>
            <a:endParaRPr lang="en-US" dirty="0"/>
          </a:p>
        </p:txBody>
      </p:sp>
      <p:sp>
        <p:nvSpPr>
          <p:cNvPr id="4" name="TextBox 3"/>
          <p:cNvSpPr txBox="1"/>
          <p:nvPr/>
        </p:nvSpPr>
        <p:spPr>
          <a:xfrm>
            <a:off x="8299060" y="3043956"/>
            <a:ext cx="1032655" cy="369332"/>
          </a:xfrm>
          <a:prstGeom prst="rect">
            <a:avLst/>
          </a:prstGeom>
          <a:noFill/>
        </p:spPr>
        <p:txBody>
          <a:bodyPr wrap="none" rtlCol="0">
            <a:spAutoFit/>
          </a:bodyPr>
          <a:lstStyle/>
          <a:p>
            <a:r>
              <a:rPr lang="en-US" dirty="0" smtClean="0"/>
              <a:t>Walsh </a:t>
            </a:r>
            <a:r>
              <a:rPr lang="en-US" dirty="0" err="1" smtClean="0"/>
              <a:t>Dr</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1837"/>
            <a:ext cx="4388652" cy="33658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00400" y="3767934"/>
            <a:ext cx="533400" cy="5754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200400" y="1905000"/>
            <a:ext cx="1600200" cy="186293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00400" y="4343400"/>
            <a:ext cx="1600200" cy="1287468"/>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156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775" y="214312"/>
            <a:ext cx="2609850" cy="1143000"/>
          </a:xfrm>
        </p:spPr>
        <p:txBody>
          <a:bodyPr>
            <a:normAutofit fontScale="90000"/>
          </a:bodyPr>
          <a:lstStyle/>
          <a:p>
            <a:r>
              <a:rPr lang="en-US" dirty="0" smtClean="0"/>
              <a:t>Watershed W1820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14108"/>
            <a:ext cx="6067425" cy="52105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24" y="304800"/>
            <a:ext cx="1582854" cy="15737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01" y="1936743"/>
            <a:ext cx="2324100" cy="221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967" y="4220278"/>
            <a:ext cx="2295525" cy="1314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028" y="304800"/>
            <a:ext cx="4295775" cy="96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814" y="5662788"/>
            <a:ext cx="2352675" cy="1123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153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Junction J329</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511" y="1459089"/>
            <a:ext cx="6210300" cy="529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90" y="1940278"/>
            <a:ext cx="2586566" cy="21554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2438400"/>
            <a:ext cx="857927" cy="369332"/>
          </a:xfrm>
          <a:prstGeom prst="rect">
            <a:avLst/>
          </a:prstGeom>
          <a:noFill/>
        </p:spPr>
        <p:txBody>
          <a:bodyPr wrap="none" rtlCol="0">
            <a:spAutoFit/>
          </a:bodyPr>
          <a:lstStyle/>
          <a:p>
            <a:r>
              <a:rPr lang="en-US" dirty="0" smtClean="0"/>
              <a:t>W1820</a:t>
            </a:r>
            <a:endParaRPr lang="en-US" dirty="0"/>
          </a:p>
        </p:txBody>
      </p:sp>
      <p:sp>
        <p:nvSpPr>
          <p:cNvPr id="6" name="TextBox 5"/>
          <p:cNvSpPr txBox="1"/>
          <p:nvPr/>
        </p:nvSpPr>
        <p:spPr>
          <a:xfrm>
            <a:off x="2057400" y="2833348"/>
            <a:ext cx="660758" cy="369332"/>
          </a:xfrm>
          <a:prstGeom prst="rect">
            <a:avLst/>
          </a:prstGeom>
          <a:noFill/>
        </p:spPr>
        <p:txBody>
          <a:bodyPr wrap="none" rtlCol="0">
            <a:spAutoFit/>
          </a:bodyPr>
          <a:lstStyle/>
          <a:p>
            <a:r>
              <a:rPr lang="en-US" dirty="0" smtClean="0"/>
              <a:t>R580</a:t>
            </a:r>
            <a:endParaRPr lang="en-US" dirty="0"/>
          </a:p>
        </p:txBody>
      </p:sp>
      <p:sp>
        <p:nvSpPr>
          <p:cNvPr id="7" name="TextBox 6"/>
          <p:cNvSpPr txBox="1"/>
          <p:nvPr/>
        </p:nvSpPr>
        <p:spPr>
          <a:xfrm>
            <a:off x="1425043" y="3581400"/>
            <a:ext cx="609462" cy="369332"/>
          </a:xfrm>
          <a:prstGeom prst="rect">
            <a:avLst/>
          </a:prstGeom>
          <a:noFill/>
        </p:spPr>
        <p:txBody>
          <a:bodyPr wrap="none" rtlCol="0">
            <a:spAutoFit/>
          </a:bodyPr>
          <a:lstStyle/>
          <a:p>
            <a:r>
              <a:rPr lang="en-US" dirty="0" smtClean="0"/>
              <a:t>J329</a:t>
            </a:r>
            <a:endParaRPr lang="en-US" dirty="0"/>
          </a:p>
        </p:txBody>
      </p:sp>
      <p:sp>
        <p:nvSpPr>
          <p:cNvPr id="4" name="TextBox 3"/>
          <p:cNvSpPr txBox="1"/>
          <p:nvPr/>
        </p:nvSpPr>
        <p:spPr>
          <a:xfrm>
            <a:off x="6324600" y="5225534"/>
            <a:ext cx="857927" cy="369332"/>
          </a:xfrm>
          <a:prstGeom prst="rect">
            <a:avLst/>
          </a:prstGeom>
          <a:noFill/>
        </p:spPr>
        <p:txBody>
          <a:bodyPr wrap="none" rtlCol="0">
            <a:spAutoFit/>
          </a:bodyPr>
          <a:lstStyle/>
          <a:p>
            <a:r>
              <a:rPr lang="en-US" dirty="0" smtClean="0"/>
              <a:t>W1820</a:t>
            </a:r>
            <a:endParaRPr lang="en-US" dirty="0"/>
          </a:p>
        </p:txBody>
      </p:sp>
      <p:sp>
        <p:nvSpPr>
          <p:cNvPr id="9" name="TextBox 8"/>
          <p:cNvSpPr txBox="1"/>
          <p:nvPr/>
        </p:nvSpPr>
        <p:spPr>
          <a:xfrm>
            <a:off x="6620726" y="3726418"/>
            <a:ext cx="609462" cy="369332"/>
          </a:xfrm>
          <a:prstGeom prst="rect">
            <a:avLst/>
          </a:prstGeom>
          <a:noFill/>
        </p:spPr>
        <p:txBody>
          <a:bodyPr wrap="none" rtlCol="0">
            <a:spAutoFit/>
          </a:bodyPr>
          <a:lstStyle/>
          <a:p>
            <a:r>
              <a:rPr lang="en-US" dirty="0" smtClean="0"/>
              <a:t>J329</a:t>
            </a:r>
            <a:endParaRPr lang="en-US"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58" y="4300928"/>
            <a:ext cx="2294569" cy="12927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033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4311" y="224367"/>
            <a:ext cx="2362200" cy="1143000"/>
          </a:xfrm>
        </p:spPr>
        <p:txBody>
          <a:bodyPr>
            <a:normAutofit fontScale="90000"/>
          </a:bodyPr>
          <a:lstStyle/>
          <a:p>
            <a:r>
              <a:rPr lang="en-US" dirty="0" smtClean="0"/>
              <a:t>Reach R580</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0"/>
            <a:ext cx="5934075" cy="50371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0542"/>
            <a:ext cx="2619375" cy="1847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50344"/>
            <a:ext cx="2583656" cy="190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4042584"/>
            <a:ext cx="2599894" cy="26212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80999"/>
            <a:ext cx="4124325" cy="8151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5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tx2"/>
                </a:solidFill>
              </a:rPr>
              <a:t>Engineering Hydraulics</a:t>
            </a:r>
            <a:endParaRPr lang="en-US" sz="4000" b="1" dirty="0">
              <a:solidFill>
                <a:schemeClr val="tx2"/>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6469224" cy="495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586" y="2940851"/>
            <a:ext cx="2315710" cy="124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16631" y="4196717"/>
            <a:ext cx="2694392" cy="369332"/>
          </a:xfrm>
          <a:prstGeom prst="rect">
            <a:avLst/>
          </a:prstGeom>
          <a:noFill/>
        </p:spPr>
        <p:txBody>
          <a:bodyPr wrap="none" rtlCol="0">
            <a:spAutoFit/>
          </a:bodyPr>
          <a:lstStyle/>
          <a:p>
            <a:r>
              <a:rPr lang="en-US" dirty="0">
                <a:solidFill>
                  <a:prstClr val="black"/>
                </a:solidFill>
              </a:rPr>
              <a:t>Personal – a flooded home</a:t>
            </a:r>
          </a:p>
        </p:txBody>
      </p:sp>
    </p:spTree>
    <p:extLst>
      <p:ext uri="{BB962C8B-B14F-4D97-AF65-F5344CB8AC3E}">
        <p14:creationId xmlns:p14="http://schemas.microsoft.com/office/powerpoint/2010/main" val="3444237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HEC-RAS Flood Water Surface Elevation Model</a:t>
            </a:r>
            <a:endParaRPr lang="en-US" b="1" dirty="0">
              <a:solidFill>
                <a:schemeClr val="tx2"/>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507837"/>
            <a:ext cx="4957630" cy="367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07837"/>
            <a:ext cx="410344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4947" y="3907675"/>
            <a:ext cx="3649946" cy="254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108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A homeowner in Cedar Park</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9052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Box 3"/>
          <p:cNvSpPr txBox="1">
            <a:spLocks noChangeArrowheads="1"/>
          </p:cNvSpPr>
          <p:nvPr/>
        </p:nvSpPr>
        <p:spPr bwMode="auto">
          <a:xfrm>
            <a:off x="381000" y="4310063"/>
            <a:ext cx="4191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“This thing has been condemned by God or somebody, cause you could never sell it….”  Howard Hudgeons, who had lived in the Riviera Springs Subdivision for 27 years.  “We’re not planning on moving back in”.</a:t>
            </a:r>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1371600"/>
            <a:ext cx="38385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3581400"/>
            <a:ext cx="39147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5006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t>Flood Inundation</a:t>
            </a:r>
          </a:p>
        </p:txBody>
      </p:sp>
      <p:pic>
        <p:nvPicPr>
          <p:cNvPr id="107523" name="Picture 3" descr="C:\geosnsn\NSNWRCons\Ch05\Images\fpCS0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7767638" cy="3667125"/>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descr="C:\geosnsn\NSNWRCons\Ch05\Images\fpCS0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93888"/>
            <a:ext cx="7767638" cy="369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813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wipe(left)">
                                      <p:cBhvr>
                                        <p:cTn id="7" dur="500"/>
                                        <p:tgtEl>
                                          <p:spTgt spid="107524"/>
                                        </p:tgtEl>
                                      </p:cBhvr>
                                    </p:animEffect>
                                  </p:childTnLst>
                                  <p:subTnLst>
                                    <p:set>
                                      <p:cBhvr override="childStyle">
                                        <p:cTn dur="1" fill="hold" display="0" masterRel="nextClick" afterEffect="1"/>
                                        <p:tgtEl>
                                          <p:spTgt spid="107524"/>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wipe(down)">
                                      <p:cBhvr>
                                        <p:cTn id="12" dur="500"/>
                                        <p:tgtEl>
                                          <p:spTgt spid="107523"/>
                                        </p:tgtEl>
                                      </p:cBhvr>
                                    </p:animEffect>
                                  </p:childTnLst>
                                  <p:subTnLst>
                                    <p:set>
                                      <p:cBhvr override="childStyle">
                                        <p:cTn dur="1" fill="hold" display="0" masterRel="nextClick" afterEffect="1"/>
                                        <p:tgtEl>
                                          <p:spTgt spid="10752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342900"/>
            <a:ext cx="8458200" cy="685800"/>
          </a:xfrm>
          <a:prstGeom prst="rect">
            <a:avLst/>
          </a:prstGeom>
          <a:gradFill rotWithShape="0">
            <a:gsLst>
              <a:gs pos="0">
                <a:srgbClr val="99CCFF">
                  <a:gamma/>
                  <a:tint val="31373"/>
                  <a:invGamma/>
                </a:srgbClr>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9" name="Rectangle 3"/>
          <p:cNvSpPr>
            <a:spLocks noGrp="1" noChangeArrowheads="1"/>
          </p:cNvSpPr>
          <p:nvPr>
            <p:ph type="title"/>
          </p:nvPr>
        </p:nvSpPr>
        <p:spPr>
          <a:xfrm>
            <a:off x="1066800" y="317500"/>
            <a:ext cx="8077200" cy="736600"/>
          </a:xfrm>
        </p:spPr>
        <p:txBody>
          <a:bodyPr/>
          <a:lstStyle/>
          <a:p>
            <a:r>
              <a:rPr lang="en-US" sz="4000"/>
              <a:t>Floodplain Delineation</a:t>
            </a:r>
          </a:p>
        </p:txBody>
      </p:sp>
      <p:pic>
        <p:nvPicPr>
          <p:cNvPr id="24580" name="Picture 4" descr="C:\geosnsn\NSNWRCons\Ch05\Images\fpdel.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66800"/>
            <a:ext cx="4632325"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79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vertical)">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Reaches and Rivers in Brushy Creek</a:t>
            </a:r>
            <a:endParaRPr lang="en-US" dirty="0"/>
          </a:p>
        </p:txBody>
      </p:sp>
      <p:pic>
        <p:nvPicPr>
          <p:cNvPr id="3" name="Picture 2"/>
          <p:cNvPicPr/>
          <p:nvPr/>
        </p:nvPicPr>
        <p:blipFill>
          <a:blip r:embed="rId2"/>
          <a:stretch>
            <a:fillRect/>
          </a:stretch>
        </p:blipFill>
        <p:spPr>
          <a:xfrm>
            <a:off x="1600200" y="1868170"/>
            <a:ext cx="5943600" cy="3846830"/>
          </a:xfrm>
          <a:prstGeom prst="rect">
            <a:avLst/>
          </a:prstGeom>
        </p:spPr>
      </p:pic>
      <p:sp>
        <p:nvSpPr>
          <p:cNvPr id="4" name="TextBox 3"/>
          <p:cNvSpPr txBox="1"/>
          <p:nvPr/>
        </p:nvSpPr>
        <p:spPr>
          <a:xfrm>
            <a:off x="4343400" y="5002838"/>
            <a:ext cx="1424301" cy="369332"/>
          </a:xfrm>
          <a:prstGeom prst="rect">
            <a:avLst/>
          </a:prstGeom>
          <a:noFill/>
        </p:spPr>
        <p:txBody>
          <a:bodyPr wrap="none" rtlCol="0">
            <a:spAutoFit/>
          </a:bodyPr>
          <a:lstStyle/>
          <a:p>
            <a:r>
              <a:rPr lang="en-US" dirty="0" smtClean="0"/>
              <a:t>South Brushy</a:t>
            </a:r>
            <a:endParaRPr lang="en-US" dirty="0"/>
          </a:p>
        </p:txBody>
      </p:sp>
      <p:sp>
        <p:nvSpPr>
          <p:cNvPr id="5" name="TextBox 4"/>
          <p:cNvSpPr txBox="1"/>
          <p:nvPr/>
        </p:nvSpPr>
        <p:spPr>
          <a:xfrm>
            <a:off x="2057400" y="2800985"/>
            <a:ext cx="1462773" cy="369332"/>
          </a:xfrm>
          <a:prstGeom prst="rect">
            <a:avLst/>
          </a:prstGeom>
          <a:noFill/>
        </p:spPr>
        <p:txBody>
          <a:bodyPr wrap="none" rtlCol="0">
            <a:spAutoFit/>
          </a:bodyPr>
          <a:lstStyle/>
          <a:p>
            <a:r>
              <a:rPr lang="en-US" dirty="0" smtClean="0"/>
              <a:t>Upper Brushy</a:t>
            </a:r>
            <a:endParaRPr lang="en-US" dirty="0"/>
          </a:p>
        </p:txBody>
      </p:sp>
      <p:sp>
        <p:nvSpPr>
          <p:cNvPr id="6" name="TextBox 5"/>
          <p:cNvSpPr txBox="1"/>
          <p:nvPr/>
        </p:nvSpPr>
        <p:spPr>
          <a:xfrm>
            <a:off x="5055550" y="3192696"/>
            <a:ext cx="1453411" cy="369332"/>
          </a:xfrm>
          <a:prstGeom prst="rect">
            <a:avLst/>
          </a:prstGeom>
          <a:noFill/>
        </p:spPr>
        <p:txBody>
          <a:bodyPr wrap="none" rtlCol="0">
            <a:spAutoFit/>
          </a:bodyPr>
          <a:lstStyle/>
          <a:p>
            <a:r>
              <a:rPr lang="en-US" dirty="0" smtClean="0"/>
              <a:t>Lower Brushy</a:t>
            </a:r>
            <a:endParaRPr lang="en-US" dirty="0"/>
          </a:p>
        </p:txBody>
      </p:sp>
    </p:spTree>
    <p:extLst>
      <p:ext uri="{BB962C8B-B14F-4D97-AF65-F5344CB8AC3E}">
        <p14:creationId xmlns:p14="http://schemas.microsoft.com/office/powerpoint/2010/main" val="2736618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4000" b="1" dirty="0" smtClean="0">
                <a:solidFill>
                  <a:schemeClr val="tx2"/>
                </a:solidFill>
              </a:rPr>
              <a:t>HEC-RAS Flood Elevation Model</a:t>
            </a:r>
            <a:endParaRPr lang="en-US" sz="4000" b="1" dirty="0">
              <a:solidFill>
                <a:schemeClr val="tx2"/>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670173"/>
            <a:ext cx="5305425" cy="4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22634" y="1143000"/>
            <a:ext cx="4498732" cy="461665"/>
          </a:xfrm>
          <a:prstGeom prst="rect">
            <a:avLst/>
          </a:prstGeom>
        </p:spPr>
        <p:txBody>
          <a:bodyPr wrap="none">
            <a:spAutoFit/>
          </a:bodyPr>
          <a:lstStyle/>
          <a:p>
            <a:r>
              <a:rPr lang="en-US" sz="2400" dirty="0">
                <a:solidFill>
                  <a:srgbClr val="1F497D"/>
                </a:solidFill>
              </a:rPr>
              <a:t>using </a:t>
            </a:r>
            <a:r>
              <a:rPr lang="en-US" sz="2400" dirty="0">
                <a:solidFill>
                  <a:srgbClr val="FF0000"/>
                </a:solidFill>
              </a:rPr>
              <a:t>1 </a:t>
            </a:r>
            <a:r>
              <a:rPr lang="en-US" sz="2400" dirty="0" err="1">
                <a:solidFill>
                  <a:srgbClr val="FF0000"/>
                </a:solidFill>
              </a:rPr>
              <a:t>ft</a:t>
            </a:r>
            <a:r>
              <a:rPr lang="en-US" sz="2400" dirty="0">
                <a:solidFill>
                  <a:srgbClr val="FF0000"/>
                </a:solidFill>
              </a:rPr>
              <a:t> DEM </a:t>
            </a:r>
            <a:r>
              <a:rPr lang="en-US" sz="2400" dirty="0">
                <a:solidFill>
                  <a:srgbClr val="1F497D"/>
                </a:solidFill>
              </a:rPr>
              <a:t>derived from LIDAR</a:t>
            </a:r>
          </a:p>
        </p:txBody>
      </p:sp>
      <p:sp>
        <p:nvSpPr>
          <p:cNvPr id="6" name="TextBox 5"/>
          <p:cNvSpPr txBox="1"/>
          <p:nvPr/>
        </p:nvSpPr>
        <p:spPr>
          <a:xfrm>
            <a:off x="152400" y="4191000"/>
            <a:ext cx="3372975" cy="369332"/>
          </a:xfrm>
          <a:prstGeom prst="rect">
            <a:avLst/>
          </a:prstGeom>
          <a:solidFill>
            <a:schemeClr val="bg1">
              <a:lumMod val="85000"/>
            </a:schemeClr>
          </a:solidFill>
        </p:spPr>
        <p:txBody>
          <a:bodyPr wrap="none" rtlCol="0">
            <a:spAutoFit/>
          </a:bodyPr>
          <a:lstStyle/>
          <a:p>
            <a:r>
              <a:rPr lang="en-US" dirty="0">
                <a:solidFill>
                  <a:prstClr val="black"/>
                </a:solidFill>
              </a:rPr>
              <a:t>Cross-Sections for HEC-RAS model</a:t>
            </a:r>
          </a:p>
        </p:txBody>
      </p:sp>
      <p:cxnSp>
        <p:nvCxnSpPr>
          <p:cNvPr id="8" name="Straight Arrow Connector 7"/>
          <p:cNvCxnSpPr/>
          <p:nvPr/>
        </p:nvCxnSpPr>
        <p:spPr>
          <a:xfrm>
            <a:off x="3124200" y="4668890"/>
            <a:ext cx="401175" cy="2171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059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Flow Solution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14575"/>
            <a:ext cx="722047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78342"/>
            <a:ext cx="5534025" cy="1136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2029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3" name="Object 5"/>
          <p:cNvGraphicFramePr>
            <a:graphicFrameLocks noGrp="1" noChangeAspect="1"/>
          </p:cNvGraphicFramePr>
          <p:nvPr>
            <p:ph idx="4294967295"/>
          </p:nvPr>
        </p:nvGraphicFramePr>
        <p:xfrm>
          <a:off x="1981200" y="1295400"/>
          <a:ext cx="4870450" cy="5181600"/>
        </p:xfrm>
        <a:graphic>
          <a:graphicData uri="http://schemas.openxmlformats.org/presentationml/2006/ole">
            <mc:AlternateContent xmlns:mc="http://schemas.openxmlformats.org/markup-compatibility/2006">
              <mc:Choice xmlns:v="urn:schemas-microsoft-com:vml" Requires="v">
                <p:oleObj spid="_x0000_s2055" name="Bitmap Image" r:id="rId3" imgW="4172532" imgH="4439270" progId="PBrush">
                  <p:embed/>
                </p:oleObj>
              </mc:Choice>
              <mc:Fallback>
                <p:oleObj name="Bitmap Image" r:id="rId3" imgW="4172532" imgH="4439270"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295400"/>
                        <a:ext cx="48704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6" name="Text Box 8"/>
          <p:cNvSpPr txBox="1">
            <a:spLocks noChangeArrowheads="1"/>
          </p:cNvSpPr>
          <p:nvPr/>
        </p:nvSpPr>
        <p:spPr bwMode="auto">
          <a:xfrm>
            <a:off x="2041525" y="4684713"/>
            <a:ext cx="177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Right Overbank</a:t>
            </a:r>
          </a:p>
        </p:txBody>
      </p:sp>
      <p:sp>
        <p:nvSpPr>
          <p:cNvPr id="2057" name="Line 9"/>
          <p:cNvSpPr>
            <a:spLocks noChangeShapeType="1"/>
          </p:cNvSpPr>
          <p:nvPr/>
        </p:nvSpPr>
        <p:spPr bwMode="auto">
          <a:xfrm>
            <a:off x="3581400" y="5029200"/>
            <a:ext cx="609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 name="Text Box 10"/>
          <p:cNvSpPr txBox="1">
            <a:spLocks noChangeArrowheads="1"/>
          </p:cNvSpPr>
          <p:nvPr/>
        </p:nvSpPr>
        <p:spPr bwMode="auto">
          <a:xfrm>
            <a:off x="5165725" y="4684713"/>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Left Overbank</a:t>
            </a:r>
          </a:p>
        </p:txBody>
      </p:sp>
      <p:sp>
        <p:nvSpPr>
          <p:cNvPr id="2059" name="Line 11"/>
          <p:cNvSpPr>
            <a:spLocks noChangeShapeType="1"/>
          </p:cNvSpPr>
          <p:nvPr/>
        </p:nvSpPr>
        <p:spPr bwMode="auto">
          <a:xfrm flipH="1">
            <a:off x="4724400" y="48768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0" name="Text Box 12"/>
          <p:cNvSpPr txBox="1">
            <a:spLocks noChangeArrowheads="1"/>
          </p:cNvSpPr>
          <p:nvPr/>
        </p:nvSpPr>
        <p:spPr bwMode="auto">
          <a:xfrm>
            <a:off x="5089525" y="3389313"/>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Channel </a:t>
            </a:r>
            <a:r>
              <a:rPr lang="en-US">
                <a:solidFill>
                  <a:srgbClr val="66CCFF"/>
                </a:solidFill>
              </a:rPr>
              <a:t>centerline</a:t>
            </a:r>
          </a:p>
          <a:p>
            <a:r>
              <a:rPr lang="en-US"/>
              <a:t>and </a:t>
            </a:r>
            <a:r>
              <a:rPr lang="en-US">
                <a:solidFill>
                  <a:srgbClr val="FF3300"/>
                </a:solidFill>
              </a:rPr>
              <a:t>banklines</a:t>
            </a:r>
          </a:p>
        </p:txBody>
      </p:sp>
      <p:sp>
        <p:nvSpPr>
          <p:cNvPr id="2061" name="Line 13"/>
          <p:cNvSpPr>
            <a:spLocks noChangeShapeType="1"/>
          </p:cNvSpPr>
          <p:nvPr/>
        </p:nvSpPr>
        <p:spPr bwMode="auto">
          <a:xfrm flipH="1">
            <a:off x="4419600" y="3581400"/>
            <a:ext cx="685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2" name="Text Box 14"/>
          <p:cNvSpPr txBox="1">
            <a:spLocks noChangeArrowheads="1"/>
          </p:cNvSpPr>
          <p:nvPr/>
        </p:nvSpPr>
        <p:spPr bwMode="auto">
          <a:xfrm>
            <a:off x="1905000" y="2895600"/>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Cross-section</a:t>
            </a:r>
          </a:p>
        </p:txBody>
      </p:sp>
      <p:sp>
        <p:nvSpPr>
          <p:cNvPr id="2063" name="Line 15"/>
          <p:cNvSpPr>
            <a:spLocks noChangeShapeType="1"/>
          </p:cNvSpPr>
          <p:nvPr/>
        </p:nvSpPr>
        <p:spPr bwMode="auto">
          <a:xfrm>
            <a:off x="3429000" y="3276600"/>
            <a:ext cx="762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2041525" y="304800"/>
            <a:ext cx="5616153" cy="523220"/>
          </a:xfrm>
          <a:prstGeom prst="rect">
            <a:avLst/>
          </a:prstGeom>
          <a:noFill/>
        </p:spPr>
        <p:txBody>
          <a:bodyPr wrap="none" rtlCol="0">
            <a:spAutoFit/>
          </a:bodyPr>
          <a:lstStyle/>
          <a:p>
            <a:r>
              <a:rPr lang="en-US" sz="2800" dirty="0" smtClean="0">
                <a:solidFill>
                  <a:srgbClr val="FF0000"/>
                </a:solidFill>
              </a:rPr>
              <a:t>One-Dimensional Flow </a:t>
            </a:r>
            <a:r>
              <a:rPr lang="en-US" sz="2800" dirty="0" smtClean="0"/>
              <a:t>Computations</a:t>
            </a:r>
            <a:endParaRPr lang="en-US" sz="2800" dirty="0"/>
          </a:p>
        </p:txBody>
      </p:sp>
    </p:spTree>
    <p:extLst>
      <p:ext uri="{BB962C8B-B14F-4D97-AF65-F5344CB8AC3E}">
        <p14:creationId xmlns:p14="http://schemas.microsoft.com/office/powerpoint/2010/main" val="8925049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Conveyance, K</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64" y="1714500"/>
            <a:ext cx="7091506"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1524000" y="2095500"/>
            <a:ext cx="22098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181600" y="2095500"/>
            <a:ext cx="25146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733800" y="2095500"/>
            <a:ext cx="15240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76674" y="1638300"/>
            <a:ext cx="1504451" cy="369332"/>
          </a:xfrm>
          <a:prstGeom prst="rect">
            <a:avLst/>
          </a:prstGeom>
          <a:noFill/>
        </p:spPr>
        <p:txBody>
          <a:bodyPr wrap="none" rtlCol="0">
            <a:spAutoFit/>
          </a:bodyPr>
          <a:lstStyle/>
          <a:p>
            <a:r>
              <a:rPr lang="en-US" dirty="0" smtClean="0"/>
              <a:t>Left Overbank</a:t>
            </a:r>
            <a:endParaRPr lang="en-US" dirty="0"/>
          </a:p>
        </p:txBody>
      </p:sp>
      <p:sp>
        <p:nvSpPr>
          <p:cNvPr id="15" name="TextBox 14"/>
          <p:cNvSpPr txBox="1"/>
          <p:nvPr/>
        </p:nvSpPr>
        <p:spPr>
          <a:xfrm>
            <a:off x="5686674" y="1638300"/>
            <a:ext cx="1629420" cy="369332"/>
          </a:xfrm>
          <a:prstGeom prst="rect">
            <a:avLst/>
          </a:prstGeom>
          <a:noFill/>
        </p:spPr>
        <p:txBody>
          <a:bodyPr wrap="none" rtlCol="0">
            <a:spAutoFit/>
          </a:bodyPr>
          <a:lstStyle/>
          <a:p>
            <a:r>
              <a:rPr lang="en-US" dirty="0" smtClean="0"/>
              <a:t>Right Overbank</a:t>
            </a:r>
            <a:endParaRPr lang="en-US" dirty="0"/>
          </a:p>
        </p:txBody>
      </p:sp>
      <p:sp>
        <p:nvSpPr>
          <p:cNvPr id="16" name="TextBox 15"/>
          <p:cNvSpPr txBox="1"/>
          <p:nvPr/>
        </p:nvSpPr>
        <p:spPr>
          <a:xfrm>
            <a:off x="4019547" y="1638300"/>
            <a:ext cx="952505" cy="369332"/>
          </a:xfrm>
          <a:prstGeom prst="rect">
            <a:avLst/>
          </a:prstGeom>
          <a:noFill/>
        </p:spPr>
        <p:txBody>
          <a:bodyPr wrap="none" rtlCol="0">
            <a:spAutoFit/>
          </a:bodyPr>
          <a:lstStyle/>
          <a:p>
            <a:r>
              <a:rPr lang="en-US" dirty="0" smtClean="0"/>
              <a:t>Channel</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409196" y="4895116"/>
                <a:ext cx="4572000" cy="154234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i="1">
                          <a:latin typeface="Cambria Math"/>
                        </a:rPr>
                        <m:t>𝑄</m:t>
                      </m:r>
                      <m:r>
                        <a:rPr lang="en-US" i="1">
                          <a:latin typeface="Cambria Math"/>
                        </a:rPr>
                        <m:t>=</m:t>
                      </m:r>
                      <m:f>
                        <m:fPr>
                          <m:ctrlPr>
                            <a:rPr lang="en-US" i="1">
                              <a:latin typeface="Cambria Math"/>
                            </a:rPr>
                          </m:ctrlPr>
                        </m:fPr>
                        <m:num>
                          <m:r>
                            <a:rPr lang="en-US" i="1">
                              <a:latin typeface="Cambria Math"/>
                            </a:rPr>
                            <m:t>1.49</m:t>
                          </m:r>
                        </m:num>
                        <m:den>
                          <m:r>
                            <a:rPr lang="en-US" i="1">
                              <a:latin typeface="Cambria Math"/>
                            </a:rPr>
                            <m:t>𝑛</m:t>
                          </m:r>
                        </m:den>
                      </m:f>
                      <m:r>
                        <a:rPr lang="en-US" i="1">
                          <a:latin typeface="Cambria Math"/>
                        </a:rPr>
                        <m:t>𝐴</m:t>
                      </m:r>
                      <m:sSup>
                        <m:sSupPr>
                          <m:ctrlPr>
                            <a:rPr lang="en-US" i="1">
                              <a:latin typeface="Cambria Math"/>
                            </a:rPr>
                          </m:ctrlPr>
                        </m:sSupPr>
                        <m:e>
                          <m:r>
                            <a:rPr lang="en-US" i="1">
                              <a:latin typeface="Cambria Math"/>
                            </a:rPr>
                            <m:t>𝑅</m:t>
                          </m:r>
                        </m:e>
                        <m:sup>
                          <m:r>
                            <a:rPr lang="en-US" i="1">
                              <a:latin typeface="Cambria Math"/>
                            </a:rPr>
                            <m:t>2/3</m:t>
                          </m:r>
                        </m:sup>
                      </m:sSup>
                      <m:sSubSup>
                        <m:sSubSupPr>
                          <m:ctrlPr>
                            <a:rPr lang="en-US" i="1">
                              <a:latin typeface="Cambria Math"/>
                            </a:rPr>
                          </m:ctrlPr>
                        </m:sSubSupPr>
                        <m:e>
                          <m:r>
                            <a:rPr lang="en-US" i="1">
                              <a:latin typeface="Cambria Math"/>
                            </a:rPr>
                            <m:t>𝑆</m:t>
                          </m:r>
                        </m:e>
                        <m:sub>
                          <m:r>
                            <a:rPr lang="en-US" i="1">
                              <a:latin typeface="Cambria Math"/>
                            </a:rPr>
                            <m:t>𝑓</m:t>
                          </m:r>
                        </m:sub>
                        <m:sup>
                          <m:r>
                            <a:rPr lang="en-US" i="1">
                              <a:latin typeface="Cambria Math"/>
                            </a:rPr>
                            <m:t>1/2</m:t>
                          </m:r>
                        </m:sup>
                      </m:sSubSup>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𝑜𝑟</m:t>
                      </m:r>
                      <m:r>
                        <a:rPr lang="en-US" i="1">
                          <a:latin typeface="Cambria Math"/>
                        </a:rPr>
                        <m:t> </m:t>
                      </m:r>
                      <m:r>
                        <a:rPr lang="en-US" i="1">
                          <a:latin typeface="Cambria Math"/>
                        </a:rPr>
                        <m:t>𝑄</m:t>
                      </m:r>
                      <m:r>
                        <a:rPr lang="en-US" i="1">
                          <a:latin typeface="Cambria Math"/>
                        </a:rPr>
                        <m:t>=</m:t>
                      </m:r>
                      <m:r>
                        <a:rPr lang="en-US" i="1">
                          <a:latin typeface="Cambria Math"/>
                        </a:rPr>
                        <m:t>𝐾</m:t>
                      </m:r>
                      <m:sSubSup>
                        <m:sSubSupPr>
                          <m:ctrlPr>
                            <a:rPr lang="en-US" i="1">
                              <a:latin typeface="Cambria Math"/>
                            </a:rPr>
                          </m:ctrlPr>
                        </m:sSubSupPr>
                        <m:e>
                          <m:r>
                            <a:rPr lang="en-US" i="1">
                              <a:latin typeface="Cambria Math"/>
                            </a:rPr>
                            <m:t>𝑆</m:t>
                          </m:r>
                        </m:e>
                        <m:sub>
                          <m:r>
                            <a:rPr lang="en-US" i="1">
                              <a:latin typeface="Cambria Math"/>
                            </a:rPr>
                            <m:t>𝑓</m:t>
                          </m:r>
                        </m:sub>
                        <m:sup>
                          <m:r>
                            <a:rPr lang="en-US" i="1">
                              <a:latin typeface="Cambria Math"/>
                            </a:rPr>
                            <m:t>1/2</m:t>
                          </m:r>
                        </m:sup>
                      </m:sSubSup>
                    </m:oMath>
                  </m:oMathPara>
                </a14:m>
                <a:endParaRPr lang="en-US" dirty="0" smtClean="0"/>
              </a:p>
              <a:p>
                <a:endParaRPr lang="en-US" dirty="0"/>
              </a:p>
              <a:p>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409196" y="4895116"/>
                <a:ext cx="4572000" cy="154234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056123" y="4800600"/>
                <a:ext cx="4572000" cy="118141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𝐾</m:t>
                      </m:r>
                      <m:r>
                        <a:rPr lang="en-US" i="1" smtClean="0">
                          <a:latin typeface="Cambria Math"/>
                        </a:rPr>
                        <m:t>=</m:t>
                      </m:r>
                      <m:f>
                        <m:fPr>
                          <m:ctrlPr>
                            <a:rPr lang="en-US" i="1">
                              <a:latin typeface="Cambria Math"/>
                            </a:rPr>
                          </m:ctrlPr>
                        </m:fPr>
                        <m:num>
                          <m:r>
                            <a:rPr lang="en-US" i="1">
                              <a:latin typeface="Cambria Math"/>
                            </a:rPr>
                            <m:t>1.49</m:t>
                          </m:r>
                        </m:num>
                        <m:den>
                          <m:r>
                            <a:rPr lang="en-US" i="1">
                              <a:latin typeface="Cambria Math"/>
                            </a:rPr>
                            <m:t>𝑛</m:t>
                          </m:r>
                        </m:den>
                      </m:f>
                      <m:r>
                        <a:rPr lang="en-US" i="1">
                          <a:latin typeface="Cambria Math"/>
                        </a:rPr>
                        <m:t>𝐴</m:t>
                      </m:r>
                      <m:sSup>
                        <m:sSupPr>
                          <m:ctrlPr>
                            <a:rPr lang="en-US" i="1">
                              <a:latin typeface="Cambria Math"/>
                            </a:rPr>
                          </m:ctrlPr>
                        </m:sSupPr>
                        <m:e>
                          <m:r>
                            <a:rPr lang="en-US" i="1">
                              <a:latin typeface="Cambria Math"/>
                            </a:rPr>
                            <m:t>𝑅</m:t>
                          </m:r>
                        </m:e>
                        <m:sup>
                          <m:r>
                            <a:rPr lang="en-US" i="1">
                              <a:latin typeface="Cambria Math"/>
                            </a:rPr>
                            <m:t>2/3</m:t>
                          </m:r>
                        </m:sup>
                      </m:sSup>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 </m:t>
                      </m:r>
                      <m:r>
                        <a:rPr lang="en-US" i="1">
                          <a:latin typeface="Cambria Math"/>
                        </a:rPr>
                        <m:t>𝑜𝑟</m:t>
                      </m:r>
                      <m:r>
                        <a:rPr lang="en-US" i="1">
                          <a:latin typeface="Cambria Math"/>
                        </a:rPr>
                        <m:t> </m:t>
                      </m:r>
                      <m:r>
                        <a:rPr lang="en-US" i="1">
                          <a:latin typeface="Cambria Math"/>
                        </a:rPr>
                        <m:t>𝐾</m:t>
                      </m:r>
                      <m:r>
                        <a:rPr lang="en-US" i="1">
                          <a:latin typeface="Cambria Math"/>
                        </a:rPr>
                        <m:t>=</m:t>
                      </m:r>
                      <m:f>
                        <m:fPr>
                          <m:ctrlPr>
                            <a:rPr lang="en-US" i="1">
                              <a:latin typeface="Cambria Math"/>
                            </a:rPr>
                          </m:ctrlPr>
                        </m:fPr>
                        <m:num>
                          <m:r>
                            <a:rPr lang="en-US" i="1">
                              <a:latin typeface="Cambria Math"/>
                            </a:rPr>
                            <m:t>1.49</m:t>
                          </m:r>
                        </m:num>
                        <m:den>
                          <m:r>
                            <a:rPr lang="en-US" i="1">
                              <a:latin typeface="Cambria Math"/>
                            </a:rPr>
                            <m:t>𝑛</m:t>
                          </m:r>
                        </m:den>
                      </m:f>
                      <m:sSup>
                        <m:sSupPr>
                          <m:ctrlPr>
                            <a:rPr lang="en-US" i="1" smtClean="0">
                              <a:latin typeface="Cambria Math"/>
                            </a:rPr>
                          </m:ctrlPr>
                        </m:sSupPr>
                        <m:e>
                          <m:f>
                            <m:fPr>
                              <m:ctrlPr>
                                <a:rPr lang="en-US" i="1">
                                  <a:latin typeface="Cambria Math"/>
                                </a:rPr>
                              </m:ctrlPr>
                            </m:fPr>
                            <m:num>
                              <m:sSup>
                                <m:sSupPr>
                                  <m:ctrlPr>
                                    <a:rPr lang="en-US" i="1">
                                      <a:latin typeface="Cambria Math"/>
                                    </a:rPr>
                                  </m:ctrlPr>
                                </m:sSupPr>
                                <m:e>
                                  <m:r>
                                    <a:rPr lang="en-US" i="1">
                                      <a:latin typeface="Cambria Math"/>
                                    </a:rPr>
                                    <m:t>𝐴</m:t>
                                  </m:r>
                                </m:e>
                                <m:sup>
                                  <m:r>
                                    <a:rPr lang="en-US" i="1">
                                      <a:latin typeface="Cambria Math"/>
                                    </a:rPr>
                                    <m:t>5/3</m:t>
                                  </m:r>
                                </m:sup>
                              </m:sSup>
                            </m:num>
                            <m:den>
                              <m:sSup>
                                <m:sSupPr>
                                  <m:ctrlPr>
                                    <a:rPr lang="en-US" i="1">
                                      <a:latin typeface="Cambria Math"/>
                                    </a:rPr>
                                  </m:ctrlPr>
                                </m:sSupPr>
                                <m:e>
                                  <m:r>
                                    <a:rPr lang="en-US" i="1">
                                      <a:latin typeface="Cambria Math"/>
                                    </a:rPr>
                                    <m:t>𝑃</m:t>
                                  </m:r>
                                </m:e>
                                <m:sup>
                                  <m:r>
                                    <a:rPr lang="en-US" i="1">
                                      <a:latin typeface="Cambria Math"/>
                                    </a:rPr>
                                    <m:t>2/3</m:t>
                                  </m:r>
                                </m:sup>
                              </m:sSup>
                            </m:den>
                          </m:f>
                          <m:r>
                            <a:rPr lang="en-US" i="1">
                              <a:latin typeface="Cambria Math"/>
                            </a:rPr>
                            <m:t> </m:t>
                          </m:r>
                        </m:e>
                        <m:sup/>
                      </m:sSup>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4056123" y="4800600"/>
                <a:ext cx="4572000" cy="1181414"/>
              </a:xfrm>
              <a:prstGeom prst="rect">
                <a:avLst/>
              </a:prstGeom>
              <a:blipFill rotWithShape="1">
                <a:blip r:embed="rId4"/>
                <a:stretch>
                  <a:fillRect/>
                </a:stretch>
              </a:blipFill>
            </p:spPr>
            <p:txBody>
              <a:bodyPr/>
              <a:lstStyle/>
              <a:p>
                <a:r>
                  <a:rPr lang="en-US">
                    <a:noFill/>
                  </a:rPr>
                  <a:t> </a:t>
                </a:r>
              </a:p>
            </p:txBody>
          </p:sp>
        </mc:Fallback>
      </mc:AlternateContent>
      <p:sp>
        <p:nvSpPr>
          <p:cNvPr id="19" name="Rectangle 18"/>
          <p:cNvSpPr/>
          <p:nvPr/>
        </p:nvSpPr>
        <p:spPr>
          <a:xfrm>
            <a:off x="7162800" y="54864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8036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 Lengths</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1295400"/>
            <a:ext cx="5534025" cy="2095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2438400" y="3657600"/>
            <a:ext cx="42672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09811" y="5943600"/>
            <a:ext cx="42672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3895344" y="3785616"/>
            <a:ext cx="1468319" cy="2148840"/>
          </a:xfrm>
          <a:custGeom>
            <a:avLst/>
            <a:gdLst>
              <a:gd name="connsiteX0" fmla="*/ 0 w 1468319"/>
              <a:gd name="connsiteY0" fmla="*/ 0 h 2148840"/>
              <a:gd name="connsiteX1" fmla="*/ 9144 w 1468319"/>
              <a:gd name="connsiteY1" fmla="*/ 192024 h 2148840"/>
              <a:gd name="connsiteX2" fmla="*/ 54864 w 1468319"/>
              <a:gd name="connsiteY2" fmla="*/ 420624 h 2148840"/>
              <a:gd name="connsiteX3" fmla="*/ 109728 w 1468319"/>
              <a:gd name="connsiteY3" fmla="*/ 585216 h 2148840"/>
              <a:gd name="connsiteX4" fmla="*/ 256032 w 1468319"/>
              <a:gd name="connsiteY4" fmla="*/ 731520 h 2148840"/>
              <a:gd name="connsiteX5" fmla="*/ 438912 w 1468319"/>
              <a:gd name="connsiteY5" fmla="*/ 822960 h 2148840"/>
              <a:gd name="connsiteX6" fmla="*/ 658368 w 1468319"/>
              <a:gd name="connsiteY6" fmla="*/ 923544 h 2148840"/>
              <a:gd name="connsiteX7" fmla="*/ 841248 w 1468319"/>
              <a:gd name="connsiteY7" fmla="*/ 1060704 h 2148840"/>
              <a:gd name="connsiteX8" fmla="*/ 1033272 w 1468319"/>
              <a:gd name="connsiteY8" fmla="*/ 1188720 h 2148840"/>
              <a:gd name="connsiteX9" fmla="*/ 1216152 w 1468319"/>
              <a:gd name="connsiteY9" fmla="*/ 1380744 h 2148840"/>
              <a:gd name="connsiteX10" fmla="*/ 1316736 w 1468319"/>
              <a:gd name="connsiteY10" fmla="*/ 1554480 h 2148840"/>
              <a:gd name="connsiteX11" fmla="*/ 1408176 w 1468319"/>
              <a:gd name="connsiteY11" fmla="*/ 1792224 h 2148840"/>
              <a:gd name="connsiteX12" fmla="*/ 1463040 w 1468319"/>
              <a:gd name="connsiteY12" fmla="*/ 1993392 h 2148840"/>
              <a:gd name="connsiteX13" fmla="*/ 1463040 w 1468319"/>
              <a:gd name="connsiteY13" fmla="*/ 214884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8319" h="2148840">
                <a:moveTo>
                  <a:pt x="0" y="0"/>
                </a:moveTo>
                <a:cubicBezTo>
                  <a:pt x="0" y="60960"/>
                  <a:pt x="0" y="121920"/>
                  <a:pt x="9144" y="192024"/>
                </a:cubicBezTo>
                <a:cubicBezTo>
                  <a:pt x="18288" y="262128"/>
                  <a:pt x="38100" y="355092"/>
                  <a:pt x="54864" y="420624"/>
                </a:cubicBezTo>
                <a:cubicBezTo>
                  <a:pt x="71628" y="486156"/>
                  <a:pt x="76200" y="533400"/>
                  <a:pt x="109728" y="585216"/>
                </a:cubicBezTo>
                <a:cubicBezTo>
                  <a:pt x="143256" y="637032"/>
                  <a:pt x="201168" y="691896"/>
                  <a:pt x="256032" y="731520"/>
                </a:cubicBezTo>
                <a:cubicBezTo>
                  <a:pt x="310896" y="771144"/>
                  <a:pt x="371856" y="790956"/>
                  <a:pt x="438912" y="822960"/>
                </a:cubicBezTo>
                <a:cubicBezTo>
                  <a:pt x="505968" y="854964"/>
                  <a:pt x="591312" y="883920"/>
                  <a:pt x="658368" y="923544"/>
                </a:cubicBezTo>
                <a:cubicBezTo>
                  <a:pt x="725424" y="963168"/>
                  <a:pt x="778764" y="1016508"/>
                  <a:pt x="841248" y="1060704"/>
                </a:cubicBezTo>
                <a:cubicBezTo>
                  <a:pt x="903732" y="1104900"/>
                  <a:pt x="970788" y="1135380"/>
                  <a:pt x="1033272" y="1188720"/>
                </a:cubicBezTo>
                <a:cubicBezTo>
                  <a:pt x="1095756" y="1242060"/>
                  <a:pt x="1168908" y="1319784"/>
                  <a:pt x="1216152" y="1380744"/>
                </a:cubicBezTo>
                <a:cubicBezTo>
                  <a:pt x="1263396" y="1441704"/>
                  <a:pt x="1284732" y="1485900"/>
                  <a:pt x="1316736" y="1554480"/>
                </a:cubicBezTo>
                <a:cubicBezTo>
                  <a:pt x="1348740" y="1623060"/>
                  <a:pt x="1383792" y="1719072"/>
                  <a:pt x="1408176" y="1792224"/>
                </a:cubicBezTo>
                <a:cubicBezTo>
                  <a:pt x="1432560" y="1865376"/>
                  <a:pt x="1453896" y="1933956"/>
                  <a:pt x="1463040" y="1993392"/>
                </a:cubicBezTo>
                <a:cubicBezTo>
                  <a:pt x="1472184" y="2052828"/>
                  <a:pt x="1467612" y="2100834"/>
                  <a:pt x="1463040" y="2148840"/>
                </a:cubicBezTo>
              </a:path>
            </a:pathLst>
          </a:custGeom>
          <a:ln w="254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114800" y="3733800"/>
            <a:ext cx="1468319" cy="2200656"/>
          </a:xfrm>
          <a:custGeom>
            <a:avLst/>
            <a:gdLst>
              <a:gd name="connsiteX0" fmla="*/ 0 w 1468319"/>
              <a:gd name="connsiteY0" fmla="*/ 0 h 2148840"/>
              <a:gd name="connsiteX1" fmla="*/ 9144 w 1468319"/>
              <a:gd name="connsiteY1" fmla="*/ 192024 h 2148840"/>
              <a:gd name="connsiteX2" fmla="*/ 54864 w 1468319"/>
              <a:gd name="connsiteY2" fmla="*/ 420624 h 2148840"/>
              <a:gd name="connsiteX3" fmla="*/ 109728 w 1468319"/>
              <a:gd name="connsiteY3" fmla="*/ 585216 h 2148840"/>
              <a:gd name="connsiteX4" fmla="*/ 256032 w 1468319"/>
              <a:gd name="connsiteY4" fmla="*/ 731520 h 2148840"/>
              <a:gd name="connsiteX5" fmla="*/ 438912 w 1468319"/>
              <a:gd name="connsiteY5" fmla="*/ 822960 h 2148840"/>
              <a:gd name="connsiteX6" fmla="*/ 658368 w 1468319"/>
              <a:gd name="connsiteY6" fmla="*/ 923544 h 2148840"/>
              <a:gd name="connsiteX7" fmla="*/ 841248 w 1468319"/>
              <a:gd name="connsiteY7" fmla="*/ 1060704 h 2148840"/>
              <a:gd name="connsiteX8" fmla="*/ 1033272 w 1468319"/>
              <a:gd name="connsiteY8" fmla="*/ 1188720 h 2148840"/>
              <a:gd name="connsiteX9" fmla="*/ 1216152 w 1468319"/>
              <a:gd name="connsiteY9" fmla="*/ 1380744 h 2148840"/>
              <a:gd name="connsiteX10" fmla="*/ 1316736 w 1468319"/>
              <a:gd name="connsiteY10" fmla="*/ 1554480 h 2148840"/>
              <a:gd name="connsiteX11" fmla="*/ 1408176 w 1468319"/>
              <a:gd name="connsiteY11" fmla="*/ 1792224 h 2148840"/>
              <a:gd name="connsiteX12" fmla="*/ 1463040 w 1468319"/>
              <a:gd name="connsiteY12" fmla="*/ 1993392 h 2148840"/>
              <a:gd name="connsiteX13" fmla="*/ 1463040 w 1468319"/>
              <a:gd name="connsiteY13" fmla="*/ 214884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8319" h="2148840">
                <a:moveTo>
                  <a:pt x="0" y="0"/>
                </a:moveTo>
                <a:cubicBezTo>
                  <a:pt x="0" y="60960"/>
                  <a:pt x="0" y="121920"/>
                  <a:pt x="9144" y="192024"/>
                </a:cubicBezTo>
                <a:cubicBezTo>
                  <a:pt x="18288" y="262128"/>
                  <a:pt x="38100" y="355092"/>
                  <a:pt x="54864" y="420624"/>
                </a:cubicBezTo>
                <a:cubicBezTo>
                  <a:pt x="71628" y="486156"/>
                  <a:pt x="76200" y="533400"/>
                  <a:pt x="109728" y="585216"/>
                </a:cubicBezTo>
                <a:cubicBezTo>
                  <a:pt x="143256" y="637032"/>
                  <a:pt x="201168" y="691896"/>
                  <a:pt x="256032" y="731520"/>
                </a:cubicBezTo>
                <a:cubicBezTo>
                  <a:pt x="310896" y="771144"/>
                  <a:pt x="371856" y="790956"/>
                  <a:pt x="438912" y="822960"/>
                </a:cubicBezTo>
                <a:cubicBezTo>
                  <a:pt x="505968" y="854964"/>
                  <a:pt x="591312" y="883920"/>
                  <a:pt x="658368" y="923544"/>
                </a:cubicBezTo>
                <a:cubicBezTo>
                  <a:pt x="725424" y="963168"/>
                  <a:pt x="778764" y="1016508"/>
                  <a:pt x="841248" y="1060704"/>
                </a:cubicBezTo>
                <a:cubicBezTo>
                  <a:pt x="903732" y="1104900"/>
                  <a:pt x="970788" y="1135380"/>
                  <a:pt x="1033272" y="1188720"/>
                </a:cubicBezTo>
                <a:cubicBezTo>
                  <a:pt x="1095756" y="1242060"/>
                  <a:pt x="1168908" y="1319784"/>
                  <a:pt x="1216152" y="1380744"/>
                </a:cubicBezTo>
                <a:cubicBezTo>
                  <a:pt x="1263396" y="1441704"/>
                  <a:pt x="1284732" y="1485900"/>
                  <a:pt x="1316736" y="1554480"/>
                </a:cubicBezTo>
                <a:cubicBezTo>
                  <a:pt x="1348740" y="1623060"/>
                  <a:pt x="1383792" y="1719072"/>
                  <a:pt x="1408176" y="1792224"/>
                </a:cubicBezTo>
                <a:cubicBezTo>
                  <a:pt x="1432560" y="1865376"/>
                  <a:pt x="1453896" y="1933956"/>
                  <a:pt x="1463040" y="1993392"/>
                </a:cubicBezTo>
                <a:cubicBezTo>
                  <a:pt x="1472184" y="2052828"/>
                  <a:pt x="1467612" y="2100834"/>
                  <a:pt x="1463040" y="2148840"/>
                </a:cubicBezTo>
              </a:path>
            </a:pathLst>
          </a:cu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684868" y="3761232"/>
            <a:ext cx="1468319" cy="2182368"/>
          </a:xfrm>
          <a:custGeom>
            <a:avLst/>
            <a:gdLst>
              <a:gd name="connsiteX0" fmla="*/ 0 w 1468319"/>
              <a:gd name="connsiteY0" fmla="*/ 0 h 2148840"/>
              <a:gd name="connsiteX1" fmla="*/ 9144 w 1468319"/>
              <a:gd name="connsiteY1" fmla="*/ 192024 h 2148840"/>
              <a:gd name="connsiteX2" fmla="*/ 54864 w 1468319"/>
              <a:gd name="connsiteY2" fmla="*/ 420624 h 2148840"/>
              <a:gd name="connsiteX3" fmla="*/ 109728 w 1468319"/>
              <a:gd name="connsiteY3" fmla="*/ 585216 h 2148840"/>
              <a:gd name="connsiteX4" fmla="*/ 256032 w 1468319"/>
              <a:gd name="connsiteY4" fmla="*/ 731520 h 2148840"/>
              <a:gd name="connsiteX5" fmla="*/ 438912 w 1468319"/>
              <a:gd name="connsiteY5" fmla="*/ 822960 h 2148840"/>
              <a:gd name="connsiteX6" fmla="*/ 658368 w 1468319"/>
              <a:gd name="connsiteY6" fmla="*/ 923544 h 2148840"/>
              <a:gd name="connsiteX7" fmla="*/ 841248 w 1468319"/>
              <a:gd name="connsiteY7" fmla="*/ 1060704 h 2148840"/>
              <a:gd name="connsiteX8" fmla="*/ 1033272 w 1468319"/>
              <a:gd name="connsiteY8" fmla="*/ 1188720 h 2148840"/>
              <a:gd name="connsiteX9" fmla="*/ 1216152 w 1468319"/>
              <a:gd name="connsiteY9" fmla="*/ 1380744 h 2148840"/>
              <a:gd name="connsiteX10" fmla="*/ 1316736 w 1468319"/>
              <a:gd name="connsiteY10" fmla="*/ 1554480 h 2148840"/>
              <a:gd name="connsiteX11" fmla="*/ 1408176 w 1468319"/>
              <a:gd name="connsiteY11" fmla="*/ 1792224 h 2148840"/>
              <a:gd name="connsiteX12" fmla="*/ 1463040 w 1468319"/>
              <a:gd name="connsiteY12" fmla="*/ 1993392 h 2148840"/>
              <a:gd name="connsiteX13" fmla="*/ 1463040 w 1468319"/>
              <a:gd name="connsiteY13" fmla="*/ 214884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8319" h="2148840">
                <a:moveTo>
                  <a:pt x="0" y="0"/>
                </a:moveTo>
                <a:cubicBezTo>
                  <a:pt x="0" y="60960"/>
                  <a:pt x="0" y="121920"/>
                  <a:pt x="9144" y="192024"/>
                </a:cubicBezTo>
                <a:cubicBezTo>
                  <a:pt x="18288" y="262128"/>
                  <a:pt x="38100" y="355092"/>
                  <a:pt x="54864" y="420624"/>
                </a:cubicBezTo>
                <a:cubicBezTo>
                  <a:pt x="71628" y="486156"/>
                  <a:pt x="76200" y="533400"/>
                  <a:pt x="109728" y="585216"/>
                </a:cubicBezTo>
                <a:cubicBezTo>
                  <a:pt x="143256" y="637032"/>
                  <a:pt x="201168" y="691896"/>
                  <a:pt x="256032" y="731520"/>
                </a:cubicBezTo>
                <a:cubicBezTo>
                  <a:pt x="310896" y="771144"/>
                  <a:pt x="371856" y="790956"/>
                  <a:pt x="438912" y="822960"/>
                </a:cubicBezTo>
                <a:cubicBezTo>
                  <a:pt x="505968" y="854964"/>
                  <a:pt x="591312" y="883920"/>
                  <a:pt x="658368" y="923544"/>
                </a:cubicBezTo>
                <a:cubicBezTo>
                  <a:pt x="725424" y="963168"/>
                  <a:pt x="778764" y="1016508"/>
                  <a:pt x="841248" y="1060704"/>
                </a:cubicBezTo>
                <a:cubicBezTo>
                  <a:pt x="903732" y="1104900"/>
                  <a:pt x="970788" y="1135380"/>
                  <a:pt x="1033272" y="1188720"/>
                </a:cubicBezTo>
                <a:cubicBezTo>
                  <a:pt x="1095756" y="1242060"/>
                  <a:pt x="1168908" y="1319784"/>
                  <a:pt x="1216152" y="1380744"/>
                </a:cubicBezTo>
                <a:cubicBezTo>
                  <a:pt x="1263396" y="1441704"/>
                  <a:pt x="1284732" y="1485900"/>
                  <a:pt x="1316736" y="1554480"/>
                </a:cubicBezTo>
                <a:cubicBezTo>
                  <a:pt x="1348740" y="1623060"/>
                  <a:pt x="1383792" y="1719072"/>
                  <a:pt x="1408176" y="1792224"/>
                </a:cubicBezTo>
                <a:cubicBezTo>
                  <a:pt x="1432560" y="1865376"/>
                  <a:pt x="1453896" y="1933956"/>
                  <a:pt x="1463040" y="1993392"/>
                </a:cubicBezTo>
                <a:cubicBezTo>
                  <a:pt x="1472184" y="2052828"/>
                  <a:pt x="1467612" y="2100834"/>
                  <a:pt x="1463040" y="2148840"/>
                </a:cubicBezTo>
              </a:path>
            </a:pathLst>
          </a:cu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088436" y="3657600"/>
            <a:ext cx="442750" cy="369332"/>
          </a:xfrm>
          <a:prstGeom prst="rect">
            <a:avLst/>
          </a:prstGeom>
          <a:noFill/>
        </p:spPr>
        <p:txBody>
          <a:bodyPr wrap="none" rtlCol="0">
            <a:spAutoFit/>
          </a:bodyPr>
          <a:lstStyle/>
          <a:p>
            <a:r>
              <a:rPr lang="en-US" dirty="0" smtClean="0"/>
              <a:t>(1)</a:t>
            </a:r>
            <a:endParaRPr lang="en-US" dirty="0"/>
          </a:p>
        </p:txBody>
      </p:sp>
      <p:sp>
        <p:nvSpPr>
          <p:cNvPr id="15" name="TextBox 14"/>
          <p:cNvSpPr txBox="1"/>
          <p:nvPr/>
        </p:nvSpPr>
        <p:spPr>
          <a:xfrm>
            <a:off x="1995650" y="5749790"/>
            <a:ext cx="442750" cy="369332"/>
          </a:xfrm>
          <a:prstGeom prst="rect">
            <a:avLst/>
          </a:prstGeom>
          <a:noFill/>
        </p:spPr>
        <p:txBody>
          <a:bodyPr wrap="none" rtlCol="0">
            <a:spAutoFit/>
          </a:bodyPr>
          <a:lstStyle/>
          <a:p>
            <a:r>
              <a:rPr lang="en-US" dirty="0" smtClean="0"/>
              <a:t>(2)</a:t>
            </a:r>
            <a:endParaRPr lang="en-US" dirty="0"/>
          </a:p>
        </p:txBody>
      </p:sp>
      <p:cxnSp>
        <p:nvCxnSpPr>
          <p:cNvPr id="10" name="Straight Arrow Connector 9"/>
          <p:cNvCxnSpPr/>
          <p:nvPr/>
        </p:nvCxnSpPr>
        <p:spPr>
          <a:xfrm>
            <a:off x="3276600" y="3810000"/>
            <a:ext cx="76200" cy="212445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89284" y="4724400"/>
            <a:ext cx="444352" cy="369332"/>
          </a:xfrm>
          <a:prstGeom prst="rect">
            <a:avLst/>
          </a:prstGeom>
          <a:noFill/>
        </p:spPr>
        <p:txBody>
          <a:bodyPr wrap="none" rtlCol="0">
            <a:spAutoFit/>
          </a:bodyPr>
          <a:lstStyle/>
          <a:p>
            <a:r>
              <a:rPr lang="en-US" dirty="0" smtClean="0"/>
              <a:t>L</a:t>
            </a:r>
            <a:r>
              <a:rPr lang="en-US" baseline="-25000" dirty="0" smtClean="0"/>
              <a:t>ob</a:t>
            </a:r>
            <a:endParaRPr lang="en-US" baseline="-25000" dirty="0"/>
          </a:p>
        </p:txBody>
      </p:sp>
      <p:sp>
        <p:nvSpPr>
          <p:cNvPr id="19" name="TextBox 18"/>
          <p:cNvSpPr txBox="1"/>
          <p:nvPr/>
        </p:nvSpPr>
        <p:spPr>
          <a:xfrm>
            <a:off x="5410200" y="4637817"/>
            <a:ext cx="466859" cy="369332"/>
          </a:xfrm>
          <a:prstGeom prst="rect">
            <a:avLst/>
          </a:prstGeom>
          <a:noFill/>
        </p:spPr>
        <p:txBody>
          <a:bodyPr wrap="none" rtlCol="0">
            <a:spAutoFit/>
          </a:bodyPr>
          <a:lstStyle/>
          <a:p>
            <a:r>
              <a:rPr lang="en-US" dirty="0" smtClean="0"/>
              <a:t>R</a:t>
            </a:r>
            <a:r>
              <a:rPr lang="en-US" baseline="-25000" dirty="0" smtClean="0"/>
              <a:t>ob</a:t>
            </a:r>
            <a:endParaRPr lang="en-US" baseline="-25000" dirty="0"/>
          </a:p>
        </p:txBody>
      </p:sp>
      <p:cxnSp>
        <p:nvCxnSpPr>
          <p:cNvPr id="17" name="Straight Arrow Connector 16"/>
          <p:cNvCxnSpPr/>
          <p:nvPr/>
        </p:nvCxnSpPr>
        <p:spPr>
          <a:xfrm flipH="1" flipV="1">
            <a:off x="5153187" y="3842266"/>
            <a:ext cx="146511" cy="622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505200" y="4026932"/>
            <a:ext cx="69776" cy="545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363663" y="5562600"/>
            <a:ext cx="46537" cy="3718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038600" y="3842266"/>
            <a:ext cx="76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772653" y="3733800"/>
            <a:ext cx="94747" cy="220065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29503" y="4533114"/>
            <a:ext cx="428322" cy="369332"/>
          </a:xfrm>
          <a:prstGeom prst="rect">
            <a:avLst/>
          </a:prstGeom>
          <a:noFill/>
        </p:spPr>
        <p:txBody>
          <a:bodyPr wrap="none" rtlCol="0">
            <a:spAutoFit/>
          </a:bodyPr>
          <a:lstStyle/>
          <a:p>
            <a:r>
              <a:rPr lang="en-US" dirty="0" err="1" smtClean="0">
                <a:solidFill>
                  <a:schemeClr val="tx2"/>
                </a:solidFill>
              </a:rPr>
              <a:t>L</a:t>
            </a:r>
            <a:r>
              <a:rPr lang="en-US" baseline="-25000" dirty="0" err="1" smtClean="0">
                <a:solidFill>
                  <a:schemeClr val="tx2"/>
                </a:solidFill>
              </a:rPr>
              <a:t>ch</a:t>
            </a:r>
            <a:endParaRPr lang="en-US" baseline="-25000" dirty="0">
              <a:solidFill>
                <a:schemeClr val="tx2"/>
              </a:solidFill>
            </a:endParaRPr>
          </a:p>
        </p:txBody>
      </p:sp>
      <p:sp>
        <p:nvSpPr>
          <p:cNvPr id="27" name="TextBox 26"/>
          <p:cNvSpPr txBox="1"/>
          <p:nvPr/>
        </p:nvSpPr>
        <p:spPr>
          <a:xfrm>
            <a:off x="5820026" y="4202668"/>
            <a:ext cx="1168910" cy="369332"/>
          </a:xfrm>
          <a:prstGeom prst="rect">
            <a:avLst/>
          </a:prstGeom>
          <a:noFill/>
        </p:spPr>
        <p:txBody>
          <a:bodyPr wrap="none" rtlCol="0">
            <a:spAutoFit/>
          </a:bodyPr>
          <a:lstStyle/>
          <a:p>
            <a:r>
              <a:rPr lang="en-US" dirty="0" smtClean="0"/>
              <a:t>Floodplain</a:t>
            </a:r>
            <a:endParaRPr lang="en-US" dirty="0"/>
          </a:p>
        </p:txBody>
      </p:sp>
      <p:sp>
        <p:nvSpPr>
          <p:cNvPr id="32" name="TextBox 31"/>
          <p:cNvSpPr txBox="1"/>
          <p:nvPr/>
        </p:nvSpPr>
        <p:spPr>
          <a:xfrm>
            <a:off x="3679405" y="5257800"/>
            <a:ext cx="1168910" cy="369332"/>
          </a:xfrm>
          <a:prstGeom prst="rect">
            <a:avLst/>
          </a:prstGeom>
          <a:noFill/>
        </p:spPr>
        <p:txBody>
          <a:bodyPr wrap="none" rtlCol="0">
            <a:spAutoFit/>
          </a:bodyPr>
          <a:lstStyle/>
          <a:p>
            <a:r>
              <a:rPr lang="en-US" dirty="0" smtClean="0"/>
              <a:t>Floodplain</a:t>
            </a:r>
            <a:endParaRPr lang="en-US" dirty="0"/>
          </a:p>
        </p:txBody>
      </p:sp>
      <p:sp>
        <p:nvSpPr>
          <p:cNvPr id="28" name="TextBox 27"/>
          <p:cNvSpPr txBox="1"/>
          <p:nvPr/>
        </p:nvSpPr>
        <p:spPr>
          <a:xfrm>
            <a:off x="3333939" y="6116074"/>
            <a:ext cx="3300840" cy="369332"/>
          </a:xfrm>
          <a:prstGeom prst="rect">
            <a:avLst/>
          </a:prstGeom>
          <a:noFill/>
        </p:spPr>
        <p:txBody>
          <a:bodyPr wrap="none" rtlCol="0">
            <a:spAutoFit/>
          </a:bodyPr>
          <a:lstStyle/>
          <a:p>
            <a:r>
              <a:rPr lang="en-US" dirty="0" smtClean="0"/>
              <a:t>Left to Right looking downstream</a:t>
            </a:r>
            <a:endParaRPr lang="en-US" dirty="0"/>
          </a:p>
        </p:txBody>
      </p:sp>
    </p:spTree>
    <p:extLst>
      <p:ext uri="{BB962C8B-B14F-4D97-AF65-F5344CB8AC3E}">
        <p14:creationId xmlns:p14="http://schemas.microsoft.com/office/powerpoint/2010/main" val="2528531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Steady Flow Equations</a:t>
            </a:r>
            <a:endParaRPr lang="en-US" dirty="0"/>
          </a:p>
        </p:txBody>
      </p:sp>
      <p:sp>
        <p:nvSpPr>
          <p:cNvPr id="3" name="Content Placeholder 2"/>
          <p:cNvSpPr>
            <a:spLocks noGrp="1"/>
          </p:cNvSpPr>
          <p:nvPr>
            <p:ph sz="half" idx="1"/>
          </p:nvPr>
        </p:nvSpPr>
        <p:spPr/>
        <p:txBody>
          <a:bodyPr>
            <a:normAutofit fontScale="92500"/>
          </a:bodyPr>
          <a:lstStyle/>
          <a:p>
            <a:pPr marL="514350" indent="-514350">
              <a:buFont typeface="+mj-lt"/>
              <a:buAutoNum type="arabicPeriod"/>
            </a:pPr>
            <a:r>
              <a:rPr lang="en-US" dirty="0" smtClean="0"/>
              <a:t>All conditions at (1) are known, Q is known</a:t>
            </a:r>
          </a:p>
          <a:p>
            <a:pPr marL="514350" indent="-514350">
              <a:buFont typeface="+mj-lt"/>
              <a:buAutoNum type="arabicPeriod"/>
            </a:pPr>
            <a:r>
              <a:rPr lang="en-US" dirty="0" smtClean="0"/>
              <a:t>Select h</a:t>
            </a:r>
            <a:r>
              <a:rPr lang="en-US" baseline="-25000" dirty="0" smtClean="0"/>
              <a:t>2</a:t>
            </a:r>
            <a:r>
              <a:rPr lang="en-US" dirty="0" smtClean="0"/>
              <a:t> </a:t>
            </a:r>
          </a:p>
          <a:p>
            <a:pPr marL="514350" indent="-514350">
              <a:buFont typeface="+mj-lt"/>
              <a:buAutoNum type="arabicPeriod"/>
            </a:pPr>
            <a:r>
              <a:rPr lang="en-US" dirty="0" smtClean="0"/>
              <a:t>compute Y</a:t>
            </a:r>
            <a:r>
              <a:rPr lang="en-US" baseline="-25000" dirty="0" smtClean="0"/>
              <a:t>2</a:t>
            </a:r>
            <a:r>
              <a:rPr lang="en-US" dirty="0" smtClean="0"/>
              <a:t>, V</a:t>
            </a:r>
            <a:r>
              <a:rPr lang="en-US" baseline="-25000" dirty="0" smtClean="0"/>
              <a:t>2</a:t>
            </a:r>
            <a:r>
              <a:rPr lang="en-US" dirty="0" smtClean="0"/>
              <a:t>, K</a:t>
            </a:r>
            <a:r>
              <a:rPr lang="en-US" baseline="-25000" dirty="0" smtClean="0"/>
              <a:t>2</a:t>
            </a:r>
            <a:r>
              <a:rPr lang="en-US" dirty="0" smtClean="0"/>
              <a:t>, </a:t>
            </a:r>
            <a:r>
              <a:rPr lang="en-US" dirty="0" err="1" smtClean="0"/>
              <a:t>S</a:t>
            </a:r>
            <a:r>
              <a:rPr lang="en-US" baseline="-25000" dirty="0" err="1" smtClean="0"/>
              <a:t>f</a:t>
            </a:r>
            <a:r>
              <a:rPr lang="en-US" dirty="0" smtClean="0"/>
              <a:t>, h</a:t>
            </a:r>
            <a:r>
              <a:rPr lang="en-US" baseline="-25000" dirty="0" smtClean="0"/>
              <a:t>e</a:t>
            </a:r>
          </a:p>
          <a:p>
            <a:pPr marL="514350" indent="-514350">
              <a:buFont typeface="+mj-lt"/>
              <a:buAutoNum type="arabicPeriod"/>
            </a:pPr>
            <a:r>
              <a:rPr lang="en-US" dirty="0" smtClean="0"/>
              <a:t>Using energy equation (A), compute h</a:t>
            </a:r>
            <a:r>
              <a:rPr lang="en-US" baseline="-25000" dirty="0" smtClean="0"/>
              <a:t>2 </a:t>
            </a:r>
          </a:p>
          <a:p>
            <a:pPr marL="514350" indent="-514350">
              <a:buFont typeface="+mj-lt"/>
              <a:buAutoNum type="arabicPeriod"/>
            </a:pPr>
            <a:r>
              <a:rPr lang="en-US" dirty="0" smtClean="0"/>
              <a:t>Compare new h</a:t>
            </a:r>
            <a:r>
              <a:rPr lang="en-US" baseline="-25000" dirty="0" smtClean="0"/>
              <a:t>2 </a:t>
            </a:r>
            <a:r>
              <a:rPr lang="en-US" dirty="0" smtClean="0"/>
              <a:t>with the value assumed in Step 2, and repeat until convergence occurs</a:t>
            </a:r>
          </a:p>
          <a:p>
            <a:pPr marL="514350" indent="-514350">
              <a:buFont typeface="+mj-lt"/>
              <a:buAutoNum type="arabicPeriod"/>
            </a:pPr>
            <a:endParaRPr lang="en-US" baseline="-25000" dirty="0" smtClean="0"/>
          </a:p>
          <a:p>
            <a:pPr marL="514350" indent="-514350">
              <a:buFont typeface="+mj-lt"/>
              <a:buAutoNum type="arabicPeriod"/>
            </a:pPr>
            <a:endParaRPr lang="en-US" baseline="-250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762" y="3048000"/>
            <a:ext cx="4237832" cy="24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624" y="1931242"/>
            <a:ext cx="3248025" cy="6668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43400" y="4275094"/>
            <a:ext cx="385042" cy="369332"/>
          </a:xfrm>
          <a:prstGeom prst="rect">
            <a:avLst/>
          </a:prstGeom>
          <a:noFill/>
        </p:spPr>
        <p:txBody>
          <a:bodyPr wrap="none" rtlCol="0">
            <a:spAutoFit/>
          </a:bodyPr>
          <a:lstStyle/>
          <a:p>
            <a:r>
              <a:rPr lang="en-US" dirty="0" smtClean="0"/>
              <a:t>h</a:t>
            </a:r>
            <a:r>
              <a:rPr lang="en-US" baseline="-25000" dirty="0" smtClean="0"/>
              <a:t>2</a:t>
            </a:r>
            <a:endParaRPr lang="en-US" baseline="-25000" dirty="0"/>
          </a:p>
        </p:txBody>
      </p:sp>
      <p:cxnSp>
        <p:nvCxnSpPr>
          <p:cNvPr id="9" name="Straight Arrow Connector 8"/>
          <p:cNvCxnSpPr/>
          <p:nvPr/>
        </p:nvCxnSpPr>
        <p:spPr>
          <a:xfrm>
            <a:off x="4728442" y="3581400"/>
            <a:ext cx="0" cy="1600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01266" y="5154192"/>
            <a:ext cx="442750"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8182819" y="5181600"/>
            <a:ext cx="442750" cy="369332"/>
          </a:xfrm>
          <a:prstGeom prst="rect">
            <a:avLst/>
          </a:prstGeom>
          <a:noFill/>
        </p:spPr>
        <p:txBody>
          <a:bodyPr wrap="none" rtlCol="0">
            <a:spAutoFit/>
          </a:bodyPr>
          <a:lstStyle/>
          <a:p>
            <a:r>
              <a:rPr lang="en-US" dirty="0" smtClean="0"/>
              <a:t>(1)</a:t>
            </a:r>
            <a:endParaRPr lang="en-US" dirty="0"/>
          </a:p>
        </p:txBody>
      </p:sp>
      <p:sp>
        <p:nvSpPr>
          <p:cNvPr id="13" name="TextBox 12"/>
          <p:cNvSpPr txBox="1"/>
          <p:nvPr/>
        </p:nvSpPr>
        <p:spPr>
          <a:xfrm>
            <a:off x="8667073" y="4495276"/>
            <a:ext cx="385042" cy="369332"/>
          </a:xfrm>
          <a:prstGeom prst="rect">
            <a:avLst/>
          </a:prstGeom>
          <a:noFill/>
        </p:spPr>
        <p:txBody>
          <a:bodyPr wrap="none" rtlCol="0">
            <a:spAutoFit/>
          </a:bodyPr>
          <a:lstStyle/>
          <a:p>
            <a:r>
              <a:rPr lang="en-US" dirty="0" smtClean="0"/>
              <a:t>h</a:t>
            </a:r>
            <a:r>
              <a:rPr lang="en-US" baseline="-25000" dirty="0" smtClean="0"/>
              <a:t>1</a:t>
            </a:r>
            <a:endParaRPr lang="en-US" baseline="-25000" dirty="0"/>
          </a:p>
        </p:txBody>
      </p:sp>
      <p:cxnSp>
        <p:nvCxnSpPr>
          <p:cNvPr id="14" name="Straight Arrow Connector 13"/>
          <p:cNvCxnSpPr/>
          <p:nvPr/>
        </p:nvCxnSpPr>
        <p:spPr>
          <a:xfrm>
            <a:off x="8748820" y="4191000"/>
            <a:ext cx="0" cy="990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22641" y="1371600"/>
            <a:ext cx="2921377" cy="369332"/>
          </a:xfrm>
          <a:prstGeom prst="rect">
            <a:avLst/>
          </a:prstGeom>
          <a:noFill/>
        </p:spPr>
        <p:txBody>
          <a:bodyPr wrap="none" rtlCol="0">
            <a:spAutoFit/>
          </a:bodyPr>
          <a:lstStyle/>
          <a:p>
            <a:r>
              <a:rPr lang="en-US" dirty="0" smtClean="0"/>
              <a:t>Q is known throughout reach</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6027369" y="5555909"/>
                <a:ext cx="1292533" cy="7764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𝑆</m:t>
                          </m:r>
                        </m:e>
                        <m:sub>
                          <m:r>
                            <a:rPr lang="en-US" i="1">
                              <a:latin typeface="Cambria Math"/>
                            </a:rPr>
                            <m:t>𝑓</m:t>
                          </m:r>
                        </m:sub>
                      </m:sSub>
                      <m:r>
                        <a:rPr lang="en-US" i="1">
                          <a:latin typeface="Cambria Math"/>
                        </a:rPr>
                        <m:t>=</m:t>
                      </m:r>
                      <m:sSup>
                        <m:sSupPr>
                          <m:ctrlPr>
                            <a:rPr lang="en-US" i="1">
                              <a:latin typeface="Cambria Math"/>
                            </a:rPr>
                          </m:ctrlPr>
                        </m:sSupPr>
                        <m:e>
                          <m:d>
                            <m:dPr>
                              <m:ctrlPr>
                                <a:rPr lang="en-US" i="1">
                                  <a:latin typeface="Cambria Math"/>
                                </a:rPr>
                              </m:ctrlPr>
                            </m:dPr>
                            <m:e>
                              <m:f>
                                <m:fPr>
                                  <m:ctrlPr>
                                    <a:rPr lang="en-US" i="1">
                                      <a:latin typeface="Cambria Math"/>
                                    </a:rPr>
                                  </m:ctrlPr>
                                </m:fPr>
                                <m:num>
                                  <m:r>
                                    <a:rPr lang="en-US" i="1">
                                      <a:latin typeface="Cambria Math"/>
                                    </a:rPr>
                                    <m:t>𝑄</m:t>
                                  </m:r>
                                </m:num>
                                <m:den>
                                  <m:r>
                                    <a:rPr lang="en-US" i="1">
                                      <a:latin typeface="Cambria Math"/>
                                    </a:rPr>
                                    <m:t>𝐾</m:t>
                                  </m:r>
                                </m:den>
                              </m:f>
                            </m:e>
                          </m:d>
                        </m:e>
                        <m:sup>
                          <m:r>
                            <a:rPr lang="en-US" i="1">
                              <a:latin typeface="Cambria Math"/>
                            </a:rPr>
                            <m:t>2</m:t>
                          </m:r>
                        </m:sup>
                      </m:sSup>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6027369" y="5555909"/>
                <a:ext cx="1292533" cy="776431"/>
              </a:xfrm>
              <a:prstGeom prst="rect">
                <a:avLst/>
              </a:prstGeom>
              <a:blipFill rotWithShape="1">
                <a:blip r:embed="rId4"/>
                <a:stretch>
                  <a:fillRect/>
                </a:stretch>
              </a:blipFill>
            </p:spPr>
            <p:txBody>
              <a:bodyPr/>
              <a:lstStyle/>
              <a:p>
                <a:r>
                  <a:rPr lang="en-US">
                    <a:noFill/>
                  </a:rPr>
                  <a:t> </a:t>
                </a:r>
              </a:p>
            </p:txBody>
          </p:sp>
        </mc:Fallback>
      </mc:AlternateContent>
      <p:sp>
        <p:nvSpPr>
          <p:cNvPr id="18" name="TextBox 17"/>
          <p:cNvSpPr txBox="1"/>
          <p:nvPr/>
        </p:nvSpPr>
        <p:spPr>
          <a:xfrm>
            <a:off x="8324139" y="2076982"/>
            <a:ext cx="458780" cy="369332"/>
          </a:xfrm>
          <a:prstGeom prst="rect">
            <a:avLst/>
          </a:prstGeom>
          <a:noFill/>
        </p:spPr>
        <p:txBody>
          <a:bodyPr wrap="none" rtlCol="0">
            <a:spAutoFit/>
          </a:bodyPr>
          <a:lstStyle/>
          <a:p>
            <a:r>
              <a:rPr lang="en-US" dirty="0" smtClean="0"/>
              <a:t>(A)</a:t>
            </a:r>
            <a:endParaRPr lang="en-US" dirty="0"/>
          </a:p>
        </p:txBody>
      </p:sp>
    </p:spTree>
    <p:extLst>
      <p:ext uri="{BB962C8B-B14F-4D97-AF65-F5344CB8AC3E}">
        <p14:creationId xmlns:p14="http://schemas.microsoft.com/office/powerpoint/2010/main" val="1724979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Computations</a:t>
            </a:r>
            <a:endParaRPr lang="en-US" dirty="0"/>
          </a:p>
        </p:txBody>
      </p:sp>
      <p:graphicFrame>
        <p:nvGraphicFramePr>
          <p:cNvPr id="3" name="Object 2"/>
          <p:cNvGraphicFramePr>
            <a:graphicFrameLocks noChangeAspect="1"/>
          </p:cNvGraphicFramePr>
          <p:nvPr/>
        </p:nvGraphicFramePr>
        <p:xfrm>
          <a:off x="1981200" y="1295400"/>
          <a:ext cx="4870450" cy="5181600"/>
        </p:xfrm>
        <a:graphic>
          <a:graphicData uri="http://schemas.openxmlformats.org/presentationml/2006/ole">
            <mc:AlternateContent xmlns:mc="http://schemas.openxmlformats.org/markup-compatibility/2006">
              <mc:Choice xmlns:v="urn:schemas-microsoft-com:vml" Requires="v">
                <p:oleObj spid="_x0000_s3079" name="Bitmap Image" r:id="rId3" imgW="4172532" imgH="4439270" progId="PBrush">
                  <p:embed/>
                </p:oleObj>
              </mc:Choice>
              <mc:Fallback>
                <p:oleObj name="Bitmap Image" r:id="rId3" imgW="4172532" imgH="4439270"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295400"/>
                        <a:ext cx="48704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2414375" y="2286000"/>
            <a:ext cx="921214" cy="369332"/>
          </a:xfrm>
          <a:prstGeom prst="rect">
            <a:avLst/>
          </a:prstGeom>
          <a:noFill/>
        </p:spPr>
        <p:txBody>
          <a:bodyPr wrap="none" rtlCol="0">
            <a:spAutoFit/>
          </a:bodyPr>
          <a:lstStyle/>
          <a:p>
            <a:r>
              <a:rPr lang="en-US" dirty="0" smtClean="0"/>
              <a:t>Reach 2</a:t>
            </a:r>
            <a:endParaRPr lang="en-US" dirty="0"/>
          </a:p>
        </p:txBody>
      </p:sp>
      <p:sp>
        <p:nvSpPr>
          <p:cNvPr id="5" name="TextBox 4"/>
          <p:cNvSpPr txBox="1"/>
          <p:nvPr/>
        </p:nvSpPr>
        <p:spPr>
          <a:xfrm>
            <a:off x="6611112" y="2113526"/>
            <a:ext cx="921214" cy="369332"/>
          </a:xfrm>
          <a:prstGeom prst="rect">
            <a:avLst/>
          </a:prstGeom>
          <a:noFill/>
        </p:spPr>
        <p:txBody>
          <a:bodyPr wrap="none" rtlCol="0">
            <a:spAutoFit/>
          </a:bodyPr>
          <a:lstStyle/>
          <a:p>
            <a:r>
              <a:rPr lang="en-US" dirty="0" smtClean="0"/>
              <a:t>Reach 3</a:t>
            </a:r>
            <a:endParaRPr lang="en-US" dirty="0"/>
          </a:p>
        </p:txBody>
      </p:sp>
      <p:sp>
        <p:nvSpPr>
          <p:cNvPr id="6" name="TextBox 5"/>
          <p:cNvSpPr txBox="1"/>
          <p:nvPr/>
        </p:nvSpPr>
        <p:spPr>
          <a:xfrm>
            <a:off x="4876800" y="5791200"/>
            <a:ext cx="921214" cy="369332"/>
          </a:xfrm>
          <a:prstGeom prst="rect">
            <a:avLst/>
          </a:prstGeom>
          <a:noFill/>
        </p:spPr>
        <p:txBody>
          <a:bodyPr wrap="none" rtlCol="0">
            <a:spAutoFit/>
          </a:bodyPr>
          <a:lstStyle/>
          <a:p>
            <a:r>
              <a:rPr lang="en-US" dirty="0" smtClean="0"/>
              <a:t>Reach 1</a:t>
            </a:r>
            <a:endParaRPr lang="en-US" dirty="0"/>
          </a:p>
        </p:txBody>
      </p:sp>
      <p:sp>
        <p:nvSpPr>
          <p:cNvPr id="7" name="TextBox 6"/>
          <p:cNvSpPr txBox="1"/>
          <p:nvPr/>
        </p:nvSpPr>
        <p:spPr>
          <a:xfrm>
            <a:off x="309977" y="4114800"/>
            <a:ext cx="3728623" cy="2031325"/>
          </a:xfrm>
          <a:prstGeom prst="rect">
            <a:avLst/>
          </a:prstGeom>
          <a:noFill/>
        </p:spPr>
        <p:txBody>
          <a:bodyPr wrap="square" rtlCol="0">
            <a:spAutoFit/>
          </a:bodyPr>
          <a:lstStyle/>
          <a:p>
            <a:pPr marL="285750" indent="-285750">
              <a:buFont typeface="Arial" pitchFamily="34" charset="0"/>
              <a:buChar char="•"/>
            </a:pPr>
            <a:r>
              <a:rPr lang="en-US" dirty="0" smtClean="0"/>
              <a:t>Start at the downstream end (for subcritical flow)</a:t>
            </a:r>
          </a:p>
          <a:p>
            <a:pPr marL="285750" indent="-285750">
              <a:buFont typeface="Arial" pitchFamily="34" charset="0"/>
              <a:buChar char="•"/>
            </a:pPr>
            <a:r>
              <a:rPr lang="en-US" dirty="0" smtClean="0"/>
              <a:t>Treat each reach separately</a:t>
            </a:r>
          </a:p>
          <a:p>
            <a:pPr marL="285750" indent="-285750">
              <a:buFont typeface="Arial" pitchFamily="34" charset="0"/>
              <a:buChar char="•"/>
            </a:pPr>
            <a:r>
              <a:rPr lang="en-US" dirty="0" smtClean="0"/>
              <a:t>Compute h upstream, one cross-section at a time</a:t>
            </a:r>
          </a:p>
          <a:p>
            <a:pPr marL="285750" indent="-285750">
              <a:buFont typeface="Arial" pitchFamily="34" charset="0"/>
              <a:buChar char="•"/>
            </a:pPr>
            <a:r>
              <a:rPr lang="en-US" dirty="0" smtClean="0"/>
              <a:t>Use computed h values to delineate the floodplain</a:t>
            </a:r>
            <a:endParaRPr lang="en-US" dirty="0"/>
          </a:p>
        </p:txBody>
      </p:sp>
    </p:spTree>
    <p:extLst>
      <p:ext uri="{BB962C8B-B14F-4D97-AF65-F5344CB8AC3E}">
        <p14:creationId xmlns:p14="http://schemas.microsoft.com/office/powerpoint/2010/main" val="4195839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alpha val="43000"/>
          </a:schemeClr>
        </a:solidFill>
        <a:effectLst/>
      </p:bgPr>
    </p:bg>
    <p:spTree>
      <p:nvGrpSpPr>
        <p:cNvPr id="1" name=""/>
        <p:cNvGrpSpPr/>
        <p:nvPr/>
      </p:nvGrpSpPr>
      <p:grpSpPr>
        <a:xfrm>
          <a:off x="0" y="0"/>
          <a:ext cx="0" cy="0"/>
          <a:chOff x="0" y="0"/>
          <a:chExt cx="0" cy="0"/>
        </a:xfrm>
      </p:grpSpPr>
      <p:pic>
        <p:nvPicPr>
          <p:cNvPr id="4" name="Picture 3" descr="rain band screen capture.JPG"/>
          <p:cNvPicPr>
            <a:picLocks noChangeAspect="1"/>
          </p:cNvPicPr>
          <p:nvPr/>
        </p:nvPicPr>
        <p:blipFill>
          <a:blip r:embed="rId3"/>
          <a:stretch>
            <a:fillRect/>
          </a:stretch>
        </p:blipFill>
        <p:spPr>
          <a:xfrm>
            <a:off x="0" y="1295400"/>
            <a:ext cx="9144000" cy="5562600"/>
          </a:xfrm>
          <a:prstGeom prst="rect">
            <a:avLst/>
          </a:prstGeom>
        </p:spPr>
      </p:pic>
      <p:sp>
        <p:nvSpPr>
          <p:cNvPr id="2" name="Title 1"/>
          <p:cNvSpPr>
            <a:spLocks noGrp="1"/>
          </p:cNvSpPr>
          <p:nvPr>
            <p:ph type="ctrTitle"/>
          </p:nvPr>
        </p:nvSpPr>
        <p:spPr>
          <a:xfrm>
            <a:off x="685800" y="0"/>
            <a:ext cx="7772400" cy="1470025"/>
          </a:xfrm>
        </p:spPr>
        <p:txBody>
          <a:bodyPr/>
          <a:lstStyle/>
          <a:p>
            <a:r>
              <a:rPr lang="en-US" b="1" dirty="0" smtClean="0"/>
              <a:t>Williamson County</a:t>
            </a:r>
            <a:br>
              <a:rPr lang="en-US" b="1" dirty="0" smtClean="0"/>
            </a:br>
            <a:r>
              <a:rPr lang="en-US" b="1" dirty="0" smtClean="0"/>
              <a:t>T.S. </a:t>
            </a:r>
            <a:r>
              <a:rPr lang="en-US" b="1" dirty="0" err="1" smtClean="0"/>
              <a:t>Hermine</a:t>
            </a:r>
            <a:r>
              <a:rPr lang="en-US" b="1" dirty="0" smtClean="0"/>
              <a:t> Flood Response</a:t>
            </a:r>
            <a:endParaRPr lang="en-US" b="1" dirty="0"/>
          </a:p>
        </p:txBody>
      </p:sp>
      <p:sp>
        <p:nvSpPr>
          <p:cNvPr id="3" name="Subtitle 2"/>
          <p:cNvSpPr>
            <a:spLocks noGrp="1"/>
          </p:cNvSpPr>
          <p:nvPr>
            <p:ph type="subTitle" idx="1"/>
          </p:nvPr>
        </p:nvSpPr>
        <p:spPr>
          <a:xfrm>
            <a:off x="0" y="3429000"/>
            <a:ext cx="5181600" cy="1295400"/>
          </a:xfrm>
        </p:spPr>
        <p:txBody>
          <a:bodyPr/>
          <a:lstStyle/>
          <a:p>
            <a:r>
              <a:rPr lang="en-US" b="1" dirty="0" smtClean="0">
                <a:solidFill>
                  <a:schemeClr val="tx1"/>
                </a:solidFill>
              </a:rPr>
              <a:t>Jarred Thomas</a:t>
            </a:r>
          </a:p>
          <a:p>
            <a:r>
              <a:rPr lang="en-US" b="1" dirty="0" smtClean="0">
                <a:solidFill>
                  <a:schemeClr val="tx1"/>
                </a:solidFill>
              </a:rPr>
              <a:t>Williamson County OEM</a:t>
            </a:r>
            <a:endParaRPr lang="en-US" b="1" dirty="0">
              <a:solidFill>
                <a:schemeClr val="tx1"/>
              </a:solidFill>
            </a:endParaRPr>
          </a:p>
        </p:txBody>
      </p:sp>
      <p:sp>
        <p:nvSpPr>
          <p:cNvPr id="7" name="Oval 6"/>
          <p:cNvSpPr/>
          <p:nvPr/>
        </p:nvSpPr>
        <p:spPr>
          <a:xfrm>
            <a:off x="5029200" y="3657600"/>
            <a:ext cx="990600" cy="91440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876800" y="3505200"/>
            <a:ext cx="1295400" cy="121920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181600" y="3810000"/>
            <a:ext cx="685800" cy="60960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C:\Documents and Settings\jthomas\Local Settings\Temporary Internet Files\Content.IE5\Q5VJCQHS\MC900013188[1].wmf"/>
          <p:cNvPicPr>
            <a:picLocks noChangeAspect="1" noChangeArrowheads="1"/>
          </p:cNvPicPr>
          <p:nvPr/>
        </p:nvPicPr>
        <p:blipFill>
          <a:blip r:embed="rId4"/>
          <a:srcRect/>
          <a:stretch>
            <a:fillRect/>
          </a:stretch>
        </p:blipFill>
        <p:spPr bwMode="auto">
          <a:xfrm>
            <a:off x="5486400" y="2209800"/>
            <a:ext cx="1327709" cy="1893722"/>
          </a:xfrm>
          <a:prstGeom prst="rect">
            <a:avLst/>
          </a:prstGeom>
          <a:noFill/>
        </p:spPr>
      </p:pic>
      <p:pic>
        <p:nvPicPr>
          <p:cNvPr id="13" name="Picture 12" descr="Official OEM Logo plain.gif"/>
          <p:cNvPicPr>
            <a:picLocks noChangeAspect="1"/>
          </p:cNvPicPr>
          <p:nvPr/>
        </p:nvPicPr>
        <p:blipFill>
          <a:blip r:embed="rId5"/>
          <a:stretch>
            <a:fillRect/>
          </a:stretch>
        </p:blipFill>
        <p:spPr>
          <a:xfrm>
            <a:off x="1828800" y="4648200"/>
            <a:ext cx="1299921" cy="1447800"/>
          </a:xfrm>
          <a:prstGeom prst="rect">
            <a:avLst/>
          </a:prstGeom>
        </p:spPr>
      </p:pic>
    </p:spTree>
    <p:extLst>
      <p:ext uri="{BB962C8B-B14F-4D97-AF65-F5344CB8AC3E}">
        <p14:creationId xmlns:p14="http://schemas.microsoft.com/office/powerpoint/2010/main" val="29349803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tx2"/>
                </a:solidFill>
              </a:rPr>
              <a:t>Flood Inundation Map</a:t>
            </a:r>
            <a:endParaRPr lang="en-US" sz="4000" b="1" dirty="0">
              <a:solidFill>
                <a:schemeClr val="tx2"/>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95400"/>
            <a:ext cx="5619750" cy="510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2540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tx2"/>
                </a:solidFill>
              </a:rPr>
              <a:t>Flood Impact on Houses</a:t>
            </a:r>
            <a:endParaRPr lang="en-US" sz="4000" b="1" dirty="0">
              <a:solidFill>
                <a:schemeClr val="tx2"/>
              </a:solidFill>
            </a:endParaRPr>
          </a:p>
        </p:txBody>
      </p:sp>
      <p:pic>
        <p:nvPicPr>
          <p:cNvPr id="3" name="Picture 2"/>
          <p:cNvPicPr/>
          <p:nvPr/>
        </p:nvPicPr>
        <p:blipFill>
          <a:blip r:embed="rId2" cstate="print"/>
          <a:srcRect/>
          <a:stretch>
            <a:fillRect/>
          </a:stretch>
        </p:blipFill>
        <p:spPr bwMode="auto">
          <a:xfrm>
            <a:off x="1600200" y="1752600"/>
            <a:ext cx="5943600" cy="448056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296" y="3981531"/>
            <a:ext cx="2315710" cy="124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8999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481" y="1981200"/>
            <a:ext cx="7492738" cy="468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000" b="1" dirty="0" smtClean="0">
                <a:solidFill>
                  <a:schemeClr val="tx2"/>
                </a:solidFill>
              </a:rPr>
              <a:t>Rain Map to Flood Map</a:t>
            </a:r>
            <a:endParaRPr lang="en-US" sz="4000" b="1" dirty="0">
              <a:solidFill>
                <a:schemeClr val="tx2"/>
              </a:solidFil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32684"/>
            <a:ext cx="2780444" cy="17728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429000" y="1472754"/>
            <a:ext cx="3505199" cy="646331"/>
          </a:xfrm>
          <a:prstGeom prst="rect">
            <a:avLst/>
          </a:prstGeom>
          <a:noFill/>
        </p:spPr>
        <p:txBody>
          <a:bodyPr wrap="square" rtlCol="0">
            <a:spAutoFit/>
          </a:bodyPr>
          <a:lstStyle/>
          <a:p>
            <a:pPr algn="ctr"/>
            <a:r>
              <a:rPr lang="en-US" dirty="0">
                <a:solidFill>
                  <a:prstClr val="black"/>
                </a:solidFill>
              </a:rPr>
              <a:t>Connect the Models to Real-Time Observations in Brushy Creek</a:t>
            </a:r>
          </a:p>
        </p:txBody>
      </p:sp>
    </p:spTree>
    <p:extLst>
      <p:ext uri="{BB962C8B-B14F-4D97-AF65-F5344CB8AC3E}">
        <p14:creationId xmlns:p14="http://schemas.microsoft.com/office/powerpoint/2010/main" val="39179045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r>
              <a:rPr lang="en-US" sz="4000" b="1" dirty="0" smtClean="0">
                <a:solidFill>
                  <a:schemeClr val="tx2"/>
                </a:solidFill>
              </a:rPr>
              <a:t>Brushy Creek in ArcGIS Online</a:t>
            </a:r>
            <a:endParaRPr lang="en-US" sz="4000" b="1" dirty="0">
              <a:solidFill>
                <a:schemeClr val="tx2"/>
              </a:solidFill>
            </a:endParaRPr>
          </a:p>
        </p:txBody>
      </p:sp>
      <p:sp>
        <p:nvSpPr>
          <p:cNvPr id="3" name="Rectangle 2"/>
          <p:cNvSpPr/>
          <p:nvPr/>
        </p:nvSpPr>
        <p:spPr>
          <a:xfrm>
            <a:off x="1066800" y="6045200"/>
            <a:ext cx="7467600" cy="369332"/>
          </a:xfrm>
          <a:prstGeom prst="rect">
            <a:avLst/>
          </a:prstGeom>
        </p:spPr>
        <p:txBody>
          <a:bodyPr wrap="square">
            <a:spAutoFit/>
          </a:bodyPr>
          <a:lstStyle/>
          <a:p>
            <a:r>
              <a:rPr lang="en-US" dirty="0">
                <a:solidFill>
                  <a:prstClr val="black"/>
                </a:solidFill>
                <a:hlinkClick r:id="rId2"/>
              </a:rPr>
              <a:t>http://www.arcgis.com/home/search.html?q=brushy&amp;t=content</a:t>
            </a:r>
            <a:r>
              <a:rPr lang="en-US" dirty="0">
                <a:solidFill>
                  <a:prstClr val="black"/>
                </a:solidFill>
              </a:rPr>
              <a:t>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055" y="1219200"/>
            <a:ext cx="6400800" cy="45998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893" y="1904999"/>
            <a:ext cx="3548107" cy="31102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096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Pre-Incident</a:t>
            </a:r>
            <a:endParaRPr lang="en-US" sz="4000" dirty="0"/>
          </a:p>
        </p:txBody>
      </p:sp>
      <p:sp>
        <p:nvSpPr>
          <p:cNvPr id="5" name="Text Placeholder 4"/>
          <p:cNvSpPr>
            <a:spLocks noGrp="1"/>
          </p:cNvSpPr>
          <p:nvPr>
            <p:ph type="body" sz="half" idx="2"/>
          </p:nvPr>
        </p:nvSpPr>
        <p:spPr/>
        <p:txBody>
          <a:bodyPr>
            <a:normAutofit/>
          </a:bodyPr>
          <a:lstStyle/>
          <a:p>
            <a:pPr>
              <a:buFont typeface="Arial" pitchFamily="34" charset="0"/>
              <a:buChar char="•"/>
            </a:pPr>
            <a:r>
              <a:rPr lang="en-US" sz="2000" b="1" dirty="0" smtClean="0"/>
              <a:t>State Conference Calls</a:t>
            </a:r>
          </a:p>
          <a:p>
            <a:pPr>
              <a:buFont typeface="Arial" pitchFamily="34" charset="0"/>
              <a:buChar char="•"/>
            </a:pPr>
            <a:r>
              <a:rPr lang="en-US" sz="2000" b="1" dirty="0" smtClean="0"/>
              <a:t>National Weather Service Forecast</a:t>
            </a:r>
          </a:p>
          <a:p>
            <a:pPr>
              <a:buFont typeface="Arial" pitchFamily="34" charset="0"/>
              <a:buChar char="•"/>
            </a:pPr>
            <a:r>
              <a:rPr lang="en-US" sz="2000" b="1" dirty="0" smtClean="0"/>
              <a:t>Monitored Storm Track and Activity</a:t>
            </a:r>
          </a:p>
          <a:p>
            <a:pPr>
              <a:buFont typeface="Arial" pitchFamily="34" charset="0"/>
              <a:buChar char="•"/>
            </a:pPr>
            <a:r>
              <a:rPr lang="en-US" sz="2000" b="1" dirty="0" smtClean="0"/>
              <a:t>Monitored local rainfall totals and water levels at local flood control dams.</a:t>
            </a:r>
          </a:p>
          <a:p>
            <a:pPr>
              <a:buFont typeface="Arial" pitchFamily="34" charset="0"/>
              <a:buChar char="•"/>
            </a:pPr>
            <a:r>
              <a:rPr lang="en-US" sz="2000" b="1" dirty="0" smtClean="0"/>
              <a:t>Communicated with local emergency managers.</a:t>
            </a:r>
            <a:endParaRPr lang="en-US" sz="2000" b="1" dirty="0"/>
          </a:p>
        </p:txBody>
      </p:sp>
      <p:pic>
        <p:nvPicPr>
          <p:cNvPr id="7" name="Content Placeholder 6" descr="hermine2010rain.gif"/>
          <p:cNvPicPr>
            <a:picLocks noGrp="1" noChangeAspect="1"/>
          </p:cNvPicPr>
          <p:nvPr>
            <p:ph idx="1"/>
          </p:nvPr>
        </p:nvPicPr>
        <p:blipFill>
          <a:blip r:embed="rId3"/>
          <a:stretch>
            <a:fillRect/>
          </a:stretch>
        </p:blipFill>
        <p:spPr>
          <a:xfrm>
            <a:off x="3606441" y="0"/>
            <a:ext cx="5537559" cy="6858000"/>
          </a:xfrm>
        </p:spPr>
      </p:pic>
      <p:pic>
        <p:nvPicPr>
          <p:cNvPr id="8" name="Picture 7" descr="Official OEM Logo plain.gif"/>
          <p:cNvPicPr>
            <a:picLocks noChangeAspect="1"/>
          </p:cNvPicPr>
          <p:nvPr/>
        </p:nvPicPr>
        <p:blipFill>
          <a:blip r:embed="rId4"/>
          <a:stretch>
            <a:fillRect/>
          </a:stretch>
        </p:blipFill>
        <p:spPr>
          <a:xfrm>
            <a:off x="152401" y="5941782"/>
            <a:ext cx="685800" cy="763817"/>
          </a:xfrm>
          <a:prstGeom prst="rect">
            <a:avLst/>
          </a:prstGeom>
        </p:spPr>
      </p:pic>
    </p:spTree>
    <p:extLst>
      <p:ext uri="{BB962C8B-B14F-4D97-AF65-F5344CB8AC3E}">
        <p14:creationId xmlns:p14="http://schemas.microsoft.com/office/powerpoint/2010/main" val="1237928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t>Incident Response</a:t>
            </a:r>
            <a:endParaRPr lang="en-US" dirty="0"/>
          </a:p>
        </p:txBody>
      </p:sp>
      <p:sp>
        <p:nvSpPr>
          <p:cNvPr id="6" name="Content Placeholder 5"/>
          <p:cNvSpPr>
            <a:spLocks noGrp="1"/>
          </p:cNvSpPr>
          <p:nvPr>
            <p:ph idx="1"/>
          </p:nvPr>
        </p:nvSpPr>
        <p:spPr>
          <a:xfrm>
            <a:off x="457200" y="1143000"/>
            <a:ext cx="8229600" cy="4983163"/>
          </a:xfrm>
        </p:spPr>
        <p:txBody>
          <a:bodyPr/>
          <a:lstStyle/>
          <a:p>
            <a:r>
              <a:rPr lang="en-US" b="1" dirty="0" smtClean="0"/>
              <a:t>Localized 		Widespread</a:t>
            </a:r>
          </a:p>
          <a:p>
            <a:r>
              <a:rPr lang="en-US" b="1" dirty="0" smtClean="0"/>
              <a:t>Simultaneous Evacuations and Rescues</a:t>
            </a:r>
          </a:p>
          <a:p>
            <a:pPr lvl="1"/>
            <a:r>
              <a:rPr lang="en-US" b="1" dirty="0" smtClean="0"/>
              <a:t>By Land</a:t>
            </a:r>
          </a:p>
          <a:p>
            <a:pPr lvl="1"/>
            <a:r>
              <a:rPr lang="en-US" b="1" dirty="0" smtClean="0"/>
              <a:t>By Boat</a:t>
            </a:r>
          </a:p>
          <a:p>
            <a:pPr lvl="1"/>
            <a:r>
              <a:rPr lang="en-US" b="1" dirty="0" smtClean="0"/>
              <a:t>By </a:t>
            </a:r>
            <a:r>
              <a:rPr lang="en-US" b="1" dirty="0" err="1" smtClean="0"/>
              <a:t>Helo</a:t>
            </a:r>
            <a:endParaRPr lang="en-US" b="1" dirty="0" smtClean="0"/>
          </a:p>
          <a:p>
            <a:pPr>
              <a:buNone/>
            </a:pPr>
            <a:r>
              <a:rPr lang="en-US" b="1" dirty="0" smtClean="0"/>
              <a:t>Agencies Engaged </a:t>
            </a:r>
            <a:r>
              <a:rPr lang="en-US" sz="1800" b="1" dirty="0" smtClean="0"/>
              <a:t>(primary rescue)</a:t>
            </a:r>
          </a:p>
          <a:p>
            <a:pPr>
              <a:buNone/>
            </a:pPr>
            <a:r>
              <a:rPr lang="en-US" sz="2400" b="1" dirty="0" smtClean="0"/>
              <a:t>     Florence FD, Cedar Park FD, Leander FD, Sam Bass FD, Round Rock FD, Georgetown FD, Williamson County EMS, </a:t>
            </a:r>
            <a:r>
              <a:rPr lang="en-US" sz="2400" b="1" dirty="0" err="1" smtClean="0"/>
              <a:t>HazMat</a:t>
            </a:r>
            <a:r>
              <a:rPr lang="en-US" sz="2400" b="1" dirty="0" smtClean="0"/>
              <a:t>, and Sheriff’s Office, Austin FD (TTF-1) (x2), </a:t>
            </a:r>
            <a:r>
              <a:rPr lang="en-US" sz="2400" b="1" dirty="0" err="1" smtClean="0"/>
              <a:t>StarFlight</a:t>
            </a:r>
            <a:r>
              <a:rPr lang="en-US" sz="2400" b="1" dirty="0" smtClean="0"/>
              <a:t> (x3), Texas Parks and Wildlife.</a:t>
            </a:r>
          </a:p>
        </p:txBody>
      </p:sp>
      <p:sp>
        <p:nvSpPr>
          <p:cNvPr id="4" name="Right Arrow 3"/>
          <p:cNvSpPr/>
          <p:nvPr/>
        </p:nvSpPr>
        <p:spPr>
          <a:xfrm>
            <a:off x="2819400" y="1219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Official OEM Logo plain.gif"/>
          <p:cNvPicPr>
            <a:picLocks noChangeAspect="1"/>
          </p:cNvPicPr>
          <p:nvPr/>
        </p:nvPicPr>
        <p:blipFill>
          <a:blip r:embed="rId3"/>
          <a:stretch>
            <a:fillRect/>
          </a:stretch>
        </p:blipFill>
        <p:spPr>
          <a:xfrm>
            <a:off x="152401" y="5941782"/>
            <a:ext cx="685800" cy="763817"/>
          </a:xfrm>
          <a:prstGeom prst="rect">
            <a:avLst/>
          </a:prstGeom>
        </p:spPr>
      </p:pic>
    </p:spTree>
    <p:extLst>
      <p:ext uri="{BB962C8B-B14F-4D97-AF65-F5344CB8AC3E}">
        <p14:creationId xmlns:p14="http://schemas.microsoft.com/office/powerpoint/2010/main" val="2961254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1143000"/>
          </a:xfrm>
        </p:spPr>
        <p:txBody>
          <a:bodyPr>
            <a:noAutofit/>
          </a:bodyPr>
          <a:lstStyle/>
          <a:p>
            <a:r>
              <a:rPr lang="en-US" sz="8000" b="1" dirty="0" smtClean="0"/>
              <a:t>Post-incident</a:t>
            </a:r>
            <a:endParaRPr lang="en-US" sz="8000" b="1" dirty="0"/>
          </a:p>
        </p:txBody>
      </p:sp>
    </p:spTree>
    <p:extLst>
      <p:ext uri="{BB962C8B-B14F-4D97-AF65-F5344CB8AC3E}">
        <p14:creationId xmlns:p14="http://schemas.microsoft.com/office/powerpoint/2010/main" val="1333375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S Hermine Video.wmv">
            <a:hlinkClick r:id="" action="ppaction://media"/>
          </p:cNvPr>
          <p:cNvPicPr>
            <a:picLocks noGrp="1" noRot="1" noChangeAspect="1"/>
          </p:cNvPicPr>
          <p:nvPr>
            <p:ph idx="4294967295"/>
            <a:videoFile r:link="rId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57242077"/>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sign_1">
  <a:themeElements>
    <a:clrScheme name="1_Design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sign_1">
      <a:majorFont>
        <a:latin typeface="Futura Md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ign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ign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ign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sign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sign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sign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sign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sign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sign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sign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sign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961</Words>
  <Application>Microsoft Office PowerPoint</Application>
  <PresentationFormat>On-screen Show (4:3)</PresentationFormat>
  <Paragraphs>187</Paragraphs>
  <Slides>53</Slides>
  <Notes>7</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57" baseType="lpstr">
      <vt:lpstr>Office Theme</vt:lpstr>
      <vt:lpstr>1_Design_1</vt:lpstr>
      <vt:lpstr>1_Office Theme</vt:lpstr>
      <vt:lpstr>Bitmap Image</vt:lpstr>
      <vt:lpstr>GIS and Hydrologic Modeling Brushy Creek as an Example</vt:lpstr>
      <vt:lpstr>Capital Area Counties</vt:lpstr>
      <vt:lpstr>Tropical Storm Hermine,  Sept 7-8, 2010</vt:lpstr>
      <vt:lpstr>A homeowner in Cedar Park</vt:lpstr>
      <vt:lpstr>Williamson County T.S. Hermine Flood Response</vt:lpstr>
      <vt:lpstr>Pre-Incident</vt:lpstr>
      <vt:lpstr>Incident Response</vt:lpstr>
      <vt:lpstr>Post-incident</vt:lpstr>
      <vt:lpstr>PowerPoint Presentation</vt:lpstr>
      <vt:lpstr>Lessons Learned</vt:lpstr>
      <vt:lpstr>Brushy Creek Rd, Dam 7 Brushy Creek Rd and West Parmer Ln</vt:lpstr>
      <vt:lpstr>Upper Brushy Creek Water Control &amp; Improvement District</vt:lpstr>
      <vt:lpstr>JURISDICTIONAL BOUNDARIES</vt:lpstr>
      <vt:lpstr>DRAINAGE AREAS</vt:lpstr>
      <vt:lpstr>PowerPoint Presentation</vt:lpstr>
      <vt:lpstr>PowerPoint Presentation</vt:lpstr>
      <vt:lpstr>Flood Control Dams</vt:lpstr>
      <vt:lpstr>Floodplains in Williamson County</vt:lpstr>
      <vt:lpstr>Floodplain Zones</vt:lpstr>
      <vt:lpstr>Watershed – Drainage area of a point on a stream</vt:lpstr>
      <vt:lpstr>HUC-12 Watersheds for Brushy Creek</vt:lpstr>
      <vt:lpstr>Hydrologic System</vt:lpstr>
      <vt:lpstr>Hydrologic System</vt:lpstr>
      <vt:lpstr>Views of Motion</vt:lpstr>
      <vt:lpstr>System Transformation</vt:lpstr>
      <vt:lpstr>PowerPoint Presentation</vt:lpstr>
      <vt:lpstr>Deterministic, Lumped Steady Flow Model </vt:lpstr>
      <vt:lpstr>Deterministic, Lumped Unsteady Flow Model</vt:lpstr>
      <vt:lpstr>Deterministic, Distributed, Unsteady Flow Model</vt:lpstr>
      <vt:lpstr>Stochastic, time-independent model</vt:lpstr>
      <vt:lpstr>HUC-12 Subwatershed 120702050401  Upper Brushy Creek</vt:lpstr>
      <vt:lpstr>PowerPoint Presentation</vt:lpstr>
      <vt:lpstr>GIS Hydrology Analysis (HEC-GeoHMS) using 10ft DEM derived from LIDAR</vt:lpstr>
      <vt:lpstr>HEC-HMS Model of Brushy Creek</vt:lpstr>
      <vt:lpstr>Watershed W1820</vt:lpstr>
      <vt:lpstr>Junction J329</vt:lpstr>
      <vt:lpstr>Reach R580</vt:lpstr>
      <vt:lpstr>Engineering Hydraulics</vt:lpstr>
      <vt:lpstr>HEC-RAS Flood Water Surface Elevation Model</vt:lpstr>
      <vt:lpstr>Flood Inundation</vt:lpstr>
      <vt:lpstr>Floodplain Delineation</vt:lpstr>
      <vt:lpstr>Reaches and Rivers in Brushy Creek</vt:lpstr>
      <vt:lpstr>HEC-RAS Flood Elevation Model</vt:lpstr>
      <vt:lpstr>Steady Flow Solution</vt:lpstr>
      <vt:lpstr>PowerPoint Presentation</vt:lpstr>
      <vt:lpstr>Flow Conveyance, K</vt:lpstr>
      <vt:lpstr>Reach Lengths</vt:lpstr>
      <vt:lpstr>Solving Steady Flow Equations</vt:lpstr>
      <vt:lpstr>Flow Computations</vt:lpstr>
      <vt:lpstr>Flood Inundation Map</vt:lpstr>
      <vt:lpstr>Flood Impact on Houses</vt:lpstr>
      <vt:lpstr>Rain Map to Flood Map</vt:lpstr>
      <vt:lpstr>Brushy Creek in ArcGIS Online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dc:creator>
  <cp:lastModifiedBy>Maidment</cp:lastModifiedBy>
  <cp:revision>12</cp:revision>
  <dcterms:created xsi:type="dcterms:W3CDTF">2012-03-01T02:51:21Z</dcterms:created>
  <dcterms:modified xsi:type="dcterms:W3CDTF">2012-11-01T08:07:34Z</dcterms:modified>
</cp:coreProperties>
</file>