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7" r:id="rId2"/>
    <p:sldMasterId id="2147483693" r:id="rId3"/>
    <p:sldMasterId id="2147483698" r:id="rId4"/>
    <p:sldMasterId id="2147483708" r:id="rId5"/>
    <p:sldMasterId id="2147483714" r:id="rId6"/>
    <p:sldMasterId id="2147483726" r:id="rId7"/>
  </p:sldMasterIdLst>
  <p:notesMasterIdLst>
    <p:notesMasterId r:id="rId61"/>
  </p:notesMasterIdLst>
  <p:handoutMasterIdLst>
    <p:handoutMasterId r:id="rId62"/>
  </p:handoutMasterIdLst>
  <p:sldIdLst>
    <p:sldId id="579" r:id="rId8"/>
    <p:sldId id="514" r:id="rId9"/>
    <p:sldId id="522" r:id="rId10"/>
    <p:sldId id="496" r:id="rId11"/>
    <p:sldId id="497" r:id="rId12"/>
    <p:sldId id="601" r:id="rId13"/>
    <p:sldId id="609" r:id="rId14"/>
    <p:sldId id="608" r:id="rId15"/>
    <p:sldId id="603" r:id="rId16"/>
    <p:sldId id="605" r:id="rId17"/>
    <p:sldId id="606" r:id="rId18"/>
    <p:sldId id="607" r:id="rId19"/>
    <p:sldId id="613" r:id="rId20"/>
    <p:sldId id="614" r:id="rId21"/>
    <p:sldId id="615" r:id="rId22"/>
    <p:sldId id="616" r:id="rId23"/>
    <p:sldId id="617" r:id="rId24"/>
    <p:sldId id="618" r:id="rId25"/>
    <p:sldId id="619" r:id="rId26"/>
    <p:sldId id="620" r:id="rId27"/>
    <p:sldId id="621" r:id="rId28"/>
    <p:sldId id="622" r:id="rId29"/>
    <p:sldId id="623" r:id="rId30"/>
    <p:sldId id="624" r:id="rId31"/>
    <p:sldId id="625" r:id="rId32"/>
    <p:sldId id="626" r:id="rId33"/>
    <p:sldId id="627" r:id="rId34"/>
    <p:sldId id="628" r:id="rId35"/>
    <p:sldId id="629" r:id="rId36"/>
    <p:sldId id="630" r:id="rId37"/>
    <p:sldId id="636" r:id="rId38"/>
    <p:sldId id="635" r:id="rId39"/>
    <p:sldId id="637" r:id="rId40"/>
    <p:sldId id="631" r:id="rId41"/>
    <p:sldId id="585" r:id="rId42"/>
    <p:sldId id="589" r:id="rId43"/>
    <p:sldId id="590" r:id="rId44"/>
    <p:sldId id="599" r:id="rId45"/>
    <p:sldId id="600" r:id="rId46"/>
    <p:sldId id="538" r:id="rId47"/>
    <p:sldId id="539" r:id="rId48"/>
    <p:sldId id="591" r:id="rId49"/>
    <p:sldId id="592" r:id="rId50"/>
    <p:sldId id="593" r:id="rId51"/>
    <p:sldId id="594" r:id="rId52"/>
    <p:sldId id="595" r:id="rId53"/>
    <p:sldId id="596" r:id="rId54"/>
    <p:sldId id="597" r:id="rId55"/>
    <p:sldId id="584" r:id="rId56"/>
    <p:sldId id="598" r:id="rId57"/>
    <p:sldId id="583" r:id="rId58"/>
    <p:sldId id="632" r:id="rId59"/>
    <p:sldId id="633" r:id="rId60"/>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93957" autoAdjust="0"/>
  </p:normalViewPr>
  <p:slideViewPr>
    <p:cSldViewPr>
      <p:cViewPr>
        <p:scale>
          <a:sx n="80" d="100"/>
          <a:sy n="80" d="100"/>
        </p:scale>
        <p:origin x="-1290" y="-192"/>
      </p:cViewPr>
      <p:guideLst>
        <p:guide orient="horz" pos="2160"/>
        <p:guide pos="16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2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0" tIns="48324" rIns="96650" bIns="48324" numCol="1" anchor="t" anchorCtr="0" compatLnSpc="1">
            <a:prstTxWarp prst="textNoShape">
              <a:avLst/>
            </a:prstTxWarp>
          </a:bodyPr>
          <a:lstStyle>
            <a:lvl1pPr defTabSz="966788" eaLnBrk="1" hangingPunct="1">
              <a:defRPr sz="1300">
                <a:latin typeface="Arial" charset="0"/>
              </a:defRPr>
            </a:lvl1pPr>
          </a:lstStyle>
          <a:p>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0" tIns="48324" rIns="96650" bIns="48324" numCol="1" anchor="t" anchorCtr="0" compatLnSpc="1">
            <a:prstTxWarp prst="textNoShape">
              <a:avLst/>
            </a:prstTxWarp>
          </a:bodyPr>
          <a:lstStyle>
            <a:lvl1pPr algn="r" defTabSz="966788" eaLnBrk="1" hangingPunct="1">
              <a:defRPr sz="1300">
                <a:latin typeface="Arial" charset="0"/>
              </a:defRPr>
            </a:lvl1pPr>
          </a:lstStyle>
          <a:p>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0" tIns="48324" rIns="96650" bIns="48324" numCol="1" anchor="b" anchorCtr="0" compatLnSpc="1">
            <a:prstTxWarp prst="textNoShape">
              <a:avLst/>
            </a:prstTxWarp>
          </a:bodyPr>
          <a:lstStyle>
            <a:lvl1pPr defTabSz="966788" eaLnBrk="1" hangingPunct="1">
              <a:defRPr sz="1300">
                <a:latin typeface="Arial" charset="0"/>
              </a:defRPr>
            </a:lvl1pPr>
          </a:lstStyle>
          <a:p>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0" tIns="48324" rIns="96650" bIns="48324" numCol="1" anchor="b" anchorCtr="0" compatLnSpc="1">
            <a:prstTxWarp prst="textNoShape">
              <a:avLst/>
            </a:prstTxWarp>
          </a:bodyPr>
          <a:lstStyle>
            <a:lvl1pPr algn="r" defTabSz="966788" eaLnBrk="1" hangingPunct="1">
              <a:defRPr sz="1300">
                <a:latin typeface="Arial" charset="0"/>
              </a:defRPr>
            </a:lvl1pPr>
          </a:lstStyle>
          <a:p>
            <a:fld id="{82CFE5E2-6FC6-438A-B803-21A656C3090F}" type="slidenum">
              <a:rPr lang="en-US"/>
              <a:pPr/>
              <a:t>‹#›</a:t>
            </a:fld>
            <a:endParaRPr lang="en-US"/>
          </a:p>
        </p:txBody>
      </p:sp>
    </p:spTree>
    <p:extLst>
      <p:ext uri="{BB962C8B-B14F-4D97-AF65-F5344CB8AC3E}">
        <p14:creationId xmlns:p14="http://schemas.microsoft.com/office/powerpoint/2010/main" val="2324918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0" tIns="48324" rIns="96650" bIns="48324" numCol="1" anchor="t" anchorCtr="0" compatLnSpc="1">
            <a:prstTxWarp prst="textNoShape">
              <a:avLst/>
            </a:prstTxWarp>
          </a:bodyPr>
          <a:lstStyle>
            <a:lvl1pPr defTabSz="966788" eaLnBrk="1" hangingPunct="1">
              <a:defRPr sz="1300">
                <a:latin typeface="Arial" charset="0"/>
              </a:defRPr>
            </a:lvl1pPr>
          </a:lstStyle>
          <a:p>
            <a:endParaRPr lang="en-US"/>
          </a:p>
        </p:txBody>
      </p:sp>
      <p:sp>
        <p:nvSpPr>
          <p:cNvPr id="2560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0" tIns="48324" rIns="96650" bIns="48324" numCol="1" anchor="t" anchorCtr="0" compatLnSpc="1">
            <a:prstTxWarp prst="textNoShape">
              <a:avLst/>
            </a:prstTxWarp>
          </a:bodyPr>
          <a:lstStyle>
            <a:lvl1pPr algn="r" defTabSz="966788" eaLnBrk="1" hangingPunct="1">
              <a:defRPr sz="1300">
                <a:latin typeface="Arial" charset="0"/>
              </a:defRPr>
            </a:lvl1pPr>
          </a:lstStyle>
          <a:p>
            <a:endParaRPr lang="en-US"/>
          </a:p>
        </p:txBody>
      </p:sp>
      <p:sp>
        <p:nvSpPr>
          <p:cNvPr id="2560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2560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0" tIns="48324" rIns="96650" bIns="4832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0" tIns="48324" rIns="96650" bIns="48324" numCol="1" anchor="b" anchorCtr="0" compatLnSpc="1">
            <a:prstTxWarp prst="textNoShape">
              <a:avLst/>
            </a:prstTxWarp>
          </a:bodyPr>
          <a:lstStyle>
            <a:lvl1pPr defTabSz="966788" eaLnBrk="1" hangingPunct="1">
              <a:defRPr sz="1300">
                <a:latin typeface="Arial" charset="0"/>
              </a:defRPr>
            </a:lvl1pPr>
          </a:lstStyle>
          <a:p>
            <a:endParaRPr lang="en-US"/>
          </a:p>
        </p:txBody>
      </p:sp>
      <p:sp>
        <p:nvSpPr>
          <p:cNvPr id="2560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0" tIns="48324" rIns="96650" bIns="48324" numCol="1" anchor="b" anchorCtr="0" compatLnSpc="1">
            <a:prstTxWarp prst="textNoShape">
              <a:avLst/>
            </a:prstTxWarp>
          </a:bodyPr>
          <a:lstStyle>
            <a:lvl1pPr algn="r" defTabSz="966788" eaLnBrk="1" hangingPunct="1">
              <a:defRPr sz="1300">
                <a:latin typeface="Arial" charset="0"/>
              </a:defRPr>
            </a:lvl1pPr>
          </a:lstStyle>
          <a:p>
            <a:fld id="{864F7D68-B0C2-446F-A587-042A40EDCB9E}" type="slidenum">
              <a:rPr lang="en-US"/>
              <a:pPr/>
              <a:t>‹#›</a:t>
            </a:fld>
            <a:endParaRPr lang="en-US"/>
          </a:p>
        </p:txBody>
      </p:sp>
    </p:spTree>
    <p:extLst>
      <p:ext uri="{BB962C8B-B14F-4D97-AF65-F5344CB8AC3E}">
        <p14:creationId xmlns:p14="http://schemas.microsoft.com/office/powerpoint/2010/main" val="26302522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pubs.usgs.gov/sir/2009/506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This is an overview diagram of the AHGW data model.</a:t>
            </a:r>
          </a:p>
          <a:p>
            <a:pPr>
              <a:buFont typeface="Arial" pitchFamily="34" charset="0"/>
              <a:buChar char="•"/>
            </a:pPr>
            <a:r>
              <a:rPr lang="en-US" dirty="0" smtClean="0"/>
              <a:t>You can review the different components, talk</a:t>
            </a:r>
            <a:r>
              <a:rPr lang="en-US" baseline="0" dirty="0" smtClean="0"/>
              <a:t> about what each component is for:</a:t>
            </a:r>
          </a:p>
          <a:p>
            <a:pPr>
              <a:buFont typeface="Arial" pitchFamily="34" charset="0"/>
              <a:buChar char="•"/>
            </a:pPr>
            <a:r>
              <a:rPr lang="en-US" baseline="0" dirty="0" smtClean="0"/>
              <a:t>Framework – includes </a:t>
            </a:r>
            <a:r>
              <a:rPr lang="en-US" baseline="0" dirty="0" err="1" smtClean="0"/>
              <a:t>hydrography</a:t>
            </a:r>
            <a:r>
              <a:rPr lang="en-US" baseline="0" dirty="0" smtClean="0"/>
              <a:t>, monitoring points, wells, aquifers, tables for managing time series (the framework includes a simplified temporal component). – with the framework you can get started on most water resources projects.</a:t>
            </a:r>
          </a:p>
          <a:p>
            <a:pPr>
              <a:buFont typeface="Arial" pitchFamily="34" charset="0"/>
              <a:buChar char="•"/>
            </a:pPr>
            <a:r>
              <a:rPr lang="en-US" baseline="0" dirty="0" smtClean="0"/>
              <a:t>Borehole data – description of vertical information recorded along boreholes (</a:t>
            </a:r>
            <a:r>
              <a:rPr lang="en-US" baseline="0" dirty="0" err="1" smtClean="0"/>
              <a:t>hydrostratigraphy</a:t>
            </a:r>
            <a:r>
              <a:rPr lang="en-US" baseline="0" dirty="0" smtClean="0"/>
              <a:t>, well construction).</a:t>
            </a:r>
          </a:p>
          <a:p>
            <a:pPr>
              <a:buFont typeface="Arial" pitchFamily="34" charset="0"/>
              <a:buChar char="•"/>
            </a:pPr>
            <a:r>
              <a:rPr lang="en-US" baseline="0" dirty="0" smtClean="0"/>
              <a:t>Geology – representation of data from geologic maps.</a:t>
            </a:r>
          </a:p>
          <a:p>
            <a:pPr>
              <a:buFont typeface="Arial" pitchFamily="34" charset="0"/>
              <a:buChar char="•"/>
            </a:pPr>
            <a:r>
              <a:rPr lang="en-US" baseline="0" dirty="0" err="1" smtClean="0"/>
              <a:t>Hydrostratigraphy</a:t>
            </a:r>
            <a:r>
              <a:rPr lang="en-US" baseline="0" dirty="0" smtClean="0"/>
              <a:t> – building 2D and 3D </a:t>
            </a:r>
            <a:r>
              <a:rPr lang="en-US" baseline="0" dirty="0" err="1" smtClean="0"/>
              <a:t>hydrogeologic</a:t>
            </a:r>
            <a:r>
              <a:rPr lang="en-US" baseline="0" dirty="0" smtClean="0"/>
              <a:t> models including surfaces, cross sections, volumes.</a:t>
            </a:r>
          </a:p>
          <a:p>
            <a:pPr>
              <a:buFont typeface="Arial" pitchFamily="34" charset="0"/>
              <a:buChar char="•"/>
            </a:pPr>
            <a:r>
              <a:rPr lang="en-US" baseline="0" dirty="0" smtClean="0"/>
              <a:t>Temporal – dealing with time varying data – plots, tracks, animations.</a:t>
            </a:r>
          </a:p>
          <a:p>
            <a:pPr>
              <a:buFont typeface="Arial" pitchFamily="34" charset="0"/>
              <a:buChar char="•"/>
            </a:pPr>
            <a:r>
              <a:rPr lang="en-US" baseline="0" dirty="0" smtClean="0"/>
              <a:t>Simulation – integration with groundwater simulation models, especially MODFLOW.</a:t>
            </a:r>
          </a:p>
          <a:p>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permit analysis</a:t>
            </a:r>
            <a:r>
              <a:rPr lang="en-US" baseline="0" dirty="0" smtClean="0"/>
              <a:t> (impact of a proposed well or change in pumping rate) was traditionally done by manually modifying the model, running the model, and manually analyzing the changes to the model. Using AHGW tools, we developed a series of workflows that fully automated the process.</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15</a:t>
            </a:fld>
            <a:endParaRPr lang="en-US"/>
          </a:p>
        </p:txBody>
      </p:sp>
    </p:spTree>
    <p:extLst>
      <p:ext uri="{BB962C8B-B14F-4D97-AF65-F5344CB8AC3E}">
        <p14:creationId xmlns:p14="http://schemas.microsoft.com/office/powerpoint/2010/main" val="1593275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the previous slide was just a hypothetical run, this slide shows some actual maps generated from our process that were included in the modeling reports.</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16</a:t>
            </a:fld>
            <a:endParaRPr lang="en-US"/>
          </a:p>
        </p:txBody>
      </p:sp>
    </p:spTree>
    <p:extLst>
      <p:ext uri="{BB962C8B-B14F-4D97-AF65-F5344CB8AC3E}">
        <p14:creationId xmlns:p14="http://schemas.microsoft.com/office/powerpoint/2010/main" val="1345977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a:latin typeface="+mn-lt"/>
              </a:rPr>
              <a:t>The VESM has 46 layers.  </a:t>
            </a:r>
          </a:p>
          <a:p>
            <a:r>
              <a:rPr lang="en-US" sz="1300" dirty="0" err="1">
                <a:latin typeface="+mn-lt"/>
              </a:rPr>
              <a:t>Surficial</a:t>
            </a:r>
            <a:r>
              <a:rPr lang="en-US" sz="1300" dirty="0">
                <a:latin typeface="+mn-lt"/>
              </a:rPr>
              <a:t> aquifer -- layers 1, 2 </a:t>
            </a:r>
          </a:p>
          <a:p>
            <a:r>
              <a:rPr lang="en-US" sz="1300" dirty="0">
                <a:latin typeface="+mn-lt"/>
              </a:rPr>
              <a:t>Upper Yorktown-Eastover confining unit -- layers 3-10 </a:t>
            </a:r>
          </a:p>
          <a:p>
            <a:r>
              <a:rPr lang="en-US" sz="1300" dirty="0">
                <a:latin typeface="+mn-lt"/>
              </a:rPr>
              <a:t>Upper Yorktown-Eastover aquifer -- layers 11-18 </a:t>
            </a:r>
          </a:p>
          <a:p>
            <a:r>
              <a:rPr lang="en-US" sz="1300" dirty="0">
                <a:latin typeface="+mn-lt"/>
              </a:rPr>
              <a:t>Middle Yorktown-Eastover confining unit -- layers 19-22 </a:t>
            </a:r>
          </a:p>
          <a:p>
            <a:r>
              <a:rPr lang="en-US" sz="1300" dirty="0">
                <a:latin typeface="+mn-lt"/>
              </a:rPr>
              <a:t>Middle Yorktown-Eastover aquifer -- 23-30 </a:t>
            </a:r>
          </a:p>
          <a:p>
            <a:r>
              <a:rPr lang="en-US" sz="1300" dirty="0">
                <a:latin typeface="+mn-lt"/>
              </a:rPr>
              <a:t>Lower Yorktown-Eastover confining unit -- layers 31-34 </a:t>
            </a:r>
          </a:p>
          <a:p>
            <a:r>
              <a:rPr lang="en-US" sz="1300" dirty="0">
                <a:latin typeface="+mn-lt"/>
              </a:rPr>
              <a:t>Lower Yorktown-Eastover aquifer -- layers 35-42 </a:t>
            </a:r>
          </a:p>
          <a:p>
            <a:r>
              <a:rPr lang="en-US" sz="1300" dirty="0">
                <a:latin typeface="+mn-lt"/>
              </a:rPr>
              <a:t>43-46 - ??  I think these are </a:t>
            </a:r>
            <a:r>
              <a:rPr lang="en-US" sz="1300" dirty="0" err="1">
                <a:latin typeface="+mn-lt"/>
              </a:rPr>
              <a:t>St.Mary's</a:t>
            </a:r>
            <a:r>
              <a:rPr lang="en-US" sz="1300" dirty="0">
                <a:latin typeface="+mn-lt"/>
              </a:rPr>
              <a:t> confining unit</a:t>
            </a:r>
          </a:p>
          <a:p>
            <a:r>
              <a:rPr lang="en-US" sz="1300" dirty="0">
                <a:latin typeface="+mn-lt"/>
              </a:rPr>
              <a:t> </a:t>
            </a:r>
          </a:p>
          <a:p>
            <a:r>
              <a:rPr lang="en-US" sz="1300" dirty="0">
                <a:latin typeface="+mn-lt"/>
              </a:rPr>
              <a:t>There are 370 rows in the following format (from the North/top): 40 rows of 2000 feet, 300 rows of 1000 feet, and 30 rows of 2000 feet. </a:t>
            </a:r>
          </a:p>
          <a:p>
            <a:r>
              <a:rPr lang="en-US" sz="1300" dirty="0">
                <a:latin typeface="+mn-lt"/>
              </a:rPr>
              <a:t>There are 102 columns in the following format (from the West/left): 7 columns of 5000 feet, 8 columns of 2000 feet, 60 columns of 1000 feet, 20 columns of 2000 feet, and 7 columns of 5000 feet. </a:t>
            </a:r>
          </a:p>
          <a:p>
            <a:r>
              <a:rPr lang="en-US" sz="1300" dirty="0">
                <a:latin typeface="+mn-lt"/>
              </a:rPr>
              <a:t> </a:t>
            </a:r>
          </a:p>
          <a:p>
            <a:r>
              <a:rPr lang="en-US" sz="1300" dirty="0">
                <a:latin typeface="+mn-lt"/>
              </a:rPr>
              <a:t>The report documenting its creation (see </a:t>
            </a:r>
            <a:r>
              <a:rPr lang="en-US" sz="1300" u="sng" dirty="0">
                <a:latin typeface="+mn-lt"/>
                <a:hlinkClick r:id="rId3"/>
              </a:rPr>
              <a:t>http://pubs.usgs.gov/sir/2009/5066/</a:t>
            </a:r>
            <a:r>
              <a:rPr lang="en-US" sz="1300" dirty="0">
                <a:latin typeface="+mn-lt"/>
              </a:rPr>
              <a:t> for an abstract and </a:t>
            </a:r>
            <a:r>
              <a:rPr lang="en-US" sz="1300" dirty="0" err="1">
                <a:latin typeface="+mn-lt"/>
              </a:rPr>
              <a:t>pdf</a:t>
            </a:r>
            <a:r>
              <a:rPr lang="en-US" sz="1300" dirty="0">
                <a:latin typeface="+mn-lt"/>
              </a:rPr>
              <a:t> of the report) was published in 2009 and I know that the authors of that report (Ward E. Sanford, Jason P. Pope, and David L. </a:t>
            </a:r>
            <a:r>
              <a:rPr lang="en-US" sz="1300" dirty="0" err="1">
                <a:latin typeface="+mn-lt"/>
              </a:rPr>
              <a:t>Nelms</a:t>
            </a:r>
            <a:r>
              <a:rPr lang="en-US" sz="1300" dirty="0">
                <a:latin typeface="+mn-lt"/>
              </a:rPr>
              <a:t>) were involved in its creation.</a:t>
            </a:r>
          </a:p>
          <a:p>
            <a:endParaRPr lang="en-US" sz="1300" dirty="0">
              <a:latin typeface="+mn-lt"/>
            </a:endParaRPr>
          </a:p>
          <a:p>
            <a:pPr marL="241653" indent="-241653">
              <a:lnSpc>
                <a:spcPct val="90000"/>
              </a:lnSpc>
            </a:pPr>
            <a:r>
              <a:rPr lang="en-US" sz="1300" dirty="0"/>
              <a:t>Permit issuance is dependent upon:</a:t>
            </a:r>
          </a:p>
          <a:p>
            <a:pPr marL="241653" indent="-241653">
              <a:lnSpc>
                <a:spcPct val="90000"/>
              </a:lnSpc>
              <a:buFontTx/>
              <a:buAutoNum type="arabicParenR"/>
            </a:pPr>
            <a:r>
              <a:rPr lang="en-US" sz="1300" dirty="0"/>
              <a:t>The requested permit not resulting in any simulated </a:t>
            </a:r>
            <a:r>
              <a:rPr lang="en-US" sz="1300" dirty="0" err="1"/>
              <a:t>potoentiometic</a:t>
            </a:r>
            <a:r>
              <a:rPr lang="en-US" sz="1300" dirty="0"/>
              <a:t> head values below the “critical surface” in any layer in any of the confined aquifers – 3 confined aquifers in the case of the Virginia Eastern Shore Model (VESM), and 9 in the case of the Virginia Coastal Plain Model.  </a:t>
            </a:r>
          </a:p>
          <a:p>
            <a:pPr marL="241653" indent="-241653">
              <a:lnSpc>
                <a:spcPct val="90000"/>
              </a:lnSpc>
              <a:buFontTx/>
              <a:buAutoNum type="arabicParenR"/>
            </a:pPr>
            <a:r>
              <a:rPr lang="en-US" sz="1300" dirty="0"/>
              <a:t> The Area of Influence (AOI) (area representing 1 foot or more of drawdown) cannot intersect any cells where the baseline simulated heads already are below the critical surface.</a:t>
            </a:r>
          </a:p>
          <a:p>
            <a:pPr marL="241653" indent="-241653">
              <a:lnSpc>
                <a:spcPct val="90000"/>
              </a:lnSpc>
            </a:pPr>
            <a:r>
              <a:rPr lang="en-US" sz="1300" dirty="0"/>
              <a:t>Further, </a:t>
            </a:r>
            <a:r>
              <a:rPr lang="en-US" sz="1300" dirty="0" err="1"/>
              <a:t>Aquaveo</a:t>
            </a:r>
            <a:r>
              <a:rPr lang="en-US" sz="1300" dirty="0"/>
              <a:t> staff must analyze the potential for adverse changes to water quality.  To do so with the VESM we run a baseline SEAWAT simulation for 50 years (starting at 2010) with the requested </a:t>
            </a:r>
            <a:r>
              <a:rPr lang="en-US" sz="1300" dirty="0" err="1"/>
              <a:t>permittee</a:t>
            </a:r>
            <a:r>
              <a:rPr lang="en-US" sz="1300" dirty="0"/>
              <a:t> wells turned off.  We run a second SEAWAT simulation with them on.  If any cell in the model experiences an increase of chloride concentration of 0.25 g/L then we conclude that there is a potential for adverse water quality changes.  The value of 0.25 g/L is the EPA suggested drinking water limit for chloride.  We discussed modeling where the interface between potable and non-potable water was using the baseline and added wells simulations.  Our original thought was that if the boundary was brought inland past any existing </a:t>
            </a:r>
            <a:r>
              <a:rPr lang="en-US" sz="1300" dirty="0" err="1"/>
              <a:t>permittees</a:t>
            </a:r>
            <a:r>
              <a:rPr lang="en-US" sz="1300" dirty="0"/>
              <a:t> then that would be the criterion.  However, after discussion with the DEQ we decided to </a:t>
            </a:r>
            <a:r>
              <a:rPr lang="en-US" sz="1300" dirty="0" err="1"/>
              <a:t>evalate</a:t>
            </a:r>
            <a:r>
              <a:rPr lang="en-US" sz="1300" dirty="0"/>
              <a:t> water quality based upon the first criterion I discussed above because there isn’t sufficient data to establish where the potable interface is to begin with. </a:t>
            </a:r>
          </a:p>
          <a:p>
            <a:endParaRPr lang="en-US" sz="1300" dirty="0">
              <a:latin typeface="+mn-lt"/>
            </a:endParaRPr>
          </a:p>
          <a:p>
            <a:endParaRPr lang="en-US" dirty="0"/>
          </a:p>
        </p:txBody>
      </p:sp>
      <p:sp>
        <p:nvSpPr>
          <p:cNvPr id="4" name="Slide Number Placeholder 3"/>
          <p:cNvSpPr>
            <a:spLocks noGrp="1"/>
          </p:cNvSpPr>
          <p:nvPr>
            <p:ph type="sldNum" sz="quarter" idx="10"/>
          </p:nvPr>
        </p:nvSpPr>
        <p:spPr/>
        <p:txBody>
          <a:bodyPr/>
          <a:lstStyle/>
          <a:p>
            <a:fld id="{64056597-B3BE-4BBD-9054-BFCCBC0FD4A0}"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D268CF-D70B-438D-A9CB-39233491695E}" type="slidenum">
              <a:rPr lang="en-US"/>
              <a:pPr/>
              <a:t>18</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pPr marL="241653" indent="-241653">
              <a:lnSpc>
                <a:spcPct val="90000"/>
              </a:lnSpc>
            </a:pPr>
            <a:endParaRPr lang="en-US" sz="1100" dirty="0"/>
          </a:p>
          <a:p>
            <a:pPr marL="241653" indent="-241653">
              <a:lnSpc>
                <a:spcPct val="90000"/>
              </a:lnSpc>
            </a:pPr>
            <a:r>
              <a:rPr lang="en-US" sz="1100" dirty="0"/>
              <a:t>The figure above illustrates the drawdown due to a multi-aquifer requested withdrawal in Accomack county using the VESM.  The drawdown shown above is from the Lower Yorktown-Eastover aquifer.  The Applicant Wells are identified along with all of the existing permitted wells in the area.  The applicant will have to supply a mitigation plan dealing with all of the exiting permitted wells within the applicants AOI.</a:t>
            </a:r>
          </a:p>
          <a:p>
            <a:pPr marL="241653" indent="-241653">
              <a:lnSpc>
                <a:spcPct val="90000"/>
              </a:lnSpc>
            </a:pPr>
            <a:endParaRPr lang="en-US" sz="1100" dirty="0"/>
          </a:p>
          <a:p>
            <a:pPr marL="241653" indent="-241653">
              <a:lnSpc>
                <a:spcPct val="90000"/>
              </a:lnSpc>
            </a:pPr>
            <a:r>
              <a:rPr lang="en-US" sz="1100" dirty="0"/>
              <a:t>Chincoteague Permit Details:</a:t>
            </a:r>
          </a:p>
          <a:p>
            <a:r>
              <a:rPr lang="en-US" sz="1300" dirty="0">
                <a:latin typeface="+mn-lt"/>
              </a:rPr>
              <a:t>219,400,000 gallons per year (601,096 average </a:t>
            </a:r>
            <a:r>
              <a:rPr lang="en-US" sz="1300" dirty="0" err="1">
                <a:latin typeface="+mn-lt"/>
              </a:rPr>
              <a:t>gpd</a:t>
            </a:r>
            <a:r>
              <a:rPr lang="en-US" sz="1300" dirty="0">
                <a:latin typeface="+mn-lt"/>
              </a:rPr>
              <a:t>) not to exceed 34,100,000 gallons in any month (1,100,000 average </a:t>
            </a:r>
            <a:r>
              <a:rPr lang="en-US" sz="1300" dirty="0" err="1">
                <a:latin typeface="+mn-lt"/>
              </a:rPr>
              <a:t>gpd</a:t>
            </a:r>
            <a:r>
              <a:rPr lang="en-US" sz="1300" dirty="0">
                <a:latin typeface="+mn-lt"/>
              </a:rPr>
              <a:t>) </a:t>
            </a:r>
          </a:p>
          <a:p>
            <a:r>
              <a:rPr lang="en-US" sz="1300" dirty="0">
                <a:latin typeface="+mn-lt"/>
              </a:rPr>
              <a:t> </a:t>
            </a:r>
          </a:p>
          <a:p>
            <a:r>
              <a:rPr lang="en-US" sz="1300" dirty="0">
                <a:latin typeface="+mn-lt"/>
              </a:rPr>
              <a:t>DEQ Well #    Owner Well #        Aquifer                                          % of Withdrawal                                </a:t>
            </a:r>
          </a:p>
          <a:p>
            <a:r>
              <a:rPr lang="en-US" sz="1300" dirty="0">
                <a:latin typeface="+mn-lt"/>
              </a:rPr>
              <a:t>100-00945           8                  Middle Yorktown-Eastover                            24.6%  (this will be the only new well)</a:t>
            </a:r>
          </a:p>
          <a:p>
            <a:r>
              <a:rPr lang="en-US" sz="1300" dirty="0">
                <a:latin typeface="+mn-lt"/>
              </a:rPr>
              <a:t>100-00850           3A               Water Table                                                     8.6%</a:t>
            </a:r>
          </a:p>
          <a:p>
            <a:r>
              <a:rPr lang="en-US" sz="1300" dirty="0">
                <a:latin typeface="+mn-lt"/>
              </a:rPr>
              <a:t>100-00851           3B               Water Table                                                     8.6%</a:t>
            </a:r>
          </a:p>
          <a:p>
            <a:r>
              <a:rPr lang="en-US" sz="1300" dirty="0">
                <a:latin typeface="+mn-lt"/>
              </a:rPr>
              <a:t>100-00852           3C               Water Table                                                     8.6%</a:t>
            </a:r>
          </a:p>
          <a:p>
            <a:r>
              <a:rPr lang="en-US" sz="1300" dirty="0">
                <a:latin typeface="+mn-lt"/>
              </a:rPr>
              <a:t>100-00028           4                  Middle Yorktown-Eastover                            23.4%</a:t>
            </a:r>
          </a:p>
          <a:p>
            <a:r>
              <a:rPr lang="en-US" sz="1300" dirty="0">
                <a:latin typeface="+mn-lt"/>
              </a:rPr>
              <a:t>100-00032           5                  Middle Yorktown-Eastover                              1.6%</a:t>
            </a:r>
          </a:p>
          <a:p>
            <a:r>
              <a:rPr lang="en-US" sz="1300" dirty="0">
                <a:latin typeface="+mn-lt"/>
              </a:rPr>
              <a:t>100-00320           6                  Upper &amp; Middle Yorktown-Eastover             24.6%</a:t>
            </a:r>
          </a:p>
          <a:p>
            <a:r>
              <a:rPr lang="en-US" sz="1300" b="1" dirty="0">
                <a:latin typeface="+mn-lt"/>
              </a:rPr>
              <a:t>Summary of Requested Withdrawal:</a:t>
            </a:r>
            <a:endParaRPr lang="en-US" sz="1300" dirty="0">
              <a:latin typeface="+mn-lt"/>
            </a:endParaRPr>
          </a:p>
          <a:p>
            <a:r>
              <a:rPr lang="en-US" sz="1300" dirty="0">
                <a:latin typeface="+mn-lt"/>
              </a:rPr>
              <a:t>The application is for a new permit under the 1992 Ground Water Management Act.  The Town has been operating under a 1973 Act Permit (#ES-061).  The new application represents a reduction from the previously permitted 1.34 </a:t>
            </a:r>
            <a:r>
              <a:rPr lang="en-US" sz="1300" dirty="0" err="1">
                <a:latin typeface="+mn-lt"/>
              </a:rPr>
              <a:t>mgd</a:t>
            </a:r>
            <a:r>
              <a:rPr lang="en-US" sz="1300" dirty="0">
                <a:latin typeface="+mn-lt"/>
              </a:rPr>
              <a:t> to 0.6 </a:t>
            </a:r>
            <a:r>
              <a:rPr lang="en-US" sz="1300" dirty="0" err="1">
                <a:latin typeface="+mn-lt"/>
              </a:rPr>
              <a:t>mgd</a:t>
            </a:r>
            <a:r>
              <a:rPr lang="en-US" sz="1300" dirty="0">
                <a:latin typeface="+mn-lt"/>
              </a:rPr>
              <a:t>.  Current use is 0.5 </a:t>
            </a:r>
            <a:r>
              <a:rPr lang="en-US" sz="1300" dirty="0" err="1">
                <a:latin typeface="+mn-lt"/>
              </a:rPr>
              <a:t>mgd</a:t>
            </a:r>
            <a:r>
              <a:rPr lang="en-US" sz="1300" dirty="0">
                <a:latin typeface="+mn-lt"/>
              </a:rPr>
              <a:t>.  The withdrawal is a public water supply to support the residential and commercial connections within the incorporated area as well as some outlying areas.  The application represents a change in the well pattern to some degree but this does not appear to significantly change the actual aquifer withdrawal pattern.  For example, several wells that have been abandoned in the water table aquifer and one in the Upper Yorktown-Eastover Aquifer were apparently not significant producers anyway.  </a:t>
            </a:r>
          </a:p>
          <a:p>
            <a:pPr marL="241653" indent="-241653">
              <a:lnSpc>
                <a:spcPct val="90000"/>
              </a:lnSpc>
            </a:pPr>
            <a:endParaRPr lang="en-US" sz="11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ABD01F-9CF0-494A-99CC-942C0879EECC}" type="slidenum">
              <a:rPr lang="en-US"/>
              <a:pPr/>
              <a:t>19</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r>
              <a:rPr lang="en-US" dirty="0"/>
              <a:t>This shows the chloride concentration increase (g/L) for the Lower Yorktown-Eastover aquifer</a:t>
            </a:r>
            <a:r>
              <a:rPr lang="en-US" dirty="0" smtClean="0"/>
              <a:t>.</a:t>
            </a:r>
          </a:p>
          <a:p>
            <a:r>
              <a:rPr lang="en-US" b="1" dirty="0" smtClean="0"/>
              <a:t>At end of 50 years.</a:t>
            </a:r>
            <a:endParaRPr lang="en-US"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30</a:t>
            </a:fld>
            <a:endParaRPr lang="en-US"/>
          </a:p>
        </p:txBody>
      </p:sp>
    </p:spTree>
    <p:extLst>
      <p:ext uri="{BB962C8B-B14F-4D97-AF65-F5344CB8AC3E}">
        <p14:creationId xmlns:p14="http://schemas.microsoft.com/office/powerpoint/2010/main" val="693028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p:nvPr>
        </p:nvSpPr>
        <p:spPr>
          <a:ln/>
        </p:spPr>
        <p:txBody>
          <a:bodyPr/>
          <a:lstStyle/>
          <a:p>
            <a:fld id="{CC8D7A2F-D80E-4ACF-B194-6A40B7EDC7CF}" type="slidenum">
              <a:rPr lang="en-US"/>
              <a:pPr/>
              <a:t>35</a:t>
            </a:fld>
            <a:endParaRPr lang="en-US"/>
          </a:p>
        </p:txBody>
      </p:sp>
      <p:sp>
        <p:nvSpPr>
          <p:cNvPr id="25601" name="Rectangle 1"/>
          <p:cNvSpPr txBox="1">
            <a:spLocks noGrp="1" noRot="1" noChangeAspect="1" noChangeArrowheads="1"/>
          </p:cNvSpPr>
          <p:nvPr>
            <p:ph type="sldImg"/>
          </p:nvPr>
        </p:nvSpPr>
        <p:spPr bwMode="auto">
          <a:xfrm>
            <a:off x="1257300" y="730250"/>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p:cNvSpPr txBox="1">
            <a:spLocks noGrp="1" noChangeArrowheads="1"/>
          </p:cNvSpPr>
          <p:nvPr>
            <p:ph type="body" idx="1"/>
          </p:nvPr>
        </p:nvSpPr>
        <p:spPr bwMode="auto">
          <a:xfrm>
            <a:off x="731520" y="4560570"/>
            <a:ext cx="5852160" cy="43205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eaLnBrk="1">
              <a:spcBef>
                <a:spcPct val="0"/>
              </a:spcBef>
              <a:buClrTx/>
              <a:buFontTx/>
              <a:buNone/>
            </a:pPr>
            <a:endParaRPr lang="en-US" sz="2100">
              <a:latin typeface="Arial" charset="0"/>
              <a:ea typeface="AR PL UKai CN" charset="0"/>
              <a:cs typeface="AR PL UKai CN" charset="0"/>
            </a:endParaRPr>
          </a:p>
        </p:txBody>
      </p:sp>
      <p:sp>
        <p:nvSpPr>
          <p:cNvPr id="25603" name="Text Box 3"/>
          <p:cNvSpPr txBox="1">
            <a:spLocks noChangeArrowheads="1"/>
          </p:cNvSpPr>
          <p:nvPr/>
        </p:nvSpPr>
        <p:spPr bwMode="auto">
          <a:xfrm>
            <a:off x="0" y="0"/>
            <a:ext cx="1694" cy="16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139" tIns="47570" rIns="95139" bIns="4757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Kai CN" charset="0"/>
                <a:cs typeface="AR PL UKai C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Kai CN" charset="0"/>
                <a:cs typeface="AR PL UKai C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Kai CN" charset="0"/>
                <a:cs typeface="AR PL UKai C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Kai CN" charset="0"/>
                <a:cs typeface="AR PL UKai C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Kai CN" charset="0"/>
                <a:cs typeface="AR PL UKai CN"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Kai CN" charset="0"/>
                <a:cs typeface="AR PL UKai CN"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Kai CN" charset="0"/>
                <a:cs typeface="AR PL UKai CN"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Kai CN" charset="0"/>
                <a:cs typeface="AR PL UKai CN"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Kai CN" charset="0"/>
                <a:cs typeface="AR PL UKai CN" charset="0"/>
              </a:defRPr>
            </a:lvl9pPr>
          </a:lstStyle>
          <a:p>
            <a:pPr hangingPunct="1">
              <a:lnSpc>
                <a:spcPct val="100000"/>
              </a:lnSpc>
              <a:buClrTx/>
              <a:buFontTx/>
              <a:buNone/>
            </a:pPr>
            <a:fld id="{FBA43756-FECD-459A-8000-961C6D1439AF}" type="slidenum">
              <a:rPr lang="en-US">
                <a:latin typeface="+mn-lt" charset="0"/>
                <a:ea typeface="+mn-ea" charset="0"/>
                <a:cs typeface="+mn-ea" charset="0"/>
              </a:rPr>
              <a:pPr hangingPunct="1">
                <a:lnSpc>
                  <a:spcPct val="100000"/>
                </a:lnSpc>
                <a:buClrTx/>
                <a:buFontTx/>
                <a:buNone/>
              </a:pPr>
              <a:t>35</a:t>
            </a:fld>
            <a:endParaRPr lang="en-US">
              <a:latin typeface="+mn-lt" charset="0"/>
              <a:ea typeface="+mn-ea" charset="0"/>
              <a:cs typeface="+mn-e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7C730E1-74D7-43F8-816E-AF67BD9EB0BF}" type="slidenum">
              <a:rPr lang="en-US" smtClean="0"/>
              <a:pPr/>
              <a:t>40</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F913C181-05F3-4FDF-8C9B-A15503F0DB9C}" type="slidenum">
              <a:rPr lang="en-US" smtClean="0">
                <a:latin typeface="Times New Roman" pitchFamily="18" charset="0"/>
                <a:ea typeface="ＭＳ Ｐゴシック" pitchFamily="1" charset="-128"/>
              </a:rPr>
              <a:pPr/>
              <a:t>41</a:t>
            </a:fld>
            <a:endParaRPr lang="en-US" smtClean="0">
              <a:latin typeface="Times New Roman" pitchFamily="18" charset="0"/>
              <a:ea typeface="ＭＳ Ｐゴシック" pitchFamily="1" charset="-128"/>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w="9525"/>
        </p:spPr>
        <p:txBody>
          <a:bodyPr/>
          <a:lstStyle/>
          <a:p>
            <a:pPr eaLnBrk="1" hangingPunct="1"/>
            <a:endParaRPr lang="en-US" smtClean="0">
              <a:ea typeface="ＭＳ Ｐゴシック" pitchFamily="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53</a:t>
            </a:fld>
            <a:endParaRPr lang="en-US"/>
          </a:p>
        </p:txBody>
      </p:sp>
    </p:spTree>
    <p:extLst>
      <p:ext uri="{BB962C8B-B14F-4D97-AF65-F5344CB8AC3E}">
        <p14:creationId xmlns:p14="http://schemas.microsoft.com/office/powerpoint/2010/main" val="419013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4F7D68-B0C2-446F-A587-042A40EDCB9E}"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w="9525"/>
        </p:spPr>
        <p:txBody>
          <a:bodyPr/>
          <a:lstStyle/>
          <a:p>
            <a:endParaRPr lang="en-US" smtClean="0">
              <a:ea typeface="ＭＳ Ｐゴシック" pitchFamily="1" charset="-128"/>
            </a:endParaRPr>
          </a:p>
        </p:txBody>
      </p:sp>
      <p:sp>
        <p:nvSpPr>
          <p:cNvPr id="54276" name="Slide Number Placeholder 3"/>
          <p:cNvSpPr>
            <a:spLocks noGrp="1"/>
          </p:cNvSpPr>
          <p:nvPr>
            <p:ph type="sldNum" sz="quarter" idx="5"/>
          </p:nvPr>
        </p:nvSpPr>
        <p:spPr/>
        <p:txBody>
          <a:bodyPr/>
          <a:lstStyle/>
          <a:p>
            <a:pPr>
              <a:defRPr/>
            </a:pPr>
            <a:fld id="{B3124895-4AE0-49FE-857B-A5B265BA4A46}" type="slidenum">
              <a:rPr lang="en-US" smtClean="0">
                <a:latin typeface="Times New Roman" pitchFamily="18" charset="0"/>
                <a:ea typeface="ＭＳ Ｐゴシック" pitchFamily="1" charset="-128"/>
              </a:rPr>
              <a:pPr>
                <a:defRPr/>
              </a:pPr>
              <a:t>5</a:t>
            </a:fld>
            <a:endParaRPr lang="en-US" smtClean="0">
              <a:latin typeface="Times New Roman" pitchFamily="18" charset="0"/>
              <a:ea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89" rIns="91577" bIns="45789"/>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w="9525"/>
        </p:spPr>
        <p:txBody>
          <a:bodyPr/>
          <a:lstStyle/>
          <a:p>
            <a:endParaRPr lang="en-US" smtClean="0">
              <a:ea typeface="ＭＳ Ｐゴシック" pitchFamily="1" charset="-128"/>
            </a:endParaRPr>
          </a:p>
        </p:txBody>
      </p:sp>
      <p:sp>
        <p:nvSpPr>
          <p:cNvPr id="35844" name="Slide Number Placeholder 3"/>
          <p:cNvSpPr>
            <a:spLocks noGrp="1"/>
          </p:cNvSpPr>
          <p:nvPr>
            <p:ph type="sldNum" sz="quarter" idx="5"/>
          </p:nvPr>
        </p:nvSpPr>
        <p:spPr/>
        <p:txBody>
          <a:bodyPr/>
          <a:lstStyle/>
          <a:p>
            <a:pPr>
              <a:defRPr/>
            </a:pPr>
            <a:fld id="{26130E0B-7F22-4971-B85A-964FD8011FA9}" type="slidenum">
              <a:rPr lang="en-US" smtClean="0">
                <a:latin typeface="Times New Roman" pitchFamily="18" charset="0"/>
                <a:ea typeface="ＭＳ Ｐゴシック" pitchFamily="1" charset="-128"/>
              </a:rPr>
              <a:pPr>
                <a:defRPr/>
              </a:pPr>
              <a:t>8</a:t>
            </a:fld>
            <a:endParaRPr lang="en-US" smtClean="0">
              <a:latin typeface="Times New Roman" pitchFamily="18" charset="0"/>
              <a:ea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p:spPr>
        <p:txBody>
          <a:bodyPr/>
          <a:lstStyle/>
          <a:p>
            <a:endParaRPr lang="en-US" smtClean="0">
              <a:ea typeface="ＭＳ Ｐゴシック" pitchFamily="1" charset="-128"/>
            </a:endParaRPr>
          </a:p>
        </p:txBody>
      </p:sp>
      <p:sp>
        <p:nvSpPr>
          <p:cNvPr id="49156" name="Slide Number Placeholder 3"/>
          <p:cNvSpPr>
            <a:spLocks noGrp="1"/>
          </p:cNvSpPr>
          <p:nvPr>
            <p:ph type="sldNum" sz="quarter" idx="5"/>
          </p:nvPr>
        </p:nvSpPr>
        <p:spPr/>
        <p:txBody>
          <a:bodyPr/>
          <a:lstStyle/>
          <a:p>
            <a:pPr>
              <a:defRPr/>
            </a:pPr>
            <a:fld id="{EC5B6E11-5B65-4D1A-84B6-71DD5E0B6905}" type="slidenum">
              <a:rPr lang="en-US" smtClean="0">
                <a:latin typeface="Times New Roman" pitchFamily="18" charset="0"/>
                <a:ea typeface="ＭＳ Ｐゴシック" pitchFamily="1" charset="-128"/>
              </a:rPr>
              <a:pPr>
                <a:defRPr/>
              </a:pPr>
              <a:t>11</a:t>
            </a:fld>
            <a:endParaRPr lang="en-US" smtClean="0">
              <a:latin typeface="Times New Roman" pitchFamily="18" charset="0"/>
              <a:ea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w="9525"/>
        </p:spPr>
        <p:txBody>
          <a:bodyPr/>
          <a:lstStyle/>
          <a:p>
            <a:endParaRPr lang="en-US" smtClean="0">
              <a:ea typeface="ＭＳ Ｐゴシック" pitchFamily="1" charset="-128"/>
            </a:endParaRPr>
          </a:p>
        </p:txBody>
      </p:sp>
      <p:sp>
        <p:nvSpPr>
          <p:cNvPr id="50180" name="Slide Number Placeholder 3"/>
          <p:cNvSpPr>
            <a:spLocks noGrp="1"/>
          </p:cNvSpPr>
          <p:nvPr>
            <p:ph type="sldNum" sz="quarter" idx="5"/>
          </p:nvPr>
        </p:nvSpPr>
        <p:spPr/>
        <p:txBody>
          <a:bodyPr/>
          <a:lstStyle/>
          <a:p>
            <a:pPr>
              <a:defRPr/>
            </a:pPr>
            <a:fld id="{4DC30646-5661-47CB-A014-90CD3536060C}" type="slidenum">
              <a:rPr lang="en-US" smtClean="0">
                <a:latin typeface="Times New Roman" pitchFamily="18" charset="0"/>
                <a:ea typeface="ＭＳ Ｐゴシック" pitchFamily="1" charset="-128"/>
              </a:rPr>
              <a:pPr>
                <a:defRPr/>
              </a:pPr>
              <a:t>12</a:t>
            </a:fld>
            <a:endParaRPr lang="en-US" smtClean="0">
              <a:latin typeface="Times New Roman" pitchFamily="18" charset="0"/>
              <a:ea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an overview of the general well-permitting process.</a:t>
            </a:r>
            <a:r>
              <a:rPr lang="en-US" baseline="0" dirty="0" smtClean="0"/>
              <a:t> The baseline model is a calibrated regional model used by the agency for impact analysis.</a:t>
            </a:r>
            <a:endParaRPr lang="en-US" dirty="0" smtClean="0"/>
          </a:p>
          <a:p>
            <a:endParaRPr lang="en-US" dirty="0" smtClean="0"/>
          </a:p>
          <a:p>
            <a:r>
              <a:rPr lang="en-US" dirty="0" smtClean="0"/>
              <a:t>http://westonengineering.com/P7100029.JPG</a:t>
            </a:r>
            <a:endParaRPr lang="en-US" dirty="0"/>
          </a:p>
        </p:txBody>
      </p:sp>
      <p:sp>
        <p:nvSpPr>
          <p:cNvPr id="4" name="Slide Number Placeholder 3"/>
          <p:cNvSpPr>
            <a:spLocks noGrp="1"/>
          </p:cNvSpPr>
          <p:nvPr>
            <p:ph type="sldNum" sz="quarter" idx="10"/>
          </p:nvPr>
        </p:nvSpPr>
        <p:spPr/>
        <p:txBody>
          <a:bodyPr/>
          <a:lstStyle/>
          <a:p>
            <a:fld id="{64056597-B3BE-4BBD-9054-BFCCBC0FD4A0}"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an ongoing contract to do modeling services for the VA-DEQ in support of their well-permitting program. They use a RASA MODFLOW model for the coastal plane region (shown in slide). The permitting process is based on VA state law. The wells are mainly in deep confined aquifers. They can’t let the potentiometric surface to draw down below an elevation called the “critical surface” (80% drawdown between pre-pumping conditions and top of confined aquifer). Also, we compute an “area of impact” defined by the region with drawdown &gt;= 1 ft. The are of impact cannot include any neighboring wells, or a mitigation plan must be developed.</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14</a:t>
            </a:fld>
            <a:endParaRPr lang="en-US"/>
          </a:p>
        </p:txBody>
      </p:sp>
    </p:spTree>
    <p:extLst>
      <p:ext uri="{BB962C8B-B14F-4D97-AF65-F5344CB8AC3E}">
        <p14:creationId xmlns:p14="http://schemas.microsoft.com/office/powerpoint/2010/main" val="590189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nchor="b"/>
          <a:lstStyle>
            <a:lvl1pPr>
              <a:defRPr sz="3200" cap="all" baseline="0">
                <a:solidFill>
                  <a:schemeClr val="tx1"/>
                </a:solidFill>
                <a:latin typeface="Corbe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057400" y="36576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kumimoji="0" lang="en-US"/>
          </a:p>
        </p:txBody>
      </p:sp>
      <p:sp>
        <p:nvSpPr>
          <p:cNvPr id="6" name="Rectangle 6"/>
          <p:cNvSpPr>
            <a:spLocks noGrp="1" noChangeArrowheads="1"/>
          </p:cNvSpPr>
          <p:nvPr>
            <p:ph type="sldNum" sz="quarter" idx="12"/>
          </p:nvPr>
        </p:nvSpPr>
        <p:spPr>
          <a:ln/>
        </p:spPr>
        <p:txBody>
          <a:bodyPr/>
          <a:lstStyle>
            <a:lvl1pPr>
              <a:defRPr/>
            </a:lvl1pPr>
          </a:lstStyle>
          <a:p>
            <a:fld id="{94546C08-FE39-4356-B161-99EDF780B34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pic>
        <p:nvPicPr>
          <p:cNvPr id="3" name="Picture 3" descr="header-banner.png"/>
          <p:cNvPicPr>
            <a:picLocks noChangeAspect="1"/>
          </p:cNvPicPr>
          <p:nvPr/>
        </p:nvPicPr>
        <p:blipFill>
          <a:blip r:embed="rId2" cstate="print"/>
          <a:srcRect/>
          <a:stretch>
            <a:fillRect/>
          </a:stretch>
        </p:blipFill>
        <p:spPr bwMode="auto">
          <a:xfrm>
            <a:off x="0" y="685800"/>
            <a:ext cx="9144000" cy="536575"/>
          </a:xfrm>
          <a:prstGeom prst="rect">
            <a:avLst/>
          </a:prstGeom>
          <a:noFill/>
          <a:ln w="9525">
            <a:noFill/>
            <a:miter lim="800000"/>
            <a:headEnd/>
            <a:tailEnd/>
          </a:ln>
        </p:spPr>
      </p:pic>
      <p:sp>
        <p:nvSpPr>
          <p:cNvPr id="2" name="Title 1"/>
          <p:cNvSpPr>
            <a:spLocks noGrp="1"/>
          </p:cNvSpPr>
          <p:nvPr>
            <p:ph type="title"/>
          </p:nvPr>
        </p:nvSpPr>
        <p:spPr>
          <a:xfrm>
            <a:off x="914400" y="723900"/>
            <a:ext cx="7315200" cy="482600"/>
          </a:xfrm>
          <a:prstGeom prst="rect">
            <a:avLst/>
          </a:prstGeom>
        </p:spPr>
        <p:txBody>
          <a:bodyPr/>
          <a:lstStyle/>
          <a:p>
            <a:r>
              <a:rPr lang="en-US" smtClean="0"/>
              <a:t>Click to edit Master title style</a:t>
            </a:r>
            <a:endParaRPr lang="en-US"/>
          </a:p>
        </p:txBody>
      </p:sp>
    </p:spTree>
  </p:cSld>
  <p:clrMapOvr>
    <a:masterClrMapping/>
  </p:clrMapOvr>
  <p:transition spd="med">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14C975-0F65-4792-841C-0633116CF11E}" type="slidenum">
              <a:rPr lang="en-US"/>
              <a:pPr>
                <a:defRPr/>
              </a:pPr>
              <a:t>‹#›</a:t>
            </a:fld>
            <a:endParaRPr lang="en-US"/>
          </a:p>
        </p:txBody>
      </p:sp>
      <p:sp>
        <p:nvSpPr>
          <p:cNvPr id="7"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E0DA3F-DBBF-4B42-A0DF-FDC49EF6E9ED}" type="slidenum">
              <a:rPr lang="en-US"/>
              <a:pPr>
                <a:defRPr/>
              </a:pPr>
              <a:t>‹#›</a:t>
            </a:fld>
            <a:endParaRPr lang="en-US"/>
          </a:p>
        </p:txBody>
      </p:sp>
      <p:sp>
        <p:nvSpPr>
          <p:cNvPr id="9"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35BBDD7-DEA8-4900-B0F8-32C8F066E250}" type="slidenum">
              <a:rPr lang="en-US"/>
              <a:pPr>
                <a:defRPr/>
              </a:pPr>
              <a:t>‹#›</a:t>
            </a:fld>
            <a:endParaRPr lang="en-US"/>
          </a:p>
        </p:txBody>
      </p:sp>
      <p:sp>
        <p:nvSpPr>
          <p:cNvPr id="10"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3F7CA7-73CE-4673-A79D-3F42ACB8E5B5}" type="slidenum">
              <a:rPr lang="en-US"/>
              <a:pPr>
                <a:defRPr/>
              </a:pPr>
              <a:t>‹#›</a:t>
            </a:fld>
            <a:endParaRPr lang="en-US"/>
          </a:p>
        </p:txBody>
      </p:sp>
      <p:sp>
        <p:nvSpPr>
          <p:cNvPr id="6"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2BB014-4B9E-49B9-8164-BB356482392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pic>
        <p:nvPicPr>
          <p:cNvPr id="3" name="Picture 3" descr="header-banner.png"/>
          <p:cNvPicPr>
            <a:picLocks noChangeAspect="1"/>
          </p:cNvPicPr>
          <p:nvPr/>
        </p:nvPicPr>
        <p:blipFill>
          <a:blip r:embed="rId2" cstate="print"/>
          <a:srcRect/>
          <a:stretch>
            <a:fillRect/>
          </a:stretch>
        </p:blipFill>
        <p:spPr bwMode="auto">
          <a:xfrm>
            <a:off x="0" y="685800"/>
            <a:ext cx="9144000" cy="536575"/>
          </a:xfrm>
          <a:prstGeom prst="rect">
            <a:avLst/>
          </a:prstGeom>
          <a:noFill/>
          <a:ln w="9525">
            <a:noFill/>
            <a:miter lim="800000"/>
            <a:headEnd/>
            <a:tailEnd/>
          </a:ln>
        </p:spPr>
      </p:pic>
      <p:sp>
        <p:nvSpPr>
          <p:cNvPr id="2" name="Title 1"/>
          <p:cNvSpPr>
            <a:spLocks noGrp="1"/>
          </p:cNvSpPr>
          <p:nvPr>
            <p:ph type="title"/>
          </p:nvPr>
        </p:nvSpPr>
        <p:spPr>
          <a:xfrm>
            <a:off x="914400" y="723900"/>
            <a:ext cx="7315200" cy="482600"/>
          </a:xfrm>
          <a:prstGeom prst="rect">
            <a:avLst/>
          </a:prstGeom>
        </p:spPr>
        <p:txBody>
          <a:bodyPr/>
          <a:lstStyle/>
          <a:p>
            <a:r>
              <a:rPr lang="en-US" smtClean="0"/>
              <a:t>Click to edit Master title style</a:t>
            </a:r>
            <a:endParaRPr lang="en-US"/>
          </a:p>
        </p:txBody>
      </p:sp>
    </p:spTree>
  </p:cSld>
  <p:clrMapOvr>
    <a:masterClrMapping/>
  </p:clrMapOvr>
  <p:transition spd="med">
    <p:fad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a:prstGeom prst="rect">
            <a:avLst/>
          </a:prstGeo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A14778A1-75C7-476C-9FA6-22956604549B}"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extLst>
      <p:ext uri="{BB962C8B-B14F-4D97-AF65-F5344CB8AC3E}">
        <p14:creationId xmlns:p14="http://schemas.microsoft.com/office/powerpoint/2010/main" val="206367600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a:prstGeom prst="rect">
            <a:avLst/>
          </a:prstGeo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CC9CF70-6E9E-4AD5-91CB-C52577D297E7}" type="slidenum">
              <a:rPr lang="en-US" smtClean="0"/>
              <a:pPr/>
              <a:t>‹#›</a:t>
            </a:fld>
            <a:endParaRPr lang="en-US"/>
          </a:p>
        </p:txBody>
      </p:sp>
    </p:spTree>
    <p:extLst>
      <p:ext uri="{BB962C8B-B14F-4D97-AF65-F5344CB8AC3E}">
        <p14:creationId xmlns:p14="http://schemas.microsoft.com/office/powerpoint/2010/main" val="143883131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14C975-0F65-4792-841C-0633116CF11E}" type="slidenum">
              <a:rPr lang="en-US"/>
              <a:pPr>
                <a:defRPr/>
              </a:pPr>
              <a:t>‹#›</a:t>
            </a:fld>
            <a:endParaRPr lang="en-US"/>
          </a:p>
        </p:txBody>
      </p:sp>
      <p:sp>
        <p:nvSpPr>
          <p:cNvPr id="7" name="Title 1"/>
          <p:cNvSpPr>
            <a:spLocks noGrp="1"/>
          </p:cNvSpPr>
          <p:nvPr>
            <p:ph type="title"/>
          </p:nvPr>
        </p:nvSpPr>
        <p:spPr>
          <a:xfrm>
            <a:off x="304800" y="76200"/>
            <a:ext cx="8534400" cy="838200"/>
          </a:xfrm>
          <a:prstGeom prst="rect">
            <a:avLst/>
          </a:prstGeom>
        </p:spPr>
        <p:txBody>
          <a:bodyPr anchor="ctr"/>
          <a:lstStyle>
            <a:lvl1pPr algn="ctr">
              <a:defRPr sz="2800">
                <a:solidFill>
                  <a:schemeClr val="tx1"/>
                </a:solidFill>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400">
                <a:latin typeface="Corbel" pitchFamily="34" charset="0"/>
              </a:defRPr>
            </a:lvl1pPr>
            <a:lvl2pPr>
              <a:defRPr sz="2000">
                <a:latin typeface="Corbel" pitchFamily="34" charset="0"/>
              </a:defRPr>
            </a:lvl2pPr>
            <a:lvl3pPr>
              <a:defRPr sz="1800">
                <a:latin typeface="Corbel" pitchFamily="34" charset="0"/>
              </a:defRPr>
            </a:lvl3pPr>
            <a:lvl4pPr>
              <a:defRPr sz="1600">
                <a:latin typeface="Corbel" pitchFamily="34" charset="0"/>
              </a:defRPr>
            </a:lvl4pPr>
            <a:lvl5pPr>
              <a:defRPr sz="1400">
                <a:latin typeface="Corbe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Corbel" pitchFamily="34" charset="0"/>
              </a:defRPr>
            </a:lvl1pPr>
          </a:lstStyle>
          <a:p>
            <a:endParaRPr lang="en-US"/>
          </a:p>
        </p:txBody>
      </p:sp>
      <p:sp>
        <p:nvSpPr>
          <p:cNvPr id="5" name="Rectangle 5"/>
          <p:cNvSpPr>
            <a:spLocks noGrp="1" noChangeArrowheads="1"/>
          </p:cNvSpPr>
          <p:nvPr>
            <p:ph type="ftr" sz="quarter" idx="11"/>
          </p:nvPr>
        </p:nvSpPr>
        <p:spPr>
          <a:ln/>
        </p:spPr>
        <p:txBody>
          <a:bodyPr/>
          <a:lstStyle>
            <a:lvl1pPr>
              <a:defRPr>
                <a:latin typeface="Corbel" pitchFamily="34" charset="0"/>
              </a:defRPr>
            </a:lvl1pPr>
          </a:lstStyle>
          <a:p>
            <a:endParaRPr lang="en-US"/>
          </a:p>
        </p:txBody>
      </p:sp>
      <p:sp>
        <p:nvSpPr>
          <p:cNvPr id="6" name="Rectangle 6"/>
          <p:cNvSpPr>
            <a:spLocks noGrp="1" noChangeArrowheads="1"/>
          </p:cNvSpPr>
          <p:nvPr>
            <p:ph type="sldNum" sz="quarter" idx="12"/>
          </p:nvPr>
        </p:nvSpPr>
        <p:spPr>
          <a:ln/>
        </p:spPr>
        <p:txBody>
          <a:bodyPr/>
          <a:lstStyle>
            <a:lvl1pPr>
              <a:defRPr>
                <a:latin typeface="Corbel" pitchFamily="34" charset="0"/>
              </a:defRPr>
            </a:lvl1pPr>
          </a:lstStyle>
          <a:p>
            <a:fld id="{91C0E828-8E7A-48E9-88A7-E8F7D4A5FED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E0DA3F-DBBF-4B42-A0DF-FDC49EF6E9ED}" type="slidenum">
              <a:rPr lang="en-US"/>
              <a:pPr>
                <a:defRPr/>
              </a:pPr>
              <a:t>‹#›</a:t>
            </a:fld>
            <a:endParaRPr lang="en-US"/>
          </a:p>
        </p:txBody>
      </p:sp>
      <p:sp>
        <p:nvSpPr>
          <p:cNvPr id="9" name="Title 1"/>
          <p:cNvSpPr>
            <a:spLocks noGrp="1"/>
          </p:cNvSpPr>
          <p:nvPr>
            <p:ph type="title"/>
          </p:nvPr>
        </p:nvSpPr>
        <p:spPr>
          <a:xfrm>
            <a:off x="304800" y="76200"/>
            <a:ext cx="8534400" cy="838200"/>
          </a:xfrm>
          <a:prstGeom prst="rect">
            <a:avLst/>
          </a:prstGeom>
        </p:spPr>
        <p:txBody>
          <a:bodyPr anchor="ctr"/>
          <a:lstStyle>
            <a:lvl1pPr algn="ctr">
              <a:defRPr sz="2800">
                <a:solidFill>
                  <a:schemeClr val="tx1"/>
                </a:solidFill>
                <a:latin typeface="Corbel" pitchFamily="34" charset="0"/>
              </a:defRPr>
            </a:lvl1pPr>
          </a:lstStyle>
          <a:p>
            <a:r>
              <a:rPr lang="en-US" smtClean="0"/>
              <a:t>Click to edit Master title style</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3F7CA7-73CE-4673-A79D-3F42ACB8E5B5}" type="slidenum">
              <a:rPr lang="en-US"/>
              <a:pPr>
                <a:defRPr/>
              </a:pPr>
              <a:t>‹#›</a:t>
            </a:fld>
            <a:endParaRPr lang="en-US"/>
          </a:p>
        </p:txBody>
      </p:sp>
      <p:sp>
        <p:nvSpPr>
          <p:cNvPr id="7" name="Title 1"/>
          <p:cNvSpPr>
            <a:spLocks noGrp="1"/>
          </p:cNvSpPr>
          <p:nvPr>
            <p:ph type="title"/>
          </p:nvPr>
        </p:nvSpPr>
        <p:spPr>
          <a:xfrm>
            <a:off x="304800" y="76200"/>
            <a:ext cx="8534400" cy="838200"/>
          </a:xfrm>
          <a:prstGeom prst="rect">
            <a:avLst/>
          </a:prstGeom>
        </p:spPr>
        <p:txBody>
          <a:bodyPr anchor="ctr"/>
          <a:lstStyle>
            <a:lvl1pPr algn="ctr">
              <a:defRPr sz="2800">
                <a:solidFill>
                  <a:schemeClr val="tx1"/>
                </a:solidFill>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2BB014-4B9E-49B9-8164-BB3564823922}"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nchor="b"/>
          <a:lstStyle>
            <a:lvl1pPr>
              <a:defRPr sz="3200" cap="all" baseline="0">
                <a:solidFill>
                  <a:schemeClr val="tx1"/>
                </a:solidFill>
                <a:latin typeface="Corbe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057400" y="36576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kumimoji="0" lang="en-US"/>
          </a:p>
        </p:txBody>
      </p:sp>
      <p:sp>
        <p:nvSpPr>
          <p:cNvPr id="6" name="Rectangle 6"/>
          <p:cNvSpPr>
            <a:spLocks noGrp="1" noChangeArrowheads="1"/>
          </p:cNvSpPr>
          <p:nvPr>
            <p:ph type="sldNum" sz="quarter" idx="12"/>
          </p:nvPr>
        </p:nvSpPr>
        <p:spPr>
          <a:ln/>
        </p:spPr>
        <p:txBody>
          <a:bodyPr/>
          <a:lstStyle>
            <a:lvl1pPr>
              <a:defRPr/>
            </a:lvl1pPr>
          </a:lstStyle>
          <a:p>
            <a:fld id="{94546C08-FE39-4356-B161-99EDF780B34F}"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400">
                <a:latin typeface="Corbel" pitchFamily="34" charset="0"/>
              </a:defRPr>
            </a:lvl1pPr>
            <a:lvl2pPr>
              <a:defRPr sz="2000">
                <a:latin typeface="Corbel" pitchFamily="34" charset="0"/>
              </a:defRPr>
            </a:lvl2pPr>
            <a:lvl3pPr>
              <a:defRPr sz="1800">
                <a:latin typeface="Corbel" pitchFamily="34" charset="0"/>
              </a:defRPr>
            </a:lvl3pPr>
            <a:lvl4pPr>
              <a:defRPr sz="1600">
                <a:latin typeface="Corbel" pitchFamily="34" charset="0"/>
              </a:defRPr>
            </a:lvl4pPr>
            <a:lvl5pPr>
              <a:defRPr sz="1400">
                <a:latin typeface="Corbe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Corbel" pitchFamily="34" charset="0"/>
              </a:defRPr>
            </a:lvl1pPr>
          </a:lstStyle>
          <a:p>
            <a:endParaRPr lang="en-US"/>
          </a:p>
        </p:txBody>
      </p:sp>
      <p:sp>
        <p:nvSpPr>
          <p:cNvPr id="5" name="Rectangle 5"/>
          <p:cNvSpPr>
            <a:spLocks noGrp="1" noChangeArrowheads="1"/>
          </p:cNvSpPr>
          <p:nvPr>
            <p:ph type="ftr" sz="quarter" idx="11"/>
          </p:nvPr>
        </p:nvSpPr>
        <p:spPr>
          <a:ln/>
        </p:spPr>
        <p:txBody>
          <a:bodyPr/>
          <a:lstStyle>
            <a:lvl1pPr>
              <a:defRPr>
                <a:latin typeface="Corbel" pitchFamily="34" charset="0"/>
              </a:defRPr>
            </a:lvl1pPr>
          </a:lstStyle>
          <a:p>
            <a:endParaRPr lang="en-US"/>
          </a:p>
        </p:txBody>
      </p:sp>
      <p:sp>
        <p:nvSpPr>
          <p:cNvPr id="6" name="Rectangle 6"/>
          <p:cNvSpPr>
            <a:spLocks noGrp="1" noChangeArrowheads="1"/>
          </p:cNvSpPr>
          <p:nvPr>
            <p:ph type="sldNum" sz="quarter" idx="12"/>
          </p:nvPr>
        </p:nvSpPr>
        <p:spPr>
          <a:ln/>
        </p:spPr>
        <p:txBody>
          <a:bodyPr/>
          <a:lstStyle>
            <a:lvl1pPr>
              <a:defRPr>
                <a:latin typeface="Corbel" pitchFamily="34" charset="0"/>
              </a:defRPr>
            </a:lvl1pPr>
          </a:lstStyle>
          <a:p>
            <a:fld id="{91C0E828-8E7A-48E9-88A7-E8F7D4A5FED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9123A94-F727-4640-B7FC-2D28CECA040E}" type="slidenum">
              <a:rPr lang="en-US" smtClean="0"/>
              <a:pPr/>
              <a:t>‹#›</a:t>
            </a:fld>
            <a:endParaRPr lang="en-US"/>
          </a:p>
        </p:txBody>
      </p:sp>
      <p:sp>
        <p:nvSpPr>
          <p:cNvPr id="7"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3200" b="1" cap="all">
                <a:solidFill>
                  <a:schemeClr val="tx1"/>
                </a:solidFill>
                <a:latin typeface="Corbe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orbe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6071CDC-B2DF-47C0-8B98-987D88EE6E1F}"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319BF3A-ABA7-4033-8D1E-D8653C83E687}" type="slidenum">
              <a:rPr lang="en-US" smtClean="0"/>
              <a:pPr/>
              <a:t>‹#›</a:t>
            </a:fld>
            <a:endParaRPr lang="en-US"/>
          </a:p>
        </p:txBody>
      </p:sp>
      <p:sp>
        <p:nvSpPr>
          <p:cNvPr id="9"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19200"/>
            <a:ext cx="4040188" cy="80327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224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219200"/>
            <a:ext cx="4041775" cy="80327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224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2DE5931-4642-46F0-90B1-EDA4EDED1C8C}" type="slidenum">
              <a:rPr lang="en-US" smtClean="0"/>
              <a:pPr/>
              <a:t>‹#›</a:t>
            </a:fld>
            <a:endParaRPr lang="en-US"/>
          </a:p>
        </p:txBody>
      </p:sp>
      <p:sp>
        <p:nvSpPr>
          <p:cNvPr id="10"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3E011B5E-B3A6-433C-8BC1-61E63F3251A3}" type="slidenum">
              <a:rPr lang="en-US" smtClean="0"/>
              <a:pPr/>
              <a:t>‹#›</a:t>
            </a:fld>
            <a:endParaRPr lang="en-US"/>
          </a:p>
        </p:txBody>
      </p:sp>
      <p:sp>
        <p:nvSpPr>
          <p:cNvPr id="6"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9123A94-F727-4640-B7FC-2D28CECA040E}" type="slidenum">
              <a:rPr lang="en-US" smtClean="0"/>
              <a:pPr/>
              <a:t>‹#›</a:t>
            </a:fld>
            <a:endParaRPr lang="en-US"/>
          </a:p>
        </p:txBody>
      </p:sp>
      <p:sp>
        <p:nvSpPr>
          <p:cNvPr id="7"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089EC3A-A15E-4855-97C1-E71B76554CC0}"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23950"/>
            <a:ext cx="3008313" cy="1162050"/>
          </a:xfrm>
          <a:prstGeom prst="rect">
            <a:avLst/>
          </a:prstGeom>
        </p:spPr>
        <p:txBody>
          <a:bodyPr anchor="b"/>
          <a:lstStyle>
            <a:lvl1pPr algn="l">
              <a:defRPr sz="2000" b="1">
                <a:solidFill>
                  <a:schemeClr val="tx1"/>
                </a:solidFill>
                <a:latin typeface="Corbe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1143000"/>
            <a:ext cx="5111750" cy="4983163"/>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286000"/>
            <a:ext cx="3008313" cy="3840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1FA1937-DFDB-4B9C-93F3-C902A8957D9E}"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pic>
        <p:nvPicPr>
          <p:cNvPr id="4" name="Picture 3" descr="header-banner.png"/>
          <p:cNvPicPr>
            <a:picLocks noChangeAspect="1"/>
          </p:cNvPicPr>
          <p:nvPr/>
        </p:nvPicPr>
        <p:blipFill>
          <a:blip r:embed="rId2" cstate="print"/>
          <a:srcRect/>
          <a:stretch>
            <a:fillRect/>
          </a:stretch>
        </p:blipFill>
        <p:spPr bwMode="auto">
          <a:xfrm>
            <a:off x="0" y="685800"/>
            <a:ext cx="9144000" cy="536575"/>
          </a:xfrm>
          <a:prstGeom prst="rect">
            <a:avLst/>
          </a:prstGeom>
          <a:noFill/>
          <a:ln w="9525">
            <a:noFill/>
            <a:miter lim="800000"/>
            <a:headEnd/>
            <a:tailEnd/>
          </a:ln>
        </p:spPr>
      </p:pic>
      <p:sp>
        <p:nvSpPr>
          <p:cNvPr id="2" name="Title 1"/>
          <p:cNvSpPr>
            <a:spLocks noGrp="1"/>
          </p:cNvSpPr>
          <p:nvPr>
            <p:ph type="title"/>
          </p:nvPr>
        </p:nvSpPr>
        <p:spPr>
          <a:xfrm>
            <a:off x="914400" y="723900"/>
            <a:ext cx="7315200" cy="482600"/>
          </a:xfrm>
          <a:prstGeom prst="rect">
            <a:avLst/>
          </a:prstGeom>
        </p:spPr>
        <p:txBody>
          <a:bodyPr/>
          <a:lstStyle/>
          <a:p>
            <a:r>
              <a:rPr lang="en-US" smtClean="0"/>
              <a:t>Click to edit Master title style</a:t>
            </a:r>
            <a:endParaRPr lang="en-US"/>
          </a:p>
        </p:txBody>
      </p:sp>
      <p:sp>
        <p:nvSpPr>
          <p:cNvPr id="8" name="Text Placeholder 7"/>
          <p:cNvSpPr>
            <a:spLocks noGrp="1"/>
          </p:cNvSpPr>
          <p:nvPr>
            <p:ph type="body" sz="quarter" idx="14"/>
          </p:nvPr>
        </p:nvSpPr>
        <p:spPr>
          <a:xfrm>
            <a:off x="1270000" y="1947672"/>
            <a:ext cx="4572000" cy="3200400"/>
          </a:xfrm>
        </p:spPr>
        <p:txBody>
          <a:bodyPr/>
          <a:lstStyle>
            <a:lvl1pPr>
              <a:buClr>
                <a:schemeClr val="accent3"/>
              </a:buClr>
              <a:buSzPct val="80000"/>
              <a:defRPr/>
            </a:lvl1pPr>
            <a:lvl2pPr>
              <a:buClr>
                <a:schemeClr val="accent3"/>
              </a:buClr>
              <a:buSzPct val="80000"/>
              <a:defRPr/>
            </a:lvl2pPr>
            <a:lvl3pPr>
              <a:buClr>
                <a:schemeClr val="accent3"/>
              </a:buClr>
              <a:buSzPct val="80000"/>
              <a:defRPr baseline="0"/>
            </a:lvl3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transition spd="med">
    <p:fade/>
  </p:transition>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orbel" pitchFamily="34" charset="0"/>
              </a:defRPr>
            </a:lvl1pPr>
            <a:lvl2pPr>
              <a:defRPr>
                <a:latin typeface="Corbel" pitchFamily="34" charset="0"/>
              </a:defRPr>
            </a:lvl2pPr>
            <a:lvl3pPr>
              <a:defRPr>
                <a:latin typeface="Corbel" pitchFamily="34" charset="0"/>
              </a:defRPr>
            </a:lvl3pPr>
            <a:lvl4pPr>
              <a:defRPr>
                <a:latin typeface="Corbel" pitchFamily="34" charset="0"/>
              </a:defRPr>
            </a:lvl4pPr>
            <a:lvl5pPr>
              <a:defRPr>
                <a:latin typeface="Corbe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14C975-0F65-4792-841C-0633116CF11E}" type="slidenum">
              <a:rPr lang="en-US"/>
              <a:pPr>
                <a:defRPr/>
              </a:pPr>
              <a:t>‹#›</a:t>
            </a:fld>
            <a:endParaRPr lang="en-US"/>
          </a:p>
        </p:txBody>
      </p:sp>
      <p:sp>
        <p:nvSpPr>
          <p:cNvPr id="7"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E0DA3F-DBBF-4B42-A0DF-FDC49EF6E9ED}" type="slidenum">
              <a:rPr lang="en-US"/>
              <a:pPr>
                <a:defRPr/>
              </a:pPr>
              <a:t>‹#›</a:t>
            </a:fld>
            <a:endParaRPr lang="en-US"/>
          </a:p>
        </p:txBody>
      </p:sp>
      <p:sp>
        <p:nvSpPr>
          <p:cNvPr id="9"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35BBDD7-DEA8-4900-B0F8-32C8F066E250}" type="slidenum">
              <a:rPr lang="en-US"/>
              <a:pPr>
                <a:defRPr/>
              </a:pPr>
              <a:t>‹#›</a:t>
            </a:fld>
            <a:endParaRPr lang="en-US"/>
          </a:p>
        </p:txBody>
      </p:sp>
      <p:sp>
        <p:nvSpPr>
          <p:cNvPr id="10"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3F7CA7-73CE-4673-A79D-3F42ACB8E5B5}" type="slidenum">
              <a:rPr lang="en-US"/>
              <a:pPr>
                <a:defRPr/>
              </a:pPr>
              <a:t>‹#›</a:t>
            </a:fld>
            <a:endParaRPr lang="en-US"/>
          </a:p>
        </p:txBody>
      </p:sp>
      <p:sp>
        <p:nvSpPr>
          <p:cNvPr id="6"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2BB014-4B9E-49B9-8164-BB3564823922}"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14C975-0F65-4792-841C-0633116CF11E}" type="slidenum">
              <a:rPr lang="en-US"/>
              <a:pPr>
                <a:defRPr/>
              </a:pPr>
              <a:t>‹#›</a:t>
            </a:fld>
            <a:endParaRPr lang="en-US"/>
          </a:p>
        </p:txBody>
      </p:sp>
      <p:sp>
        <p:nvSpPr>
          <p:cNvPr id="7" name="Title 1"/>
          <p:cNvSpPr>
            <a:spLocks noGrp="1"/>
          </p:cNvSpPr>
          <p:nvPr>
            <p:ph type="title"/>
          </p:nvPr>
        </p:nvSpPr>
        <p:spPr>
          <a:xfrm>
            <a:off x="304800" y="76200"/>
            <a:ext cx="8534400" cy="838200"/>
          </a:xfrm>
          <a:prstGeom prst="rect">
            <a:avLst/>
          </a:prstGeom>
        </p:spPr>
        <p:txBody>
          <a:bodyPr anchor="ctr"/>
          <a:lstStyle>
            <a:lvl1pPr algn="ctr">
              <a:defRPr sz="2800">
                <a:solidFill>
                  <a:schemeClr val="tx1"/>
                </a:solidFill>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E0DA3F-DBBF-4B42-A0DF-FDC49EF6E9ED}" type="slidenum">
              <a:rPr lang="en-US"/>
              <a:pPr>
                <a:defRPr/>
              </a:pPr>
              <a:t>‹#›</a:t>
            </a:fld>
            <a:endParaRPr lang="en-US"/>
          </a:p>
        </p:txBody>
      </p:sp>
      <p:sp>
        <p:nvSpPr>
          <p:cNvPr id="9" name="Title 1"/>
          <p:cNvSpPr>
            <a:spLocks noGrp="1"/>
          </p:cNvSpPr>
          <p:nvPr>
            <p:ph type="title"/>
          </p:nvPr>
        </p:nvSpPr>
        <p:spPr>
          <a:xfrm>
            <a:off x="304800" y="76200"/>
            <a:ext cx="8534400" cy="838200"/>
          </a:xfrm>
          <a:prstGeom prst="rect">
            <a:avLst/>
          </a:prstGeom>
        </p:spPr>
        <p:txBody>
          <a:bodyPr anchor="ctr"/>
          <a:lstStyle>
            <a:lvl1pPr algn="ctr">
              <a:defRPr sz="2800">
                <a:solidFill>
                  <a:schemeClr val="tx1"/>
                </a:solidFill>
                <a:latin typeface="Corbel" pitchFamily="34" charset="0"/>
              </a:defRPr>
            </a:lvl1p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3200" b="1" cap="all">
                <a:solidFill>
                  <a:schemeClr val="tx1"/>
                </a:solidFill>
                <a:latin typeface="Corbe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orbe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6071CDC-B2DF-47C0-8B98-987D88EE6E1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3F7CA7-73CE-4673-A79D-3F42ACB8E5B5}" type="slidenum">
              <a:rPr lang="en-US"/>
              <a:pPr>
                <a:defRPr/>
              </a:pPr>
              <a:t>‹#›</a:t>
            </a:fld>
            <a:endParaRPr lang="en-US"/>
          </a:p>
        </p:txBody>
      </p:sp>
      <p:sp>
        <p:nvSpPr>
          <p:cNvPr id="7" name="Title 1"/>
          <p:cNvSpPr>
            <a:spLocks noGrp="1"/>
          </p:cNvSpPr>
          <p:nvPr>
            <p:ph type="title"/>
          </p:nvPr>
        </p:nvSpPr>
        <p:spPr>
          <a:xfrm>
            <a:off x="304800" y="76200"/>
            <a:ext cx="8534400" cy="838200"/>
          </a:xfrm>
          <a:prstGeom prst="rect">
            <a:avLst/>
          </a:prstGeom>
        </p:spPr>
        <p:txBody>
          <a:bodyPr anchor="ctr"/>
          <a:lstStyle>
            <a:lvl1pPr algn="ctr">
              <a:defRPr sz="2800">
                <a:solidFill>
                  <a:schemeClr val="tx1"/>
                </a:solidFill>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2BB014-4B9E-49B9-8164-BB3564823922}"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4546C08-FE39-4356-B161-99EDF780B34F}"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C0E828-8E7A-48E9-88A7-E8F7D4A5FED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71CDC-B2DF-47C0-8B98-987D88EE6E1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9BF3A-ABA7-4033-8D1E-D8653C83E687}"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DE5931-4642-46F0-90B1-EDA4EDED1C8C}"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11B5E-B3A6-433C-8BC1-61E63F3251A3}"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89EC3A-A15E-4855-97C1-E71B76554CC0}"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A1937-DFDB-4B9C-93F3-C902A8957D9E}"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114800" cy="4343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319BF3A-ABA7-4033-8D1E-D8653C83E687}" type="slidenum">
              <a:rPr lang="en-US" smtClean="0"/>
              <a:pPr/>
              <a:t>‹#›</a:t>
            </a:fld>
            <a:endParaRPr lang="en-US"/>
          </a:p>
        </p:txBody>
      </p:sp>
      <p:sp>
        <p:nvSpPr>
          <p:cNvPr id="9"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49123A94-F727-4640-B7FC-2D28CECA040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23A94-F727-4640-B7FC-2D28CECA040E}" type="slidenum">
              <a:rPr lang="en-US" smtClean="0"/>
              <a:pPr/>
              <a:t>‹#›</a:t>
            </a:fld>
            <a:endParaRPr lang="en-US"/>
          </a:p>
        </p:txBody>
      </p:sp>
    </p:spTree>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49123A94-F727-4640-B7FC-2D28CECA040E}" type="slidenum">
              <a:rPr lang="en-US" smtClean="0"/>
              <a:pPr/>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19200"/>
            <a:ext cx="4040188" cy="80327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224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219200"/>
            <a:ext cx="4041775" cy="80327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224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2DE5931-4642-46F0-90B1-EDA4EDED1C8C}" type="slidenum">
              <a:rPr lang="en-US" smtClean="0"/>
              <a:pPr/>
              <a:t>‹#›</a:t>
            </a:fld>
            <a:endParaRPr lang="en-US"/>
          </a:p>
        </p:txBody>
      </p:sp>
      <p:sp>
        <p:nvSpPr>
          <p:cNvPr id="10"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3E011B5E-B3A6-433C-8BC1-61E63F3251A3}" type="slidenum">
              <a:rPr lang="en-US" smtClean="0"/>
              <a:pPr/>
              <a:t>‹#›</a:t>
            </a:fld>
            <a:endParaRPr lang="en-US"/>
          </a:p>
        </p:txBody>
      </p:sp>
      <p:sp>
        <p:nvSpPr>
          <p:cNvPr id="6" name="Title 1"/>
          <p:cNvSpPr>
            <a:spLocks noGrp="1"/>
          </p:cNvSpPr>
          <p:nvPr>
            <p:ph type="title"/>
          </p:nvPr>
        </p:nvSpPr>
        <p:spPr>
          <a:xfrm>
            <a:off x="2743200" y="84667"/>
            <a:ext cx="6096000" cy="838200"/>
          </a:xfrm>
          <a:prstGeom prst="rect">
            <a:avLst/>
          </a:prstGeom>
        </p:spPr>
        <p:txBody>
          <a:bodyPr anchor="ctr"/>
          <a:lstStyle>
            <a:lvl1pPr algn="r">
              <a:defRPr sz="2800">
                <a:latin typeface="Corbel" pitchFamily="34" charset="0"/>
              </a:defRPr>
            </a:lvl1p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089EC3A-A15E-4855-97C1-E71B76554C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23950"/>
            <a:ext cx="3008313" cy="1162050"/>
          </a:xfrm>
          <a:prstGeom prst="rect">
            <a:avLst/>
          </a:prstGeom>
        </p:spPr>
        <p:txBody>
          <a:bodyPr anchor="b"/>
          <a:lstStyle>
            <a:lvl1pPr algn="l">
              <a:defRPr sz="2000" b="1">
                <a:solidFill>
                  <a:schemeClr val="tx1"/>
                </a:solidFill>
                <a:latin typeface="Corbe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1143000"/>
            <a:ext cx="5111750" cy="4983163"/>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286000"/>
            <a:ext cx="3008313" cy="3840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1FA1937-DFDB-4B9C-93F3-C902A8957D9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4.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6.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0058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QUAVEO logo white ppt rgb.png"/>
          <p:cNvPicPr>
            <a:picLocks noChangeAspect="1"/>
          </p:cNvPicPr>
          <p:nvPr/>
        </p:nvPicPr>
        <p:blipFill>
          <a:blip r:embed="rId12" cstate="print"/>
          <a:stretch>
            <a:fillRect/>
          </a:stretch>
        </p:blipFill>
        <p:spPr>
          <a:xfrm>
            <a:off x="381000" y="262468"/>
            <a:ext cx="2052705" cy="533400"/>
          </a:xfrm>
          <a:prstGeom prst="rect">
            <a:avLst/>
          </a:prstGeom>
        </p:spPr>
      </p:pic>
      <p:sp>
        <p:nvSpPr>
          <p:cNvPr id="14" name="Rectangle 13"/>
          <p:cNvSpPr/>
          <p:nvPr/>
        </p:nvSpPr>
        <p:spPr>
          <a:xfrm>
            <a:off x="0" y="1005840"/>
            <a:ext cx="914400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p:cNvPicPr>
            <a:picLocks noChangeAspect="1" noChangeArrowheads="1"/>
          </p:cNvPicPr>
          <p:nvPr/>
        </p:nvPicPr>
        <p:blipFill>
          <a:blip r:embed="rId13" cstate="print"/>
          <a:srcRect/>
          <a:stretch>
            <a:fillRect/>
          </a:stretch>
        </p:blipFill>
        <p:spPr bwMode="auto">
          <a:xfrm>
            <a:off x="-9525" y="5857875"/>
            <a:ext cx="9153525" cy="1000125"/>
          </a:xfrm>
          <a:prstGeom prst="rect">
            <a:avLst/>
          </a:prstGeom>
          <a:noFill/>
          <a:ln w="9525">
            <a:noFill/>
            <a:miter lim="800000"/>
            <a:headEnd/>
            <a:tailEnd/>
          </a:ln>
          <a:effectLst/>
        </p:spPr>
      </p:pic>
      <p:sp>
        <p:nvSpPr>
          <p:cNvPr id="1028" name="Rectangle 3"/>
          <p:cNvSpPr>
            <a:spLocks noGrp="1" noChangeArrowheads="1"/>
          </p:cNvSpPr>
          <p:nvPr>
            <p:ph type="body" idx="1"/>
          </p:nvPr>
        </p:nvSpPr>
        <p:spPr bwMode="auto">
          <a:xfrm>
            <a:off x="381000" y="1295400"/>
            <a:ext cx="83820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4"/>
          <p:cNvSpPr>
            <a:spLocks noGrp="1" noChangeArrowheads="1"/>
          </p:cNvSpPr>
          <p:nvPr>
            <p:ph type="dt" sz="half" idx="2"/>
          </p:nvPr>
        </p:nvSpPr>
        <p:spPr bwMode="auto">
          <a:xfrm>
            <a:off x="3810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58595B"/>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58595B"/>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58595B"/>
                </a:solidFill>
                <a:latin typeface="+mn-lt"/>
              </a:defRPr>
            </a:lvl1pPr>
          </a:lstStyle>
          <a:p>
            <a:fld id="{49123A94-F727-4640-B7FC-2D28CECA040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723" r:id="rId10"/>
  </p:sldLayoutIdLst>
  <p:hf sldNum="0" hdr="0" ftr="0" dt="0"/>
  <p:txStyles>
    <p:titleStyle>
      <a:lvl1pPr algn="r" rtl="0" eaLnBrk="1" fontAlgn="base" hangingPunct="1">
        <a:spcBef>
          <a:spcPct val="0"/>
        </a:spcBef>
        <a:spcAft>
          <a:spcPct val="0"/>
        </a:spcAft>
        <a:defRPr b="1">
          <a:solidFill>
            <a:schemeClr val="bg1"/>
          </a:solidFill>
          <a:latin typeface="+mj-lt"/>
          <a:ea typeface="+mj-ea"/>
          <a:cs typeface="+mj-cs"/>
        </a:defRPr>
      </a:lvl1pPr>
      <a:lvl2pPr algn="r" rtl="0" eaLnBrk="1" fontAlgn="base" hangingPunct="1">
        <a:spcBef>
          <a:spcPct val="0"/>
        </a:spcBef>
        <a:spcAft>
          <a:spcPct val="0"/>
        </a:spcAft>
        <a:defRPr b="1">
          <a:solidFill>
            <a:schemeClr val="bg1"/>
          </a:solidFill>
          <a:latin typeface="Arial" charset="0"/>
        </a:defRPr>
      </a:lvl2pPr>
      <a:lvl3pPr algn="r" rtl="0" eaLnBrk="1" fontAlgn="base" hangingPunct="1">
        <a:spcBef>
          <a:spcPct val="0"/>
        </a:spcBef>
        <a:spcAft>
          <a:spcPct val="0"/>
        </a:spcAft>
        <a:defRPr b="1">
          <a:solidFill>
            <a:schemeClr val="bg1"/>
          </a:solidFill>
          <a:latin typeface="Arial" charset="0"/>
        </a:defRPr>
      </a:lvl3pPr>
      <a:lvl4pPr algn="r" rtl="0" eaLnBrk="1" fontAlgn="base" hangingPunct="1">
        <a:spcBef>
          <a:spcPct val="0"/>
        </a:spcBef>
        <a:spcAft>
          <a:spcPct val="0"/>
        </a:spcAft>
        <a:defRPr b="1">
          <a:solidFill>
            <a:schemeClr val="bg1"/>
          </a:solidFill>
          <a:latin typeface="Arial" charset="0"/>
        </a:defRPr>
      </a:lvl4pPr>
      <a:lvl5pPr algn="r" rtl="0" eaLnBrk="1" fontAlgn="base" hangingPunct="1">
        <a:spcBef>
          <a:spcPct val="0"/>
        </a:spcBef>
        <a:spcAft>
          <a:spcPct val="0"/>
        </a:spcAft>
        <a:defRPr b="1">
          <a:solidFill>
            <a:schemeClr val="bg1"/>
          </a:solidFill>
          <a:latin typeface="Arial" charset="0"/>
        </a:defRPr>
      </a:lvl5pPr>
      <a:lvl6pPr marL="457200" algn="r" rtl="0" eaLnBrk="1" fontAlgn="base" hangingPunct="1">
        <a:spcBef>
          <a:spcPct val="0"/>
        </a:spcBef>
        <a:spcAft>
          <a:spcPct val="0"/>
        </a:spcAft>
        <a:defRPr b="1">
          <a:solidFill>
            <a:schemeClr val="bg1"/>
          </a:solidFill>
          <a:latin typeface="Arial" charset="0"/>
        </a:defRPr>
      </a:lvl6pPr>
      <a:lvl7pPr marL="914400" algn="r" rtl="0" eaLnBrk="1" fontAlgn="base" hangingPunct="1">
        <a:spcBef>
          <a:spcPct val="0"/>
        </a:spcBef>
        <a:spcAft>
          <a:spcPct val="0"/>
        </a:spcAft>
        <a:defRPr b="1">
          <a:solidFill>
            <a:schemeClr val="bg1"/>
          </a:solidFill>
          <a:latin typeface="Arial" charset="0"/>
        </a:defRPr>
      </a:lvl7pPr>
      <a:lvl8pPr marL="1371600" algn="r" rtl="0" eaLnBrk="1" fontAlgn="base" hangingPunct="1">
        <a:spcBef>
          <a:spcPct val="0"/>
        </a:spcBef>
        <a:spcAft>
          <a:spcPct val="0"/>
        </a:spcAft>
        <a:defRPr b="1">
          <a:solidFill>
            <a:schemeClr val="bg1"/>
          </a:solidFill>
          <a:latin typeface="Arial" charset="0"/>
        </a:defRPr>
      </a:lvl8pPr>
      <a:lvl9pPr marL="1828800" algn="r" rtl="0" eaLnBrk="1" fontAlgn="base" hangingPunct="1">
        <a:spcBef>
          <a:spcPct val="0"/>
        </a:spcBef>
        <a:spcAft>
          <a:spcPct val="0"/>
        </a:spcAft>
        <a:defRPr b="1">
          <a:solidFill>
            <a:schemeClr val="bg1"/>
          </a:solidFill>
          <a:latin typeface="Arial" charset="0"/>
        </a:defRPr>
      </a:lvl9pPr>
    </p:titleStyle>
    <p:bodyStyle>
      <a:lvl1pPr marL="342900" indent="-342900" algn="l" rtl="0" eaLnBrk="1" fontAlgn="base" hangingPunct="1">
        <a:spcBef>
          <a:spcPct val="20000"/>
        </a:spcBef>
        <a:spcAft>
          <a:spcPct val="0"/>
        </a:spcAft>
        <a:buClr>
          <a:srgbClr val="58595B"/>
        </a:buClr>
        <a:buFont typeface="Wingdings" pitchFamily="2" charset="2"/>
        <a:buChar char="§"/>
        <a:defRPr sz="2400">
          <a:solidFill>
            <a:schemeClr val="tx1"/>
          </a:solidFill>
          <a:latin typeface="Corbel" pitchFamily="34" charset="0"/>
          <a:ea typeface="+mn-ea"/>
          <a:cs typeface="+mn-cs"/>
        </a:defRPr>
      </a:lvl1pPr>
      <a:lvl2pPr marL="742950" indent="-285750" algn="l" rtl="0" eaLnBrk="1" fontAlgn="base" hangingPunct="1">
        <a:spcBef>
          <a:spcPct val="20000"/>
        </a:spcBef>
        <a:spcAft>
          <a:spcPct val="0"/>
        </a:spcAft>
        <a:buClr>
          <a:srgbClr val="58595B"/>
        </a:buClr>
        <a:buFont typeface="Wingdings" pitchFamily="2" charset="2"/>
        <a:buChar char="§"/>
        <a:defRPr sz="2000">
          <a:solidFill>
            <a:schemeClr val="tx1"/>
          </a:solidFill>
          <a:latin typeface="Corbel" pitchFamily="34" charset="0"/>
        </a:defRPr>
      </a:lvl2pPr>
      <a:lvl3pPr marL="1143000" indent="-228600" algn="l" rtl="0" eaLnBrk="1" fontAlgn="base" hangingPunct="1">
        <a:spcBef>
          <a:spcPct val="20000"/>
        </a:spcBef>
        <a:spcAft>
          <a:spcPct val="0"/>
        </a:spcAft>
        <a:buClr>
          <a:srgbClr val="58595B"/>
        </a:buClr>
        <a:buFont typeface="Wingdings" pitchFamily="2" charset="2"/>
        <a:buChar char="§"/>
        <a:defRPr sz="1800">
          <a:solidFill>
            <a:schemeClr val="tx1"/>
          </a:solidFill>
          <a:latin typeface="Corbel" pitchFamily="34" charset="0"/>
        </a:defRPr>
      </a:lvl3pPr>
      <a:lvl4pPr marL="1600200" indent="-228600" algn="l" rtl="0" eaLnBrk="1" fontAlgn="base" hangingPunct="1">
        <a:spcBef>
          <a:spcPct val="20000"/>
        </a:spcBef>
        <a:spcAft>
          <a:spcPct val="0"/>
        </a:spcAft>
        <a:buClr>
          <a:srgbClr val="58595B"/>
        </a:buClr>
        <a:buFont typeface="Wingdings" pitchFamily="2" charset="2"/>
        <a:buChar char="§"/>
        <a:defRPr sz="1600">
          <a:solidFill>
            <a:schemeClr val="tx1"/>
          </a:solidFill>
          <a:latin typeface="Corbel" pitchFamily="34" charset="0"/>
        </a:defRPr>
      </a:lvl4pPr>
      <a:lvl5pPr marL="2057400" indent="-228600" algn="l" rtl="0" eaLnBrk="1" fontAlgn="base" hangingPunct="1">
        <a:spcBef>
          <a:spcPct val="20000"/>
        </a:spcBef>
        <a:spcAft>
          <a:spcPct val="0"/>
        </a:spcAft>
        <a:buClr>
          <a:srgbClr val="58595B"/>
        </a:buClr>
        <a:buFont typeface="Wingdings" pitchFamily="2" charset="2"/>
        <a:buChar char="§"/>
        <a:defRPr sz="1400">
          <a:solidFill>
            <a:schemeClr val="tx1"/>
          </a:solidFill>
          <a:latin typeface="Corbel" pitchFamily="34" charset="0"/>
        </a:defRPr>
      </a:lvl5pPr>
      <a:lvl6pPr marL="25146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6pPr>
      <a:lvl7pPr marL="29718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7pPr>
      <a:lvl8pPr marL="34290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8pPr>
      <a:lvl9pPr marL="38862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0058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QUAVEO logo white ppt rgb.png"/>
          <p:cNvPicPr>
            <a:picLocks noChangeAspect="1"/>
          </p:cNvPicPr>
          <p:nvPr/>
        </p:nvPicPr>
        <p:blipFill>
          <a:blip r:embed="rId10" cstate="print"/>
          <a:stretch>
            <a:fillRect/>
          </a:stretch>
        </p:blipFill>
        <p:spPr>
          <a:xfrm>
            <a:off x="381000" y="262468"/>
            <a:ext cx="2052705" cy="533400"/>
          </a:xfrm>
          <a:prstGeom prst="rect">
            <a:avLst/>
          </a:prstGeom>
        </p:spPr>
      </p:pic>
      <p:sp>
        <p:nvSpPr>
          <p:cNvPr id="14" name="Rectangle 13"/>
          <p:cNvSpPr/>
          <p:nvPr/>
        </p:nvSpPr>
        <p:spPr>
          <a:xfrm>
            <a:off x="0" y="1005840"/>
            <a:ext cx="914400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3"/>
          <p:cNvSpPr>
            <a:spLocks noGrp="1" noChangeArrowheads="1"/>
          </p:cNvSpPr>
          <p:nvPr>
            <p:ph type="body" idx="1"/>
          </p:nvPr>
        </p:nvSpPr>
        <p:spPr bwMode="auto">
          <a:xfrm>
            <a:off x="381000" y="1295400"/>
            <a:ext cx="83820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4"/>
          <p:cNvSpPr>
            <a:spLocks noGrp="1" noChangeArrowheads="1"/>
          </p:cNvSpPr>
          <p:nvPr>
            <p:ph type="dt" sz="half" idx="2"/>
          </p:nvPr>
        </p:nvSpPr>
        <p:spPr bwMode="auto">
          <a:xfrm>
            <a:off x="3810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58595B"/>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58595B"/>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58595B"/>
                </a:solidFill>
                <a:latin typeface="+mn-lt"/>
              </a:defRPr>
            </a:lvl1pPr>
          </a:lstStyle>
          <a:p>
            <a:pPr>
              <a:defRPr/>
            </a:pPr>
            <a:fld id="{53219E80-9446-4005-93E6-8384001F80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722" r:id="rId6"/>
    <p:sldLayoutId id="2147483724" r:id="rId7"/>
    <p:sldLayoutId id="2147483725" r:id="rId8"/>
  </p:sldLayoutIdLst>
  <p:hf sldNum="0" hdr="0" ftr="0" dt="0"/>
  <p:txStyles>
    <p:titleStyle>
      <a:lvl1pPr algn="r" rtl="0" eaLnBrk="1" fontAlgn="base" hangingPunct="1">
        <a:spcBef>
          <a:spcPct val="0"/>
        </a:spcBef>
        <a:spcAft>
          <a:spcPct val="0"/>
        </a:spcAft>
        <a:defRPr b="1">
          <a:solidFill>
            <a:schemeClr val="bg1"/>
          </a:solidFill>
          <a:latin typeface="+mj-lt"/>
          <a:ea typeface="+mj-ea"/>
          <a:cs typeface="+mj-cs"/>
        </a:defRPr>
      </a:lvl1pPr>
      <a:lvl2pPr algn="r" rtl="0" eaLnBrk="1" fontAlgn="base" hangingPunct="1">
        <a:spcBef>
          <a:spcPct val="0"/>
        </a:spcBef>
        <a:spcAft>
          <a:spcPct val="0"/>
        </a:spcAft>
        <a:defRPr b="1">
          <a:solidFill>
            <a:schemeClr val="bg1"/>
          </a:solidFill>
          <a:latin typeface="Arial" charset="0"/>
        </a:defRPr>
      </a:lvl2pPr>
      <a:lvl3pPr algn="r" rtl="0" eaLnBrk="1" fontAlgn="base" hangingPunct="1">
        <a:spcBef>
          <a:spcPct val="0"/>
        </a:spcBef>
        <a:spcAft>
          <a:spcPct val="0"/>
        </a:spcAft>
        <a:defRPr b="1">
          <a:solidFill>
            <a:schemeClr val="bg1"/>
          </a:solidFill>
          <a:latin typeface="Arial" charset="0"/>
        </a:defRPr>
      </a:lvl3pPr>
      <a:lvl4pPr algn="r" rtl="0" eaLnBrk="1" fontAlgn="base" hangingPunct="1">
        <a:spcBef>
          <a:spcPct val="0"/>
        </a:spcBef>
        <a:spcAft>
          <a:spcPct val="0"/>
        </a:spcAft>
        <a:defRPr b="1">
          <a:solidFill>
            <a:schemeClr val="bg1"/>
          </a:solidFill>
          <a:latin typeface="Arial" charset="0"/>
        </a:defRPr>
      </a:lvl4pPr>
      <a:lvl5pPr algn="r" rtl="0" eaLnBrk="1" fontAlgn="base" hangingPunct="1">
        <a:spcBef>
          <a:spcPct val="0"/>
        </a:spcBef>
        <a:spcAft>
          <a:spcPct val="0"/>
        </a:spcAft>
        <a:defRPr b="1">
          <a:solidFill>
            <a:schemeClr val="bg1"/>
          </a:solidFill>
          <a:latin typeface="Arial" charset="0"/>
        </a:defRPr>
      </a:lvl5pPr>
      <a:lvl6pPr marL="457200" algn="r" rtl="0" eaLnBrk="1" fontAlgn="base" hangingPunct="1">
        <a:spcBef>
          <a:spcPct val="0"/>
        </a:spcBef>
        <a:spcAft>
          <a:spcPct val="0"/>
        </a:spcAft>
        <a:defRPr b="1">
          <a:solidFill>
            <a:schemeClr val="bg1"/>
          </a:solidFill>
          <a:latin typeface="Arial" charset="0"/>
        </a:defRPr>
      </a:lvl6pPr>
      <a:lvl7pPr marL="914400" algn="r" rtl="0" eaLnBrk="1" fontAlgn="base" hangingPunct="1">
        <a:spcBef>
          <a:spcPct val="0"/>
        </a:spcBef>
        <a:spcAft>
          <a:spcPct val="0"/>
        </a:spcAft>
        <a:defRPr b="1">
          <a:solidFill>
            <a:schemeClr val="bg1"/>
          </a:solidFill>
          <a:latin typeface="Arial" charset="0"/>
        </a:defRPr>
      </a:lvl7pPr>
      <a:lvl8pPr marL="1371600" algn="r" rtl="0" eaLnBrk="1" fontAlgn="base" hangingPunct="1">
        <a:spcBef>
          <a:spcPct val="0"/>
        </a:spcBef>
        <a:spcAft>
          <a:spcPct val="0"/>
        </a:spcAft>
        <a:defRPr b="1">
          <a:solidFill>
            <a:schemeClr val="bg1"/>
          </a:solidFill>
          <a:latin typeface="Arial" charset="0"/>
        </a:defRPr>
      </a:lvl8pPr>
      <a:lvl9pPr marL="1828800" algn="r" rtl="0" eaLnBrk="1" fontAlgn="base" hangingPunct="1">
        <a:spcBef>
          <a:spcPct val="0"/>
        </a:spcBef>
        <a:spcAft>
          <a:spcPct val="0"/>
        </a:spcAft>
        <a:defRPr b="1">
          <a:solidFill>
            <a:schemeClr val="bg1"/>
          </a:solidFill>
          <a:latin typeface="Arial" charset="0"/>
        </a:defRPr>
      </a:lvl9pPr>
    </p:titleStyle>
    <p:bodyStyle>
      <a:lvl1pPr marL="342900" indent="-342900" algn="l" rtl="0" eaLnBrk="1" fontAlgn="base" hangingPunct="1">
        <a:spcBef>
          <a:spcPct val="20000"/>
        </a:spcBef>
        <a:spcAft>
          <a:spcPct val="0"/>
        </a:spcAft>
        <a:buClr>
          <a:srgbClr val="58595B"/>
        </a:buClr>
        <a:buFont typeface="Wingdings" pitchFamily="2" charset="2"/>
        <a:buChar char="§"/>
        <a:defRPr sz="2400">
          <a:solidFill>
            <a:schemeClr val="tx1"/>
          </a:solidFill>
          <a:latin typeface="Corbel" pitchFamily="34" charset="0"/>
          <a:ea typeface="+mn-ea"/>
          <a:cs typeface="+mn-cs"/>
        </a:defRPr>
      </a:lvl1pPr>
      <a:lvl2pPr marL="742950" indent="-285750" algn="l" rtl="0" eaLnBrk="1" fontAlgn="base" hangingPunct="1">
        <a:spcBef>
          <a:spcPct val="20000"/>
        </a:spcBef>
        <a:spcAft>
          <a:spcPct val="0"/>
        </a:spcAft>
        <a:buClr>
          <a:srgbClr val="58595B"/>
        </a:buClr>
        <a:buFont typeface="Wingdings" pitchFamily="2" charset="2"/>
        <a:buChar char="§"/>
        <a:defRPr sz="2000">
          <a:solidFill>
            <a:schemeClr val="tx1"/>
          </a:solidFill>
          <a:latin typeface="Corbel" pitchFamily="34" charset="0"/>
        </a:defRPr>
      </a:lvl2pPr>
      <a:lvl3pPr marL="1143000" indent="-228600" algn="l" rtl="0" eaLnBrk="1" fontAlgn="base" hangingPunct="1">
        <a:spcBef>
          <a:spcPct val="20000"/>
        </a:spcBef>
        <a:spcAft>
          <a:spcPct val="0"/>
        </a:spcAft>
        <a:buClr>
          <a:srgbClr val="58595B"/>
        </a:buClr>
        <a:buFont typeface="Wingdings" pitchFamily="2" charset="2"/>
        <a:buChar char="§"/>
        <a:defRPr sz="1800">
          <a:solidFill>
            <a:schemeClr val="tx1"/>
          </a:solidFill>
          <a:latin typeface="Corbel" pitchFamily="34" charset="0"/>
        </a:defRPr>
      </a:lvl3pPr>
      <a:lvl4pPr marL="1600200" indent="-228600" algn="l" rtl="0" eaLnBrk="1" fontAlgn="base" hangingPunct="1">
        <a:spcBef>
          <a:spcPct val="20000"/>
        </a:spcBef>
        <a:spcAft>
          <a:spcPct val="0"/>
        </a:spcAft>
        <a:buClr>
          <a:srgbClr val="58595B"/>
        </a:buClr>
        <a:buFont typeface="Wingdings" pitchFamily="2" charset="2"/>
        <a:buChar char="§"/>
        <a:defRPr sz="1600">
          <a:solidFill>
            <a:schemeClr val="tx1"/>
          </a:solidFill>
          <a:latin typeface="Corbel" pitchFamily="34" charset="0"/>
        </a:defRPr>
      </a:lvl4pPr>
      <a:lvl5pPr marL="2057400" indent="-228600" algn="l" rtl="0" eaLnBrk="1" fontAlgn="base" hangingPunct="1">
        <a:spcBef>
          <a:spcPct val="20000"/>
        </a:spcBef>
        <a:spcAft>
          <a:spcPct val="0"/>
        </a:spcAft>
        <a:buClr>
          <a:srgbClr val="58595B"/>
        </a:buClr>
        <a:buFont typeface="Wingdings" pitchFamily="2" charset="2"/>
        <a:buChar char="§"/>
        <a:defRPr sz="1400">
          <a:solidFill>
            <a:schemeClr val="tx1"/>
          </a:solidFill>
          <a:latin typeface="Corbel" pitchFamily="34" charset="0"/>
        </a:defRPr>
      </a:lvl5pPr>
      <a:lvl6pPr marL="25146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6pPr>
      <a:lvl7pPr marL="29718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7pPr>
      <a:lvl8pPr marL="34290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8pPr>
      <a:lvl9pPr marL="38862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381000" y="1295400"/>
            <a:ext cx="83820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4"/>
          <p:cNvSpPr>
            <a:spLocks noGrp="1" noChangeArrowheads="1"/>
          </p:cNvSpPr>
          <p:nvPr>
            <p:ph type="dt" sz="half" idx="2"/>
          </p:nvPr>
        </p:nvSpPr>
        <p:spPr bwMode="auto">
          <a:xfrm>
            <a:off x="3810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58595B"/>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58595B"/>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58595B"/>
                </a:solidFill>
                <a:latin typeface="+mn-lt"/>
              </a:defRPr>
            </a:lvl1pPr>
          </a:lstStyle>
          <a:p>
            <a:pPr>
              <a:defRPr/>
            </a:pPr>
            <a:fld id="{53219E80-9446-4005-93E6-8384001F80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sldNum="0" hdr="0" ftr="0" dt="0"/>
  <p:txStyles>
    <p:titleStyle>
      <a:lvl1pPr algn="r" rtl="0" eaLnBrk="1" fontAlgn="base" hangingPunct="1">
        <a:spcBef>
          <a:spcPct val="0"/>
        </a:spcBef>
        <a:spcAft>
          <a:spcPct val="0"/>
        </a:spcAft>
        <a:defRPr b="1">
          <a:solidFill>
            <a:schemeClr val="bg1"/>
          </a:solidFill>
          <a:latin typeface="+mj-lt"/>
          <a:ea typeface="+mj-ea"/>
          <a:cs typeface="+mj-cs"/>
        </a:defRPr>
      </a:lvl1pPr>
      <a:lvl2pPr algn="r" rtl="0" eaLnBrk="1" fontAlgn="base" hangingPunct="1">
        <a:spcBef>
          <a:spcPct val="0"/>
        </a:spcBef>
        <a:spcAft>
          <a:spcPct val="0"/>
        </a:spcAft>
        <a:defRPr b="1">
          <a:solidFill>
            <a:schemeClr val="bg1"/>
          </a:solidFill>
          <a:latin typeface="Arial" charset="0"/>
        </a:defRPr>
      </a:lvl2pPr>
      <a:lvl3pPr algn="r" rtl="0" eaLnBrk="1" fontAlgn="base" hangingPunct="1">
        <a:spcBef>
          <a:spcPct val="0"/>
        </a:spcBef>
        <a:spcAft>
          <a:spcPct val="0"/>
        </a:spcAft>
        <a:defRPr b="1">
          <a:solidFill>
            <a:schemeClr val="bg1"/>
          </a:solidFill>
          <a:latin typeface="Arial" charset="0"/>
        </a:defRPr>
      </a:lvl3pPr>
      <a:lvl4pPr algn="r" rtl="0" eaLnBrk="1" fontAlgn="base" hangingPunct="1">
        <a:spcBef>
          <a:spcPct val="0"/>
        </a:spcBef>
        <a:spcAft>
          <a:spcPct val="0"/>
        </a:spcAft>
        <a:defRPr b="1">
          <a:solidFill>
            <a:schemeClr val="bg1"/>
          </a:solidFill>
          <a:latin typeface="Arial" charset="0"/>
        </a:defRPr>
      </a:lvl4pPr>
      <a:lvl5pPr algn="r" rtl="0" eaLnBrk="1" fontAlgn="base" hangingPunct="1">
        <a:spcBef>
          <a:spcPct val="0"/>
        </a:spcBef>
        <a:spcAft>
          <a:spcPct val="0"/>
        </a:spcAft>
        <a:defRPr b="1">
          <a:solidFill>
            <a:schemeClr val="bg1"/>
          </a:solidFill>
          <a:latin typeface="Arial" charset="0"/>
        </a:defRPr>
      </a:lvl5pPr>
      <a:lvl6pPr marL="457200" algn="r" rtl="0" eaLnBrk="1" fontAlgn="base" hangingPunct="1">
        <a:spcBef>
          <a:spcPct val="0"/>
        </a:spcBef>
        <a:spcAft>
          <a:spcPct val="0"/>
        </a:spcAft>
        <a:defRPr b="1">
          <a:solidFill>
            <a:schemeClr val="bg1"/>
          </a:solidFill>
          <a:latin typeface="Arial" charset="0"/>
        </a:defRPr>
      </a:lvl6pPr>
      <a:lvl7pPr marL="914400" algn="r" rtl="0" eaLnBrk="1" fontAlgn="base" hangingPunct="1">
        <a:spcBef>
          <a:spcPct val="0"/>
        </a:spcBef>
        <a:spcAft>
          <a:spcPct val="0"/>
        </a:spcAft>
        <a:defRPr b="1">
          <a:solidFill>
            <a:schemeClr val="bg1"/>
          </a:solidFill>
          <a:latin typeface="Arial" charset="0"/>
        </a:defRPr>
      </a:lvl7pPr>
      <a:lvl8pPr marL="1371600" algn="r" rtl="0" eaLnBrk="1" fontAlgn="base" hangingPunct="1">
        <a:spcBef>
          <a:spcPct val="0"/>
        </a:spcBef>
        <a:spcAft>
          <a:spcPct val="0"/>
        </a:spcAft>
        <a:defRPr b="1">
          <a:solidFill>
            <a:schemeClr val="bg1"/>
          </a:solidFill>
          <a:latin typeface="Arial" charset="0"/>
        </a:defRPr>
      </a:lvl8pPr>
      <a:lvl9pPr marL="1828800" algn="r" rtl="0" eaLnBrk="1" fontAlgn="base" hangingPunct="1">
        <a:spcBef>
          <a:spcPct val="0"/>
        </a:spcBef>
        <a:spcAft>
          <a:spcPct val="0"/>
        </a:spcAft>
        <a:defRPr b="1">
          <a:solidFill>
            <a:schemeClr val="bg1"/>
          </a:solidFill>
          <a:latin typeface="Arial" charset="0"/>
        </a:defRPr>
      </a:lvl9pPr>
    </p:titleStyle>
    <p:bodyStyle>
      <a:lvl1pPr marL="342900" indent="-342900" algn="l" rtl="0" eaLnBrk="1" fontAlgn="base" hangingPunct="1">
        <a:spcBef>
          <a:spcPct val="20000"/>
        </a:spcBef>
        <a:spcAft>
          <a:spcPct val="0"/>
        </a:spcAft>
        <a:buClr>
          <a:srgbClr val="58595B"/>
        </a:buClr>
        <a:buFont typeface="Wingdings" pitchFamily="2" charset="2"/>
        <a:buChar char="§"/>
        <a:defRPr sz="2400">
          <a:solidFill>
            <a:schemeClr val="tx1"/>
          </a:solidFill>
          <a:latin typeface="Corbel" pitchFamily="34" charset="0"/>
          <a:ea typeface="+mn-ea"/>
          <a:cs typeface="+mn-cs"/>
        </a:defRPr>
      </a:lvl1pPr>
      <a:lvl2pPr marL="742950" indent="-285750" algn="l" rtl="0" eaLnBrk="1" fontAlgn="base" hangingPunct="1">
        <a:spcBef>
          <a:spcPct val="20000"/>
        </a:spcBef>
        <a:spcAft>
          <a:spcPct val="0"/>
        </a:spcAft>
        <a:buClr>
          <a:srgbClr val="58595B"/>
        </a:buClr>
        <a:buFont typeface="Wingdings" pitchFamily="2" charset="2"/>
        <a:buChar char="§"/>
        <a:defRPr sz="2000">
          <a:solidFill>
            <a:schemeClr val="tx1"/>
          </a:solidFill>
          <a:latin typeface="Corbel" pitchFamily="34" charset="0"/>
        </a:defRPr>
      </a:lvl2pPr>
      <a:lvl3pPr marL="1143000" indent="-228600" algn="l" rtl="0" eaLnBrk="1" fontAlgn="base" hangingPunct="1">
        <a:spcBef>
          <a:spcPct val="20000"/>
        </a:spcBef>
        <a:spcAft>
          <a:spcPct val="0"/>
        </a:spcAft>
        <a:buClr>
          <a:srgbClr val="58595B"/>
        </a:buClr>
        <a:buFont typeface="Wingdings" pitchFamily="2" charset="2"/>
        <a:buChar char="§"/>
        <a:defRPr sz="1800">
          <a:solidFill>
            <a:schemeClr val="tx1"/>
          </a:solidFill>
          <a:latin typeface="Corbel" pitchFamily="34" charset="0"/>
        </a:defRPr>
      </a:lvl3pPr>
      <a:lvl4pPr marL="1600200" indent="-228600" algn="l" rtl="0" eaLnBrk="1" fontAlgn="base" hangingPunct="1">
        <a:spcBef>
          <a:spcPct val="20000"/>
        </a:spcBef>
        <a:spcAft>
          <a:spcPct val="0"/>
        </a:spcAft>
        <a:buClr>
          <a:srgbClr val="58595B"/>
        </a:buClr>
        <a:buFont typeface="Wingdings" pitchFamily="2" charset="2"/>
        <a:buChar char="§"/>
        <a:defRPr sz="1600">
          <a:solidFill>
            <a:schemeClr val="tx1"/>
          </a:solidFill>
          <a:latin typeface="Corbel" pitchFamily="34" charset="0"/>
        </a:defRPr>
      </a:lvl4pPr>
      <a:lvl5pPr marL="2057400" indent="-228600" algn="l" rtl="0" eaLnBrk="1" fontAlgn="base" hangingPunct="1">
        <a:spcBef>
          <a:spcPct val="20000"/>
        </a:spcBef>
        <a:spcAft>
          <a:spcPct val="0"/>
        </a:spcAft>
        <a:buClr>
          <a:srgbClr val="58595B"/>
        </a:buClr>
        <a:buFont typeface="Wingdings" pitchFamily="2" charset="2"/>
        <a:buChar char="§"/>
        <a:defRPr sz="1400">
          <a:solidFill>
            <a:schemeClr val="tx1"/>
          </a:solidFill>
          <a:latin typeface="Corbel" pitchFamily="34" charset="0"/>
        </a:defRPr>
      </a:lvl5pPr>
      <a:lvl6pPr marL="25146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6pPr>
      <a:lvl7pPr marL="29718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7pPr>
      <a:lvl8pPr marL="34290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8pPr>
      <a:lvl9pPr marL="38862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0058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QUAVEO logo white ppt rgb.png"/>
          <p:cNvPicPr>
            <a:picLocks noChangeAspect="1"/>
          </p:cNvPicPr>
          <p:nvPr/>
        </p:nvPicPr>
        <p:blipFill>
          <a:blip r:embed="rId12" cstate="print"/>
          <a:stretch>
            <a:fillRect/>
          </a:stretch>
        </p:blipFill>
        <p:spPr>
          <a:xfrm>
            <a:off x="381000" y="262468"/>
            <a:ext cx="2052705" cy="533400"/>
          </a:xfrm>
          <a:prstGeom prst="rect">
            <a:avLst/>
          </a:prstGeom>
        </p:spPr>
      </p:pic>
      <p:sp>
        <p:nvSpPr>
          <p:cNvPr id="14" name="Rectangle 13"/>
          <p:cNvSpPr/>
          <p:nvPr/>
        </p:nvSpPr>
        <p:spPr>
          <a:xfrm>
            <a:off x="0" y="1005840"/>
            <a:ext cx="914400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p:cNvPicPr>
            <a:picLocks noChangeAspect="1" noChangeArrowheads="1"/>
          </p:cNvPicPr>
          <p:nvPr/>
        </p:nvPicPr>
        <p:blipFill>
          <a:blip r:embed="rId13" cstate="print"/>
          <a:srcRect/>
          <a:stretch>
            <a:fillRect/>
          </a:stretch>
        </p:blipFill>
        <p:spPr bwMode="auto">
          <a:xfrm>
            <a:off x="-9525" y="5857875"/>
            <a:ext cx="9153525" cy="1000125"/>
          </a:xfrm>
          <a:prstGeom prst="rect">
            <a:avLst/>
          </a:prstGeom>
          <a:noFill/>
          <a:ln w="9525">
            <a:noFill/>
            <a:miter lim="800000"/>
            <a:headEnd/>
            <a:tailEnd/>
          </a:ln>
          <a:effectLst/>
        </p:spPr>
      </p:pic>
      <p:sp>
        <p:nvSpPr>
          <p:cNvPr id="1028" name="Rectangle 3"/>
          <p:cNvSpPr>
            <a:spLocks noGrp="1" noChangeArrowheads="1"/>
          </p:cNvSpPr>
          <p:nvPr>
            <p:ph type="body" idx="1"/>
          </p:nvPr>
        </p:nvSpPr>
        <p:spPr bwMode="auto">
          <a:xfrm>
            <a:off x="381000" y="1295400"/>
            <a:ext cx="83820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4"/>
          <p:cNvSpPr>
            <a:spLocks noGrp="1" noChangeArrowheads="1"/>
          </p:cNvSpPr>
          <p:nvPr>
            <p:ph type="dt" sz="half" idx="2"/>
          </p:nvPr>
        </p:nvSpPr>
        <p:spPr bwMode="auto">
          <a:xfrm>
            <a:off x="3810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58595B"/>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58595B"/>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58595B"/>
                </a:solidFill>
                <a:latin typeface="+mn-lt"/>
              </a:defRPr>
            </a:lvl1pPr>
          </a:lstStyle>
          <a:p>
            <a:fld id="{49123A94-F727-4640-B7FC-2D28CECA040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19" r:id="rId10"/>
  </p:sldLayoutIdLst>
  <p:hf sldNum="0" hdr="0" ftr="0" dt="0"/>
  <p:txStyles>
    <p:titleStyle>
      <a:lvl1pPr algn="r" rtl="0" eaLnBrk="1" fontAlgn="base" hangingPunct="1">
        <a:spcBef>
          <a:spcPct val="0"/>
        </a:spcBef>
        <a:spcAft>
          <a:spcPct val="0"/>
        </a:spcAft>
        <a:defRPr b="1">
          <a:solidFill>
            <a:schemeClr val="bg1"/>
          </a:solidFill>
          <a:latin typeface="+mj-lt"/>
          <a:ea typeface="+mj-ea"/>
          <a:cs typeface="+mj-cs"/>
        </a:defRPr>
      </a:lvl1pPr>
      <a:lvl2pPr algn="r" rtl="0" eaLnBrk="1" fontAlgn="base" hangingPunct="1">
        <a:spcBef>
          <a:spcPct val="0"/>
        </a:spcBef>
        <a:spcAft>
          <a:spcPct val="0"/>
        </a:spcAft>
        <a:defRPr b="1">
          <a:solidFill>
            <a:schemeClr val="bg1"/>
          </a:solidFill>
          <a:latin typeface="Arial" charset="0"/>
        </a:defRPr>
      </a:lvl2pPr>
      <a:lvl3pPr algn="r" rtl="0" eaLnBrk="1" fontAlgn="base" hangingPunct="1">
        <a:spcBef>
          <a:spcPct val="0"/>
        </a:spcBef>
        <a:spcAft>
          <a:spcPct val="0"/>
        </a:spcAft>
        <a:defRPr b="1">
          <a:solidFill>
            <a:schemeClr val="bg1"/>
          </a:solidFill>
          <a:latin typeface="Arial" charset="0"/>
        </a:defRPr>
      </a:lvl3pPr>
      <a:lvl4pPr algn="r" rtl="0" eaLnBrk="1" fontAlgn="base" hangingPunct="1">
        <a:spcBef>
          <a:spcPct val="0"/>
        </a:spcBef>
        <a:spcAft>
          <a:spcPct val="0"/>
        </a:spcAft>
        <a:defRPr b="1">
          <a:solidFill>
            <a:schemeClr val="bg1"/>
          </a:solidFill>
          <a:latin typeface="Arial" charset="0"/>
        </a:defRPr>
      </a:lvl4pPr>
      <a:lvl5pPr algn="r" rtl="0" eaLnBrk="1" fontAlgn="base" hangingPunct="1">
        <a:spcBef>
          <a:spcPct val="0"/>
        </a:spcBef>
        <a:spcAft>
          <a:spcPct val="0"/>
        </a:spcAft>
        <a:defRPr b="1">
          <a:solidFill>
            <a:schemeClr val="bg1"/>
          </a:solidFill>
          <a:latin typeface="Arial" charset="0"/>
        </a:defRPr>
      </a:lvl5pPr>
      <a:lvl6pPr marL="457200" algn="r" rtl="0" eaLnBrk="1" fontAlgn="base" hangingPunct="1">
        <a:spcBef>
          <a:spcPct val="0"/>
        </a:spcBef>
        <a:spcAft>
          <a:spcPct val="0"/>
        </a:spcAft>
        <a:defRPr b="1">
          <a:solidFill>
            <a:schemeClr val="bg1"/>
          </a:solidFill>
          <a:latin typeface="Arial" charset="0"/>
        </a:defRPr>
      </a:lvl6pPr>
      <a:lvl7pPr marL="914400" algn="r" rtl="0" eaLnBrk="1" fontAlgn="base" hangingPunct="1">
        <a:spcBef>
          <a:spcPct val="0"/>
        </a:spcBef>
        <a:spcAft>
          <a:spcPct val="0"/>
        </a:spcAft>
        <a:defRPr b="1">
          <a:solidFill>
            <a:schemeClr val="bg1"/>
          </a:solidFill>
          <a:latin typeface="Arial" charset="0"/>
        </a:defRPr>
      </a:lvl7pPr>
      <a:lvl8pPr marL="1371600" algn="r" rtl="0" eaLnBrk="1" fontAlgn="base" hangingPunct="1">
        <a:spcBef>
          <a:spcPct val="0"/>
        </a:spcBef>
        <a:spcAft>
          <a:spcPct val="0"/>
        </a:spcAft>
        <a:defRPr b="1">
          <a:solidFill>
            <a:schemeClr val="bg1"/>
          </a:solidFill>
          <a:latin typeface="Arial" charset="0"/>
        </a:defRPr>
      </a:lvl8pPr>
      <a:lvl9pPr marL="1828800" algn="r" rtl="0" eaLnBrk="1" fontAlgn="base" hangingPunct="1">
        <a:spcBef>
          <a:spcPct val="0"/>
        </a:spcBef>
        <a:spcAft>
          <a:spcPct val="0"/>
        </a:spcAft>
        <a:defRPr b="1">
          <a:solidFill>
            <a:schemeClr val="bg1"/>
          </a:solidFill>
          <a:latin typeface="Arial" charset="0"/>
        </a:defRPr>
      </a:lvl9pPr>
    </p:titleStyle>
    <p:bodyStyle>
      <a:lvl1pPr marL="342900" indent="-342900" algn="l" rtl="0" eaLnBrk="1" fontAlgn="base" hangingPunct="1">
        <a:spcBef>
          <a:spcPct val="20000"/>
        </a:spcBef>
        <a:spcAft>
          <a:spcPct val="0"/>
        </a:spcAft>
        <a:buClr>
          <a:srgbClr val="58595B"/>
        </a:buClr>
        <a:buFont typeface="Wingdings" pitchFamily="2" charset="2"/>
        <a:buChar char="§"/>
        <a:defRPr sz="2400">
          <a:solidFill>
            <a:schemeClr val="tx1"/>
          </a:solidFill>
          <a:latin typeface="Corbel" pitchFamily="34" charset="0"/>
          <a:ea typeface="+mn-ea"/>
          <a:cs typeface="+mn-cs"/>
        </a:defRPr>
      </a:lvl1pPr>
      <a:lvl2pPr marL="742950" indent="-285750" algn="l" rtl="0" eaLnBrk="1" fontAlgn="base" hangingPunct="1">
        <a:spcBef>
          <a:spcPct val="20000"/>
        </a:spcBef>
        <a:spcAft>
          <a:spcPct val="0"/>
        </a:spcAft>
        <a:buClr>
          <a:srgbClr val="58595B"/>
        </a:buClr>
        <a:buFont typeface="Wingdings" pitchFamily="2" charset="2"/>
        <a:buChar char="§"/>
        <a:defRPr sz="2000">
          <a:solidFill>
            <a:schemeClr val="tx1"/>
          </a:solidFill>
          <a:latin typeface="Corbel" pitchFamily="34" charset="0"/>
        </a:defRPr>
      </a:lvl2pPr>
      <a:lvl3pPr marL="1143000" indent="-228600" algn="l" rtl="0" eaLnBrk="1" fontAlgn="base" hangingPunct="1">
        <a:spcBef>
          <a:spcPct val="20000"/>
        </a:spcBef>
        <a:spcAft>
          <a:spcPct val="0"/>
        </a:spcAft>
        <a:buClr>
          <a:srgbClr val="58595B"/>
        </a:buClr>
        <a:buFont typeface="Wingdings" pitchFamily="2" charset="2"/>
        <a:buChar char="§"/>
        <a:defRPr sz="1800">
          <a:solidFill>
            <a:schemeClr val="tx1"/>
          </a:solidFill>
          <a:latin typeface="Corbel" pitchFamily="34" charset="0"/>
        </a:defRPr>
      </a:lvl3pPr>
      <a:lvl4pPr marL="1600200" indent="-228600" algn="l" rtl="0" eaLnBrk="1" fontAlgn="base" hangingPunct="1">
        <a:spcBef>
          <a:spcPct val="20000"/>
        </a:spcBef>
        <a:spcAft>
          <a:spcPct val="0"/>
        </a:spcAft>
        <a:buClr>
          <a:srgbClr val="58595B"/>
        </a:buClr>
        <a:buFont typeface="Wingdings" pitchFamily="2" charset="2"/>
        <a:buChar char="§"/>
        <a:defRPr sz="1600">
          <a:solidFill>
            <a:schemeClr val="tx1"/>
          </a:solidFill>
          <a:latin typeface="Corbel" pitchFamily="34" charset="0"/>
        </a:defRPr>
      </a:lvl4pPr>
      <a:lvl5pPr marL="2057400" indent="-228600" algn="l" rtl="0" eaLnBrk="1" fontAlgn="base" hangingPunct="1">
        <a:spcBef>
          <a:spcPct val="20000"/>
        </a:spcBef>
        <a:spcAft>
          <a:spcPct val="0"/>
        </a:spcAft>
        <a:buClr>
          <a:srgbClr val="58595B"/>
        </a:buClr>
        <a:buFont typeface="Wingdings" pitchFamily="2" charset="2"/>
        <a:buChar char="§"/>
        <a:defRPr sz="1400">
          <a:solidFill>
            <a:schemeClr val="tx1"/>
          </a:solidFill>
          <a:latin typeface="Corbel" pitchFamily="34" charset="0"/>
        </a:defRPr>
      </a:lvl5pPr>
      <a:lvl6pPr marL="25146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6pPr>
      <a:lvl7pPr marL="29718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7pPr>
      <a:lvl8pPr marL="34290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8pPr>
      <a:lvl9pPr marL="38862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0058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QUAVEO logo white ppt rgb.png"/>
          <p:cNvPicPr>
            <a:picLocks noChangeAspect="1"/>
          </p:cNvPicPr>
          <p:nvPr/>
        </p:nvPicPr>
        <p:blipFill>
          <a:blip r:embed="rId7" cstate="print"/>
          <a:stretch>
            <a:fillRect/>
          </a:stretch>
        </p:blipFill>
        <p:spPr>
          <a:xfrm>
            <a:off x="381000" y="262468"/>
            <a:ext cx="2052705" cy="533400"/>
          </a:xfrm>
          <a:prstGeom prst="rect">
            <a:avLst/>
          </a:prstGeom>
        </p:spPr>
      </p:pic>
      <p:sp>
        <p:nvSpPr>
          <p:cNvPr id="14" name="Rectangle 13"/>
          <p:cNvSpPr/>
          <p:nvPr/>
        </p:nvSpPr>
        <p:spPr>
          <a:xfrm>
            <a:off x="0" y="1005840"/>
            <a:ext cx="914400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3"/>
          <p:cNvSpPr>
            <a:spLocks noGrp="1" noChangeArrowheads="1"/>
          </p:cNvSpPr>
          <p:nvPr>
            <p:ph type="body" idx="1"/>
          </p:nvPr>
        </p:nvSpPr>
        <p:spPr bwMode="auto">
          <a:xfrm>
            <a:off x="381000" y="1295400"/>
            <a:ext cx="83820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4"/>
          <p:cNvSpPr>
            <a:spLocks noGrp="1" noChangeArrowheads="1"/>
          </p:cNvSpPr>
          <p:nvPr>
            <p:ph type="dt" sz="half" idx="2"/>
          </p:nvPr>
        </p:nvSpPr>
        <p:spPr bwMode="auto">
          <a:xfrm>
            <a:off x="3810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58595B"/>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58595B"/>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58595B"/>
                </a:solidFill>
                <a:latin typeface="+mn-lt"/>
              </a:defRPr>
            </a:lvl1pPr>
          </a:lstStyle>
          <a:p>
            <a:pPr>
              <a:defRPr/>
            </a:pPr>
            <a:fld id="{53219E80-9446-4005-93E6-8384001F80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r" rtl="0" eaLnBrk="1" fontAlgn="base" hangingPunct="1">
        <a:spcBef>
          <a:spcPct val="0"/>
        </a:spcBef>
        <a:spcAft>
          <a:spcPct val="0"/>
        </a:spcAft>
        <a:defRPr b="1">
          <a:solidFill>
            <a:schemeClr val="bg1"/>
          </a:solidFill>
          <a:latin typeface="+mj-lt"/>
          <a:ea typeface="+mj-ea"/>
          <a:cs typeface="+mj-cs"/>
        </a:defRPr>
      </a:lvl1pPr>
      <a:lvl2pPr algn="r" rtl="0" eaLnBrk="1" fontAlgn="base" hangingPunct="1">
        <a:spcBef>
          <a:spcPct val="0"/>
        </a:spcBef>
        <a:spcAft>
          <a:spcPct val="0"/>
        </a:spcAft>
        <a:defRPr b="1">
          <a:solidFill>
            <a:schemeClr val="bg1"/>
          </a:solidFill>
          <a:latin typeface="Arial" charset="0"/>
        </a:defRPr>
      </a:lvl2pPr>
      <a:lvl3pPr algn="r" rtl="0" eaLnBrk="1" fontAlgn="base" hangingPunct="1">
        <a:spcBef>
          <a:spcPct val="0"/>
        </a:spcBef>
        <a:spcAft>
          <a:spcPct val="0"/>
        </a:spcAft>
        <a:defRPr b="1">
          <a:solidFill>
            <a:schemeClr val="bg1"/>
          </a:solidFill>
          <a:latin typeface="Arial" charset="0"/>
        </a:defRPr>
      </a:lvl3pPr>
      <a:lvl4pPr algn="r" rtl="0" eaLnBrk="1" fontAlgn="base" hangingPunct="1">
        <a:spcBef>
          <a:spcPct val="0"/>
        </a:spcBef>
        <a:spcAft>
          <a:spcPct val="0"/>
        </a:spcAft>
        <a:defRPr b="1">
          <a:solidFill>
            <a:schemeClr val="bg1"/>
          </a:solidFill>
          <a:latin typeface="Arial" charset="0"/>
        </a:defRPr>
      </a:lvl4pPr>
      <a:lvl5pPr algn="r" rtl="0" eaLnBrk="1" fontAlgn="base" hangingPunct="1">
        <a:spcBef>
          <a:spcPct val="0"/>
        </a:spcBef>
        <a:spcAft>
          <a:spcPct val="0"/>
        </a:spcAft>
        <a:defRPr b="1">
          <a:solidFill>
            <a:schemeClr val="bg1"/>
          </a:solidFill>
          <a:latin typeface="Arial" charset="0"/>
        </a:defRPr>
      </a:lvl5pPr>
      <a:lvl6pPr marL="457200" algn="r" rtl="0" eaLnBrk="1" fontAlgn="base" hangingPunct="1">
        <a:spcBef>
          <a:spcPct val="0"/>
        </a:spcBef>
        <a:spcAft>
          <a:spcPct val="0"/>
        </a:spcAft>
        <a:defRPr b="1">
          <a:solidFill>
            <a:schemeClr val="bg1"/>
          </a:solidFill>
          <a:latin typeface="Arial" charset="0"/>
        </a:defRPr>
      </a:lvl6pPr>
      <a:lvl7pPr marL="914400" algn="r" rtl="0" eaLnBrk="1" fontAlgn="base" hangingPunct="1">
        <a:spcBef>
          <a:spcPct val="0"/>
        </a:spcBef>
        <a:spcAft>
          <a:spcPct val="0"/>
        </a:spcAft>
        <a:defRPr b="1">
          <a:solidFill>
            <a:schemeClr val="bg1"/>
          </a:solidFill>
          <a:latin typeface="Arial" charset="0"/>
        </a:defRPr>
      </a:lvl7pPr>
      <a:lvl8pPr marL="1371600" algn="r" rtl="0" eaLnBrk="1" fontAlgn="base" hangingPunct="1">
        <a:spcBef>
          <a:spcPct val="0"/>
        </a:spcBef>
        <a:spcAft>
          <a:spcPct val="0"/>
        </a:spcAft>
        <a:defRPr b="1">
          <a:solidFill>
            <a:schemeClr val="bg1"/>
          </a:solidFill>
          <a:latin typeface="Arial" charset="0"/>
        </a:defRPr>
      </a:lvl8pPr>
      <a:lvl9pPr marL="1828800" algn="r" rtl="0" eaLnBrk="1" fontAlgn="base" hangingPunct="1">
        <a:spcBef>
          <a:spcPct val="0"/>
        </a:spcBef>
        <a:spcAft>
          <a:spcPct val="0"/>
        </a:spcAft>
        <a:defRPr b="1">
          <a:solidFill>
            <a:schemeClr val="bg1"/>
          </a:solidFill>
          <a:latin typeface="Arial" charset="0"/>
        </a:defRPr>
      </a:lvl9pPr>
    </p:titleStyle>
    <p:bodyStyle>
      <a:lvl1pPr marL="342900" indent="-342900" algn="l" rtl="0" eaLnBrk="1" fontAlgn="base" hangingPunct="1">
        <a:spcBef>
          <a:spcPct val="20000"/>
        </a:spcBef>
        <a:spcAft>
          <a:spcPct val="0"/>
        </a:spcAft>
        <a:buClr>
          <a:srgbClr val="58595B"/>
        </a:buClr>
        <a:buFont typeface="Wingdings" pitchFamily="2" charset="2"/>
        <a:buChar char="§"/>
        <a:defRPr sz="2400">
          <a:solidFill>
            <a:schemeClr val="tx1"/>
          </a:solidFill>
          <a:latin typeface="Corbel" pitchFamily="34" charset="0"/>
          <a:ea typeface="+mn-ea"/>
          <a:cs typeface="+mn-cs"/>
        </a:defRPr>
      </a:lvl1pPr>
      <a:lvl2pPr marL="742950" indent="-285750" algn="l" rtl="0" eaLnBrk="1" fontAlgn="base" hangingPunct="1">
        <a:spcBef>
          <a:spcPct val="20000"/>
        </a:spcBef>
        <a:spcAft>
          <a:spcPct val="0"/>
        </a:spcAft>
        <a:buClr>
          <a:srgbClr val="58595B"/>
        </a:buClr>
        <a:buFont typeface="Wingdings" pitchFamily="2" charset="2"/>
        <a:buChar char="§"/>
        <a:defRPr sz="2000">
          <a:solidFill>
            <a:schemeClr val="tx1"/>
          </a:solidFill>
          <a:latin typeface="Corbel" pitchFamily="34" charset="0"/>
        </a:defRPr>
      </a:lvl2pPr>
      <a:lvl3pPr marL="1143000" indent="-228600" algn="l" rtl="0" eaLnBrk="1" fontAlgn="base" hangingPunct="1">
        <a:spcBef>
          <a:spcPct val="20000"/>
        </a:spcBef>
        <a:spcAft>
          <a:spcPct val="0"/>
        </a:spcAft>
        <a:buClr>
          <a:srgbClr val="58595B"/>
        </a:buClr>
        <a:buFont typeface="Wingdings" pitchFamily="2" charset="2"/>
        <a:buChar char="§"/>
        <a:defRPr sz="1800">
          <a:solidFill>
            <a:schemeClr val="tx1"/>
          </a:solidFill>
          <a:latin typeface="Corbel" pitchFamily="34" charset="0"/>
        </a:defRPr>
      </a:lvl3pPr>
      <a:lvl4pPr marL="1600200" indent="-228600" algn="l" rtl="0" eaLnBrk="1" fontAlgn="base" hangingPunct="1">
        <a:spcBef>
          <a:spcPct val="20000"/>
        </a:spcBef>
        <a:spcAft>
          <a:spcPct val="0"/>
        </a:spcAft>
        <a:buClr>
          <a:srgbClr val="58595B"/>
        </a:buClr>
        <a:buFont typeface="Wingdings" pitchFamily="2" charset="2"/>
        <a:buChar char="§"/>
        <a:defRPr sz="1600">
          <a:solidFill>
            <a:schemeClr val="tx1"/>
          </a:solidFill>
          <a:latin typeface="Corbel" pitchFamily="34" charset="0"/>
        </a:defRPr>
      </a:lvl4pPr>
      <a:lvl5pPr marL="2057400" indent="-228600" algn="l" rtl="0" eaLnBrk="1" fontAlgn="base" hangingPunct="1">
        <a:spcBef>
          <a:spcPct val="20000"/>
        </a:spcBef>
        <a:spcAft>
          <a:spcPct val="0"/>
        </a:spcAft>
        <a:buClr>
          <a:srgbClr val="58595B"/>
        </a:buClr>
        <a:buFont typeface="Wingdings" pitchFamily="2" charset="2"/>
        <a:buChar char="§"/>
        <a:defRPr sz="1400">
          <a:solidFill>
            <a:schemeClr val="tx1"/>
          </a:solidFill>
          <a:latin typeface="Corbel" pitchFamily="34" charset="0"/>
        </a:defRPr>
      </a:lvl5pPr>
      <a:lvl6pPr marL="25146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6pPr>
      <a:lvl7pPr marL="29718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7pPr>
      <a:lvl8pPr marL="34290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8pPr>
      <a:lvl9pPr marL="38862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381000" y="1295400"/>
            <a:ext cx="83820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4"/>
          <p:cNvSpPr>
            <a:spLocks noGrp="1" noChangeArrowheads="1"/>
          </p:cNvSpPr>
          <p:nvPr>
            <p:ph type="dt" sz="half" idx="2"/>
          </p:nvPr>
        </p:nvSpPr>
        <p:spPr bwMode="auto">
          <a:xfrm>
            <a:off x="3810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58595B"/>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58595B"/>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2209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58595B"/>
                </a:solidFill>
                <a:latin typeface="+mn-lt"/>
              </a:defRPr>
            </a:lvl1pPr>
          </a:lstStyle>
          <a:p>
            <a:pPr>
              <a:defRPr/>
            </a:pPr>
            <a:fld id="{53219E80-9446-4005-93E6-8384001F80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xStyles>
    <p:titleStyle>
      <a:lvl1pPr algn="r" rtl="0" eaLnBrk="1" fontAlgn="base" hangingPunct="1">
        <a:spcBef>
          <a:spcPct val="0"/>
        </a:spcBef>
        <a:spcAft>
          <a:spcPct val="0"/>
        </a:spcAft>
        <a:defRPr b="1">
          <a:solidFill>
            <a:schemeClr val="bg1"/>
          </a:solidFill>
          <a:latin typeface="+mj-lt"/>
          <a:ea typeface="+mj-ea"/>
          <a:cs typeface="+mj-cs"/>
        </a:defRPr>
      </a:lvl1pPr>
      <a:lvl2pPr algn="r" rtl="0" eaLnBrk="1" fontAlgn="base" hangingPunct="1">
        <a:spcBef>
          <a:spcPct val="0"/>
        </a:spcBef>
        <a:spcAft>
          <a:spcPct val="0"/>
        </a:spcAft>
        <a:defRPr b="1">
          <a:solidFill>
            <a:schemeClr val="bg1"/>
          </a:solidFill>
          <a:latin typeface="Arial" charset="0"/>
        </a:defRPr>
      </a:lvl2pPr>
      <a:lvl3pPr algn="r" rtl="0" eaLnBrk="1" fontAlgn="base" hangingPunct="1">
        <a:spcBef>
          <a:spcPct val="0"/>
        </a:spcBef>
        <a:spcAft>
          <a:spcPct val="0"/>
        </a:spcAft>
        <a:defRPr b="1">
          <a:solidFill>
            <a:schemeClr val="bg1"/>
          </a:solidFill>
          <a:latin typeface="Arial" charset="0"/>
        </a:defRPr>
      </a:lvl3pPr>
      <a:lvl4pPr algn="r" rtl="0" eaLnBrk="1" fontAlgn="base" hangingPunct="1">
        <a:spcBef>
          <a:spcPct val="0"/>
        </a:spcBef>
        <a:spcAft>
          <a:spcPct val="0"/>
        </a:spcAft>
        <a:defRPr b="1">
          <a:solidFill>
            <a:schemeClr val="bg1"/>
          </a:solidFill>
          <a:latin typeface="Arial" charset="0"/>
        </a:defRPr>
      </a:lvl4pPr>
      <a:lvl5pPr algn="r" rtl="0" eaLnBrk="1" fontAlgn="base" hangingPunct="1">
        <a:spcBef>
          <a:spcPct val="0"/>
        </a:spcBef>
        <a:spcAft>
          <a:spcPct val="0"/>
        </a:spcAft>
        <a:defRPr b="1">
          <a:solidFill>
            <a:schemeClr val="bg1"/>
          </a:solidFill>
          <a:latin typeface="Arial" charset="0"/>
        </a:defRPr>
      </a:lvl5pPr>
      <a:lvl6pPr marL="457200" algn="r" rtl="0" eaLnBrk="1" fontAlgn="base" hangingPunct="1">
        <a:spcBef>
          <a:spcPct val="0"/>
        </a:spcBef>
        <a:spcAft>
          <a:spcPct val="0"/>
        </a:spcAft>
        <a:defRPr b="1">
          <a:solidFill>
            <a:schemeClr val="bg1"/>
          </a:solidFill>
          <a:latin typeface="Arial" charset="0"/>
        </a:defRPr>
      </a:lvl6pPr>
      <a:lvl7pPr marL="914400" algn="r" rtl="0" eaLnBrk="1" fontAlgn="base" hangingPunct="1">
        <a:spcBef>
          <a:spcPct val="0"/>
        </a:spcBef>
        <a:spcAft>
          <a:spcPct val="0"/>
        </a:spcAft>
        <a:defRPr b="1">
          <a:solidFill>
            <a:schemeClr val="bg1"/>
          </a:solidFill>
          <a:latin typeface="Arial" charset="0"/>
        </a:defRPr>
      </a:lvl7pPr>
      <a:lvl8pPr marL="1371600" algn="r" rtl="0" eaLnBrk="1" fontAlgn="base" hangingPunct="1">
        <a:spcBef>
          <a:spcPct val="0"/>
        </a:spcBef>
        <a:spcAft>
          <a:spcPct val="0"/>
        </a:spcAft>
        <a:defRPr b="1">
          <a:solidFill>
            <a:schemeClr val="bg1"/>
          </a:solidFill>
          <a:latin typeface="Arial" charset="0"/>
        </a:defRPr>
      </a:lvl8pPr>
      <a:lvl9pPr marL="1828800" algn="r" rtl="0" eaLnBrk="1" fontAlgn="base" hangingPunct="1">
        <a:spcBef>
          <a:spcPct val="0"/>
        </a:spcBef>
        <a:spcAft>
          <a:spcPct val="0"/>
        </a:spcAft>
        <a:defRPr b="1">
          <a:solidFill>
            <a:schemeClr val="bg1"/>
          </a:solidFill>
          <a:latin typeface="Arial" charset="0"/>
        </a:defRPr>
      </a:lvl9pPr>
    </p:titleStyle>
    <p:bodyStyle>
      <a:lvl1pPr marL="342900" indent="-342900" algn="l" rtl="0" eaLnBrk="1" fontAlgn="base" hangingPunct="1">
        <a:spcBef>
          <a:spcPct val="20000"/>
        </a:spcBef>
        <a:spcAft>
          <a:spcPct val="0"/>
        </a:spcAft>
        <a:buClr>
          <a:srgbClr val="58595B"/>
        </a:buClr>
        <a:buFont typeface="Wingdings" pitchFamily="2" charset="2"/>
        <a:buChar char="§"/>
        <a:defRPr sz="2400">
          <a:solidFill>
            <a:schemeClr val="tx1"/>
          </a:solidFill>
          <a:latin typeface="Corbel" pitchFamily="34" charset="0"/>
          <a:ea typeface="+mn-ea"/>
          <a:cs typeface="+mn-cs"/>
        </a:defRPr>
      </a:lvl1pPr>
      <a:lvl2pPr marL="742950" indent="-285750" algn="l" rtl="0" eaLnBrk="1" fontAlgn="base" hangingPunct="1">
        <a:spcBef>
          <a:spcPct val="20000"/>
        </a:spcBef>
        <a:spcAft>
          <a:spcPct val="0"/>
        </a:spcAft>
        <a:buClr>
          <a:srgbClr val="58595B"/>
        </a:buClr>
        <a:buFont typeface="Wingdings" pitchFamily="2" charset="2"/>
        <a:buChar char="§"/>
        <a:defRPr sz="2000">
          <a:solidFill>
            <a:schemeClr val="tx1"/>
          </a:solidFill>
          <a:latin typeface="Corbel" pitchFamily="34" charset="0"/>
        </a:defRPr>
      </a:lvl2pPr>
      <a:lvl3pPr marL="1143000" indent="-228600" algn="l" rtl="0" eaLnBrk="1" fontAlgn="base" hangingPunct="1">
        <a:spcBef>
          <a:spcPct val="20000"/>
        </a:spcBef>
        <a:spcAft>
          <a:spcPct val="0"/>
        </a:spcAft>
        <a:buClr>
          <a:srgbClr val="58595B"/>
        </a:buClr>
        <a:buFont typeface="Wingdings" pitchFamily="2" charset="2"/>
        <a:buChar char="§"/>
        <a:defRPr sz="1800">
          <a:solidFill>
            <a:schemeClr val="tx1"/>
          </a:solidFill>
          <a:latin typeface="Corbel" pitchFamily="34" charset="0"/>
        </a:defRPr>
      </a:lvl3pPr>
      <a:lvl4pPr marL="1600200" indent="-228600" algn="l" rtl="0" eaLnBrk="1" fontAlgn="base" hangingPunct="1">
        <a:spcBef>
          <a:spcPct val="20000"/>
        </a:spcBef>
        <a:spcAft>
          <a:spcPct val="0"/>
        </a:spcAft>
        <a:buClr>
          <a:srgbClr val="58595B"/>
        </a:buClr>
        <a:buFont typeface="Wingdings" pitchFamily="2" charset="2"/>
        <a:buChar char="§"/>
        <a:defRPr sz="1600">
          <a:solidFill>
            <a:schemeClr val="tx1"/>
          </a:solidFill>
          <a:latin typeface="Corbel" pitchFamily="34" charset="0"/>
        </a:defRPr>
      </a:lvl4pPr>
      <a:lvl5pPr marL="2057400" indent="-228600" algn="l" rtl="0" eaLnBrk="1" fontAlgn="base" hangingPunct="1">
        <a:spcBef>
          <a:spcPct val="20000"/>
        </a:spcBef>
        <a:spcAft>
          <a:spcPct val="0"/>
        </a:spcAft>
        <a:buClr>
          <a:srgbClr val="58595B"/>
        </a:buClr>
        <a:buFont typeface="Wingdings" pitchFamily="2" charset="2"/>
        <a:buChar char="§"/>
        <a:defRPr sz="1400">
          <a:solidFill>
            <a:schemeClr val="tx1"/>
          </a:solidFill>
          <a:latin typeface="Corbel" pitchFamily="34" charset="0"/>
        </a:defRPr>
      </a:lvl5pPr>
      <a:lvl6pPr marL="25146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6pPr>
      <a:lvl7pPr marL="29718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7pPr>
      <a:lvl8pPr marL="34290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8pPr>
      <a:lvl9pPr marL="3886200" indent="-228600" algn="l" rtl="0" eaLnBrk="1" fontAlgn="base" hangingPunct="1">
        <a:spcBef>
          <a:spcPct val="20000"/>
        </a:spcBef>
        <a:spcAft>
          <a:spcPct val="0"/>
        </a:spcAft>
        <a:buClr>
          <a:srgbClr val="58595B"/>
        </a:buClr>
        <a:buFont typeface="Wingdings" pitchFamily="2" charset="2"/>
        <a:buChar char="§"/>
        <a:defRPr sz="1400">
          <a:solidFill>
            <a:srgbClr val="58595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49123A94-F727-4640-B7FC-2D28CECA040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notesSlide" Target="../notesSlides/notesSlide7.xml"/><Relationship Id="rId7" Type="http://schemas.openxmlformats.org/officeDocument/2006/relationships/oleObject" Target="../embeddings/oleObject1.bin"/><Relationship Id="rId2" Type="http://schemas.openxmlformats.org/officeDocument/2006/relationships/slideLayout" Target="../slideLayouts/slideLayout47.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1.emf"/><Relationship Id="rId4" Type="http://schemas.openxmlformats.org/officeDocument/2006/relationships/image" Target="../media/image22.png"/><Relationship Id="rId9"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4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hyperlink" Target="http://utahdwr.groups.et.byu.net/app3/" TargetMode="External"/><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hyperlink" Target="http://kmz.aquaveo.com/WellPermitting/Trinity/gmap/index_v3.htm" TargetMode="External"/><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47.xml"/><Relationship Id="rId4" Type="http://schemas.openxmlformats.org/officeDocument/2006/relationships/image" Target="../media/image70.emf"/></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47.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hyperlink" Target="http://ci-water.groups.et.byu.net/groundwater1" TargetMode="External"/><Relationship Id="rId2" Type="http://schemas.openxmlformats.org/officeDocument/2006/relationships/image" Target="../media/image74.png"/><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4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smtClean="0"/>
              <a:t>Arc Hydro Groundwater</a:t>
            </a:r>
            <a:br>
              <a:rPr lang="en-US" dirty="0" smtClean="0"/>
            </a:br>
            <a:r>
              <a:rPr lang="en-US" dirty="0" smtClean="0"/>
              <a:t>APPLICATIONS</a:t>
            </a:r>
            <a:endParaRPr lang="en-US" dirty="0"/>
          </a:p>
        </p:txBody>
      </p:sp>
      <p:sp>
        <p:nvSpPr>
          <p:cNvPr id="4" name="Text Placeholder 3"/>
          <p:cNvSpPr>
            <a:spLocks noGrp="1"/>
          </p:cNvSpPr>
          <p:nvPr>
            <p:ph type="subTitle" idx="1"/>
          </p:nvPr>
        </p:nvSpPr>
        <p:spPr/>
        <p:txBody>
          <a:bodyPr/>
          <a:lstStyle/>
          <a:p>
            <a:r>
              <a:rPr lang="en-US" dirty="0" smtClean="0"/>
              <a:t>Norm Jones</a:t>
            </a:r>
          </a:p>
          <a:p>
            <a:r>
              <a:rPr lang="en-US" dirty="0" smtClean="0"/>
              <a:t>Brigham Young University</a:t>
            </a:r>
            <a:endParaRPr lang="en-US" dirty="0"/>
          </a:p>
        </p:txBody>
      </p:sp>
    </p:spTree>
    <p:extLst>
      <p:ext uri="{BB962C8B-B14F-4D97-AF65-F5344CB8AC3E}">
        <p14:creationId xmlns:p14="http://schemas.microsoft.com/office/powerpoint/2010/main" val="29899831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MODFLOW Analyst Tools</a:t>
            </a:r>
            <a:endParaRPr lang="en-US" dirty="0"/>
          </a:p>
        </p:txBody>
      </p:sp>
      <p:sp>
        <p:nvSpPr>
          <p:cNvPr id="4" name="Content Placeholder 3"/>
          <p:cNvSpPr>
            <a:spLocks noGrp="1"/>
          </p:cNvSpPr>
          <p:nvPr>
            <p:ph idx="4294967295"/>
          </p:nvPr>
        </p:nvSpPr>
        <p:spPr>
          <a:xfrm>
            <a:off x="0" y="1981200"/>
            <a:ext cx="4876800" cy="4114800"/>
          </a:xfrm>
        </p:spPr>
        <p:txBody>
          <a:bodyPr>
            <a:normAutofit fontScale="92500" lnSpcReduction="20000"/>
          </a:bodyPr>
          <a:lstStyle/>
          <a:p>
            <a:r>
              <a:rPr lang="en-US" dirty="0" smtClean="0"/>
              <a:t>Developed as geoprocessing (GP) tools</a:t>
            </a:r>
          </a:p>
          <a:p>
            <a:r>
              <a:rPr lang="en-US" dirty="0" smtClean="0"/>
              <a:t>Classes of tools</a:t>
            </a:r>
          </a:p>
          <a:p>
            <a:pPr lvl="1"/>
            <a:r>
              <a:rPr lang="en-US" dirty="0" smtClean="0"/>
              <a:t>Import</a:t>
            </a:r>
          </a:p>
          <a:p>
            <a:pPr lvl="1"/>
            <a:r>
              <a:rPr lang="en-US" dirty="0" smtClean="0"/>
              <a:t>Export</a:t>
            </a:r>
          </a:p>
          <a:p>
            <a:pPr lvl="1"/>
            <a:r>
              <a:rPr lang="en-US" dirty="0" smtClean="0"/>
              <a:t>Visualization/Map Layers</a:t>
            </a:r>
          </a:p>
          <a:p>
            <a:pPr lvl="1"/>
            <a:r>
              <a:rPr lang="en-US" dirty="0" smtClean="0"/>
              <a:t>Model editing</a:t>
            </a:r>
          </a:p>
          <a:p>
            <a:pPr lvl="1"/>
            <a:r>
              <a:rPr lang="en-US" dirty="0" smtClean="0"/>
              <a:t>Building package input</a:t>
            </a:r>
          </a:p>
          <a:p>
            <a:pPr lvl="1"/>
            <a:r>
              <a:rPr lang="en-US" dirty="0" smtClean="0"/>
              <a:t>Working with transient input/solutions</a:t>
            </a:r>
          </a:p>
          <a:p>
            <a:pPr lvl="1"/>
            <a:endParaRPr lang="en-US" dirty="0"/>
          </a:p>
        </p:txBody>
      </p:sp>
      <p:pic>
        <p:nvPicPr>
          <p:cNvPr id="232451" name="Picture 3"/>
          <p:cNvPicPr>
            <a:picLocks noChangeAspect="1" noChangeArrowheads="1"/>
          </p:cNvPicPr>
          <p:nvPr/>
        </p:nvPicPr>
        <p:blipFill>
          <a:blip r:embed="rId2" cstate="print"/>
          <a:srcRect/>
          <a:stretch>
            <a:fillRect/>
          </a:stretch>
        </p:blipFill>
        <p:spPr bwMode="auto">
          <a:xfrm>
            <a:off x="154172" y="1609725"/>
            <a:ext cx="8704263" cy="295275"/>
          </a:xfrm>
          <a:prstGeom prst="rect">
            <a:avLst/>
          </a:prstGeom>
          <a:noFill/>
          <a:ln w="9525">
            <a:noFill/>
            <a:miter lim="800000"/>
            <a:headEnd/>
            <a:tailEnd/>
          </a:ln>
        </p:spPr>
      </p:pic>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8" y="2057400"/>
            <a:ext cx="3024159" cy="4606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8399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938" y="1561632"/>
            <a:ext cx="2131121" cy="453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2" name="Rectangle 4"/>
          <p:cNvSpPr>
            <a:spLocks noGrp="1" noChangeArrowheads="1"/>
          </p:cNvSpPr>
          <p:nvPr>
            <p:ph type="title"/>
          </p:nvPr>
        </p:nvSpPr>
        <p:spPr/>
        <p:txBody>
          <a:bodyPr/>
          <a:lstStyle/>
          <a:p>
            <a:r>
              <a:rPr lang="en-US" dirty="0" smtClean="0"/>
              <a:t>Import MODFLOW Model Tool</a:t>
            </a:r>
          </a:p>
        </p:txBody>
      </p:sp>
      <p:pic>
        <p:nvPicPr>
          <p:cNvPr id="22531" name="Picture 5"/>
          <p:cNvPicPr>
            <a:picLocks noChangeAspect="1" noChangeArrowheads="1"/>
          </p:cNvPicPr>
          <p:nvPr/>
        </p:nvPicPr>
        <p:blipFill>
          <a:blip r:embed="rId4" cstate="print"/>
          <a:srcRect/>
          <a:stretch>
            <a:fillRect/>
          </a:stretch>
        </p:blipFill>
        <p:spPr bwMode="auto">
          <a:xfrm>
            <a:off x="516038" y="1720046"/>
            <a:ext cx="3418232" cy="4532323"/>
          </a:xfrm>
          <a:prstGeom prst="rect">
            <a:avLst/>
          </a:prstGeom>
          <a:noFill/>
          <a:ln w="28575">
            <a:noFill/>
            <a:miter lim="800000"/>
            <a:headEnd type="none" w="sm" len="sm"/>
            <a:tailEnd/>
          </a:ln>
        </p:spPr>
      </p:pic>
      <p:sp>
        <p:nvSpPr>
          <p:cNvPr id="84998" name="AutoShape 6"/>
          <p:cNvSpPr>
            <a:spLocks noChangeArrowheads="1"/>
          </p:cNvSpPr>
          <p:nvPr/>
        </p:nvSpPr>
        <p:spPr bwMode="auto">
          <a:xfrm>
            <a:off x="4402238" y="3214116"/>
            <a:ext cx="835106" cy="742727"/>
          </a:xfrm>
          <a:prstGeom prst="rightArrow">
            <a:avLst>
              <a:gd name="adj1" fmla="val 50000"/>
              <a:gd name="adj2" fmla="val 29119"/>
            </a:avLst>
          </a:prstGeom>
          <a:ln>
            <a:headEnd type="none" w="sm" len="sm"/>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a:p>
        </p:txBody>
      </p:sp>
      <p:sp>
        <p:nvSpPr>
          <p:cNvPr id="85000" name="Rectangle 8"/>
          <p:cNvSpPr>
            <a:spLocks noChangeArrowheads="1"/>
          </p:cNvSpPr>
          <p:nvPr/>
        </p:nvSpPr>
        <p:spPr bwMode="auto">
          <a:xfrm>
            <a:off x="468412" y="3449482"/>
            <a:ext cx="912505" cy="202562"/>
          </a:xfrm>
          <a:prstGeom prst="rect">
            <a:avLst/>
          </a:prstGeom>
          <a:noFill/>
          <a:ln w="38100">
            <a:solidFill>
              <a:srgbClr val="FF0000"/>
            </a:solidFill>
            <a:miter lim="800000"/>
            <a:headEnd type="none" w="sm" len="sm"/>
            <a:tailEnd/>
          </a:ln>
        </p:spPr>
        <p:txBody>
          <a:bodyPr wrap="none" anchor="ctr"/>
          <a:lstStyle/>
          <a:p>
            <a:endParaRPr lang="en-US"/>
          </a:p>
        </p:txBody>
      </p:sp>
      <p:pic>
        <p:nvPicPr>
          <p:cNvPr id="84999" name="Picture 7"/>
          <p:cNvPicPr>
            <a:picLocks noChangeAspect="1" noChangeArrowheads="1"/>
          </p:cNvPicPr>
          <p:nvPr/>
        </p:nvPicPr>
        <p:blipFill>
          <a:blip r:embed="rId5" cstate="print"/>
          <a:srcRect/>
          <a:stretch>
            <a:fillRect/>
          </a:stretch>
        </p:blipFill>
        <p:spPr bwMode="auto">
          <a:xfrm>
            <a:off x="592237" y="1886806"/>
            <a:ext cx="3238177" cy="4051238"/>
          </a:xfrm>
          <a:prstGeom prst="rect">
            <a:avLst/>
          </a:prstGeom>
          <a:noFill/>
          <a:ln w="28575">
            <a:noFill/>
            <a:miter lim="800000"/>
            <a:headEnd type="none" w="sm" len="sm"/>
            <a:tailEnd/>
          </a:ln>
        </p:spPr>
      </p:pic>
      <p:sp>
        <p:nvSpPr>
          <p:cNvPr id="22535" name="Text Box 9"/>
          <p:cNvSpPr txBox="1">
            <a:spLocks noChangeArrowheads="1"/>
          </p:cNvSpPr>
          <p:nvPr/>
        </p:nvSpPr>
        <p:spPr bwMode="auto">
          <a:xfrm>
            <a:off x="897037" y="6304445"/>
            <a:ext cx="2281263" cy="461665"/>
          </a:xfrm>
          <a:prstGeom prst="rect">
            <a:avLst/>
          </a:prstGeom>
          <a:noFill/>
          <a:ln w="28575">
            <a:noFill/>
            <a:miter lim="800000"/>
            <a:headEnd type="none" w="sm" len="sm"/>
            <a:tailEnd/>
          </a:ln>
        </p:spPr>
        <p:txBody>
          <a:bodyPr wrap="square">
            <a:spAutoFit/>
          </a:bodyPr>
          <a:lstStyle/>
          <a:p>
            <a:pPr algn="ctr">
              <a:spcBef>
                <a:spcPct val="50000"/>
              </a:spcBef>
            </a:pPr>
            <a:r>
              <a:rPr lang="en-US" sz="2400" b="1" dirty="0">
                <a:latin typeface="Calibri" pitchFamily="34" charset="0"/>
              </a:rPr>
              <a:t>INPUT</a:t>
            </a:r>
          </a:p>
        </p:txBody>
      </p:sp>
      <p:sp>
        <p:nvSpPr>
          <p:cNvPr id="22536" name="Text Box 10"/>
          <p:cNvSpPr txBox="1">
            <a:spLocks noChangeArrowheads="1"/>
          </p:cNvSpPr>
          <p:nvPr/>
        </p:nvSpPr>
        <p:spPr bwMode="auto">
          <a:xfrm>
            <a:off x="6002437" y="6304445"/>
            <a:ext cx="2281263" cy="461665"/>
          </a:xfrm>
          <a:prstGeom prst="rect">
            <a:avLst/>
          </a:prstGeom>
          <a:noFill/>
          <a:ln w="28575">
            <a:noFill/>
            <a:miter lim="800000"/>
            <a:headEnd type="none" w="sm" len="sm"/>
            <a:tailEnd/>
          </a:ln>
        </p:spPr>
        <p:txBody>
          <a:bodyPr wrap="square">
            <a:spAutoFit/>
          </a:bodyPr>
          <a:lstStyle/>
          <a:p>
            <a:pPr algn="ctr">
              <a:spcBef>
                <a:spcPct val="50000"/>
              </a:spcBef>
            </a:pPr>
            <a:r>
              <a:rPr lang="en-US" sz="2400" b="1" dirty="0">
                <a:latin typeface="Calibri" pitchFamily="34" charset="0"/>
              </a:rPr>
              <a:t>OUTPUT</a:t>
            </a:r>
          </a:p>
        </p:txBody>
      </p:sp>
      <p:sp>
        <p:nvSpPr>
          <p:cNvPr id="85006" name="Rectangle 14"/>
          <p:cNvSpPr>
            <a:spLocks noChangeArrowheads="1"/>
          </p:cNvSpPr>
          <p:nvPr/>
        </p:nvSpPr>
        <p:spPr bwMode="auto">
          <a:xfrm>
            <a:off x="6475240" y="5696103"/>
            <a:ext cx="586611" cy="202562"/>
          </a:xfrm>
          <a:prstGeom prst="rect">
            <a:avLst/>
          </a:prstGeom>
          <a:noFill/>
          <a:ln w="38100">
            <a:solidFill>
              <a:srgbClr val="FF0000"/>
            </a:solidFill>
            <a:miter lim="800000"/>
            <a:headEnd type="none" w="sm" len="sm"/>
            <a:tailEnd/>
          </a:ln>
        </p:spPr>
        <p:txBody>
          <a:bodyPr wrap="none" anchor="ctr"/>
          <a:lstStyle/>
          <a:p>
            <a:endParaRPr lang="en-US"/>
          </a:p>
        </p:txBody>
      </p:sp>
      <p:pic>
        <p:nvPicPr>
          <p:cNvPr id="85005" name="Picture 13"/>
          <p:cNvPicPr>
            <a:picLocks noChangeAspect="1" noChangeArrowheads="1"/>
          </p:cNvPicPr>
          <p:nvPr/>
        </p:nvPicPr>
        <p:blipFill>
          <a:blip r:embed="rId6" cstate="print"/>
          <a:srcRect/>
          <a:stretch>
            <a:fillRect/>
          </a:stretch>
        </p:blipFill>
        <p:spPr bwMode="auto">
          <a:xfrm>
            <a:off x="5545238" y="1756569"/>
            <a:ext cx="3394318" cy="4087812"/>
          </a:xfrm>
          <a:prstGeom prst="rect">
            <a:avLst/>
          </a:prstGeom>
          <a:noFill/>
          <a:ln w="28575">
            <a:noFill/>
            <a:miter lim="800000"/>
            <a:headEnd type="none" w="sm" len="sm"/>
            <a:tailEnd/>
          </a:ln>
        </p:spPr>
      </p:pic>
    </p:spTree>
    <p:extLst>
      <p:ext uri="{BB962C8B-B14F-4D97-AF65-F5344CB8AC3E}">
        <p14:creationId xmlns:p14="http://schemas.microsoft.com/office/powerpoint/2010/main" val="1622923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5000"/>
                                        </p:tgtEl>
                                        <p:attrNameLst>
                                          <p:attrName>style.visibility</p:attrName>
                                        </p:attrNameLst>
                                      </p:cBhvr>
                                      <p:to>
                                        <p:strVal val="visible"/>
                                      </p:to>
                                    </p:set>
                                    <p:animEffect transition="in" filter="wipe(down)">
                                      <p:cBhvr>
                                        <p:cTn id="7" dur="500"/>
                                        <p:tgtEl>
                                          <p:spTgt spid="8500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4999"/>
                                        </p:tgtEl>
                                        <p:attrNameLst>
                                          <p:attrName>style.visibility</p:attrName>
                                        </p:attrNameLst>
                                      </p:cBhvr>
                                      <p:to>
                                        <p:strVal val="visible"/>
                                      </p:to>
                                    </p:set>
                                    <p:anim calcmode="lin" valueType="num">
                                      <p:cBhvr>
                                        <p:cTn id="12" dur="500" fill="hold"/>
                                        <p:tgtEl>
                                          <p:spTgt spid="84999"/>
                                        </p:tgtEl>
                                        <p:attrNameLst>
                                          <p:attrName>ppt_w</p:attrName>
                                        </p:attrNameLst>
                                      </p:cBhvr>
                                      <p:tavLst>
                                        <p:tav tm="0">
                                          <p:val>
                                            <p:fltVal val="0"/>
                                          </p:val>
                                        </p:tav>
                                        <p:tav tm="100000">
                                          <p:val>
                                            <p:strVal val="#ppt_w"/>
                                          </p:val>
                                        </p:tav>
                                      </p:tavLst>
                                    </p:anim>
                                    <p:anim calcmode="lin" valueType="num">
                                      <p:cBhvr>
                                        <p:cTn id="13" dur="500" fill="hold"/>
                                        <p:tgtEl>
                                          <p:spTgt spid="8499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4998"/>
                                        </p:tgtEl>
                                        <p:attrNameLst>
                                          <p:attrName>style.visibility</p:attrName>
                                        </p:attrNameLst>
                                      </p:cBhvr>
                                      <p:to>
                                        <p:strVal val="visible"/>
                                      </p:to>
                                    </p:set>
                                    <p:animEffect transition="in" filter="wipe(left)">
                                      <p:cBhvr>
                                        <p:cTn id="18" dur="500"/>
                                        <p:tgtEl>
                                          <p:spTgt spid="84998"/>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22536"/>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205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5006"/>
                                        </p:tgtEl>
                                        <p:attrNameLst>
                                          <p:attrName>style.visibility</p:attrName>
                                        </p:attrNameLst>
                                      </p:cBhvr>
                                      <p:to>
                                        <p:strVal val="visible"/>
                                      </p:to>
                                    </p:set>
                                    <p:animEffect transition="in" filter="wipe(down)">
                                      <p:cBhvr>
                                        <p:cTn id="28" dur="500"/>
                                        <p:tgtEl>
                                          <p:spTgt spid="8500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85005"/>
                                        </p:tgtEl>
                                        <p:attrNameLst>
                                          <p:attrName>style.visibility</p:attrName>
                                        </p:attrNameLst>
                                      </p:cBhvr>
                                      <p:to>
                                        <p:strVal val="visible"/>
                                      </p:to>
                                    </p:set>
                                    <p:anim calcmode="lin" valueType="num">
                                      <p:cBhvr>
                                        <p:cTn id="33" dur="500" fill="hold"/>
                                        <p:tgtEl>
                                          <p:spTgt spid="85005"/>
                                        </p:tgtEl>
                                        <p:attrNameLst>
                                          <p:attrName>ppt_w</p:attrName>
                                        </p:attrNameLst>
                                      </p:cBhvr>
                                      <p:tavLst>
                                        <p:tav tm="0">
                                          <p:val>
                                            <p:fltVal val="0"/>
                                          </p:val>
                                        </p:tav>
                                        <p:tav tm="100000">
                                          <p:val>
                                            <p:strVal val="#ppt_w"/>
                                          </p:val>
                                        </p:tav>
                                      </p:tavLst>
                                    </p:anim>
                                    <p:anim calcmode="lin" valueType="num">
                                      <p:cBhvr>
                                        <p:cTn id="34" dur="500" fill="hold"/>
                                        <p:tgtEl>
                                          <p:spTgt spid="850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animBg="1"/>
      <p:bldP spid="85000" grpId="0" animBg="1"/>
      <p:bldP spid="22536" grpId="0"/>
      <p:bldP spid="8500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r>
              <a:rPr lang="en-US" dirty="0" smtClean="0"/>
              <a:t>Make MODFLOW Features Tool</a:t>
            </a:r>
          </a:p>
        </p:txBody>
      </p:sp>
      <p:sp>
        <p:nvSpPr>
          <p:cNvPr id="2053" name="Text Box 6"/>
          <p:cNvSpPr txBox="1">
            <a:spLocks noChangeArrowheads="1"/>
          </p:cNvSpPr>
          <p:nvPr/>
        </p:nvSpPr>
        <p:spPr bwMode="auto">
          <a:xfrm>
            <a:off x="769374" y="6243935"/>
            <a:ext cx="2016079" cy="461665"/>
          </a:xfrm>
          <a:prstGeom prst="rect">
            <a:avLst/>
          </a:prstGeom>
          <a:noFill/>
          <a:ln w="28575">
            <a:noFill/>
            <a:miter lim="800000"/>
            <a:headEnd type="none" w="sm" len="sm"/>
            <a:tailEnd/>
          </a:ln>
        </p:spPr>
        <p:txBody>
          <a:bodyPr wrap="square">
            <a:spAutoFit/>
          </a:bodyPr>
          <a:lstStyle/>
          <a:p>
            <a:pPr algn="ctr">
              <a:spcBef>
                <a:spcPct val="50000"/>
              </a:spcBef>
            </a:pPr>
            <a:r>
              <a:rPr lang="en-US" sz="2400" b="1" dirty="0">
                <a:latin typeface="Calibri" pitchFamily="34" charset="0"/>
              </a:rPr>
              <a:t>INPUT</a:t>
            </a:r>
          </a:p>
        </p:txBody>
      </p:sp>
      <p:sp>
        <p:nvSpPr>
          <p:cNvPr id="2054" name="Text Box 7"/>
          <p:cNvSpPr txBox="1">
            <a:spLocks noChangeArrowheads="1"/>
          </p:cNvSpPr>
          <p:nvPr/>
        </p:nvSpPr>
        <p:spPr bwMode="auto">
          <a:xfrm>
            <a:off x="5874774" y="6243935"/>
            <a:ext cx="2016079" cy="461665"/>
          </a:xfrm>
          <a:prstGeom prst="rect">
            <a:avLst/>
          </a:prstGeom>
          <a:noFill/>
          <a:ln w="28575">
            <a:noFill/>
            <a:miter lim="800000"/>
            <a:headEnd type="none" w="sm" len="sm"/>
            <a:tailEnd/>
          </a:ln>
        </p:spPr>
        <p:txBody>
          <a:bodyPr wrap="square">
            <a:spAutoFit/>
          </a:bodyPr>
          <a:lstStyle/>
          <a:p>
            <a:pPr algn="ctr">
              <a:spcBef>
                <a:spcPct val="50000"/>
              </a:spcBef>
            </a:pPr>
            <a:r>
              <a:rPr lang="en-US" sz="2400" b="1">
                <a:latin typeface="Calibri" pitchFamily="34" charset="0"/>
              </a:rPr>
              <a:t>OUTPUT</a:t>
            </a:r>
          </a:p>
        </p:txBody>
      </p:sp>
      <p:sp>
        <p:nvSpPr>
          <p:cNvPr id="87051" name="AutoShape 11"/>
          <p:cNvSpPr>
            <a:spLocks noChangeArrowheads="1"/>
          </p:cNvSpPr>
          <p:nvPr/>
        </p:nvSpPr>
        <p:spPr bwMode="auto">
          <a:xfrm>
            <a:off x="3893575" y="3367083"/>
            <a:ext cx="738030" cy="705152"/>
          </a:xfrm>
          <a:prstGeom prst="rightArrow">
            <a:avLst>
              <a:gd name="adj1" fmla="val 50000"/>
              <a:gd name="adj2" fmla="val 29119"/>
            </a:avLst>
          </a:prstGeom>
          <a:ln>
            <a:headEnd type="none" w="sm" len="sm"/>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a:p>
        </p:txBody>
      </p:sp>
      <p:pic>
        <p:nvPicPr>
          <p:cNvPr id="87052" name="Picture 12"/>
          <p:cNvPicPr>
            <a:picLocks noChangeAspect="1" noChangeArrowheads="1"/>
          </p:cNvPicPr>
          <p:nvPr/>
        </p:nvPicPr>
        <p:blipFill>
          <a:blip r:embed="rId4" cstate="print"/>
          <a:srcRect/>
          <a:stretch>
            <a:fillRect/>
          </a:stretch>
        </p:blipFill>
        <p:spPr bwMode="auto">
          <a:xfrm>
            <a:off x="693175" y="1604353"/>
            <a:ext cx="2371876" cy="1863045"/>
          </a:xfrm>
          <a:prstGeom prst="rect">
            <a:avLst/>
          </a:prstGeom>
          <a:noFill/>
          <a:ln w="28575">
            <a:noFill/>
            <a:miter lim="800000"/>
            <a:headEnd type="none" w="sm" len="sm"/>
            <a:tailEnd/>
          </a:ln>
        </p:spPr>
      </p:pic>
      <p:sp>
        <p:nvSpPr>
          <p:cNvPr id="87053" name="Text Box 13"/>
          <p:cNvSpPr txBox="1">
            <a:spLocks noChangeArrowheads="1"/>
          </p:cNvSpPr>
          <p:nvPr/>
        </p:nvSpPr>
        <p:spPr bwMode="auto">
          <a:xfrm>
            <a:off x="1698062" y="4604279"/>
            <a:ext cx="576023" cy="461665"/>
          </a:xfrm>
          <a:prstGeom prst="rect">
            <a:avLst/>
          </a:prstGeom>
          <a:noFill/>
          <a:ln w="28575">
            <a:noFill/>
            <a:miter lim="800000"/>
            <a:headEnd type="none" w="sm" len="sm"/>
            <a:tailEnd/>
          </a:ln>
        </p:spPr>
        <p:txBody>
          <a:bodyPr wrap="square">
            <a:spAutoFit/>
          </a:bodyPr>
          <a:lstStyle/>
          <a:p>
            <a:pPr algn="ctr">
              <a:spcBef>
                <a:spcPct val="50000"/>
              </a:spcBef>
            </a:pPr>
            <a:r>
              <a:rPr lang="en-US" sz="2400"/>
              <a:t>Or</a:t>
            </a:r>
          </a:p>
        </p:txBody>
      </p:sp>
      <p:sp>
        <p:nvSpPr>
          <p:cNvPr id="87054" name="Text Box 14"/>
          <p:cNvSpPr txBox="1">
            <a:spLocks noChangeArrowheads="1"/>
          </p:cNvSpPr>
          <p:nvPr/>
        </p:nvSpPr>
        <p:spPr bwMode="auto">
          <a:xfrm>
            <a:off x="1607574" y="3537479"/>
            <a:ext cx="576023" cy="461665"/>
          </a:xfrm>
          <a:prstGeom prst="rect">
            <a:avLst/>
          </a:prstGeom>
          <a:noFill/>
          <a:ln w="28575">
            <a:noFill/>
            <a:miter lim="800000"/>
            <a:headEnd type="none" w="sm" len="sm"/>
            <a:tailEnd/>
          </a:ln>
        </p:spPr>
        <p:txBody>
          <a:bodyPr wrap="square">
            <a:spAutoFit/>
          </a:bodyPr>
          <a:lstStyle/>
          <a:p>
            <a:pPr algn="ctr">
              <a:spcBef>
                <a:spcPct val="50000"/>
              </a:spcBef>
            </a:pPr>
            <a:r>
              <a:rPr lang="en-US" sz="2400"/>
              <a:t>+</a:t>
            </a:r>
          </a:p>
        </p:txBody>
      </p:sp>
      <p:pic>
        <p:nvPicPr>
          <p:cNvPr id="87056" name="Picture 16"/>
          <p:cNvPicPr>
            <a:picLocks noChangeAspect="1" noChangeArrowheads="1"/>
          </p:cNvPicPr>
          <p:nvPr/>
        </p:nvPicPr>
        <p:blipFill>
          <a:blip r:embed="rId5" cstate="print"/>
          <a:srcRect/>
          <a:stretch>
            <a:fillRect/>
          </a:stretch>
        </p:blipFill>
        <p:spPr bwMode="auto">
          <a:xfrm>
            <a:off x="5188974" y="2084735"/>
            <a:ext cx="3324099" cy="4005213"/>
          </a:xfrm>
          <a:prstGeom prst="rect">
            <a:avLst/>
          </a:prstGeom>
          <a:noFill/>
          <a:ln w="28575">
            <a:noFill/>
            <a:miter lim="800000"/>
            <a:headEnd type="none" w="sm" len="sm"/>
            <a:tailEnd/>
          </a:ln>
        </p:spPr>
      </p:pic>
      <p:pic>
        <p:nvPicPr>
          <p:cNvPr id="87057" name="Picture 17"/>
          <p:cNvPicPr>
            <a:picLocks noChangeAspect="1" noChangeArrowheads="1"/>
          </p:cNvPicPr>
          <p:nvPr/>
        </p:nvPicPr>
        <p:blipFill>
          <a:blip r:embed="rId6" cstate="print"/>
          <a:srcRect/>
          <a:stretch>
            <a:fillRect/>
          </a:stretch>
        </p:blipFill>
        <p:spPr bwMode="auto">
          <a:xfrm>
            <a:off x="5188974" y="2091035"/>
            <a:ext cx="3353481" cy="4038600"/>
          </a:xfrm>
          <a:prstGeom prst="rect">
            <a:avLst/>
          </a:prstGeom>
          <a:noFill/>
          <a:ln w="28575">
            <a:noFill/>
            <a:miter lim="800000"/>
            <a:headEnd type="none" w="sm" len="sm"/>
            <a:tailEnd/>
          </a:ln>
        </p:spPr>
      </p:pic>
      <p:grpSp>
        <p:nvGrpSpPr>
          <p:cNvPr id="2" name="Group 14"/>
          <p:cNvGrpSpPr>
            <a:grpSpLocks/>
          </p:cNvGrpSpPr>
          <p:nvPr/>
        </p:nvGrpSpPr>
        <p:grpSpPr bwMode="auto">
          <a:xfrm>
            <a:off x="456638" y="4390844"/>
            <a:ext cx="874834" cy="1284766"/>
            <a:chOff x="130624" y="4114800"/>
            <a:chExt cx="1156839" cy="1527816"/>
          </a:xfrm>
        </p:grpSpPr>
        <p:graphicFrame>
          <p:nvGraphicFramePr>
            <p:cNvPr id="87049" name="Object 9"/>
            <p:cNvGraphicFramePr>
              <a:graphicFrameLocks noChangeAspect="1"/>
            </p:cNvGraphicFramePr>
            <p:nvPr/>
          </p:nvGraphicFramePr>
          <p:xfrm>
            <a:off x="152400" y="4114800"/>
            <a:ext cx="1135063" cy="1371600"/>
          </p:xfrm>
          <a:graphic>
            <a:graphicData uri="http://schemas.openxmlformats.org/presentationml/2006/ole">
              <mc:AlternateContent xmlns:mc="http://schemas.openxmlformats.org/markup-compatibility/2006">
                <mc:Choice xmlns:v="urn:schemas-microsoft-com:vml" Requires="v">
                  <p:oleObj spid="_x0000_s12306" name="Visio" r:id="rId7" imgW="1590017" imgH="1940048" progId="Visio.Drawing.11">
                    <p:embed/>
                  </p:oleObj>
                </mc:Choice>
                <mc:Fallback>
                  <p:oleObj name="Visio" r:id="rId7" imgW="1590017" imgH="1940048"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114800"/>
                          <a:ext cx="113506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4" name="Text Box 13"/>
            <p:cNvSpPr txBox="1">
              <a:spLocks noChangeArrowheads="1"/>
            </p:cNvSpPr>
            <p:nvPr/>
          </p:nvSpPr>
          <p:spPr bwMode="auto">
            <a:xfrm>
              <a:off x="130624" y="5273284"/>
              <a:ext cx="1080198" cy="369332"/>
            </a:xfrm>
            <a:prstGeom prst="rect">
              <a:avLst/>
            </a:prstGeom>
            <a:noFill/>
            <a:ln w="28575">
              <a:noFill/>
              <a:miter lim="800000"/>
              <a:headEnd type="none" w="sm" len="sm"/>
              <a:tailEnd/>
            </a:ln>
          </p:spPr>
          <p:txBody>
            <a:bodyPr>
              <a:spAutoFit/>
            </a:bodyPr>
            <a:lstStyle/>
            <a:p>
              <a:pPr algn="ctr">
                <a:spcBef>
                  <a:spcPct val="50000"/>
                </a:spcBef>
              </a:pPr>
              <a:r>
                <a:rPr lang="en-US" sz="1800" dirty="0"/>
                <a:t>Cell2D</a:t>
              </a:r>
            </a:p>
          </p:txBody>
        </p:sp>
      </p:grpSp>
      <p:grpSp>
        <p:nvGrpSpPr>
          <p:cNvPr id="3" name="Group 15"/>
          <p:cNvGrpSpPr>
            <a:grpSpLocks/>
          </p:cNvGrpSpPr>
          <p:nvPr/>
        </p:nvGrpSpPr>
        <p:grpSpPr bwMode="auto">
          <a:xfrm>
            <a:off x="2541025" y="4390315"/>
            <a:ext cx="919236" cy="1256720"/>
            <a:chOff x="2214563" y="4119564"/>
            <a:chExt cx="1216025" cy="1494581"/>
          </a:xfrm>
        </p:grpSpPr>
        <p:graphicFrame>
          <p:nvGraphicFramePr>
            <p:cNvPr id="87050" name="Object 10"/>
            <p:cNvGraphicFramePr>
              <a:graphicFrameLocks noChangeAspect="1"/>
            </p:cNvGraphicFramePr>
            <p:nvPr/>
          </p:nvGraphicFramePr>
          <p:xfrm>
            <a:off x="2214563" y="4119564"/>
            <a:ext cx="1216025" cy="1226160"/>
          </p:xfrm>
          <a:graphic>
            <a:graphicData uri="http://schemas.openxmlformats.org/presentationml/2006/ole">
              <mc:AlternateContent xmlns:mc="http://schemas.openxmlformats.org/markup-compatibility/2006">
                <mc:Choice xmlns:v="urn:schemas-microsoft-com:vml" Requires="v">
                  <p:oleObj spid="_x0000_s12307" name="Visio" r:id="rId9" imgW="1490126" imgH="1414254" progId="Visio.Drawing.11">
                    <p:embed/>
                  </p:oleObj>
                </mc:Choice>
                <mc:Fallback>
                  <p:oleObj name="Visio" r:id="rId9" imgW="1490126" imgH="1414254"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14563" y="4119564"/>
                          <a:ext cx="1216025" cy="122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3" name="Text Box 13"/>
            <p:cNvSpPr txBox="1">
              <a:spLocks noChangeArrowheads="1"/>
            </p:cNvSpPr>
            <p:nvPr/>
          </p:nvSpPr>
          <p:spPr bwMode="auto">
            <a:xfrm>
              <a:off x="2232405" y="5244813"/>
              <a:ext cx="1080198" cy="369332"/>
            </a:xfrm>
            <a:prstGeom prst="rect">
              <a:avLst/>
            </a:prstGeom>
            <a:noFill/>
            <a:ln w="28575">
              <a:noFill/>
              <a:miter lim="800000"/>
              <a:headEnd type="none" w="sm" len="sm"/>
              <a:tailEnd/>
            </a:ln>
          </p:spPr>
          <p:txBody>
            <a:bodyPr>
              <a:spAutoFit/>
            </a:bodyPr>
            <a:lstStyle/>
            <a:p>
              <a:pPr algn="ctr">
                <a:spcBef>
                  <a:spcPct val="50000"/>
                </a:spcBef>
              </a:pPr>
              <a:r>
                <a:rPr lang="en-US" sz="1800"/>
                <a:t>Node2D</a:t>
              </a:r>
            </a:p>
          </p:txBody>
        </p:sp>
      </p:grpSp>
    </p:spTree>
    <p:extLst>
      <p:ext uri="{BB962C8B-B14F-4D97-AF65-F5344CB8AC3E}">
        <p14:creationId xmlns:p14="http://schemas.microsoft.com/office/powerpoint/2010/main" val="23601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7051"/>
                                        </p:tgtEl>
                                        <p:attrNameLst>
                                          <p:attrName>style.visibility</p:attrName>
                                        </p:attrNameLst>
                                      </p:cBhvr>
                                      <p:to>
                                        <p:strVal val="visible"/>
                                      </p:to>
                                    </p:set>
                                    <p:animEffect transition="in" filter="wipe(left)">
                                      <p:cBhvr>
                                        <p:cTn id="27" dur="500"/>
                                        <p:tgtEl>
                                          <p:spTgt spid="8705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70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87057"/>
                                        </p:tgtEl>
                                        <p:attrNameLst>
                                          <p:attrName>style.visibility</p:attrName>
                                        </p:attrNameLst>
                                      </p:cBhvr>
                                      <p:to>
                                        <p:strVal val="visible"/>
                                      </p:to>
                                    </p:set>
                                    <p:animEffect transition="in" filter="dissolve">
                                      <p:cBhvr>
                                        <p:cTn id="36" dur="500"/>
                                        <p:tgtEl>
                                          <p:spTgt spid="87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1" grpId="0" animBg="1"/>
      <p:bldP spid="87053" grpId="0"/>
      <p:bldP spid="870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4114800" y="1600200"/>
            <a:ext cx="3869323" cy="4804410"/>
          </a:xfrm>
          <a:prstGeom prst="rect">
            <a:avLst/>
          </a:prstGeom>
          <a:noFill/>
          <a:ln w="9525">
            <a:noFill/>
            <a:miter lim="800000"/>
            <a:headEnd/>
            <a:tailEnd/>
          </a:ln>
        </p:spPr>
      </p:pic>
      <p:sp>
        <p:nvSpPr>
          <p:cNvPr id="3074" name="Title 1"/>
          <p:cNvSpPr>
            <a:spLocks noGrp="1"/>
          </p:cNvSpPr>
          <p:nvPr>
            <p:ph type="title"/>
          </p:nvPr>
        </p:nvSpPr>
        <p:spPr/>
        <p:txBody>
          <a:bodyPr/>
          <a:lstStyle/>
          <a:p>
            <a:r>
              <a:rPr lang="en-US" dirty="0" smtClean="0"/>
              <a:t>Automated Well Permitting</a:t>
            </a:r>
          </a:p>
        </p:txBody>
      </p:sp>
      <p:sp>
        <p:nvSpPr>
          <p:cNvPr id="3075" name="Content Placeholder 2"/>
          <p:cNvSpPr>
            <a:spLocks noGrp="1"/>
          </p:cNvSpPr>
          <p:nvPr>
            <p:ph idx="4294967295"/>
          </p:nvPr>
        </p:nvSpPr>
        <p:spPr>
          <a:xfrm>
            <a:off x="457200" y="1604518"/>
            <a:ext cx="4445000" cy="4872481"/>
          </a:xfrm>
        </p:spPr>
        <p:txBody>
          <a:bodyPr/>
          <a:lstStyle/>
          <a:p>
            <a:r>
              <a:rPr lang="en-US" sz="2800" dirty="0" smtClean="0"/>
              <a:t>Calibrated regional model is imported to </a:t>
            </a:r>
            <a:r>
              <a:rPr lang="en-US" sz="2800" dirty="0" err="1" smtClean="0"/>
              <a:t>ArcGIS</a:t>
            </a:r>
            <a:r>
              <a:rPr lang="en-US" sz="2800" dirty="0" smtClean="0"/>
              <a:t> as a “baseline” model</a:t>
            </a:r>
          </a:p>
          <a:p>
            <a:r>
              <a:rPr lang="en-US" sz="2800" dirty="0" smtClean="0"/>
              <a:t>Candidate wells are added to baseline model using well package.</a:t>
            </a:r>
          </a:p>
          <a:p>
            <a:r>
              <a:rPr lang="en-US" sz="2800" dirty="0" smtClean="0"/>
              <a:t>Impact of new well is analyzed using </a:t>
            </a:r>
            <a:br>
              <a:rPr lang="en-US" sz="2800" dirty="0" smtClean="0"/>
            </a:br>
            <a:r>
              <a:rPr lang="en-US" sz="2800" dirty="0" smtClean="0"/>
              <a:t>MODFLOW </a:t>
            </a:r>
            <a:br>
              <a:rPr lang="en-US" sz="2800" dirty="0" smtClean="0"/>
            </a:br>
            <a:r>
              <a:rPr lang="en-US" sz="2800" dirty="0" smtClean="0"/>
              <a:t>and/or SEAWAT</a:t>
            </a:r>
          </a:p>
        </p:txBody>
      </p:sp>
    </p:spTree>
    <p:extLst>
      <p:ext uri="{BB962C8B-B14F-4D97-AF65-F5344CB8AC3E}">
        <p14:creationId xmlns:p14="http://schemas.microsoft.com/office/powerpoint/2010/main" val="2832496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#1 – Virginia DEQ</a:t>
            </a:r>
            <a:endParaRPr lang="en-US" dirty="0"/>
          </a:p>
        </p:txBody>
      </p:sp>
      <p:sp>
        <p:nvSpPr>
          <p:cNvPr id="3" name="Content Placeholder 2"/>
          <p:cNvSpPr>
            <a:spLocks noGrp="1"/>
          </p:cNvSpPr>
          <p:nvPr>
            <p:ph idx="4294967295"/>
          </p:nvPr>
        </p:nvSpPr>
        <p:spPr>
          <a:xfrm>
            <a:off x="228600" y="1752600"/>
            <a:ext cx="3962400" cy="4648200"/>
          </a:xfrm>
        </p:spPr>
        <p:txBody>
          <a:bodyPr>
            <a:normAutofit fontScale="77500" lnSpcReduction="20000"/>
          </a:bodyPr>
          <a:lstStyle/>
          <a:p>
            <a:r>
              <a:rPr lang="en-US" dirty="0" smtClean="0"/>
              <a:t>Virginia Coastal Plain Model (VCPM)</a:t>
            </a:r>
          </a:p>
          <a:p>
            <a:r>
              <a:rPr lang="en-US" dirty="0" smtClean="0"/>
              <a:t>10-layer MODFLOW model used to analyze impacts of candidate wells</a:t>
            </a:r>
          </a:p>
          <a:p>
            <a:r>
              <a:rPr lang="en-US" dirty="0" smtClean="0"/>
              <a:t>Criteria based on state law</a:t>
            </a:r>
          </a:p>
          <a:p>
            <a:pPr lvl="1"/>
            <a:r>
              <a:rPr lang="en-US" dirty="0" err="1" smtClean="0"/>
              <a:t>Potentiometric</a:t>
            </a:r>
            <a:r>
              <a:rPr lang="en-US" dirty="0" smtClean="0"/>
              <a:t> surface cannot fall below a critical surface (80% drawdown)</a:t>
            </a:r>
          </a:p>
          <a:p>
            <a:pPr lvl="1"/>
            <a:r>
              <a:rPr lang="en-US" dirty="0" smtClean="0"/>
              <a:t>Area of Impact defined by drawdown = 1 ft</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4495800" y="1759803"/>
            <a:ext cx="3923219" cy="4434988"/>
          </a:xfrm>
          <a:prstGeom prst="rect">
            <a:avLst/>
          </a:prstGeom>
          <a:noFill/>
          <a:ln w="9525">
            <a:noFill/>
            <a:miter lim="800000"/>
            <a:headEnd/>
            <a:tailEnd/>
          </a:ln>
        </p:spPr>
      </p:pic>
      <p:sp>
        <p:nvSpPr>
          <p:cNvPr id="5" name="TextBox 4"/>
          <p:cNvSpPr txBox="1"/>
          <p:nvPr/>
        </p:nvSpPr>
        <p:spPr>
          <a:xfrm>
            <a:off x="7467600" y="5569803"/>
            <a:ext cx="1447800"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Heads for layer 8</a:t>
            </a:r>
            <a:endParaRPr lang="en-US" dirty="0"/>
          </a:p>
        </p:txBody>
      </p:sp>
    </p:spTree>
    <p:extLst>
      <p:ext uri="{BB962C8B-B14F-4D97-AF65-F5344CB8AC3E}">
        <p14:creationId xmlns:p14="http://schemas.microsoft.com/office/powerpoint/2010/main" val="2247907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Permitting Workflow</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228600" y="1828800"/>
            <a:ext cx="8676024" cy="36576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28600" y="5722203"/>
            <a:ext cx="8610600" cy="830997"/>
          </a:xfrm>
          <a:prstGeom prst="rect">
            <a:avLst/>
          </a:prstGeom>
          <a:noFill/>
        </p:spPr>
        <p:txBody>
          <a:bodyPr wrap="square" rtlCol="0">
            <a:spAutoFit/>
          </a:bodyPr>
          <a:lstStyle/>
          <a:p>
            <a:r>
              <a:rPr lang="en-US" dirty="0" smtClean="0">
                <a:latin typeface="Corbel" pitchFamily="34" charset="0"/>
              </a:rPr>
              <a:t>Create new well </a:t>
            </a:r>
            <a:r>
              <a:rPr lang="en-US" dirty="0" smtClean="0">
                <a:latin typeface="Corbel" pitchFamily="34" charset="0"/>
                <a:sym typeface="Wingdings" pitchFamily="2" charset="2"/>
              </a:rPr>
              <a:t> update well table  export well package file  run MODFLOW  import solution  build drawdown map layer</a:t>
            </a:r>
            <a:endParaRPr lang="en-US" dirty="0">
              <a:latin typeface="Corbel" pitchFamily="34" charset="0"/>
            </a:endParaRPr>
          </a:p>
        </p:txBody>
      </p:sp>
    </p:spTree>
    <p:extLst>
      <p:ext uri="{BB962C8B-B14F-4D97-AF65-F5344CB8AC3E}">
        <p14:creationId xmlns:p14="http://schemas.microsoft.com/office/powerpoint/2010/main" val="3424797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GIS Products</a:t>
            </a: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4682989" y="1703284"/>
            <a:ext cx="3622811" cy="4953000"/>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491990" y="1676400"/>
            <a:ext cx="3505142" cy="5008459"/>
          </a:xfrm>
          <a:prstGeom prst="rect">
            <a:avLst/>
          </a:prstGeom>
          <a:noFill/>
          <a:ln w="9525">
            <a:noFill/>
            <a:miter lim="800000"/>
            <a:headEnd/>
            <a:tailEnd/>
          </a:ln>
        </p:spPr>
      </p:pic>
    </p:spTree>
    <p:extLst>
      <p:ext uri="{BB962C8B-B14F-4D97-AF65-F5344CB8AC3E}">
        <p14:creationId xmlns:p14="http://schemas.microsoft.com/office/powerpoint/2010/main" val="3526420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Model Domain3"/>
          <p:cNvPicPr>
            <a:picLocks noChangeAspect="1" noChangeArrowheads="1"/>
          </p:cNvPicPr>
          <p:nvPr/>
        </p:nvPicPr>
        <p:blipFill>
          <a:blip r:embed="rId3" cstate="print"/>
          <a:srcRect/>
          <a:stretch>
            <a:fillRect/>
          </a:stretch>
        </p:blipFill>
        <p:spPr bwMode="auto">
          <a:xfrm>
            <a:off x="1524000" y="1643523"/>
            <a:ext cx="6781800" cy="4949620"/>
          </a:xfrm>
          <a:prstGeom prst="rect">
            <a:avLst/>
          </a:prstGeom>
          <a:noFill/>
        </p:spPr>
      </p:pic>
      <p:sp>
        <p:nvSpPr>
          <p:cNvPr id="3074" name="Rectangle 2"/>
          <p:cNvSpPr>
            <a:spLocks noGrp="1" noChangeArrowheads="1"/>
          </p:cNvSpPr>
          <p:nvPr>
            <p:ph type="title"/>
          </p:nvPr>
        </p:nvSpPr>
        <p:spPr/>
        <p:txBody>
          <a:bodyPr/>
          <a:lstStyle/>
          <a:p>
            <a:r>
              <a:rPr lang="en-US" dirty="0" smtClean="0"/>
              <a:t>Eastern Shore Model</a:t>
            </a:r>
            <a:endParaRPr lang="en-US" dirty="0"/>
          </a:p>
        </p:txBody>
      </p:sp>
      <p:sp>
        <p:nvSpPr>
          <p:cNvPr id="3075" name="Rectangle 3"/>
          <p:cNvSpPr>
            <a:spLocks noGrp="1" noChangeArrowheads="1"/>
          </p:cNvSpPr>
          <p:nvPr>
            <p:ph idx="4294967295"/>
          </p:nvPr>
        </p:nvSpPr>
        <p:spPr>
          <a:xfrm>
            <a:off x="228600" y="1641751"/>
            <a:ext cx="4495800" cy="1828800"/>
          </a:xfrm>
          <a:ln/>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r>
              <a:rPr lang="en-US" dirty="0" smtClean="0"/>
              <a:t>SEAWAT model (USGS – 2009)</a:t>
            </a:r>
          </a:p>
          <a:p>
            <a:r>
              <a:rPr lang="en-US" dirty="0" smtClean="0"/>
              <a:t>Grid: 370 x 107 x 46</a:t>
            </a:r>
          </a:p>
          <a:p>
            <a:r>
              <a:rPr lang="en-US" dirty="0" smtClean="0"/>
              <a:t>7 </a:t>
            </a:r>
            <a:r>
              <a:rPr lang="en-US" dirty="0" err="1" smtClean="0"/>
              <a:t>hydrogeologic</a:t>
            </a:r>
            <a:r>
              <a:rPr lang="en-US" dirty="0" smtClean="0"/>
              <a:t> units</a:t>
            </a:r>
          </a:p>
          <a:p>
            <a:r>
              <a:rPr lang="en-US" dirty="0" smtClean="0"/>
              <a:t>50 year simulation</a:t>
            </a:r>
          </a:p>
        </p:txBody>
      </p:sp>
      <p:sp>
        <p:nvSpPr>
          <p:cNvPr id="5" name="Rectangle 3"/>
          <p:cNvSpPr txBox="1">
            <a:spLocks noChangeArrowheads="1"/>
          </p:cNvSpPr>
          <p:nvPr/>
        </p:nvSpPr>
        <p:spPr bwMode="auto">
          <a:xfrm>
            <a:off x="838200" y="4419600"/>
            <a:ext cx="4191000" cy="1600200"/>
          </a:xfrm>
          <a:prstGeom prst="rect">
            <a:avLst/>
          </a:prstGeom>
          <a:ln w="25400" cap="flat" cmpd="sng" algn="ctr">
            <a:solidFill>
              <a:schemeClr val="accent2"/>
            </a:solidFill>
            <a:prstDash val="solid"/>
            <a:miter lim="8000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58595B"/>
              </a:buClr>
              <a:buSzTx/>
              <a:tabLst/>
              <a:defRPr/>
            </a:pPr>
            <a:r>
              <a:rPr kumimoji="0" lang="en-US" sz="3200" b="1" i="0" u="none" strike="noStrike" kern="0" cap="none" spc="0" normalizeH="0" baseline="0" noProof="0" dirty="0" smtClean="0">
                <a:ln>
                  <a:noFill/>
                </a:ln>
                <a:solidFill>
                  <a:schemeClr val="dk1"/>
                </a:solidFill>
                <a:effectLst/>
                <a:uLnTx/>
                <a:uFillTx/>
                <a:latin typeface="Corbel" pitchFamily="34" charset="0"/>
                <a:ea typeface="+mn-ea"/>
                <a:cs typeface="+mn-cs"/>
              </a:rPr>
              <a:t>Criteria</a:t>
            </a:r>
          </a:p>
          <a:p>
            <a:pPr marL="342900" marR="0" lvl="0" indent="-342900" algn="l" defTabSz="914400" rtl="0" eaLnBrk="1" fontAlgn="base" latinLnBrk="0" hangingPunct="1">
              <a:lnSpc>
                <a:spcPct val="100000"/>
              </a:lnSpc>
              <a:spcBef>
                <a:spcPct val="20000"/>
              </a:spcBef>
              <a:spcAft>
                <a:spcPct val="0"/>
              </a:spcAft>
              <a:buClr>
                <a:srgbClr val="58595B"/>
              </a:buClr>
              <a:buSzTx/>
              <a:buFont typeface="Wingdings" pitchFamily="2" charset="2"/>
              <a:buChar char="§"/>
              <a:tabLst/>
              <a:defRPr/>
            </a:pPr>
            <a:r>
              <a:rPr kumimoji="0" lang="en-US" sz="2400" b="0" i="0" u="none" strike="noStrike" kern="0" cap="none" spc="0" normalizeH="0" baseline="0" noProof="0" dirty="0" smtClean="0">
                <a:ln>
                  <a:noFill/>
                </a:ln>
                <a:solidFill>
                  <a:schemeClr val="dk1"/>
                </a:solidFill>
                <a:effectLst/>
                <a:uLnTx/>
                <a:uFillTx/>
                <a:latin typeface="Corbel" pitchFamily="34" charset="0"/>
                <a:ea typeface="+mn-ea"/>
                <a:cs typeface="+mn-cs"/>
              </a:rPr>
              <a:t>Drawdown (same as VCPM)</a:t>
            </a:r>
          </a:p>
          <a:p>
            <a:pPr marL="342900" marR="0" lvl="0" indent="-342900" algn="l" defTabSz="914400" rtl="0" eaLnBrk="1" fontAlgn="base" latinLnBrk="0" hangingPunct="1">
              <a:lnSpc>
                <a:spcPct val="100000"/>
              </a:lnSpc>
              <a:spcBef>
                <a:spcPct val="20000"/>
              </a:spcBef>
              <a:spcAft>
                <a:spcPct val="0"/>
              </a:spcAft>
              <a:buClr>
                <a:srgbClr val="58595B"/>
              </a:buClr>
              <a:buSzTx/>
              <a:buFont typeface="Wingdings" pitchFamily="2" charset="2"/>
              <a:buChar char="§"/>
              <a:tabLst/>
              <a:defRPr/>
            </a:pPr>
            <a:r>
              <a:rPr lang="en-US" sz="2400" kern="0" dirty="0" err="1" smtClean="0">
                <a:latin typeface="Symbol" pitchFamily="18" charset="2"/>
              </a:rPr>
              <a:t>D</a:t>
            </a:r>
            <a:r>
              <a:rPr lang="en-US" sz="2400" kern="0" dirty="0" err="1" smtClean="0">
                <a:latin typeface="Corbel" pitchFamily="34" charset="0"/>
              </a:rPr>
              <a:t>Cl</a:t>
            </a:r>
            <a:r>
              <a:rPr lang="en-US" sz="2400" kern="0" dirty="0" smtClean="0">
                <a:latin typeface="Corbel" pitchFamily="34" charset="0"/>
              </a:rPr>
              <a:t> &lt; 0.25 g/L</a:t>
            </a:r>
            <a:endParaRPr kumimoji="0" lang="en-US" sz="2400" b="0" i="0" u="none" strike="noStrike" kern="0" cap="none" spc="0" normalizeH="0" baseline="0" noProof="0" dirty="0" smtClean="0">
              <a:ln>
                <a:noFill/>
              </a:ln>
              <a:solidFill>
                <a:schemeClr val="dk1"/>
              </a:solidFill>
              <a:effectLst/>
              <a:uLnTx/>
              <a:uFillTx/>
              <a:latin typeface="Corbel" pitchFamily="34" charset="0"/>
              <a:ea typeface="+mn-ea"/>
              <a:cs typeface="+mn-cs"/>
            </a:endParaRPr>
          </a:p>
        </p:txBody>
      </p:sp>
    </p:spTree>
    <p:extLst>
      <p:ext uri="{BB962C8B-B14F-4D97-AF65-F5344CB8AC3E}">
        <p14:creationId xmlns:p14="http://schemas.microsoft.com/office/powerpoint/2010/main" val="1183050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Sample Application</a:t>
            </a:r>
            <a:endParaRPr lang="en-US" dirty="0"/>
          </a:p>
        </p:txBody>
      </p:sp>
      <p:pic>
        <p:nvPicPr>
          <p:cNvPr id="4100" name="Picture 4" descr="2D_Drawdown"/>
          <p:cNvPicPr>
            <a:picLocks noChangeAspect="1" noChangeArrowheads="1"/>
          </p:cNvPicPr>
          <p:nvPr/>
        </p:nvPicPr>
        <p:blipFill>
          <a:blip r:embed="rId3" cstate="print"/>
          <a:srcRect/>
          <a:stretch>
            <a:fillRect/>
          </a:stretch>
        </p:blipFill>
        <p:spPr bwMode="auto">
          <a:xfrm>
            <a:off x="914400" y="1714500"/>
            <a:ext cx="7239000" cy="4950199"/>
          </a:xfrm>
          <a:prstGeom prst="rect">
            <a:avLst/>
          </a:prstGeom>
          <a:noFill/>
        </p:spPr>
      </p:pic>
      <p:sp>
        <p:nvSpPr>
          <p:cNvPr id="4" name="Rectangle 3"/>
          <p:cNvSpPr txBox="1">
            <a:spLocks noChangeArrowheads="1"/>
          </p:cNvSpPr>
          <p:nvPr/>
        </p:nvSpPr>
        <p:spPr>
          <a:xfrm>
            <a:off x="304800" y="1714500"/>
            <a:ext cx="4495800" cy="990600"/>
          </a:xfrm>
          <a:prstGeom prst="rect">
            <a:avLst/>
          </a:prstGeom>
        </p:spPr>
        <p:style>
          <a:lnRef idx="2">
            <a:schemeClr val="accent2"/>
          </a:lnRef>
          <a:fillRef idx="1">
            <a:schemeClr val="lt1"/>
          </a:fillRef>
          <a:effectRef idx="0">
            <a:schemeClr val="accent2"/>
          </a:effectRef>
          <a:fontRef idx="minor">
            <a:schemeClr val="dk1"/>
          </a:fontRef>
        </p:style>
        <p:txBody>
          <a:bodyPr/>
          <a:lstStyle/>
          <a:p>
            <a:pPr marL="342900" marR="0" lvl="0" indent="-342900" algn="l" defTabSz="914400" rtl="0" eaLnBrk="1" fontAlgn="base" latinLnBrk="0" hangingPunct="1">
              <a:lnSpc>
                <a:spcPct val="100000"/>
              </a:lnSpc>
              <a:spcBef>
                <a:spcPct val="20000"/>
              </a:spcBef>
              <a:spcAft>
                <a:spcPct val="0"/>
              </a:spcAft>
              <a:buClr>
                <a:srgbClr val="58595B"/>
              </a:buClr>
              <a:buSzTx/>
              <a:buFont typeface="Wingdings" pitchFamily="2" charset="2"/>
              <a:buChar char="§"/>
              <a:tabLst/>
              <a:defRPr/>
            </a:pPr>
            <a:r>
              <a:rPr kumimoji="0" lang="en-US" sz="2400" b="0" i="0" u="none" strike="noStrike" kern="0" cap="none" spc="0" normalizeH="0" baseline="0" noProof="0" dirty="0" smtClean="0">
                <a:ln>
                  <a:noFill/>
                </a:ln>
                <a:solidFill>
                  <a:schemeClr val="dk1"/>
                </a:solidFill>
                <a:effectLst/>
                <a:uLnTx/>
                <a:uFillTx/>
                <a:latin typeface="+mn-lt"/>
                <a:ea typeface="+mn-ea"/>
                <a:cs typeface="+mn-cs"/>
              </a:rPr>
              <a:t>7 wells</a:t>
            </a:r>
          </a:p>
          <a:p>
            <a:pPr marL="342900" marR="0" lvl="0" indent="-342900" algn="l" defTabSz="914400" rtl="0" eaLnBrk="1" fontAlgn="base" latinLnBrk="0" hangingPunct="1">
              <a:lnSpc>
                <a:spcPct val="100000"/>
              </a:lnSpc>
              <a:spcBef>
                <a:spcPct val="20000"/>
              </a:spcBef>
              <a:spcAft>
                <a:spcPct val="0"/>
              </a:spcAft>
              <a:buClr>
                <a:srgbClr val="58595B"/>
              </a:buClr>
              <a:buSzTx/>
              <a:buFont typeface="Wingdings" pitchFamily="2" charset="2"/>
              <a:buChar char="§"/>
              <a:tabLst/>
              <a:defRPr/>
            </a:pPr>
            <a:r>
              <a:rPr kumimoji="0" lang="en-US" sz="2400" b="0" i="0" u="none" strike="noStrike" kern="0" cap="none" spc="0" normalizeH="0" baseline="0" noProof="0" dirty="0" smtClean="0">
                <a:ln>
                  <a:noFill/>
                </a:ln>
                <a:solidFill>
                  <a:schemeClr val="dk1"/>
                </a:solidFill>
                <a:effectLst/>
                <a:uLnTx/>
                <a:uFillTx/>
                <a:latin typeface="+mn-lt"/>
                <a:ea typeface="+mn-ea"/>
                <a:cs typeface="+mn-cs"/>
              </a:rPr>
              <a:t>Small increase in production</a:t>
            </a:r>
          </a:p>
        </p:txBody>
      </p:sp>
    </p:spTree>
    <p:extLst>
      <p:ext uri="{BB962C8B-B14F-4D97-AF65-F5344CB8AC3E}">
        <p14:creationId xmlns:p14="http://schemas.microsoft.com/office/powerpoint/2010/main" val="8800859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Changes in Chloride Concentration</a:t>
            </a:r>
            <a:endParaRPr lang="en-US" dirty="0"/>
          </a:p>
        </p:txBody>
      </p:sp>
      <p:pic>
        <p:nvPicPr>
          <p:cNvPr id="5124" name="Picture 4" descr="2D Chloride Increase"/>
          <p:cNvPicPr>
            <a:picLocks noChangeAspect="1" noChangeArrowheads="1"/>
          </p:cNvPicPr>
          <p:nvPr/>
        </p:nvPicPr>
        <p:blipFill>
          <a:blip r:embed="rId3" cstate="print"/>
          <a:srcRect/>
          <a:stretch>
            <a:fillRect/>
          </a:stretch>
        </p:blipFill>
        <p:spPr bwMode="auto">
          <a:xfrm>
            <a:off x="685801" y="1741823"/>
            <a:ext cx="7010400" cy="4705014"/>
          </a:xfrm>
          <a:prstGeom prst="rect">
            <a:avLst/>
          </a:prstGeom>
          <a:noFill/>
        </p:spPr>
      </p:pic>
    </p:spTree>
    <p:extLst>
      <p:ext uri="{BB962C8B-B14F-4D97-AF65-F5344CB8AC3E}">
        <p14:creationId xmlns:p14="http://schemas.microsoft.com/office/powerpoint/2010/main" val="970157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Arc Hydro GW Data Model</a:t>
            </a:r>
            <a:endParaRPr lang="en-US" dirty="0"/>
          </a:p>
        </p:txBody>
      </p:sp>
      <p:pic>
        <p:nvPicPr>
          <p:cNvPr id="33797" name="Picture 5"/>
          <p:cNvPicPr>
            <a:picLocks noChangeAspect="1" noChangeArrowheads="1"/>
          </p:cNvPicPr>
          <p:nvPr/>
        </p:nvPicPr>
        <p:blipFill>
          <a:blip r:embed="rId3" cstate="print"/>
          <a:srcRect/>
          <a:stretch>
            <a:fillRect/>
          </a:stretch>
        </p:blipFill>
        <p:spPr bwMode="auto">
          <a:xfrm>
            <a:off x="228600" y="1600200"/>
            <a:ext cx="8713054" cy="5029200"/>
          </a:xfrm>
          <a:prstGeom prst="rect">
            <a:avLst/>
          </a:prstGeom>
          <a:noFill/>
          <a:ln w="9525">
            <a:noFill/>
            <a:miter lim="800000"/>
            <a:headEnd/>
            <a:tailEnd/>
          </a:ln>
        </p:spPr>
      </p:pic>
    </p:spTree>
    <p:extLst>
      <p:ext uri="{BB962C8B-B14F-4D97-AF65-F5344CB8AC3E}">
        <p14:creationId xmlns:p14="http://schemas.microsoft.com/office/powerpoint/2010/main" val="275730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9808" y="344424"/>
            <a:ext cx="8013192" cy="1636776"/>
          </a:xfrm>
        </p:spPr>
        <p:txBody>
          <a:bodyPr>
            <a:normAutofit/>
          </a:bodyPr>
          <a:lstStyle/>
          <a:p>
            <a:r>
              <a:rPr lang="en-US" sz="4400" dirty="0" smtClean="0"/>
              <a:t>MODFLOW in the Cloud</a:t>
            </a:r>
            <a:endParaRPr lang="en-US" sz="4400" dirty="0"/>
          </a:p>
        </p:txBody>
      </p:sp>
      <p:sp>
        <p:nvSpPr>
          <p:cNvPr id="4" name="Text Placeholder 3"/>
          <p:cNvSpPr>
            <a:spLocks noGrp="1"/>
          </p:cNvSpPr>
          <p:nvPr>
            <p:ph type="body" idx="1"/>
          </p:nvPr>
        </p:nvSpPr>
        <p:spPr>
          <a:xfrm>
            <a:off x="740664" y="2057400"/>
            <a:ext cx="8022336" cy="457200"/>
          </a:xfrm>
        </p:spPr>
        <p:txBody>
          <a:bodyPr/>
          <a:lstStyle/>
          <a:p>
            <a:r>
              <a:rPr lang="en-US" dirty="0" smtClean="0"/>
              <a:t>Utah Division of Water Rights Well Impact Simulator</a:t>
            </a:r>
            <a:endParaRPr lang="en-US" dirty="0"/>
          </a:p>
        </p:txBody>
      </p:sp>
    </p:spTree>
    <p:extLst>
      <p:ext uri="{BB962C8B-B14F-4D97-AF65-F5344CB8AC3E}">
        <p14:creationId xmlns:p14="http://schemas.microsoft.com/office/powerpoint/2010/main" val="17699043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724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idx="1"/>
          </p:nvPr>
        </p:nvSpPr>
        <p:spPr>
          <a:xfrm>
            <a:off x="5029200" y="1828800"/>
            <a:ext cx="3657600" cy="4648200"/>
          </a:xfrm>
        </p:spPr>
        <p:txBody>
          <a:bodyPr>
            <a:normAutofit fontScale="92500" lnSpcReduction="10000"/>
          </a:bodyPr>
          <a:lstStyle/>
          <a:p>
            <a:r>
              <a:rPr lang="en-US" dirty="0"/>
              <a:t>31 MODFLOW </a:t>
            </a:r>
            <a:r>
              <a:rPr lang="en-US" dirty="0" smtClean="0"/>
              <a:t>models used for impact analysis</a:t>
            </a:r>
          </a:p>
          <a:p>
            <a:r>
              <a:rPr lang="en-US" dirty="0" smtClean="0"/>
              <a:t>Challenges</a:t>
            </a:r>
          </a:p>
          <a:p>
            <a:pPr lvl="1"/>
            <a:r>
              <a:rPr lang="en-US" dirty="0" smtClean="0"/>
              <a:t>Modeling expertise</a:t>
            </a:r>
          </a:p>
          <a:p>
            <a:pPr lvl="1"/>
            <a:r>
              <a:rPr lang="en-US" dirty="0" smtClean="0"/>
              <a:t>Software installation and maintenance</a:t>
            </a:r>
          </a:p>
          <a:p>
            <a:pPr lvl="1"/>
            <a:r>
              <a:rPr lang="en-US" dirty="0" smtClean="0"/>
              <a:t>User error</a:t>
            </a:r>
          </a:p>
          <a:p>
            <a:pPr lvl="1"/>
            <a:r>
              <a:rPr lang="en-US" dirty="0" smtClean="0"/>
              <a:t>Cost</a:t>
            </a:r>
            <a:endParaRPr lang="en-US" dirty="0"/>
          </a:p>
        </p:txBody>
      </p:sp>
      <p:sp>
        <p:nvSpPr>
          <p:cNvPr id="2" name="Title 1"/>
          <p:cNvSpPr>
            <a:spLocks noGrp="1"/>
          </p:cNvSpPr>
          <p:nvPr>
            <p:ph type="title"/>
          </p:nvPr>
        </p:nvSpPr>
        <p:spPr/>
        <p:txBody>
          <a:bodyPr/>
          <a:lstStyle/>
          <a:p>
            <a:r>
              <a:rPr lang="en-US" dirty="0"/>
              <a:t>Utah Division of Water Rights</a:t>
            </a:r>
          </a:p>
        </p:txBody>
      </p:sp>
    </p:spTree>
    <p:extLst>
      <p:ext uri="{BB962C8B-B14F-4D97-AF65-F5344CB8AC3E}">
        <p14:creationId xmlns:p14="http://schemas.microsoft.com/office/powerpoint/2010/main" val="19145644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129"/>
          <p:cNvSpPr>
            <a:spLocks noChangeShapeType="1"/>
          </p:cNvSpPr>
          <p:nvPr/>
        </p:nvSpPr>
        <p:spPr bwMode="auto">
          <a:xfrm rot="10800000">
            <a:off x="2381365" y="2416797"/>
            <a:ext cx="529952" cy="1255928"/>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24" name="Line 129"/>
          <p:cNvSpPr>
            <a:spLocks noChangeShapeType="1"/>
          </p:cNvSpPr>
          <p:nvPr/>
        </p:nvSpPr>
        <p:spPr bwMode="auto">
          <a:xfrm rot="10800000">
            <a:off x="1218032" y="3524343"/>
            <a:ext cx="1428307" cy="407236"/>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25" name="Line 129"/>
          <p:cNvSpPr>
            <a:spLocks noChangeShapeType="1"/>
          </p:cNvSpPr>
          <p:nvPr/>
        </p:nvSpPr>
        <p:spPr bwMode="auto">
          <a:xfrm rot="10800000" flipV="1">
            <a:off x="1474439" y="4178254"/>
            <a:ext cx="1275555" cy="632560"/>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2" name="Title 1"/>
          <p:cNvSpPr>
            <a:spLocks noGrp="1"/>
          </p:cNvSpPr>
          <p:nvPr>
            <p:ph type="title"/>
          </p:nvPr>
        </p:nvSpPr>
        <p:spPr/>
        <p:txBody>
          <a:bodyPr/>
          <a:lstStyle/>
          <a:p>
            <a:r>
              <a:rPr lang="en-US" dirty="0" smtClean="0"/>
              <a:t>Cloud-Based Solution</a:t>
            </a:r>
            <a:endParaRPr lang="en-US" dirty="0"/>
          </a:p>
        </p:txBody>
      </p:sp>
      <p:pic>
        <p:nvPicPr>
          <p:cNvPr id="6" name="Picture 3" descr="Data_server_2U.png"/>
          <p:cNvPicPr>
            <a:picLocks noChangeAspect="1"/>
          </p:cNvPicPr>
          <p:nvPr/>
        </p:nvPicPr>
        <p:blipFill>
          <a:blip r:embed="rId2"/>
          <a:srcRect/>
          <a:stretch>
            <a:fillRect/>
          </a:stretch>
        </p:blipFill>
        <p:spPr bwMode="auto">
          <a:xfrm>
            <a:off x="2166426" y="3514943"/>
            <a:ext cx="1935784" cy="1052056"/>
          </a:xfrm>
          <a:prstGeom prst="rect">
            <a:avLst/>
          </a:prstGeom>
          <a:noFill/>
          <a:ln w="9525">
            <a:noFill/>
            <a:miter lim="800000"/>
            <a:headEnd/>
            <a:tailEnd/>
          </a:ln>
        </p:spPr>
      </p:pic>
      <p:pic>
        <p:nvPicPr>
          <p:cNvPr id="8" name="Picture 27" descr="User_Blue_Half"/>
          <p:cNvPicPr>
            <a:picLocks noChangeAspect="1" noChangeArrowheads="1"/>
          </p:cNvPicPr>
          <p:nvPr/>
        </p:nvPicPr>
        <p:blipFill>
          <a:blip r:embed="rId3"/>
          <a:srcRect/>
          <a:stretch>
            <a:fillRect/>
          </a:stretch>
        </p:blipFill>
        <p:spPr bwMode="auto">
          <a:xfrm>
            <a:off x="7922027" y="3803411"/>
            <a:ext cx="420687" cy="763588"/>
          </a:xfrm>
          <a:prstGeom prst="rect">
            <a:avLst/>
          </a:prstGeom>
          <a:noFill/>
          <a:ln w="9525">
            <a:noFill/>
            <a:miter lim="800000"/>
            <a:headEnd/>
            <a:tailEnd/>
          </a:ln>
        </p:spPr>
      </p:pic>
      <p:pic>
        <p:nvPicPr>
          <p:cNvPr id="9" name="Picture 37" descr="User_Red_Half"/>
          <p:cNvPicPr>
            <a:picLocks noChangeAspect="1" noChangeArrowheads="1"/>
          </p:cNvPicPr>
          <p:nvPr/>
        </p:nvPicPr>
        <p:blipFill>
          <a:blip r:embed="rId4"/>
          <a:srcRect/>
          <a:stretch>
            <a:fillRect/>
          </a:stretch>
        </p:blipFill>
        <p:spPr bwMode="auto">
          <a:xfrm>
            <a:off x="7288240" y="3524343"/>
            <a:ext cx="414337" cy="763588"/>
          </a:xfrm>
          <a:prstGeom prst="rect">
            <a:avLst/>
          </a:prstGeom>
          <a:noFill/>
          <a:ln w="9525">
            <a:noFill/>
            <a:miter lim="800000"/>
            <a:headEnd/>
            <a:tailEnd/>
          </a:ln>
        </p:spPr>
      </p:pic>
      <p:pic>
        <p:nvPicPr>
          <p:cNvPr id="10" name="Picture 39" descr="User_Yellow_Half"/>
          <p:cNvPicPr>
            <a:picLocks noChangeAspect="1" noChangeArrowheads="1"/>
          </p:cNvPicPr>
          <p:nvPr/>
        </p:nvPicPr>
        <p:blipFill>
          <a:blip r:embed="rId5"/>
          <a:srcRect/>
          <a:stretch>
            <a:fillRect/>
          </a:stretch>
        </p:blipFill>
        <p:spPr bwMode="auto">
          <a:xfrm>
            <a:off x="7723350" y="2760755"/>
            <a:ext cx="414337" cy="763588"/>
          </a:xfrm>
          <a:prstGeom prst="rect">
            <a:avLst/>
          </a:prstGeom>
          <a:noFill/>
          <a:ln w="9525">
            <a:noFill/>
            <a:miter lim="800000"/>
            <a:headEnd/>
            <a:tailEnd/>
          </a:ln>
        </p:spPr>
      </p:pic>
      <p:grpSp>
        <p:nvGrpSpPr>
          <p:cNvPr id="11" name="Group 111"/>
          <p:cNvGrpSpPr>
            <a:grpSpLocks/>
          </p:cNvGrpSpPr>
          <p:nvPr/>
        </p:nvGrpSpPr>
        <p:grpSpPr bwMode="auto">
          <a:xfrm>
            <a:off x="1969497" y="1675845"/>
            <a:ext cx="1309420" cy="1156467"/>
            <a:chOff x="4373563" y="480206"/>
            <a:chExt cx="919162" cy="873932"/>
          </a:xfrm>
        </p:grpSpPr>
        <p:pic>
          <p:nvPicPr>
            <p:cNvPr id="12" name="Picture 110" descr="database_org.png"/>
            <p:cNvPicPr>
              <a:picLocks noChangeAspect="1"/>
            </p:cNvPicPr>
            <p:nvPr/>
          </p:nvPicPr>
          <p:blipFill>
            <a:blip r:embed="rId6"/>
            <a:srcRect/>
            <a:stretch>
              <a:fillRect/>
            </a:stretch>
          </p:blipFill>
          <p:spPr bwMode="auto">
            <a:xfrm>
              <a:off x="4373563" y="480206"/>
              <a:ext cx="705994" cy="694545"/>
            </a:xfrm>
            <a:prstGeom prst="rect">
              <a:avLst/>
            </a:prstGeom>
            <a:noFill/>
            <a:ln w="9525">
              <a:noFill/>
              <a:miter lim="800000"/>
              <a:headEnd/>
              <a:tailEnd/>
            </a:ln>
          </p:spPr>
        </p:pic>
        <p:pic>
          <p:nvPicPr>
            <p:cNvPr id="13" name="Picture 165"/>
            <p:cNvPicPr>
              <a:picLocks noChangeArrowheads="1"/>
            </p:cNvPicPr>
            <p:nvPr/>
          </p:nvPicPr>
          <p:blipFill>
            <a:blip r:embed="rId7"/>
            <a:srcRect/>
            <a:stretch>
              <a:fillRect/>
            </a:stretch>
          </p:blipFill>
          <p:spPr bwMode="auto">
            <a:xfrm>
              <a:off x="4776643" y="797739"/>
              <a:ext cx="516082" cy="556399"/>
            </a:xfrm>
            <a:prstGeom prst="rect">
              <a:avLst/>
            </a:prstGeom>
            <a:noFill/>
            <a:ln w="12700">
              <a:noFill/>
              <a:miter lim="800000"/>
              <a:headEnd/>
              <a:tailEnd/>
            </a:ln>
          </p:spPr>
        </p:pic>
      </p:grpSp>
      <p:pic>
        <p:nvPicPr>
          <p:cNvPr id="14" name="Picture 219" descr="Raster"/>
          <p:cNvPicPr>
            <a:picLocks noChangeAspect="1" noChangeArrowheads="1"/>
          </p:cNvPicPr>
          <p:nvPr/>
        </p:nvPicPr>
        <p:blipFill>
          <a:blip r:embed="rId8"/>
          <a:srcRect/>
          <a:stretch>
            <a:fillRect/>
          </a:stretch>
        </p:blipFill>
        <p:spPr bwMode="auto">
          <a:xfrm>
            <a:off x="457548" y="3164539"/>
            <a:ext cx="939079" cy="871220"/>
          </a:xfrm>
          <a:prstGeom prst="rect">
            <a:avLst/>
          </a:prstGeom>
          <a:noFill/>
          <a:ln w="9525">
            <a:noFill/>
            <a:miter lim="800000"/>
            <a:headEnd/>
            <a:tailEnd/>
          </a:ln>
        </p:spPr>
      </p:pic>
      <p:pic>
        <p:nvPicPr>
          <p:cNvPr id="15" name="Picture 170" descr="Browser_map"/>
          <p:cNvPicPr>
            <a:picLocks noChangeAspect="1" noChangeArrowheads="1"/>
          </p:cNvPicPr>
          <p:nvPr/>
        </p:nvPicPr>
        <p:blipFill>
          <a:blip r:embed="rId9"/>
          <a:srcRect/>
          <a:stretch>
            <a:fillRect/>
          </a:stretch>
        </p:blipFill>
        <p:spPr bwMode="auto">
          <a:xfrm>
            <a:off x="4463450" y="4078693"/>
            <a:ext cx="1580388" cy="1216211"/>
          </a:xfrm>
          <a:prstGeom prst="rect">
            <a:avLst/>
          </a:prstGeom>
          <a:noFill/>
          <a:ln w="9525">
            <a:noFill/>
            <a:miter lim="800000"/>
            <a:headEnd/>
            <a:tailEnd/>
          </a:ln>
        </p:spPr>
      </p:pic>
      <p:pic>
        <p:nvPicPr>
          <p:cNvPr id="16" name="Picture 80" descr="ETL_diagram"/>
          <p:cNvPicPr>
            <a:picLocks noChangeAspect="1" noChangeArrowheads="1"/>
          </p:cNvPicPr>
          <p:nvPr/>
        </p:nvPicPr>
        <p:blipFill>
          <a:blip r:embed="rId10"/>
          <a:srcRect/>
          <a:stretch>
            <a:fillRect/>
          </a:stretch>
        </p:blipFill>
        <p:spPr bwMode="auto">
          <a:xfrm>
            <a:off x="624387" y="4796429"/>
            <a:ext cx="981075" cy="498475"/>
          </a:xfrm>
          <a:prstGeom prst="rect">
            <a:avLst/>
          </a:prstGeom>
          <a:noFill/>
          <a:ln w="9525">
            <a:noFill/>
            <a:miter lim="800000"/>
            <a:headEnd/>
            <a:tailEnd/>
          </a:ln>
        </p:spPr>
      </p:pic>
      <p:sp>
        <p:nvSpPr>
          <p:cNvPr id="18" name="TextBox 17"/>
          <p:cNvSpPr txBox="1"/>
          <p:nvPr/>
        </p:nvSpPr>
        <p:spPr>
          <a:xfrm>
            <a:off x="588939" y="2453792"/>
            <a:ext cx="20574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Geodatabase</a:t>
            </a:r>
            <a:endParaRPr lang="en-US" dirty="0"/>
          </a:p>
        </p:txBody>
      </p:sp>
      <p:sp>
        <p:nvSpPr>
          <p:cNvPr id="19" name="TextBox 18"/>
          <p:cNvSpPr txBox="1"/>
          <p:nvPr/>
        </p:nvSpPr>
        <p:spPr>
          <a:xfrm>
            <a:off x="-1773" y="4040971"/>
            <a:ext cx="20574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Model Files</a:t>
            </a:r>
            <a:endParaRPr lang="en-US" dirty="0"/>
          </a:p>
        </p:txBody>
      </p:sp>
      <p:sp>
        <p:nvSpPr>
          <p:cNvPr id="20" name="TextBox 19"/>
          <p:cNvSpPr txBox="1"/>
          <p:nvPr/>
        </p:nvSpPr>
        <p:spPr>
          <a:xfrm>
            <a:off x="418513" y="5394465"/>
            <a:ext cx="20574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GIS Workflow</a:t>
            </a:r>
            <a:endParaRPr lang="en-US" dirty="0"/>
          </a:p>
        </p:txBody>
      </p:sp>
      <p:pic>
        <p:nvPicPr>
          <p:cNvPr id="21" name="Picture 47" descr="MapTeble"/>
          <p:cNvPicPr>
            <a:picLocks noChangeAspect="1" noChangeArrowheads="1"/>
          </p:cNvPicPr>
          <p:nvPr/>
        </p:nvPicPr>
        <p:blipFill>
          <a:blip r:embed="rId11"/>
          <a:srcRect/>
          <a:stretch>
            <a:fillRect/>
          </a:stretch>
        </p:blipFill>
        <p:spPr bwMode="auto">
          <a:xfrm>
            <a:off x="7371008" y="4876800"/>
            <a:ext cx="1027112" cy="963612"/>
          </a:xfrm>
          <a:prstGeom prst="rect">
            <a:avLst/>
          </a:prstGeom>
          <a:noFill/>
          <a:ln w="9525">
            <a:noFill/>
            <a:miter lim="800000"/>
            <a:headEnd/>
            <a:tailEnd/>
          </a:ln>
        </p:spPr>
      </p:pic>
      <p:sp>
        <p:nvSpPr>
          <p:cNvPr id="22" name="TextBox 21"/>
          <p:cNvSpPr txBox="1"/>
          <p:nvPr/>
        </p:nvSpPr>
        <p:spPr>
          <a:xfrm>
            <a:off x="2294969" y="4443949"/>
            <a:ext cx="1391741"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t>Server</a:t>
            </a:r>
            <a:endParaRPr lang="en-US" dirty="0"/>
          </a:p>
        </p:txBody>
      </p:sp>
      <p:sp>
        <p:nvSpPr>
          <p:cNvPr id="23" name="TextBox 22"/>
          <p:cNvSpPr txBox="1"/>
          <p:nvPr/>
        </p:nvSpPr>
        <p:spPr>
          <a:xfrm>
            <a:off x="4263044" y="5386132"/>
            <a:ext cx="19812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t>Web Mapping</a:t>
            </a:r>
            <a:endParaRPr lang="en-US" dirty="0"/>
          </a:p>
        </p:txBody>
      </p:sp>
      <p:pic>
        <p:nvPicPr>
          <p:cNvPr id="26" name="Picture 39" descr="arrowcurveupright.png"/>
          <p:cNvPicPr>
            <a:picLocks noChangeAspect="1"/>
          </p:cNvPicPr>
          <p:nvPr/>
        </p:nvPicPr>
        <p:blipFill>
          <a:blip r:embed="rId12"/>
          <a:srcRect/>
          <a:stretch>
            <a:fillRect/>
          </a:stretch>
        </p:blipFill>
        <p:spPr bwMode="auto">
          <a:xfrm rot="1021216" flipV="1">
            <a:off x="4193028" y="3384247"/>
            <a:ext cx="876300" cy="498475"/>
          </a:xfrm>
          <a:prstGeom prst="rect">
            <a:avLst/>
          </a:prstGeom>
          <a:noFill/>
          <a:ln w="9525">
            <a:noFill/>
            <a:miter lim="800000"/>
            <a:headEnd/>
            <a:tailEnd/>
          </a:ln>
        </p:spPr>
      </p:pic>
      <p:pic>
        <p:nvPicPr>
          <p:cNvPr id="27" name="Picture 41" descr="bluearrow.png"/>
          <p:cNvPicPr>
            <a:picLocks noChangeAspect="1"/>
          </p:cNvPicPr>
          <p:nvPr/>
        </p:nvPicPr>
        <p:blipFill>
          <a:blip r:embed="rId13"/>
          <a:srcRect/>
          <a:stretch>
            <a:fillRect/>
          </a:stretch>
        </p:blipFill>
        <p:spPr bwMode="auto">
          <a:xfrm rot="20146567">
            <a:off x="6244244" y="3906137"/>
            <a:ext cx="803275" cy="425450"/>
          </a:xfrm>
          <a:prstGeom prst="rect">
            <a:avLst/>
          </a:prstGeom>
          <a:noFill/>
          <a:ln w="9525">
            <a:noFill/>
            <a:miter lim="800000"/>
            <a:headEnd/>
            <a:tailEnd/>
          </a:ln>
        </p:spPr>
      </p:pic>
      <p:pic>
        <p:nvPicPr>
          <p:cNvPr id="28" name="Picture 41" descr="bluearrow.png"/>
          <p:cNvPicPr>
            <a:picLocks noChangeAspect="1"/>
          </p:cNvPicPr>
          <p:nvPr/>
        </p:nvPicPr>
        <p:blipFill>
          <a:blip r:embed="rId13"/>
          <a:srcRect/>
          <a:stretch>
            <a:fillRect/>
          </a:stretch>
        </p:blipFill>
        <p:spPr bwMode="auto">
          <a:xfrm rot="1041163">
            <a:off x="6289410" y="4796906"/>
            <a:ext cx="803275" cy="425450"/>
          </a:xfrm>
          <a:prstGeom prst="rect">
            <a:avLst/>
          </a:prstGeom>
          <a:noFill/>
          <a:ln w="9525">
            <a:noFill/>
            <a:miter lim="800000"/>
            <a:headEnd/>
            <a:tailEnd/>
          </a:ln>
        </p:spPr>
      </p:pic>
      <p:sp>
        <p:nvSpPr>
          <p:cNvPr id="29" name="TextBox 28"/>
          <p:cNvSpPr txBox="1"/>
          <p:nvPr/>
        </p:nvSpPr>
        <p:spPr>
          <a:xfrm>
            <a:off x="6400800" y="5814829"/>
            <a:ext cx="2382838"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t>UDWR Staff &amp; Decision Makers</a:t>
            </a:r>
            <a:endParaRPr lang="en-US" dirty="0"/>
          </a:p>
        </p:txBody>
      </p:sp>
    </p:spTree>
    <p:extLst>
      <p:ext uri="{BB962C8B-B14F-4D97-AF65-F5344CB8AC3E}">
        <p14:creationId xmlns:p14="http://schemas.microsoft.com/office/powerpoint/2010/main" val="19940551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Interface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7391400" cy="492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57600" y="5867400"/>
            <a:ext cx="53340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hlinkClick r:id="rId3"/>
              </a:rPr>
              <a:t>http://utahdwr.groups.et.byu.net/app3</a:t>
            </a:r>
            <a:r>
              <a:rPr lang="en-US" dirty="0" smtClean="0">
                <a:hlinkClick r:id="rId3"/>
              </a:rPr>
              <a:t>/</a:t>
            </a:r>
            <a:endParaRPr lang="en-US" dirty="0" smtClean="0"/>
          </a:p>
        </p:txBody>
      </p:sp>
    </p:spTree>
    <p:extLst>
      <p:ext uri="{BB962C8B-B14F-4D97-AF65-F5344CB8AC3E}">
        <p14:creationId xmlns:p14="http://schemas.microsoft.com/office/powerpoint/2010/main" val="1907855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Model Data</a:t>
            </a: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29226"/>
            <a:ext cx="6858000" cy="500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2081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Layers from UDWR Server</a:t>
            </a:r>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6858000" cy="500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9744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Well Applications</a:t>
            </a:r>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84963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334000" y="2743200"/>
            <a:ext cx="1066800" cy="2971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26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Submitting a Model Run</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09" y="1676400"/>
            <a:ext cx="5772150"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3746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Results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99056"/>
            <a:ext cx="7239000" cy="475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04806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on Springs</a:t>
            </a:r>
            <a:endParaRPr lang="en-US" dirty="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8184214"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862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Arc Hydro GW Tools</a:t>
            </a:r>
            <a:endParaRPr lang="en-US" dirty="0"/>
          </a:p>
        </p:txBody>
      </p:sp>
      <p:pic>
        <p:nvPicPr>
          <p:cNvPr id="9" name="Picture 4"/>
          <p:cNvPicPr>
            <a:picLocks noChangeAspect="1" noChangeArrowheads="1"/>
          </p:cNvPicPr>
          <p:nvPr/>
        </p:nvPicPr>
        <p:blipFill>
          <a:blip r:embed="rId3" cstate="print"/>
          <a:srcRect/>
          <a:stretch>
            <a:fillRect/>
          </a:stretch>
        </p:blipFill>
        <p:spPr bwMode="auto">
          <a:xfrm>
            <a:off x="338349" y="1752600"/>
            <a:ext cx="3606084" cy="2133600"/>
          </a:xfrm>
          <a:prstGeom prst="rect">
            <a:avLst/>
          </a:prstGeom>
          <a:ln>
            <a:noFill/>
          </a:ln>
          <a:effectLst>
            <a:outerShdw blurRad="292100" dist="139700" dir="2700000" algn="tl" rotWithShape="0">
              <a:srgbClr val="333333">
                <a:alpha val="65000"/>
              </a:srgbClr>
            </a:outerShdw>
          </a:effectLst>
        </p:spPr>
      </p:pic>
      <p:pic>
        <p:nvPicPr>
          <p:cNvPr id="757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6949" y="2345131"/>
            <a:ext cx="4386051" cy="259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srcRect/>
          <a:stretch>
            <a:fillRect/>
          </a:stretch>
        </p:blipFill>
        <p:spPr bwMode="auto">
          <a:xfrm>
            <a:off x="795549" y="4114800"/>
            <a:ext cx="4023360" cy="251460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405149" y="1600200"/>
            <a:ext cx="20574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latin typeface="+mj-lt"/>
              </a:rPr>
              <a:t>Groundwater Analyst</a:t>
            </a:r>
            <a:endParaRPr lang="en-US" sz="1600" dirty="0">
              <a:latin typeface="+mj-lt"/>
            </a:endParaRPr>
          </a:p>
        </p:txBody>
      </p:sp>
      <p:sp>
        <p:nvSpPr>
          <p:cNvPr id="10" name="TextBox 9"/>
          <p:cNvSpPr txBox="1"/>
          <p:nvPr/>
        </p:nvSpPr>
        <p:spPr>
          <a:xfrm>
            <a:off x="185949" y="4590671"/>
            <a:ext cx="20574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latin typeface="+mj-lt"/>
              </a:rPr>
              <a:t>Subsurface Analyst</a:t>
            </a:r>
            <a:endParaRPr lang="en-US" sz="1600" dirty="0">
              <a:latin typeface="+mj-lt"/>
            </a:endParaRPr>
          </a:p>
        </p:txBody>
      </p:sp>
      <p:sp>
        <p:nvSpPr>
          <p:cNvPr id="11" name="TextBox 10"/>
          <p:cNvSpPr txBox="1"/>
          <p:nvPr/>
        </p:nvSpPr>
        <p:spPr>
          <a:xfrm>
            <a:off x="6205749" y="2175854"/>
            <a:ext cx="20574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latin typeface="+mj-lt"/>
              </a:rPr>
              <a:t>MODFLOW Analyst</a:t>
            </a:r>
            <a:endParaRPr lang="en-US" sz="1600" dirty="0">
              <a:latin typeface="+mj-lt"/>
            </a:endParaRPr>
          </a:p>
        </p:txBody>
      </p:sp>
    </p:spTree>
    <p:extLst>
      <p:ext uri="{BB962C8B-B14F-4D97-AF65-F5344CB8AC3E}">
        <p14:creationId xmlns:p14="http://schemas.microsoft.com/office/powerpoint/2010/main" val="32434039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PDF Output</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3632894" cy="4695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52600"/>
            <a:ext cx="3632894" cy="4695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16616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Texas Groundwater Availability Models</a:t>
            </a:r>
            <a:endParaRPr lang="en-US" sz="36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86023"/>
            <a:ext cx="7018338" cy="512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19800" y="2514600"/>
            <a:ext cx="2819400"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Community MODFLOW models for water resource planning and management</a:t>
            </a:r>
            <a:endParaRPr lang="en-US" dirty="0"/>
          </a:p>
        </p:txBody>
      </p:sp>
    </p:spTree>
    <p:extLst>
      <p:ext uri="{BB962C8B-B14F-4D97-AF65-F5344CB8AC3E}">
        <p14:creationId xmlns:p14="http://schemas.microsoft.com/office/powerpoint/2010/main" val="489766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50" y="1569794"/>
            <a:ext cx="7482650" cy="513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Trinity (Hill Country) Aquifer GAM</a:t>
            </a:r>
            <a:endParaRPr lang="en-US" dirty="0"/>
          </a:p>
        </p:txBody>
      </p:sp>
      <p:sp>
        <p:nvSpPr>
          <p:cNvPr id="3" name="TextBox 2"/>
          <p:cNvSpPr txBox="1"/>
          <p:nvPr/>
        </p:nvSpPr>
        <p:spPr>
          <a:xfrm>
            <a:off x="2743200" y="6243169"/>
            <a:ext cx="61722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Arial" pitchFamily="34" charset="0"/>
                <a:cs typeface="Arial" pitchFamily="34" charset="0"/>
                <a:hlinkClick r:id="rId3"/>
              </a:rPr>
              <a:t>http://kmz.aquaveo.com/WellPermitting/Trinity/gmap/index_v3.htm</a:t>
            </a:r>
            <a:endParaRPr lang="en-US" sz="1600" dirty="0">
              <a:latin typeface="Arial" pitchFamily="34" charset="0"/>
              <a:cs typeface="Arial" pitchFamily="34" charset="0"/>
            </a:endParaRPr>
          </a:p>
        </p:txBody>
      </p:sp>
      <p:sp>
        <p:nvSpPr>
          <p:cNvPr id="4" name="TextBox 3"/>
          <p:cNvSpPr txBox="1"/>
          <p:nvPr/>
        </p:nvSpPr>
        <p:spPr>
          <a:xfrm>
            <a:off x="6331688" y="4800600"/>
            <a:ext cx="25908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800" dirty="0" smtClean="0"/>
              <a:t>Simulation Options:</a:t>
            </a:r>
          </a:p>
          <a:p>
            <a:r>
              <a:rPr lang="en-US" sz="1800" dirty="0" smtClean="0"/>
              <a:t>(a) Reduced recharge</a:t>
            </a:r>
          </a:p>
          <a:p>
            <a:r>
              <a:rPr lang="en-US" sz="1800" dirty="0" smtClean="0"/>
              <a:t>(b) Well impact on water levels and stream flow</a:t>
            </a:r>
            <a:endParaRPr lang="en-US" sz="1800" dirty="0"/>
          </a:p>
        </p:txBody>
      </p:sp>
      <p:sp>
        <p:nvSpPr>
          <p:cNvPr id="5" name="Right Arrow 4"/>
          <p:cNvSpPr/>
          <p:nvPr/>
        </p:nvSpPr>
        <p:spPr>
          <a:xfrm rot="16200000">
            <a:off x="4114800" y="4724400"/>
            <a:ext cx="457200" cy="3048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Right Arrow 9"/>
          <p:cNvSpPr/>
          <p:nvPr/>
        </p:nvSpPr>
        <p:spPr>
          <a:xfrm rot="17354046">
            <a:off x="4867400" y="4527697"/>
            <a:ext cx="457200" cy="3048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375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PDF Simulation Report</a:t>
            </a:r>
            <a:endParaRPr lang="en-US"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79418"/>
            <a:ext cx="3903730" cy="5084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587521"/>
            <a:ext cx="3880302" cy="5110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046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9808" y="344424"/>
            <a:ext cx="8013192" cy="1636776"/>
          </a:xfrm>
        </p:spPr>
        <p:txBody>
          <a:bodyPr>
            <a:normAutofit/>
          </a:bodyPr>
          <a:lstStyle/>
          <a:p>
            <a:r>
              <a:rPr lang="en-US" sz="4400" dirty="0" smtClean="0"/>
              <a:t>Water Level Mapping Utility</a:t>
            </a:r>
            <a:endParaRPr lang="en-US" sz="4400" dirty="0"/>
          </a:p>
        </p:txBody>
      </p:sp>
      <p:sp>
        <p:nvSpPr>
          <p:cNvPr id="4" name="Text Placeholder 3"/>
          <p:cNvSpPr>
            <a:spLocks noGrp="1"/>
          </p:cNvSpPr>
          <p:nvPr>
            <p:ph type="body" idx="1"/>
          </p:nvPr>
        </p:nvSpPr>
        <p:spPr>
          <a:xfrm>
            <a:off x="740664" y="2057400"/>
            <a:ext cx="8022336" cy="457200"/>
          </a:xfrm>
        </p:spPr>
        <p:txBody>
          <a:bodyPr/>
          <a:lstStyle/>
          <a:p>
            <a:r>
              <a:rPr lang="en-US" dirty="0" smtClean="0"/>
              <a:t>Cloud-based too for drought impact analysis in Texas</a:t>
            </a:r>
            <a:endParaRPr lang="en-US" dirty="0"/>
          </a:p>
        </p:txBody>
      </p:sp>
    </p:spTree>
    <p:extLst>
      <p:ext uri="{BB962C8B-B14F-4D97-AF65-F5344CB8AC3E}">
        <p14:creationId xmlns:p14="http://schemas.microsoft.com/office/powerpoint/2010/main" val="20442290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p:txBody>
          <a:bodyPr/>
          <a:lstStyle/>
          <a:p>
            <a:r>
              <a:rPr lang="en-US" dirty="0" smtClean="0"/>
              <a:t>CI-WATER Project</a:t>
            </a:r>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69" y="5514106"/>
            <a:ext cx="1828800" cy="114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9369" y="4495800"/>
            <a:ext cx="2735262" cy="773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50" y="5774366"/>
            <a:ext cx="2582863" cy="685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6063" y="4402766"/>
            <a:ext cx="2489200"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4" name="Picture 2" descr="Utah EPSC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2931707"/>
            <a:ext cx="2857500" cy="1276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1324" y="1759803"/>
            <a:ext cx="8077200" cy="830997"/>
          </a:xfrm>
          <a:prstGeom prst="rect">
            <a:avLst/>
          </a:prstGeom>
          <a:noFill/>
        </p:spPr>
        <p:txBody>
          <a:bodyPr wrap="square" rtlCol="0">
            <a:spAutoFit/>
          </a:bodyPr>
          <a:lstStyle/>
          <a:p>
            <a:r>
              <a:rPr lang="en-US" dirty="0">
                <a:latin typeface="+mj-lt"/>
              </a:rPr>
              <a:t>CI-WATER: Cyberinfrastructure to Advance High Performance Water Resource Modeling</a:t>
            </a:r>
          </a:p>
        </p:txBody>
      </p:sp>
      <p:pic>
        <p:nvPicPr>
          <p:cNvPr id="3076" name="Picture 4" descr="http://2.bp.blogspot.com/-3j74MJqoOUs/UCFl-uVEa7I/AAAAAAAAADo/U1VJ3jU16v0/s300/epscor%2B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2971800"/>
            <a:ext cx="2667000" cy="12573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199" y="75700"/>
            <a:ext cx="1276995" cy="12959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221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Cloud-Based Water Level Mapping Utility</a:t>
            </a:r>
          </a:p>
        </p:txBody>
      </p:sp>
      <p:sp>
        <p:nvSpPr>
          <p:cNvPr id="4" name="TextBox 3"/>
          <p:cNvSpPr txBox="1"/>
          <p:nvPr/>
        </p:nvSpPr>
        <p:spPr>
          <a:xfrm>
            <a:off x="609600" y="1885506"/>
            <a:ext cx="762000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latin typeface="+mj-lt"/>
              </a:rPr>
              <a:t>Detailed maps showing water level changes over time are essential for aquifer management and planning</a:t>
            </a:r>
            <a:endParaRPr lang="en-US" dirty="0">
              <a:latin typeface="+mj-lt"/>
            </a:endParaRPr>
          </a:p>
        </p:txBody>
      </p:sp>
      <p:sp>
        <p:nvSpPr>
          <p:cNvPr id="5" name="Rectangle 4"/>
          <p:cNvSpPr/>
          <p:nvPr/>
        </p:nvSpPr>
        <p:spPr>
          <a:xfrm>
            <a:off x="3505200" y="3200400"/>
            <a:ext cx="1752600" cy="16383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Water</a:t>
            </a:r>
          </a:p>
          <a:p>
            <a:pPr algn="ctr"/>
            <a:r>
              <a:rPr lang="en-US" dirty="0" smtClean="0"/>
              <a:t>Level</a:t>
            </a:r>
          </a:p>
          <a:p>
            <a:pPr algn="ctr"/>
            <a:r>
              <a:rPr lang="en-US" dirty="0" smtClean="0"/>
              <a:t>Mapping</a:t>
            </a:r>
          </a:p>
          <a:p>
            <a:pPr algn="ctr"/>
            <a:r>
              <a:rPr lang="en-US" dirty="0" smtClean="0"/>
              <a:t>Utility</a:t>
            </a:r>
            <a:endParaRPr lang="en-US" dirty="0"/>
          </a:p>
        </p:txBody>
      </p:sp>
      <p:grpSp>
        <p:nvGrpSpPr>
          <p:cNvPr id="13" name="Group 12"/>
          <p:cNvGrpSpPr/>
          <p:nvPr/>
        </p:nvGrpSpPr>
        <p:grpSpPr>
          <a:xfrm>
            <a:off x="381000" y="3600450"/>
            <a:ext cx="3048000" cy="845288"/>
            <a:chOff x="381000" y="4171950"/>
            <a:chExt cx="3048000" cy="845288"/>
          </a:xfrm>
        </p:grpSpPr>
        <p:sp>
          <p:nvSpPr>
            <p:cNvPr id="7" name="Right Arrow 6"/>
            <p:cNvSpPr/>
            <p:nvPr/>
          </p:nvSpPr>
          <p:spPr>
            <a:xfrm>
              <a:off x="1981200" y="4171950"/>
              <a:ext cx="1447800" cy="8382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Inputs</a:t>
              </a:r>
              <a:endParaRPr lang="en-US" dirty="0"/>
            </a:p>
          </p:txBody>
        </p:sp>
        <p:sp>
          <p:nvSpPr>
            <p:cNvPr id="10" name="TextBox 9"/>
            <p:cNvSpPr txBox="1"/>
            <p:nvPr/>
          </p:nvSpPr>
          <p:spPr>
            <a:xfrm>
              <a:off x="381000" y="4186241"/>
              <a:ext cx="1524000" cy="830997"/>
            </a:xfrm>
            <a:prstGeom prst="rect">
              <a:avLst/>
            </a:prstGeom>
            <a:noFill/>
          </p:spPr>
          <p:txBody>
            <a:bodyPr wrap="square" rtlCol="0">
              <a:spAutoFit/>
            </a:bodyPr>
            <a:lstStyle/>
            <a:p>
              <a:r>
                <a:rPr lang="en-US" dirty="0" err="1" smtClean="0">
                  <a:latin typeface="+mj-lt"/>
                </a:rPr>
                <a:t>Subregion</a:t>
              </a:r>
              <a:endParaRPr lang="en-US" dirty="0" smtClean="0">
                <a:latin typeface="+mj-lt"/>
              </a:endParaRPr>
            </a:p>
            <a:p>
              <a:pPr algn="ctr"/>
              <a:r>
                <a:rPr lang="en-US" dirty="0" smtClean="0">
                  <a:latin typeface="+mj-lt"/>
                </a:rPr>
                <a:t>Date(s)</a:t>
              </a:r>
              <a:endParaRPr lang="en-US" dirty="0">
                <a:latin typeface="+mj-lt"/>
              </a:endParaRPr>
            </a:p>
          </p:txBody>
        </p:sp>
      </p:grpSp>
      <p:grpSp>
        <p:nvGrpSpPr>
          <p:cNvPr id="14" name="Group 13"/>
          <p:cNvGrpSpPr/>
          <p:nvPr/>
        </p:nvGrpSpPr>
        <p:grpSpPr>
          <a:xfrm>
            <a:off x="5410200" y="3409771"/>
            <a:ext cx="3352800" cy="1200329"/>
            <a:chOff x="5410200" y="3981271"/>
            <a:chExt cx="3352800" cy="1200329"/>
          </a:xfrm>
        </p:grpSpPr>
        <p:sp>
          <p:nvSpPr>
            <p:cNvPr id="9" name="Right Arrow 8"/>
            <p:cNvSpPr/>
            <p:nvPr/>
          </p:nvSpPr>
          <p:spPr>
            <a:xfrm>
              <a:off x="5410200" y="4171950"/>
              <a:ext cx="1447800" cy="8382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Outputs</a:t>
              </a:r>
              <a:endParaRPr lang="en-US" dirty="0"/>
            </a:p>
          </p:txBody>
        </p:sp>
        <p:sp>
          <p:nvSpPr>
            <p:cNvPr id="12" name="TextBox 11"/>
            <p:cNvSpPr txBox="1"/>
            <p:nvPr/>
          </p:nvSpPr>
          <p:spPr>
            <a:xfrm>
              <a:off x="6858000" y="3981271"/>
              <a:ext cx="1905000" cy="1200329"/>
            </a:xfrm>
            <a:prstGeom prst="rect">
              <a:avLst/>
            </a:prstGeom>
            <a:noFill/>
          </p:spPr>
          <p:txBody>
            <a:bodyPr wrap="square" rtlCol="0">
              <a:spAutoFit/>
            </a:bodyPr>
            <a:lstStyle/>
            <a:p>
              <a:pPr algn="ctr"/>
              <a:r>
                <a:rPr lang="en-US" dirty="0" smtClean="0">
                  <a:latin typeface="+mj-lt"/>
                </a:rPr>
                <a:t>Water Levels</a:t>
              </a:r>
            </a:p>
            <a:p>
              <a:pPr algn="ctr"/>
              <a:r>
                <a:rPr lang="en-US" dirty="0" smtClean="0">
                  <a:latin typeface="+mj-lt"/>
                </a:rPr>
                <a:t>Drawdown</a:t>
              </a:r>
            </a:p>
            <a:p>
              <a:pPr algn="ctr"/>
              <a:r>
                <a:rPr lang="en-US" dirty="0" smtClean="0">
                  <a:latin typeface="+mj-lt"/>
                </a:rPr>
                <a:t>Depth to GW</a:t>
              </a:r>
              <a:endParaRPr lang="en-US" dirty="0">
                <a:latin typeface="+mj-lt"/>
              </a:endParaRPr>
            </a:p>
          </p:txBody>
        </p:sp>
      </p:grpSp>
      <p:sp>
        <p:nvSpPr>
          <p:cNvPr id="15" name="TextBox 14"/>
          <p:cNvSpPr txBox="1"/>
          <p:nvPr/>
        </p:nvSpPr>
        <p:spPr>
          <a:xfrm>
            <a:off x="2552700" y="4953000"/>
            <a:ext cx="3619500" cy="1569660"/>
          </a:xfrm>
          <a:prstGeom prst="rect">
            <a:avLst/>
          </a:prstGeom>
          <a:noFill/>
        </p:spPr>
        <p:txBody>
          <a:bodyPr wrap="square" rtlCol="0">
            <a:spAutoFit/>
          </a:bodyPr>
          <a:lstStyle/>
          <a:p>
            <a:pPr algn="ctr"/>
            <a:r>
              <a:rPr lang="en-US" dirty="0" smtClean="0">
                <a:latin typeface="+mj-lt"/>
              </a:rPr>
              <a:t>TWDB Well Database</a:t>
            </a:r>
          </a:p>
          <a:p>
            <a:pPr algn="ctr"/>
            <a:r>
              <a:rPr lang="en-US" dirty="0" smtClean="0">
                <a:latin typeface="+mj-lt"/>
              </a:rPr>
              <a:t>Arc Hydro GW Tools</a:t>
            </a:r>
          </a:p>
          <a:p>
            <a:pPr algn="ctr"/>
            <a:r>
              <a:rPr lang="en-US" dirty="0" smtClean="0">
                <a:latin typeface="+mj-lt"/>
              </a:rPr>
              <a:t>Python-Based Workflow</a:t>
            </a:r>
          </a:p>
          <a:p>
            <a:pPr algn="ctr"/>
            <a:r>
              <a:rPr lang="en-US" dirty="0" smtClean="0">
                <a:latin typeface="+mj-lt"/>
              </a:rPr>
              <a:t>Google Earth Web Plug-in</a:t>
            </a:r>
            <a:endParaRPr lang="en-US" dirty="0">
              <a:latin typeface="+mj-lt"/>
            </a:endParaRPr>
          </a:p>
        </p:txBody>
      </p:sp>
    </p:spTree>
    <p:extLst>
      <p:ext uri="{BB962C8B-B14F-4D97-AF65-F5344CB8AC3E}">
        <p14:creationId xmlns:p14="http://schemas.microsoft.com/office/powerpoint/2010/main" val="163450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TWDB Well Database</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653864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41535" y="1676400"/>
            <a:ext cx="3626314" cy="95410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2800" dirty="0" smtClean="0">
                <a:latin typeface="+mj-lt"/>
              </a:rPr>
              <a:t>274,904 wells w/meas.</a:t>
            </a:r>
          </a:p>
          <a:p>
            <a:pPr algn="ctr"/>
            <a:r>
              <a:rPr lang="en-US" sz="2800" dirty="0" smtClean="0">
                <a:latin typeface="+mj-lt"/>
              </a:rPr>
              <a:t>781,864 measurements</a:t>
            </a:r>
            <a:endParaRPr lang="en-US" sz="2800" dirty="0">
              <a:latin typeface="+mj-lt"/>
            </a:endParaRPr>
          </a:p>
        </p:txBody>
      </p:sp>
    </p:spTree>
    <p:extLst>
      <p:ext uri="{BB962C8B-B14F-4D97-AF65-F5344CB8AC3E}">
        <p14:creationId xmlns:p14="http://schemas.microsoft.com/office/powerpoint/2010/main" val="7432765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Measurements per Well</a:t>
            </a:r>
            <a:endParaRPr lang="en-US" dirty="0"/>
          </a:p>
        </p:txBody>
      </p:sp>
      <p:pic>
        <p:nvPicPr>
          <p:cNvPr id="10242" name="Picture 2" descr="C:\Users\Norm Jones\Documents\CI-WATER\water level mapping utility\figures - misc\MeasurementsPerWe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62447"/>
            <a:ext cx="8714959"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6078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Measurements per Year</a:t>
            </a:r>
            <a:endParaRPr lang="en-US" dirty="0"/>
          </a:p>
        </p:txBody>
      </p:sp>
      <p:pic>
        <p:nvPicPr>
          <p:cNvPr id="11266" name="Picture 2" descr="C:\Users\Norm Jones\Documents\CI-WATER\water level mapping utility\figures - misc\MeasurementsPerY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8305800" cy="504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689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Geoprocessing Tools</a:t>
            </a:r>
            <a:endParaRPr lang="en-US" dirty="0"/>
          </a:p>
        </p:txBody>
      </p:sp>
      <p:pic>
        <p:nvPicPr>
          <p:cNvPr id="232450" name="Picture 2"/>
          <p:cNvPicPr>
            <a:picLocks noChangeAspect="1" noChangeArrowheads="1"/>
          </p:cNvPicPr>
          <p:nvPr/>
        </p:nvPicPr>
        <p:blipFill>
          <a:blip r:embed="rId2" cstate="print"/>
          <a:srcRect/>
          <a:stretch>
            <a:fillRect/>
          </a:stretch>
        </p:blipFill>
        <p:spPr bwMode="auto">
          <a:xfrm>
            <a:off x="1676400" y="1981200"/>
            <a:ext cx="6248400" cy="4373121"/>
          </a:xfrm>
          <a:prstGeom prst="rect">
            <a:avLst/>
          </a:prstGeom>
          <a:noFill/>
          <a:ln w="9525">
            <a:noFill/>
            <a:miter lim="800000"/>
            <a:headEnd/>
            <a:tailEnd/>
          </a:ln>
        </p:spPr>
      </p:pic>
    </p:spTree>
    <p:extLst>
      <p:ext uri="{BB962C8B-B14F-4D97-AF65-F5344CB8AC3E}">
        <p14:creationId xmlns:p14="http://schemas.microsoft.com/office/powerpoint/2010/main" val="28764882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US" smtClean="0"/>
              <a:t>Wells</a:t>
            </a:r>
            <a:endParaRPr lang="en-US" dirty="0" smtClean="0"/>
          </a:p>
        </p:txBody>
      </p:sp>
      <p:sp>
        <p:nvSpPr>
          <p:cNvPr id="15365" name="Rectangle 3"/>
          <p:cNvSpPr>
            <a:spLocks noGrp="1" noChangeArrowheads="1"/>
          </p:cNvSpPr>
          <p:nvPr>
            <p:ph type="body" idx="4294967295"/>
          </p:nvPr>
        </p:nvSpPr>
        <p:spPr>
          <a:xfrm>
            <a:off x="0" y="1604962"/>
            <a:ext cx="8218488" cy="909638"/>
          </a:xfrm>
        </p:spPr>
        <p:txBody>
          <a:bodyPr/>
          <a:lstStyle/>
          <a:p>
            <a:pPr eaLnBrk="1" hangingPunct="1">
              <a:lnSpc>
                <a:spcPct val="90000"/>
              </a:lnSpc>
            </a:pPr>
            <a:r>
              <a:rPr lang="en-US" sz="2100" dirty="0" smtClean="0"/>
              <a:t>The Well location is defined as a 2D point in the Well feature class</a:t>
            </a:r>
          </a:p>
          <a:p>
            <a:pPr eaLnBrk="1" hangingPunct="1">
              <a:lnSpc>
                <a:spcPct val="90000"/>
              </a:lnSpc>
            </a:pPr>
            <a:r>
              <a:rPr lang="en-US" sz="2100" dirty="0" smtClean="0"/>
              <a:t>In the Arc Hydro model we only predefine a set of basic attributes </a:t>
            </a:r>
          </a:p>
        </p:txBody>
      </p:sp>
      <p:pic>
        <p:nvPicPr>
          <p:cNvPr id="15363" name="Picture 9"/>
          <p:cNvPicPr>
            <a:picLocks noChangeAspect="1" noChangeArrowheads="1"/>
          </p:cNvPicPr>
          <p:nvPr/>
        </p:nvPicPr>
        <p:blipFill>
          <a:blip r:embed="rId3" cstate="print"/>
          <a:srcRect/>
          <a:stretch>
            <a:fillRect/>
          </a:stretch>
        </p:blipFill>
        <p:spPr bwMode="auto">
          <a:xfrm>
            <a:off x="169863" y="2581275"/>
            <a:ext cx="6415088" cy="3971925"/>
          </a:xfrm>
          <a:prstGeom prst="rect">
            <a:avLst/>
          </a:prstGeom>
          <a:noFill/>
          <a:ln w="9525">
            <a:noFill/>
            <a:miter lim="800000"/>
            <a:headEnd/>
            <a:tailEnd/>
          </a:ln>
        </p:spPr>
      </p:pic>
      <p:pic>
        <p:nvPicPr>
          <p:cNvPr id="15366" name="Picture 6"/>
          <p:cNvPicPr>
            <a:picLocks noChangeAspect="1" noChangeArrowheads="1"/>
          </p:cNvPicPr>
          <p:nvPr/>
        </p:nvPicPr>
        <p:blipFill>
          <a:blip r:embed="rId4" cstate="print"/>
          <a:srcRect/>
          <a:stretch>
            <a:fillRect/>
          </a:stretch>
        </p:blipFill>
        <p:spPr bwMode="auto">
          <a:xfrm>
            <a:off x="6734176" y="2365375"/>
            <a:ext cx="2247900" cy="2817812"/>
          </a:xfrm>
          <a:prstGeom prst="rect">
            <a:avLst/>
          </a:prstGeom>
          <a:noFill/>
          <a:ln w="9525">
            <a:noFill/>
            <a:miter lim="800000"/>
            <a:headEnd/>
            <a:tailEnd/>
          </a:ln>
        </p:spPr>
      </p:pic>
      <p:sp>
        <p:nvSpPr>
          <p:cNvPr id="387080" name="Text Box 8"/>
          <p:cNvSpPr txBox="1">
            <a:spLocks noChangeArrowheads="1"/>
          </p:cNvSpPr>
          <p:nvPr/>
        </p:nvSpPr>
        <p:spPr bwMode="auto">
          <a:xfrm>
            <a:off x="627981" y="2828925"/>
            <a:ext cx="3247107" cy="400110"/>
          </a:xfrm>
          <a:prstGeom prst="rect">
            <a:avLst/>
          </a:prstGeom>
          <a:solidFill>
            <a:srgbClr val="FFFFFF"/>
          </a:solidFill>
          <a:ln w="3175">
            <a:noFill/>
            <a:miter lim="800000"/>
            <a:headEnd/>
            <a:tailEnd/>
          </a:ln>
          <a:effectLst/>
        </p:spPr>
        <p:txBody>
          <a:bodyPr wrap="none">
            <a:spAutoFit/>
          </a:bodyPr>
          <a:lstStyle/>
          <a:p>
            <a:pPr algn="ctr" eaLnBrk="0" hangingPunct="0">
              <a:defRPr/>
            </a:pPr>
            <a:r>
              <a:rPr lang="en-US" sz="2000" b="1" dirty="0">
                <a:solidFill>
                  <a:srgbClr val="003A6A"/>
                </a:solidFill>
                <a:latin typeface="Calibri" pitchFamily="34" charset="0"/>
              </a:rPr>
              <a:t>Wells in the Edwards Aquifer</a:t>
            </a:r>
          </a:p>
        </p:txBody>
      </p:sp>
      <p:sp>
        <p:nvSpPr>
          <p:cNvPr id="15368" name="Line 11"/>
          <p:cNvSpPr>
            <a:spLocks noChangeShapeType="1"/>
          </p:cNvSpPr>
          <p:nvPr/>
        </p:nvSpPr>
        <p:spPr bwMode="auto">
          <a:xfrm flipH="1">
            <a:off x="6154738" y="5073650"/>
            <a:ext cx="814388" cy="579437"/>
          </a:xfrm>
          <a:prstGeom prst="line">
            <a:avLst/>
          </a:prstGeom>
          <a:noFill/>
          <a:ln w="28575">
            <a:solidFill>
              <a:srgbClr val="000000"/>
            </a:solidFill>
            <a:round/>
            <a:headEnd/>
            <a:tailEnd type="triangle" w="med" len="med"/>
          </a:ln>
        </p:spPr>
        <p:txBody>
          <a:bodyPr wrap="none" anchor="ctr"/>
          <a:lstStyle/>
          <a:p>
            <a:endParaRPr lang="en-US"/>
          </a:p>
        </p:txBody>
      </p:sp>
    </p:spTree>
    <p:extLst>
      <p:ext uri="{BB962C8B-B14F-4D97-AF65-F5344CB8AC3E}">
        <p14:creationId xmlns:p14="http://schemas.microsoft.com/office/powerpoint/2010/main" val="401380532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p:txBody>
          <a:bodyPr/>
          <a:lstStyle/>
          <a:p>
            <a:r>
              <a:rPr lang="en-US" dirty="0" smtClean="0"/>
              <a:t>Time Series Processing</a:t>
            </a:r>
          </a:p>
        </p:txBody>
      </p:sp>
      <p:pic>
        <p:nvPicPr>
          <p:cNvPr id="36868" name="Picture 8"/>
          <p:cNvPicPr>
            <a:picLocks noChangeAspect="1" noChangeArrowheads="1"/>
          </p:cNvPicPr>
          <p:nvPr/>
        </p:nvPicPr>
        <p:blipFill>
          <a:blip r:embed="rId3" cstate="print"/>
          <a:srcRect/>
          <a:stretch>
            <a:fillRect/>
          </a:stretch>
        </p:blipFill>
        <p:spPr bwMode="auto">
          <a:xfrm>
            <a:off x="188913" y="1697037"/>
            <a:ext cx="2897187" cy="2800350"/>
          </a:xfrm>
          <a:prstGeom prst="rect">
            <a:avLst/>
          </a:prstGeom>
          <a:noFill/>
          <a:ln w="3175">
            <a:noFill/>
            <a:miter lim="800000"/>
            <a:headEnd/>
            <a:tailEnd/>
          </a:ln>
        </p:spPr>
      </p:pic>
      <p:sp>
        <p:nvSpPr>
          <p:cNvPr id="36870" name="Text Box 9"/>
          <p:cNvSpPr txBox="1">
            <a:spLocks noChangeArrowheads="1"/>
          </p:cNvSpPr>
          <p:nvPr/>
        </p:nvSpPr>
        <p:spPr bwMode="auto">
          <a:xfrm>
            <a:off x="282575" y="1976437"/>
            <a:ext cx="2133600" cy="336550"/>
          </a:xfrm>
          <a:prstGeom prst="rect">
            <a:avLst/>
          </a:prstGeom>
          <a:solidFill>
            <a:schemeClr val="tx2"/>
          </a:solidFill>
          <a:ln w="3175">
            <a:noFill/>
            <a:miter lim="800000"/>
            <a:headEnd/>
            <a:tailEnd/>
          </a:ln>
        </p:spPr>
        <p:txBody>
          <a:bodyPr wrap="none">
            <a:spAutoFit/>
          </a:bodyPr>
          <a:lstStyle/>
          <a:p>
            <a:r>
              <a:rPr lang="en-US" sz="1600">
                <a:solidFill>
                  <a:schemeClr val="bg1"/>
                </a:solidFill>
              </a:rPr>
              <a:t>Well HydroID = 2791</a:t>
            </a:r>
          </a:p>
        </p:txBody>
      </p:sp>
      <p:sp>
        <p:nvSpPr>
          <p:cNvPr id="460815" name="Text Box 15"/>
          <p:cNvSpPr txBox="1">
            <a:spLocks noChangeArrowheads="1"/>
          </p:cNvSpPr>
          <p:nvPr/>
        </p:nvSpPr>
        <p:spPr bwMode="auto">
          <a:xfrm>
            <a:off x="3505200" y="1704240"/>
            <a:ext cx="5407025" cy="830997"/>
          </a:xfrm>
          <a:prstGeom prst="rect">
            <a:avLst/>
          </a:prstGeom>
          <a:noFill/>
          <a:ln w="3175">
            <a:noFill/>
            <a:miter lim="800000"/>
            <a:headEnd/>
            <a:tailEnd/>
          </a:ln>
          <a:effectLst/>
        </p:spPr>
        <p:txBody>
          <a:bodyPr>
            <a:spAutoFit/>
          </a:bodyPr>
          <a:lstStyle/>
          <a:p>
            <a:pPr marL="233363" indent="-233363">
              <a:buFontTx/>
              <a:buChar char="•"/>
              <a:defRPr/>
            </a:pPr>
            <a:r>
              <a:rPr lang="en-US" sz="2400" dirty="0">
                <a:solidFill>
                  <a:schemeClr val="accent4">
                    <a:lumMod val="75000"/>
                  </a:schemeClr>
                </a:solidFill>
                <a:latin typeface="Calibri" pitchFamily="34" charset="0"/>
              </a:rPr>
              <a:t>FeatureID</a:t>
            </a:r>
            <a:r>
              <a:rPr lang="en-US" sz="2400" dirty="0">
                <a:latin typeface="Calibri" pitchFamily="34" charset="0"/>
              </a:rPr>
              <a:t> of the time series = </a:t>
            </a:r>
            <a:r>
              <a:rPr lang="en-US" sz="2400" dirty="0">
                <a:solidFill>
                  <a:srgbClr val="FF0000"/>
                </a:solidFill>
                <a:latin typeface="Calibri" pitchFamily="34" charset="0"/>
              </a:rPr>
              <a:t>HydroID</a:t>
            </a:r>
            <a:r>
              <a:rPr lang="en-US" sz="2400" dirty="0">
                <a:latin typeface="Calibri" pitchFamily="34" charset="0"/>
              </a:rPr>
              <a:t> of the spatial feature (e.g. Well)</a:t>
            </a:r>
          </a:p>
        </p:txBody>
      </p:sp>
      <p:pic>
        <p:nvPicPr>
          <p:cNvPr id="36872" name="Picture 2"/>
          <p:cNvPicPr>
            <a:picLocks noChangeAspect="1" noChangeArrowheads="1"/>
          </p:cNvPicPr>
          <p:nvPr/>
        </p:nvPicPr>
        <p:blipFill>
          <a:blip r:embed="rId4" cstate="print"/>
          <a:srcRect/>
          <a:stretch>
            <a:fillRect/>
          </a:stretch>
        </p:blipFill>
        <p:spPr bwMode="auto">
          <a:xfrm>
            <a:off x="1535113" y="3105150"/>
            <a:ext cx="3143250" cy="3600450"/>
          </a:xfrm>
          <a:prstGeom prst="rect">
            <a:avLst/>
          </a:prstGeom>
          <a:noFill/>
          <a:ln w="9525">
            <a:noFill/>
            <a:miter lim="800000"/>
            <a:headEnd/>
            <a:tailEnd/>
          </a:ln>
        </p:spPr>
      </p:pic>
      <p:sp>
        <p:nvSpPr>
          <p:cNvPr id="460810" name="Line 10"/>
          <p:cNvSpPr>
            <a:spLocks noChangeShapeType="1"/>
          </p:cNvSpPr>
          <p:nvPr/>
        </p:nvSpPr>
        <p:spPr bwMode="auto">
          <a:xfrm>
            <a:off x="1690688" y="2733675"/>
            <a:ext cx="307975" cy="658812"/>
          </a:xfrm>
          <a:prstGeom prst="line">
            <a:avLst/>
          </a:prstGeom>
          <a:noFill/>
          <a:ln w="19050">
            <a:solidFill>
              <a:srgbClr val="000000"/>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pic>
        <p:nvPicPr>
          <p:cNvPr id="36874" name="Picture 8"/>
          <p:cNvPicPr>
            <a:picLocks noChangeAspect="1" noChangeArrowheads="1"/>
          </p:cNvPicPr>
          <p:nvPr/>
        </p:nvPicPr>
        <p:blipFill>
          <a:blip r:embed="rId5" cstate="print"/>
          <a:srcRect/>
          <a:stretch>
            <a:fillRect/>
          </a:stretch>
        </p:blipFill>
        <p:spPr bwMode="auto">
          <a:xfrm>
            <a:off x="4872038" y="3124200"/>
            <a:ext cx="4048125" cy="2743200"/>
          </a:xfrm>
          <a:prstGeom prst="rect">
            <a:avLst/>
          </a:prstGeom>
          <a:noFill/>
          <a:ln w="9525">
            <a:noFill/>
            <a:miter lim="800000"/>
            <a:headEnd/>
            <a:tailEnd/>
          </a:ln>
        </p:spPr>
      </p:pic>
      <p:sp>
        <p:nvSpPr>
          <p:cNvPr id="14" name="Line 10"/>
          <p:cNvSpPr>
            <a:spLocks noChangeShapeType="1"/>
          </p:cNvSpPr>
          <p:nvPr/>
        </p:nvSpPr>
        <p:spPr bwMode="auto">
          <a:xfrm>
            <a:off x="4465638" y="3984625"/>
            <a:ext cx="511175" cy="163512"/>
          </a:xfrm>
          <a:prstGeom prst="line">
            <a:avLst/>
          </a:prstGeom>
          <a:noFill/>
          <a:ln w="19050">
            <a:solidFill>
              <a:srgbClr val="000000"/>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235404503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 Components</a:t>
            </a:r>
            <a:endParaRPr lang="en-US" dirty="0"/>
          </a:p>
        </p:txBody>
      </p:sp>
      <p:sp>
        <p:nvSpPr>
          <p:cNvPr id="3" name="Flowchart: Process 2"/>
          <p:cNvSpPr/>
          <p:nvPr/>
        </p:nvSpPr>
        <p:spPr>
          <a:xfrm>
            <a:off x="381000" y="2112335"/>
            <a:ext cx="2133600" cy="1329070"/>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Query wells in selected region</a:t>
            </a:r>
            <a:endParaRPr lang="en-US" dirty="0"/>
          </a:p>
        </p:txBody>
      </p:sp>
      <p:grpSp>
        <p:nvGrpSpPr>
          <p:cNvPr id="14" name="Group 13"/>
          <p:cNvGrpSpPr/>
          <p:nvPr/>
        </p:nvGrpSpPr>
        <p:grpSpPr>
          <a:xfrm>
            <a:off x="2743200" y="2112335"/>
            <a:ext cx="2819400" cy="1329070"/>
            <a:chOff x="2743200" y="2112335"/>
            <a:chExt cx="2819400" cy="1329070"/>
          </a:xfrm>
        </p:grpSpPr>
        <p:sp>
          <p:nvSpPr>
            <p:cNvPr id="4" name="Flowchart: Process 3"/>
            <p:cNvSpPr/>
            <p:nvPr/>
          </p:nvSpPr>
          <p:spPr>
            <a:xfrm>
              <a:off x="3429000" y="2112335"/>
              <a:ext cx="2133600" cy="1329070"/>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Estimate water levels at selected date</a:t>
              </a:r>
              <a:endParaRPr lang="en-US" dirty="0"/>
            </a:p>
          </p:txBody>
        </p:sp>
        <p:sp>
          <p:nvSpPr>
            <p:cNvPr id="9" name="Right Arrow 8"/>
            <p:cNvSpPr/>
            <p:nvPr/>
          </p:nvSpPr>
          <p:spPr>
            <a:xfrm>
              <a:off x="2743200" y="2531435"/>
              <a:ext cx="6096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15" name="Group 14"/>
          <p:cNvGrpSpPr/>
          <p:nvPr/>
        </p:nvGrpSpPr>
        <p:grpSpPr>
          <a:xfrm>
            <a:off x="5715000" y="2112335"/>
            <a:ext cx="2819400" cy="1329070"/>
            <a:chOff x="5715000" y="2112335"/>
            <a:chExt cx="2819400" cy="1329070"/>
          </a:xfrm>
        </p:grpSpPr>
        <p:sp>
          <p:nvSpPr>
            <p:cNvPr id="5" name="Flowchart: Process 4"/>
            <p:cNvSpPr/>
            <p:nvPr/>
          </p:nvSpPr>
          <p:spPr>
            <a:xfrm>
              <a:off x="6400800" y="2112335"/>
              <a:ext cx="2133600" cy="1329070"/>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Interpolate water levels to raster</a:t>
              </a:r>
              <a:endParaRPr lang="en-US" dirty="0"/>
            </a:p>
          </p:txBody>
        </p:sp>
        <p:sp>
          <p:nvSpPr>
            <p:cNvPr id="10" name="Right Arrow 9"/>
            <p:cNvSpPr/>
            <p:nvPr/>
          </p:nvSpPr>
          <p:spPr>
            <a:xfrm>
              <a:off x="5715000" y="2510170"/>
              <a:ext cx="6096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16" name="Group 15"/>
          <p:cNvGrpSpPr/>
          <p:nvPr/>
        </p:nvGrpSpPr>
        <p:grpSpPr>
          <a:xfrm>
            <a:off x="6400800" y="3657600"/>
            <a:ext cx="2133600" cy="2133600"/>
            <a:chOff x="6400800" y="3657600"/>
            <a:chExt cx="2133600" cy="2133600"/>
          </a:xfrm>
        </p:grpSpPr>
        <p:sp>
          <p:nvSpPr>
            <p:cNvPr id="7" name="Flowchart: Process 6"/>
            <p:cNvSpPr/>
            <p:nvPr/>
          </p:nvSpPr>
          <p:spPr>
            <a:xfrm>
              <a:off x="6400800" y="4462130"/>
              <a:ext cx="2133600" cy="1329070"/>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Calculate Drawdown &amp; Depth to GW</a:t>
              </a:r>
              <a:endParaRPr lang="en-US" dirty="0"/>
            </a:p>
          </p:txBody>
        </p:sp>
        <p:sp>
          <p:nvSpPr>
            <p:cNvPr id="11" name="Right Arrow 10"/>
            <p:cNvSpPr/>
            <p:nvPr/>
          </p:nvSpPr>
          <p:spPr>
            <a:xfrm rot="5400000">
              <a:off x="7162800" y="3695700"/>
              <a:ext cx="6096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17" name="Group 16"/>
          <p:cNvGrpSpPr/>
          <p:nvPr/>
        </p:nvGrpSpPr>
        <p:grpSpPr>
          <a:xfrm>
            <a:off x="3501656" y="4953000"/>
            <a:ext cx="2834304" cy="1329070"/>
            <a:chOff x="3501656" y="4953000"/>
            <a:chExt cx="2834304" cy="1329070"/>
          </a:xfrm>
        </p:grpSpPr>
        <p:sp>
          <p:nvSpPr>
            <p:cNvPr id="6" name="Flowchart: Process 5"/>
            <p:cNvSpPr/>
            <p:nvPr/>
          </p:nvSpPr>
          <p:spPr>
            <a:xfrm>
              <a:off x="3501656" y="4953000"/>
              <a:ext cx="2133600" cy="1329070"/>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Export </a:t>
              </a:r>
              <a:r>
                <a:rPr lang="en-US" dirty="0" err="1" smtClean="0"/>
                <a:t>rasters</a:t>
              </a:r>
              <a:r>
                <a:rPr lang="en-US" dirty="0" smtClean="0"/>
                <a:t> to KMZ</a:t>
              </a:r>
              <a:endParaRPr lang="en-US" dirty="0"/>
            </a:p>
          </p:txBody>
        </p:sp>
        <p:sp>
          <p:nvSpPr>
            <p:cNvPr id="12" name="Right Arrow 11"/>
            <p:cNvSpPr/>
            <p:nvPr/>
          </p:nvSpPr>
          <p:spPr>
            <a:xfrm rot="9190268">
              <a:off x="5726360" y="5046035"/>
              <a:ext cx="6096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18" name="Group 17"/>
          <p:cNvGrpSpPr/>
          <p:nvPr/>
        </p:nvGrpSpPr>
        <p:grpSpPr>
          <a:xfrm>
            <a:off x="457200" y="4953000"/>
            <a:ext cx="2895601" cy="1329070"/>
            <a:chOff x="457200" y="4953000"/>
            <a:chExt cx="2895601" cy="1329070"/>
          </a:xfrm>
        </p:grpSpPr>
        <p:sp>
          <p:nvSpPr>
            <p:cNvPr id="8" name="Flowchart: Process 7"/>
            <p:cNvSpPr/>
            <p:nvPr/>
          </p:nvSpPr>
          <p:spPr>
            <a:xfrm>
              <a:off x="457200" y="4953000"/>
              <a:ext cx="2133600" cy="1329070"/>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Archives maps to database</a:t>
              </a:r>
              <a:endParaRPr lang="en-US" dirty="0"/>
            </a:p>
          </p:txBody>
        </p:sp>
        <p:sp>
          <p:nvSpPr>
            <p:cNvPr id="13" name="Right Arrow 12"/>
            <p:cNvSpPr/>
            <p:nvPr/>
          </p:nvSpPr>
          <p:spPr>
            <a:xfrm rot="10800000">
              <a:off x="2743201" y="5312735"/>
              <a:ext cx="6096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793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Series Interpolation</a:t>
            </a:r>
            <a:endParaRPr lang="en-US" dirty="0"/>
          </a:p>
        </p:txBody>
      </p:sp>
      <p:sp>
        <p:nvSpPr>
          <p:cNvPr id="3" name="Content Placeholder 2"/>
          <p:cNvSpPr>
            <a:spLocks noGrp="1"/>
          </p:cNvSpPr>
          <p:nvPr>
            <p:ph idx="1"/>
          </p:nvPr>
        </p:nvSpPr>
        <p:spPr>
          <a:xfrm>
            <a:off x="457200" y="1600200"/>
            <a:ext cx="8229600" cy="1806209"/>
          </a:xfrm>
        </p:spPr>
        <p:txBody>
          <a:bodyPr/>
          <a:lstStyle/>
          <a:p>
            <a:r>
              <a:rPr lang="en-US" dirty="0" smtClean="0"/>
              <a:t>Water levels are measured sporadically</a:t>
            </a:r>
          </a:p>
          <a:p>
            <a:r>
              <a:rPr lang="en-US" dirty="0" smtClean="0"/>
              <a:t>To get a value at each well, we must perform time series interpolation</a:t>
            </a:r>
            <a:endParaRPr lang="en-US" dirty="0"/>
          </a:p>
        </p:txBody>
      </p:sp>
      <p:cxnSp>
        <p:nvCxnSpPr>
          <p:cNvPr id="5" name="Straight Arrow Connector 4"/>
          <p:cNvCxnSpPr/>
          <p:nvPr/>
        </p:nvCxnSpPr>
        <p:spPr>
          <a:xfrm>
            <a:off x="942753" y="6098233"/>
            <a:ext cx="7010400" cy="0"/>
          </a:xfrm>
          <a:prstGeom prst="straightConnector1">
            <a:avLst/>
          </a:prstGeom>
          <a:ln w="28575">
            <a:solidFill>
              <a:srgbClr val="0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942753" y="3507433"/>
            <a:ext cx="0" cy="2590800"/>
          </a:xfrm>
          <a:prstGeom prst="straightConnector1">
            <a:avLst/>
          </a:prstGeom>
          <a:ln w="28575">
            <a:solidFill>
              <a:srgbClr val="0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953153" y="5793433"/>
            <a:ext cx="729687" cy="461665"/>
          </a:xfrm>
          <a:prstGeom prst="rect">
            <a:avLst/>
          </a:prstGeom>
          <a:noFill/>
        </p:spPr>
        <p:txBody>
          <a:bodyPr wrap="none" rtlCol="0">
            <a:spAutoFit/>
          </a:bodyPr>
          <a:lstStyle/>
          <a:p>
            <a:r>
              <a:rPr lang="en-US" dirty="0" smtClean="0"/>
              <a:t>time</a:t>
            </a:r>
            <a:endParaRPr lang="en-US" dirty="0"/>
          </a:p>
        </p:txBody>
      </p:sp>
      <p:sp>
        <p:nvSpPr>
          <p:cNvPr id="9" name="TextBox 8"/>
          <p:cNvSpPr txBox="1"/>
          <p:nvPr/>
        </p:nvSpPr>
        <p:spPr>
          <a:xfrm>
            <a:off x="457200" y="3276600"/>
            <a:ext cx="372218" cy="461665"/>
          </a:xfrm>
          <a:prstGeom prst="rect">
            <a:avLst/>
          </a:prstGeom>
          <a:noFill/>
        </p:spPr>
        <p:txBody>
          <a:bodyPr wrap="none" rtlCol="0">
            <a:spAutoFit/>
          </a:bodyPr>
          <a:lstStyle/>
          <a:p>
            <a:r>
              <a:rPr lang="en-US" dirty="0"/>
              <a:t>Z</a:t>
            </a:r>
          </a:p>
        </p:txBody>
      </p:sp>
      <p:sp>
        <p:nvSpPr>
          <p:cNvPr id="10" name="Rectangle 9"/>
          <p:cNvSpPr/>
          <p:nvPr/>
        </p:nvSpPr>
        <p:spPr>
          <a:xfrm>
            <a:off x="2286000" y="3449482"/>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Rectangle 10"/>
          <p:cNvSpPr/>
          <p:nvPr/>
        </p:nvSpPr>
        <p:spPr>
          <a:xfrm>
            <a:off x="3387552" y="4232219"/>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Rectangle 11"/>
          <p:cNvSpPr/>
          <p:nvPr/>
        </p:nvSpPr>
        <p:spPr>
          <a:xfrm>
            <a:off x="5152787" y="4415435"/>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Rectangle 12"/>
          <p:cNvSpPr/>
          <p:nvPr/>
        </p:nvSpPr>
        <p:spPr>
          <a:xfrm>
            <a:off x="6305107" y="5083906"/>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Rectangle 13"/>
          <p:cNvSpPr/>
          <p:nvPr/>
        </p:nvSpPr>
        <p:spPr>
          <a:xfrm>
            <a:off x="7391400" y="4689649"/>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Rectangle 14"/>
          <p:cNvSpPr/>
          <p:nvPr/>
        </p:nvSpPr>
        <p:spPr>
          <a:xfrm>
            <a:off x="1447800" y="3625081"/>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Right Arrow 16"/>
          <p:cNvSpPr/>
          <p:nvPr/>
        </p:nvSpPr>
        <p:spPr>
          <a:xfrm rot="16200000">
            <a:off x="4107170" y="6305061"/>
            <a:ext cx="381000" cy="281073"/>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19" name="Straight Connector 18"/>
          <p:cNvCxnSpPr/>
          <p:nvPr/>
        </p:nvCxnSpPr>
        <p:spPr>
          <a:xfrm>
            <a:off x="4297670" y="3507433"/>
            <a:ext cx="0" cy="22860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01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Least Squares Fit</a:t>
            </a:r>
            <a:endParaRPr lang="en-US" dirty="0"/>
          </a:p>
        </p:txBody>
      </p:sp>
      <p:cxnSp>
        <p:nvCxnSpPr>
          <p:cNvPr id="5" name="Straight Arrow Connector 4"/>
          <p:cNvCxnSpPr/>
          <p:nvPr/>
        </p:nvCxnSpPr>
        <p:spPr>
          <a:xfrm>
            <a:off x="942753" y="5336233"/>
            <a:ext cx="7010400" cy="0"/>
          </a:xfrm>
          <a:prstGeom prst="straightConnector1">
            <a:avLst/>
          </a:prstGeom>
          <a:ln w="28575">
            <a:solidFill>
              <a:srgbClr val="0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942753" y="2745433"/>
            <a:ext cx="0" cy="2590800"/>
          </a:xfrm>
          <a:prstGeom prst="straightConnector1">
            <a:avLst/>
          </a:prstGeom>
          <a:ln w="28575">
            <a:solidFill>
              <a:srgbClr val="0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953153" y="5031433"/>
            <a:ext cx="729687" cy="461665"/>
          </a:xfrm>
          <a:prstGeom prst="rect">
            <a:avLst/>
          </a:prstGeom>
          <a:noFill/>
        </p:spPr>
        <p:txBody>
          <a:bodyPr wrap="none" rtlCol="0">
            <a:spAutoFit/>
          </a:bodyPr>
          <a:lstStyle/>
          <a:p>
            <a:r>
              <a:rPr lang="en-US" dirty="0" smtClean="0"/>
              <a:t>time</a:t>
            </a:r>
            <a:endParaRPr lang="en-US" dirty="0"/>
          </a:p>
        </p:txBody>
      </p:sp>
      <p:sp>
        <p:nvSpPr>
          <p:cNvPr id="9" name="TextBox 8"/>
          <p:cNvSpPr txBox="1"/>
          <p:nvPr/>
        </p:nvSpPr>
        <p:spPr>
          <a:xfrm>
            <a:off x="457200" y="2514600"/>
            <a:ext cx="372218" cy="461665"/>
          </a:xfrm>
          <a:prstGeom prst="rect">
            <a:avLst/>
          </a:prstGeom>
          <a:noFill/>
        </p:spPr>
        <p:txBody>
          <a:bodyPr wrap="none" rtlCol="0">
            <a:spAutoFit/>
          </a:bodyPr>
          <a:lstStyle/>
          <a:p>
            <a:r>
              <a:rPr lang="en-US" dirty="0"/>
              <a:t>Z</a:t>
            </a:r>
          </a:p>
        </p:txBody>
      </p:sp>
      <p:sp>
        <p:nvSpPr>
          <p:cNvPr id="10" name="Rectangle 9"/>
          <p:cNvSpPr/>
          <p:nvPr/>
        </p:nvSpPr>
        <p:spPr>
          <a:xfrm>
            <a:off x="2286000" y="2687482"/>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Rectangle 10"/>
          <p:cNvSpPr/>
          <p:nvPr/>
        </p:nvSpPr>
        <p:spPr>
          <a:xfrm>
            <a:off x="3387552" y="3470219"/>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Rectangle 11"/>
          <p:cNvSpPr/>
          <p:nvPr/>
        </p:nvSpPr>
        <p:spPr>
          <a:xfrm>
            <a:off x="5152787" y="3653435"/>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Rectangle 12"/>
          <p:cNvSpPr/>
          <p:nvPr/>
        </p:nvSpPr>
        <p:spPr>
          <a:xfrm>
            <a:off x="6305107" y="4321906"/>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Rectangle 13"/>
          <p:cNvSpPr/>
          <p:nvPr/>
        </p:nvSpPr>
        <p:spPr>
          <a:xfrm>
            <a:off x="7391400" y="3927649"/>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Rectangle 14"/>
          <p:cNvSpPr/>
          <p:nvPr/>
        </p:nvSpPr>
        <p:spPr>
          <a:xfrm>
            <a:off x="1447800" y="2863081"/>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Right Arrow 16"/>
          <p:cNvSpPr/>
          <p:nvPr/>
        </p:nvSpPr>
        <p:spPr>
          <a:xfrm rot="16200000">
            <a:off x="4107170" y="5543061"/>
            <a:ext cx="381000" cy="281073"/>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19" name="Straight Connector 18"/>
          <p:cNvCxnSpPr/>
          <p:nvPr/>
        </p:nvCxnSpPr>
        <p:spPr>
          <a:xfrm>
            <a:off x="4297670" y="2745433"/>
            <a:ext cx="0" cy="22860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71600" y="2687482"/>
            <a:ext cx="6581553" cy="1860792"/>
          </a:xfrm>
          <a:prstGeom prst="line">
            <a:avLst/>
          </a:prstGeom>
          <a:ln w="57150">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184486" y="3427067"/>
            <a:ext cx="226368" cy="22636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81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500"/>
                            </p:stCondLst>
                            <p:childTnLst>
                              <p:par>
                                <p:cTn id="20" presetID="1" presetClass="exit" presetSubtype="0" fill="hold" nodeType="afterEffect">
                                  <p:stCondLst>
                                    <p:cond delay="500"/>
                                  </p:stCondLst>
                                  <p:childTnLst>
                                    <p:set>
                                      <p:cBhvr>
                                        <p:cTn id="21"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Least Squares Fit, n=2</a:t>
            </a:r>
            <a:endParaRPr lang="en-US" dirty="0"/>
          </a:p>
        </p:txBody>
      </p:sp>
      <p:cxnSp>
        <p:nvCxnSpPr>
          <p:cNvPr id="5" name="Straight Arrow Connector 4"/>
          <p:cNvCxnSpPr/>
          <p:nvPr/>
        </p:nvCxnSpPr>
        <p:spPr>
          <a:xfrm>
            <a:off x="942753" y="5336233"/>
            <a:ext cx="7010400" cy="0"/>
          </a:xfrm>
          <a:prstGeom prst="straightConnector1">
            <a:avLst/>
          </a:prstGeom>
          <a:ln w="28575">
            <a:solidFill>
              <a:srgbClr val="0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942753" y="2745433"/>
            <a:ext cx="0" cy="2590800"/>
          </a:xfrm>
          <a:prstGeom prst="straightConnector1">
            <a:avLst/>
          </a:prstGeom>
          <a:ln w="28575">
            <a:solidFill>
              <a:srgbClr val="0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953153" y="5031433"/>
            <a:ext cx="729687" cy="461665"/>
          </a:xfrm>
          <a:prstGeom prst="rect">
            <a:avLst/>
          </a:prstGeom>
          <a:noFill/>
        </p:spPr>
        <p:txBody>
          <a:bodyPr wrap="none" rtlCol="0">
            <a:spAutoFit/>
          </a:bodyPr>
          <a:lstStyle/>
          <a:p>
            <a:r>
              <a:rPr lang="en-US" dirty="0" smtClean="0"/>
              <a:t>time</a:t>
            </a:r>
            <a:endParaRPr lang="en-US" dirty="0"/>
          </a:p>
        </p:txBody>
      </p:sp>
      <p:sp>
        <p:nvSpPr>
          <p:cNvPr id="9" name="TextBox 8"/>
          <p:cNvSpPr txBox="1"/>
          <p:nvPr/>
        </p:nvSpPr>
        <p:spPr>
          <a:xfrm>
            <a:off x="457200" y="2514600"/>
            <a:ext cx="372218" cy="461665"/>
          </a:xfrm>
          <a:prstGeom prst="rect">
            <a:avLst/>
          </a:prstGeom>
          <a:noFill/>
        </p:spPr>
        <p:txBody>
          <a:bodyPr wrap="none" rtlCol="0">
            <a:spAutoFit/>
          </a:bodyPr>
          <a:lstStyle/>
          <a:p>
            <a:r>
              <a:rPr lang="en-US" dirty="0"/>
              <a:t>Z</a:t>
            </a:r>
          </a:p>
        </p:txBody>
      </p:sp>
      <p:sp>
        <p:nvSpPr>
          <p:cNvPr id="17" name="Right Arrow 16"/>
          <p:cNvSpPr/>
          <p:nvPr/>
        </p:nvSpPr>
        <p:spPr>
          <a:xfrm rot="16200000">
            <a:off x="4107170" y="5543061"/>
            <a:ext cx="381000" cy="281073"/>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19" name="Straight Connector 18"/>
          <p:cNvCxnSpPr/>
          <p:nvPr/>
        </p:nvCxnSpPr>
        <p:spPr>
          <a:xfrm>
            <a:off x="4297670" y="2745433"/>
            <a:ext cx="0" cy="22860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10" idx="1"/>
          </p:cNvCxnSpPr>
          <p:nvPr/>
        </p:nvCxnSpPr>
        <p:spPr>
          <a:xfrm flipV="1">
            <a:off x="1560984" y="2800666"/>
            <a:ext cx="725016" cy="161721"/>
          </a:xfrm>
          <a:prstGeom prst="line">
            <a:avLst/>
          </a:prstGeom>
          <a:ln w="57150">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1" idx="1"/>
          </p:cNvCxnSpPr>
          <p:nvPr/>
        </p:nvCxnSpPr>
        <p:spPr>
          <a:xfrm>
            <a:off x="2512368" y="2800667"/>
            <a:ext cx="875184" cy="782736"/>
          </a:xfrm>
          <a:prstGeom prst="line">
            <a:avLst/>
          </a:prstGeom>
          <a:ln w="57150">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12701" y="3583403"/>
            <a:ext cx="1540086" cy="183216"/>
          </a:xfrm>
          <a:prstGeom prst="line">
            <a:avLst/>
          </a:prstGeom>
          <a:ln w="57150">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89356" y="3788195"/>
            <a:ext cx="915751" cy="646895"/>
          </a:xfrm>
          <a:prstGeom prst="line">
            <a:avLst/>
          </a:prstGeom>
          <a:ln w="57150">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531475" y="4040833"/>
            <a:ext cx="859925" cy="394257"/>
          </a:xfrm>
          <a:prstGeom prst="line">
            <a:avLst/>
          </a:prstGeom>
          <a:ln w="57150">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86000" y="2687482"/>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Rectangle 10"/>
          <p:cNvSpPr/>
          <p:nvPr/>
        </p:nvSpPr>
        <p:spPr>
          <a:xfrm>
            <a:off x="3387552" y="3470219"/>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Rectangle 11"/>
          <p:cNvSpPr/>
          <p:nvPr/>
        </p:nvSpPr>
        <p:spPr>
          <a:xfrm>
            <a:off x="5152787" y="3653435"/>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Rectangle 12"/>
          <p:cNvSpPr/>
          <p:nvPr/>
        </p:nvSpPr>
        <p:spPr>
          <a:xfrm>
            <a:off x="6305107" y="4321906"/>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Rectangle 13"/>
          <p:cNvSpPr/>
          <p:nvPr/>
        </p:nvSpPr>
        <p:spPr>
          <a:xfrm>
            <a:off x="7391400" y="3927649"/>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Rectangle 14"/>
          <p:cNvSpPr/>
          <p:nvPr/>
        </p:nvSpPr>
        <p:spPr>
          <a:xfrm>
            <a:off x="1447800" y="2863081"/>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Rectangle 19"/>
          <p:cNvSpPr/>
          <p:nvPr/>
        </p:nvSpPr>
        <p:spPr>
          <a:xfrm>
            <a:off x="4184486" y="3556886"/>
            <a:ext cx="226368" cy="237915"/>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59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500"/>
                            </p:stCondLst>
                            <p:childTnLst>
                              <p:par>
                                <p:cTn id="36" presetID="1" presetClass="exit" presetSubtype="0" fill="hold" nodeType="afterEffect">
                                  <p:stCondLst>
                                    <p:cond delay="500"/>
                                  </p:stCondLst>
                                  <p:childTnLst>
                                    <p:set>
                                      <p:cBhvr>
                                        <p:cTn id="37"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Least Squares Fit, Extrapolation</a:t>
            </a:r>
            <a:endParaRPr lang="en-US" dirty="0"/>
          </a:p>
        </p:txBody>
      </p:sp>
      <p:cxnSp>
        <p:nvCxnSpPr>
          <p:cNvPr id="5" name="Straight Arrow Connector 4"/>
          <p:cNvCxnSpPr/>
          <p:nvPr/>
        </p:nvCxnSpPr>
        <p:spPr>
          <a:xfrm>
            <a:off x="942753" y="5336233"/>
            <a:ext cx="7010400" cy="0"/>
          </a:xfrm>
          <a:prstGeom prst="straightConnector1">
            <a:avLst/>
          </a:prstGeom>
          <a:ln w="28575">
            <a:solidFill>
              <a:srgbClr val="0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942753" y="2745433"/>
            <a:ext cx="0" cy="2590800"/>
          </a:xfrm>
          <a:prstGeom prst="straightConnector1">
            <a:avLst/>
          </a:prstGeom>
          <a:ln w="28575">
            <a:solidFill>
              <a:srgbClr val="0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953153" y="5031433"/>
            <a:ext cx="729687" cy="461665"/>
          </a:xfrm>
          <a:prstGeom prst="rect">
            <a:avLst/>
          </a:prstGeom>
          <a:noFill/>
        </p:spPr>
        <p:txBody>
          <a:bodyPr wrap="none" rtlCol="0">
            <a:spAutoFit/>
          </a:bodyPr>
          <a:lstStyle/>
          <a:p>
            <a:r>
              <a:rPr lang="en-US" dirty="0" smtClean="0"/>
              <a:t>time</a:t>
            </a:r>
            <a:endParaRPr lang="en-US" dirty="0"/>
          </a:p>
        </p:txBody>
      </p:sp>
      <p:sp>
        <p:nvSpPr>
          <p:cNvPr id="9" name="TextBox 8"/>
          <p:cNvSpPr txBox="1"/>
          <p:nvPr/>
        </p:nvSpPr>
        <p:spPr>
          <a:xfrm>
            <a:off x="457200" y="2514600"/>
            <a:ext cx="372218" cy="461665"/>
          </a:xfrm>
          <a:prstGeom prst="rect">
            <a:avLst/>
          </a:prstGeom>
          <a:noFill/>
        </p:spPr>
        <p:txBody>
          <a:bodyPr wrap="none" rtlCol="0">
            <a:spAutoFit/>
          </a:bodyPr>
          <a:lstStyle/>
          <a:p>
            <a:r>
              <a:rPr lang="en-US" dirty="0"/>
              <a:t>Z</a:t>
            </a:r>
          </a:p>
        </p:txBody>
      </p:sp>
      <p:sp>
        <p:nvSpPr>
          <p:cNvPr id="10" name="Rectangle 9"/>
          <p:cNvSpPr/>
          <p:nvPr/>
        </p:nvSpPr>
        <p:spPr>
          <a:xfrm>
            <a:off x="2286000" y="2687482"/>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Rectangle 10"/>
          <p:cNvSpPr/>
          <p:nvPr/>
        </p:nvSpPr>
        <p:spPr>
          <a:xfrm>
            <a:off x="3387552" y="3470219"/>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Rectangle 11"/>
          <p:cNvSpPr/>
          <p:nvPr/>
        </p:nvSpPr>
        <p:spPr>
          <a:xfrm>
            <a:off x="5152787" y="3653435"/>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Rectangle 14"/>
          <p:cNvSpPr/>
          <p:nvPr/>
        </p:nvSpPr>
        <p:spPr>
          <a:xfrm>
            <a:off x="1447800" y="2863081"/>
            <a:ext cx="226368" cy="2263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Right Arrow 16"/>
          <p:cNvSpPr/>
          <p:nvPr/>
        </p:nvSpPr>
        <p:spPr>
          <a:xfrm rot="16200000">
            <a:off x="6374563" y="5543061"/>
            <a:ext cx="381000" cy="281073"/>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19" name="Straight Connector 18"/>
          <p:cNvCxnSpPr/>
          <p:nvPr/>
        </p:nvCxnSpPr>
        <p:spPr>
          <a:xfrm>
            <a:off x="6565063" y="3429000"/>
            <a:ext cx="0" cy="160243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71600" y="2687482"/>
            <a:ext cx="6581553" cy="1860792"/>
          </a:xfrm>
          <a:prstGeom prst="line">
            <a:avLst/>
          </a:prstGeom>
          <a:ln w="57150">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451879" y="4040832"/>
            <a:ext cx="226368" cy="22636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4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500"/>
                            </p:stCondLst>
                            <p:childTnLst>
                              <p:par>
                                <p:cTn id="20" presetID="1" presetClass="exit" presetSubtype="0" fill="hold" nodeType="afterEffect">
                                  <p:stCondLst>
                                    <p:cond delay="500"/>
                                  </p:stCondLst>
                                  <p:childTnLst>
                                    <p:set>
                                      <p:cBhvr>
                                        <p:cTn id="21"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64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895600" y="1143000"/>
            <a:ext cx="6019800" cy="5181600"/>
          </a:xfrm>
          <a:prstGeom prst="rect">
            <a:avLst/>
          </a:prstGeom>
          <a:solidFill>
            <a:srgbClr val="FF0000">
              <a:alpha val="14118"/>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Google Earth</a:t>
            </a:r>
            <a:br>
              <a:rPr lang="en-US" sz="4400" dirty="0" smtClean="0"/>
            </a:br>
            <a:r>
              <a:rPr lang="en-US" sz="4400" dirty="0" smtClean="0"/>
              <a:t>Plug-In</a:t>
            </a:r>
            <a:endParaRPr lang="en-US" sz="4400" dirty="0"/>
          </a:p>
        </p:txBody>
      </p:sp>
      <p:sp>
        <p:nvSpPr>
          <p:cNvPr id="9" name="TextBox 8"/>
          <p:cNvSpPr txBox="1"/>
          <p:nvPr/>
        </p:nvSpPr>
        <p:spPr>
          <a:xfrm>
            <a:off x="3733800" y="6183868"/>
            <a:ext cx="50292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800" dirty="0">
                <a:hlinkClick r:id="rId3"/>
              </a:rPr>
              <a:t>http://</a:t>
            </a:r>
            <a:r>
              <a:rPr lang="en-US" sz="1800" dirty="0" smtClean="0">
                <a:hlinkClick r:id="rId3"/>
              </a:rPr>
              <a:t>ci-water.groups.et.byu.net/groundwater1</a:t>
            </a:r>
            <a:endParaRPr lang="en-US" sz="1800" dirty="0"/>
          </a:p>
        </p:txBody>
      </p:sp>
      <p:grpSp>
        <p:nvGrpSpPr>
          <p:cNvPr id="7" name="Group 6"/>
          <p:cNvGrpSpPr/>
          <p:nvPr/>
        </p:nvGrpSpPr>
        <p:grpSpPr>
          <a:xfrm>
            <a:off x="2209800" y="1143000"/>
            <a:ext cx="2209800" cy="1600200"/>
            <a:chOff x="2209800" y="1143000"/>
            <a:chExt cx="2209800" cy="1600200"/>
          </a:xfrm>
        </p:grpSpPr>
        <p:sp>
          <p:nvSpPr>
            <p:cNvPr id="5" name="Right Brace 4"/>
            <p:cNvSpPr/>
            <p:nvPr/>
          </p:nvSpPr>
          <p:spPr>
            <a:xfrm>
              <a:off x="2209800" y="1143000"/>
              <a:ext cx="457200" cy="16002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2743200" y="1619934"/>
              <a:ext cx="16764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800" dirty="0" smtClean="0">
                  <a:latin typeface="+mj-lt"/>
                </a:rPr>
                <a:t>For generating new maps</a:t>
              </a:r>
              <a:endParaRPr lang="en-US" sz="1800" dirty="0">
                <a:latin typeface="+mj-lt"/>
              </a:endParaRPr>
            </a:p>
          </p:txBody>
        </p:sp>
      </p:grpSp>
      <p:grpSp>
        <p:nvGrpSpPr>
          <p:cNvPr id="12" name="Group 11"/>
          <p:cNvGrpSpPr/>
          <p:nvPr/>
        </p:nvGrpSpPr>
        <p:grpSpPr>
          <a:xfrm>
            <a:off x="2362200" y="2895600"/>
            <a:ext cx="2209800" cy="1219200"/>
            <a:chOff x="2209800" y="1143000"/>
            <a:chExt cx="2209800" cy="1219200"/>
          </a:xfrm>
        </p:grpSpPr>
        <p:sp>
          <p:nvSpPr>
            <p:cNvPr id="13" name="Right Brace 12"/>
            <p:cNvSpPr/>
            <p:nvPr/>
          </p:nvSpPr>
          <p:spPr>
            <a:xfrm>
              <a:off x="2209800" y="1143000"/>
              <a:ext cx="457200" cy="12192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2743200" y="1447800"/>
              <a:ext cx="16764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800" dirty="0" smtClean="0">
                  <a:latin typeface="+mj-lt"/>
                </a:rPr>
                <a:t>Archive of existing maps</a:t>
              </a:r>
              <a:endParaRPr lang="en-US" sz="1800" dirty="0">
                <a:latin typeface="+mj-lt"/>
              </a:endParaRPr>
            </a:p>
          </p:txBody>
        </p:sp>
      </p:grpSp>
      <p:grpSp>
        <p:nvGrpSpPr>
          <p:cNvPr id="15" name="Group 14"/>
          <p:cNvGrpSpPr/>
          <p:nvPr/>
        </p:nvGrpSpPr>
        <p:grpSpPr>
          <a:xfrm>
            <a:off x="2362200" y="4267200"/>
            <a:ext cx="2209800" cy="1981200"/>
            <a:chOff x="2209800" y="1143000"/>
            <a:chExt cx="2209800" cy="1981200"/>
          </a:xfrm>
        </p:grpSpPr>
        <p:sp>
          <p:nvSpPr>
            <p:cNvPr id="16" name="Right Brace 15"/>
            <p:cNvSpPr/>
            <p:nvPr/>
          </p:nvSpPr>
          <p:spPr>
            <a:xfrm>
              <a:off x="2209800" y="1143000"/>
              <a:ext cx="457200" cy="19812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2743200" y="1792069"/>
              <a:ext cx="16764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800" dirty="0" smtClean="0">
                  <a:latin typeface="+mj-lt"/>
                </a:rPr>
                <a:t>Static map components</a:t>
              </a:r>
              <a:endParaRPr lang="en-US" sz="1800" dirty="0">
                <a:latin typeface="+mj-lt"/>
              </a:endParaRPr>
            </a:p>
          </p:txBody>
        </p:sp>
      </p:grpSp>
    </p:spTree>
    <p:extLst>
      <p:ext uri="{BB962C8B-B14F-4D97-AF65-F5344CB8AC3E}">
        <p14:creationId xmlns:p14="http://schemas.microsoft.com/office/powerpoint/2010/main" val="372328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72" y="123197"/>
            <a:ext cx="8950428" cy="650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rot="10800000">
            <a:off x="2101702" y="1468180"/>
            <a:ext cx="565298" cy="6858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Flowchart: Process 2"/>
          <p:cNvSpPr/>
          <p:nvPr/>
        </p:nvSpPr>
        <p:spPr>
          <a:xfrm>
            <a:off x="2819400" y="1475271"/>
            <a:ext cx="1447800" cy="741620"/>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Region Selection</a:t>
            </a:r>
            <a:endParaRPr lang="en-US" dirty="0"/>
          </a:p>
        </p:txBody>
      </p:sp>
    </p:spTree>
    <p:extLst>
      <p:ext uri="{BB962C8B-B14F-4D97-AF65-F5344CB8AC3E}">
        <p14:creationId xmlns:p14="http://schemas.microsoft.com/office/powerpoint/2010/main" val="11653790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228600"/>
            <a:ext cx="8805427"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Process 2"/>
          <p:cNvSpPr/>
          <p:nvPr/>
        </p:nvSpPr>
        <p:spPr>
          <a:xfrm>
            <a:off x="6858000" y="4038600"/>
            <a:ext cx="1219200" cy="1226291"/>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Water Level Map</a:t>
            </a:r>
            <a:endParaRPr lang="en-US" dirty="0"/>
          </a:p>
        </p:txBody>
      </p:sp>
    </p:spTree>
    <p:extLst>
      <p:ext uri="{BB962C8B-B14F-4D97-AF65-F5344CB8AC3E}">
        <p14:creationId xmlns:p14="http://schemas.microsoft.com/office/powerpoint/2010/main" val="2079702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dirty="0" smtClean="0"/>
              <a:t>Geoprocessing Tools - Workflows</a:t>
            </a:r>
          </a:p>
        </p:txBody>
      </p:sp>
      <p:sp>
        <p:nvSpPr>
          <p:cNvPr id="7" name="Content Placeholder 6"/>
          <p:cNvSpPr>
            <a:spLocks noGrp="1"/>
          </p:cNvSpPr>
          <p:nvPr>
            <p:ph idx="4294967295"/>
          </p:nvPr>
        </p:nvSpPr>
        <p:spPr>
          <a:xfrm>
            <a:off x="419100" y="1676400"/>
            <a:ext cx="8001000" cy="1828800"/>
          </a:xfrm>
        </p:spPr>
        <p:txBody>
          <a:bodyPr>
            <a:normAutofit fontScale="85000" lnSpcReduction="20000"/>
          </a:bodyPr>
          <a:lstStyle/>
          <a:p>
            <a:pPr marL="287338" indent="-287338">
              <a:spcAft>
                <a:spcPts val="600"/>
              </a:spcAft>
              <a:buFont typeface="Arial" charset="0"/>
              <a:buChar char="•"/>
            </a:pPr>
            <a:r>
              <a:rPr lang="en-US" dirty="0" smtClean="0"/>
              <a:t>GP tools enable the development of </a:t>
            </a:r>
            <a:r>
              <a:rPr lang="en-US" dirty="0" smtClean="0">
                <a:solidFill>
                  <a:schemeClr val="accent2"/>
                </a:solidFill>
              </a:rPr>
              <a:t>workflows</a:t>
            </a:r>
            <a:r>
              <a:rPr lang="en-US" dirty="0" smtClean="0"/>
              <a:t> as models or scripts</a:t>
            </a:r>
          </a:p>
          <a:p>
            <a:pPr marL="287338" indent="-287338">
              <a:spcAft>
                <a:spcPts val="600"/>
              </a:spcAft>
              <a:buFont typeface="Arial" charset="0"/>
              <a:buChar char="•"/>
            </a:pPr>
            <a:r>
              <a:rPr lang="en-US" dirty="0" smtClean="0">
                <a:solidFill>
                  <a:schemeClr val="accent2"/>
                </a:solidFill>
              </a:rPr>
              <a:t>Extendable</a:t>
            </a:r>
            <a:r>
              <a:rPr lang="en-US" dirty="0" smtClean="0"/>
              <a:t> – You can create your own workflows</a:t>
            </a:r>
          </a:p>
          <a:p>
            <a:pPr marL="287338" indent="-287338">
              <a:spcAft>
                <a:spcPts val="600"/>
              </a:spcAft>
              <a:buFont typeface="Arial" charset="0"/>
              <a:buChar char="•"/>
            </a:pPr>
            <a:r>
              <a:rPr lang="en-US" dirty="0" smtClean="0"/>
              <a:t>Leverage low-level tools to </a:t>
            </a:r>
            <a:r>
              <a:rPr lang="en-US" dirty="0" smtClean="0">
                <a:solidFill>
                  <a:schemeClr val="accent2"/>
                </a:solidFill>
              </a:rPr>
              <a:t>create new tools</a:t>
            </a:r>
          </a:p>
          <a:p>
            <a:endParaRPr lang="en-US" sz="2000" dirty="0"/>
          </a:p>
        </p:txBody>
      </p:sp>
      <p:pic>
        <p:nvPicPr>
          <p:cNvPr id="26628" name="Picture 2"/>
          <p:cNvPicPr>
            <a:picLocks noChangeAspect="1" noChangeArrowheads="1"/>
          </p:cNvPicPr>
          <p:nvPr/>
        </p:nvPicPr>
        <p:blipFill>
          <a:blip r:embed="rId3" cstate="print"/>
          <a:srcRect/>
          <a:stretch>
            <a:fillRect/>
          </a:stretch>
        </p:blipFill>
        <p:spPr bwMode="auto">
          <a:xfrm>
            <a:off x="1143000" y="3733800"/>
            <a:ext cx="6553200" cy="2767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922758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891025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Process 2"/>
          <p:cNvSpPr/>
          <p:nvPr/>
        </p:nvSpPr>
        <p:spPr>
          <a:xfrm>
            <a:off x="6858000" y="4038600"/>
            <a:ext cx="1219200" cy="1226291"/>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Depth to GW Map</a:t>
            </a:r>
            <a:endParaRPr lang="en-US" dirty="0"/>
          </a:p>
        </p:txBody>
      </p:sp>
    </p:spTree>
    <p:extLst>
      <p:ext uri="{BB962C8B-B14F-4D97-AF65-F5344CB8AC3E}">
        <p14:creationId xmlns:p14="http://schemas.microsoft.com/office/powerpoint/2010/main" val="6447071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79" y="182910"/>
            <a:ext cx="8780721" cy="6370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Process 2"/>
          <p:cNvSpPr/>
          <p:nvPr/>
        </p:nvSpPr>
        <p:spPr>
          <a:xfrm>
            <a:off x="3382039" y="1600200"/>
            <a:ext cx="1219200" cy="1226291"/>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Depth to GW</a:t>
            </a:r>
          </a:p>
          <a:p>
            <a:pPr algn="ctr"/>
            <a:r>
              <a:rPr lang="en-US" dirty="0" smtClean="0"/>
              <a:t>Map</a:t>
            </a:r>
            <a:endParaRPr lang="en-US" dirty="0"/>
          </a:p>
        </p:txBody>
      </p:sp>
    </p:spTree>
    <p:extLst>
      <p:ext uri="{BB962C8B-B14F-4D97-AF65-F5344CB8AC3E}">
        <p14:creationId xmlns:p14="http://schemas.microsoft.com/office/powerpoint/2010/main" val="16582373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orm Jones\Documents\CI-WATER\water level mapping utility\figures - misc\25Dec1999screensh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1600200"/>
            <a:ext cx="9173310" cy="49688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5963941"/>
            <a:ext cx="1585690"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12/25/1999</a:t>
            </a:r>
            <a:endParaRPr lang="en-US" dirty="0"/>
          </a:p>
        </p:txBody>
      </p:sp>
      <p:sp>
        <p:nvSpPr>
          <p:cNvPr id="3" name="Title 2"/>
          <p:cNvSpPr>
            <a:spLocks noGrp="1"/>
          </p:cNvSpPr>
          <p:nvPr>
            <p:ph type="title"/>
          </p:nvPr>
        </p:nvSpPr>
        <p:spPr/>
        <p:txBody>
          <a:bodyPr/>
          <a:lstStyle/>
          <a:p>
            <a:r>
              <a:rPr lang="en-US" dirty="0" smtClean="0"/>
              <a:t>Animations</a:t>
            </a:r>
            <a:endParaRPr lang="en-US" dirty="0"/>
          </a:p>
        </p:txBody>
      </p:sp>
      <p:grpSp>
        <p:nvGrpSpPr>
          <p:cNvPr id="4" name="Group 3"/>
          <p:cNvGrpSpPr/>
          <p:nvPr/>
        </p:nvGrpSpPr>
        <p:grpSpPr>
          <a:xfrm>
            <a:off x="1772" y="1600200"/>
            <a:ext cx="9173309" cy="4968876"/>
            <a:chOff x="1772" y="1600200"/>
            <a:chExt cx="9173309" cy="4968876"/>
          </a:xfrm>
        </p:grpSpPr>
        <p:pic>
          <p:nvPicPr>
            <p:cNvPr id="1027" name="Picture 3" descr="C:\Users\Norm Jones\Documents\CI-WATER\water level mapping utility\figures - misc\25Dec2000screensh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 y="1600200"/>
              <a:ext cx="9173309" cy="49688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5894756"/>
              <a:ext cx="1572225"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12/25/2000</a:t>
              </a:r>
              <a:endParaRPr lang="en-US" dirty="0"/>
            </a:p>
          </p:txBody>
        </p:sp>
      </p:grpSp>
      <p:grpSp>
        <p:nvGrpSpPr>
          <p:cNvPr id="6" name="Group 5"/>
          <p:cNvGrpSpPr/>
          <p:nvPr/>
        </p:nvGrpSpPr>
        <p:grpSpPr>
          <a:xfrm>
            <a:off x="0" y="1600201"/>
            <a:ext cx="9144000" cy="4953000"/>
            <a:chOff x="0" y="1600201"/>
            <a:chExt cx="9144000" cy="4953000"/>
          </a:xfrm>
        </p:grpSpPr>
        <p:pic>
          <p:nvPicPr>
            <p:cNvPr id="1028" name="Picture 4" descr="C:\Users\Norm Jones\Documents\CI-WATER\water level mapping utility\figures - misc\25Dec2001screensho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1"/>
              <a:ext cx="9144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8600" y="5941291"/>
              <a:ext cx="1551387"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12/25/2001</a:t>
              </a:r>
              <a:endParaRPr lang="en-US" dirty="0"/>
            </a:p>
          </p:txBody>
        </p:sp>
      </p:grpSp>
      <p:grpSp>
        <p:nvGrpSpPr>
          <p:cNvPr id="8" name="Group 7"/>
          <p:cNvGrpSpPr/>
          <p:nvPr/>
        </p:nvGrpSpPr>
        <p:grpSpPr>
          <a:xfrm>
            <a:off x="1772" y="1641476"/>
            <a:ext cx="9142228" cy="4952040"/>
            <a:chOff x="1772" y="1641476"/>
            <a:chExt cx="9142228" cy="4952040"/>
          </a:xfrm>
        </p:grpSpPr>
        <p:pic>
          <p:nvPicPr>
            <p:cNvPr id="1029" name="Picture 5" descr="C:\Users\Norm Jones\Documents\CI-WATER\water level mapping utility\figures - misc\25Dec2002screensho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2" y="1641476"/>
              <a:ext cx="9142228" cy="49520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28600" y="5963941"/>
              <a:ext cx="1564595"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12/25/2002</a:t>
              </a:r>
              <a:endParaRPr lang="en-US" dirty="0"/>
            </a:p>
          </p:txBody>
        </p:sp>
      </p:grpSp>
      <p:grpSp>
        <p:nvGrpSpPr>
          <p:cNvPr id="9" name="Group 8"/>
          <p:cNvGrpSpPr/>
          <p:nvPr/>
        </p:nvGrpSpPr>
        <p:grpSpPr>
          <a:xfrm>
            <a:off x="1773" y="1590674"/>
            <a:ext cx="9161590" cy="4962527"/>
            <a:chOff x="1773" y="1590674"/>
            <a:chExt cx="9161590" cy="4962527"/>
          </a:xfrm>
        </p:grpSpPr>
        <p:pic>
          <p:nvPicPr>
            <p:cNvPr id="1030" name="Picture 6" descr="C:\Users\Norm Jones\Documents\CI-WATER\water level mapping utility\figures - misc\25Dec2003screensho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3" y="1590674"/>
              <a:ext cx="9161590" cy="496252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8600" y="5973189"/>
              <a:ext cx="1546962"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12/25/2003</a:t>
              </a:r>
              <a:endParaRPr lang="en-US" dirty="0"/>
            </a:p>
          </p:txBody>
        </p:sp>
      </p:grpSp>
      <p:grpSp>
        <p:nvGrpSpPr>
          <p:cNvPr id="11" name="Group 10"/>
          <p:cNvGrpSpPr/>
          <p:nvPr/>
        </p:nvGrpSpPr>
        <p:grpSpPr>
          <a:xfrm>
            <a:off x="0" y="1600200"/>
            <a:ext cx="9144000" cy="4953000"/>
            <a:chOff x="0" y="1600200"/>
            <a:chExt cx="9144000" cy="4953000"/>
          </a:xfrm>
        </p:grpSpPr>
        <p:pic>
          <p:nvPicPr>
            <p:cNvPr id="1031" name="Picture 7" descr="C:\Users\Norm Jones\Documents\CI-WATER\water level mapping utility\figures - misc\25Dec2004screensho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00200"/>
              <a:ext cx="9144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32856" y="5939906"/>
              <a:ext cx="1572225"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12/25/2004</a:t>
              </a:r>
              <a:endParaRPr lang="en-US" dirty="0"/>
            </a:p>
          </p:txBody>
        </p:sp>
      </p:grpSp>
      <p:grpSp>
        <p:nvGrpSpPr>
          <p:cNvPr id="12" name="Group 11"/>
          <p:cNvGrpSpPr/>
          <p:nvPr/>
        </p:nvGrpSpPr>
        <p:grpSpPr>
          <a:xfrm>
            <a:off x="1773" y="1587130"/>
            <a:ext cx="9168130" cy="4966070"/>
            <a:chOff x="1773" y="1587130"/>
            <a:chExt cx="9168130" cy="4966070"/>
          </a:xfrm>
        </p:grpSpPr>
        <p:pic>
          <p:nvPicPr>
            <p:cNvPr id="1032" name="Picture 8" descr="C:\Users\Norm Jones\Documents\CI-WATER\water level mapping utility\figures - misc\25Dec2005screensho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3" y="1587130"/>
              <a:ext cx="9168130" cy="4966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3061" y="5939905"/>
              <a:ext cx="1561005"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12/25/2005</a:t>
              </a:r>
              <a:endParaRPr lang="en-US" dirty="0"/>
            </a:p>
          </p:txBody>
        </p:sp>
      </p:grpSp>
    </p:spTree>
    <p:extLst>
      <p:ext uri="{BB962C8B-B14F-4D97-AF65-F5344CB8AC3E}">
        <p14:creationId xmlns:p14="http://schemas.microsoft.com/office/powerpoint/2010/main" val="202514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 b="3177"/>
          <a:stretch/>
        </p:blipFill>
        <p:spPr bwMode="auto">
          <a:xfrm>
            <a:off x="0" y="1045534"/>
            <a:ext cx="9143999" cy="581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304800" y="76200"/>
            <a:ext cx="8229600" cy="893134"/>
          </a:xfrm>
        </p:spPr>
        <p:txBody>
          <a:bodyPr/>
          <a:lstStyle/>
          <a:p>
            <a:r>
              <a:rPr lang="en-US" dirty="0" smtClean="0"/>
              <a:t>Thank You</a:t>
            </a:r>
            <a:endParaRPr lang="en-US" dirty="0"/>
          </a:p>
        </p:txBody>
      </p:sp>
      <p:sp>
        <p:nvSpPr>
          <p:cNvPr id="7" name="TextBox 6"/>
          <p:cNvSpPr txBox="1"/>
          <p:nvPr/>
        </p:nvSpPr>
        <p:spPr>
          <a:xfrm>
            <a:off x="457200" y="5486400"/>
            <a:ext cx="2895600" cy="89383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latin typeface="+mj-lt"/>
              </a:rPr>
              <a:t>Norm Jones</a:t>
            </a:r>
          </a:p>
          <a:p>
            <a:r>
              <a:rPr lang="en-US" sz="2800" dirty="0" smtClean="0">
                <a:latin typeface="+mj-lt"/>
              </a:rPr>
              <a:t>njones@byu.edu</a:t>
            </a:r>
          </a:p>
        </p:txBody>
      </p:sp>
      <p:sp>
        <p:nvSpPr>
          <p:cNvPr id="6" name="TextBox 5"/>
          <p:cNvSpPr txBox="1"/>
          <p:nvPr/>
        </p:nvSpPr>
        <p:spPr>
          <a:xfrm>
            <a:off x="3200400" y="1295400"/>
            <a:ext cx="57150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800" dirty="0"/>
              <a:t>This material is </a:t>
            </a:r>
            <a:r>
              <a:rPr lang="en-US" sz="1800" dirty="0" smtClean="0"/>
              <a:t>partially based </a:t>
            </a:r>
            <a:r>
              <a:rPr lang="en-US" sz="1800" dirty="0"/>
              <a:t>upon work supported by the National Science Foundation under Grant</a:t>
            </a:r>
          </a:p>
          <a:p>
            <a:pPr algn="ctr"/>
            <a:r>
              <a:rPr lang="en-US" sz="1800" dirty="0"/>
              <a:t>No. 1135482.</a:t>
            </a:r>
          </a:p>
        </p:txBody>
      </p:sp>
      <p:sp>
        <p:nvSpPr>
          <p:cNvPr id="8" name="TextBox 7"/>
          <p:cNvSpPr txBox="1"/>
          <p:nvPr/>
        </p:nvSpPr>
        <p:spPr>
          <a:xfrm>
            <a:off x="304800" y="1295400"/>
            <a:ext cx="2702443"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800" dirty="0" smtClean="0"/>
              <a:t>Special Thanks to:</a:t>
            </a:r>
          </a:p>
          <a:p>
            <a:pPr algn="ctr"/>
            <a:r>
              <a:rPr lang="en-US" sz="1800" b="1" dirty="0" smtClean="0"/>
              <a:t>Michael Burns</a:t>
            </a:r>
          </a:p>
          <a:p>
            <a:pPr algn="ctr"/>
            <a:r>
              <a:rPr lang="en-US" sz="1800" b="1" dirty="0" smtClean="0"/>
              <a:t>Scott Christiansen</a:t>
            </a:r>
          </a:p>
          <a:p>
            <a:pPr algn="ctr"/>
            <a:r>
              <a:rPr lang="en-US" sz="1800" b="1" dirty="0" smtClean="0"/>
              <a:t>Gil Strassberg</a:t>
            </a:r>
          </a:p>
          <a:p>
            <a:pPr algn="ctr"/>
            <a:r>
              <a:rPr lang="en-US" sz="1800" b="1" dirty="0" smtClean="0"/>
              <a:t>Alan Lemon</a:t>
            </a:r>
          </a:p>
          <a:p>
            <a:pPr algn="ctr"/>
            <a:r>
              <a:rPr lang="en-US" sz="1800" b="1" dirty="0" smtClean="0"/>
              <a:t>Doug Gallup</a:t>
            </a:r>
            <a:endParaRPr lang="en-US" sz="1800" b="1" dirty="0"/>
          </a:p>
        </p:txBody>
      </p:sp>
    </p:spTree>
    <p:extLst>
      <p:ext uri="{BB962C8B-B14F-4D97-AF65-F5344CB8AC3E}">
        <p14:creationId xmlns:p14="http://schemas.microsoft.com/office/powerpoint/2010/main" val="2930832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9808" y="344424"/>
            <a:ext cx="8013192" cy="1636776"/>
          </a:xfrm>
        </p:spPr>
        <p:txBody>
          <a:bodyPr>
            <a:normAutofit/>
          </a:bodyPr>
          <a:lstStyle/>
          <a:p>
            <a:r>
              <a:rPr lang="en-US" sz="4400" dirty="0"/>
              <a:t>Automated </a:t>
            </a:r>
            <a:r>
              <a:rPr lang="en-US" sz="4400" dirty="0" smtClean="0"/>
              <a:t>Well Impact Analysis</a:t>
            </a:r>
            <a:endParaRPr lang="en-US" sz="4400" dirty="0"/>
          </a:p>
        </p:txBody>
      </p:sp>
      <p:sp>
        <p:nvSpPr>
          <p:cNvPr id="4" name="Text Placeholder 3"/>
          <p:cNvSpPr>
            <a:spLocks noGrp="1"/>
          </p:cNvSpPr>
          <p:nvPr>
            <p:ph type="body" idx="1"/>
          </p:nvPr>
        </p:nvSpPr>
        <p:spPr>
          <a:xfrm>
            <a:off x="740664" y="2057400"/>
            <a:ext cx="8022336" cy="457200"/>
          </a:xfrm>
        </p:spPr>
        <p:txBody>
          <a:bodyPr/>
          <a:lstStyle/>
          <a:p>
            <a:r>
              <a:rPr lang="en-US" dirty="0" smtClean="0"/>
              <a:t>Scripting MODFLOW simulations</a:t>
            </a:r>
            <a:endParaRPr lang="en-US" dirty="0"/>
          </a:p>
        </p:txBody>
      </p:sp>
    </p:spTree>
    <p:extLst>
      <p:ext uri="{BB962C8B-B14F-4D97-AF65-F5344CB8AC3E}">
        <p14:creationId xmlns:p14="http://schemas.microsoft.com/office/powerpoint/2010/main" val="3348756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5"/>
          <p:cNvSpPr>
            <a:spLocks noGrp="1" noChangeArrowheads="1"/>
          </p:cNvSpPr>
          <p:nvPr>
            <p:ph type="title"/>
          </p:nvPr>
        </p:nvSpPr>
        <p:spPr/>
        <p:txBody>
          <a:bodyPr/>
          <a:lstStyle/>
          <a:p>
            <a:r>
              <a:rPr lang="en-US" smtClean="0"/>
              <a:t>MODFLOW</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49056"/>
            <a:ext cx="7998093" cy="472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38235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533400" y="1735229"/>
            <a:ext cx="8077200" cy="4662183"/>
          </a:xfrm>
          <a:prstGeom prst="rect">
            <a:avLst/>
          </a:prstGeom>
          <a:noFill/>
          <a:ln w="9525">
            <a:noFill/>
            <a:miter lim="800000"/>
            <a:headEnd/>
            <a:tailEnd/>
          </a:ln>
        </p:spPr>
      </p:pic>
      <p:sp>
        <p:nvSpPr>
          <p:cNvPr id="1029" name="Rectangle 7"/>
          <p:cNvSpPr>
            <a:spLocks noGrp="1" noChangeArrowheads="1"/>
          </p:cNvSpPr>
          <p:nvPr>
            <p:ph type="title"/>
          </p:nvPr>
        </p:nvSpPr>
        <p:spPr/>
        <p:txBody>
          <a:bodyPr/>
          <a:lstStyle/>
          <a:p>
            <a:r>
              <a:rPr lang="en-US" dirty="0" smtClean="0"/>
              <a:t>Simulation Feature Data Set</a:t>
            </a:r>
          </a:p>
        </p:txBody>
      </p:sp>
      <p:sp>
        <p:nvSpPr>
          <p:cNvPr id="8" name="Rounded Rectangle 7"/>
          <p:cNvSpPr/>
          <p:nvPr/>
        </p:nvSpPr>
        <p:spPr>
          <a:xfrm>
            <a:off x="381000" y="5096397"/>
            <a:ext cx="4247493" cy="1456803"/>
          </a:xfrm>
          <a:prstGeom prst="roundRect">
            <a:avLst/>
          </a:prstGeom>
          <a:solidFill>
            <a:srgbClr val="000000">
              <a:alpha val="16863"/>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p:cNvPicPr>
            <a:picLocks noChangeAspect="1" noChangeArrowheads="1"/>
          </p:cNvPicPr>
          <p:nvPr/>
        </p:nvPicPr>
        <p:blipFill>
          <a:blip r:embed="rId4" cstate="print"/>
          <a:srcRect/>
          <a:stretch>
            <a:fillRect/>
          </a:stretch>
        </p:blipFill>
        <p:spPr bwMode="auto">
          <a:xfrm>
            <a:off x="903289" y="2150188"/>
            <a:ext cx="7372186" cy="3507663"/>
          </a:xfrm>
          <a:prstGeom prst="rect">
            <a:avLst/>
          </a:prstGeom>
          <a:noFill/>
          <a:ln w="9525">
            <a:noFill/>
            <a:miter lim="800000"/>
            <a:headEnd/>
            <a:tailEnd/>
          </a:ln>
        </p:spPr>
      </p:pic>
    </p:spTree>
    <p:extLst>
      <p:ext uri="{BB962C8B-B14F-4D97-AF65-F5344CB8AC3E}">
        <p14:creationId xmlns:p14="http://schemas.microsoft.com/office/powerpoint/2010/main" val="3045038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dirty="0" smtClean="0"/>
              <a:t>MODFLOW Data Model</a:t>
            </a:r>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382000" cy="483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987" y="3429000"/>
            <a:ext cx="6373644"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rved Right Arrow 4"/>
          <p:cNvSpPr/>
          <p:nvPr/>
        </p:nvSpPr>
        <p:spPr>
          <a:xfrm rot="2097141">
            <a:off x="3774918" y="1822748"/>
            <a:ext cx="685800" cy="1769895"/>
          </a:xfrm>
          <a:prstGeom prst="curved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60752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aquaveo template (nlj)">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aquaveo template (nlj)">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aquaveo template (nlj)</Template>
  <TotalTime>6547</TotalTime>
  <Words>1197</Words>
  <Application>Microsoft Office PowerPoint</Application>
  <PresentationFormat>On-screen Show (4:3)</PresentationFormat>
  <Paragraphs>249</Paragraphs>
  <Slides>53</Slides>
  <Notes>19</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53</vt:i4>
      </vt:variant>
    </vt:vector>
  </HeadingPairs>
  <TitlesOfParts>
    <vt:vector size="61" baseType="lpstr">
      <vt:lpstr>aquaveo template (nlj)</vt:lpstr>
      <vt:lpstr>1_Default Design</vt:lpstr>
      <vt:lpstr>2_Default Design</vt:lpstr>
      <vt:lpstr>1_aquaveo template (nlj)</vt:lpstr>
      <vt:lpstr>3_Default Design</vt:lpstr>
      <vt:lpstr>4_Default Design</vt:lpstr>
      <vt:lpstr>Module</vt:lpstr>
      <vt:lpstr>Visio</vt:lpstr>
      <vt:lpstr>Arc Hydro Groundwater APPLICATIONS</vt:lpstr>
      <vt:lpstr>Arc Hydro GW Data Model</vt:lpstr>
      <vt:lpstr>Arc Hydro GW Tools</vt:lpstr>
      <vt:lpstr>Geoprocessing Tools</vt:lpstr>
      <vt:lpstr>Geoprocessing Tools - Workflows</vt:lpstr>
      <vt:lpstr>Automated Well Impact Analysis</vt:lpstr>
      <vt:lpstr>MODFLOW</vt:lpstr>
      <vt:lpstr>Simulation Feature Data Set</vt:lpstr>
      <vt:lpstr>MODFLOW Data Model</vt:lpstr>
      <vt:lpstr>MODFLOW Analyst Tools</vt:lpstr>
      <vt:lpstr>Import MODFLOW Model Tool</vt:lpstr>
      <vt:lpstr>Make MODFLOW Features Tool</vt:lpstr>
      <vt:lpstr>Automated Well Permitting</vt:lpstr>
      <vt:lpstr>Case Study #1 – Virginia DEQ</vt:lpstr>
      <vt:lpstr>Well Permitting Workflow</vt:lpstr>
      <vt:lpstr>GIS Products</vt:lpstr>
      <vt:lpstr>Eastern Shore Model</vt:lpstr>
      <vt:lpstr>Sample Application</vt:lpstr>
      <vt:lpstr>Changes in Chloride Concentration</vt:lpstr>
      <vt:lpstr>MODFLOW in the Cloud</vt:lpstr>
      <vt:lpstr>Utah Division of Water Rights</vt:lpstr>
      <vt:lpstr>Cloud-Based Solution</vt:lpstr>
      <vt:lpstr>Web Interface</vt:lpstr>
      <vt:lpstr>Static Model Data</vt:lpstr>
      <vt:lpstr>Map Layers from UDWR Server</vt:lpstr>
      <vt:lpstr>Table of Well Applications</vt:lpstr>
      <vt:lpstr>Submitting a Model Run</vt:lpstr>
      <vt:lpstr>Model Results</vt:lpstr>
      <vt:lpstr>Impact on Springs</vt:lpstr>
      <vt:lpstr>PDF Output</vt:lpstr>
      <vt:lpstr>Texas Groundwater Availability Models</vt:lpstr>
      <vt:lpstr>Trinity (Hill Country) Aquifer GAM</vt:lpstr>
      <vt:lpstr>PDF Simulation Report</vt:lpstr>
      <vt:lpstr>Water Level Mapping Utility</vt:lpstr>
      <vt:lpstr>CI-WATER Project</vt:lpstr>
      <vt:lpstr>Cloud-Based Water Level Mapping Utility</vt:lpstr>
      <vt:lpstr>TWDB Well Database</vt:lpstr>
      <vt:lpstr>Measurements per Well</vt:lpstr>
      <vt:lpstr>Measurements per Year</vt:lpstr>
      <vt:lpstr>Wells</vt:lpstr>
      <vt:lpstr>Time Series Processing</vt:lpstr>
      <vt:lpstr>Workflow Components</vt:lpstr>
      <vt:lpstr>Time Series Interpolation</vt:lpstr>
      <vt:lpstr>Least Squares Fit</vt:lpstr>
      <vt:lpstr>Least Squares Fit, n=2</vt:lpstr>
      <vt:lpstr>Least Squares Fit, Extrapolation</vt:lpstr>
      <vt:lpstr>PowerPoint Presentation</vt:lpstr>
      <vt:lpstr>PowerPoint Presentation</vt:lpstr>
      <vt:lpstr>PowerPoint Presentation</vt:lpstr>
      <vt:lpstr>PowerPoint Presentation</vt:lpstr>
      <vt:lpstr>PowerPoint Presentation</vt:lpstr>
      <vt:lpstr>Animations</vt:lpstr>
      <vt:lpstr>Thank You</vt:lpstr>
    </vt:vector>
  </TitlesOfParts>
  <Company>Brigham Young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Stochastic Simulations</dc:title>
  <dc:creator>Norm Jones</dc:creator>
  <cp:lastModifiedBy>Norm Jones</cp:lastModifiedBy>
  <cp:revision>545</cp:revision>
  <dcterms:created xsi:type="dcterms:W3CDTF">2002-07-05T23:29:17Z</dcterms:created>
  <dcterms:modified xsi:type="dcterms:W3CDTF">2012-10-22T19:02:36Z</dcterms:modified>
</cp:coreProperties>
</file>