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39" r:id="rId3"/>
    <p:sldId id="340" r:id="rId4"/>
    <p:sldId id="341" r:id="rId5"/>
    <p:sldId id="343" r:id="rId6"/>
    <p:sldId id="344" r:id="rId7"/>
    <p:sldId id="345" r:id="rId8"/>
    <p:sldId id="330" r:id="rId9"/>
    <p:sldId id="331" r:id="rId10"/>
    <p:sldId id="366" r:id="rId11"/>
    <p:sldId id="321" r:id="rId12"/>
    <p:sldId id="270" r:id="rId13"/>
    <p:sldId id="265" r:id="rId14"/>
    <p:sldId id="267" r:id="rId15"/>
    <p:sldId id="367" r:id="rId16"/>
    <p:sldId id="346" r:id="rId17"/>
    <p:sldId id="365" r:id="rId18"/>
    <p:sldId id="347" r:id="rId19"/>
    <p:sldId id="348" r:id="rId20"/>
    <p:sldId id="349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3" r:id="rId29"/>
    <p:sldId id="364" r:id="rId30"/>
    <p:sldId id="313" r:id="rId31"/>
    <p:sldId id="368" r:id="rId32"/>
    <p:sldId id="369" r:id="rId33"/>
    <p:sldId id="370" r:id="rId34"/>
    <p:sldId id="350" r:id="rId35"/>
    <p:sldId id="351" r:id="rId36"/>
    <p:sldId id="352" r:id="rId37"/>
    <p:sldId id="353" r:id="rId38"/>
    <p:sldId id="354" r:id="rId39"/>
    <p:sldId id="338" r:id="rId40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0000FF"/>
    <a:srgbClr val="33CCCC"/>
    <a:srgbClr val="FF00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8" autoAdjust="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C92BF92-F4C5-4789-8515-52398E00A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73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B6A7B5-8A65-4239-BCDB-0E728EF42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00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6079"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697779" indent="-268376" defTabSz="896079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073506" indent="-214701" defTabSz="896079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502908" indent="-214701" defTabSz="896079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1932310" indent="-214701" defTabSz="896079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361712" indent="-214701" defTabSz="896079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791115" indent="-214701" defTabSz="896079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220517" indent="-214701" defTabSz="896079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649919" indent="-214701" defTabSz="896079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01973E-4FE7-4703-8674-3CCA517EEDA7}" type="slidenum">
              <a:rPr lang="it-IT" b="0" i="0" smtClean="0"/>
              <a:pPr eaLnBrk="1" hangingPunct="1"/>
              <a:t>3</a:t>
            </a:fld>
            <a:endParaRPr lang="it-IT" b="0" i="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43438" cy="3482975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58" y="4410730"/>
            <a:ext cx="5598786" cy="41774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678C-0D88-4C48-A344-9F69921649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9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678C-0D88-4C48-A344-9F69921649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97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6A7B5-8A65-4239-BCDB-0E728EF4219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94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7FEC71-FB33-419C-993B-BB8CBA4B487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24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678C-0D88-4C48-A344-9F699216490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33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678C-0D88-4C48-A344-9F69921649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33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678C-0D88-4C48-A344-9F69921649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33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EF0A6-D8B4-4B30-8EF8-EEA712234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0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1FFE7-5738-4FBB-8A23-185C8C368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20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8FA36-7A75-4878-9714-892EAB87A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9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6DB74-CBAD-4DBA-B8D6-B21D8A07A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7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23E31-B49C-4AB2-8A46-D5776FF8E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DED00-CD20-4826-BA1E-773AD3D80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9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1B099-FE80-4A63-BAC0-4DD41C639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A875D-058A-4C6C-8AEB-0EFF90619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9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FC3DC-3DFD-4795-B73C-B55F213AF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60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501C4-C58C-470A-9A1F-7BC8ED08B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0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2CEEE-C948-4C7A-B589-2F00343A4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1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5F46AE8-3C87-4348-B56B-9D8958D3B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28600" y="2362200"/>
            <a:ext cx="43053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latin typeface="+mj-lt"/>
              </a:rPr>
              <a:t>Lidar data in water resources applications</a:t>
            </a:r>
            <a:endParaRPr lang="en-US" sz="2800" b="1" dirty="0">
              <a:latin typeface="+mj-lt"/>
            </a:endParaRP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-1" y="3794125"/>
            <a:ext cx="46561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+mn-lt"/>
              </a:rPr>
              <a:t>Paola Passalacqua</a:t>
            </a:r>
          </a:p>
          <a:p>
            <a:pPr algn="ctr" eaLnBrk="1" hangingPunct="1"/>
            <a:endParaRPr lang="en-US" dirty="0">
              <a:latin typeface="+mn-lt"/>
            </a:endParaRPr>
          </a:p>
          <a:p>
            <a:pPr algn="ctr" eaLnBrk="1" hangingPunct="1"/>
            <a:r>
              <a:rPr lang="en-US" sz="1600" i="1" dirty="0" smtClean="0">
                <a:latin typeface="+mn-lt"/>
              </a:rPr>
              <a:t>CE 394K 3 Guest Lecture, November 15</a:t>
            </a:r>
            <a:r>
              <a:rPr lang="en-US" sz="1600" i="1" baseline="30000" dirty="0" smtClean="0">
                <a:latin typeface="+mn-lt"/>
              </a:rPr>
              <a:t>th</a:t>
            </a:r>
            <a:r>
              <a:rPr lang="en-US" sz="1600" i="1" dirty="0" smtClean="0">
                <a:latin typeface="+mn-lt"/>
              </a:rPr>
              <a:t>, 2012</a:t>
            </a:r>
            <a:endParaRPr lang="en-US" sz="1600" i="1" dirty="0">
              <a:latin typeface="+mn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7" y="0"/>
            <a:ext cx="4487863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00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8746" y="71735"/>
            <a:ext cx="7535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Example 3: Drainage density as a signature of climate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" y="673417"/>
            <a:ext cx="3604136" cy="3822383"/>
            <a:chOff x="152400" y="521017"/>
            <a:chExt cx="3604136" cy="3822383"/>
          </a:xfrm>
        </p:grpSpPr>
        <p:sp>
          <p:nvSpPr>
            <p:cNvPr id="6" name="Rectangle 5"/>
            <p:cNvSpPr/>
            <p:nvPr/>
          </p:nvSpPr>
          <p:spPr>
            <a:xfrm>
              <a:off x="152400" y="533400"/>
              <a:ext cx="3604136" cy="381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152400" y="521017"/>
              <a:ext cx="3604136" cy="3593783"/>
              <a:chOff x="185234" y="1343028"/>
              <a:chExt cx="5148766" cy="5133975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234" y="1389700"/>
                <a:ext cx="2847023" cy="5087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702" y="1343028"/>
                <a:ext cx="2380298" cy="5133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0" y="4203383"/>
            <a:ext cx="9067800" cy="2672238"/>
            <a:chOff x="0" y="4203383"/>
            <a:chExt cx="9067800" cy="2672238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4203383"/>
              <a:ext cx="9067800" cy="2654617"/>
              <a:chOff x="0" y="4203383"/>
              <a:chExt cx="9067800" cy="265461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0" y="4203383"/>
                <a:ext cx="9067800" cy="2654617"/>
              </a:xfrm>
              <a:prstGeom prst="rect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2430" y="4237250"/>
                <a:ext cx="4789170" cy="24460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13457" y="4869132"/>
                <a:ext cx="392514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Arial" pitchFamily="34" charset="0"/>
                    <a:cs typeface="Arial" pitchFamily="34" charset="0"/>
                  </a:rPr>
                  <a:t>The problem of resolution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: Strong discrepancy between channels as mapped in the field and as deduced from topographic maps (Morisawa, [1957; 1961]; Schneider [1961]). 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414427" y="6629400"/>
              <a:ext cx="34341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Schneider, W.J., J. </a:t>
              </a:r>
              <a:r>
                <a:rPr lang="en-US" sz="1000" b="1" i="1" dirty="0" err="1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Geophys</a:t>
              </a:r>
              <a:r>
                <a:rPr lang="en-US" sz="1000" b="1" i="1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. Res., 1961</a:t>
              </a:r>
              <a:endParaRPr lang="en-US" sz="1000" b="1" i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7227" y="4249579"/>
            <a:ext cx="3434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Melton, M.A., ONR Tech Report, 1957</a:t>
            </a:r>
            <a:endParaRPr lang="en-US" sz="1000" b="1" i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1021140"/>
            <a:ext cx="495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Climate exerts a quantifiable control over the degree of channel dissection</a:t>
            </a: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Lithology and relief are important cofactors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8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>
                <a:latin typeface="+mn-lt"/>
              </a:rPr>
              <a:t>Digital elevation data</a:t>
            </a:r>
          </a:p>
        </p:txBody>
      </p:sp>
      <p:pic>
        <p:nvPicPr>
          <p:cNvPr id="819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838200"/>
            <a:ext cx="3930650" cy="30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738563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20"/>
          <p:cNvSpPr txBox="1">
            <a:spLocks noChangeArrowheads="1"/>
          </p:cNvSpPr>
          <p:nvPr/>
        </p:nvSpPr>
        <p:spPr bwMode="auto">
          <a:xfrm>
            <a:off x="5543550" y="3048000"/>
            <a:ext cx="30670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Grigno basin, Italy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Resolution 30 m x 30 m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Data source: University of  Padova</a:t>
            </a:r>
          </a:p>
        </p:txBody>
      </p:sp>
      <p:sp>
        <p:nvSpPr>
          <p:cNvPr id="8199" name="Text Box 21"/>
          <p:cNvSpPr txBox="1">
            <a:spLocks noChangeArrowheads="1"/>
          </p:cNvSpPr>
          <p:nvPr/>
        </p:nvSpPr>
        <p:spPr bwMode="auto">
          <a:xfrm>
            <a:off x="5181600" y="5426075"/>
            <a:ext cx="30670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Tanaro basin, Italy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Resolution 90 m x 90 m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Data source: University of Padova</a:t>
            </a:r>
          </a:p>
        </p:txBody>
      </p:sp>
      <p:pic>
        <p:nvPicPr>
          <p:cNvPr id="8200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4368800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1" name="Text Box 23"/>
          <p:cNvSpPr txBox="1">
            <a:spLocks noChangeArrowheads="1"/>
          </p:cNvSpPr>
          <p:nvPr/>
        </p:nvSpPr>
        <p:spPr bwMode="auto">
          <a:xfrm>
            <a:off x="457200" y="5410200"/>
            <a:ext cx="30670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Tirso basin, Italy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Resolution 100 m x 100 m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Data source: University of Padova</a:t>
            </a:r>
          </a:p>
        </p:txBody>
      </p:sp>
      <p:sp>
        <p:nvSpPr>
          <p:cNvPr id="8202" name="Text Box 24"/>
          <p:cNvSpPr txBox="1">
            <a:spLocks noChangeArrowheads="1"/>
          </p:cNvSpPr>
          <p:nvPr/>
        </p:nvSpPr>
        <p:spPr bwMode="auto">
          <a:xfrm>
            <a:off x="76200" y="928688"/>
            <a:ext cx="533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SzPct val="70000"/>
              <a:buFont typeface="Wingdings" pitchFamily="2" charset="2"/>
              <a:buNone/>
            </a:pPr>
            <a:r>
              <a:rPr lang="en-US"/>
              <a:t>Data resolution available until recently 30-100 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12"/>
          <p:cNvSpPr txBox="1">
            <a:spLocks noChangeArrowheads="1"/>
          </p:cNvSpPr>
          <p:nvPr/>
        </p:nvSpPr>
        <p:spPr bwMode="auto">
          <a:xfrm>
            <a:off x="0" y="9144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2000"/>
              <a:t>Rio Cordon basin, Selva di Cadore, Italy</a:t>
            </a:r>
          </a:p>
        </p:txBody>
      </p: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  <p:pic>
        <p:nvPicPr>
          <p:cNvPr id="922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9" y="1452563"/>
            <a:ext cx="8754428" cy="51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>
                <a:latin typeface="+mn-lt"/>
              </a:rPr>
              <a:t>The role of data resolution</a:t>
            </a:r>
          </a:p>
        </p:txBody>
      </p:sp>
      <p:pic>
        <p:nvPicPr>
          <p:cNvPr id="1024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2563"/>
            <a:ext cx="8768035" cy="515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16"/>
          <p:cNvSpPr txBox="1">
            <a:spLocks noChangeArrowheads="1"/>
          </p:cNvSpPr>
          <p:nvPr/>
        </p:nvSpPr>
        <p:spPr bwMode="auto">
          <a:xfrm>
            <a:off x="0" y="9144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2000"/>
              <a:t>DTM 10x10 m</a:t>
            </a:r>
          </a:p>
        </p:txBody>
      </p:sp>
      <p:sp>
        <p:nvSpPr>
          <p:cNvPr id="10246" name="Text Box 17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6" y="1457325"/>
            <a:ext cx="8766810" cy="514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16"/>
          <p:cNvSpPr txBox="1">
            <a:spLocks noChangeArrowheads="1"/>
          </p:cNvSpPr>
          <p:nvPr/>
        </p:nvSpPr>
        <p:spPr bwMode="auto">
          <a:xfrm>
            <a:off x="0" y="9144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2000"/>
              <a:t>DTM 1x1 m</a:t>
            </a:r>
          </a:p>
        </p:txBody>
      </p:sp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  <p:sp>
        <p:nvSpPr>
          <p:cNvPr id="1331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>
                <a:latin typeface="+mn-lt"/>
              </a:rPr>
              <a:t>The role of data resolution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00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457200"/>
            <a:ext cx="4572000" cy="531876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8746" y="0"/>
            <a:ext cx="7535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Lidar DTMs: Solving the resolution problem?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3787140" cy="569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609600"/>
            <a:ext cx="4191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Availability of meter and sub-meter resolution topographic data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Topographic patterns can be resolved over large areas at resolutions commensurate with the scale of governing processes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Importance of objective extraction of geomorphic feature</a:t>
            </a: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1" y="31242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Opportunity to measure drainage density </a:t>
            </a:r>
            <a:endParaRPr lang="en-US" sz="16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pp7545\Documents\presentations\CUAHSI_2012\ikawa field campaign pi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811776" cy="320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9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714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0075"/>
            <a:ext cx="4958715" cy="333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48150"/>
            <a:ext cx="4967764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714500" y="0"/>
            <a:ext cx="7429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+mn-lt"/>
              </a:rPr>
              <a:t>Challenges in geomorphic feature extraction </a:t>
            </a:r>
            <a:endParaRPr lang="en-US" sz="24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3964" y="975479"/>
            <a:ext cx="41000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Channel initiation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Identification of accurate centerline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Presence of roads and bridges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Artificial drainage ditches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Small signal to noise ratio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Identification of channel banks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Measurement of bluffs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4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714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1714500" y="0"/>
            <a:ext cx="7429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+mn-lt"/>
              </a:rPr>
              <a:t>GeoNet: NCED toolbox for channel network extraction</a:t>
            </a:r>
            <a:endParaRPr lang="en-US" sz="2400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40069"/>
            <a:ext cx="7208574" cy="594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38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524000" y="0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/>
              <a:t>GeoNet: </a:t>
            </a:r>
            <a:r>
              <a:rPr lang="en-US" sz="2400" dirty="0" smtClean="0"/>
              <a:t>Nonlinear filtering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512277" y="685800"/>
            <a:ext cx="74793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SzPct val="70000"/>
              <a:buFont typeface="+mj-lt"/>
              <a:buAutoNum type="arabicPeriod"/>
            </a:pPr>
            <a:r>
              <a:rPr lang="en-US" b="1" dirty="0" smtClean="0">
                <a:solidFill>
                  <a:schemeClr val="accent2"/>
                </a:solidFill>
              </a:rPr>
              <a:t>Nonlinear filtering: </a:t>
            </a:r>
            <a:r>
              <a:rPr lang="en-US" dirty="0" smtClean="0"/>
              <a:t>Enhance features of interest, while smoothing small scale features. Perona and Malik [1990]</a:t>
            </a:r>
            <a:endParaRPr lang="en-US" i="1" dirty="0"/>
          </a:p>
        </p:txBody>
      </p:sp>
      <p:graphicFrame>
        <p:nvGraphicFramePr>
          <p:cNvPr id="2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944030"/>
              </p:ext>
            </p:extLst>
          </p:nvPr>
        </p:nvGraphicFramePr>
        <p:xfrm>
          <a:off x="1981200" y="1733700"/>
          <a:ext cx="3120889" cy="43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64" name="Equation" r:id="rId3" imgW="1879560" imgH="279360" progId="Equation.DSMT4">
                  <p:embed/>
                </p:oleObj>
              </mc:Choice>
              <mc:Fallback>
                <p:oleObj name="Equation" r:id="rId3" imgW="18795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33700"/>
                        <a:ext cx="3120889" cy="4394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177640"/>
              </p:ext>
            </p:extLst>
          </p:nvPr>
        </p:nvGraphicFramePr>
        <p:xfrm>
          <a:off x="1905000" y="2267100"/>
          <a:ext cx="1561680" cy="70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65" name="Equation" r:id="rId5" imgW="1041120" imgH="469800" progId="Equation.3">
                  <p:embed/>
                </p:oleObj>
              </mc:Choice>
              <mc:Fallback>
                <p:oleObj name="Equation" r:id="rId5" imgW="10411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267100"/>
                        <a:ext cx="1561680" cy="70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6324600" y="3663391"/>
            <a:ext cx="2669135" cy="3042209"/>
            <a:chOff x="1523999" y="3322709"/>
            <a:chExt cx="3089276" cy="3521075"/>
          </a:xfrm>
        </p:grpSpPr>
        <p:pic>
          <p:nvPicPr>
            <p:cNvPr id="30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322709"/>
              <a:ext cx="3089275" cy="352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1523999" y="3597917"/>
              <a:ext cx="1482726" cy="512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</a:rPr>
                <a:t>Smooth</a:t>
              </a:r>
            </a:p>
          </p:txBody>
        </p:sp>
        <p:sp>
          <p:nvSpPr>
            <p:cNvPr id="32" name="Freeform 19"/>
            <p:cNvSpPr>
              <a:spLocks/>
            </p:cNvSpPr>
            <p:nvPr/>
          </p:nvSpPr>
          <p:spPr bwMode="auto">
            <a:xfrm>
              <a:off x="2272261" y="4882444"/>
              <a:ext cx="474663" cy="1960563"/>
            </a:xfrm>
            <a:custGeom>
              <a:avLst/>
              <a:gdLst>
                <a:gd name="T0" fmla="*/ 298 w 299"/>
                <a:gd name="T1" fmla="*/ 0 h 1235"/>
                <a:gd name="T2" fmla="*/ 292 w 299"/>
                <a:gd name="T3" fmla="*/ 27 h 1235"/>
                <a:gd name="T4" fmla="*/ 274 w 299"/>
                <a:gd name="T5" fmla="*/ 39 h 1235"/>
                <a:gd name="T6" fmla="*/ 265 w 299"/>
                <a:gd name="T7" fmla="*/ 45 h 1235"/>
                <a:gd name="T8" fmla="*/ 187 w 299"/>
                <a:gd name="T9" fmla="*/ 48 h 1235"/>
                <a:gd name="T10" fmla="*/ 157 w 299"/>
                <a:gd name="T11" fmla="*/ 105 h 1235"/>
                <a:gd name="T12" fmla="*/ 148 w 299"/>
                <a:gd name="T13" fmla="*/ 111 h 1235"/>
                <a:gd name="T14" fmla="*/ 136 w 299"/>
                <a:gd name="T15" fmla="*/ 123 h 1235"/>
                <a:gd name="T16" fmla="*/ 100 w 299"/>
                <a:gd name="T17" fmla="*/ 150 h 1235"/>
                <a:gd name="T18" fmla="*/ 79 w 299"/>
                <a:gd name="T19" fmla="*/ 171 h 1235"/>
                <a:gd name="T20" fmla="*/ 76 w 299"/>
                <a:gd name="T21" fmla="*/ 228 h 1235"/>
                <a:gd name="T22" fmla="*/ 40 w 299"/>
                <a:gd name="T23" fmla="*/ 267 h 1235"/>
                <a:gd name="T24" fmla="*/ 25 w 299"/>
                <a:gd name="T25" fmla="*/ 297 h 1235"/>
                <a:gd name="T26" fmla="*/ 4 w 299"/>
                <a:gd name="T27" fmla="*/ 405 h 1235"/>
                <a:gd name="T28" fmla="*/ 22 w 299"/>
                <a:gd name="T29" fmla="*/ 477 h 1235"/>
                <a:gd name="T30" fmla="*/ 67 w 299"/>
                <a:gd name="T31" fmla="*/ 525 h 1235"/>
                <a:gd name="T32" fmla="*/ 109 w 299"/>
                <a:gd name="T33" fmla="*/ 573 h 1235"/>
                <a:gd name="T34" fmla="*/ 142 w 299"/>
                <a:gd name="T35" fmla="*/ 618 h 1235"/>
                <a:gd name="T36" fmla="*/ 163 w 299"/>
                <a:gd name="T37" fmla="*/ 663 h 1235"/>
                <a:gd name="T38" fmla="*/ 154 w 299"/>
                <a:gd name="T39" fmla="*/ 777 h 1235"/>
                <a:gd name="T40" fmla="*/ 133 w 299"/>
                <a:gd name="T41" fmla="*/ 816 h 1235"/>
                <a:gd name="T42" fmla="*/ 136 w 299"/>
                <a:gd name="T43" fmla="*/ 954 h 1235"/>
                <a:gd name="T44" fmla="*/ 151 w 299"/>
                <a:gd name="T45" fmla="*/ 984 h 1235"/>
                <a:gd name="T46" fmla="*/ 163 w 299"/>
                <a:gd name="T47" fmla="*/ 1002 h 1235"/>
                <a:gd name="T48" fmla="*/ 148 w 299"/>
                <a:gd name="T49" fmla="*/ 1056 h 1235"/>
                <a:gd name="T50" fmla="*/ 187 w 299"/>
                <a:gd name="T51" fmla="*/ 1074 h 1235"/>
                <a:gd name="T52" fmla="*/ 187 w 299"/>
                <a:gd name="T53" fmla="*/ 1110 h 1235"/>
                <a:gd name="T54" fmla="*/ 211 w 299"/>
                <a:gd name="T55" fmla="*/ 1215 h 1235"/>
                <a:gd name="T56" fmla="*/ 220 w 299"/>
                <a:gd name="T57" fmla="*/ 1227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9" h="1235">
                  <a:moveTo>
                    <a:pt x="298" y="0"/>
                  </a:moveTo>
                  <a:cubicBezTo>
                    <a:pt x="296" y="9"/>
                    <a:pt x="299" y="20"/>
                    <a:pt x="292" y="27"/>
                  </a:cubicBezTo>
                  <a:cubicBezTo>
                    <a:pt x="287" y="32"/>
                    <a:pt x="280" y="35"/>
                    <a:pt x="274" y="39"/>
                  </a:cubicBezTo>
                  <a:cubicBezTo>
                    <a:pt x="271" y="41"/>
                    <a:pt x="265" y="45"/>
                    <a:pt x="265" y="45"/>
                  </a:cubicBezTo>
                  <a:cubicBezTo>
                    <a:pt x="226" y="43"/>
                    <a:pt x="219" y="43"/>
                    <a:pt x="187" y="48"/>
                  </a:cubicBezTo>
                  <a:cubicBezTo>
                    <a:pt x="166" y="62"/>
                    <a:pt x="172" y="87"/>
                    <a:pt x="157" y="105"/>
                  </a:cubicBezTo>
                  <a:cubicBezTo>
                    <a:pt x="155" y="108"/>
                    <a:pt x="151" y="109"/>
                    <a:pt x="148" y="111"/>
                  </a:cubicBezTo>
                  <a:cubicBezTo>
                    <a:pt x="144" y="115"/>
                    <a:pt x="139" y="118"/>
                    <a:pt x="136" y="123"/>
                  </a:cubicBezTo>
                  <a:cubicBezTo>
                    <a:pt x="125" y="138"/>
                    <a:pt x="118" y="145"/>
                    <a:pt x="100" y="150"/>
                  </a:cubicBezTo>
                  <a:cubicBezTo>
                    <a:pt x="79" y="164"/>
                    <a:pt x="84" y="155"/>
                    <a:pt x="79" y="171"/>
                  </a:cubicBezTo>
                  <a:cubicBezTo>
                    <a:pt x="78" y="190"/>
                    <a:pt x="79" y="209"/>
                    <a:pt x="76" y="228"/>
                  </a:cubicBezTo>
                  <a:cubicBezTo>
                    <a:pt x="74" y="241"/>
                    <a:pt x="49" y="258"/>
                    <a:pt x="40" y="267"/>
                  </a:cubicBezTo>
                  <a:cubicBezTo>
                    <a:pt x="33" y="274"/>
                    <a:pt x="29" y="288"/>
                    <a:pt x="25" y="297"/>
                  </a:cubicBezTo>
                  <a:cubicBezTo>
                    <a:pt x="22" y="334"/>
                    <a:pt x="25" y="373"/>
                    <a:pt x="4" y="405"/>
                  </a:cubicBezTo>
                  <a:cubicBezTo>
                    <a:pt x="5" y="427"/>
                    <a:pt x="0" y="463"/>
                    <a:pt x="22" y="477"/>
                  </a:cubicBezTo>
                  <a:cubicBezTo>
                    <a:pt x="35" y="496"/>
                    <a:pt x="54" y="507"/>
                    <a:pt x="67" y="525"/>
                  </a:cubicBezTo>
                  <a:cubicBezTo>
                    <a:pt x="72" y="540"/>
                    <a:pt x="95" y="563"/>
                    <a:pt x="109" y="573"/>
                  </a:cubicBezTo>
                  <a:cubicBezTo>
                    <a:pt x="119" y="588"/>
                    <a:pt x="131" y="603"/>
                    <a:pt x="142" y="618"/>
                  </a:cubicBezTo>
                  <a:cubicBezTo>
                    <a:pt x="147" y="634"/>
                    <a:pt x="154" y="649"/>
                    <a:pt x="163" y="663"/>
                  </a:cubicBezTo>
                  <a:cubicBezTo>
                    <a:pt x="167" y="697"/>
                    <a:pt x="168" y="745"/>
                    <a:pt x="154" y="777"/>
                  </a:cubicBezTo>
                  <a:cubicBezTo>
                    <a:pt x="148" y="791"/>
                    <a:pt x="138" y="802"/>
                    <a:pt x="133" y="816"/>
                  </a:cubicBezTo>
                  <a:cubicBezTo>
                    <a:pt x="134" y="862"/>
                    <a:pt x="134" y="908"/>
                    <a:pt x="136" y="954"/>
                  </a:cubicBezTo>
                  <a:cubicBezTo>
                    <a:pt x="137" y="967"/>
                    <a:pt x="144" y="974"/>
                    <a:pt x="151" y="984"/>
                  </a:cubicBezTo>
                  <a:cubicBezTo>
                    <a:pt x="155" y="990"/>
                    <a:pt x="163" y="1002"/>
                    <a:pt x="163" y="1002"/>
                  </a:cubicBezTo>
                  <a:cubicBezTo>
                    <a:pt x="159" y="1020"/>
                    <a:pt x="154" y="1039"/>
                    <a:pt x="148" y="1056"/>
                  </a:cubicBezTo>
                  <a:cubicBezTo>
                    <a:pt x="161" y="1064"/>
                    <a:pt x="172" y="1070"/>
                    <a:pt x="187" y="1074"/>
                  </a:cubicBezTo>
                  <a:cubicBezTo>
                    <a:pt x="174" y="1094"/>
                    <a:pt x="170" y="1093"/>
                    <a:pt x="187" y="1110"/>
                  </a:cubicBezTo>
                  <a:cubicBezTo>
                    <a:pt x="185" y="1148"/>
                    <a:pt x="171" y="1195"/>
                    <a:pt x="211" y="1215"/>
                  </a:cubicBezTo>
                  <a:cubicBezTo>
                    <a:pt x="214" y="1219"/>
                    <a:pt x="235" y="1235"/>
                    <a:pt x="220" y="1227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2446182" y="4949820"/>
              <a:ext cx="381000" cy="1066800"/>
            </a:xfrm>
            <a:custGeom>
              <a:avLst/>
              <a:gdLst>
                <a:gd name="T0" fmla="*/ 240 w 240"/>
                <a:gd name="T1" fmla="*/ 9 h 672"/>
                <a:gd name="T2" fmla="*/ 198 w 240"/>
                <a:gd name="T3" fmla="*/ 3 h 672"/>
                <a:gd name="T4" fmla="*/ 138 w 240"/>
                <a:gd name="T5" fmla="*/ 48 h 672"/>
                <a:gd name="T6" fmla="*/ 123 w 240"/>
                <a:gd name="T7" fmla="*/ 75 h 672"/>
                <a:gd name="T8" fmla="*/ 99 w 240"/>
                <a:gd name="T9" fmla="*/ 117 h 672"/>
                <a:gd name="T10" fmla="*/ 63 w 240"/>
                <a:gd name="T11" fmla="*/ 135 h 672"/>
                <a:gd name="T12" fmla="*/ 63 w 240"/>
                <a:gd name="T13" fmla="*/ 174 h 672"/>
                <a:gd name="T14" fmla="*/ 24 w 240"/>
                <a:gd name="T15" fmla="*/ 249 h 672"/>
                <a:gd name="T16" fmla="*/ 24 w 240"/>
                <a:gd name="T17" fmla="*/ 297 h 672"/>
                <a:gd name="T18" fmla="*/ 0 w 240"/>
                <a:gd name="T19" fmla="*/ 339 h 672"/>
                <a:gd name="T20" fmla="*/ 18 w 240"/>
                <a:gd name="T21" fmla="*/ 372 h 672"/>
                <a:gd name="T22" fmla="*/ 33 w 240"/>
                <a:gd name="T23" fmla="*/ 399 h 672"/>
                <a:gd name="T24" fmla="*/ 48 w 240"/>
                <a:gd name="T25" fmla="*/ 450 h 672"/>
                <a:gd name="T26" fmla="*/ 69 w 240"/>
                <a:gd name="T27" fmla="*/ 486 h 672"/>
                <a:gd name="T28" fmla="*/ 93 w 240"/>
                <a:gd name="T29" fmla="*/ 522 h 672"/>
                <a:gd name="T30" fmla="*/ 108 w 240"/>
                <a:gd name="T31" fmla="*/ 537 h 672"/>
                <a:gd name="T32" fmla="*/ 120 w 240"/>
                <a:gd name="T33" fmla="*/ 576 h 672"/>
                <a:gd name="T34" fmla="*/ 114 w 240"/>
                <a:gd name="T35" fmla="*/ 600 h 672"/>
                <a:gd name="T36" fmla="*/ 138 w 240"/>
                <a:gd name="T37" fmla="*/ 657 h 672"/>
                <a:gd name="T38" fmla="*/ 135 w 240"/>
                <a:gd name="T39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672">
                  <a:moveTo>
                    <a:pt x="240" y="9"/>
                  </a:moveTo>
                  <a:cubicBezTo>
                    <a:pt x="223" y="1"/>
                    <a:pt x="217" y="0"/>
                    <a:pt x="198" y="3"/>
                  </a:cubicBezTo>
                  <a:cubicBezTo>
                    <a:pt x="181" y="53"/>
                    <a:pt x="205" y="43"/>
                    <a:pt x="138" y="48"/>
                  </a:cubicBezTo>
                  <a:cubicBezTo>
                    <a:pt x="131" y="55"/>
                    <a:pt x="123" y="75"/>
                    <a:pt x="123" y="75"/>
                  </a:cubicBezTo>
                  <a:cubicBezTo>
                    <a:pt x="133" y="106"/>
                    <a:pt x="129" y="113"/>
                    <a:pt x="99" y="117"/>
                  </a:cubicBezTo>
                  <a:cubicBezTo>
                    <a:pt x="87" y="121"/>
                    <a:pt x="74" y="128"/>
                    <a:pt x="63" y="135"/>
                  </a:cubicBezTo>
                  <a:cubicBezTo>
                    <a:pt x="56" y="156"/>
                    <a:pt x="58" y="153"/>
                    <a:pt x="63" y="174"/>
                  </a:cubicBezTo>
                  <a:cubicBezTo>
                    <a:pt x="42" y="238"/>
                    <a:pt x="80" y="230"/>
                    <a:pt x="24" y="249"/>
                  </a:cubicBezTo>
                  <a:cubicBezTo>
                    <a:pt x="13" y="266"/>
                    <a:pt x="12" y="280"/>
                    <a:pt x="24" y="297"/>
                  </a:cubicBezTo>
                  <a:cubicBezTo>
                    <a:pt x="21" y="316"/>
                    <a:pt x="11" y="322"/>
                    <a:pt x="0" y="339"/>
                  </a:cubicBezTo>
                  <a:cubicBezTo>
                    <a:pt x="3" y="357"/>
                    <a:pt x="3" y="362"/>
                    <a:pt x="18" y="372"/>
                  </a:cubicBezTo>
                  <a:cubicBezTo>
                    <a:pt x="32" y="393"/>
                    <a:pt x="28" y="383"/>
                    <a:pt x="33" y="399"/>
                  </a:cubicBezTo>
                  <a:cubicBezTo>
                    <a:pt x="35" y="423"/>
                    <a:pt x="29" y="438"/>
                    <a:pt x="48" y="450"/>
                  </a:cubicBezTo>
                  <a:cubicBezTo>
                    <a:pt x="57" y="463"/>
                    <a:pt x="58" y="475"/>
                    <a:pt x="69" y="486"/>
                  </a:cubicBezTo>
                  <a:cubicBezTo>
                    <a:pt x="73" y="502"/>
                    <a:pt x="76" y="516"/>
                    <a:pt x="93" y="522"/>
                  </a:cubicBezTo>
                  <a:cubicBezTo>
                    <a:pt x="97" y="528"/>
                    <a:pt x="104" y="531"/>
                    <a:pt x="108" y="537"/>
                  </a:cubicBezTo>
                  <a:cubicBezTo>
                    <a:pt x="114" y="546"/>
                    <a:pt x="117" y="564"/>
                    <a:pt x="120" y="576"/>
                  </a:cubicBezTo>
                  <a:cubicBezTo>
                    <a:pt x="118" y="584"/>
                    <a:pt x="114" y="592"/>
                    <a:pt x="114" y="600"/>
                  </a:cubicBezTo>
                  <a:cubicBezTo>
                    <a:pt x="114" y="617"/>
                    <a:pt x="132" y="640"/>
                    <a:pt x="138" y="657"/>
                  </a:cubicBezTo>
                  <a:cubicBezTo>
                    <a:pt x="134" y="668"/>
                    <a:pt x="135" y="663"/>
                    <a:pt x="135" y="672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>
              <a:off x="2233612" y="4898759"/>
              <a:ext cx="357188" cy="1604963"/>
            </a:xfrm>
            <a:custGeom>
              <a:avLst/>
              <a:gdLst>
                <a:gd name="T0" fmla="*/ 225 w 225"/>
                <a:gd name="T1" fmla="*/ 0 h 1011"/>
                <a:gd name="T2" fmla="*/ 192 w 225"/>
                <a:gd name="T3" fmla="*/ 15 h 1011"/>
                <a:gd name="T4" fmla="*/ 135 w 225"/>
                <a:gd name="T5" fmla="*/ 39 h 1011"/>
                <a:gd name="T6" fmla="*/ 117 w 225"/>
                <a:gd name="T7" fmla="*/ 57 h 1011"/>
                <a:gd name="T8" fmla="*/ 102 w 225"/>
                <a:gd name="T9" fmla="*/ 81 h 1011"/>
                <a:gd name="T10" fmla="*/ 99 w 225"/>
                <a:gd name="T11" fmla="*/ 111 h 1011"/>
                <a:gd name="T12" fmla="*/ 81 w 225"/>
                <a:gd name="T13" fmla="*/ 117 h 1011"/>
                <a:gd name="T14" fmla="*/ 48 w 225"/>
                <a:gd name="T15" fmla="*/ 162 h 1011"/>
                <a:gd name="T16" fmla="*/ 15 w 225"/>
                <a:gd name="T17" fmla="*/ 228 h 1011"/>
                <a:gd name="T18" fmla="*/ 18 w 225"/>
                <a:gd name="T19" fmla="*/ 345 h 1011"/>
                <a:gd name="T20" fmla="*/ 15 w 225"/>
                <a:gd name="T21" fmla="*/ 354 h 1011"/>
                <a:gd name="T22" fmla="*/ 6 w 225"/>
                <a:gd name="T23" fmla="*/ 360 h 1011"/>
                <a:gd name="T24" fmla="*/ 0 w 225"/>
                <a:gd name="T25" fmla="*/ 378 h 1011"/>
                <a:gd name="T26" fmla="*/ 15 w 225"/>
                <a:gd name="T27" fmla="*/ 420 h 1011"/>
                <a:gd name="T28" fmla="*/ 30 w 225"/>
                <a:gd name="T29" fmla="*/ 537 h 1011"/>
                <a:gd name="T30" fmla="*/ 33 w 225"/>
                <a:gd name="T31" fmla="*/ 558 h 1011"/>
                <a:gd name="T32" fmla="*/ 39 w 225"/>
                <a:gd name="T33" fmla="*/ 576 h 1011"/>
                <a:gd name="T34" fmla="*/ 63 w 225"/>
                <a:gd name="T35" fmla="*/ 669 h 1011"/>
                <a:gd name="T36" fmla="*/ 84 w 225"/>
                <a:gd name="T37" fmla="*/ 708 h 1011"/>
                <a:gd name="T38" fmla="*/ 87 w 225"/>
                <a:gd name="T39" fmla="*/ 732 h 1011"/>
                <a:gd name="T40" fmla="*/ 90 w 225"/>
                <a:gd name="T41" fmla="*/ 798 h 1011"/>
                <a:gd name="T42" fmla="*/ 105 w 225"/>
                <a:gd name="T43" fmla="*/ 975 h 1011"/>
                <a:gd name="T44" fmla="*/ 108 w 225"/>
                <a:gd name="T45" fmla="*/ 1011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5" h="1011">
                  <a:moveTo>
                    <a:pt x="225" y="0"/>
                  </a:moveTo>
                  <a:cubicBezTo>
                    <a:pt x="203" y="4"/>
                    <a:pt x="214" y="0"/>
                    <a:pt x="192" y="15"/>
                  </a:cubicBezTo>
                  <a:cubicBezTo>
                    <a:pt x="175" y="26"/>
                    <a:pt x="149" y="21"/>
                    <a:pt x="135" y="39"/>
                  </a:cubicBezTo>
                  <a:cubicBezTo>
                    <a:pt x="124" y="54"/>
                    <a:pt x="130" y="48"/>
                    <a:pt x="117" y="57"/>
                  </a:cubicBezTo>
                  <a:cubicBezTo>
                    <a:pt x="113" y="69"/>
                    <a:pt x="106" y="69"/>
                    <a:pt x="102" y="81"/>
                  </a:cubicBezTo>
                  <a:cubicBezTo>
                    <a:pt x="101" y="91"/>
                    <a:pt x="104" y="102"/>
                    <a:pt x="99" y="111"/>
                  </a:cubicBezTo>
                  <a:cubicBezTo>
                    <a:pt x="96" y="116"/>
                    <a:pt x="81" y="117"/>
                    <a:pt x="81" y="117"/>
                  </a:cubicBezTo>
                  <a:cubicBezTo>
                    <a:pt x="70" y="134"/>
                    <a:pt x="54" y="143"/>
                    <a:pt x="48" y="162"/>
                  </a:cubicBezTo>
                  <a:cubicBezTo>
                    <a:pt x="45" y="197"/>
                    <a:pt x="46" y="212"/>
                    <a:pt x="15" y="228"/>
                  </a:cubicBezTo>
                  <a:cubicBezTo>
                    <a:pt x="2" y="248"/>
                    <a:pt x="13" y="330"/>
                    <a:pt x="18" y="345"/>
                  </a:cubicBezTo>
                  <a:cubicBezTo>
                    <a:pt x="17" y="348"/>
                    <a:pt x="17" y="352"/>
                    <a:pt x="15" y="354"/>
                  </a:cubicBezTo>
                  <a:cubicBezTo>
                    <a:pt x="13" y="357"/>
                    <a:pt x="8" y="357"/>
                    <a:pt x="6" y="360"/>
                  </a:cubicBezTo>
                  <a:cubicBezTo>
                    <a:pt x="3" y="365"/>
                    <a:pt x="0" y="378"/>
                    <a:pt x="0" y="378"/>
                  </a:cubicBezTo>
                  <a:cubicBezTo>
                    <a:pt x="4" y="393"/>
                    <a:pt x="11" y="405"/>
                    <a:pt x="15" y="420"/>
                  </a:cubicBezTo>
                  <a:cubicBezTo>
                    <a:pt x="17" y="458"/>
                    <a:pt x="18" y="501"/>
                    <a:pt x="30" y="537"/>
                  </a:cubicBezTo>
                  <a:cubicBezTo>
                    <a:pt x="31" y="544"/>
                    <a:pt x="31" y="551"/>
                    <a:pt x="33" y="558"/>
                  </a:cubicBezTo>
                  <a:cubicBezTo>
                    <a:pt x="34" y="564"/>
                    <a:pt x="39" y="576"/>
                    <a:pt x="39" y="576"/>
                  </a:cubicBezTo>
                  <a:cubicBezTo>
                    <a:pt x="27" y="611"/>
                    <a:pt x="33" y="647"/>
                    <a:pt x="63" y="669"/>
                  </a:cubicBezTo>
                  <a:cubicBezTo>
                    <a:pt x="66" y="685"/>
                    <a:pt x="71" y="699"/>
                    <a:pt x="84" y="708"/>
                  </a:cubicBezTo>
                  <a:cubicBezTo>
                    <a:pt x="89" y="722"/>
                    <a:pt x="102" y="722"/>
                    <a:pt x="87" y="732"/>
                  </a:cubicBezTo>
                  <a:cubicBezTo>
                    <a:pt x="77" y="752"/>
                    <a:pt x="86" y="776"/>
                    <a:pt x="90" y="798"/>
                  </a:cubicBezTo>
                  <a:cubicBezTo>
                    <a:pt x="92" y="893"/>
                    <a:pt x="68" y="920"/>
                    <a:pt x="105" y="975"/>
                  </a:cubicBezTo>
                  <a:cubicBezTo>
                    <a:pt x="110" y="995"/>
                    <a:pt x="108" y="983"/>
                    <a:pt x="108" y="101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>
              <a:off x="2473325" y="4241008"/>
              <a:ext cx="1066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</a:rPr>
                <a:t>Keep</a:t>
              </a:r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1524000" y="4470134"/>
              <a:ext cx="749300" cy="2033588"/>
            </a:xfrm>
            <a:custGeom>
              <a:avLst/>
              <a:gdLst>
                <a:gd name="T0" fmla="*/ 121 w 472"/>
                <a:gd name="T1" fmla="*/ 0 h 1281"/>
                <a:gd name="T2" fmla="*/ 223 w 472"/>
                <a:gd name="T3" fmla="*/ 33 h 1281"/>
                <a:gd name="T4" fmla="*/ 283 w 472"/>
                <a:gd name="T5" fmla="*/ 57 h 1281"/>
                <a:gd name="T6" fmla="*/ 274 w 472"/>
                <a:gd name="T7" fmla="*/ 84 h 1281"/>
                <a:gd name="T8" fmla="*/ 79 w 472"/>
                <a:gd name="T9" fmla="*/ 81 h 1281"/>
                <a:gd name="T10" fmla="*/ 64 w 472"/>
                <a:gd name="T11" fmla="*/ 108 h 1281"/>
                <a:gd name="T12" fmla="*/ 136 w 472"/>
                <a:gd name="T13" fmla="*/ 165 h 1281"/>
                <a:gd name="T14" fmla="*/ 244 w 472"/>
                <a:gd name="T15" fmla="*/ 195 h 1281"/>
                <a:gd name="T16" fmla="*/ 292 w 472"/>
                <a:gd name="T17" fmla="*/ 219 h 1281"/>
                <a:gd name="T18" fmla="*/ 67 w 472"/>
                <a:gd name="T19" fmla="*/ 252 h 1281"/>
                <a:gd name="T20" fmla="*/ 76 w 472"/>
                <a:gd name="T21" fmla="*/ 309 h 1281"/>
                <a:gd name="T22" fmla="*/ 166 w 472"/>
                <a:gd name="T23" fmla="*/ 360 h 1281"/>
                <a:gd name="T24" fmla="*/ 241 w 472"/>
                <a:gd name="T25" fmla="*/ 372 h 1281"/>
                <a:gd name="T26" fmla="*/ 316 w 472"/>
                <a:gd name="T27" fmla="*/ 399 h 1281"/>
                <a:gd name="T28" fmla="*/ 256 w 472"/>
                <a:gd name="T29" fmla="*/ 423 h 1281"/>
                <a:gd name="T30" fmla="*/ 55 w 472"/>
                <a:gd name="T31" fmla="*/ 426 h 1281"/>
                <a:gd name="T32" fmla="*/ 37 w 472"/>
                <a:gd name="T33" fmla="*/ 444 h 1281"/>
                <a:gd name="T34" fmla="*/ 25 w 472"/>
                <a:gd name="T35" fmla="*/ 471 h 1281"/>
                <a:gd name="T36" fmla="*/ 160 w 472"/>
                <a:gd name="T37" fmla="*/ 603 h 1281"/>
                <a:gd name="T38" fmla="*/ 232 w 472"/>
                <a:gd name="T39" fmla="*/ 633 h 1281"/>
                <a:gd name="T40" fmla="*/ 256 w 472"/>
                <a:gd name="T41" fmla="*/ 663 h 1281"/>
                <a:gd name="T42" fmla="*/ 241 w 472"/>
                <a:gd name="T43" fmla="*/ 690 h 1281"/>
                <a:gd name="T44" fmla="*/ 199 w 472"/>
                <a:gd name="T45" fmla="*/ 732 h 1281"/>
                <a:gd name="T46" fmla="*/ 136 w 472"/>
                <a:gd name="T47" fmla="*/ 783 h 1281"/>
                <a:gd name="T48" fmla="*/ 106 w 472"/>
                <a:gd name="T49" fmla="*/ 798 h 1281"/>
                <a:gd name="T50" fmla="*/ 169 w 472"/>
                <a:gd name="T51" fmla="*/ 876 h 1281"/>
                <a:gd name="T52" fmla="*/ 472 w 472"/>
                <a:gd name="T53" fmla="*/ 981 h 1281"/>
                <a:gd name="T54" fmla="*/ 349 w 472"/>
                <a:gd name="T55" fmla="*/ 1035 h 1281"/>
                <a:gd name="T56" fmla="*/ 247 w 472"/>
                <a:gd name="T57" fmla="*/ 1092 h 1281"/>
                <a:gd name="T58" fmla="*/ 217 w 472"/>
                <a:gd name="T59" fmla="*/ 1116 h 1281"/>
                <a:gd name="T60" fmla="*/ 313 w 472"/>
                <a:gd name="T61" fmla="*/ 1218 h 1281"/>
                <a:gd name="T62" fmla="*/ 325 w 472"/>
                <a:gd name="T63" fmla="*/ 1263 h 1281"/>
                <a:gd name="T64" fmla="*/ 346 w 472"/>
                <a:gd name="T65" fmla="*/ 1281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2" h="1281">
                  <a:moveTo>
                    <a:pt x="121" y="0"/>
                  </a:moveTo>
                  <a:cubicBezTo>
                    <a:pt x="155" y="11"/>
                    <a:pt x="187" y="27"/>
                    <a:pt x="223" y="33"/>
                  </a:cubicBezTo>
                  <a:cubicBezTo>
                    <a:pt x="242" y="44"/>
                    <a:pt x="263" y="47"/>
                    <a:pt x="283" y="57"/>
                  </a:cubicBezTo>
                  <a:cubicBezTo>
                    <a:pt x="293" y="71"/>
                    <a:pt x="291" y="80"/>
                    <a:pt x="274" y="84"/>
                  </a:cubicBezTo>
                  <a:cubicBezTo>
                    <a:pt x="214" y="44"/>
                    <a:pt x="256" y="70"/>
                    <a:pt x="79" y="81"/>
                  </a:cubicBezTo>
                  <a:cubicBezTo>
                    <a:pt x="69" y="82"/>
                    <a:pt x="64" y="108"/>
                    <a:pt x="64" y="108"/>
                  </a:cubicBezTo>
                  <a:cubicBezTo>
                    <a:pt x="56" y="149"/>
                    <a:pt x="105" y="154"/>
                    <a:pt x="136" y="165"/>
                  </a:cubicBezTo>
                  <a:cubicBezTo>
                    <a:pt x="172" y="178"/>
                    <a:pt x="209" y="180"/>
                    <a:pt x="244" y="195"/>
                  </a:cubicBezTo>
                  <a:cubicBezTo>
                    <a:pt x="261" y="202"/>
                    <a:pt x="275" y="213"/>
                    <a:pt x="292" y="219"/>
                  </a:cubicBezTo>
                  <a:cubicBezTo>
                    <a:pt x="352" y="309"/>
                    <a:pt x="157" y="250"/>
                    <a:pt x="67" y="252"/>
                  </a:cubicBezTo>
                  <a:cubicBezTo>
                    <a:pt x="60" y="273"/>
                    <a:pt x="63" y="292"/>
                    <a:pt x="76" y="309"/>
                  </a:cubicBezTo>
                  <a:cubicBezTo>
                    <a:pt x="85" y="336"/>
                    <a:pt x="140" y="356"/>
                    <a:pt x="166" y="360"/>
                  </a:cubicBezTo>
                  <a:cubicBezTo>
                    <a:pt x="189" y="371"/>
                    <a:pt x="216" y="370"/>
                    <a:pt x="241" y="372"/>
                  </a:cubicBezTo>
                  <a:cubicBezTo>
                    <a:pt x="267" y="377"/>
                    <a:pt x="291" y="391"/>
                    <a:pt x="316" y="399"/>
                  </a:cubicBezTo>
                  <a:cubicBezTo>
                    <a:pt x="298" y="417"/>
                    <a:pt x="281" y="420"/>
                    <a:pt x="256" y="423"/>
                  </a:cubicBezTo>
                  <a:cubicBezTo>
                    <a:pt x="199" y="419"/>
                    <a:pt x="106" y="401"/>
                    <a:pt x="55" y="426"/>
                  </a:cubicBezTo>
                  <a:cubicBezTo>
                    <a:pt x="47" y="449"/>
                    <a:pt x="60" y="417"/>
                    <a:pt x="37" y="444"/>
                  </a:cubicBezTo>
                  <a:cubicBezTo>
                    <a:pt x="31" y="451"/>
                    <a:pt x="30" y="463"/>
                    <a:pt x="25" y="471"/>
                  </a:cubicBezTo>
                  <a:cubicBezTo>
                    <a:pt x="0" y="558"/>
                    <a:pt x="101" y="581"/>
                    <a:pt x="160" y="603"/>
                  </a:cubicBezTo>
                  <a:cubicBezTo>
                    <a:pt x="183" y="611"/>
                    <a:pt x="208" y="627"/>
                    <a:pt x="232" y="633"/>
                  </a:cubicBezTo>
                  <a:cubicBezTo>
                    <a:pt x="240" y="641"/>
                    <a:pt x="254" y="654"/>
                    <a:pt x="256" y="663"/>
                  </a:cubicBezTo>
                  <a:cubicBezTo>
                    <a:pt x="258" y="671"/>
                    <a:pt x="244" y="685"/>
                    <a:pt x="241" y="690"/>
                  </a:cubicBezTo>
                  <a:cubicBezTo>
                    <a:pt x="229" y="710"/>
                    <a:pt x="222" y="723"/>
                    <a:pt x="199" y="732"/>
                  </a:cubicBezTo>
                  <a:cubicBezTo>
                    <a:pt x="178" y="767"/>
                    <a:pt x="171" y="767"/>
                    <a:pt x="136" y="783"/>
                  </a:cubicBezTo>
                  <a:cubicBezTo>
                    <a:pt x="126" y="788"/>
                    <a:pt x="106" y="798"/>
                    <a:pt x="106" y="798"/>
                  </a:cubicBezTo>
                  <a:cubicBezTo>
                    <a:pt x="83" y="832"/>
                    <a:pt x="149" y="866"/>
                    <a:pt x="169" y="876"/>
                  </a:cubicBezTo>
                  <a:cubicBezTo>
                    <a:pt x="264" y="924"/>
                    <a:pt x="369" y="955"/>
                    <a:pt x="472" y="981"/>
                  </a:cubicBezTo>
                  <a:cubicBezTo>
                    <a:pt x="436" y="1008"/>
                    <a:pt x="390" y="1015"/>
                    <a:pt x="349" y="1035"/>
                  </a:cubicBezTo>
                  <a:cubicBezTo>
                    <a:pt x="313" y="1053"/>
                    <a:pt x="286" y="1079"/>
                    <a:pt x="247" y="1092"/>
                  </a:cubicBezTo>
                  <a:cubicBezTo>
                    <a:pt x="236" y="1100"/>
                    <a:pt x="226" y="1107"/>
                    <a:pt x="217" y="1116"/>
                  </a:cubicBezTo>
                  <a:cubicBezTo>
                    <a:pt x="238" y="1159"/>
                    <a:pt x="287" y="1178"/>
                    <a:pt x="313" y="1218"/>
                  </a:cubicBezTo>
                  <a:cubicBezTo>
                    <a:pt x="317" y="1234"/>
                    <a:pt x="305" y="1256"/>
                    <a:pt x="325" y="1263"/>
                  </a:cubicBezTo>
                  <a:cubicBezTo>
                    <a:pt x="332" y="1270"/>
                    <a:pt x="339" y="1274"/>
                    <a:pt x="346" y="1281"/>
                  </a:cubicBezTo>
                </a:path>
              </a:pathLst>
            </a:custGeom>
            <a:noFill/>
            <a:ln w="666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37"/>
          <p:cNvGrpSpPr>
            <a:grpSpLocks/>
          </p:cNvGrpSpPr>
          <p:nvPr/>
        </p:nvGrpSpPr>
        <p:grpSpPr bwMode="auto">
          <a:xfrm>
            <a:off x="1879947" y="4235410"/>
            <a:ext cx="3821113" cy="2438400"/>
            <a:chOff x="3209" y="1920"/>
            <a:chExt cx="2407" cy="1536"/>
          </a:xfrm>
        </p:grpSpPr>
        <p:pic>
          <p:nvPicPr>
            <p:cNvPr id="43" name="Picture 2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1920"/>
              <a:ext cx="2407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 Box 31"/>
            <p:cNvSpPr txBox="1">
              <a:spLocks noChangeArrowheads="1"/>
            </p:cNvSpPr>
            <p:nvPr/>
          </p:nvSpPr>
          <p:spPr bwMode="auto">
            <a:xfrm>
              <a:off x="3360" y="2697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Channel</a:t>
              </a:r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>
              <a:off x="3222" y="1944"/>
              <a:ext cx="1239" cy="912"/>
            </a:xfrm>
            <a:custGeom>
              <a:avLst/>
              <a:gdLst>
                <a:gd name="T0" fmla="*/ 0 w 1239"/>
                <a:gd name="T1" fmla="*/ 0 h 912"/>
                <a:gd name="T2" fmla="*/ 87 w 1239"/>
                <a:gd name="T3" fmla="*/ 60 h 912"/>
                <a:gd name="T4" fmla="*/ 117 w 1239"/>
                <a:gd name="T5" fmla="*/ 81 h 912"/>
                <a:gd name="T6" fmla="*/ 189 w 1239"/>
                <a:gd name="T7" fmla="*/ 102 h 912"/>
                <a:gd name="T8" fmla="*/ 282 w 1239"/>
                <a:gd name="T9" fmla="*/ 129 h 912"/>
                <a:gd name="T10" fmla="*/ 294 w 1239"/>
                <a:gd name="T11" fmla="*/ 180 h 912"/>
                <a:gd name="T12" fmla="*/ 357 w 1239"/>
                <a:gd name="T13" fmla="*/ 213 h 912"/>
                <a:gd name="T14" fmla="*/ 375 w 1239"/>
                <a:gd name="T15" fmla="*/ 240 h 912"/>
                <a:gd name="T16" fmla="*/ 390 w 1239"/>
                <a:gd name="T17" fmla="*/ 270 h 912"/>
                <a:gd name="T18" fmla="*/ 489 w 1239"/>
                <a:gd name="T19" fmla="*/ 330 h 912"/>
                <a:gd name="T20" fmla="*/ 537 w 1239"/>
                <a:gd name="T21" fmla="*/ 390 h 912"/>
                <a:gd name="T22" fmla="*/ 558 w 1239"/>
                <a:gd name="T23" fmla="*/ 408 h 912"/>
                <a:gd name="T24" fmla="*/ 603 w 1239"/>
                <a:gd name="T25" fmla="*/ 429 h 912"/>
                <a:gd name="T26" fmla="*/ 675 w 1239"/>
                <a:gd name="T27" fmla="*/ 447 h 912"/>
                <a:gd name="T28" fmla="*/ 702 w 1239"/>
                <a:gd name="T29" fmla="*/ 456 h 912"/>
                <a:gd name="T30" fmla="*/ 711 w 1239"/>
                <a:gd name="T31" fmla="*/ 459 h 912"/>
                <a:gd name="T32" fmla="*/ 774 w 1239"/>
                <a:gd name="T33" fmla="*/ 507 h 912"/>
                <a:gd name="T34" fmla="*/ 822 w 1239"/>
                <a:gd name="T35" fmla="*/ 540 h 912"/>
                <a:gd name="T36" fmla="*/ 870 w 1239"/>
                <a:gd name="T37" fmla="*/ 594 h 912"/>
                <a:gd name="T38" fmla="*/ 924 w 1239"/>
                <a:gd name="T39" fmla="*/ 642 h 912"/>
                <a:gd name="T40" fmla="*/ 939 w 1239"/>
                <a:gd name="T41" fmla="*/ 660 h 912"/>
                <a:gd name="T42" fmla="*/ 966 w 1239"/>
                <a:gd name="T43" fmla="*/ 675 h 912"/>
                <a:gd name="T44" fmla="*/ 984 w 1239"/>
                <a:gd name="T45" fmla="*/ 693 h 912"/>
                <a:gd name="T46" fmla="*/ 1002 w 1239"/>
                <a:gd name="T47" fmla="*/ 705 h 912"/>
                <a:gd name="T48" fmla="*/ 1050 w 1239"/>
                <a:gd name="T49" fmla="*/ 753 h 912"/>
                <a:gd name="T50" fmla="*/ 1077 w 1239"/>
                <a:gd name="T51" fmla="*/ 771 h 912"/>
                <a:gd name="T52" fmla="*/ 1086 w 1239"/>
                <a:gd name="T53" fmla="*/ 777 h 912"/>
                <a:gd name="T54" fmla="*/ 1131 w 1239"/>
                <a:gd name="T55" fmla="*/ 843 h 912"/>
                <a:gd name="T56" fmla="*/ 1239 w 1239"/>
                <a:gd name="T57" fmla="*/ 912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39" h="912">
                  <a:moveTo>
                    <a:pt x="0" y="0"/>
                  </a:moveTo>
                  <a:cubicBezTo>
                    <a:pt x="28" y="21"/>
                    <a:pt x="53" y="49"/>
                    <a:pt x="87" y="60"/>
                  </a:cubicBezTo>
                  <a:cubicBezTo>
                    <a:pt x="97" y="70"/>
                    <a:pt x="103" y="76"/>
                    <a:pt x="117" y="81"/>
                  </a:cubicBezTo>
                  <a:cubicBezTo>
                    <a:pt x="131" y="103"/>
                    <a:pt x="167" y="100"/>
                    <a:pt x="189" y="102"/>
                  </a:cubicBezTo>
                  <a:cubicBezTo>
                    <a:pt x="230" y="116"/>
                    <a:pt x="232" y="125"/>
                    <a:pt x="282" y="129"/>
                  </a:cubicBezTo>
                  <a:cubicBezTo>
                    <a:pt x="292" y="144"/>
                    <a:pt x="282" y="168"/>
                    <a:pt x="294" y="180"/>
                  </a:cubicBezTo>
                  <a:cubicBezTo>
                    <a:pt x="304" y="190"/>
                    <a:pt x="343" y="208"/>
                    <a:pt x="357" y="213"/>
                  </a:cubicBezTo>
                  <a:cubicBezTo>
                    <a:pt x="364" y="223"/>
                    <a:pt x="366" y="231"/>
                    <a:pt x="375" y="240"/>
                  </a:cubicBezTo>
                  <a:cubicBezTo>
                    <a:pt x="378" y="255"/>
                    <a:pt x="377" y="261"/>
                    <a:pt x="390" y="270"/>
                  </a:cubicBezTo>
                  <a:cubicBezTo>
                    <a:pt x="410" y="300"/>
                    <a:pt x="454" y="321"/>
                    <a:pt x="489" y="330"/>
                  </a:cubicBezTo>
                  <a:cubicBezTo>
                    <a:pt x="513" y="346"/>
                    <a:pt x="518" y="371"/>
                    <a:pt x="537" y="390"/>
                  </a:cubicBezTo>
                  <a:cubicBezTo>
                    <a:pt x="541" y="402"/>
                    <a:pt x="546" y="404"/>
                    <a:pt x="558" y="408"/>
                  </a:cubicBezTo>
                  <a:cubicBezTo>
                    <a:pt x="568" y="423"/>
                    <a:pt x="586" y="424"/>
                    <a:pt x="603" y="429"/>
                  </a:cubicBezTo>
                  <a:cubicBezTo>
                    <a:pt x="628" y="436"/>
                    <a:pt x="650" y="444"/>
                    <a:pt x="675" y="447"/>
                  </a:cubicBezTo>
                  <a:cubicBezTo>
                    <a:pt x="684" y="450"/>
                    <a:pt x="693" y="453"/>
                    <a:pt x="702" y="456"/>
                  </a:cubicBezTo>
                  <a:cubicBezTo>
                    <a:pt x="705" y="457"/>
                    <a:pt x="711" y="459"/>
                    <a:pt x="711" y="459"/>
                  </a:cubicBezTo>
                  <a:cubicBezTo>
                    <a:pt x="725" y="479"/>
                    <a:pt x="755" y="492"/>
                    <a:pt x="774" y="507"/>
                  </a:cubicBezTo>
                  <a:cubicBezTo>
                    <a:pt x="789" y="519"/>
                    <a:pt x="804" y="534"/>
                    <a:pt x="822" y="540"/>
                  </a:cubicBezTo>
                  <a:cubicBezTo>
                    <a:pt x="842" y="556"/>
                    <a:pt x="852" y="576"/>
                    <a:pt x="870" y="594"/>
                  </a:cubicBezTo>
                  <a:cubicBezTo>
                    <a:pt x="878" y="619"/>
                    <a:pt x="902" y="631"/>
                    <a:pt x="924" y="642"/>
                  </a:cubicBezTo>
                  <a:cubicBezTo>
                    <a:pt x="939" y="650"/>
                    <a:pt x="928" y="651"/>
                    <a:pt x="939" y="660"/>
                  </a:cubicBezTo>
                  <a:cubicBezTo>
                    <a:pt x="947" y="666"/>
                    <a:pt x="957" y="669"/>
                    <a:pt x="966" y="675"/>
                  </a:cubicBezTo>
                  <a:cubicBezTo>
                    <a:pt x="973" y="680"/>
                    <a:pt x="978" y="687"/>
                    <a:pt x="984" y="693"/>
                  </a:cubicBezTo>
                  <a:cubicBezTo>
                    <a:pt x="989" y="698"/>
                    <a:pt x="1002" y="705"/>
                    <a:pt x="1002" y="705"/>
                  </a:cubicBezTo>
                  <a:cubicBezTo>
                    <a:pt x="1014" y="723"/>
                    <a:pt x="1033" y="740"/>
                    <a:pt x="1050" y="753"/>
                  </a:cubicBezTo>
                  <a:cubicBezTo>
                    <a:pt x="1059" y="760"/>
                    <a:pt x="1068" y="765"/>
                    <a:pt x="1077" y="771"/>
                  </a:cubicBezTo>
                  <a:cubicBezTo>
                    <a:pt x="1080" y="773"/>
                    <a:pt x="1086" y="777"/>
                    <a:pt x="1086" y="777"/>
                  </a:cubicBezTo>
                  <a:cubicBezTo>
                    <a:pt x="1100" y="799"/>
                    <a:pt x="1110" y="829"/>
                    <a:pt x="1131" y="843"/>
                  </a:cubicBezTo>
                  <a:cubicBezTo>
                    <a:pt x="1151" y="873"/>
                    <a:pt x="1206" y="896"/>
                    <a:pt x="1239" y="912"/>
                  </a:cubicBezTo>
                </a:path>
              </a:pathLst>
            </a:custGeom>
            <a:noFill/>
            <a:ln w="158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34"/>
            <p:cNvSpPr>
              <a:spLocks noChangeShapeType="1"/>
            </p:cNvSpPr>
            <p:nvPr/>
          </p:nvSpPr>
          <p:spPr bwMode="auto">
            <a:xfrm flipH="1">
              <a:off x="4176" y="2160"/>
              <a:ext cx="288" cy="96"/>
            </a:xfrm>
            <a:prstGeom prst="line">
              <a:avLst/>
            </a:prstGeom>
            <a:noFill/>
            <a:ln w="12700">
              <a:solidFill>
                <a:srgbClr val="C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35"/>
            <p:cNvSpPr>
              <a:spLocks noChangeShapeType="1"/>
            </p:cNvSpPr>
            <p:nvPr/>
          </p:nvSpPr>
          <p:spPr bwMode="auto">
            <a:xfrm>
              <a:off x="4704" y="2256"/>
              <a:ext cx="48" cy="144"/>
            </a:xfrm>
            <a:prstGeom prst="line">
              <a:avLst/>
            </a:prstGeom>
            <a:noFill/>
            <a:ln w="9525">
              <a:solidFill>
                <a:srgbClr val="C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 Box 36"/>
            <p:cNvSpPr txBox="1">
              <a:spLocks noChangeArrowheads="1"/>
            </p:cNvSpPr>
            <p:nvPr/>
          </p:nvSpPr>
          <p:spPr bwMode="auto">
            <a:xfrm>
              <a:off x="4464" y="2016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C00000"/>
                  </a:solidFill>
                </a:rPr>
                <a:t>Bumps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2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524000" y="0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/>
              <a:t>GeoNet: </a:t>
            </a:r>
            <a:r>
              <a:rPr lang="en-US" sz="2400" dirty="0" smtClean="0"/>
              <a:t>Statistical signature of geomorphic transitions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1524000" y="801469"/>
            <a:ext cx="74793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SzPct val="70000"/>
              <a:buFont typeface="+mj-lt"/>
              <a:buAutoNum type="arabicPeriod" startAt="2"/>
            </a:pPr>
            <a:r>
              <a:rPr lang="en-US" b="1" dirty="0" smtClean="0">
                <a:solidFill>
                  <a:schemeClr val="accent2"/>
                </a:solidFill>
              </a:rPr>
              <a:t>Skeleton of likely channelized pixels: </a:t>
            </a:r>
            <a:r>
              <a:rPr lang="en-US" dirty="0" smtClean="0"/>
              <a:t>Set of pixels with curvature above threshold, identified from </a:t>
            </a:r>
            <a:r>
              <a:rPr lang="en-US" dirty="0" err="1" smtClean="0"/>
              <a:t>quantile-quantile</a:t>
            </a:r>
            <a:r>
              <a:rPr lang="en-US" dirty="0" smtClean="0"/>
              <a:t> plot of curvature. </a:t>
            </a:r>
            <a:endParaRPr lang="en-US" i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1576387" y="2173287"/>
            <a:ext cx="3529013" cy="2703513"/>
            <a:chOff x="1524000" y="2334329"/>
            <a:chExt cx="3529013" cy="2703513"/>
          </a:xfrm>
        </p:grpSpPr>
        <p:pic>
          <p:nvPicPr>
            <p:cNvPr id="39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334329"/>
              <a:ext cx="3529013" cy="2703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0" name="Straight Arrow Connector 39"/>
            <p:cNvCxnSpPr/>
            <p:nvPr/>
          </p:nvCxnSpPr>
          <p:spPr>
            <a:xfrm>
              <a:off x="3810000" y="3581400"/>
              <a:ext cx="228600" cy="457200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1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1265707"/>
                </p:ext>
              </p:extLst>
            </p:nvPr>
          </p:nvGraphicFramePr>
          <p:xfrm>
            <a:off x="3920739" y="3962400"/>
            <a:ext cx="555625" cy="555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15" name="Equation" r:id="rId4" imgW="190440" imgH="228600" progId="Equation.3">
                    <p:embed/>
                  </p:oleObj>
                </mc:Choice>
                <mc:Fallback>
                  <p:oleObj name="Equation" r:id="rId4" imgW="1904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0739" y="3962400"/>
                          <a:ext cx="555625" cy="555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872" y="2190379"/>
            <a:ext cx="3632728" cy="271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5257800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deviation </a:t>
            </a:r>
            <a:r>
              <a:rPr lang="en-US" dirty="0"/>
              <a:t>of the </a:t>
            </a:r>
            <a:r>
              <a:rPr lang="en-US" dirty="0" err="1"/>
              <a:t>pdf</a:t>
            </a:r>
            <a:r>
              <a:rPr lang="en-US" dirty="0"/>
              <a:t> from </a:t>
            </a:r>
            <a:r>
              <a:rPr lang="en-US" dirty="0" smtClean="0"/>
              <a:t>Gaussian can </a:t>
            </a:r>
            <a:r>
              <a:rPr lang="en-US" dirty="0"/>
              <a:t>be interpreted as transition from </a:t>
            </a:r>
            <a:r>
              <a:rPr lang="en-US" dirty="0" err="1"/>
              <a:t>hillslope</a:t>
            </a:r>
            <a:r>
              <a:rPr lang="en-US" dirty="0"/>
              <a:t> to valley [</a:t>
            </a:r>
            <a:r>
              <a:rPr lang="en-US" dirty="0" err="1"/>
              <a:t>Lashermes</a:t>
            </a:r>
            <a:r>
              <a:rPr lang="en-US" dirty="0"/>
              <a:t> et al,. 2007]. </a:t>
            </a:r>
          </a:p>
        </p:txBody>
      </p:sp>
    </p:spTree>
    <p:extLst>
      <p:ext uri="{BB962C8B-B14F-4D97-AF65-F5344CB8AC3E}">
        <p14:creationId xmlns:p14="http://schemas.microsoft.com/office/powerpoint/2010/main" val="287645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4191000" cy="3390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050"/>
            <a:ext cx="2143125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" y="90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latin typeface="Arial" pitchFamily="34" charset="0"/>
              </a:rPr>
              <a:t>A</a:t>
            </a:r>
            <a:r>
              <a:rPr lang="it-IT" sz="2400" i="0" dirty="0" smtClean="0">
                <a:latin typeface="Arial" pitchFamily="34" charset="0"/>
              </a:rPr>
              <a:t>irborne </a:t>
            </a:r>
            <a:r>
              <a:rPr lang="it-IT" sz="2400" dirty="0">
                <a:latin typeface="Arial" pitchFamily="34" charset="0"/>
              </a:rPr>
              <a:t>L</a:t>
            </a:r>
            <a:r>
              <a:rPr lang="it-IT" sz="2400" dirty="0" smtClean="0">
                <a:latin typeface="Arial" pitchFamily="34" charset="0"/>
              </a:rPr>
              <a:t>idar</a:t>
            </a:r>
            <a:r>
              <a:rPr lang="it-IT" sz="2400" i="0" dirty="0" smtClean="0">
                <a:latin typeface="Arial" pitchFamily="34" charset="0"/>
              </a:rPr>
              <a:t> </a:t>
            </a:r>
            <a:endParaRPr lang="it-IT" sz="2400" i="0" dirty="0">
              <a:latin typeface="Arial" pitchFamily="34" charset="0"/>
            </a:endParaRPr>
          </a:p>
        </p:txBody>
      </p:sp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1628775"/>
            <a:ext cx="2124075" cy="1801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250825" y="4570274"/>
            <a:ext cx="86058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1600" b="0" i="0" dirty="0">
                <a:latin typeface="+mn-lt"/>
              </a:rPr>
              <a:t>Airborne laser altimetry technology </a:t>
            </a:r>
            <a:r>
              <a:rPr lang="it-IT" sz="1600" b="0" i="0" dirty="0" smtClean="0">
                <a:latin typeface="+mn-lt"/>
              </a:rPr>
              <a:t>(lidar, </a:t>
            </a:r>
            <a:r>
              <a:rPr lang="it-IT" sz="1600" b="0" i="0" dirty="0">
                <a:latin typeface="+mn-lt"/>
              </a:rPr>
              <a:t>Light Detection And Ranging) provides high-resolution topographical data, which can significantly contribute to a better representation of land surface. A valuable characteristic of this technology, which marks advantages over the traditional topographic survey techniques, is the capability to derive a high-resolution Digital Terrain Model (DTM) from the last pulse LiDAR data by filtering the vegetation points (</a:t>
            </a:r>
            <a:r>
              <a:rPr lang="it-IT" sz="1600" b="0" i="0" dirty="0">
                <a:solidFill>
                  <a:srgbClr val="0000FF"/>
                </a:solidFill>
                <a:latin typeface="+mn-lt"/>
              </a:rPr>
              <a:t>Slatton et al., 2007</a:t>
            </a:r>
            <a:r>
              <a:rPr lang="it-IT" sz="1600" b="0" i="0" dirty="0">
                <a:latin typeface="+mn-lt"/>
              </a:rPr>
              <a:t>).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384204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524000" y="0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+mj-lt"/>
              </a:rPr>
              <a:t>Channel extraction: geodesics</a:t>
            </a:r>
            <a:endParaRPr lang="en-US" sz="2400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59"/>
          <p:cNvGrpSpPr>
            <a:grpSpLocks noChangeAspect="1"/>
          </p:cNvGrpSpPr>
          <p:nvPr/>
        </p:nvGrpSpPr>
        <p:grpSpPr bwMode="auto">
          <a:xfrm>
            <a:off x="1623060" y="3591877"/>
            <a:ext cx="4320540" cy="3266123"/>
            <a:chOff x="2640" y="1266"/>
            <a:chExt cx="3024" cy="2286"/>
          </a:xfrm>
        </p:grpSpPr>
        <p:pic>
          <p:nvPicPr>
            <p:cNvPr id="16" name="Picture 6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266"/>
              <a:ext cx="2902" cy="2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Oval 61"/>
            <p:cNvSpPr>
              <a:spLocks noChangeArrowheads="1"/>
            </p:cNvSpPr>
            <p:nvPr/>
          </p:nvSpPr>
          <p:spPr bwMode="auto">
            <a:xfrm>
              <a:off x="5204" y="163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62"/>
            <p:cNvSpPr txBox="1">
              <a:spLocks noChangeArrowheads="1"/>
            </p:cNvSpPr>
            <p:nvPr/>
          </p:nvSpPr>
          <p:spPr bwMode="auto">
            <a:xfrm>
              <a:off x="5210" y="1584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cs typeface="Arial" charset="0"/>
                </a:rPr>
                <a:t>b</a:t>
              </a:r>
              <a:endParaRPr lang="el-GR" sz="2000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2736" y="3264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cs typeface="Arial" charset="0"/>
                </a:rPr>
                <a:t>a</a:t>
              </a:r>
              <a:endParaRPr lang="el-GR" sz="2000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2640" y="2688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</a:rPr>
                <a:t>Outlet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4608" y="1920"/>
              <a:ext cx="10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</a:rPr>
                <a:t>Channel head</a:t>
              </a:r>
            </a:p>
          </p:txBody>
        </p:sp>
        <p:sp>
          <p:nvSpPr>
            <p:cNvPr id="29" name="Line 66"/>
            <p:cNvSpPr>
              <a:spLocks noChangeShapeType="1"/>
            </p:cNvSpPr>
            <p:nvPr/>
          </p:nvSpPr>
          <p:spPr bwMode="auto">
            <a:xfrm>
              <a:off x="2832" y="2928"/>
              <a:ext cx="96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67"/>
            <p:cNvSpPr>
              <a:spLocks/>
            </p:cNvSpPr>
            <p:nvPr/>
          </p:nvSpPr>
          <p:spPr bwMode="auto">
            <a:xfrm>
              <a:off x="2904" y="1640"/>
              <a:ext cx="2288" cy="1804"/>
            </a:xfrm>
            <a:custGeom>
              <a:avLst/>
              <a:gdLst>
                <a:gd name="T0" fmla="*/ 2288 w 2288"/>
                <a:gd name="T1" fmla="*/ 0 h 1804"/>
                <a:gd name="T2" fmla="*/ 2168 w 2288"/>
                <a:gd name="T3" fmla="*/ 8 h 1804"/>
                <a:gd name="T4" fmla="*/ 2072 w 2288"/>
                <a:gd name="T5" fmla="*/ 68 h 1804"/>
                <a:gd name="T6" fmla="*/ 1996 w 2288"/>
                <a:gd name="T7" fmla="*/ 104 h 1804"/>
                <a:gd name="T8" fmla="*/ 1844 w 2288"/>
                <a:gd name="T9" fmla="*/ 192 h 1804"/>
                <a:gd name="T10" fmla="*/ 1504 w 2288"/>
                <a:gd name="T11" fmla="*/ 300 h 1804"/>
                <a:gd name="T12" fmla="*/ 1336 w 2288"/>
                <a:gd name="T13" fmla="*/ 364 h 1804"/>
                <a:gd name="T14" fmla="*/ 1088 w 2288"/>
                <a:gd name="T15" fmla="*/ 540 h 1804"/>
                <a:gd name="T16" fmla="*/ 924 w 2288"/>
                <a:gd name="T17" fmla="*/ 612 h 1804"/>
                <a:gd name="T18" fmla="*/ 824 w 2288"/>
                <a:gd name="T19" fmla="*/ 684 h 1804"/>
                <a:gd name="T20" fmla="*/ 744 w 2288"/>
                <a:gd name="T21" fmla="*/ 760 h 1804"/>
                <a:gd name="T22" fmla="*/ 588 w 2288"/>
                <a:gd name="T23" fmla="*/ 804 h 1804"/>
                <a:gd name="T24" fmla="*/ 352 w 2288"/>
                <a:gd name="T25" fmla="*/ 1080 h 1804"/>
                <a:gd name="T26" fmla="*/ 244 w 2288"/>
                <a:gd name="T27" fmla="*/ 1240 h 1804"/>
                <a:gd name="T28" fmla="*/ 92 w 2288"/>
                <a:gd name="T29" fmla="*/ 1424 h 1804"/>
                <a:gd name="T30" fmla="*/ 40 w 2288"/>
                <a:gd name="T31" fmla="*/ 1484 h 1804"/>
                <a:gd name="T32" fmla="*/ 20 w 2288"/>
                <a:gd name="T33" fmla="*/ 1616 h 1804"/>
                <a:gd name="T34" fmla="*/ 0 w 2288"/>
                <a:gd name="T35" fmla="*/ 1804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8" h="1804">
                  <a:moveTo>
                    <a:pt x="2288" y="0"/>
                  </a:moveTo>
                  <a:cubicBezTo>
                    <a:pt x="2248" y="3"/>
                    <a:pt x="2208" y="2"/>
                    <a:pt x="2168" y="8"/>
                  </a:cubicBezTo>
                  <a:cubicBezTo>
                    <a:pt x="2134" y="13"/>
                    <a:pt x="2099" y="50"/>
                    <a:pt x="2072" y="68"/>
                  </a:cubicBezTo>
                  <a:cubicBezTo>
                    <a:pt x="2048" y="84"/>
                    <a:pt x="2021" y="90"/>
                    <a:pt x="1996" y="104"/>
                  </a:cubicBezTo>
                  <a:cubicBezTo>
                    <a:pt x="1906" y="156"/>
                    <a:pt x="1922" y="153"/>
                    <a:pt x="1844" y="192"/>
                  </a:cubicBezTo>
                  <a:cubicBezTo>
                    <a:pt x="1737" y="245"/>
                    <a:pt x="1616" y="261"/>
                    <a:pt x="1504" y="300"/>
                  </a:cubicBezTo>
                  <a:cubicBezTo>
                    <a:pt x="1447" y="320"/>
                    <a:pt x="1385" y="329"/>
                    <a:pt x="1336" y="364"/>
                  </a:cubicBezTo>
                  <a:cubicBezTo>
                    <a:pt x="1257" y="421"/>
                    <a:pt x="1175" y="497"/>
                    <a:pt x="1088" y="540"/>
                  </a:cubicBezTo>
                  <a:cubicBezTo>
                    <a:pt x="1004" y="581"/>
                    <a:pt x="998" y="565"/>
                    <a:pt x="924" y="612"/>
                  </a:cubicBezTo>
                  <a:cubicBezTo>
                    <a:pt x="889" y="634"/>
                    <a:pt x="857" y="660"/>
                    <a:pt x="824" y="684"/>
                  </a:cubicBezTo>
                  <a:cubicBezTo>
                    <a:pt x="760" y="730"/>
                    <a:pt x="812" y="731"/>
                    <a:pt x="744" y="760"/>
                  </a:cubicBezTo>
                  <a:cubicBezTo>
                    <a:pt x="694" y="781"/>
                    <a:pt x="640" y="788"/>
                    <a:pt x="588" y="804"/>
                  </a:cubicBezTo>
                  <a:cubicBezTo>
                    <a:pt x="465" y="883"/>
                    <a:pt x="438" y="945"/>
                    <a:pt x="352" y="1080"/>
                  </a:cubicBezTo>
                  <a:cubicBezTo>
                    <a:pt x="320" y="1130"/>
                    <a:pt x="305" y="1216"/>
                    <a:pt x="244" y="1240"/>
                  </a:cubicBezTo>
                  <a:cubicBezTo>
                    <a:pt x="163" y="1355"/>
                    <a:pt x="220" y="1280"/>
                    <a:pt x="92" y="1424"/>
                  </a:cubicBezTo>
                  <a:cubicBezTo>
                    <a:pt x="74" y="1444"/>
                    <a:pt x="40" y="1484"/>
                    <a:pt x="40" y="1484"/>
                  </a:cubicBezTo>
                  <a:cubicBezTo>
                    <a:pt x="27" y="1528"/>
                    <a:pt x="28" y="1571"/>
                    <a:pt x="20" y="1616"/>
                  </a:cubicBezTo>
                  <a:cubicBezTo>
                    <a:pt x="4" y="1699"/>
                    <a:pt x="0" y="1700"/>
                    <a:pt x="0" y="1804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68"/>
            <p:cNvSpPr>
              <a:spLocks/>
            </p:cNvSpPr>
            <p:nvPr/>
          </p:nvSpPr>
          <p:spPr bwMode="auto">
            <a:xfrm>
              <a:off x="2960" y="1697"/>
              <a:ext cx="2260" cy="1767"/>
            </a:xfrm>
            <a:custGeom>
              <a:avLst/>
              <a:gdLst>
                <a:gd name="T0" fmla="*/ 2260 w 2260"/>
                <a:gd name="T1" fmla="*/ 3 h 1767"/>
                <a:gd name="T2" fmla="*/ 2144 w 2260"/>
                <a:gd name="T3" fmla="*/ 3 h 1767"/>
                <a:gd name="T4" fmla="*/ 2060 w 2260"/>
                <a:gd name="T5" fmla="*/ 11 h 1767"/>
                <a:gd name="T6" fmla="*/ 2036 w 2260"/>
                <a:gd name="T7" fmla="*/ 51 h 1767"/>
                <a:gd name="T8" fmla="*/ 1940 w 2260"/>
                <a:gd name="T9" fmla="*/ 267 h 1767"/>
                <a:gd name="T10" fmla="*/ 1512 w 2260"/>
                <a:gd name="T11" fmla="*/ 315 h 1767"/>
                <a:gd name="T12" fmla="*/ 1480 w 2260"/>
                <a:gd name="T13" fmla="*/ 371 h 1767"/>
                <a:gd name="T14" fmla="*/ 1476 w 2260"/>
                <a:gd name="T15" fmla="*/ 427 h 1767"/>
                <a:gd name="T16" fmla="*/ 1468 w 2260"/>
                <a:gd name="T17" fmla="*/ 463 h 1767"/>
                <a:gd name="T18" fmla="*/ 1400 w 2260"/>
                <a:gd name="T19" fmla="*/ 611 h 1767"/>
                <a:gd name="T20" fmla="*/ 1372 w 2260"/>
                <a:gd name="T21" fmla="*/ 655 h 1767"/>
                <a:gd name="T22" fmla="*/ 1312 w 2260"/>
                <a:gd name="T23" fmla="*/ 675 h 1767"/>
                <a:gd name="T24" fmla="*/ 932 w 2260"/>
                <a:gd name="T25" fmla="*/ 703 h 1767"/>
                <a:gd name="T26" fmla="*/ 896 w 2260"/>
                <a:gd name="T27" fmla="*/ 799 h 1767"/>
                <a:gd name="T28" fmla="*/ 848 w 2260"/>
                <a:gd name="T29" fmla="*/ 1031 h 1767"/>
                <a:gd name="T30" fmla="*/ 456 w 2260"/>
                <a:gd name="T31" fmla="*/ 1147 h 1767"/>
                <a:gd name="T32" fmla="*/ 164 w 2260"/>
                <a:gd name="T33" fmla="*/ 1247 h 1767"/>
                <a:gd name="T34" fmla="*/ 124 w 2260"/>
                <a:gd name="T35" fmla="*/ 1311 h 1767"/>
                <a:gd name="T36" fmla="*/ 140 w 2260"/>
                <a:gd name="T37" fmla="*/ 1447 h 1767"/>
                <a:gd name="T38" fmla="*/ 84 w 2260"/>
                <a:gd name="T39" fmla="*/ 1679 h 1767"/>
                <a:gd name="T40" fmla="*/ 0 w 2260"/>
                <a:gd name="T41" fmla="*/ 1767 h 1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60" h="1767">
                  <a:moveTo>
                    <a:pt x="2260" y="3"/>
                  </a:moveTo>
                  <a:cubicBezTo>
                    <a:pt x="2219" y="23"/>
                    <a:pt x="2186" y="17"/>
                    <a:pt x="2144" y="3"/>
                  </a:cubicBezTo>
                  <a:cubicBezTo>
                    <a:pt x="2116" y="6"/>
                    <a:pt x="2086" y="0"/>
                    <a:pt x="2060" y="11"/>
                  </a:cubicBezTo>
                  <a:cubicBezTo>
                    <a:pt x="2046" y="17"/>
                    <a:pt x="2043" y="37"/>
                    <a:pt x="2036" y="51"/>
                  </a:cubicBezTo>
                  <a:cubicBezTo>
                    <a:pt x="2006" y="115"/>
                    <a:pt x="1999" y="220"/>
                    <a:pt x="1940" y="267"/>
                  </a:cubicBezTo>
                  <a:cubicBezTo>
                    <a:pt x="1855" y="335"/>
                    <a:pt x="1530" y="314"/>
                    <a:pt x="1512" y="315"/>
                  </a:cubicBezTo>
                  <a:cubicBezTo>
                    <a:pt x="1501" y="334"/>
                    <a:pt x="1487" y="351"/>
                    <a:pt x="1480" y="371"/>
                  </a:cubicBezTo>
                  <a:cubicBezTo>
                    <a:pt x="1474" y="389"/>
                    <a:pt x="1478" y="408"/>
                    <a:pt x="1476" y="427"/>
                  </a:cubicBezTo>
                  <a:cubicBezTo>
                    <a:pt x="1474" y="439"/>
                    <a:pt x="1472" y="451"/>
                    <a:pt x="1468" y="463"/>
                  </a:cubicBezTo>
                  <a:cubicBezTo>
                    <a:pt x="1457" y="495"/>
                    <a:pt x="1405" y="603"/>
                    <a:pt x="1400" y="611"/>
                  </a:cubicBezTo>
                  <a:cubicBezTo>
                    <a:pt x="1391" y="626"/>
                    <a:pt x="1386" y="645"/>
                    <a:pt x="1372" y="655"/>
                  </a:cubicBezTo>
                  <a:cubicBezTo>
                    <a:pt x="1355" y="667"/>
                    <a:pt x="1332" y="668"/>
                    <a:pt x="1312" y="675"/>
                  </a:cubicBezTo>
                  <a:cubicBezTo>
                    <a:pt x="1271" y="673"/>
                    <a:pt x="1012" y="625"/>
                    <a:pt x="932" y="703"/>
                  </a:cubicBezTo>
                  <a:cubicBezTo>
                    <a:pt x="907" y="727"/>
                    <a:pt x="908" y="767"/>
                    <a:pt x="896" y="799"/>
                  </a:cubicBezTo>
                  <a:cubicBezTo>
                    <a:pt x="888" y="864"/>
                    <a:pt x="893" y="976"/>
                    <a:pt x="848" y="1031"/>
                  </a:cubicBezTo>
                  <a:cubicBezTo>
                    <a:pt x="765" y="1133"/>
                    <a:pt x="552" y="1132"/>
                    <a:pt x="456" y="1147"/>
                  </a:cubicBezTo>
                  <a:cubicBezTo>
                    <a:pt x="344" y="1164"/>
                    <a:pt x="260" y="1190"/>
                    <a:pt x="164" y="1247"/>
                  </a:cubicBezTo>
                  <a:cubicBezTo>
                    <a:pt x="151" y="1268"/>
                    <a:pt x="130" y="1287"/>
                    <a:pt x="124" y="1311"/>
                  </a:cubicBezTo>
                  <a:cubicBezTo>
                    <a:pt x="113" y="1355"/>
                    <a:pt x="135" y="1402"/>
                    <a:pt x="140" y="1447"/>
                  </a:cubicBezTo>
                  <a:cubicBezTo>
                    <a:pt x="135" y="1529"/>
                    <a:pt x="114" y="1602"/>
                    <a:pt x="84" y="1679"/>
                  </a:cubicBezTo>
                  <a:cubicBezTo>
                    <a:pt x="60" y="1740"/>
                    <a:pt x="62" y="1767"/>
                    <a:pt x="0" y="1767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Oval 69"/>
            <p:cNvSpPr>
              <a:spLocks noChangeArrowheads="1"/>
            </p:cNvSpPr>
            <p:nvPr/>
          </p:nvSpPr>
          <p:spPr bwMode="auto">
            <a:xfrm>
              <a:off x="2900" y="345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70"/>
            <p:cNvSpPr>
              <a:spLocks/>
            </p:cNvSpPr>
            <p:nvPr/>
          </p:nvSpPr>
          <p:spPr bwMode="auto">
            <a:xfrm>
              <a:off x="2980" y="1708"/>
              <a:ext cx="2252" cy="1784"/>
            </a:xfrm>
            <a:custGeom>
              <a:avLst/>
              <a:gdLst>
                <a:gd name="T0" fmla="*/ 2252 w 2252"/>
                <a:gd name="T1" fmla="*/ 0 h 1784"/>
                <a:gd name="T2" fmla="*/ 2212 w 2252"/>
                <a:gd name="T3" fmla="*/ 296 h 1784"/>
                <a:gd name="T4" fmla="*/ 2132 w 2252"/>
                <a:gd name="T5" fmla="*/ 592 h 1784"/>
                <a:gd name="T6" fmla="*/ 2096 w 2252"/>
                <a:gd name="T7" fmla="*/ 756 h 1784"/>
                <a:gd name="T8" fmla="*/ 1760 w 2252"/>
                <a:gd name="T9" fmla="*/ 1036 h 1784"/>
                <a:gd name="T10" fmla="*/ 1624 w 2252"/>
                <a:gd name="T11" fmla="*/ 1244 h 1784"/>
                <a:gd name="T12" fmla="*/ 1432 w 2252"/>
                <a:gd name="T13" fmla="*/ 1396 h 1784"/>
                <a:gd name="T14" fmla="*/ 1268 w 2252"/>
                <a:gd name="T15" fmla="*/ 1496 h 1784"/>
                <a:gd name="T16" fmla="*/ 792 w 2252"/>
                <a:gd name="T17" fmla="*/ 1528 h 1784"/>
                <a:gd name="T18" fmla="*/ 132 w 2252"/>
                <a:gd name="T19" fmla="*/ 1784 h 1784"/>
                <a:gd name="T20" fmla="*/ 0 w 2252"/>
                <a:gd name="T21" fmla="*/ 1776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52" h="1784">
                  <a:moveTo>
                    <a:pt x="2252" y="0"/>
                  </a:moveTo>
                  <a:cubicBezTo>
                    <a:pt x="2228" y="97"/>
                    <a:pt x="2232" y="198"/>
                    <a:pt x="2212" y="296"/>
                  </a:cubicBezTo>
                  <a:cubicBezTo>
                    <a:pt x="2192" y="396"/>
                    <a:pt x="2153" y="492"/>
                    <a:pt x="2132" y="592"/>
                  </a:cubicBezTo>
                  <a:cubicBezTo>
                    <a:pt x="2120" y="649"/>
                    <a:pt x="2119" y="701"/>
                    <a:pt x="2096" y="756"/>
                  </a:cubicBezTo>
                  <a:cubicBezTo>
                    <a:pt x="2034" y="905"/>
                    <a:pt x="1853" y="920"/>
                    <a:pt x="1760" y="1036"/>
                  </a:cubicBezTo>
                  <a:cubicBezTo>
                    <a:pt x="1707" y="1102"/>
                    <a:pt x="1682" y="1183"/>
                    <a:pt x="1624" y="1244"/>
                  </a:cubicBezTo>
                  <a:cubicBezTo>
                    <a:pt x="1591" y="1279"/>
                    <a:pt x="1434" y="1395"/>
                    <a:pt x="1432" y="1396"/>
                  </a:cubicBezTo>
                  <a:cubicBezTo>
                    <a:pt x="1389" y="1429"/>
                    <a:pt x="1326" y="1491"/>
                    <a:pt x="1268" y="1496"/>
                  </a:cubicBezTo>
                  <a:cubicBezTo>
                    <a:pt x="1110" y="1511"/>
                    <a:pt x="951" y="1517"/>
                    <a:pt x="792" y="1528"/>
                  </a:cubicBezTo>
                  <a:cubicBezTo>
                    <a:pt x="580" y="1638"/>
                    <a:pt x="368" y="1737"/>
                    <a:pt x="132" y="1784"/>
                  </a:cubicBezTo>
                  <a:cubicBezTo>
                    <a:pt x="87" y="1754"/>
                    <a:pt x="125" y="1776"/>
                    <a:pt x="0" y="1776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71"/>
            <p:cNvSpPr>
              <a:spLocks/>
            </p:cNvSpPr>
            <p:nvPr/>
          </p:nvSpPr>
          <p:spPr bwMode="auto">
            <a:xfrm>
              <a:off x="2932" y="1664"/>
              <a:ext cx="2276" cy="1796"/>
            </a:xfrm>
            <a:custGeom>
              <a:avLst/>
              <a:gdLst>
                <a:gd name="T0" fmla="*/ 2276 w 2276"/>
                <a:gd name="T1" fmla="*/ 0 h 1796"/>
                <a:gd name="T2" fmla="*/ 2152 w 2276"/>
                <a:gd name="T3" fmla="*/ 44 h 1796"/>
                <a:gd name="T4" fmla="*/ 2096 w 2276"/>
                <a:gd name="T5" fmla="*/ 64 h 1796"/>
                <a:gd name="T6" fmla="*/ 2028 w 2276"/>
                <a:gd name="T7" fmla="*/ 124 h 1796"/>
                <a:gd name="T8" fmla="*/ 1992 w 2276"/>
                <a:gd name="T9" fmla="*/ 168 h 1796"/>
                <a:gd name="T10" fmla="*/ 1912 w 2276"/>
                <a:gd name="T11" fmla="*/ 192 h 1796"/>
                <a:gd name="T12" fmla="*/ 1736 w 2276"/>
                <a:gd name="T13" fmla="*/ 252 h 1796"/>
                <a:gd name="T14" fmla="*/ 1616 w 2276"/>
                <a:gd name="T15" fmla="*/ 384 h 1796"/>
                <a:gd name="T16" fmla="*/ 1536 w 2276"/>
                <a:gd name="T17" fmla="*/ 488 h 1796"/>
                <a:gd name="T18" fmla="*/ 1464 w 2276"/>
                <a:gd name="T19" fmla="*/ 564 h 1796"/>
                <a:gd name="T20" fmla="*/ 1452 w 2276"/>
                <a:gd name="T21" fmla="*/ 576 h 1796"/>
                <a:gd name="T22" fmla="*/ 1392 w 2276"/>
                <a:gd name="T23" fmla="*/ 588 h 1796"/>
                <a:gd name="T24" fmla="*/ 1316 w 2276"/>
                <a:gd name="T25" fmla="*/ 608 h 1796"/>
                <a:gd name="T26" fmla="*/ 1124 w 2276"/>
                <a:gd name="T27" fmla="*/ 652 h 1796"/>
                <a:gd name="T28" fmla="*/ 1108 w 2276"/>
                <a:gd name="T29" fmla="*/ 672 h 1796"/>
                <a:gd name="T30" fmla="*/ 1100 w 2276"/>
                <a:gd name="T31" fmla="*/ 696 h 1796"/>
                <a:gd name="T32" fmla="*/ 1068 w 2276"/>
                <a:gd name="T33" fmla="*/ 736 h 1796"/>
                <a:gd name="T34" fmla="*/ 1056 w 2276"/>
                <a:gd name="T35" fmla="*/ 772 h 1796"/>
                <a:gd name="T36" fmla="*/ 1024 w 2276"/>
                <a:gd name="T37" fmla="*/ 808 h 1796"/>
                <a:gd name="T38" fmla="*/ 924 w 2276"/>
                <a:gd name="T39" fmla="*/ 880 h 1796"/>
                <a:gd name="T40" fmla="*/ 888 w 2276"/>
                <a:gd name="T41" fmla="*/ 884 h 1796"/>
                <a:gd name="T42" fmla="*/ 760 w 2276"/>
                <a:gd name="T43" fmla="*/ 904 h 1796"/>
                <a:gd name="T44" fmla="*/ 728 w 2276"/>
                <a:gd name="T45" fmla="*/ 932 h 1796"/>
                <a:gd name="T46" fmla="*/ 656 w 2276"/>
                <a:gd name="T47" fmla="*/ 960 h 1796"/>
                <a:gd name="T48" fmla="*/ 616 w 2276"/>
                <a:gd name="T49" fmla="*/ 992 h 1796"/>
                <a:gd name="T50" fmla="*/ 540 w 2276"/>
                <a:gd name="T51" fmla="*/ 1032 h 1796"/>
                <a:gd name="T52" fmla="*/ 472 w 2276"/>
                <a:gd name="T53" fmla="*/ 1144 h 1796"/>
                <a:gd name="T54" fmla="*/ 444 w 2276"/>
                <a:gd name="T55" fmla="*/ 1192 h 1796"/>
                <a:gd name="T56" fmla="*/ 392 w 2276"/>
                <a:gd name="T57" fmla="*/ 1232 h 1796"/>
                <a:gd name="T58" fmla="*/ 304 w 2276"/>
                <a:gd name="T59" fmla="*/ 1340 h 1796"/>
                <a:gd name="T60" fmla="*/ 272 w 2276"/>
                <a:gd name="T61" fmla="*/ 1352 h 1796"/>
                <a:gd name="T62" fmla="*/ 192 w 2276"/>
                <a:gd name="T63" fmla="*/ 1476 h 1796"/>
                <a:gd name="T64" fmla="*/ 164 w 2276"/>
                <a:gd name="T65" fmla="*/ 1508 h 1796"/>
                <a:gd name="T66" fmla="*/ 140 w 2276"/>
                <a:gd name="T67" fmla="*/ 1524 h 1796"/>
                <a:gd name="T68" fmla="*/ 80 w 2276"/>
                <a:gd name="T69" fmla="*/ 1616 h 1796"/>
                <a:gd name="T70" fmla="*/ 60 w 2276"/>
                <a:gd name="T71" fmla="*/ 1688 h 1796"/>
                <a:gd name="T72" fmla="*/ 20 w 2276"/>
                <a:gd name="T73" fmla="*/ 1756 h 1796"/>
                <a:gd name="T74" fmla="*/ 0 w 2276"/>
                <a:gd name="T75" fmla="*/ 1796 h 1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76" h="1796">
                  <a:moveTo>
                    <a:pt x="2276" y="0"/>
                  </a:moveTo>
                  <a:cubicBezTo>
                    <a:pt x="2233" y="11"/>
                    <a:pt x="2194" y="29"/>
                    <a:pt x="2152" y="44"/>
                  </a:cubicBezTo>
                  <a:cubicBezTo>
                    <a:pt x="2134" y="51"/>
                    <a:pt x="2112" y="54"/>
                    <a:pt x="2096" y="64"/>
                  </a:cubicBezTo>
                  <a:cubicBezTo>
                    <a:pt x="2076" y="77"/>
                    <a:pt x="2040" y="105"/>
                    <a:pt x="2028" y="124"/>
                  </a:cubicBezTo>
                  <a:cubicBezTo>
                    <a:pt x="2017" y="140"/>
                    <a:pt x="2009" y="156"/>
                    <a:pt x="1992" y="168"/>
                  </a:cubicBezTo>
                  <a:cubicBezTo>
                    <a:pt x="1971" y="183"/>
                    <a:pt x="1936" y="189"/>
                    <a:pt x="1912" y="192"/>
                  </a:cubicBezTo>
                  <a:cubicBezTo>
                    <a:pt x="1851" y="212"/>
                    <a:pt x="1801" y="245"/>
                    <a:pt x="1736" y="252"/>
                  </a:cubicBezTo>
                  <a:cubicBezTo>
                    <a:pt x="1685" y="282"/>
                    <a:pt x="1648" y="336"/>
                    <a:pt x="1616" y="384"/>
                  </a:cubicBezTo>
                  <a:cubicBezTo>
                    <a:pt x="1603" y="434"/>
                    <a:pt x="1590" y="475"/>
                    <a:pt x="1536" y="488"/>
                  </a:cubicBezTo>
                  <a:cubicBezTo>
                    <a:pt x="1523" y="526"/>
                    <a:pt x="1495" y="541"/>
                    <a:pt x="1464" y="564"/>
                  </a:cubicBezTo>
                  <a:cubicBezTo>
                    <a:pt x="1459" y="567"/>
                    <a:pt x="1457" y="574"/>
                    <a:pt x="1452" y="576"/>
                  </a:cubicBezTo>
                  <a:cubicBezTo>
                    <a:pt x="1438" y="582"/>
                    <a:pt x="1408" y="586"/>
                    <a:pt x="1392" y="588"/>
                  </a:cubicBezTo>
                  <a:cubicBezTo>
                    <a:pt x="1367" y="598"/>
                    <a:pt x="1343" y="604"/>
                    <a:pt x="1316" y="608"/>
                  </a:cubicBezTo>
                  <a:cubicBezTo>
                    <a:pt x="1253" y="639"/>
                    <a:pt x="1194" y="648"/>
                    <a:pt x="1124" y="652"/>
                  </a:cubicBezTo>
                  <a:cubicBezTo>
                    <a:pt x="1109" y="696"/>
                    <a:pt x="1134" y="631"/>
                    <a:pt x="1108" y="672"/>
                  </a:cubicBezTo>
                  <a:cubicBezTo>
                    <a:pt x="1104" y="679"/>
                    <a:pt x="1103" y="688"/>
                    <a:pt x="1100" y="696"/>
                  </a:cubicBezTo>
                  <a:cubicBezTo>
                    <a:pt x="1095" y="712"/>
                    <a:pt x="1075" y="720"/>
                    <a:pt x="1068" y="736"/>
                  </a:cubicBezTo>
                  <a:cubicBezTo>
                    <a:pt x="1068" y="736"/>
                    <a:pt x="1058" y="766"/>
                    <a:pt x="1056" y="772"/>
                  </a:cubicBezTo>
                  <a:cubicBezTo>
                    <a:pt x="1052" y="783"/>
                    <a:pt x="1026" y="806"/>
                    <a:pt x="1024" y="808"/>
                  </a:cubicBezTo>
                  <a:cubicBezTo>
                    <a:pt x="1009" y="823"/>
                    <a:pt x="947" y="873"/>
                    <a:pt x="924" y="880"/>
                  </a:cubicBezTo>
                  <a:cubicBezTo>
                    <a:pt x="912" y="884"/>
                    <a:pt x="900" y="883"/>
                    <a:pt x="888" y="884"/>
                  </a:cubicBezTo>
                  <a:cubicBezTo>
                    <a:pt x="846" y="894"/>
                    <a:pt x="802" y="893"/>
                    <a:pt x="760" y="904"/>
                  </a:cubicBezTo>
                  <a:cubicBezTo>
                    <a:pt x="746" y="908"/>
                    <a:pt x="741" y="926"/>
                    <a:pt x="728" y="932"/>
                  </a:cubicBezTo>
                  <a:cubicBezTo>
                    <a:pt x="705" y="942"/>
                    <a:pt x="679" y="948"/>
                    <a:pt x="656" y="960"/>
                  </a:cubicBezTo>
                  <a:cubicBezTo>
                    <a:pt x="641" y="968"/>
                    <a:pt x="632" y="985"/>
                    <a:pt x="616" y="992"/>
                  </a:cubicBezTo>
                  <a:cubicBezTo>
                    <a:pt x="589" y="1004"/>
                    <a:pt x="567" y="1019"/>
                    <a:pt x="540" y="1032"/>
                  </a:cubicBezTo>
                  <a:cubicBezTo>
                    <a:pt x="513" y="1069"/>
                    <a:pt x="499" y="1108"/>
                    <a:pt x="472" y="1144"/>
                  </a:cubicBezTo>
                  <a:cubicBezTo>
                    <a:pt x="468" y="1166"/>
                    <a:pt x="463" y="1179"/>
                    <a:pt x="444" y="1192"/>
                  </a:cubicBezTo>
                  <a:cubicBezTo>
                    <a:pt x="429" y="1214"/>
                    <a:pt x="414" y="1219"/>
                    <a:pt x="392" y="1232"/>
                  </a:cubicBezTo>
                  <a:cubicBezTo>
                    <a:pt x="374" y="1264"/>
                    <a:pt x="341" y="1322"/>
                    <a:pt x="304" y="1340"/>
                  </a:cubicBezTo>
                  <a:cubicBezTo>
                    <a:pt x="294" y="1345"/>
                    <a:pt x="282" y="1347"/>
                    <a:pt x="272" y="1352"/>
                  </a:cubicBezTo>
                  <a:cubicBezTo>
                    <a:pt x="245" y="1397"/>
                    <a:pt x="229" y="1439"/>
                    <a:pt x="192" y="1476"/>
                  </a:cubicBezTo>
                  <a:cubicBezTo>
                    <a:pt x="182" y="1486"/>
                    <a:pt x="175" y="1499"/>
                    <a:pt x="164" y="1508"/>
                  </a:cubicBezTo>
                  <a:cubicBezTo>
                    <a:pt x="157" y="1514"/>
                    <a:pt x="140" y="1524"/>
                    <a:pt x="140" y="1524"/>
                  </a:cubicBezTo>
                  <a:cubicBezTo>
                    <a:pt x="119" y="1556"/>
                    <a:pt x="98" y="1580"/>
                    <a:pt x="80" y="1616"/>
                  </a:cubicBezTo>
                  <a:cubicBezTo>
                    <a:pt x="69" y="1637"/>
                    <a:pt x="71" y="1666"/>
                    <a:pt x="60" y="1688"/>
                  </a:cubicBezTo>
                  <a:cubicBezTo>
                    <a:pt x="51" y="1705"/>
                    <a:pt x="33" y="1739"/>
                    <a:pt x="20" y="1756"/>
                  </a:cubicBezTo>
                  <a:cubicBezTo>
                    <a:pt x="15" y="1770"/>
                    <a:pt x="0" y="1781"/>
                    <a:pt x="0" y="1796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533258" y="16764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The </a:t>
            </a:r>
            <a:r>
              <a:rPr lang="en-US" i="1" dirty="0">
                <a:solidFill>
                  <a:schemeClr val="accent2"/>
                </a:solidFill>
              </a:rPr>
              <a:t>cost function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l-GR" dirty="0">
                <a:solidFill>
                  <a:schemeClr val="accent2"/>
                </a:solidFill>
                <a:cs typeface="Arial" charset="0"/>
              </a:rPr>
              <a:t>ψ</a:t>
            </a:r>
            <a:r>
              <a:rPr lang="en-US" dirty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dirty="0">
                <a:cs typeface="Arial" charset="0"/>
              </a:rPr>
              <a:t>represents the cost of traveling between point a and point b in terms </a:t>
            </a:r>
            <a:r>
              <a:rPr lang="en-US" dirty="0" smtClean="0">
                <a:cs typeface="Arial" charset="0"/>
              </a:rPr>
              <a:t>of a function of area (A), slope (S), curvature (</a:t>
            </a:r>
            <a:r>
              <a:rPr lang="el-GR" dirty="0" smtClean="0">
                <a:cs typeface="Arial" charset="0"/>
              </a:rPr>
              <a:t>κ</a:t>
            </a:r>
            <a:r>
              <a:rPr lang="en-US" dirty="0" smtClean="0">
                <a:cs typeface="Arial" charset="0"/>
              </a:rPr>
              <a:t>) and skeleton (</a:t>
            </a:r>
            <a:r>
              <a:rPr lang="en-US" dirty="0" err="1" smtClean="0">
                <a:cs typeface="Arial" charset="0"/>
              </a:rPr>
              <a:t>Skel</a:t>
            </a:r>
            <a:r>
              <a:rPr lang="en-US" dirty="0" smtClean="0">
                <a:cs typeface="Arial" charset="0"/>
              </a:rPr>
              <a:t>):</a:t>
            </a:r>
            <a:endParaRPr lang="el-GR" dirty="0"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855540"/>
              </p:ext>
            </p:extLst>
          </p:nvPr>
        </p:nvGraphicFramePr>
        <p:xfrm>
          <a:off x="3133725" y="2743200"/>
          <a:ext cx="3820032" cy="670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9" name="Equation" r:id="rId4" imgW="2387520" imgH="419040" progId="Equation.3">
                  <p:embed/>
                </p:oleObj>
              </mc:Choice>
              <mc:Fallback>
                <p:oleObj name="Equation" r:id="rId4" imgW="23875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725" y="2743200"/>
                        <a:ext cx="3820032" cy="6704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1524000" y="801469"/>
            <a:ext cx="74793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SzPct val="70000"/>
              <a:buFont typeface="+mj-lt"/>
              <a:buAutoNum type="arabicPeriod" startAt="2"/>
            </a:pPr>
            <a:r>
              <a:rPr lang="en-US" b="1" dirty="0" smtClean="0">
                <a:solidFill>
                  <a:schemeClr val="accent2"/>
                </a:solidFill>
              </a:rPr>
              <a:t>Geodesic minimization: </a:t>
            </a:r>
            <a:r>
              <a:rPr lang="en-US" dirty="0" smtClean="0"/>
              <a:t>Channels are extracted as paths of minimum cost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9349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524000" y="0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+mj-lt"/>
              </a:rPr>
              <a:t>Channel initiation and channel disruptions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5240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0" y="-19050"/>
            <a:ext cx="1524000" cy="687705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3429000"/>
            <a:ext cx="152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1524000" y="6583362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None/>
            </a:pPr>
            <a:r>
              <a:rPr lang="en-US" sz="1000" i="1" dirty="0">
                <a:solidFill>
                  <a:schemeClr val="accent2"/>
                </a:solidFill>
              </a:rPr>
              <a:t>Passalacqua, P., P. Tarolli, and E. </a:t>
            </a:r>
            <a:r>
              <a:rPr lang="en-US" sz="1000" i="1" dirty="0" err="1">
                <a:solidFill>
                  <a:schemeClr val="accent2"/>
                </a:solidFill>
              </a:rPr>
              <a:t>Foufoula</a:t>
            </a:r>
            <a:r>
              <a:rPr lang="en-US" sz="1000" i="1" dirty="0">
                <a:solidFill>
                  <a:schemeClr val="accent2"/>
                </a:solidFill>
              </a:rPr>
              <a:t>-Georgiou, Water </a:t>
            </a:r>
            <a:r>
              <a:rPr lang="en-US" sz="1000" i="1" dirty="0" err="1">
                <a:solidFill>
                  <a:schemeClr val="accent2"/>
                </a:solidFill>
              </a:rPr>
              <a:t>Resour</a:t>
            </a:r>
            <a:r>
              <a:rPr lang="en-US" sz="1000" i="1" dirty="0">
                <a:solidFill>
                  <a:schemeClr val="accent2"/>
                </a:solidFill>
              </a:rPr>
              <a:t>. Res, 2010</a:t>
            </a:r>
          </a:p>
        </p:txBody>
      </p:sp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4257567" cy="327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46" y="3511816"/>
            <a:ext cx="2905125" cy="306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4479"/>
            <a:ext cx="248920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16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524000" y="0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+mj-lt"/>
              </a:rPr>
              <a:t>Flat lands and channel morphology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974330" cy="434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5165705"/>
            <a:ext cx="7440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Le Sueur River major source of sediment to the Minnesota River.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Both listed as impaired for turbidity by USEPA. 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Need to identify sediment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20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524000" y="0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+mj-lt"/>
              </a:rPr>
              <a:t>Roads and ditches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491990" cy="293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81400"/>
            <a:ext cx="4500563" cy="29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81600" y="415682"/>
            <a:ext cx="3392805" cy="3049513"/>
            <a:chOff x="5181600" y="415682"/>
            <a:chExt cx="3392805" cy="3049513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428625"/>
              <a:ext cx="3240405" cy="3000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181600" y="3048000"/>
              <a:ext cx="762000" cy="4171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34000" y="415682"/>
              <a:ext cx="762000" cy="4171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V="1">
            <a:off x="2895600" y="1600200"/>
            <a:ext cx="2667000" cy="475297"/>
          </a:xfrm>
          <a:prstGeom prst="straightConnector1">
            <a:avLst/>
          </a:prstGeom>
          <a:ln w="127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5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524000" y="0"/>
            <a:ext cx="762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+mj-lt"/>
              </a:rPr>
              <a:t>Identification of likely channelized pixels in engineered landscapes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91527"/>
            <a:ext cx="6926580" cy="583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1524000" y="6583362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None/>
            </a:pPr>
            <a:r>
              <a:rPr lang="en-US" sz="1000" i="1" dirty="0">
                <a:solidFill>
                  <a:schemeClr val="accent2"/>
                </a:solidFill>
              </a:rPr>
              <a:t>Passalacqua, P., P. </a:t>
            </a:r>
            <a:r>
              <a:rPr lang="en-US" sz="1000" i="1" dirty="0" smtClean="0">
                <a:solidFill>
                  <a:schemeClr val="accent2"/>
                </a:solidFill>
              </a:rPr>
              <a:t>Belmont, </a:t>
            </a:r>
            <a:r>
              <a:rPr lang="en-US" sz="1000" i="1" dirty="0">
                <a:solidFill>
                  <a:schemeClr val="accent2"/>
                </a:solidFill>
              </a:rPr>
              <a:t>and E. Foufoula-Georgiou, </a:t>
            </a:r>
            <a:r>
              <a:rPr lang="en-US" sz="1000" i="1" dirty="0" smtClean="0">
                <a:solidFill>
                  <a:schemeClr val="accent2"/>
                </a:solidFill>
              </a:rPr>
              <a:t>Water </a:t>
            </a:r>
            <a:r>
              <a:rPr lang="en-US" sz="1000" i="1" dirty="0" err="1" smtClean="0">
                <a:solidFill>
                  <a:schemeClr val="accent2"/>
                </a:solidFill>
              </a:rPr>
              <a:t>Resour</a:t>
            </a:r>
            <a:r>
              <a:rPr lang="en-US" sz="1000" i="1" dirty="0" smtClean="0">
                <a:solidFill>
                  <a:schemeClr val="accent2"/>
                </a:solidFill>
              </a:rPr>
              <a:t>. Res., 2012</a:t>
            </a:r>
          </a:p>
        </p:txBody>
      </p:sp>
    </p:spTree>
    <p:extLst>
      <p:ext uri="{BB962C8B-B14F-4D97-AF65-F5344CB8AC3E}">
        <p14:creationId xmlns:p14="http://schemas.microsoft.com/office/powerpoint/2010/main" val="228034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524000" y="0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+mj-lt"/>
              </a:rPr>
              <a:t>Curvature analysis to distinguish channels and roads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676400"/>
                <a:ext cx="1660519" cy="7146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𝜅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76400"/>
                <a:ext cx="1660519" cy="7146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0" y="2514600"/>
                <a:ext cx="107029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14600"/>
                <a:ext cx="1070293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533400"/>
            <a:ext cx="1966912" cy="610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701040"/>
            <a:ext cx="2552700" cy="582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85800"/>
            <a:ext cx="2571845" cy="582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1524000" y="6583362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None/>
            </a:pPr>
            <a:r>
              <a:rPr lang="en-US" sz="1000" i="1" dirty="0">
                <a:solidFill>
                  <a:schemeClr val="accent2"/>
                </a:solidFill>
              </a:rPr>
              <a:t>Passalacqua, P., P. </a:t>
            </a:r>
            <a:r>
              <a:rPr lang="en-US" sz="1000" i="1" dirty="0" smtClean="0">
                <a:solidFill>
                  <a:schemeClr val="accent2"/>
                </a:solidFill>
              </a:rPr>
              <a:t>Belmont, </a:t>
            </a:r>
            <a:r>
              <a:rPr lang="en-US" sz="1000" i="1" dirty="0">
                <a:solidFill>
                  <a:schemeClr val="accent2"/>
                </a:solidFill>
              </a:rPr>
              <a:t>and E. Foufoula-Georgiou, </a:t>
            </a:r>
            <a:r>
              <a:rPr lang="en-US" sz="1000" i="1" dirty="0" smtClean="0">
                <a:solidFill>
                  <a:schemeClr val="accent2"/>
                </a:solidFill>
              </a:rPr>
              <a:t>Water </a:t>
            </a:r>
            <a:r>
              <a:rPr lang="en-US" sz="1000" i="1" dirty="0" err="1" smtClean="0">
                <a:solidFill>
                  <a:schemeClr val="accent2"/>
                </a:solidFill>
              </a:rPr>
              <a:t>Resour</a:t>
            </a:r>
            <a:r>
              <a:rPr lang="en-US" sz="1000" i="1" dirty="0" smtClean="0">
                <a:solidFill>
                  <a:schemeClr val="accent2"/>
                </a:solidFill>
              </a:rPr>
              <a:t>. Res., 2012</a:t>
            </a:r>
          </a:p>
        </p:txBody>
      </p:sp>
    </p:spTree>
    <p:extLst>
      <p:ext uri="{BB962C8B-B14F-4D97-AF65-F5344CB8AC3E}">
        <p14:creationId xmlns:p14="http://schemas.microsoft.com/office/powerpoint/2010/main" val="128022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524000" y="0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+mj-lt"/>
              </a:rPr>
              <a:t>Differentiating natural versus artificial features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66" y="574013"/>
            <a:ext cx="7012305" cy="601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1524000" y="6583362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None/>
            </a:pPr>
            <a:r>
              <a:rPr lang="en-US" sz="1000" i="1" dirty="0">
                <a:solidFill>
                  <a:schemeClr val="accent2"/>
                </a:solidFill>
              </a:rPr>
              <a:t>Passalacqua, P., P. </a:t>
            </a:r>
            <a:r>
              <a:rPr lang="en-US" sz="1000" i="1" dirty="0" smtClean="0">
                <a:solidFill>
                  <a:schemeClr val="accent2"/>
                </a:solidFill>
              </a:rPr>
              <a:t>Belmont, </a:t>
            </a:r>
            <a:r>
              <a:rPr lang="en-US" sz="1000" i="1" dirty="0">
                <a:solidFill>
                  <a:schemeClr val="accent2"/>
                </a:solidFill>
              </a:rPr>
              <a:t>and E. Foufoula-Georgiou, </a:t>
            </a:r>
            <a:r>
              <a:rPr lang="en-US" sz="1000" i="1" dirty="0" smtClean="0">
                <a:solidFill>
                  <a:schemeClr val="accent2"/>
                </a:solidFill>
              </a:rPr>
              <a:t>Water </a:t>
            </a:r>
            <a:r>
              <a:rPr lang="en-US" sz="1000" i="1" dirty="0" err="1" smtClean="0">
                <a:solidFill>
                  <a:schemeClr val="accent2"/>
                </a:solidFill>
              </a:rPr>
              <a:t>Resour</a:t>
            </a:r>
            <a:r>
              <a:rPr lang="en-US" sz="1000" i="1" dirty="0" smtClean="0">
                <a:solidFill>
                  <a:schemeClr val="accent2"/>
                </a:solidFill>
              </a:rPr>
              <a:t>. Res., 2012</a:t>
            </a:r>
          </a:p>
        </p:txBody>
      </p:sp>
    </p:spTree>
    <p:extLst>
      <p:ext uri="{BB962C8B-B14F-4D97-AF65-F5344CB8AC3E}">
        <p14:creationId xmlns:p14="http://schemas.microsoft.com/office/powerpoint/2010/main" val="31233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524000" y="0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+mj-lt"/>
              </a:rPr>
              <a:t>Channel network extraction and bridge crossings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42" y="551497"/>
            <a:ext cx="6746558" cy="607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1524000" y="6583362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None/>
            </a:pPr>
            <a:r>
              <a:rPr lang="en-US" sz="1000" i="1" dirty="0">
                <a:solidFill>
                  <a:schemeClr val="accent2"/>
                </a:solidFill>
              </a:rPr>
              <a:t>Passalacqua, P., P. </a:t>
            </a:r>
            <a:r>
              <a:rPr lang="en-US" sz="1000" i="1" dirty="0" smtClean="0">
                <a:solidFill>
                  <a:schemeClr val="accent2"/>
                </a:solidFill>
              </a:rPr>
              <a:t>Belmont, </a:t>
            </a:r>
            <a:r>
              <a:rPr lang="en-US" sz="1000" i="1" dirty="0">
                <a:solidFill>
                  <a:schemeClr val="accent2"/>
                </a:solidFill>
              </a:rPr>
              <a:t>and E. Foufoula-Georgiou, </a:t>
            </a:r>
            <a:r>
              <a:rPr lang="en-US" sz="1000" i="1" dirty="0" smtClean="0">
                <a:solidFill>
                  <a:schemeClr val="accent2"/>
                </a:solidFill>
              </a:rPr>
              <a:t>Water </a:t>
            </a:r>
            <a:r>
              <a:rPr lang="en-US" sz="1000" i="1" dirty="0" err="1" smtClean="0">
                <a:solidFill>
                  <a:schemeClr val="accent2"/>
                </a:solidFill>
              </a:rPr>
              <a:t>Resour</a:t>
            </a:r>
            <a:r>
              <a:rPr lang="en-US" sz="1000" i="1" dirty="0" smtClean="0">
                <a:solidFill>
                  <a:schemeClr val="accent2"/>
                </a:solidFill>
              </a:rPr>
              <a:t>. Res., 2012</a:t>
            </a:r>
          </a:p>
        </p:txBody>
      </p:sp>
    </p:spTree>
    <p:extLst>
      <p:ext uri="{BB962C8B-B14F-4D97-AF65-F5344CB8AC3E}">
        <p14:creationId xmlns:p14="http://schemas.microsoft.com/office/powerpoint/2010/main" val="15602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524000" y="0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+mj-lt"/>
              </a:rPr>
              <a:t>Automatic extraction of channel morphology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7" y="875347"/>
            <a:ext cx="8418195" cy="384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0" y="4722976"/>
            <a:ext cx="74409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Automatic extraction of channel cross-section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Detection of bank location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Identification of geomorphic </a:t>
            </a:r>
            <a:r>
              <a:rPr lang="en-US" dirty="0" err="1" smtClean="0"/>
              <a:t>bankfull</a:t>
            </a:r>
            <a:r>
              <a:rPr lang="en-US" dirty="0" smtClean="0"/>
              <a:t> water surface elevation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Measurements of channel width and of bank and bluff height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828800" y="1295400"/>
            <a:ext cx="304800" cy="228600"/>
          </a:xfrm>
          <a:prstGeom prst="straightConnector1">
            <a:avLst/>
          </a:prstGeom>
          <a:ln w="254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33600" y="1066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Height 60 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2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2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77" y="1661022"/>
            <a:ext cx="2461398" cy="184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3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3821113"/>
            <a:ext cx="2724150" cy="180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20430" y="3505200"/>
            <a:ext cx="14690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P. Belmont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6303354" y="5632391"/>
            <a:ext cx="14690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C. Jennings</a:t>
            </a:r>
            <a:endParaRPr lang="en-US" sz="800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524000" y="0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+mj-lt"/>
              </a:rPr>
              <a:t>Automatic extraction of channel morphology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2"/>
            <a:ext cx="1524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1524000" y="6583362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None/>
            </a:pPr>
            <a:r>
              <a:rPr lang="en-US" sz="1000" i="1" dirty="0">
                <a:solidFill>
                  <a:schemeClr val="accent2"/>
                </a:solidFill>
              </a:rPr>
              <a:t>Passalacqua, P., P. </a:t>
            </a:r>
            <a:r>
              <a:rPr lang="en-US" sz="1000" i="1" dirty="0" smtClean="0">
                <a:solidFill>
                  <a:schemeClr val="accent2"/>
                </a:solidFill>
              </a:rPr>
              <a:t>Belmont, </a:t>
            </a:r>
            <a:r>
              <a:rPr lang="en-US" sz="1000" i="1" dirty="0">
                <a:solidFill>
                  <a:schemeClr val="accent2"/>
                </a:solidFill>
              </a:rPr>
              <a:t>and E. Foufoula-Georgiou, </a:t>
            </a:r>
            <a:r>
              <a:rPr lang="en-US" sz="1000" i="1" dirty="0" smtClean="0">
                <a:solidFill>
                  <a:schemeClr val="accent2"/>
                </a:solidFill>
              </a:rPr>
              <a:t>Water </a:t>
            </a:r>
            <a:r>
              <a:rPr lang="en-US" sz="1000" i="1" dirty="0" err="1" smtClean="0">
                <a:solidFill>
                  <a:schemeClr val="accent2"/>
                </a:solidFill>
              </a:rPr>
              <a:t>Resour</a:t>
            </a:r>
            <a:r>
              <a:rPr lang="en-US" sz="1000" i="1" dirty="0" smtClean="0">
                <a:solidFill>
                  <a:schemeClr val="accent2"/>
                </a:solidFill>
              </a:rPr>
              <a:t>. Res., 2012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3500"/>
            <a:ext cx="6162675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61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i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417671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813"/>
            <a:ext cx="434181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opprinc_w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5213350"/>
            <a:ext cx="2160587" cy="14144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" y="90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latin typeface="Arial" pitchFamily="34" charset="0"/>
              </a:rPr>
              <a:t>A</a:t>
            </a:r>
            <a:r>
              <a:rPr lang="it-IT" sz="2400" i="0" dirty="0" smtClean="0">
                <a:latin typeface="Arial" pitchFamily="34" charset="0"/>
              </a:rPr>
              <a:t>irborne </a:t>
            </a:r>
            <a:r>
              <a:rPr lang="it-IT" sz="2400" dirty="0">
                <a:latin typeface="Arial" pitchFamily="34" charset="0"/>
              </a:rPr>
              <a:t>L</a:t>
            </a:r>
            <a:r>
              <a:rPr lang="it-IT" sz="2400" dirty="0" smtClean="0">
                <a:latin typeface="Arial" pitchFamily="34" charset="0"/>
              </a:rPr>
              <a:t>idar</a:t>
            </a:r>
            <a:r>
              <a:rPr lang="it-IT" sz="2400" i="0" dirty="0" smtClean="0">
                <a:latin typeface="Arial" pitchFamily="34" charset="0"/>
              </a:rPr>
              <a:t> </a:t>
            </a:r>
            <a:endParaRPr lang="it-IT" sz="2400" i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7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600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1" name="Text Box 9"/>
          <p:cNvSpPr txBox="1">
            <a:spLocks noChangeArrowheads="1"/>
          </p:cNvSpPr>
          <p:nvPr/>
        </p:nvSpPr>
        <p:spPr bwMode="auto">
          <a:xfrm>
            <a:off x="1600200" y="0"/>
            <a:ext cx="754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+mj-lt"/>
              </a:rPr>
              <a:t>Codependence of vegetation and drainage density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276600"/>
            <a:ext cx="9144000" cy="358140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3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428038" cy="4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TextBox 1"/>
          <p:cNvSpPr txBox="1">
            <a:spLocks noChangeArrowheads="1"/>
          </p:cNvSpPr>
          <p:nvPr/>
        </p:nvSpPr>
        <p:spPr bwMode="auto">
          <a:xfrm>
            <a:off x="304800" y="5562600"/>
            <a:ext cx="4213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Field mapped channel heads on slope gradient map (Imaizumi et al. [2010]).</a:t>
            </a:r>
          </a:p>
        </p:txBody>
      </p:sp>
      <p:sp>
        <p:nvSpPr>
          <p:cNvPr id="43015" name="TextBox 37"/>
          <p:cNvSpPr txBox="1">
            <a:spLocks noChangeArrowheads="1"/>
          </p:cNvSpPr>
          <p:nvPr/>
        </p:nvSpPr>
        <p:spPr bwMode="auto">
          <a:xfrm>
            <a:off x="4397375" y="5562600"/>
            <a:ext cx="4213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GeoNet drainage delineation.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600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8746" y="71735"/>
            <a:ext cx="7535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Preliminary results: Codependence of vegetation and drainage density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981200"/>
            <a:ext cx="9144000" cy="358140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985"/>
            <a:ext cx="5299862" cy="598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352800" y="2743200"/>
            <a:ext cx="5324475" cy="1841500"/>
            <a:chOff x="3352800" y="2743200"/>
            <a:chExt cx="5324475" cy="18415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743200"/>
              <a:ext cx="3038475" cy="1841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flipV="1">
              <a:off x="3352800" y="2743200"/>
              <a:ext cx="2286000" cy="9207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352800" y="3663950"/>
              <a:ext cx="2286000" cy="9207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53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600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985"/>
            <a:ext cx="5299862" cy="598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33600"/>
            <a:ext cx="3628339" cy="319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08746" y="71735"/>
            <a:ext cx="7535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Preliminary results: Codependence of vegetation and drainage density</a:t>
            </a:r>
          </a:p>
        </p:txBody>
      </p:sp>
    </p:spTree>
    <p:extLst>
      <p:ext uri="{BB962C8B-B14F-4D97-AF65-F5344CB8AC3E}">
        <p14:creationId xmlns:p14="http://schemas.microsoft.com/office/powerpoint/2010/main" val="30823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600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904875"/>
            <a:ext cx="9144000" cy="5343525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08746" y="71735"/>
            <a:ext cx="7535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Multi-resolution analysis of landscapes to understand landscape forming processes characteristic scales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90600"/>
            <a:ext cx="5403526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2846679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1752600" y="1676400"/>
            <a:ext cx="3505200" cy="2057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91000" y="1676400"/>
            <a:ext cx="1066800" cy="2209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8400" y="3962400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48400" y="3962400"/>
            <a:ext cx="236220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4406" y="914400"/>
            <a:ext cx="293947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dirty="0" smtClean="0"/>
              <a:t>The first scaling break represents the length scale of the highly convex regions(i.e. the ridges)</a:t>
            </a:r>
          </a:p>
          <a:p>
            <a:r>
              <a:rPr lang="en-US" sz="1400" dirty="0" smtClean="0"/>
              <a:t>The second scaling break represents the hillslope length scale.</a:t>
            </a:r>
            <a:endParaRPr lang="en-US" sz="1400" dirty="0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</a:t>
            </a:r>
            <a:r>
              <a:rPr lang="en-US" sz="1200" i="1" dirty="0" smtClean="0">
                <a:solidFill>
                  <a:schemeClr val="accent2"/>
                </a:solidFill>
              </a:rPr>
              <a:t>Harish Sangireddy, UT Austin</a:t>
            </a:r>
            <a:endParaRPr lang="en-US" sz="12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0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52400" y="4924961"/>
            <a:ext cx="380999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Six test sites were studied for testing the methodology.</a:t>
            </a:r>
          </a:p>
          <a:p>
            <a:r>
              <a:rPr lang="en-US" sz="2000" dirty="0" smtClean="0"/>
              <a:t>The data for the test sites was obtained from TNRIS </a:t>
            </a:r>
            <a:endParaRPr lang="en-US" sz="2000" dirty="0"/>
          </a:p>
        </p:txBody>
      </p:sp>
      <p:pic>
        <p:nvPicPr>
          <p:cNvPr id="1026" name="Picture 2" descr="C:\Users\Harish\Documents\My Dropbox\Thesis\capco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505199" cy="2476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Harish\Documents\My Dropbox\Thesis\studyloc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10723"/>
            <a:ext cx="4979538" cy="4880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Straight Arrow Connector 15"/>
          <p:cNvCxnSpPr/>
          <p:nvPr/>
        </p:nvCxnSpPr>
        <p:spPr>
          <a:xfrm flipV="1">
            <a:off x="2590800" y="914400"/>
            <a:ext cx="1371600" cy="7620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1447800" y="3276600"/>
            <a:ext cx="3581400" cy="14478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</a:t>
            </a:r>
            <a:r>
              <a:rPr lang="en-US" sz="1200" i="1" dirty="0" smtClean="0">
                <a:solidFill>
                  <a:schemeClr val="accent2"/>
                </a:solidFill>
              </a:rPr>
              <a:t>Harish Sangireddy, UT Austin</a:t>
            </a:r>
            <a:endParaRPr lang="en-US" sz="1200" i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71735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Feature extraction from point cloud</a:t>
            </a:r>
          </a:p>
        </p:txBody>
      </p:sp>
    </p:spTree>
    <p:extLst>
      <p:ext uri="{BB962C8B-B14F-4D97-AF65-F5344CB8AC3E}">
        <p14:creationId xmlns:p14="http://schemas.microsoft.com/office/powerpoint/2010/main" val="397786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99" y="1981200"/>
            <a:ext cx="4457101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1371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Site 1 has only streams and surrounding farmlands</a:t>
            </a:r>
            <a:endParaRPr lang="en-US" sz="2000" dirty="0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4343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3810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4343400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ight Arrow 11"/>
          <p:cNvSpPr/>
          <p:nvPr/>
        </p:nvSpPr>
        <p:spPr>
          <a:xfrm>
            <a:off x="3048000" y="4724400"/>
            <a:ext cx="1524000" cy="12192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4419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ry stream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917148" y="2385391"/>
            <a:ext cx="1806713" cy="3644348"/>
          </a:xfrm>
          <a:custGeom>
            <a:avLst/>
            <a:gdLst>
              <a:gd name="connsiteX0" fmla="*/ 1806713 w 1806713"/>
              <a:gd name="connsiteY0" fmla="*/ 0 h 3644348"/>
              <a:gd name="connsiteX1" fmla="*/ 1223617 w 1806713"/>
              <a:gd name="connsiteY1" fmla="*/ 622852 h 3644348"/>
              <a:gd name="connsiteX2" fmla="*/ 865809 w 1806713"/>
              <a:gd name="connsiteY2" fmla="*/ 1113183 h 3644348"/>
              <a:gd name="connsiteX3" fmla="*/ 574261 w 1806713"/>
              <a:gd name="connsiteY3" fmla="*/ 1457739 h 3644348"/>
              <a:gd name="connsiteX4" fmla="*/ 83930 w 1806713"/>
              <a:gd name="connsiteY4" fmla="*/ 1815548 h 3644348"/>
              <a:gd name="connsiteX5" fmla="*/ 70678 w 1806713"/>
              <a:gd name="connsiteY5" fmla="*/ 2014331 h 3644348"/>
              <a:gd name="connsiteX6" fmla="*/ 163443 w 1806713"/>
              <a:gd name="connsiteY6" fmla="*/ 2372139 h 3644348"/>
              <a:gd name="connsiteX7" fmla="*/ 203200 w 1806713"/>
              <a:gd name="connsiteY7" fmla="*/ 2981739 h 3644348"/>
              <a:gd name="connsiteX8" fmla="*/ 269461 w 1806713"/>
              <a:gd name="connsiteY8" fmla="*/ 3273287 h 3644348"/>
              <a:gd name="connsiteX9" fmla="*/ 468243 w 1806713"/>
              <a:gd name="connsiteY9" fmla="*/ 3538331 h 3644348"/>
              <a:gd name="connsiteX10" fmla="*/ 508000 w 1806713"/>
              <a:gd name="connsiteY10" fmla="*/ 3644348 h 364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06713" h="3644348">
                <a:moveTo>
                  <a:pt x="1806713" y="0"/>
                </a:moveTo>
                <a:cubicBezTo>
                  <a:pt x="1593573" y="218661"/>
                  <a:pt x="1380434" y="437322"/>
                  <a:pt x="1223617" y="622852"/>
                </a:cubicBezTo>
                <a:cubicBezTo>
                  <a:pt x="1066800" y="808382"/>
                  <a:pt x="974035" y="974035"/>
                  <a:pt x="865809" y="1113183"/>
                </a:cubicBezTo>
                <a:cubicBezTo>
                  <a:pt x="757583" y="1252331"/>
                  <a:pt x="704574" y="1340678"/>
                  <a:pt x="574261" y="1457739"/>
                </a:cubicBezTo>
                <a:cubicBezTo>
                  <a:pt x="443948" y="1574800"/>
                  <a:pt x="167860" y="1722783"/>
                  <a:pt x="83930" y="1815548"/>
                </a:cubicBezTo>
                <a:cubicBezTo>
                  <a:pt x="0" y="1908313"/>
                  <a:pt x="57426" y="1921566"/>
                  <a:pt x="70678" y="2014331"/>
                </a:cubicBezTo>
                <a:cubicBezTo>
                  <a:pt x="83930" y="2107096"/>
                  <a:pt x="141356" y="2210905"/>
                  <a:pt x="163443" y="2372139"/>
                </a:cubicBezTo>
                <a:cubicBezTo>
                  <a:pt x="185530" y="2533373"/>
                  <a:pt x="185530" y="2831548"/>
                  <a:pt x="203200" y="2981739"/>
                </a:cubicBezTo>
                <a:cubicBezTo>
                  <a:pt x="220870" y="3131930"/>
                  <a:pt x="225287" y="3180522"/>
                  <a:pt x="269461" y="3273287"/>
                </a:cubicBezTo>
                <a:cubicBezTo>
                  <a:pt x="313635" y="3366052"/>
                  <a:pt x="428487" y="3476488"/>
                  <a:pt x="468243" y="3538331"/>
                </a:cubicBezTo>
                <a:cubicBezTo>
                  <a:pt x="507999" y="3600174"/>
                  <a:pt x="507999" y="3622261"/>
                  <a:pt x="508000" y="3644348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43339" y="2213113"/>
            <a:ext cx="1431235" cy="2107096"/>
          </a:xfrm>
          <a:custGeom>
            <a:avLst/>
            <a:gdLst>
              <a:gd name="connsiteX0" fmla="*/ 0 w 1431235"/>
              <a:gd name="connsiteY0" fmla="*/ 0 h 2107096"/>
              <a:gd name="connsiteX1" fmla="*/ 450574 w 1431235"/>
              <a:gd name="connsiteY1" fmla="*/ 238539 h 2107096"/>
              <a:gd name="connsiteX2" fmla="*/ 781878 w 1431235"/>
              <a:gd name="connsiteY2" fmla="*/ 344557 h 2107096"/>
              <a:gd name="connsiteX3" fmla="*/ 980661 w 1431235"/>
              <a:gd name="connsiteY3" fmla="*/ 477078 h 2107096"/>
              <a:gd name="connsiteX4" fmla="*/ 1139687 w 1431235"/>
              <a:gd name="connsiteY4" fmla="*/ 622852 h 2107096"/>
              <a:gd name="connsiteX5" fmla="*/ 1113183 w 1431235"/>
              <a:gd name="connsiteY5" fmla="*/ 291548 h 2107096"/>
              <a:gd name="connsiteX6" fmla="*/ 993913 w 1431235"/>
              <a:gd name="connsiteY6" fmla="*/ 53009 h 2107096"/>
              <a:gd name="connsiteX7" fmla="*/ 1126435 w 1431235"/>
              <a:gd name="connsiteY7" fmla="*/ 291548 h 2107096"/>
              <a:gd name="connsiteX8" fmla="*/ 1152939 w 1431235"/>
              <a:gd name="connsiteY8" fmla="*/ 622852 h 2107096"/>
              <a:gd name="connsiteX9" fmla="*/ 1152939 w 1431235"/>
              <a:gd name="connsiteY9" fmla="*/ 834887 h 2107096"/>
              <a:gd name="connsiteX10" fmla="*/ 1205948 w 1431235"/>
              <a:gd name="connsiteY10" fmla="*/ 1099930 h 2107096"/>
              <a:gd name="connsiteX11" fmla="*/ 1285461 w 1431235"/>
              <a:gd name="connsiteY11" fmla="*/ 1298713 h 2107096"/>
              <a:gd name="connsiteX12" fmla="*/ 1351722 w 1431235"/>
              <a:gd name="connsiteY12" fmla="*/ 1431235 h 2107096"/>
              <a:gd name="connsiteX13" fmla="*/ 1391478 w 1431235"/>
              <a:gd name="connsiteY13" fmla="*/ 1616765 h 2107096"/>
              <a:gd name="connsiteX14" fmla="*/ 1417983 w 1431235"/>
              <a:gd name="connsiteY14" fmla="*/ 1828800 h 2107096"/>
              <a:gd name="connsiteX15" fmla="*/ 1417983 w 1431235"/>
              <a:gd name="connsiteY15" fmla="*/ 2014330 h 2107096"/>
              <a:gd name="connsiteX16" fmla="*/ 1431235 w 1431235"/>
              <a:gd name="connsiteY16" fmla="*/ 2107096 h 210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31235" h="2107096">
                <a:moveTo>
                  <a:pt x="0" y="0"/>
                </a:moveTo>
                <a:cubicBezTo>
                  <a:pt x="160130" y="90556"/>
                  <a:pt x="320261" y="181113"/>
                  <a:pt x="450574" y="238539"/>
                </a:cubicBezTo>
                <a:cubicBezTo>
                  <a:pt x="580887" y="295965"/>
                  <a:pt x="693530" y="304801"/>
                  <a:pt x="781878" y="344557"/>
                </a:cubicBezTo>
                <a:cubicBezTo>
                  <a:pt x="870226" y="384313"/>
                  <a:pt x="921026" y="430696"/>
                  <a:pt x="980661" y="477078"/>
                </a:cubicBezTo>
                <a:cubicBezTo>
                  <a:pt x="1040296" y="523460"/>
                  <a:pt x="1117600" y="653774"/>
                  <a:pt x="1139687" y="622852"/>
                </a:cubicBezTo>
                <a:cubicBezTo>
                  <a:pt x="1161774" y="591930"/>
                  <a:pt x="1137479" y="386522"/>
                  <a:pt x="1113183" y="291548"/>
                </a:cubicBezTo>
                <a:cubicBezTo>
                  <a:pt x="1088887" y="196574"/>
                  <a:pt x="991704" y="53009"/>
                  <a:pt x="993913" y="53009"/>
                </a:cubicBezTo>
                <a:cubicBezTo>
                  <a:pt x="996122" y="53009"/>
                  <a:pt x="1099931" y="196574"/>
                  <a:pt x="1126435" y="291548"/>
                </a:cubicBezTo>
                <a:cubicBezTo>
                  <a:pt x="1152939" y="386522"/>
                  <a:pt x="1148522" y="532296"/>
                  <a:pt x="1152939" y="622852"/>
                </a:cubicBezTo>
                <a:cubicBezTo>
                  <a:pt x="1157356" y="713408"/>
                  <a:pt x="1144104" y="755374"/>
                  <a:pt x="1152939" y="834887"/>
                </a:cubicBezTo>
                <a:cubicBezTo>
                  <a:pt x="1161774" y="914400"/>
                  <a:pt x="1183861" y="1022626"/>
                  <a:pt x="1205948" y="1099930"/>
                </a:cubicBezTo>
                <a:cubicBezTo>
                  <a:pt x="1228035" y="1177234"/>
                  <a:pt x="1261165" y="1243495"/>
                  <a:pt x="1285461" y="1298713"/>
                </a:cubicBezTo>
                <a:cubicBezTo>
                  <a:pt x="1309757" y="1353931"/>
                  <a:pt x="1334053" y="1378226"/>
                  <a:pt x="1351722" y="1431235"/>
                </a:cubicBezTo>
                <a:cubicBezTo>
                  <a:pt x="1369391" y="1484244"/>
                  <a:pt x="1380434" y="1550504"/>
                  <a:pt x="1391478" y="1616765"/>
                </a:cubicBezTo>
                <a:cubicBezTo>
                  <a:pt x="1402522" y="1683026"/>
                  <a:pt x="1413566" y="1762539"/>
                  <a:pt x="1417983" y="1828800"/>
                </a:cubicBezTo>
                <a:cubicBezTo>
                  <a:pt x="1422400" y="1895061"/>
                  <a:pt x="1415774" y="1967947"/>
                  <a:pt x="1417983" y="2014330"/>
                </a:cubicBezTo>
                <a:cubicBezTo>
                  <a:pt x="1420192" y="2060713"/>
                  <a:pt x="1425713" y="2083904"/>
                  <a:pt x="1431235" y="2107096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</a:t>
            </a:r>
            <a:r>
              <a:rPr lang="en-US" sz="1200" i="1" dirty="0" smtClean="0">
                <a:solidFill>
                  <a:schemeClr val="accent2"/>
                </a:solidFill>
              </a:rPr>
              <a:t>Harish Sangireddy, UT Austin</a:t>
            </a:r>
            <a:endParaRPr lang="en-US" sz="1200" i="1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71735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Feature extraction from point cloud</a:t>
            </a:r>
          </a:p>
        </p:txBody>
      </p:sp>
    </p:spTree>
    <p:extLst>
      <p:ext uri="{BB962C8B-B14F-4D97-AF65-F5344CB8AC3E}">
        <p14:creationId xmlns:p14="http://schemas.microsoft.com/office/powerpoint/2010/main" val="17094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4464326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6200" y="12954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Site 2 has roads, streams, marshy areas, small culvert and drains by the roadside </a:t>
            </a:r>
            <a:endParaRPr lang="en-US" sz="2000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434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396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966" y="2057400"/>
            <a:ext cx="4303583" cy="4029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ight Arrow 11"/>
          <p:cNvSpPr/>
          <p:nvPr/>
        </p:nvSpPr>
        <p:spPr>
          <a:xfrm>
            <a:off x="3124200" y="4724400"/>
            <a:ext cx="1524000" cy="12192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8200" y="4343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2362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9400" y="2971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arshy  area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</a:t>
            </a:r>
            <a:r>
              <a:rPr lang="en-US" sz="1200" i="1" dirty="0" smtClean="0">
                <a:solidFill>
                  <a:schemeClr val="accent2"/>
                </a:solidFill>
              </a:rPr>
              <a:t>Harish Sangireddy, UT Austin</a:t>
            </a:r>
            <a:endParaRPr lang="en-US" sz="1200" i="1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71735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Feature extraction from point cloud</a:t>
            </a:r>
          </a:p>
        </p:txBody>
      </p:sp>
    </p:spTree>
    <p:extLst>
      <p:ext uri="{BB962C8B-B14F-4D97-AF65-F5344CB8AC3E}">
        <p14:creationId xmlns:p14="http://schemas.microsoft.com/office/powerpoint/2010/main" val="27574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380442" cy="4389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419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4114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343400" cy="4425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3048000" y="4724400"/>
            <a:ext cx="1524000" cy="12192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0" y="3733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4267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Probable floodplain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1430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Detects points around the water gaps and maps the geometry of stream properly</a:t>
            </a:r>
            <a:endParaRPr lang="en-US" dirty="0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</a:t>
            </a:r>
            <a:r>
              <a:rPr lang="en-US" sz="1200" i="1" dirty="0" smtClean="0">
                <a:solidFill>
                  <a:schemeClr val="accent2"/>
                </a:solidFill>
              </a:rPr>
              <a:t>Harish Sangireddy, UT Austin</a:t>
            </a:r>
            <a:endParaRPr lang="en-US" sz="1200" i="1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71735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Feature extraction from point cloud</a:t>
            </a:r>
          </a:p>
        </p:txBody>
      </p:sp>
    </p:spTree>
    <p:extLst>
      <p:ext uri="{BB962C8B-B14F-4D97-AF65-F5344CB8AC3E}">
        <p14:creationId xmlns:p14="http://schemas.microsoft.com/office/powerpoint/2010/main" val="47850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076450"/>
            <a:ext cx="4114800" cy="4175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4495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4114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419600" cy="4500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2971800" y="5029200"/>
            <a:ext cx="1524000" cy="12192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48000" y="3124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4648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tree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2971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farmland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12192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the elevation difference is very small in the region, the model identifies all low lying areas as water surfaces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19200" y="6248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Site 5</a:t>
            </a:r>
            <a:endParaRPr lang="en-US" sz="2800" dirty="0">
              <a:latin typeface="+mj-lt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</a:t>
            </a:r>
            <a:r>
              <a:rPr lang="en-US" sz="1200" i="1" dirty="0" smtClean="0">
                <a:solidFill>
                  <a:schemeClr val="accent2"/>
                </a:solidFill>
              </a:rPr>
              <a:t>Harish Sangireddy, UT Austin</a:t>
            </a:r>
            <a:endParaRPr lang="en-US" sz="1200" i="1" dirty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71735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Feature extraction from point cloud</a:t>
            </a:r>
          </a:p>
        </p:txBody>
      </p:sp>
    </p:spTree>
    <p:extLst>
      <p:ext uri="{BB962C8B-B14F-4D97-AF65-F5344CB8AC3E}">
        <p14:creationId xmlns:p14="http://schemas.microsoft.com/office/powerpoint/2010/main" val="408459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9"/>
          <p:cNvSpPr txBox="1">
            <a:spLocks noChangeArrowheads="1"/>
          </p:cNvSpPr>
          <p:nvPr/>
        </p:nvSpPr>
        <p:spPr bwMode="auto">
          <a:xfrm>
            <a:off x="0" y="71735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 smtClean="0">
                <a:latin typeface="+mn-lt"/>
              </a:rPr>
              <a:t>Acknowledgements</a:t>
            </a:r>
            <a:endParaRPr lang="en-US" sz="2400" dirty="0">
              <a:latin typeface="+mn-lt"/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1600201" y="1219200"/>
            <a:ext cx="35052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Arial" pitchFamily="34" charset="0"/>
                <a:cs typeface="Arial" pitchFamily="34" charset="0"/>
              </a:rPr>
              <a:t>Work supported by:</a:t>
            </a:r>
          </a:p>
          <a:p>
            <a:pPr eaLnBrk="1" hangingPunct="1"/>
            <a:r>
              <a:rPr lang="en-US" sz="1400" dirty="0" smtClean="0">
                <a:latin typeface="Arial" pitchFamily="34" charset="0"/>
                <a:cs typeface="Arial" pitchFamily="34" charset="0"/>
              </a:rPr>
              <a:t>NSF EAR-0120914 (NCED)</a:t>
            </a:r>
          </a:p>
          <a:p>
            <a:pPr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NSF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EAR-0835789</a:t>
            </a:r>
          </a:p>
          <a:p>
            <a:pPr eaLnBrk="1" hangingPunct="1"/>
            <a:r>
              <a:rPr lang="en-US" sz="1400" dirty="0" smtClean="0">
                <a:latin typeface="Arial" pitchFamily="34" charset="0"/>
                <a:cs typeface="Arial" pitchFamily="34" charset="0"/>
              </a:rPr>
              <a:t>NSF BCS-1063231/1063228 (PIs Stark and Passalacqua)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1600201" y="2855893"/>
            <a:ext cx="35814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Arial" pitchFamily="34" charset="0"/>
                <a:cs typeface="Arial" pitchFamily="34" charset="0"/>
              </a:rPr>
              <a:t>Collaborators (in random order):</a:t>
            </a:r>
          </a:p>
          <a:p>
            <a:pPr eaLnBrk="1" hangingPunct="1"/>
            <a:r>
              <a:rPr lang="en-US" sz="1400" dirty="0" err="1"/>
              <a:t>Tien</a:t>
            </a:r>
            <a:r>
              <a:rPr lang="en-US" sz="1400" dirty="0"/>
              <a:t> Do </a:t>
            </a:r>
            <a:r>
              <a:rPr lang="en-US" sz="1400" dirty="0" err="1"/>
              <a:t>Trung</a:t>
            </a:r>
            <a:r>
              <a:rPr lang="en-US" sz="1400" dirty="0"/>
              <a:t>, Colin Stark, Guillermo Sapiro, Bill Dietrich, Efi Foufoula-Georgiou, </a:t>
            </a:r>
            <a:r>
              <a:rPr lang="en-US" sz="1400" dirty="0" err="1"/>
              <a:t>Nachiket</a:t>
            </a:r>
            <a:r>
              <a:rPr lang="en-US" sz="1400" dirty="0"/>
              <a:t> </a:t>
            </a:r>
            <a:r>
              <a:rPr lang="en-US" sz="1400" dirty="0" err="1"/>
              <a:t>Gokhale</a:t>
            </a:r>
            <a:r>
              <a:rPr lang="en-US" sz="1400" dirty="0"/>
              <a:t>, Paolo Tarolli, Patrick Belmont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Harish Sangireddy, David Maidment, </a:t>
            </a:r>
            <a:r>
              <a:rPr lang="en-US" sz="1400" dirty="0"/>
              <a:t>Yuichi S. </a:t>
            </a:r>
            <a:r>
              <a:rPr lang="en-US" sz="1400" dirty="0" smtClean="0"/>
              <a:t>Hayakawa, </a:t>
            </a:r>
            <a:r>
              <a:rPr lang="en-US" sz="1400" dirty="0" err="1"/>
              <a:t>Fumitoshi</a:t>
            </a:r>
            <a:r>
              <a:rPr lang="en-US" sz="1400" dirty="0"/>
              <a:t> </a:t>
            </a:r>
            <a:r>
              <a:rPr lang="en-US" sz="1400" dirty="0" err="1" smtClean="0"/>
              <a:t>Imaizumi</a:t>
            </a:r>
            <a:r>
              <a:rPr lang="en-US" sz="1400" dirty="0" smtClean="0"/>
              <a:t>, </a:t>
            </a:r>
            <a:r>
              <a:rPr lang="en-US" sz="1400" dirty="0"/>
              <a:t>Tsuyoshi </a:t>
            </a:r>
            <a:r>
              <a:rPr lang="en-US" sz="1400" dirty="0" err="1" smtClean="0"/>
              <a:t>Hattanji</a:t>
            </a:r>
            <a:r>
              <a:rPr lang="en-US" sz="1400" dirty="0" smtClean="0"/>
              <a:t>, </a:t>
            </a:r>
            <a:r>
              <a:rPr lang="en-US" sz="1400" dirty="0"/>
              <a:t>Lin </a:t>
            </a:r>
            <a:r>
              <a:rPr lang="en-US" sz="1400" dirty="0" smtClean="0"/>
              <a:t>Zhou.</a:t>
            </a:r>
            <a:endParaRPr lang="en-US" sz="14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3787140" cy="569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1600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73088"/>
            <a:ext cx="7345363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323850" y="3141663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i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x,y,z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" y="90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latin typeface="Arial" pitchFamily="34" charset="0"/>
              </a:rPr>
              <a:t>A</a:t>
            </a:r>
            <a:r>
              <a:rPr lang="it-IT" sz="2400" i="0" dirty="0" smtClean="0">
                <a:latin typeface="Arial" pitchFamily="34" charset="0"/>
              </a:rPr>
              <a:t>irborne </a:t>
            </a:r>
            <a:r>
              <a:rPr lang="it-IT" sz="2400" dirty="0">
                <a:latin typeface="Arial" pitchFamily="34" charset="0"/>
              </a:rPr>
              <a:t>L</a:t>
            </a:r>
            <a:r>
              <a:rPr lang="it-IT" sz="2400" dirty="0" smtClean="0">
                <a:latin typeface="Arial" pitchFamily="34" charset="0"/>
              </a:rPr>
              <a:t>idar</a:t>
            </a:r>
            <a:r>
              <a:rPr lang="it-IT" sz="2400" i="0" dirty="0" smtClean="0">
                <a:latin typeface="Arial" pitchFamily="34" charset="0"/>
              </a:rPr>
              <a:t> </a:t>
            </a:r>
            <a:endParaRPr lang="it-IT" sz="2400" i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51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3781425" y="1412875"/>
            <a:ext cx="1511300" cy="969963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/>
              <a:t>First return/</a:t>
            </a:r>
          </a:p>
          <a:p>
            <a:pPr algn="ctr"/>
            <a:r>
              <a:rPr lang="en-US" sz="1400" i="0"/>
              <a:t>Echo-waveform </a:t>
            </a: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565525" y="4149725"/>
            <a:ext cx="1295400" cy="969963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/>
              <a:t>Last</a:t>
            </a:r>
          </a:p>
          <a:p>
            <a:pPr algn="ctr"/>
            <a:r>
              <a:rPr lang="en-US" sz="1400" i="0"/>
              <a:t>Return </a:t>
            </a:r>
          </a:p>
        </p:txBody>
      </p:sp>
      <p:sp>
        <p:nvSpPr>
          <p:cNvPr id="92164" name="AutoShape 4"/>
          <p:cNvSpPr>
            <a:spLocks noChangeArrowheads="1"/>
          </p:cNvSpPr>
          <p:nvPr/>
        </p:nvSpPr>
        <p:spPr bwMode="auto">
          <a:xfrm>
            <a:off x="5867400" y="4149725"/>
            <a:ext cx="1216025" cy="9699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0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DTM</a:t>
            </a: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249238" y="2800350"/>
            <a:ext cx="1295400" cy="969963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/>
              <a:t>Raw LIDAR</a:t>
            </a: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2052638" y="1412875"/>
            <a:ext cx="1230312" cy="9699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/>
              <a:t>Filter</a:t>
            </a:r>
          </a:p>
          <a:p>
            <a:pPr algn="ctr"/>
            <a:r>
              <a:rPr lang="en-US" sz="1400" i="0"/>
              <a:t>Processing</a:t>
            </a: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2046288" y="4149725"/>
            <a:ext cx="1230312" cy="9699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/>
              <a:t>Filter</a:t>
            </a:r>
          </a:p>
          <a:p>
            <a:pPr algn="ctr"/>
            <a:r>
              <a:rPr lang="en-US" sz="1400" i="0"/>
              <a:t>Processing</a:t>
            </a:r>
          </a:p>
        </p:txBody>
      </p:sp>
      <p:cxnSp>
        <p:nvCxnSpPr>
          <p:cNvPr id="6152" name="AutoShape 8"/>
          <p:cNvCxnSpPr>
            <a:cxnSpLocks noChangeShapeType="1"/>
            <a:stCxn id="6149" idx="3"/>
            <a:endCxn id="6150" idx="1"/>
          </p:cNvCxnSpPr>
          <p:nvPr/>
        </p:nvCxnSpPr>
        <p:spPr bwMode="auto">
          <a:xfrm flipV="1">
            <a:off x="1544638" y="1898650"/>
            <a:ext cx="508000" cy="138747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3" name="AutoShape 9"/>
          <p:cNvCxnSpPr>
            <a:cxnSpLocks noChangeShapeType="1"/>
            <a:stCxn id="6149" idx="3"/>
            <a:endCxn id="6151" idx="1"/>
          </p:cNvCxnSpPr>
          <p:nvPr/>
        </p:nvCxnSpPr>
        <p:spPr bwMode="auto">
          <a:xfrm>
            <a:off x="1544638" y="3286125"/>
            <a:ext cx="501650" cy="134937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4" name="AutoShape 10"/>
          <p:cNvCxnSpPr>
            <a:cxnSpLocks noChangeShapeType="1"/>
            <a:stCxn id="6151" idx="3"/>
            <a:endCxn id="6147" idx="1"/>
          </p:cNvCxnSpPr>
          <p:nvPr/>
        </p:nvCxnSpPr>
        <p:spPr bwMode="auto">
          <a:xfrm>
            <a:off x="3276600" y="4635500"/>
            <a:ext cx="2889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5" name="AutoShape 11"/>
          <p:cNvCxnSpPr>
            <a:cxnSpLocks noChangeShapeType="1"/>
            <a:stCxn id="6147" idx="3"/>
            <a:endCxn id="92164" idx="1"/>
          </p:cNvCxnSpPr>
          <p:nvPr/>
        </p:nvCxnSpPr>
        <p:spPr bwMode="auto">
          <a:xfrm>
            <a:off x="4860925" y="4635500"/>
            <a:ext cx="10064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6" name="AutoShape 14"/>
          <p:cNvCxnSpPr>
            <a:cxnSpLocks noChangeShapeType="1"/>
            <a:stCxn id="6150" idx="3"/>
            <a:endCxn id="6146" idx="1"/>
          </p:cNvCxnSpPr>
          <p:nvPr/>
        </p:nvCxnSpPr>
        <p:spPr bwMode="auto">
          <a:xfrm>
            <a:off x="3282950" y="1898650"/>
            <a:ext cx="4984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7" name="AutoShape 15"/>
          <p:cNvSpPr>
            <a:spLocks noChangeArrowheads="1"/>
          </p:cNvSpPr>
          <p:nvPr/>
        </p:nvSpPr>
        <p:spPr bwMode="auto">
          <a:xfrm>
            <a:off x="3932238" y="2781300"/>
            <a:ext cx="1216025" cy="96837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/>
              <a:t>Filter </a:t>
            </a:r>
          </a:p>
          <a:p>
            <a:pPr algn="ctr"/>
            <a:r>
              <a:rPr lang="en-US" sz="1400" i="0"/>
              <a:t>Processing</a:t>
            </a:r>
          </a:p>
        </p:txBody>
      </p:sp>
      <p:cxnSp>
        <p:nvCxnSpPr>
          <p:cNvPr id="6158" name="AutoShape 18"/>
          <p:cNvCxnSpPr>
            <a:cxnSpLocks noChangeShapeType="1"/>
            <a:stCxn id="6146" idx="3"/>
            <a:endCxn id="92195" idx="1"/>
          </p:cNvCxnSpPr>
          <p:nvPr/>
        </p:nvCxnSpPr>
        <p:spPr bwMode="auto">
          <a:xfrm>
            <a:off x="5292725" y="1898650"/>
            <a:ext cx="431800" cy="0"/>
          </a:xfrm>
          <a:prstGeom prst="straightConnector1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9" name="AutoShape 20"/>
          <p:cNvCxnSpPr>
            <a:cxnSpLocks noChangeShapeType="1"/>
            <a:stCxn id="6147" idx="3"/>
            <a:endCxn id="92203" idx="0"/>
          </p:cNvCxnSpPr>
          <p:nvPr/>
        </p:nvCxnSpPr>
        <p:spPr bwMode="auto">
          <a:xfrm>
            <a:off x="4860925" y="4635500"/>
            <a:ext cx="1798638" cy="1025525"/>
          </a:xfrm>
          <a:prstGeom prst="straightConnector1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0" name="AutoShape 21"/>
          <p:cNvCxnSpPr>
            <a:cxnSpLocks noChangeShapeType="1"/>
            <a:stCxn id="6157" idx="3"/>
            <a:endCxn id="92199" idx="1"/>
          </p:cNvCxnSpPr>
          <p:nvPr/>
        </p:nvCxnSpPr>
        <p:spPr bwMode="auto">
          <a:xfrm flipV="1">
            <a:off x="5148263" y="3249613"/>
            <a:ext cx="792162" cy="15875"/>
          </a:xfrm>
          <a:prstGeom prst="straightConnector1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61" name="AutoShape 30"/>
          <p:cNvSpPr>
            <a:spLocks noChangeArrowheads="1"/>
          </p:cNvSpPr>
          <p:nvPr/>
        </p:nvSpPr>
        <p:spPr bwMode="auto">
          <a:xfrm>
            <a:off x="2051050" y="2781300"/>
            <a:ext cx="1295400" cy="969963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/>
              <a:t>Multi-Spectral</a:t>
            </a:r>
          </a:p>
        </p:txBody>
      </p:sp>
      <p:cxnSp>
        <p:nvCxnSpPr>
          <p:cNvPr id="6162" name="AutoShape 31"/>
          <p:cNvCxnSpPr>
            <a:cxnSpLocks noChangeShapeType="1"/>
            <a:stCxn id="6161" idx="3"/>
            <a:endCxn id="6157" idx="1"/>
          </p:cNvCxnSpPr>
          <p:nvPr/>
        </p:nvCxnSpPr>
        <p:spPr bwMode="auto">
          <a:xfrm flipV="1">
            <a:off x="3346450" y="3265488"/>
            <a:ext cx="585788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193" name="Text Box 33"/>
          <p:cNvSpPr txBox="1">
            <a:spLocks noChangeArrowheads="1"/>
          </p:cNvSpPr>
          <p:nvPr/>
        </p:nvSpPr>
        <p:spPr bwMode="auto">
          <a:xfrm>
            <a:off x="4932363" y="4214813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i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x,y,z</a:t>
            </a:r>
          </a:p>
        </p:txBody>
      </p:sp>
      <p:sp>
        <p:nvSpPr>
          <p:cNvPr id="92195" name="AutoShape 35"/>
          <p:cNvSpPr>
            <a:spLocks noChangeArrowheads="1"/>
          </p:cNvSpPr>
          <p:nvPr/>
        </p:nvSpPr>
        <p:spPr bwMode="auto">
          <a:xfrm>
            <a:off x="5724525" y="1412875"/>
            <a:ext cx="1216025" cy="9699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0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DSM</a:t>
            </a:r>
          </a:p>
        </p:txBody>
      </p:sp>
      <p:sp>
        <p:nvSpPr>
          <p:cNvPr id="92199" name="AutoShape 39"/>
          <p:cNvSpPr>
            <a:spLocks noChangeArrowheads="1"/>
          </p:cNvSpPr>
          <p:nvPr/>
        </p:nvSpPr>
        <p:spPr bwMode="auto">
          <a:xfrm>
            <a:off x="5940425" y="2852738"/>
            <a:ext cx="2808288" cy="79216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35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i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Land cover related </a:t>
            </a:r>
          </a:p>
          <a:p>
            <a:pPr algn="ctr">
              <a:defRPr/>
            </a:pPr>
            <a:r>
              <a:rPr lang="en-US" sz="1600" i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to each vegetation types</a:t>
            </a:r>
          </a:p>
        </p:txBody>
      </p:sp>
      <p:sp>
        <p:nvSpPr>
          <p:cNvPr id="92201" name="Rectangle 41"/>
          <p:cNvSpPr>
            <a:spLocks noChangeArrowheads="1"/>
          </p:cNvSpPr>
          <p:nvPr/>
        </p:nvSpPr>
        <p:spPr bwMode="auto">
          <a:xfrm>
            <a:off x="7380288" y="1125538"/>
            <a:ext cx="1584325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it-IT" b="0" i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Forest canopy</a:t>
            </a:r>
          </a:p>
        </p:txBody>
      </p:sp>
      <p:sp>
        <p:nvSpPr>
          <p:cNvPr id="92202" name="Rectangle 42"/>
          <p:cNvSpPr>
            <a:spLocks noChangeArrowheads="1"/>
          </p:cNvSpPr>
          <p:nvPr/>
        </p:nvSpPr>
        <p:spPr bwMode="auto">
          <a:xfrm>
            <a:off x="7380288" y="1773238"/>
            <a:ext cx="1584325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it-IT" b="0" i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3D Buildings</a:t>
            </a:r>
          </a:p>
        </p:txBody>
      </p:sp>
      <p:sp>
        <p:nvSpPr>
          <p:cNvPr id="92203" name="Rectangle 43"/>
          <p:cNvSpPr>
            <a:spLocks noChangeArrowheads="1"/>
          </p:cNvSpPr>
          <p:nvPr/>
        </p:nvSpPr>
        <p:spPr bwMode="auto">
          <a:xfrm>
            <a:off x="5867400" y="5661025"/>
            <a:ext cx="1584325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it-IT" b="0" i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Contour maps</a:t>
            </a:r>
          </a:p>
        </p:txBody>
      </p:sp>
      <p:sp>
        <p:nvSpPr>
          <p:cNvPr id="92205" name="Rectangle 45"/>
          <p:cNvSpPr>
            <a:spLocks noChangeArrowheads="1"/>
          </p:cNvSpPr>
          <p:nvPr/>
        </p:nvSpPr>
        <p:spPr bwMode="auto">
          <a:xfrm>
            <a:off x="4859338" y="5661025"/>
            <a:ext cx="7921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it-IT" b="0" i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TIN</a:t>
            </a:r>
          </a:p>
        </p:txBody>
      </p:sp>
      <p:cxnSp>
        <p:nvCxnSpPr>
          <p:cNvPr id="6170" name="AutoShape 46"/>
          <p:cNvCxnSpPr>
            <a:cxnSpLocks noChangeShapeType="1"/>
            <a:stCxn id="6147" idx="3"/>
            <a:endCxn id="92205" idx="0"/>
          </p:cNvCxnSpPr>
          <p:nvPr/>
        </p:nvCxnSpPr>
        <p:spPr bwMode="auto">
          <a:xfrm>
            <a:off x="4860925" y="4635500"/>
            <a:ext cx="395288" cy="1025525"/>
          </a:xfrm>
          <a:prstGeom prst="straightConnector1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71" name="AutoShape 47"/>
          <p:cNvCxnSpPr>
            <a:cxnSpLocks noChangeShapeType="1"/>
            <a:stCxn id="92195" idx="3"/>
            <a:endCxn id="92202" idx="1"/>
          </p:cNvCxnSpPr>
          <p:nvPr/>
        </p:nvCxnSpPr>
        <p:spPr bwMode="auto">
          <a:xfrm>
            <a:off x="6940550" y="1898650"/>
            <a:ext cx="439738" cy="55563"/>
          </a:xfrm>
          <a:prstGeom prst="straightConnector1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72" name="AutoShape 48"/>
          <p:cNvCxnSpPr>
            <a:cxnSpLocks noChangeShapeType="1"/>
            <a:stCxn id="92195" idx="3"/>
            <a:endCxn id="92201" idx="1"/>
          </p:cNvCxnSpPr>
          <p:nvPr/>
        </p:nvCxnSpPr>
        <p:spPr bwMode="auto">
          <a:xfrm flipV="1">
            <a:off x="6940550" y="1306513"/>
            <a:ext cx="439738" cy="592137"/>
          </a:xfrm>
          <a:prstGeom prst="straightConnector1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73" name="AutoShape 50"/>
          <p:cNvCxnSpPr>
            <a:cxnSpLocks noChangeShapeType="1"/>
            <a:stCxn id="6146" idx="2"/>
            <a:endCxn id="6157" idx="0"/>
          </p:cNvCxnSpPr>
          <p:nvPr/>
        </p:nvCxnSpPr>
        <p:spPr bwMode="auto">
          <a:xfrm>
            <a:off x="4537075" y="2382838"/>
            <a:ext cx="3175" cy="3984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33424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4463"/>
            <a:ext cx="4752975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sellaDiTesto 3"/>
          <p:cNvSpPr txBox="1">
            <a:spLocks noChangeArrowheads="1"/>
          </p:cNvSpPr>
          <p:nvPr/>
        </p:nvSpPr>
        <p:spPr bwMode="auto">
          <a:xfrm>
            <a:off x="5143500" y="188913"/>
            <a:ext cx="30478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0" i="0" dirty="0">
                <a:solidFill>
                  <a:srgbClr val="FF0000"/>
                </a:solidFill>
              </a:rPr>
              <a:t>Topographic </a:t>
            </a:r>
            <a:r>
              <a:rPr lang="it-IT" sz="2800" b="0" i="0" dirty="0" smtClean="0">
                <a:solidFill>
                  <a:srgbClr val="FF0000"/>
                </a:solidFill>
              </a:rPr>
              <a:t>Lidar</a:t>
            </a:r>
            <a:endParaRPr lang="it-IT" sz="2800" b="0" i="0" dirty="0">
              <a:solidFill>
                <a:srgbClr val="FF0000"/>
              </a:solidFill>
            </a:endParaRPr>
          </a:p>
        </p:txBody>
      </p:sp>
      <p:sp>
        <p:nvSpPr>
          <p:cNvPr id="37892" name="CasellaDiTesto 4"/>
          <p:cNvSpPr txBox="1">
            <a:spLocks noChangeArrowheads="1"/>
          </p:cNvSpPr>
          <p:nvPr/>
        </p:nvSpPr>
        <p:spPr bwMode="auto">
          <a:xfrm>
            <a:off x="5214938" y="1341438"/>
            <a:ext cx="23225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0" i="0" dirty="0">
                <a:solidFill>
                  <a:srgbClr val="00B050"/>
                </a:solidFill>
              </a:rPr>
              <a:t>Green </a:t>
            </a:r>
            <a:r>
              <a:rPr lang="it-IT" sz="2800" b="0" i="0" dirty="0" err="1">
                <a:solidFill>
                  <a:srgbClr val="00B050"/>
                </a:solidFill>
              </a:rPr>
              <a:t>LiDAR</a:t>
            </a:r>
            <a:endParaRPr lang="it-IT" sz="2800" b="0" i="0" dirty="0">
              <a:solidFill>
                <a:srgbClr val="00B05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214938" y="1860550"/>
            <a:ext cx="371475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b="0" i="0" dirty="0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λ</a:t>
            </a:r>
            <a:r>
              <a:rPr lang="it-IT" b="0" i="0" dirty="0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 = 532 </a:t>
            </a:r>
            <a:r>
              <a:rPr lang="it-IT" b="0" i="0" dirty="0" err="1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nm</a:t>
            </a:r>
            <a:r>
              <a:rPr lang="it-IT" b="0" i="0" dirty="0">
                <a:latin typeface="Calibri" pitchFamily="34" charset="0"/>
                <a:cs typeface="Times New Roman" pitchFamily="18" charset="0"/>
              </a:rPr>
              <a:t> + </a:t>
            </a:r>
            <a:r>
              <a:rPr lang="el-GR" b="0" i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λ</a:t>
            </a:r>
            <a:r>
              <a:rPr lang="it-IT" b="0" i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=1064 </a:t>
            </a:r>
            <a:r>
              <a:rPr lang="it-IT" b="0" i="0" dirty="0" err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nm</a:t>
            </a:r>
            <a:r>
              <a:rPr lang="it-IT" b="0" i="0" dirty="0"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214938" y="779463"/>
            <a:ext cx="32146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b="0" i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λ</a:t>
            </a:r>
            <a:r>
              <a:rPr lang="it-IT" b="0" i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= 1064 </a:t>
            </a:r>
            <a:r>
              <a:rPr lang="it-IT" b="0" i="0" dirty="0" err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nm</a:t>
            </a:r>
            <a:endParaRPr lang="it-IT" b="0" i="0" dirty="0">
              <a:solidFill>
                <a:srgbClr val="FF0000"/>
              </a:solidFill>
            </a:endParaRPr>
          </a:p>
          <a:p>
            <a:pPr>
              <a:defRPr/>
            </a:pPr>
            <a:endParaRPr lang="it-IT" b="0" i="0" dirty="0"/>
          </a:p>
        </p:txBody>
      </p:sp>
      <p:sp>
        <p:nvSpPr>
          <p:cNvPr id="7176" name="Rettangolo 8"/>
          <p:cNvSpPr>
            <a:spLocks noChangeArrowheads="1"/>
          </p:cNvSpPr>
          <p:nvPr/>
        </p:nvSpPr>
        <p:spPr bwMode="auto">
          <a:xfrm>
            <a:off x="5256213" y="2289175"/>
            <a:ext cx="3636962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600" b="0" i="0" dirty="0"/>
              <a:t>It is important to remember that the deep water surfaces normally do not reflect the signal: however this is not true in case of presence of floating sediments or when using bathymetric </a:t>
            </a:r>
            <a:r>
              <a:rPr lang="en-US" sz="1600" b="0" i="0" dirty="0" smtClean="0"/>
              <a:t>lidar. </a:t>
            </a:r>
            <a:r>
              <a:rPr lang="en-US" sz="1600" b="0" i="0" dirty="0"/>
              <a:t>The bathymetric </a:t>
            </a:r>
            <a:r>
              <a:rPr lang="en-US" sz="1600" b="0" i="0" dirty="0" smtClean="0"/>
              <a:t>lidar, </a:t>
            </a:r>
            <a:r>
              <a:rPr lang="en-US" sz="1600" b="0" i="0" dirty="0"/>
              <a:t>that is based on the same principles as topographic </a:t>
            </a:r>
            <a:r>
              <a:rPr lang="en-US" sz="1600" b="0" i="0" dirty="0" smtClean="0"/>
              <a:t>lidar, </a:t>
            </a:r>
            <a:r>
              <a:rPr lang="en-US" sz="1600" b="0" i="0" dirty="0"/>
              <a:t>emits laser beams in two wavelengths: an infrared (1064 nm) and a green one (532 nm). The infrared wavelength is reflected on the water surface, while the green one penetrates the water and is </a:t>
            </a:r>
            <a:r>
              <a:rPr lang="en-US" sz="1600" b="0" i="0" dirty="0" smtClean="0"/>
              <a:t>reflected </a:t>
            </a:r>
            <a:r>
              <a:rPr lang="en-US" sz="1600" b="0" i="0" dirty="0"/>
              <a:t>by the bottom surface or other objects in the water. Due to this reason the bathymetric </a:t>
            </a:r>
            <a:r>
              <a:rPr lang="en-US" sz="1600" b="0" i="0" dirty="0" smtClean="0"/>
              <a:t>lidar </a:t>
            </a:r>
            <a:r>
              <a:rPr lang="en-US" sz="1600" b="0" i="0" dirty="0"/>
              <a:t>is also called green </a:t>
            </a:r>
            <a:r>
              <a:rPr lang="en-US" sz="1600" b="0" i="0" dirty="0" smtClean="0"/>
              <a:t>lidar.</a:t>
            </a:r>
            <a:endParaRPr lang="it-IT" sz="1600" b="0" i="0" dirty="0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137893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77788" y="25400"/>
            <a:ext cx="15652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100">
                <a:solidFill>
                  <a:srgbClr val="000000"/>
                </a:solidFill>
              </a:rPr>
              <a:t>Fonte: www.optech.ca</a:t>
            </a:r>
          </a:p>
        </p:txBody>
      </p:sp>
      <p:pic>
        <p:nvPicPr>
          <p:cNvPr id="8195" name="Picture 11" descr="lidar batimetr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/>
          <a:stretch>
            <a:fillRect/>
          </a:stretch>
        </p:blipFill>
        <p:spPr bwMode="auto">
          <a:xfrm>
            <a:off x="214313" y="285750"/>
            <a:ext cx="45910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076825" y="1484313"/>
            <a:ext cx="381635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600" b="0" i="0" dirty="0"/>
              <a:t>During optimal environment condition, when the water is clear, the green </a:t>
            </a:r>
            <a:r>
              <a:rPr lang="en-US" sz="1600" b="0" i="0" dirty="0" smtClean="0"/>
              <a:t>lidar </a:t>
            </a:r>
            <a:r>
              <a:rPr lang="en-US" sz="1600" b="0" i="0" dirty="0"/>
              <a:t>survey may reach 50 m water depth with an horizontal accuracy of ±2.5 m, and vertical accuracy of ±0.25 m. </a:t>
            </a:r>
            <a:r>
              <a:rPr lang="en-US" sz="1600" dirty="0"/>
              <a:t>T</a:t>
            </a:r>
            <a:r>
              <a:rPr lang="en-US" sz="1600" b="0" i="0" dirty="0" smtClean="0"/>
              <a:t>his </a:t>
            </a:r>
            <a:r>
              <a:rPr lang="en-US" sz="1600" b="0" i="0" dirty="0"/>
              <a:t>technology is growing fast, and some of the </a:t>
            </a:r>
            <a:r>
              <a:rPr lang="en-US" sz="1600" b="0" i="0" dirty="0" smtClean="0"/>
              <a:t>first </a:t>
            </a:r>
            <a:r>
              <a:rPr lang="en-US" sz="1600" b="0" i="0" dirty="0"/>
              <a:t>applications in </a:t>
            </a:r>
            <a:r>
              <a:rPr lang="en-US" sz="1600" dirty="0" smtClean="0"/>
              <a:t>rivers</a:t>
            </a:r>
            <a:r>
              <a:rPr lang="en-US" sz="1600" b="0" i="0" dirty="0" smtClean="0"/>
              <a:t> </a:t>
            </a:r>
            <a:r>
              <a:rPr lang="en-US" sz="1600" b="0" i="0" dirty="0"/>
              <a:t>are </a:t>
            </a:r>
            <a:r>
              <a:rPr lang="en-US" sz="1600" b="0" i="0" dirty="0" smtClean="0"/>
              <a:t>coming out </a:t>
            </a:r>
            <a:r>
              <a:rPr lang="en-US" sz="1600" b="0" i="0" dirty="0"/>
              <a:t>(</a:t>
            </a:r>
            <a:r>
              <a:rPr lang="en-US" sz="1600" b="0" dirty="0" err="1">
                <a:solidFill>
                  <a:srgbClr val="0000FF"/>
                </a:solidFill>
              </a:rPr>
              <a:t>Hilldale</a:t>
            </a:r>
            <a:r>
              <a:rPr lang="en-US" sz="1600" b="0" dirty="0">
                <a:solidFill>
                  <a:srgbClr val="0000FF"/>
                </a:solidFill>
              </a:rPr>
              <a:t> and Raff, 2008; McKean et al., 2009</a:t>
            </a:r>
            <a:r>
              <a:rPr lang="en-US" sz="1600" b="0" i="0" dirty="0"/>
              <a:t>).</a:t>
            </a:r>
            <a:endParaRPr lang="it-IT" sz="1600" b="0" i="0" dirty="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215150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600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Text Box 22"/>
          <p:cNvSpPr txBox="1">
            <a:spLocks noChangeArrowheads="1"/>
          </p:cNvSpPr>
          <p:nvPr/>
        </p:nvSpPr>
        <p:spPr bwMode="auto">
          <a:xfrm>
            <a:off x="1579592" y="0"/>
            <a:ext cx="75644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+mn-lt"/>
              </a:rPr>
              <a:t>Example 1: Le Sueur River basin</a:t>
            </a:r>
          </a:p>
        </p:txBody>
      </p:sp>
      <p:pic>
        <p:nvPicPr>
          <p:cNvPr id="4100" name="Picture 36" descr="LeSueur_map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4267200"/>
            <a:ext cx="246856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1" name="Group 26"/>
          <p:cNvGrpSpPr>
            <a:grpSpLocks noChangeAspect="1"/>
          </p:cNvGrpSpPr>
          <p:nvPr/>
        </p:nvGrpSpPr>
        <p:grpSpPr bwMode="auto">
          <a:xfrm>
            <a:off x="152400" y="862013"/>
            <a:ext cx="3421063" cy="3032125"/>
            <a:chOff x="96" y="800"/>
            <a:chExt cx="3423" cy="3035"/>
          </a:xfrm>
        </p:grpSpPr>
        <p:pic>
          <p:nvPicPr>
            <p:cNvPr id="4117" name="Picture 3" descr="MNRiver_D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2" t="14946" r="16278" b="3677"/>
            <a:stretch>
              <a:fillRect/>
            </a:stretch>
          </p:blipFill>
          <p:spPr bwMode="auto">
            <a:xfrm>
              <a:off x="96" y="800"/>
              <a:ext cx="2856" cy="2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8" name="Text Box 4"/>
            <p:cNvSpPr txBox="1">
              <a:spLocks noChangeAspect="1" noChangeArrowheads="1"/>
            </p:cNvSpPr>
            <p:nvPr/>
          </p:nvSpPr>
          <p:spPr bwMode="auto">
            <a:xfrm>
              <a:off x="96" y="1583"/>
              <a:ext cx="1183" cy="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</a:rPr>
                <a:t>Minnesota</a:t>
              </a:r>
            </a:p>
            <a:p>
              <a:pPr eaLnBrk="1" hangingPunct="1"/>
              <a:r>
                <a:rPr lang="en-US">
                  <a:latin typeface="Calibri" pitchFamily="34" charset="0"/>
                </a:rPr>
                <a:t>River</a:t>
              </a:r>
            </a:p>
            <a:p>
              <a:pPr eaLnBrk="1" hangingPunct="1"/>
              <a:r>
                <a:rPr lang="en-US">
                  <a:latin typeface="Calibri" pitchFamily="34" charset="0"/>
                </a:rPr>
                <a:t>Basin</a:t>
              </a:r>
            </a:p>
          </p:txBody>
        </p:sp>
        <p:sp>
          <p:nvSpPr>
            <p:cNvPr id="4119" name="Text Box 5"/>
            <p:cNvSpPr txBox="1">
              <a:spLocks noChangeAspect="1" noChangeArrowheads="1"/>
            </p:cNvSpPr>
            <p:nvPr/>
          </p:nvSpPr>
          <p:spPr bwMode="auto">
            <a:xfrm rot="2672596">
              <a:off x="1155" y="2410"/>
              <a:ext cx="171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</a:rPr>
                <a:t>Mississippi River</a:t>
              </a:r>
            </a:p>
          </p:txBody>
        </p:sp>
        <p:sp>
          <p:nvSpPr>
            <p:cNvPr id="4120" name="Text Box 8"/>
            <p:cNvSpPr txBox="1">
              <a:spLocks noChangeAspect="1" noChangeArrowheads="1"/>
            </p:cNvSpPr>
            <p:nvPr/>
          </p:nvSpPr>
          <p:spPr bwMode="auto">
            <a:xfrm>
              <a:off x="1740" y="3468"/>
              <a:ext cx="996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latin typeface="Calibri" pitchFamily="34" charset="0"/>
                </a:rPr>
                <a:t>Le Sueur</a:t>
              </a:r>
            </a:p>
          </p:txBody>
        </p:sp>
        <p:sp>
          <p:nvSpPr>
            <p:cNvPr id="4121" name="Line 9"/>
            <p:cNvSpPr>
              <a:spLocks noChangeAspect="1" noChangeShapeType="1"/>
            </p:cNvSpPr>
            <p:nvPr/>
          </p:nvSpPr>
          <p:spPr bwMode="auto">
            <a:xfrm flipH="1" flipV="1">
              <a:off x="1584" y="3264"/>
              <a:ext cx="283" cy="2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Oval 10"/>
            <p:cNvSpPr>
              <a:spLocks noChangeAspect="1" noChangeArrowheads="1"/>
            </p:cNvSpPr>
            <p:nvPr/>
          </p:nvSpPr>
          <p:spPr bwMode="auto">
            <a:xfrm>
              <a:off x="1932" y="2880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23" name="Text Box 12"/>
            <p:cNvSpPr txBox="1">
              <a:spLocks noChangeAspect="1" noChangeArrowheads="1"/>
            </p:cNvSpPr>
            <p:nvPr/>
          </p:nvSpPr>
          <p:spPr bwMode="auto">
            <a:xfrm>
              <a:off x="2312" y="2640"/>
              <a:ext cx="1207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latin typeface="Calibri" pitchFamily="34" charset="0"/>
                </a:rPr>
                <a:t>Lake Pepin</a:t>
              </a:r>
            </a:p>
          </p:txBody>
        </p:sp>
        <p:sp>
          <p:nvSpPr>
            <p:cNvPr id="4124" name="Line 11"/>
            <p:cNvSpPr>
              <a:spLocks noChangeAspect="1" noChangeShapeType="1"/>
            </p:cNvSpPr>
            <p:nvPr/>
          </p:nvSpPr>
          <p:spPr bwMode="auto">
            <a:xfrm flipH="1">
              <a:off x="2016" y="2784"/>
              <a:ext cx="320" cy="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2" name="Text Box 35"/>
          <p:cNvSpPr txBox="1">
            <a:spLocks noChangeArrowheads="1"/>
          </p:cNvSpPr>
          <p:nvPr/>
        </p:nvSpPr>
        <p:spPr bwMode="auto">
          <a:xfrm>
            <a:off x="3505200" y="990600"/>
            <a:ext cx="548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Le Sueur River located in south-central Minnesota, covers an area of 2880 km</a:t>
            </a:r>
            <a:r>
              <a:rPr lang="en-US" baseline="30000"/>
              <a:t>2</a:t>
            </a:r>
            <a:r>
              <a:rPr lang="en-US"/>
              <a:t> (87% row-crop agriculture)</a:t>
            </a:r>
          </a:p>
        </p:txBody>
      </p:sp>
      <p:sp>
        <p:nvSpPr>
          <p:cNvPr id="4103" name="Text Box 36"/>
          <p:cNvSpPr txBox="1">
            <a:spLocks noChangeArrowheads="1"/>
          </p:cNvSpPr>
          <p:nvPr/>
        </p:nvSpPr>
        <p:spPr bwMode="auto">
          <a:xfrm>
            <a:off x="3505200" y="19812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Provides ~ 24%-30% of the TSS entering the Minnesota River</a:t>
            </a:r>
          </a:p>
        </p:txBody>
      </p:sp>
      <p:sp>
        <p:nvSpPr>
          <p:cNvPr id="4104" name="Text Box 37"/>
          <p:cNvSpPr txBox="1">
            <a:spLocks noChangeArrowheads="1"/>
          </p:cNvSpPr>
          <p:nvPr/>
        </p:nvSpPr>
        <p:spPr bwMode="auto">
          <a:xfrm>
            <a:off x="3505200" y="29718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Minnesota River major source of sediment for Lake Pepin (~85% of TSS load)</a:t>
            </a:r>
          </a:p>
        </p:txBody>
      </p:sp>
      <p:sp>
        <p:nvSpPr>
          <p:cNvPr id="4105" name="Text Box 38"/>
          <p:cNvSpPr txBox="1">
            <a:spLocks noChangeArrowheads="1"/>
          </p:cNvSpPr>
          <p:nvPr/>
        </p:nvSpPr>
        <p:spPr bwMode="auto">
          <a:xfrm>
            <a:off x="3505200" y="38862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Turbidity and related nutrients levels of Lake Pepin are far in excess of EPA standards</a:t>
            </a:r>
          </a:p>
        </p:txBody>
      </p:sp>
      <p:sp>
        <p:nvSpPr>
          <p:cNvPr id="4106" name="Text Box 39"/>
          <p:cNvSpPr txBox="1">
            <a:spLocks noChangeArrowheads="1"/>
          </p:cNvSpPr>
          <p:nvPr/>
        </p:nvSpPr>
        <p:spPr bwMode="auto">
          <a:xfrm>
            <a:off x="3505200" y="4800600"/>
            <a:ext cx="548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State of Minnesota required to determine the sources of pollution and take management and policy actions</a:t>
            </a:r>
          </a:p>
        </p:txBody>
      </p:sp>
      <p:sp>
        <p:nvSpPr>
          <p:cNvPr id="4107" name="Text Box 40"/>
          <p:cNvSpPr txBox="1">
            <a:spLocks noChangeArrowheads="1"/>
          </p:cNvSpPr>
          <p:nvPr/>
        </p:nvSpPr>
        <p:spPr bwMode="auto">
          <a:xfrm>
            <a:off x="6324600" y="6400800"/>
            <a:ext cx="1752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NCED Research</a:t>
            </a:r>
          </a:p>
        </p:txBody>
      </p:sp>
      <p:pic>
        <p:nvPicPr>
          <p:cNvPr id="4108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096000"/>
            <a:ext cx="931863" cy="6667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600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600200" y="-4465"/>
            <a:ext cx="754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>
                <a:latin typeface="+mn-lt"/>
              </a:rPr>
              <a:t>Example 2: Limiting factors analysis of Coho salmon</a:t>
            </a:r>
          </a:p>
        </p:txBody>
      </p:sp>
      <p:sp>
        <p:nvSpPr>
          <p:cNvPr id="5124" name="Text Box 14"/>
          <p:cNvSpPr txBox="1">
            <a:spLocks noChangeArrowheads="1"/>
          </p:cNvSpPr>
          <p:nvPr/>
        </p:nvSpPr>
        <p:spPr bwMode="auto">
          <a:xfrm>
            <a:off x="1600200" y="990600"/>
            <a:ext cx="754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River networks produce a highly structured pattern of process and morphology downstream.</a:t>
            </a:r>
          </a:p>
        </p:txBody>
      </p:sp>
      <p:sp>
        <p:nvSpPr>
          <p:cNvPr id="5125" name="Text Box 15"/>
          <p:cNvSpPr txBox="1">
            <a:spLocks noChangeArrowheads="1"/>
          </p:cNvSpPr>
          <p:nvPr/>
        </p:nvSpPr>
        <p:spPr bwMode="auto">
          <a:xfrm>
            <a:off x="1600200" y="1797050"/>
            <a:ext cx="754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This structure can be exploited to predict habitat and carrying capacity of species throughout the watershed. </a:t>
            </a:r>
          </a:p>
        </p:txBody>
      </p:sp>
      <p:sp>
        <p:nvSpPr>
          <p:cNvPr id="5126" name="Text Box 16"/>
          <p:cNvSpPr txBox="1">
            <a:spLocks noChangeArrowheads="1"/>
          </p:cNvSpPr>
          <p:nvPr/>
        </p:nvSpPr>
        <p:spPr bwMode="auto">
          <a:xfrm>
            <a:off x="1600200" y="2559050"/>
            <a:ext cx="7543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/>
              <a:t>Ripple</a:t>
            </a:r>
            <a:r>
              <a:rPr lang="en-US" dirty="0"/>
              <a:t>: spatially explicit model that links quantitatively topography, habitat carrying capacity and population dynamics for an entire watershed. </a:t>
            </a:r>
          </a:p>
        </p:txBody>
      </p:sp>
      <p:grpSp>
        <p:nvGrpSpPr>
          <p:cNvPr id="5127" name="Group 17"/>
          <p:cNvGrpSpPr>
            <a:grpSpLocks noChangeAspect="1"/>
          </p:cNvGrpSpPr>
          <p:nvPr/>
        </p:nvGrpSpPr>
        <p:grpSpPr bwMode="auto">
          <a:xfrm>
            <a:off x="279400" y="3786187"/>
            <a:ext cx="4835525" cy="785813"/>
            <a:chOff x="1296" y="1968"/>
            <a:chExt cx="3024" cy="528"/>
          </a:xfrm>
        </p:grpSpPr>
        <p:sp>
          <p:nvSpPr>
            <p:cNvPr id="5140" name="Rectangle 18"/>
            <p:cNvSpPr>
              <a:spLocks noChangeAspect="1" noChangeArrowheads="1"/>
            </p:cNvSpPr>
            <p:nvPr/>
          </p:nvSpPr>
          <p:spPr bwMode="auto">
            <a:xfrm>
              <a:off x="1296" y="1968"/>
              <a:ext cx="849" cy="499"/>
            </a:xfrm>
            <a:prstGeom prst="rect">
              <a:avLst/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Text Box 19"/>
            <p:cNvSpPr txBox="1">
              <a:spLocks noChangeAspect="1" noChangeArrowheads="1"/>
            </p:cNvSpPr>
            <p:nvPr/>
          </p:nvSpPr>
          <p:spPr bwMode="auto">
            <a:xfrm>
              <a:off x="1420" y="2033"/>
              <a:ext cx="591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7" tIns="45719" rIns="91437" bIns="4571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cs typeface="Arial" charset="0"/>
                </a:rPr>
                <a:t>GEO</a:t>
              </a:r>
              <a:endParaRPr lang="en-US" sz="1400">
                <a:cs typeface="Arial" charset="0"/>
              </a:endParaRPr>
            </a:p>
            <a:p>
              <a:pPr algn="ctr" eaLnBrk="1" hangingPunct="1"/>
              <a:r>
                <a:rPr lang="en-US" sz="1400">
                  <a:cs typeface="Arial" charset="0"/>
                </a:rPr>
                <a:t>MODULE</a:t>
              </a:r>
              <a:endParaRPr lang="en-US" sz="1000">
                <a:cs typeface="Arial" charset="0"/>
              </a:endParaRPr>
            </a:p>
          </p:txBody>
        </p:sp>
        <p:sp>
          <p:nvSpPr>
            <p:cNvPr id="5142" name="AutoShape 20"/>
            <p:cNvSpPr>
              <a:spLocks noChangeAspect="1" noChangeArrowheads="1"/>
            </p:cNvSpPr>
            <p:nvPr/>
          </p:nvSpPr>
          <p:spPr bwMode="auto">
            <a:xfrm>
              <a:off x="2383" y="1968"/>
              <a:ext cx="850" cy="49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Text Box 21"/>
            <p:cNvSpPr txBox="1">
              <a:spLocks noChangeAspect="1" noChangeArrowheads="1"/>
            </p:cNvSpPr>
            <p:nvPr/>
          </p:nvSpPr>
          <p:spPr bwMode="auto">
            <a:xfrm>
              <a:off x="2518" y="2033"/>
              <a:ext cx="591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7" tIns="45719" rIns="91437" bIns="4571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cs typeface="Arial" charset="0"/>
                </a:rPr>
                <a:t>HAB</a:t>
              </a:r>
              <a:endParaRPr lang="en-US" sz="1400">
                <a:cs typeface="Arial" charset="0"/>
              </a:endParaRPr>
            </a:p>
            <a:p>
              <a:pPr algn="ctr" eaLnBrk="1" hangingPunct="1"/>
              <a:r>
                <a:rPr lang="en-US" sz="1400">
                  <a:cs typeface="Arial" charset="0"/>
                </a:rPr>
                <a:t>MODULE</a:t>
              </a:r>
              <a:endParaRPr lang="en-US" sz="1000">
                <a:cs typeface="Arial" charset="0"/>
              </a:endParaRPr>
            </a:p>
          </p:txBody>
        </p:sp>
        <p:sp>
          <p:nvSpPr>
            <p:cNvPr id="5144" name="Oval 22"/>
            <p:cNvSpPr>
              <a:spLocks noChangeAspect="1" noChangeArrowheads="1"/>
            </p:cNvSpPr>
            <p:nvPr/>
          </p:nvSpPr>
          <p:spPr bwMode="auto">
            <a:xfrm>
              <a:off x="3471" y="1968"/>
              <a:ext cx="849" cy="528"/>
            </a:xfrm>
            <a:prstGeom prst="ellipse">
              <a:avLst/>
            </a:pr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Text Box 23"/>
            <p:cNvSpPr txBox="1">
              <a:spLocks noChangeAspect="1" noChangeArrowheads="1"/>
            </p:cNvSpPr>
            <p:nvPr/>
          </p:nvSpPr>
          <p:spPr bwMode="auto">
            <a:xfrm>
              <a:off x="3595" y="2033"/>
              <a:ext cx="591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7" tIns="45719" rIns="91437" bIns="4571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400" b="1" dirty="0">
                  <a:cs typeface="Arial" charset="0"/>
                </a:rPr>
                <a:t>POP</a:t>
              </a:r>
              <a:endParaRPr lang="en-US" sz="1400" dirty="0">
                <a:cs typeface="Arial" charset="0"/>
              </a:endParaRPr>
            </a:p>
            <a:p>
              <a:pPr algn="ctr" eaLnBrk="1" hangingPunct="1"/>
              <a:r>
                <a:rPr lang="en-US" sz="1400" dirty="0">
                  <a:cs typeface="Arial" charset="0"/>
                </a:rPr>
                <a:t>MODULE</a:t>
              </a:r>
              <a:endParaRPr lang="en-US" sz="1000" dirty="0">
                <a:cs typeface="Arial" charset="0"/>
              </a:endParaRPr>
            </a:p>
          </p:txBody>
        </p:sp>
        <p:sp>
          <p:nvSpPr>
            <p:cNvPr id="5146" name="Line 24"/>
            <p:cNvSpPr>
              <a:spLocks noChangeAspect="1" noChangeShapeType="1"/>
            </p:cNvSpPr>
            <p:nvPr/>
          </p:nvSpPr>
          <p:spPr bwMode="auto">
            <a:xfrm>
              <a:off x="2179" y="2232"/>
              <a:ext cx="17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Line 25"/>
            <p:cNvSpPr>
              <a:spLocks noChangeAspect="1" noChangeShapeType="1"/>
            </p:cNvSpPr>
            <p:nvPr/>
          </p:nvSpPr>
          <p:spPr bwMode="auto">
            <a:xfrm>
              <a:off x="3267" y="2232"/>
              <a:ext cx="17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8" name="Text Box 28"/>
          <p:cNvSpPr txBox="1">
            <a:spLocks noChangeArrowheads="1"/>
          </p:cNvSpPr>
          <p:nvPr/>
        </p:nvSpPr>
        <p:spPr bwMode="auto">
          <a:xfrm>
            <a:off x="1600200" y="4692650"/>
            <a:ext cx="3657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GEO module: uses DEM to compute </a:t>
            </a:r>
            <a:r>
              <a:rPr lang="en-US" dirty="0">
                <a:solidFill>
                  <a:srgbClr val="0000FF"/>
                </a:solidFill>
              </a:rPr>
              <a:t>local slope</a:t>
            </a:r>
            <a:r>
              <a:rPr lang="en-US" dirty="0"/>
              <a:t> and </a:t>
            </a:r>
            <a:r>
              <a:rPr lang="en-US" dirty="0">
                <a:solidFill>
                  <a:srgbClr val="0000FF"/>
                </a:solidFill>
              </a:rPr>
              <a:t>drainage area</a:t>
            </a:r>
            <a:r>
              <a:rPr lang="en-US" dirty="0"/>
              <a:t> </a:t>
            </a:r>
          </a:p>
        </p:txBody>
      </p:sp>
      <p:pic>
        <p:nvPicPr>
          <p:cNvPr id="5129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29000"/>
            <a:ext cx="3656013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40"/>
          <p:cNvSpPr txBox="1">
            <a:spLocks noChangeArrowheads="1"/>
          </p:cNvSpPr>
          <p:nvPr/>
        </p:nvSpPr>
        <p:spPr bwMode="auto">
          <a:xfrm>
            <a:off x="6324600" y="6400800"/>
            <a:ext cx="1752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NCED Research</a:t>
            </a:r>
          </a:p>
        </p:txBody>
      </p:sp>
      <p:pic>
        <p:nvPicPr>
          <p:cNvPr id="21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096000"/>
            <a:ext cx="931863" cy="6667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8904</TotalTime>
  <Words>1590</Words>
  <Application>Microsoft Office PowerPoint</Application>
  <PresentationFormat>On-screen Show (4:3)</PresentationFormat>
  <Paragraphs>215</Paragraphs>
  <Slides>39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SAFL NCED</dc:creator>
  <cp:lastModifiedBy>Passalacqua, Paola</cp:lastModifiedBy>
  <cp:revision>618</cp:revision>
  <dcterms:created xsi:type="dcterms:W3CDTF">2009-12-03T21:10:36Z</dcterms:created>
  <dcterms:modified xsi:type="dcterms:W3CDTF">2012-11-14T17:44:37Z</dcterms:modified>
</cp:coreProperties>
</file>