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</p:sldMasterIdLst>
  <p:notesMasterIdLst>
    <p:notesMasterId r:id="rId56"/>
  </p:notesMasterIdLst>
  <p:sldIdLst>
    <p:sldId id="259" r:id="rId4"/>
    <p:sldId id="256" r:id="rId5"/>
    <p:sldId id="260" r:id="rId6"/>
    <p:sldId id="258" r:id="rId7"/>
    <p:sldId id="257" r:id="rId8"/>
    <p:sldId id="321" r:id="rId9"/>
    <p:sldId id="322" r:id="rId10"/>
    <p:sldId id="323" r:id="rId11"/>
    <p:sldId id="324" r:id="rId12"/>
    <p:sldId id="325" r:id="rId13"/>
    <p:sldId id="326" r:id="rId14"/>
    <p:sldId id="328" r:id="rId15"/>
    <p:sldId id="329" r:id="rId16"/>
    <p:sldId id="330" r:id="rId17"/>
    <p:sldId id="317" r:id="rId18"/>
    <p:sldId id="320" r:id="rId19"/>
    <p:sldId id="265" r:id="rId20"/>
    <p:sldId id="266" r:id="rId21"/>
    <p:sldId id="271" r:id="rId22"/>
    <p:sldId id="273" r:id="rId23"/>
    <p:sldId id="274" r:id="rId24"/>
    <p:sldId id="275" r:id="rId25"/>
    <p:sldId id="278" r:id="rId26"/>
    <p:sldId id="284" r:id="rId27"/>
    <p:sldId id="286" r:id="rId28"/>
    <p:sldId id="287" r:id="rId29"/>
    <p:sldId id="288" r:id="rId30"/>
    <p:sldId id="289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8" r:id="rId46"/>
    <p:sldId id="307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22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tarb\Dave\Projects\ArmyParallel\TimingResults\TimingResul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tarb\Dave\Projects\ArmyParallel\TimingResults\TimingResul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PitRemove run times</a:t>
            </a:r>
          </a:p>
        </c:rich>
      </c:tx>
      <c:layout>
        <c:manualLayout>
          <c:xMode val="edge"/>
          <c:yMode val="edge"/>
          <c:x val="0.22400475341651802"/>
          <c:y val="4.986526253141128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728155775399901"/>
          <c:y val="2.2353121890297992E-2"/>
          <c:w val="0.8211871592973945"/>
          <c:h val="0.85412209859806953"/>
        </c:manualLayout>
      </c:layout>
      <c:scatterChart>
        <c:scatterStyle val="lineMarker"/>
        <c:varyColors val="0"/>
        <c:ser>
          <c:idx val="0"/>
          <c:order val="0"/>
          <c:tx>
            <c:v>Compute (OWL 8)</c:v>
          </c:tx>
          <c:xVal>
            <c:numRef>
              <c:f>CapabilityRamp!$H$28:$H$30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4</c:v>
                </c:pt>
              </c:numCache>
            </c:numRef>
          </c:xVal>
          <c:yVal>
            <c:numRef>
              <c:f>CapabilityRamp!$K$28:$K$30</c:f>
              <c:numCache>
                <c:formatCode>0</c:formatCode>
                <c:ptCount val="3"/>
                <c:pt idx="0">
                  <c:v>9.531549</c:v>
                </c:pt>
                <c:pt idx="1">
                  <c:v>529.38766999999905</c:v>
                </c:pt>
                <c:pt idx="2">
                  <c:v>4817.6293060000044</c:v>
                </c:pt>
              </c:numCache>
            </c:numRef>
          </c:yVal>
          <c:smooth val="0"/>
        </c:ser>
        <c:ser>
          <c:idx val="1"/>
          <c:order val="1"/>
          <c:tx>
            <c:v>Total (OWL 8)</c:v>
          </c:tx>
          <c:xVal>
            <c:numRef>
              <c:f>CapabilityRamp!$H$28:$H$30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4</c:v>
                </c:pt>
              </c:numCache>
            </c:numRef>
          </c:xVal>
          <c:yVal>
            <c:numRef>
              <c:f>CapabilityRamp!$L$28:$L$30</c:f>
              <c:numCache>
                <c:formatCode>0</c:formatCode>
                <c:ptCount val="3"/>
                <c:pt idx="0">
                  <c:v>12.013219999999999</c:v>
                </c:pt>
                <c:pt idx="1">
                  <c:v>680.55460799999946</c:v>
                </c:pt>
                <c:pt idx="2">
                  <c:v>6224.5028500000008</c:v>
                </c:pt>
              </c:numCache>
            </c:numRef>
          </c:yVal>
          <c:smooth val="0"/>
        </c:ser>
        <c:ser>
          <c:idx val="2"/>
          <c:order val="2"/>
          <c:tx>
            <c:v>Compute (VPC 4)</c:v>
          </c:tx>
          <c:xVal>
            <c:numRef>
              <c:f>CapabilityRamp!$H$31:$H$32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xVal>
          <c:yVal>
            <c:numRef>
              <c:f>CapabilityRamp!$K$31:$K$32</c:f>
              <c:numCache>
                <c:formatCode>0</c:formatCode>
                <c:ptCount val="2"/>
                <c:pt idx="0">
                  <c:v>1502.2881459999999</c:v>
                </c:pt>
                <c:pt idx="1">
                  <c:v>4779.876072</c:v>
                </c:pt>
              </c:numCache>
            </c:numRef>
          </c:yVal>
          <c:smooth val="0"/>
        </c:ser>
        <c:ser>
          <c:idx val="7"/>
          <c:order val="3"/>
          <c:tx>
            <c:v>Total (VPC 4)</c:v>
          </c:tx>
          <c:xVal>
            <c:numRef>
              <c:f>CapabilityRamp!$H$31:$H$32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xVal>
          <c:yVal>
            <c:numRef>
              <c:f>CapabilityRamp!$L$31:$L$32</c:f>
              <c:numCache>
                <c:formatCode>0</c:formatCode>
                <c:ptCount val="2"/>
                <c:pt idx="0">
                  <c:v>2120.0307460000022</c:v>
                </c:pt>
                <c:pt idx="1">
                  <c:v>5695.2646880000002</c:v>
                </c:pt>
              </c:numCache>
            </c:numRef>
          </c:yVal>
          <c:smooth val="0"/>
        </c:ser>
        <c:ser>
          <c:idx val="4"/>
          <c:order val="4"/>
          <c:tx>
            <c:v>Compute (Rex 64)</c:v>
          </c:tx>
          <c:xVal>
            <c:numRef>
              <c:f>CapabilityRamp!$H$33:$H$35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11.3</c:v>
                </c:pt>
              </c:numCache>
            </c:numRef>
          </c:xVal>
          <c:yVal>
            <c:numRef>
              <c:f>CapabilityRamp!$K$33:$K$35</c:f>
              <c:numCache>
                <c:formatCode>0</c:formatCode>
                <c:ptCount val="3"/>
                <c:pt idx="0">
                  <c:v>10.347716</c:v>
                </c:pt>
                <c:pt idx="1">
                  <c:v>139.91445999999999</c:v>
                </c:pt>
                <c:pt idx="2">
                  <c:v>701.73626399999921</c:v>
                </c:pt>
              </c:numCache>
            </c:numRef>
          </c:yVal>
          <c:smooth val="0"/>
        </c:ser>
        <c:ser>
          <c:idx val="3"/>
          <c:order val="5"/>
          <c:tx>
            <c:v>Total (Rex 64)</c:v>
          </c:tx>
          <c:xVal>
            <c:numRef>
              <c:f>CapabilityRamp!$H$33:$H$35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11.3</c:v>
                </c:pt>
              </c:numCache>
            </c:numRef>
          </c:xVal>
          <c:yVal>
            <c:numRef>
              <c:f>CapabilityRamp!$L$33:$L$35</c:f>
              <c:numCache>
                <c:formatCode>0</c:formatCode>
                <c:ptCount val="3"/>
                <c:pt idx="0">
                  <c:v>255.84986699999999</c:v>
                </c:pt>
                <c:pt idx="1">
                  <c:v>3758.8385210000001</c:v>
                </c:pt>
                <c:pt idx="2">
                  <c:v>24045.059372999978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95488"/>
        <c:axId val="37697408"/>
      </c:scatterChart>
      <c:valAx>
        <c:axId val="37695488"/>
        <c:scaling>
          <c:logBase val="10"/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 sz="1500" baseline="0"/>
                </a:pPr>
                <a:r>
                  <a:rPr lang="en-US" sz="1500" baseline="0"/>
                  <a:t>Grid Size (GB)</a:t>
                </a:r>
              </a:p>
            </c:rich>
          </c:tx>
          <c:layout>
            <c:manualLayout>
              <c:xMode val="edge"/>
              <c:yMode val="edge"/>
              <c:x val="0.53840321241896105"/>
              <c:y val="0.907240977300640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7697408"/>
        <c:crosses val="autoZero"/>
        <c:crossBetween val="midCat"/>
      </c:valAx>
      <c:valAx>
        <c:axId val="37697408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500" baseline="0"/>
                </a:pPr>
                <a:r>
                  <a:rPr lang="en-US" sz="1500" baseline="0"/>
                  <a:t>Time (Seconds)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37695488"/>
        <c:crossesAt val="0.1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7247235121250903"/>
          <c:y val="0.49268062089221742"/>
          <c:w val="0.29311977028512526"/>
          <c:h val="0.38069280820754042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D8FlowDir run times</a:t>
            </a:r>
          </a:p>
        </c:rich>
      </c:tx>
      <c:layout>
        <c:manualLayout>
          <c:xMode val="edge"/>
          <c:yMode val="edge"/>
          <c:x val="0.22400475341651813"/>
          <c:y val="4.986526253141139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209791729054003"/>
          <c:y val="2.9138424150244594E-2"/>
          <c:w val="0.79125673049258105"/>
          <c:h val="0.84640769072512012"/>
        </c:manualLayout>
      </c:layout>
      <c:scatterChart>
        <c:scatterStyle val="lineMarker"/>
        <c:varyColors val="0"/>
        <c:ser>
          <c:idx val="0"/>
          <c:order val="0"/>
          <c:tx>
            <c:v>Compute (OWL 8)</c:v>
          </c:tx>
          <c:xVal>
            <c:numRef>
              <c:f>CapabilityRamp!$H$34:$H$36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4</c:v>
                </c:pt>
              </c:numCache>
            </c:numRef>
          </c:xVal>
          <c:yVal>
            <c:numRef>
              <c:f>CapabilityRamp!$M$34:$M$36</c:f>
              <c:numCache>
                <c:formatCode>0</c:formatCode>
                <c:ptCount val="3"/>
                <c:pt idx="0">
                  <c:v>355.68967499999997</c:v>
                </c:pt>
                <c:pt idx="1">
                  <c:v>4363.0940430000001</c:v>
                </c:pt>
                <c:pt idx="2">
                  <c:v>10558.492388000002</c:v>
                </c:pt>
              </c:numCache>
            </c:numRef>
          </c:yVal>
          <c:smooth val="0"/>
        </c:ser>
        <c:ser>
          <c:idx val="1"/>
          <c:order val="1"/>
          <c:tx>
            <c:v>Total (OWL 8)</c:v>
          </c:tx>
          <c:xVal>
            <c:numRef>
              <c:f>CapabilityRamp!$H$34:$H$36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4</c:v>
                </c:pt>
              </c:numCache>
            </c:numRef>
          </c:xVal>
          <c:yVal>
            <c:numRef>
              <c:f>CapabilityRamp!$N$34:$N$36</c:f>
              <c:numCache>
                <c:formatCode>0</c:formatCode>
                <c:ptCount val="3"/>
                <c:pt idx="0">
                  <c:v>357.89256499999999</c:v>
                </c:pt>
                <c:pt idx="1">
                  <c:v>4570.5554700000002</c:v>
                </c:pt>
                <c:pt idx="2">
                  <c:v>11599.018849</c:v>
                </c:pt>
              </c:numCache>
            </c:numRef>
          </c:yVal>
          <c:smooth val="0"/>
        </c:ser>
        <c:ser>
          <c:idx val="4"/>
          <c:order val="2"/>
          <c:tx>
            <c:v>Compute (VPC 4)</c:v>
          </c:tx>
          <c:xVal>
            <c:numRef>
              <c:f>CapabilityRamp!$H$37:$H$38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xVal>
          <c:yVal>
            <c:numRef>
              <c:f>CapabilityRamp!$M$37:$M$38</c:f>
              <c:numCache>
                <c:formatCode>0</c:formatCode>
                <c:ptCount val="2"/>
                <c:pt idx="0">
                  <c:v>10658.033036000004</c:v>
                </c:pt>
                <c:pt idx="1">
                  <c:v>36568.88957400003</c:v>
                </c:pt>
              </c:numCache>
            </c:numRef>
          </c:yVal>
          <c:smooth val="0"/>
        </c:ser>
        <c:ser>
          <c:idx val="3"/>
          <c:order val="3"/>
          <c:tx>
            <c:v>Total (VPC 4)</c:v>
          </c:tx>
          <c:xVal>
            <c:numRef>
              <c:f>CapabilityRamp!$H$37:$H$38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xVal>
          <c:yVal>
            <c:numRef>
              <c:f>CapabilityRamp!$N$37:$N$38</c:f>
              <c:numCache>
                <c:formatCode>0</c:formatCode>
                <c:ptCount val="2"/>
                <c:pt idx="0">
                  <c:v>11191.158285</c:v>
                </c:pt>
                <c:pt idx="1">
                  <c:v>37098.244783999995</c:v>
                </c:pt>
              </c:numCache>
            </c:numRef>
          </c:yVal>
          <c:smooth val="0"/>
        </c:ser>
        <c:ser>
          <c:idx val="2"/>
          <c:order val="4"/>
          <c:tx>
            <c:v>Compute (Rex 64)</c:v>
          </c:tx>
          <c:xVal>
            <c:numRef>
              <c:f>CapabilityRamp!$H$39:$H$41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11.3</c:v>
                </c:pt>
              </c:numCache>
            </c:numRef>
          </c:xVal>
          <c:yVal>
            <c:numRef>
              <c:f>CapabilityRamp!$M$39:$M$41</c:f>
              <c:numCache>
                <c:formatCode>0</c:formatCode>
                <c:ptCount val="3"/>
                <c:pt idx="0">
                  <c:v>198.034548</c:v>
                </c:pt>
                <c:pt idx="1">
                  <c:v>2854.9227519999999</c:v>
                </c:pt>
              </c:numCache>
            </c:numRef>
          </c:yVal>
          <c:smooth val="0"/>
        </c:ser>
        <c:ser>
          <c:idx val="5"/>
          <c:order val="5"/>
          <c:tx>
            <c:v>Total (Rex 64)</c:v>
          </c:tx>
          <c:xVal>
            <c:numRef>
              <c:f>CapabilityRamp!$H$39:$H$41</c:f>
              <c:numCache>
                <c:formatCode>General</c:formatCode>
                <c:ptCount val="3"/>
                <c:pt idx="0">
                  <c:v>0.12000000000000002</c:v>
                </c:pt>
                <c:pt idx="1">
                  <c:v>2.14</c:v>
                </c:pt>
                <c:pt idx="2">
                  <c:v>11.3</c:v>
                </c:pt>
              </c:numCache>
            </c:numRef>
          </c:xVal>
          <c:yVal>
            <c:numRef>
              <c:f>CapabilityRamp!$N$39:$N$41</c:f>
              <c:numCache>
                <c:formatCode>0</c:formatCode>
                <c:ptCount val="3"/>
                <c:pt idx="0">
                  <c:v>429.84176400000001</c:v>
                </c:pt>
                <c:pt idx="1">
                  <c:v>11384.678610999992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556736"/>
        <c:axId val="33558912"/>
      </c:scatterChart>
      <c:valAx>
        <c:axId val="33556736"/>
        <c:scaling>
          <c:logBase val="10"/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 sz="1500" baseline="0"/>
                </a:pPr>
                <a:r>
                  <a:rPr lang="en-US" sz="1500" baseline="0"/>
                  <a:t>Grid Size (GB)</a:t>
                </a:r>
              </a:p>
            </c:rich>
          </c:tx>
          <c:layout>
            <c:manualLayout>
              <c:xMode val="edge"/>
              <c:yMode val="edge"/>
              <c:x val="0.53314712666264308"/>
              <c:y val="0.92045178382489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3558912"/>
        <c:crosses val="autoZero"/>
        <c:crossBetween val="midCat"/>
      </c:valAx>
      <c:valAx>
        <c:axId val="33558912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500" baseline="0"/>
                </a:pPr>
                <a:r>
                  <a:rPr lang="en-US" sz="1500" baseline="0"/>
                  <a:t>Time (Seconds)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33556736"/>
        <c:crossesAt val="0.1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506250477079627"/>
          <c:y val="0.49004443616551657"/>
          <c:w val="0.30689049774818461"/>
          <c:h val="0.37969361476054458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A0F77-8B4F-48AC-957D-2BA11AD6917A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25BFB-7E7A-4EAF-9C8C-E38017A54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6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32000" indent="-281538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26154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576615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27077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477538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28000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378461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28923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62BD6595-6DF6-4956-A6CC-ACCE821A987A}" type="datetime1">
              <a:rPr lang="en-US" sz="1000">
                <a:solidFill>
                  <a:srgbClr val="EEECE1"/>
                </a:solidFill>
              </a:rPr>
              <a:pPr/>
              <a:t>11/6/2012</a:t>
            </a:fld>
            <a:endParaRPr lang="en-US" sz="1000">
              <a:solidFill>
                <a:srgbClr val="EEECE1"/>
              </a:solidFill>
            </a:endParaRPr>
          </a:p>
        </p:txBody>
      </p:sp>
      <p:sp>
        <p:nvSpPr>
          <p:cNvPr id="1464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32000" indent="-281538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26154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576615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27077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477538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28000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378461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28923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610447C9-EB66-4932-BE6E-723C8C027004}" type="slidenum">
              <a:rPr lang="en-US" sz="1000">
                <a:solidFill>
                  <a:srgbClr val="EEECE1"/>
                </a:solidFill>
              </a:rPr>
              <a:pPr/>
              <a:t>16</a:t>
            </a:fld>
            <a:endParaRPr lang="en-US" sz="1000">
              <a:solidFill>
                <a:srgbClr val="EEECE1"/>
              </a:solidFill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3419" y="677334"/>
            <a:ext cx="4554140" cy="3469822"/>
          </a:xfrm>
          <a:ln/>
        </p:spPr>
      </p:sp>
      <p:sp>
        <p:nvSpPr>
          <p:cNvPr id="146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10" y="4389557"/>
            <a:ext cx="4963679" cy="40963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58" tIns="46279" rIns="92558" bIns="46279"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3546-3E67-4B1C-AA9E-B922D87945FA}" type="slidenum">
              <a:rPr lang="en-US">
                <a:solidFill>
                  <a:srgbClr val="EEECE1"/>
                </a:solidFill>
              </a:rPr>
              <a:pPr/>
              <a:t>34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filling pits flow direction and slope are evaluated.  This slide shows flow direction encoded as an angle counter clockwise from East in radians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5F620-A5BD-41A4-815F-C62396854C95}" type="datetime1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146399-26AF-456A-A84B-3E9344C83A2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detail in the representation of flow paths at features such as roads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5F620-A5BD-41A4-815F-C62396854C95}" type="datetime1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146399-26AF-456A-A84B-3E9344C83A2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5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detail in the representation of flow paths at features such as roads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5F620-A5BD-41A4-815F-C62396854C95}" type="datetime1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146399-26AF-456A-A84B-3E9344C83A2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FC318-457F-4966-8C7E-F5312B97D9BE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18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0051" indent="-284635" defTabSz="89818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8542" indent="-227709" defTabSz="89818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93958" indent="-227709" defTabSz="89818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9374" indent="-227709" defTabSz="89818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04792" indent="-227709" defTabSz="898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60208" indent="-227709" defTabSz="898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15625" indent="-227709" defTabSz="898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71040" indent="-227709" defTabSz="898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4646A0-9AC9-4F3E-9865-E0B163907088}" type="slidenum">
              <a:rPr lang="en-US" sz="1100">
                <a:solidFill>
                  <a:prstClr val="black"/>
                </a:solidFill>
              </a:rPr>
              <a:pPr/>
              <a:t>23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81038"/>
            <a:ext cx="4622800" cy="34671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75256"/>
            <a:ext cx="5029200" cy="40738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This slide shows how the terrain flow field is represented.  Early DEM work used a single flow direction model, D8.  In 1997 I published the Dinfinity method that proportions flow from each grid cell among downslope neighbors.  This, at the expense of some dispersion, allows a better approximation of flow across surfaces.</a:t>
            </a: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2FD5D7-F40D-40FF-89F8-4EC34253181F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Figure 2 illustrates the evaluation of infiltration capacity limited runoff generation with run on according to (5). Inputs are the r and c values indicated, with the proportional flow directions indicated by the arrows. Grid cells A and B on the left have no dependencies so may be immediately evaluated and using min(r-c,0) result in q=3 and 0 for grid cells A and B respectively.  With these evaluated, the unevaluated dependencies of grid cell C become 0, so equation (5) can be evaluated for grid cell C.  The inflow is q</a:t>
            </a:r>
            <a:r>
              <a:rPr lang="en-US" baseline="-25000" smtClean="0">
                <a:latin typeface="Arial" pitchFamily="34" charset="0"/>
              </a:rPr>
              <a:t>in</a:t>
            </a:r>
            <a:r>
              <a:rPr lang="en-US" smtClean="0">
                <a:latin typeface="Arial" pitchFamily="34" charset="0"/>
              </a:rPr>
              <a:t>=0.6 x 3 = 1.8 from grid cell B.  Then q=min(5-6+1.8,0)=0.8.  Now all dependencies of D have been evaluated.  Inflows from cells A, B, and C, accounting for the proportions are 3 x 0.4 + 0.8 = 2, so the runoff from D is q=min(4-5+2,0)=2.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32282" indent="-281648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26588" indent="-225317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577224" indent="-225317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27860" indent="-225317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478495" indent="-225317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29131" indent="-225317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379766" indent="-225317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30402" indent="-225317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fld id="{05F799ED-6608-4FB8-A4B6-7836E4B705EB}" type="slidenum">
              <a:rPr kumimoji="0" lang="en-US" sz="1100">
                <a:solidFill>
                  <a:srgbClr val="000000"/>
                </a:solidFill>
              </a:rPr>
              <a:pPr/>
              <a:t>28</a:t>
            </a:fld>
            <a:endParaRPr kumimoji="0" lang="en-US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3546-3E67-4B1C-AA9E-B922D87945FA}" type="slidenum">
              <a:rPr lang="en-US">
                <a:solidFill>
                  <a:srgbClr val="EEECE1"/>
                </a:solidFill>
              </a:rPr>
              <a:pPr/>
              <a:t>30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3546-3E67-4B1C-AA9E-B922D87945FA}" type="slidenum">
              <a:rPr lang="en-US">
                <a:solidFill>
                  <a:srgbClr val="EEECE1"/>
                </a:solidFill>
              </a:rPr>
              <a:pPr/>
              <a:t>31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3546-3E67-4B1C-AA9E-B922D87945FA}" type="slidenum">
              <a:rPr lang="en-US">
                <a:solidFill>
                  <a:srgbClr val="EEECE1"/>
                </a:solidFill>
              </a:rPr>
              <a:pPr/>
              <a:t>32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3546-3E67-4B1C-AA9E-B922D87945FA}" type="slidenum">
              <a:rPr lang="en-US">
                <a:solidFill>
                  <a:srgbClr val="EEECE1"/>
                </a:solidFill>
              </a:rPr>
              <a:pPr/>
              <a:t>33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4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1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3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00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6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90800" y="781050"/>
            <a:ext cx="6248400" cy="1143000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4864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2667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C69DF-8213-4E61-9C08-DD36EA1294B0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0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4D36-3FF1-48C0-9C93-7B269DB3930C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5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F4EED-21AC-4D4C-9568-FC3011CFBD84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12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8FDC8-E121-4700-9247-A90AC5B5B80E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41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90293-F80F-4072-81F6-664873906BBB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9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0C861-A044-466F-BD55-7EF20549DC7A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31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1E5B8-16E8-4B52-BDA7-D2443BBFB41B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2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44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20690-B28C-4D98-8768-DF2CEB824300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75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A6CA9-6A14-4B61-A432-55061E966C96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54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CF40F-6704-4874-B53F-95046B0AE85F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01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789C8-3CF7-4E16-BF85-7B9AE49BB9D5}" type="slidenum">
              <a:rPr lang="en-US">
                <a:solidFill>
                  <a:srgbClr val="0099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50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4375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0" y="6000750"/>
            <a:ext cx="7848600" cy="857250"/>
            <a:chOff x="0" y="3792"/>
            <a:chExt cx="4944" cy="540"/>
          </a:xfrm>
        </p:grpSpPr>
        <p:sp>
          <p:nvSpPr>
            <p:cNvPr id="5" name="Freeform 29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000">
                <a:solidFill>
                  <a:srgbClr val="463416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30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8" name="Freeform 31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sz="2000">
                  <a:solidFill>
                    <a:srgbClr val="463416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32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sz="2000">
                  <a:solidFill>
                    <a:srgbClr val="463416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33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sz="2000">
                  <a:solidFill>
                    <a:srgbClr val="463416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34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sz="2000">
                  <a:solidFill>
                    <a:srgbClr val="463416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35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sz="2000">
                  <a:solidFill>
                    <a:srgbClr val="463416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Freeform 36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000">
                <a:solidFill>
                  <a:srgbClr val="463416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Freeform 4"/>
          <p:cNvSpPr>
            <a:spLocks/>
          </p:cNvSpPr>
          <p:nvPr/>
        </p:nvSpPr>
        <p:spPr bwMode="hidden">
          <a:xfrm>
            <a:off x="-6350" y="20638"/>
            <a:ext cx="9144000" cy="6837362"/>
          </a:xfrm>
          <a:custGeom>
            <a:avLst/>
            <a:gdLst/>
            <a:ahLst/>
            <a:cxnLst>
              <a:cxn ang="0">
                <a:pos x="6027" y="2296"/>
              </a:cxn>
              <a:cxn ang="0">
                <a:pos x="0" y="2296"/>
              </a:cxn>
              <a:cxn ang="0">
                <a:pos x="0" y="0"/>
              </a:cxn>
              <a:cxn ang="0">
                <a:pos x="6027" y="0"/>
              </a:cxn>
              <a:cxn ang="0">
                <a:pos x="6027" y="2296"/>
              </a:cxn>
              <a:cxn ang="0">
                <a:pos x="6027" y="2296"/>
              </a:cxn>
            </a:cxnLst>
            <a:rect l="0" t="0" r="r" b="b"/>
            <a:pathLst>
              <a:path w="6027" h="2296">
                <a:moveTo>
                  <a:pt x="6027" y="2296"/>
                </a:moveTo>
                <a:lnTo>
                  <a:pt x="0" y="2296"/>
                </a:lnTo>
                <a:lnTo>
                  <a:pt x="0" y="0"/>
                </a:lnTo>
                <a:lnTo>
                  <a:pt x="6027" y="0"/>
                </a:lnTo>
                <a:lnTo>
                  <a:pt x="6027" y="2296"/>
                </a:lnTo>
                <a:lnTo>
                  <a:pt x="6027" y="2296"/>
                </a:lnTo>
                <a:close/>
              </a:path>
            </a:pathLst>
          </a:custGeom>
          <a:gradFill rotWithShape="1">
            <a:gsLst>
              <a:gs pos="0">
                <a:srgbClr val="66CCFF">
                  <a:alpha val="36000"/>
                </a:srgbClr>
              </a:gs>
              <a:gs pos="50000">
                <a:srgbClr val="66CCFF">
                  <a:gamma/>
                  <a:tint val="8627"/>
                  <a:invGamma/>
                  <a:alpha val="36000"/>
                </a:srgbClr>
              </a:gs>
              <a:gs pos="100000">
                <a:srgbClr val="66CCFF">
                  <a:alpha val="3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>
              <a:solidFill>
                <a:srgbClr val="463416"/>
              </a:solidFill>
              <a:latin typeface="Times New Roman" pitchFamily="18" charset="0"/>
            </a:endParaRPr>
          </a:p>
        </p:txBody>
      </p:sp>
      <p:sp>
        <p:nvSpPr>
          <p:cNvPr id="12493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0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688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892EC-C532-44C5-B2C1-87CC12214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54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7BF8A-8722-4049-B627-68B53974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51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6106C-52BF-4287-9FC1-33BD82E00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1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72ED8-60EC-4F69-AC89-A73D9DA42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7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1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831F-0B92-4EBA-A801-36C0C7A77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3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1ADF0-8E48-47F2-BB12-ECED17E36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45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3EE9D-34E1-4A37-8373-13AFBEE22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00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3932C-4EFA-4E03-B54C-AA2D09C40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6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164AD-8FF6-4F61-B467-94A42960D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48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7058F-2E30-4B22-966B-4481F6AC8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1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1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6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1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7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5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FFF0-6EEC-4001-B346-1462353988BB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0F2-F3BE-4FA3-A394-440DFD08E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3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562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8674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9999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9CA12D-85FE-451D-B8DF-882CB3A2EC4C}" type="slidenum">
              <a:rPr lang="en-US">
                <a:solidFill>
                  <a:srgbClr val="009999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9999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1497013" y="1371600"/>
            <a:ext cx="7646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>
              <a:solidFill>
                <a:srgbClr val="01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289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4829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4829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4829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34373-7B04-407F-882D-65652B0834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7" name="Freeform 27"/>
          <p:cNvSpPr>
            <a:spLocks/>
          </p:cNvSpPr>
          <p:nvPr userDrawn="1"/>
        </p:nvSpPr>
        <p:spPr bwMode="hidden">
          <a:xfrm>
            <a:off x="-6350" y="20638"/>
            <a:ext cx="9144000" cy="6837362"/>
          </a:xfrm>
          <a:custGeom>
            <a:avLst/>
            <a:gdLst/>
            <a:ahLst/>
            <a:cxnLst>
              <a:cxn ang="0">
                <a:pos x="6027" y="2296"/>
              </a:cxn>
              <a:cxn ang="0">
                <a:pos x="0" y="2296"/>
              </a:cxn>
              <a:cxn ang="0">
                <a:pos x="0" y="0"/>
              </a:cxn>
              <a:cxn ang="0">
                <a:pos x="6027" y="0"/>
              </a:cxn>
              <a:cxn ang="0">
                <a:pos x="6027" y="2296"/>
              </a:cxn>
              <a:cxn ang="0">
                <a:pos x="6027" y="2296"/>
              </a:cxn>
            </a:cxnLst>
            <a:rect l="0" t="0" r="r" b="b"/>
            <a:pathLst>
              <a:path w="6027" h="2296">
                <a:moveTo>
                  <a:pt x="6027" y="2296"/>
                </a:moveTo>
                <a:lnTo>
                  <a:pt x="0" y="2296"/>
                </a:lnTo>
                <a:lnTo>
                  <a:pt x="0" y="0"/>
                </a:lnTo>
                <a:lnTo>
                  <a:pt x="6027" y="0"/>
                </a:lnTo>
                <a:lnTo>
                  <a:pt x="6027" y="2296"/>
                </a:lnTo>
                <a:lnTo>
                  <a:pt x="6027" y="2296"/>
                </a:lnTo>
                <a:close/>
              </a:path>
            </a:pathLst>
          </a:custGeom>
          <a:gradFill rotWithShape="1">
            <a:gsLst>
              <a:gs pos="0">
                <a:srgbClr val="66CCFF">
                  <a:alpha val="36000"/>
                </a:srgbClr>
              </a:gs>
              <a:gs pos="50000">
                <a:srgbClr val="66CCFF">
                  <a:gamma/>
                  <a:tint val="8627"/>
                  <a:invGamma/>
                  <a:alpha val="36000"/>
                </a:srgbClr>
              </a:gs>
              <a:gs pos="100000">
                <a:srgbClr val="66CCFF">
                  <a:alpha val="36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000">
              <a:solidFill>
                <a:srgbClr val="46341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565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blogs.esri.com/esri/arcgis/2011/06/17/pyscripter-free-python-i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de.google.com/p/pyscripter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dtarb@usu.edu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http://hydrology.usu.edu/taudem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hydrology.usu.edu/taude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emf"/><Relationship Id="rId11" Type="http://schemas.openxmlformats.org/officeDocument/2006/relationships/image" Target="../media/image28.emf"/><Relationship Id="rId5" Type="http://schemas.openxmlformats.org/officeDocument/2006/relationships/oleObject" Target="../embeddings/Microsoft_Excel_97-2003_Worksheet1.xls"/><Relationship Id="rId10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4.wmf"/><Relationship Id="rId5" Type="http://schemas.openxmlformats.org/officeDocument/2006/relationships/image" Target="../media/image42.emf"/><Relationship Id="rId10" Type="http://schemas.openxmlformats.org/officeDocument/2006/relationships/image" Target="../media/image43.wmf"/><Relationship Id="rId4" Type="http://schemas.openxmlformats.org/officeDocument/2006/relationships/image" Target="../media/image41.emf"/><Relationship Id="rId9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wmf"/><Relationship Id="rId11" Type="http://schemas.openxmlformats.org/officeDocument/2006/relationships/image" Target="../media/image46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7.emf"/><Relationship Id="rId9" Type="http://schemas.openxmlformats.org/officeDocument/2006/relationships/image" Target="../media/image45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entopography.org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2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ources.arcgis.com/en/help/main/10.1/002w/002w00000001000000.htm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cs.anl.gov/research/projects/mpich2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Extending ArcGIS using programming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Tarboton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program 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Set up inputs</a:t>
            </a:r>
          </a:p>
          <a:p>
            <a:r>
              <a:rPr lang="en-US" dirty="0" smtClean="0"/>
              <a:t>Get time extents from the time layer</a:t>
            </a:r>
          </a:p>
          <a:p>
            <a:r>
              <a:rPr lang="en-US" dirty="0" smtClean="0"/>
              <a:t>Create a raster catalog (container for raster layers)</a:t>
            </a:r>
          </a:p>
          <a:p>
            <a:r>
              <a:rPr lang="en-US" dirty="0" smtClean="0"/>
              <a:t>For each time step</a:t>
            </a:r>
          </a:p>
          <a:p>
            <a:pPr lvl="1"/>
            <a:r>
              <a:rPr lang="en-US" dirty="0" smtClean="0"/>
              <a:t>Query and create layer with data only for that time step</a:t>
            </a:r>
          </a:p>
          <a:p>
            <a:pPr lvl="1"/>
            <a:r>
              <a:rPr lang="en-US" dirty="0" smtClean="0"/>
              <a:t>Create raster using inverse distance weight</a:t>
            </a:r>
          </a:p>
          <a:p>
            <a:pPr lvl="1"/>
            <a:r>
              <a:rPr lang="en-US" dirty="0" smtClean="0"/>
              <a:t>Add raster to raster catalog</a:t>
            </a:r>
          </a:p>
          <a:p>
            <a:r>
              <a:rPr lang="en-US" dirty="0" smtClean="0"/>
              <a:t>Add date time field and populate with time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47625"/>
            <a:ext cx="8820150" cy="942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used </a:t>
            </a:r>
            <a:r>
              <a:rPr lang="en-US" dirty="0" err="1" smtClean="0"/>
              <a:t>PyScripter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(as suggested by an </a:t>
            </a:r>
            <a:r>
              <a:rPr lang="en-US" sz="1600" dirty="0"/>
              <a:t>ESRI programmer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://blogs.esri.com/esri/arcgis/2011/06/17/pyscripter-free-python-ide</a:t>
            </a:r>
            <a:r>
              <a:rPr lang="en-US" sz="1600" dirty="0" smtClean="0">
                <a:hlinkClick r:id="rId2"/>
              </a:rPr>
              <a:t>/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38225"/>
            <a:ext cx="75819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5590" y="6488668"/>
            <a:ext cx="379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http://code.google.com/p/pyscripter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02" y="3984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shows the reading of time parameters and creation of raster catalog 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2" y="2200274"/>
            <a:ext cx="10734106" cy="382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3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896937"/>
          </a:xfrm>
        </p:spPr>
        <p:txBody>
          <a:bodyPr/>
          <a:lstStyle/>
          <a:p>
            <a:r>
              <a:rPr lang="en-US" dirty="0" smtClean="0"/>
              <a:t>This shows the iterative part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12469"/>
            <a:ext cx="7482491" cy="555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5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4866"/>
          </a:xfrm>
        </p:spPr>
        <p:txBody>
          <a:bodyPr/>
          <a:lstStyle/>
          <a:p>
            <a:r>
              <a:rPr lang="en-US" dirty="0" smtClean="0"/>
              <a:t>The result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117266"/>
            <a:ext cx="7219950" cy="549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312863" y="53975"/>
            <a:ext cx="7239000" cy="1384300"/>
          </a:xfrm>
          <a:ln w="15875"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en-US" sz="4400" dirty="0" smtClean="0"/>
              <a:t>Terrain Analysis Using Digital Elevation Models (</a:t>
            </a:r>
            <a:r>
              <a:rPr lang="en-US" sz="4400" dirty="0" err="1" smtClean="0"/>
              <a:t>TauDEM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38994" y="1822340"/>
            <a:ext cx="4638675" cy="34242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David Tarboton</a:t>
            </a:r>
            <a:r>
              <a:rPr lang="en-US" baseline="30000" dirty="0" smtClean="0"/>
              <a:t>1</a:t>
            </a:r>
            <a:r>
              <a:rPr lang="en-US" dirty="0" smtClean="0"/>
              <a:t>, Dan Watson</a:t>
            </a:r>
            <a:r>
              <a:rPr lang="en-US" baseline="30000" dirty="0" smtClean="0"/>
              <a:t>2</a:t>
            </a:r>
            <a:r>
              <a:rPr lang="en-US" dirty="0" smtClean="0"/>
              <a:t>, Rob Wallace</a:t>
            </a:r>
            <a:r>
              <a:rPr lang="en-US" baseline="30000" dirty="0" smtClean="0"/>
              <a:t>3</a:t>
            </a:r>
            <a:br>
              <a:rPr lang="en-US" baseline="30000" dirty="0" smtClean="0"/>
            </a:br>
            <a:endParaRPr lang="en-US" baseline="30000" dirty="0" smtClean="0"/>
          </a:p>
          <a:p>
            <a:pPr marL="120650" indent="-120650">
              <a:defRPr/>
            </a:pPr>
            <a:r>
              <a:rPr lang="en-US" sz="1600" baseline="30000" dirty="0" smtClean="0"/>
              <a:t>1</a:t>
            </a:r>
            <a:r>
              <a:rPr lang="en-US" sz="1600" dirty="0" smtClean="0"/>
              <a:t>Utah Water Research Laboratory, Utah State University, Logan, Utah </a:t>
            </a:r>
          </a:p>
          <a:p>
            <a:pPr marL="120650" indent="-120650">
              <a:defRPr/>
            </a:pPr>
            <a:r>
              <a:rPr lang="en-US" sz="1600" baseline="30000" dirty="0"/>
              <a:t>2</a:t>
            </a:r>
            <a:r>
              <a:rPr lang="en-US" sz="1600" dirty="0" smtClean="0"/>
              <a:t>Computer </a:t>
            </a:r>
            <a:r>
              <a:rPr lang="en-US" sz="1600" dirty="0"/>
              <a:t>Science, Utah State University, Logan, </a:t>
            </a:r>
            <a:r>
              <a:rPr lang="en-US" sz="1600" dirty="0" smtClean="0"/>
              <a:t>Utah</a:t>
            </a:r>
          </a:p>
          <a:p>
            <a:pPr marL="120650" indent="-120650">
              <a:defRPr/>
            </a:pPr>
            <a:r>
              <a:rPr lang="en-US" sz="1600" baseline="30000" dirty="0" smtClean="0"/>
              <a:t>3</a:t>
            </a:r>
            <a:r>
              <a:rPr lang="en-US" sz="1600" dirty="0" smtClean="0"/>
              <a:t>US </a:t>
            </a:r>
            <a:r>
              <a:rPr lang="en-US" sz="1600" dirty="0"/>
              <a:t>Army Engineer Research and Development Center, Information Technology Lab, Vicksburg, Mississippi</a:t>
            </a:r>
            <a:endParaRPr lang="en-US" sz="1600" baseline="30000" dirty="0"/>
          </a:p>
        </p:txBody>
      </p:sp>
      <p:sp>
        <p:nvSpPr>
          <p:cNvPr id="1030" name="Line 1028"/>
          <p:cNvSpPr>
            <a:spLocks noChangeShapeType="1"/>
          </p:cNvSpPr>
          <p:nvPr/>
        </p:nvSpPr>
        <p:spPr bwMode="auto">
          <a:xfrm>
            <a:off x="414338" y="5708650"/>
            <a:ext cx="8640762" cy="0"/>
          </a:xfrm>
          <a:prstGeom prst="line">
            <a:avLst/>
          </a:prstGeom>
          <a:noFill/>
          <a:ln w="57150" cmpd="thickThin">
            <a:solidFill>
              <a:srgbClr val="1D007B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010000"/>
              </a:solidFill>
              <a:latin typeface="Times New Roman" pitchFamily="18" charset="0"/>
            </a:endParaRPr>
          </a:p>
        </p:txBody>
      </p:sp>
      <p:graphicFrame>
        <p:nvGraphicFramePr>
          <p:cNvPr id="1026" name="Object 1031"/>
          <p:cNvGraphicFramePr>
            <a:graphicFrameLocks noChangeAspect="1"/>
          </p:cNvGraphicFramePr>
          <p:nvPr/>
        </p:nvGraphicFramePr>
        <p:xfrm>
          <a:off x="5551488" y="1714500"/>
          <a:ext cx="3151187" cy="368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769" t="21532" r="28743" b="15178"/>
                      <a:stretch>
                        <a:fillRect/>
                      </a:stretch>
                    </p:blipFill>
                    <p:spPr bwMode="auto">
                      <a:xfrm>
                        <a:off x="5551488" y="1714500"/>
                        <a:ext cx="3151187" cy="368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17288" y="5951538"/>
            <a:ext cx="59324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3894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srgbClr val="009999"/>
                </a:solidFill>
              </a:rPr>
              <a:t>This research was funded by the US Army Research and Development Center under contracts number W9124Z-08-P-0420 and W912HZ-09-P-0338 </a:t>
            </a:r>
          </a:p>
        </p:txBody>
      </p:sp>
      <p:pic>
        <p:nvPicPr>
          <p:cNvPr id="1032" name="Picture 20" descr="cast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8438" y="5843588"/>
            <a:ext cx="12430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ttt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50" y="5726113"/>
            <a:ext cx="1487488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61691" y="5249910"/>
            <a:ext cx="587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99"/>
                </a:solidFill>
                <a:hlinkClick r:id="rId7"/>
              </a:rPr>
              <a:t>http://hydrology.usu.edu/taudem</a:t>
            </a:r>
            <a:r>
              <a:rPr lang="en-US" dirty="0">
                <a:solidFill>
                  <a:srgbClr val="009999"/>
                </a:solidFill>
              </a:rPr>
              <a:t>            </a:t>
            </a:r>
            <a:r>
              <a:rPr lang="en-US" dirty="0">
                <a:solidFill>
                  <a:srgbClr val="009999"/>
                </a:solidFill>
                <a:hlinkClick r:id="rId8"/>
              </a:rPr>
              <a:t>dtarb@usu.edu</a:t>
            </a:r>
            <a:r>
              <a:rPr lang="en-US" dirty="0">
                <a:solidFill>
                  <a:srgbClr val="0099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064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28926" r="18246" b="26311"/>
          <a:stretch>
            <a:fillRect/>
          </a:stretch>
        </p:blipFill>
        <p:spPr bwMode="auto">
          <a:xfrm>
            <a:off x="2590800" y="3023847"/>
            <a:ext cx="340995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503812"/>
              </p:ext>
            </p:extLst>
          </p:nvPr>
        </p:nvGraphicFramePr>
        <p:xfrm>
          <a:off x="1778438" y="859369"/>
          <a:ext cx="4342569" cy="3790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Bitmap Image" r:id="rId5" imgW="4206605" imgH="3672381" progId="Paint.Picture">
                  <p:embed/>
                </p:oleObj>
              </mc:Choice>
              <mc:Fallback>
                <p:oleObj name="Bitmap Image" r:id="rId5" imgW="4206605" imgH="367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438" y="859369"/>
                        <a:ext cx="4342569" cy="3790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0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696200" cy="941388"/>
          </a:xfrm>
        </p:spPr>
        <p:txBody>
          <a:bodyPr/>
          <a:lstStyle/>
          <a:p>
            <a:pPr algn="l" eaLnBrk="1" hangingPunct="1">
              <a:lnSpc>
                <a:spcPct val="85000"/>
              </a:lnSpc>
              <a:defRPr/>
            </a:pPr>
            <a:r>
              <a:rPr lang="en-US" sz="2400" smtClean="0"/>
              <a:t>TauDEM - Channel Network and Watershed Delineation Software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0" y="720725"/>
          <a:ext cx="221138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Picture" r:id="rId7" imgW="2610000" imgH="3600360" progId="Word.Picture.8">
                  <p:embed/>
                </p:oleObj>
              </mc:Choice>
              <mc:Fallback>
                <p:oleObj name="Picture" r:id="rId7" imgW="2610000" imgH="3600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8261" r="12991" b="17392"/>
                      <a:stretch>
                        <a:fillRect/>
                      </a:stretch>
                    </p:blipFill>
                    <p:spPr bwMode="auto">
                      <a:xfrm>
                        <a:off x="0" y="720725"/>
                        <a:ext cx="2211388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90" name="Group 7"/>
          <p:cNvGrpSpPr>
            <a:grpSpLocks/>
          </p:cNvGrpSpPr>
          <p:nvPr/>
        </p:nvGrpSpPr>
        <p:grpSpPr bwMode="auto">
          <a:xfrm>
            <a:off x="6686550" y="4587875"/>
            <a:ext cx="2457450" cy="2270125"/>
            <a:chOff x="3861" y="2765"/>
            <a:chExt cx="1575" cy="1455"/>
          </a:xfrm>
        </p:grpSpPr>
        <p:pic>
          <p:nvPicPr>
            <p:cNvPr id="16395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6" t="14441" r="10027" b="6569"/>
            <a:stretch>
              <a:fillRect/>
            </a:stretch>
          </p:blipFill>
          <p:spPr bwMode="auto">
            <a:xfrm>
              <a:off x="3861" y="2765"/>
              <a:ext cx="1575" cy="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Line 9"/>
            <p:cNvSpPr>
              <a:spLocks noChangeShapeType="1"/>
            </p:cNvSpPr>
            <p:nvPr/>
          </p:nvSpPr>
          <p:spPr bwMode="auto">
            <a:xfrm flipH="1" flipV="1">
              <a:off x="4562" y="2878"/>
              <a:ext cx="699" cy="11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463416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-856"/>
          <a:stretch>
            <a:fillRect/>
          </a:stretch>
        </p:blipFill>
        <p:spPr bwMode="auto">
          <a:xfrm>
            <a:off x="0" y="2698750"/>
            <a:ext cx="43434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11"/>
          <p:cNvSpPr>
            <a:spLocks noChangeArrowheads="1"/>
          </p:cNvSpPr>
          <p:nvPr/>
        </p:nvSpPr>
        <p:spPr bwMode="auto">
          <a:xfrm>
            <a:off x="5588000" y="536575"/>
            <a:ext cx="3556000" cy="4676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111125" indent="-11112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•"/>
            </a:pPr>
            <a:r>
              <a:rPr kumimoji="1" lang="en-US" sz="1400">
                <a:solidFill>
                  <a:srgbClr val="463416"/>
                </a:solidFill>
              </a:rPr>
              <a:t>Pit removal (standard flooding approach)</a:t>
            </a:r>
          </a:p>
          <a:p>
            <a:pPr marL="111125" indent="-11112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•"/>
            </a:pPr>
            <a:r>
              <a:rPr kumimoji="1" lang="en-US" sz="1400">
                <a:solidFill>
                  <a:srgbClr val="463416"/>
                </a:solidFill>
              </a:rPr>
              <a:t>Flow directions and slope </a:t>
            </a:r>
          </a:p>
          <a:p>
            <a:pPr marL="401638" lvl="1" indent="-176213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–"/>
            </a:pPr>
            <a:r>
              <a:rPr kumimoji="1" lang="en-US" sz="1400">
                <a:solidFill>
                  <a:srgbClr val="463416"/>
                </a:solidFill>
              </a:rPr>
              <a:t>D8 (standard)</a:t>
            </a:r>
          </a:p>
          <a:p>
            <a:pPr marL="401638" lvl="1" indent="-176213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–"/>
            </a:pPr>
            <a:r>
              <a:rPr kumimoji="1" lang="en-US" sz="1400">
                <a:solidFill>
                  <a:srgbClr val="463416"/>
                </a:solidFill>
              </a:rPr>
              <a:t>D</a:t>
            </a: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 (Tarboton, 1997, WRR 33(2):309)</a:t>
            </a:r>
          </a:p>
          <a:p>
            <a:pPr marL="401638" lvl="1" indent="-176213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–"/>
            </a:pP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Flat routing (Garbrecht and Martz, 1997, JOH 193:204)</a:t>
            </a:r>
          </a:p>
          <a:p>
            <a:pPr marL="111125" indent="-11112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•"/>
            </a:pPr>
            <a:r>
              <a:rPr kumimoji="1" lang="en-US" sz="1400">
                <a:solidFill>
                  <a:srgbClr val="463416"/>
                </a:solidFill>
              </a:rPr>
              <a:t>Drainage area (D8 and D</a:t>
            </a: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)</a:t>
            </a:r>
          </a:p>
          <a:p>
            <a:pPr marL="111125" indent="-11112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•"/>
            </a:pP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Network and watershed delineation</a:t>
            </a:r>
          </a:p>
          <a:p>
            <a:pPr marL="401638" lvl="1" indent="-176213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–"/>
            </a:pP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Support area threshold/channel maintenance coefficient (Standard)</a:t>
            </a:r>
          </a:p>
          <a:p>
            <a:pPr marL="401638" lvl="1" indent="-176213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–"/>
            </a:pP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Combined area-slope threshold (Montgomery and Dietrich, 1992, Science, 255:826)</a:t>
            </a:r>
          </a:p>
          <a:p>
            <a:pPr marL="401638" lvl="1" indent="-176213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–"/>
            </a:pP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Local curvature based (using Peuker and Douglas, 1975, Comput. Graphics Image Proc. 4:375)</a:t>
            </a:r>
          </a:p>
          <a:p>
            <a:pPr marL="111125" indent="-11112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•"/>
            </a:pP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Threshold/drainage density selection by stream drop analysis (Tarboton et al., 1991, Hyd. Proc. 5(1):81)</a:t>
            </a:r>
          </a:p>
          <a:p>
            <a:pPr marL="111125" indent="-11112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63416"/>
              </a:buClr>
              <a:buFontTx/>
              <a:buChar char="•"/>
            </a:pPr>
            <a:r>
              <a:rPr kumimoji="1" lang="en-US" sz="1400">
                <a:solidFill>
                  <a:srgbClr val="463416"/>
                </a:solidFill>
                <a:sym typeface="Symbol" pitchFamily="18" charset="2"/>
              </a:rPr>
              <a:t>Other Functions: Downslope Influence, Upslope Dependence, Wetness index, distance to streams, Transport limited accumulation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5850745"/>
            <a:ext cx="7646276" cy="101566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kern="0" dirty="0">
                <a:solidFill>
                  <a:srgbClr val="4F81BD"/>
                </a:solidFill>
              </a:rPr>
              <a:t>Developed as C++ command line executable functions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kern="0" dirty="0">
                <a:solidFill>
                  <a:srgbClr val="4F81BD"/>
                </a:solidFill>
              </a:rPr>
              <a:t>MPICH2 used for parallelization (single program multiple data)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sz="2000" kern="0" dirty="0">
                <a:solidFill>
                  <a:srgbClr val="4F81BD"/>
                </a:solidFill>
              </a:rPr>
              <a:t>Relies on other software for visualization (ArcGIS Toolbox GUI)</a:t>
            </a:r>
          </a:p>
        </p:txBody>
      </p:sp>
    </p:spTree>
    <p:extLst>
      <p:ext uri="{BB962C8B-B14F-4D97-AF65-F5344CB8AC3E}">
        <p14:creationId xmlns:p14="http://schemas.microsoft.com/office/powerpoint/2010/main" val="412463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76555" y="117566"/>
            <a:ext cx="7495391" cy="6531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Website and Demo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1332220" y="786674"/>
            <a:ext cx="6505687" cy="41148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http://hydrology.usu.edu/taudem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35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30" y="1381386"/>
            <a:ext cx="7598229" cy="543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82" y="381000"/>
            <a:ext cx="7772400" cy="82600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Model Builder Model to Delineate Watershed using </a:t>
            </a:r>
            <a:r>
              <a:rPr lang="en-US" sz="3200" dirty="0" err="1" smtClean="0"/>
              <a:t>TauDEM</a:t>
            </a:r>
            <a:r>
              <a:rPr lang="en-US" sz="3200" dirty="0" smtClean="0"/>
              <a:t> tools</a:t>
            </a:r>
            <a:endParaRPr lang="en-US" sz="3200" dirty="0"/>
          </a:p>
        </p:txBody>
      </p:sp>
      <p:pic>
        <p:nvPicPr>
          <p:cNvPr id="135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7084"/>
            <a:ext cx="9186967" cy="483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83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306472" y="-92120"/>
            <a:ext cx="4531057" cy="1158920"/>
          </a:xfrm>
          <a:noFill/>
          <a:ln/>
        </p:spPr>
        <p:txBody>
          <a:bodyPr/>
          <a:lstStyle/>
          <a:p>
            <a:r>
              <a:rPr lang="en-US" sz="3600" dirty="0" smtClean="0"/>
              <a:t>Pit Filling </a:t>
            </a:r>
            <a:endParaRPr lang="en-US" sz="3600" dirty="0"/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82137" y="487257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kumimoji="0" lang="en-US" sz="3200" dirty="0" smtClean="0">
                <a:solidFill>
                  <a:srgbClr val="000000"/>
                </a:solidFill>
              </a:rPr>
              <a:t>Original DEM</a:t>
            </a:r>
            <a:endParaRPr kumimoji="0"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7114" y="1580873"/>
            <a:ext cx="4069787" cy="3290887"/>
            <a:chOff x="377114" y="1676400"/>
            <a:chExt cx="4069787" cy="3290887"/>
          </a:xfrm>
        </p:grpSpPr>
        <p:graphicFrame>
          <p:nvGraphicFramePr>
            <p:cNvPr id="6" name="Object 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2029592"/>
                </p:ext>
              </p:extLst>
            </p:nvPr>
          </p:nvGraphicFramePr>
          <p:xfrm>
            <a:off x="377114" y="1676400"/>
            <a:ext cx="4069787" cy="3290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" name="Worksheet" r:id="rId5" imgW="2486112" imgH="2009711" progId="Excel.Sheet.8">
                    <p:embed/>
                  </p:oleObj>
                </mc:Choice>
                <mc:Fallback>
                  <p:oleObj name="Worksheet" r:id="rId5" imgW="2486112" imgH="2009711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114" y="1676400"/>
                          <a:ext cx="4069787" cy="32908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Freeform 3"/>
            <p:cNvSpPr/>
            <p:nvPr/>
          </p:nvSpPr>
          <p:spPr bwMode="auto">
            <a:xfrm>
              <a:off x="768267" y="2645256"/>
              <a:ext cx="1629035" cy="1648772"/>
            </a:xfrm>
            <a:custGeom>
              <a:avLst/>
              <a:gdLst>
                <a:gd name="connsiteX0" fmla="*/ 0 w 1637731"/>
                <a:gd name="connsiteY0" fmla="*/ 641444 h 1637731"/>
                <a:gd name="connsiteX1" fmla="*/ 436728 w 1637731"/>
                <a:gd name="connsiteY1" fmla="*/ 655092 h 1637731"/>
                <a:gd name="connsiteX2" fmla="*/ 450376 w 1637731"/>
                <a:gd name="connsiteY2" fmla="*/ 0 h 1637731"/>
                <a:gd name="connsiteX3" fmla="*/ 832513 w 1637731"/>
                <a:gd name="connsiteY3" fmla="*/ 13647 h 1637731"/>
                <a:gd name="connsiteX4" fmla="*/ 859809 w 1637731"/>
                <a:gd name="connsiteY4" fmla="*/ 968991 h 1637731"/>
                <a:gd name="connsiteX5" fmla="*/ 1637731 w 1637731"/>
                <a:gd name="connsiteY5" fmla="*/ 996286 h 1637731"/>
                <a:gd name="connsiteX6" fmla="*/ 1624083 w 1637731"/>
                <a:gd name="connsiteY6" fmla="*/ 1624083 h 1637731"/>
                <a:gd name="connsiteX7" fmla="*/ 13647 w 1637731"/>
                <a:gd name="connsiteY7" fmla="*/ 1637731 h 1637731"/>
                <a:gd name="connsiteX8" fmla="*/ 0 w 1637731"/>
                <a:gd name="connsiteY8" fmla="*/ 641444 h 1637731"/>
                <a:gd name="connsiteX0" fmla="*/ 0 w 1637731"/>
                <a:gd name="connsiteY0" fmla="*/ 635094 h 1631381"/>
                <a:gd name="connsiteX1" fmla="*/ 436728 w 1637731"/>
                <a:gd name="connsiteY1" fmla="*/ 648742 h 1631381"/>
                <a:gd name="connsiteX2" fmla="*/ 418626 w 1637731"/>
                <a:gd name="connsiteY2" fmla="*/ 0 h 1631381"/>
                <a:gd name="connsiteX3" fmla="*/ 832513 w 1637731"/>
                <a:gd name="connsiteY3" fmla="*/ 7297 h 1631381"/>
                <a:gd name="connsiteX4" fmla="*/ 859809 w 1637731"/>
                <a:gd name="connsiteY4" fmla="*/ 962641 h 1631381"/>
                <a:gd name="connsiteX5" fmla="*/ 1637731 w 1637731"/>
                <a:gd name="connsiteY5" fmla="*/ 989936 h 1631381"/>
                <a:gd name="connsiteX6" fmla="*/ 1624083 w 1637731"/>
                <a:gd name="connsiteY6" fmla="*/ 1617733 h 1631381"/>
                <a:gd name="connsiteX7" fmla="*/ 13647 w 1637731"/>
                <a:gd name="connsiteY7" fmla="*/ 1631381 h 1631381"/>
                <a:gd name="connsiteX8" fmla="*/ 0 w 1637731"/>
                <a:gd name="connsiteY8" fmla="*/ 635094 h 1631381"/>
                <a:gd name="connsiteX0" fmla="*/ 0 w 1637731"/>
                <a:gd name="connsiteY0" fmla="*/ 635094 h 1631381"/>
                <a:gd name="connsiteX1" fmla="*/ 430378 w 1637731"/>
                <a:gd name="connsiteY1" fmla="*/ 648742 h 1631381"/>
                <a:gd name="connsiteX2" fmla="*/ 418626 w 1637731"/>
                <a:gd name="connsiteY2" fmla="*/ 0 h 1631381"/>
                <a:gd name="connsiteX3" fmla="*/ 832513 w 1637731"/>
                <a:gd name="connsiteY3" fmla="*/ 7297 h 1631381"/>
                <a:gd name="connsiteX4" fmla="*/ 859809 w 1637731"/>
                <a:gd name="connsiteY4" fmla="*/ 962641 h 1631381"/>
                <a:gd name="connsiteX5" fmla="*/ 1637731 w 1637731"/>
                <a:gd name="connsiteY5" fmla="*/ 989936 h 1631381"/>
                <a:gd name="connsiteX6" fmla="*/ 1624083 w 1637731"/>
                <a:gd name="connsiteY6" fmla="*/ 1617733 h 1631381"/>
                <a:gd name="connsiteX7" fmla="*/ 13647 w 1637731"/>
                <a:gd name="connsiteY7" fmla="*/ 1631381 h 1631381"/>
                <a:gd name="connsiteX8" fmla="*/ 0 w 1637731"/>
                <a:gd name="connsiteY8" fmla="*/ 635094 h 1631381"/>
                <a:gd name="connsiteX0" fmla="*/ 0 w 1637731"/>
                <a:gd name="connsiteY0" fmla="*/ 635094 h 1631381"/>
                <a:gd name="connsiteX1" fmla="*/ 430378 w 1637731"/>
                <a:gd name="connsiteY1" fmla="*/ 648742 h 1631381"/>
                <a:gd name="connsiteX2" fmla="*/ 418626 w 1637731"/>
                <a:gd name="connsiteY2" fmla="*/ 0 h 1631381"/>
                <a:gd name="connsiteX3" fmla="*/ 832513 w 1637731"/>
                <a:gd name="connsiteY3" fmla="*/ 7297 h 1631381"/>
                <a:gd name="connsiteX4" fmla="*/ 847109 w 1637731"/>
                <a:gd name="connsiteY4" fmla="*/ 988041 h 1631381"/>
                <a:gd name="connsiteX5" fmla="*/ 1637731 w 1637731"/>
                <a:gd name="connsiteY5" fmla="*/ 989936 h 1631381"/>
                <a:gd name="connsiteX6" fmla="*/ 1624083 w 1637731"/>
                <a:gd name="connsiteY6" fmla="*/ 1617733 h 1631381"/>
                <a:gd name="connsiteX7" fmla="*/ 13647 w 1637731"/>
                <a:gd name="connsiteY7" fmla="*/ 1631381 h 1631381"/>
                <a:gd name="connsiteX8" fmla="*/ 0 w 1637731"/>
                <a:gd name="connsiteY8" fmla="*/ 635094 h 1631381"/>
                <a:gd name="connsiteX0" fmla="*/ 0 w 1637731"/>
                <a:gd name="connsiteY0" fmla="*/ 635094 h 1655833"/>
                <a:gd name="connsiteX1" fmla="*/ 430378 w 1637731"/>
                <a:gd name="connsiteY1" fmla="*/ 648742 h 1655833"/>
                <a:gd name="connsiteX2" fmla="*/ 418626 w 1637731"/>
                <a:gd name="connsiteY2" fmla="*/ 0 h 1655833"/>
                <a:gd name="connsiteX3" fmla="*/ 832513 w 1637731"/>
                <a:gd name="connsiteY3" fmla="*/ 7297 h 1655833"/>
                <a:gd name="connsiteX4" fmla="*/ 847109 w 1637731"/>
                <a:gd name="connsiteY4" fmla="*/ 988041 h 1655833"/>
                <a:gd name="connsiteX5" fmla="*/ 1637731 w 1637731"/>
                <a:gd name="connsiteY5" fmla="*/ 989936 h 1655833"/>
                <a:gd name="connsiteX6" fmla="*/ 1624083 w 1637731"/>
                <a:gd name="connsiteY6" fmla="*/ 1655833 h 1655833"/>
                <a:gd name="connsiteX7" fmla="*/ 13647 w 1637731"/>
                <a:gd name="connsiteY7" fmla="*/ 1631381 h 1655833"/>
                <a:gd name="connsiteX8" fmla="*/ 0 w 1637731"/>
                <a:gd name="connsiteY8" fmla="*/ 635094 h 1655833"/>
                <a:gd name="connsiteX0" fmla="*/ 0 w 1625031"/>
                <a:gd name="connsiteY0" fmla="*/ 654144 h 1655833"/>
                <a:gd name="connsiteX1" fmla="*/ 417678 w 1625031"/>
                <a:gd name="connsiteY1" fmla="*/ 648742 h 1655833"/>
                <a:gd name="connsiteX2" fmla="*/ 405926 w 1625031"/>
                <a:gd name="connsiteY2" fmla="*/ 0 h 1655833"/>
                <a:gd name="connsiteX3" fmla="*/ 819813 w 1625031"/>
                <a:gd name="connsiteY3" fmla="*/ 7297 h 1655833"/>
                <a:gd name="connsiteX4" fmla="*/ 834409 w 1625031"/>
                <a:gd name="connsiteY4" fmla="*/ 988041 h 1655833"/>
                <a:gd name="connsiteX5" fmla="*/ 1625031 w 1625031"/>
                <a:gd name="connsiteY5" fmla="*/ 989936 h 1655833"/>
                <a:gd name="connsiteX6" fmla="*/ 1611383 w 1625031"/>
                <a:gd name="connsiteY6" fmla="*/ 1655833 h 1655833"/>
                <a:gd name="connsiteX7" fmla="*/ 947 w 1625031"/>
                <a:gd name="connsiteY7" fmla="*/ 1631381 h 1655833"/>
                <a:gd name="connsiteX8" fmla="*/ 0 w 1625031"/>
                <a:gd name="connsiteY8" fmla="*/ 654144 h 1655833"/>
                <a:gd name="connsiteX0" fmla="*/ 0 w 1629035"/>
                <a:gd name="connsiteY0" fmla="*/ 654144 h 1648772"/>
                <a:gd name="connsiteX1" fmla="*/ 417678 w 1629035"/>
                <a:gd name="connsiteY1" fmla="*/ 648742 h 1648772"/>
                <a:gd name="connsiteX2" fmla="*/ 405926 w 1629035"/>
                <a:gd name="connsiteY2" fmla="*/ 0 h 1648772"/>
                <a:gd name="connsiteX3" fmla="*/ 819813 w 1629035"/>
                <a:gd name="connsiteY3" fmla="*/ 7297 h 1648772"/>
                <a:gd name="connsiteX4" fmla="*/ 834409 w 1629035"/>
                <a:gd name="connsiteY4" fmla="*/ 988041 h 1648772"/>
                <a:gd name="connsiteX5" fmla="*/ 1625031 w 1629035"/>
                <a:gd name="connsiteY5" fmla="*/ 989936 h 1648772"/>
                <a:gd name="connsiteX6" fmla="*/ 1629035 w 1629035"/>
                <a:gd name="connsiteY6" fmla="*/ 1648772 h 1648772"/>
                <a:gd name="connsiteX7" fmla="*/ 947 w 1629035"/>
                <a:gd name="connsiteY7" fmla="*/ 1631381 h 1648772"/>
                <a:gd name="connsiteX8" fmla="*/ 0 w 1629035"/>
                <a:gd name="connsiteY8" fmla="*/ 654144 h 164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9035" h="1648772">
                  <a:moveTo>
                    <a:pt x="0" y="654144"/>
                  </a:moveTo>
                  <a:lnTo>
                    <a:pt x="417678" y="648742"/>
                  </a:lnTo>
                  <a:lnTo>
                    <a:pt x="405926" y="0"/>
                  </a:lnTo>
                  <a:lnTo>
                    <a:pt x="819813" y="7297"/>
                  </a:lnTo>
                  <a:lnTo>
                    <a:pt x="834409" y="988041"/>
                  </a:lnTo>
                  <a:lnTo>
                    <a:pt x="1625031" y="989936"/>
                  </a:lnTo>
                  <a:cubicBezTo>
                    <a:pt x="1626366" y="1209548"/>
                    <a:pt x="1627700" y="1429160"/>
                    <a:pt x="1629035" y="1648772"/>
                  </a:cubicBezTo>
                  <a:lnTo>
                    <a:pt x="947" y="1631381"/>
                  </a:lnTo>
                  <a:cubicBezTo>
                    <a:pt x="631" y="1305635"/>
                    <a:pt x="316" y="979890"/>
                    <a:pt x="0" y="654144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kumimoji="0" lang="en-US" sz="240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214034" y="4294028"/>
              <a:ext cx="400392" cy="32369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kumimoji="0"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4776716" y="503177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kumimoji="0" lang="en-US" sz="3200" dirty="0" smtClean="0">
                <a:solidFill>
                  <a:srgbClr val="000000"/>
                </a:solidFill>
              </a:rPr>
              <a:t>Pits Filled</a:t>
            </a:r>
            <a:endParaRPr kumimoji="0" lang="en-US" sz="3200" dirty="0">
              <a:solidFill>
                <a:srgbClr val="000000"/>
              </a:solidFill>
            </a:endParaRPr>
          </a:p>
        </p:txBody>
      </p:sp>
      <p:pic>
        <p:nvPicPr>
          <p:cNvPr id="19" name="Picture 3" descr="fill-0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6400800" cy="17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74489" y="1580874"/>
            <a:ext cx="4077224" cy="3295926"/>
            <a:chOff x="4774489" y="1676401"/>
            <a:chExt cx="4077224" cy="3295926"/>
          </a:xfrm>
        </p:grpSpPr>
        <p:graphicFrame>
          <p:nvGraphicFramePr>
            <p:cNvPr id="23563" name="Object 11">
              <a:hlinkHover r:id="rId8" action="ppaction://hlinksldjump"/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1391766"/>
                </p:ext>
              </p:extLst>
            </p:nvPr>
          </p:nvGraphicFramePr>
          <p:xfrm>
            <a:off x="4774489" y="1676401"/>
            <a:ext cx="4077224" cy="3295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" name="Worksheet" r:id="rId10" imgW="2486112" imgH="2009711" progId="Excel.Sheet.8">
                    <p:embed/>
                  </p:oleObj>
                </mc:Choice>
                <mc:Fallback>
                  <p:oleObj name="Worksheet" r:id="rId10" imgW="2486112" imgH="2009711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4489" y="1676401"/>
                          <a:ext cx="4077224" cy="32959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Freeform 19"/>
            <p:cNvSpPr/>
            <p:nvPr/>
          </p:nvSpPr>
          <p:spPr bwMode="auto">
            <a:xfrm>
              <a:off x="5174373" y="2636112"/>
              <a:ext cx="1629035" cy="1648772"/>
            </a:xfrm>
            <a:custGeom>
              <a:avLst/>
              <a:gdLst>
                <a:gd name="connsiteX0" fmla="*/ 0 w 1637731"/>
                <a:gd name="connsiteY0" fmla="*/ 641444 h 1637731"/>
                <a:gd name="connsiteX1" fmla="*/ 436728 w 1637731"/>
                <a:gd name="connsiteY1" fmla="*/ 655092 h 1637731"/>
                <a:gd name="connsiteX2" fmla="*/ 450376 w 1637731"/>
                <a:gd name="connsiteY2" fmla="*/ 0 h 1637731"/>
                <a:gd name="connsiteX3" fmla="*/ 832513 w 1637731"/>
                <a:gd name="connsiteY3" fmla="*/ 13647 h 1637731"/>
                <a:gd name="connsiteX4" fmla="*/ 859809 w 1637731"/>
                <a:gd name="connsiteY4" fmla="*/ 968991 h 1637731"/>
                <a:gd name="connsiteX5" fmla="*/ 1637731 w 1637731"/>
                <a:gd name="connsiteY5" fmla="*/ 996286 h 1637731"/>
                <a:gd name="connsiteX6" fmla="*/ 1624083 w 1637731"/>
                <a:gd name="connsiteY6" fmla="*/ 1624083 h 1637731"/>
                <a:gd name="connsiteX7" fmla="*/ 13647 w 1637731"/>
                <a:gd name="connsiteY7" fmla="*/ 1637731 h 1637731"/>
                <a:gd name="connsiteX8" fmla="*/ 0 w 1637731"/>
                <a:gd name="connsiteY8" fmla="*/ 641444 h 1637731"/>
                <a:gd name="connsiteX0" fmla="*/ 0 w 1637731"/>
                <a:gd name="connsiteY0" fmla="*/ 635094 h 1631381"/>
                <a:gd name="connsiteX1" fmla="*/ 436728 w 1637731"/>
                <a:gd name="connsiteY1" fmla="*/ 648742 h 1631381"/>
                <a:gd name="connsiteX2" fmla="*/ 418626 w 1637731"/>
                <a:gd name="connsiteY2" fmla="*/ 0 h 1631381"/>
                <a:gd name="connsiteX3" fmla="*/ 832513 w 1637731"/>
                <a:gd name="connsiteY3" fmla="*/ 7297 h 1631381"/>
                <a:gd name="connsiteX4" fmla="*/ 859809 w 1637731"/>
                <a:gd name="connsiteY4" fmla="*/ 962641 h 1631381"/>
                <a:gd name="connsiteX5" fmla="*/ 1637731 w 1637731"/>
                <a:gd name="connsiteY5" fmla="*/ 989936 h 1631381"/>
                <a:gd name="connsiteX6" fmla="*/ 1624083 w 1637731"/>
                <a:gd name="connsiteY6" fmla="*/ 1617733 h 1631381"/>
                <a:gd name="connsiteX7" fmla="*/ 13647 w 1637731"/>
                <a:gd name="connsiteY7" fmla="*/ 1631381 h 1631381"/>
                <a:gd name="connsiteX8" fmla="*/ 0 w 1637731"/>
                <a:gd name="connsiteY8" fmla="*/ 635094 h 1631381"/>
                <a:gd name="connsiteX0" fmla="*/ 0 w 1637731"/>
                <a:gd name="connsiteY0" fmla="*/ 635094 h 1631381"/>
                <a:gd name="connsiteX1" fmla="*/ 430378 w 1637731"/>
                <a:gd name="connsiteY1" fmla="*/ 648742 h 1631381"/>
                <a:gd name="connsiteX2" fmla="*/ 418626 w 1637731"/>
                <a:gd name="connsiteY2" fmla="*/ 0 h 1631381"/>
                <a:gd name="connsiteX3" fmla="*/ 832513 w 1637731"/>
                <a:gd name="connsiteY3" fmla="*/ 7297 h 1631381"/>
                <a:gd name="connsiteX4" fmla="*/ 859809 w 1637731"/>
                <a:gd name="connsiteY4" fmla="*/ 962641 h 1631381"/>
                <a:gd name="connsiteX5" fmla="*/ 1637731 w 1637731"/>
                <a:gd name="connsiteY5" fmla="*/ 989936 h 1631381"/>
                <a:gd name="connsiteX6" fmla="*/ 1624083 w 1637731"/>
                <a:gd name="connsiteY6" fmla="*/ 1617733 h 1631381"/>
                <a:gd name="connsiteX7" fmla="*/ 13647 w 1637731"/>
                <a:gd name="connsiteY7" fmla="*/ 1631381 h 1631381"/>
                <a:gd name="connsiteX8" fmla="*/ 0 w 1637731"/>
                <a:gd name="connsiteY8" fmla="*/ 635094 h 1631381"/>
                <a:gd name="connsiteX0" fmla="*/ 0 w 1637731"/>
                <a:gd name="connsiteY0" fmla="*/ 635094 h 1631381"/>
                <a:gd name="connsiteX1" fmla="*/ 430378 w 1637731"/>
                <a:gd name="connsiteY1" fmla="*/ 648742 h 1631381"/>
                <a:gd name="connsiteX2" fmla="*/ 418626 w 1637731"/>
                <a:gd name="connsiteY2" fmla="*/ 0 h 1631381"/>
                <a:gd name="connsiteX3" fmla="*/ 832513 w 1637731"/>
                <a:gd name="connsiteY3" fmla="*/ 7297 h 1631381"/>
                <a:gd name="connsiteX4" fmla="*/ 847109 w 1637731"/>
                <a:gd name="connsiteY4" fmla="*/ 988041 h 1631381"/>
                <a:gd name="connsiteX5" fmla="*/ 1637731 w 1637731"/>
                <a:gd name="connsiteY5" fmla="*/ 989936 h 1631381"/>
                <a:gd name="connsiteX6" fmla="*/ 1624083 w 1637731"/>
                <a:gd name="connsiteY6" fmla="*/ 1617733 h 1631381"/>
                <a:gd name="connsiteX7" fmla="*/ 13647 w 1637731"/>
                <a:gd name="connsiteY7" fmla="*/ 1631381 h 1631381"/>
                <a:gd name="connsiteX8" fmla="*/ 0 w 1637731"/>
                <a:gd name="connsiteY8" fmla="*/ 635094 h 1631381"/>
                <a:gd name="connsiteX0" fmla="*/ 0 w 1637731"/>
                <a:gd name="connsiteY0" fmla="*/ 635094 h 1655833"/>
                <a:gd name="connsiteX1" fmla="*/ 430378 w 1637731"/>
                <a:gd name="connsiteY1" fmla="*/ 648742 h 1655833"/>
                <a:gd name="connsiteX2" fmla="*/ 418626 w 1637731"/>
                <a:gd name="connsiteY2" fmla="*/ 0 h 1655833"/>
                <a:gd name="connsiteX3" fmla="*/ 832513 w 1637731"/>
                <a:gd name="connsiteY3" fmla="*/ 7297 h 1655833"/>
                <a:gd name="connsiteX4" fmla="*/ 847109 w 1637731"/>
                <a:gd name="connsiteY4" fmla="*/ 988041 h 1655833"/>
                <a:gd name="connsiteX5" fmla="*/ 1637731 w 1637731"/>
                <a:gd name="connsiteY5" fmla="*/ 989936 h 1655833"/>
                <a:gd name="connsiteX6" fmla="*/ 1624083 w 1637731"/>
                <a:gd name="connsiteY6" fmla="*/ 1655833 h 1655833"/>
                <a:gd name="connsiteX7" fmla="*/ 13647 w 1637731"/>
                <a:gd name="connsiteY7" fmla="*/ 1631381 h 1655833"/>
                <a:gd name="connsiteX8" fmla="*/ 0 w 1637731"/>
                <a:gd name="connsiteY8" fmla="*/ 635094 h 1655833"/>
                <a:gd name="connsiteX0" fmla="*/ 0 w 1625031"/>
                <a:gd name="connsiteY0" fmla="*/ 654144 h 1655833"/>
                <a:gd name="connsiteX1" fmla="*/ 417678 w 1625031"/>
                <a:gd name="connsiteY1" fmla="*/ 648742 h 1655833"/>
                <a:gd name="connsiteX2" fmla="*/ 405926 w 1625031"/>
                <a:gd name="connsiteY2" fmla="*/ 0 h 1655833"/>
                <a:gd name="connsiteX3" fmla="*/ 819813 w 1625031"/>
                <a:gd name="connsiteY3" fmla="*/ 7297 h 1655833"/>
                <a:gd name="connsiteX4" fmla="*/ 834409 w 1625031"/>
                <a:gd name="connsiteY4" fmla="*/ 988041 h 1655833"/>
                <a:gd name="connsiteX5" fmla="*/ 1625031 w 1625031"/>
                <a:gd name="connsiteY5" fmla="*/ 989936 h 1655833"/>
                <a:gd name="connsiteX6" fmla="*/ 1611383 w 1625031"/>
                <a:gd name="connsiteY6" fmla="*/ 1655833 h 1655833"/>
                <a:gd name="connsiteX7" fmla="*/ 947 w 1625031"/>
                <a:gd name="connsiteY7" fmla="*/ 1631381 h 1655833"/>
                <a:gd name="connsiteX8" fmla="*/ 0 w 1625031"/>
                <a:gd name="connsiteY8" fmla="*/ 654144 h 1655833"/>
                <a:gd name="connsiteX0" fmla="*/ 0 w 1629035"/>
                <a:gd name="connsiteY0" fmla="*/ 654144 h 1648772"/>
                <a:gd name="connsiteX1" fmla="*/ 417678 w 1629035"/>
                <a:gd name="connsiteY1" fmla="*/ 648742 h 1648772"/>
                <a:gd name="connsiteX2" fmla="*/ 405926 w 1629035"/>
                <a:gd name="connsiteY2" fmla="*/ 0 h 1648772"/>
                <a:gd name="connsiteX3" fmla="*/ 819813 w 1629035"/>
                <a:gd name="connsiteY3" fmla="*/ 7297 h 1648772"/>
                <a:gd name="connsiteX4" fmla="*/ 834409 w 1629035"/>
                <a:gd name="connsiteY4" fmla="*/ 988041 h 1648772"/>
                <a:gd name="connsiteX5" fmla="*/ 1625031 w 1629035"/>
                <a:gd name="connsiteY5" fmla="*/ 989936 h 1648772"/>
                <a:gd name="connsiteX6" fmla="*/ 1629035 w 1629035"/>
                <a:gd name="connsiteY6" fmla="*/ 1648772 h 1648772"/>
                <a:gd name="connsiteX7" fmla="*/ 947 w 1629035"/>
                <a:gd name="connsiteY7" fmla="*/ 1631381 h 1648772"/>
                <a:gd name="connsiteX8" fmla="*/ 0 w 1629035"/>
                <a:gd name="connsiteY8" fmla="*/ 654144 h 164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9035" h="1648772">
                  <a:moveTo>
                    <a:pt x="0" y="654144"/>
                  </a:moveTo>
                  <a:lnTo>
                    <a:pt x="417678" y="648742"/>
                  </a:lnTo>
                  <a:lnTo>
                    <a:pt x="405926" y="0"/>
                  </a:lnTo>
                  <a:lnTo>
                    <a:pt x="819813" y="7297"/>
                  </a:lnTo>
                  <a:lnTo>
                    <a:pt x="834409" y="988041"/>
                  </a:lnTo>
                  <a:lnTo>
                    <a:pt x="1625031" y="989936"/>
                  </a:lnTo>
                  <a:cubicBezTo>
                    <a:pt x="1626366" y="1209548"/>
                    <a:pt x="1627700" y="1429160"/>
                    <a:pt x="1629035" y="1648772"/>
                  </a:cubicBezTo>
                  <a:lnTo>
                    <a:pt x="947" y="1631381"/>
                  </a:lnTo>
                  <a:cubicBezTo>
                    <a:pt x="631" y="1305635"/>
                    <a:pt x="316" y="979890"/>
                    <a:pt x="0" y="654144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kumimoji="0" lang="en-US" sz="240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620000" y="4281232"/>
              <a:ext cx="400392" cy="32369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kumimoji="0"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17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56" y="1295400"/>
            <a:ext cx="3755034" cy="20847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219200"/>
            <a:ext cx="4800600" cy="4525963"/>
          </a:xfrm>
        </p:spPr>
        <p:txBody>
          <a:bodyPr/>
          <a:lstStyle/>
          <a:p>
            <a:r>
              <a:rPr lang="en-US" dirty="0" smtClean="0"/>
              <a:t>Automation of repetitive tasks (workflows)</a:t>
            </a:r>
          </a:p>
          <a:p>
            <a:r>
              <a:rPr lang="en-US" dirty="0" smtClean="0"/>
              <a:t>Implementation of functionality not available (programming new behavior)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036742"/>
              </p:ext>
            </p:extLst>
          </p:nvPr>
        </p:nvGraphicFramePr>
        <p:xfrm>
          <a:off x="5943600" y="3413722"/>
          <a:ext cx="2974975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icture" r:id="rId4" imgW="2790720" imgH="3095640" progId="Word.Picture.8">
                  <p:embed/>
                </p:oleObj>
              </mc:Choice>
              <mc:Fallback>
                <p:oleObj name="Picture" r:id="rId4" imgW="2790720" imgH="3095640" progId="Word.Picture.8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413722"/>
                        <a:ext cx="2974975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824162" y="4419600"/>
            <a:ext cx="2814638" cy="2176463"/>
            <a:chOff x="2667000" y="4572000"/>
            <a:chExt cx="2814638" cy="2176463"/>
          </a:xfrm>
        </p:grpSpPr>
        <p:pic>
          <p:nvPicPr>
            <p:cNvPr id="5" name="Picture 65" descr="din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95"/>
            <a:stretch>
              <a:fillRect/>
            </a:stretch>
          </p:blipFill>
          <p:spPr bwMode="auto">
            <a:xfrm>
              <a:off x="2667000" y="4572000"/>
              <a:ext cx="2814638" cy="2176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66"/>
            <p:cNvSpPr>
              <a:spLocks noChangeShapeType="1"/>
            </p:cNvSpPr>
            <p:nvPr/>
          </p:nvSpPr>
          <p:spPr bwMode="auto">
            <a:xfrm rot="5400000" flipV="1">
              <a:off x="3264017" y="5346055"/>
              <a:ext cx="1415519" cy="62835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 smtClean="0">
                <a:solidFill>
                  <a:srgbClr val="8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9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1"/>
          <p:cNvSpPr>
            <a:spLocks noChangeArrowheads="1"/>
          </p:cNvSpPr>
          <p:nvPr/>
        </p:nvSpPr>
        <p:spPr bwMode="auto">
          <a:xfrm>
            <a:off x="304800" y="1295400"/>
            <a:ext cx="8458200" cy="44196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52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Some Algorithm Details</a:t>
            </a:r>
            <a:br>
              <a:rPr lang="en-US" dirty="0" smtClean="0"/>
            </a:br>
            <a:r>
              <a:rPr lang="en-US" dirty="0" smtClean="0"/>
              <a:t>Pit Removal: </a:t>
            </a:r>
            <a:r>
              <a:rPr lang="en-US" dirty="0" err="1" smtClean="0"/>
              <a:t>Planchon</a:t>
            </a:r>
            <a:r>
              <a:rPr lang="en-US" dirty="0" smtClean="0"/>
              <a:t> Fill Algorithm</a:t>
            </a:r>
          </a:p>
        </p:txBody>
      </p:sp>
      <p:sp>
        <p:nvSpPr>
          <p:cNvPr id="31748" name="Freeform 4"/>
          <p:cNvSpPr>
            <a:spLocks/>
          </p:cNvSpPr>
          <p:nvPr/>
        </p:nvSpPr>
        <p:spPr bwMode="auto">
          <a:xfrm>
            <a:off x="457200" y="3735388"/>
            <a:ext cx="2209800" cy="1370012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49" name="Line 8"/>
          <p:cNvSpPr>
            <a:spLocks noChangeShapeType="1"/>
          </p:cNvSpPr>
          <p:nvPr/>
        </p:nvSpPr>
        <p:spPr bwMode="auto">
          <a:xfrm flipH="1" flipV="1">
            <a:off x="2590800" y="2819400"/>
            <a:ext cx="76200" cy="2209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50" name="Line 9"/>
          <p:cNvSpPr>
            <a:spLocks noChangeShapeType="1"/>
          </p:cNvSpPr>
          <p:nvPr/>
        </p:nvSpPr>
        <p:spPr bwMode="auto">
          <a:xfrm flipH="1">
            <a:off x="533400" y="2819400"/>
            <a:ext cx="2057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51" name="Line 10"/>
          <p:cNvSpPr>
            <a:spLocks noChangeShapeType="1"/>
          </p:cNvSpPr>
          <p:nvPr/>
        </p:nvSpPr>
        <p:spPr bwMode="auto">
          <a:xfrm flipV="1">
            <a:off x="457200" y="2819400"/>
            <a:ext cx="76200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52" name="Freeform 11"/>
          <p:cNvSpPr>
            <a:spLocks/>
          </p:cNvSpPr>
          <p:nvPr/>
        </p:nvSpPr>
        <p:spPr bwMode="auto">
          <a:xfrm>
            <a:off x="5149850" y="4398963"/>
            <a:ext cx="336550" cy="630237"/>
          </a:xfrm>
          <a:custGeom>
            <a:avLst/>
            <a:gdLst>
              <a:gd name="T0" fmla="*/ 2147483647 w 212"/>
              <a:gd name="T1" fmla="*/ 2147483647 h 397"/>
              <a:gd name="T2" fmla="*/ 2147483647 w 212"/>
              <a:gd name="T3" fmla="*/ 2147483647 h 397"/>
              <a:gd name="T4" fmla="*/ 0 w 212"/>
              <a:gd name="T5" fmla="*/ 0 h 397"/>
              <a:gd name="T6" fmla="*/ 0 60000 65536"/>
              <a:gd name="T7" fmla="*/ 0 60000 65536"/>
              <a:gd name="T8" fmla="*/ 0 60000 65536"/>
              <a:gd name="T9" fmla="*/ 0 w 212"/>
              <a:gd name="T10" fmla="*/ 0 h 397"/>
              <a:gd name="T11" fmla="*/ 212 w 212"/>
              <a:gd name="T12" fmla="*/ 397 h 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97">
                <a:moveTo>
                  <a:pt x="212" y="397"/>
                </a:moveTo>
                <a:cubicBezTo>
                  <a:pt x="193" y="348"/>
                  <a:pt x="132" y="169"/>
                  <a:pt x="97" y="103"/>
                </a:cubicBezTo>
                <a:cubicBezTo>
                  <a:pt x="62" y="37"/>
                  <a:pt x="20" y="21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53" name="Freeform 13"/>
          <p:cNvSpPr>
            <a:spLocks/>
          </p:cNvSpPr>
          <p:nvPr/>
        </p:nvSpPr>
        <p:spPr bwMode="auto">
          <a:xfrm>
            <a:off x="4725988" y="4398963"/>
            <a:ext cx="427037" cy="1587"/>
          </a:xfrm>
          <a:custGeom>
            <a:avLst/>
            <a:gdLst>
              <a:gd name="T0" fmla="*/ 2147483647 w 269"/>
              <a:gd name="T1" fmla="*/ 2147483647 h 1"/>
              <a:gd name="T2" fmla="*/ 0 w 269"/>
              <a:gd name="T3" fmla="*/ 0 h 1"/>
              <a:gd name="T4" fmla="*/ 0 60000 65536"/>
              <a:gd name="T5" fmla="*/ 0 60000 65536"/>
              <a:gd name="T6" fmla="*/ 0 w 269"/>
              <a:gd name="T7" fmla="*/ 0 h 1"/>
              <a:gd name="T8" fmla="*/ 269 w 26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1">
                <a:moveTo>
                  <a:pt x="269" y="1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54" name="Freeform 14"/>
          <p:cNvSpPr>
            <a:spLocks/>
          </p:cNvSpPr>
          <p:nvPr/>
        </p:nvSpPr>
        <p:spPr bwMode="auto">
          <a:xfrm>
            <a:off x="4429125" y="3771900"/>
            <a:ext cx="295275" cy="647700"/>
          </a:xfrm>
          <a:custGeom>
            <a:avLst/>
            <a:gdLst>
              <a:gd name="T0" fmla="*/ 2147483647 w 186"/>
              <a:gd name="T1" fmla="*/ 2147483647 h 408"/>
              <a:gd name="T2" fmla="*/ 2147483647 w 186"/>
              <a:gd name="T3" fmla="*/ 2147483647 h 408"/>
              <a:gd name="T4" fmla="*/ 2147483647 w 186"/>
              <a:gd name="T5" fmla="*/ 2147483647 h 408"/>
              <a:gd name="T6" fmla="*/ 0 w 186"/>
              <a:gd name="T7" fmla="*/ 0 h 408"/>
              <a:gd name="T8" fmla="*/ 0 60000 65536"/>
              <a:gd name="T9" fmla="*/ 0 60000 65536"/>
              <a:gd name="T10" fmla="*/ 0 60000 65536"/>
              <a:gd name="T11" fmla="*/ 0 60000 65536"/>
              <a:gd name="T12" fmla="*/ 0 w 186"/>
              <a:gd name="T13" fmla="*/ 0 h 408"/>
              <a:gd name="T14" fmla="*/ 186 w 186"/>
              <a:gd name="T15" fmla="*/ 408 h 4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" h="408">
                <a:moveTo>
                  <a:pt x="186" y="408"/>
                </a:moveTo>
                <a:cubicBezTo>
                  <a:pt x="175" y="382"/>
                  <a:pt x="139" y="309"/>
                  <a:pt x="120" y="252"/>
                </a:cubicBezTo>
                <a:cubicBezTo>
                  <a:pt x="101" y="195"/>
                  <a:pt x="92" y="108"/>
                  <a:pt x="72" y="66"/>
                </a:cubicBezTo>
                <a:cubicBezTo>
                  <a:pt x="52" y="24"/>
                  <a:pt x="15" y="14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55" name="Freeform 15"/>
          <p:cNvSpPr>
            <a:spLocks/>
          </p:cNvSpPr>
          <p:nvPr/>
        </p:nvSpPr>
        <p:spPr bwMode="auto">
          <a:xfrm>
            <a:off x="3352800" y="3781425"/>
            <a:ext cx="1085850" cy="1588"/>
          </a:xfrm>
          <a:custGeom>
            <a:avLst/>
            <a:gdLst>
              <a:gd name="T0" fmla="*/ 2147483647 w 684"/>
              <a:gd name="T1" fmla="*/ 0 h 1"/>
              <a:gd name="T2" fmla="*/ 0 w 684"/>
              <a:gd name="T3" fmla="*/ 0 h 1"/>
              <a:gd name="T4" fmla="*/ 0 60000 65536"/>
              <a:gd name="T5" fmla="*/ 0 60000 65536"/>
              <a:gd name="T6" fmla="*/ 0 w 684"/>
              <a:gd name="T7" fmla="*/ 0 h 1"/>
              <a:gd name="T8" fmla="*/ 684 w 6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4" h="1">
                <a:moveTo>
                  <a:pt x="684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56" name="Freeform 16"/>
          <p:cNvSpPr>
            <a:spLocks/>
          </p:cNvSpPr>
          <p:nvPr/>
        </p:nvSpPr>
        <p:spPr bwMode="auto">
          <a:xfrm>
            <a:off x="3276600" y="3771900"/>
            <a:ext cx="85725" cy="1333500"/>
          </a:xfrm>
          <a:custGeom>
            <a:avLst/>
            <a:gdLst>
              <a:gd name="T0" fmla="*/ 0 w 54"/>
              <a:gd name="T1" fmla="*/ 2147483647 h 840"/>
              <a:gd name="T2" fmla="*/ 2147483647 w 54"/>
              <a:gd name="T3" fmla="*/ 0 h 840"/>
              <a:gd name="T4" fmla="*/ 0 60000 65536"/>
              <a:gd name="T5" fmla="*/ 0 60000 65536"/>
              <a:gd name="T6" fmla="*/ 0 w 54"/>
              <a:gd name="T7" fmla="*/ 0 h 840"/>
              <a:gd name="T8" fmla="*/ 54 w 54"/>
              <a:gd name="T9" fmla="*/ 840 h 8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" h="840">
                <a:moveTo>
                  <a:pt x="0" y="840"/>
                </a:moveTo>
                <a:lnTo>
                  <a:pt x="54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111629" name="Text Box 26"/>
          <p:cNvSpPr txBox="1">
            <a:spLocks noChangeArrowheads="1"/>
          </p:cNvSpPr>
          <p:nvPr/>
        </p:nvSpPr>
        <p:spPr bwMode="auto">
          <a:xfrm>
            <a:off x="533400" y="193357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1F497D"/>
                </a:solidFill>
                <a:latin typeface="Calibri"/>
              </a:rPr>
              <a:t>Initialization</a:t>
            </a:r>
          </a:p>
        </p:txBody>
      </p:sp>
      <p:sp>
        <p:nvSpPr>
          <p:cNvPr id="111630" name="Text Box 27"/>
          <p:cNvSpPr txBox="1">
            <a:spLocks noChangeArrowheads="1"/>
          </p:cNvSpPr>
          <p:nvPr/>
        </p:nvSpPr>
        <p:spPr bwMode="auto">
          <a:xfrm>
            <a:off x="3124200" y="1857375"/>
            <a:ext cx="259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1F497D"/>
                </a:solidFill>
                <a:latin typeface="Calibri"/>
              </a:rPr>
              <a:t>1</a:t>
            </a:r>
            <a:r>
              <a:rPr lang="en-US" sz="2800" baseline="30000">
                <a:solidFill>
                  <a:srgbClr val="1F497D"/>
                </a:solidFill>
                <a:latin typeface="Calibri"/>
              </a:rPr>
              <a:t>st</a:t>
            </a:r>
            <a:r>
              <a:rPr lang="en-US" sz="2800">
                <a:solidFill>
                  <a:srgbClr val="1F497D"/>
                </a:solidFill>
                <a:latin typeface="Calibri"/>
              </a:rPr>
              <a:t> Pass</a:t>
            </a:r>
          </a:p>
        </p:txBody>
      </p:sp>
      <p:sp>
        <p:nvSpPr>
          <p:cNvPr id="111631" name="Text Box 28"/>
          <p:cNvSpPr txBox="1">
            <a:spLocks noChangeArrowheads="1"/>
          </p:cNvSpPr>
          <p:nvPr/>
        </p:nvSpPr>
        <p:spPr bwMode="auto">
          <a:xfrm>
            <a:off x="6324600" y="18288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1F497D"/>
                </a:solidFill>
                <a:latin typeface="Calibri"/>
              </a:rPr>
              <a:t>2</a:t>
            </a:r>
            <a:r>
              <a:rPr lang="en-US" sz="2800" baseline="30000">
                <a:solidFill>
                  <a:srgbClr val="1F497D"/>
                </a:solidFill>
                <a:latin typeface="Calibri"/>
              </a:rPr>
              <a:t>nd</a:t>
            </a:r>
            <a:r>
              <a:rPr lang="en-US" sz="2800">
                <a:solidFill>
                  <a:srgbClr val="1F497D"/>
                </a:solidFill>
                <a:latin typeface="Calibri"/>
              </a:rPr>
              <a:t> Pass</a:t>
            </a:r>
          </a:p>
        </p:txBody>
      </p:sp>
      <p:sp>
        <p:nvSpPr>
          <p:cNvPr id="31760" name="Line 29"/>
          <p:cNvSpPr>
            <a:spLocks noChangeShapeType="1"/>
          </p:cNvSpPr>
          <p:nvPr/>
        </p:nvSpPr>
        <p:spPr bwMode="auto">
          <a:xfrm flipH="1">
            <a:off x="3733800" y="2895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1" name="Line 30"/>
          <p:cNvSpPr>
            <a:spLocks noChangeShapeType="1"/>
          </p:cNvSpPr>
          <p:nvPr/>
        </p:nvSpPr>
        <p:spPr bwMode="auto">
          <a:xfrm>
            <a:off x="6477000" y="2895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2" name="Freeform 33"/>
          <p:cNvSpPr>
            <a:spLocks/>
          </p:cNvSpPr>
          <p:nvPr/>
        </p:nvSpPr>
        <p:spPr bwMode="auto">
          <a:xfrm>
            <a:off x="3276600" y="3733800"/>
            <a:ext cx="2209800" cy="1370013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3" name="Freeform 34"/>
          <p:cNvSpPr>
            <a:spLocks/>
          </p:cNvSpPr>
          <p:nvPr/>
        </p:nvSpPr>
        <p:spPr bwMode="auto">
          <a:xfrm>
            <a:off x="8197850" y="4398963"/>
            <a:ext cx="336550" cy="630237"/>
          </a:xfrm>
          <a:custGeom>
            <a:avLst/>
            <a:gdLst>
              <a:gd name="T0" fmla="*/ 2147483647 w 212"/>
              <a:gd name="T1" fmla="*/ 2147483647 h 397"/>
              <a:gd name="T2" fmla="*/ 2147483647 w 212"/>
              <a:gd name="T3" fmla="*/ 2147483647 h 397"/>
              <a:gd name="T4" fmla="*/ 0 w 212"/>
              <a:gd name="T5" fmla="*/ 0 h 397"/>
              <a:gd name="T6" fmla="*/ 0 60000 65536"/>
              <a:gd name="T7" fmla="*/ 0 60000 65536"/>
              <a:gd name="T8" fmla="*/ 0 60000 65536"/>
              <a:gd name="T9" fmla="*/ 0 w 212"/>
              <a:gd name="T10" fmla="*/ 0 h 397"/>
              <a:gd name="T11" fmla="*/ 212 w 212"/>
              <a:gd name="T12" fmla="*/ 397 h 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97">
                <a:moveTo>
                  <a:pt x="212" y="397"/>
                </a:moveTo>
                <a:cubicBezTo>
                  <a:pt x="193" y="348"/>
                  <a:pt x="132" y="169"/>
                  <a:pt x="97" y="103"/>
                </a:cubicBezTo>
                <a:cubicBezTo>
                  <a:pt x="62" y="37"/>
                  <a:pt x="20" y="21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4" name="Freeform 35"/>
          <p:cNvSpPr>
            <a:spLocks/>
          </p:cNvSpPr>
          <p:nvPr/>
        </p:nvSpPr>
        <p:spPr bwMode="auto">
          <a:xfrm>
            <a:off x="7773988" y="4398963"/>
            <a:ext cx="427037" cy="1587"/>
          </a:xfrm>
          <a:custGeom>
            <a:avLst/>
            <a:gdLst>
              <a:gd name="T0" fmla="*/ 2147483647 w 269"/>
              <a:gd name="T1" fmla="*/ 2147483647 h 1"/>
              <a:gd name="T2" fmla="*/ 0 w 269"/>
              <a:gd name="T3" fmla="*/ 0 h 1"/>
              <a:gd name="T4" fmla="*/ 0 60000 65536"/>
              <a:gd name="T5" fmla="*/ 0 60000 65536"/>
              <a:gd name="T6" fmla="*/ 0 w 269"/>
              <a:gd name="T7" fmla="*/ 0 h 1"/>
              <a:gd name="T8" fmla="*/ 269 w 26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1">
                <a:moveTo>
                  <a:pt x="269" y="1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5" name="Freeform 36"/>
          <p:cNvSpPr>
            <a:spLocks/>
          </p:cNvSpPr>
          <p:nvPr/>
        </p:nvSpPr>
        <p:spPr bwMode="auto">
          <a:xfrm>
            <a:off x="7477125" y="3771900"/>
            <a:ext cx="295275" cy="647700"/>
          </a:xfrm>
          <a:custGeom>
            <a:avLst/>
            <a:gdLst>
              <a:gd name="T0" fmla="*/ 2147483647 w 186"/>
              <a:gd name="T1" fmla="*/ 2147483647 h 408"/>
              <a:gd name="T2" fmla="*/ 2147483647 w 186"/>
              <a:gd name="T3" fmla="*/ 2147483647 h 408"/>
              <a:gd name="T4" fmla="*/ 2147483647 w 186"/>
              <a:gd name="T5" fmla="*/ 2147483647 h 408"/>
              <a:gd name="T6" fmla="*/ 0 w 186"/>
              <a:gd name="T7" fmla="*/ 0 h 408"/>
              <a:gd name="T8" fmla="*/ 0 60000 65536"/>
              <a:gd name="T9" fmla="*/ 0 60000 65536"/>
              <a:gd name="T10" fmla="*/ 0 60000 65536"/>
              <a:gd name="T11" fmla="*/ 0 60000 65536"/>
              <a:gd name="T12" fmla="*/ 0 w 186"/>
              <a:gd name="T13" fmla="*/ 0 h 408"/>
              <a:gd name="T14" fmla="*/ 186 w 186"/>
              <a:gd name="T15" fmla="*/ 408 h 4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" h="408">
                <a:moveTo>
                  <a:pt x="186" y="408"/>
                </a:moveTo>
                <a:cubicBezTo>
                  <a:pt x="175" y="382"/>
                  <a:pt x="139" y="309"/>
                  <a:pt x="120" y="252"/>
                </a:cubicBezTo>
                <a:cubicBezTo>
                  <a:pt x="101" y="195"/>
                  <a:pt x="92" y="108"/>
                  <a:pt x="72" y="66"/>
                </a:cubicBezTo>
                <a:cubicBezTo>
                  <a:pt x="52" y="24"/>
                  <a:pt x="15" y="14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6" name="Freeform 37"/>
          <p:cNvSpPr>
            <a:spLocks/>
          </p:cNvSpPr>
          <p:nvPr/>
        </p:nvSpPr>
        <p:spPr bwMode="auto">
          <a:xfrm>
            <a:off x="7239000" y="3767138"/>
            <a:ext cx="242888" cy="214312"/>
          </a:xfrm>
          <a:custGeom>
            <a:avLst/>
            <a:gdLst>
              <a:gd name="T0" fmla="*/ 2147483647 w 153"/>
              <a:gd name="T1" fmla="*/ 0 h 135"/>
              <a:gd name="T2" fmla="*/ 2147483647 w 153"/>
              <a:gd name="T3" fmla="*/ 2147483647 h 135"/>
              <a:gd name="T4" fmla="*/ 0 w 153"/>
              <a:gd name="T5" fmla="*/ 2147483647 h 135"/>
              <a:gd name="T6" fmla="*/ 0 60000 65536"/>
              <a:gd name="T7" fmla="*/ 0 60000 65536"/>
              <a:gd name="T8" fmla="*/ 0 60000 65536"/>
              <a:gd name="T9" fmla="*/ 0 w 153"/>
              <a:gd name="T10" fmla="*/ 0 h 135"/>
              <a:gd name="T11" fmla="*/ 153 w 153"/>
              <a:gd name="T12" fmla="*/ 135 h 1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135">
                <a:moveTo>
                  <a:pt x="153" y="0"/>
                </a:moveTo>
                <a:cubicBezTo>
                  <a:pt x="139" y="6"/>
                  <a:pt x="91" y="17"/>
                  <a:pt x="66" y="39"/>
                </a:cubicBezTo>
                <a:cubicBezTo>
                  <a:pt x="41" y="61"/>
                  <a:pt x="14" y="115"/>
                  <a:pt x="0" y="135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7" name="Freeform 38"/>
          <p:cNvSpPr>
            <a:spLocks/>
          </p:cNvSpPr>
          <p:nvPr/>
        </p:nvSpPr>
        <p:spPr bwMode="auto">
          <a:xfrm>
            <a:off x="6324600" y="3989388"/>
            <a:ext cx="409575" cy="1116012"/>
          </a:xfrm>
          <a:custGeom>
            <a:avLst/>
            <a:gdLst>
              <a:gd name="T0" fmla="*/ 0 w 258"/>
              <a:gd name="T1" fmla="*/ 2147483647 h 703"/>
              <a:gd name="T2" fmla="*/ 2147483647 w 258"/>
              <a:gd name="T3" fmla="*/ 2147483647 h 703"/>
              <a:gd name="T4" fmla="*/ 2147483647 w 258"/>
              <a:gd name="T5" fmla="*/ 2147483647 h 703"/>
              <a:gd name="T6" fmla="*/ 2147483647 w 258"/>
              <a:gd name="T7" fmla="*/ 2147483647 h 703"/>
              <a:gd name="T8" fmla="*/ 2147483647 w 258"/>
              <a:gd name="T9" fmla="*/ 2147483647 h 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8"/>
              <a:gd name="T16" fmla="*/ 0 h 703"/>
              <a:gd name="T17" fmla="*/ 258 w 258"/>
              <a:gd name="T18" fmla="*/ 703 h 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8" h="703">
                <a:moveTo>
                  <a:pt x="0" y="703"/>
                </a:moveTo>
                <a:lnTo>
                  <a:pt x="66" y="358"/>
                </a:lnTo>
                <a:cubicBezTo>
                  <a:pt x="92" y="254"/>
                  <a:pt x="134" y="136"/>
                  <a:pt x="159" y="79"/>
                </a:cubicBezTo>
                <a:cubicBezTo>
                  <a:pt x="184" y="23"/>
                  <a:pt x="202" y="26"/>
                  <a:pt x="219" y="13"/>
                </a:cubicBezTo>
                <a:cubicBezTo>
                  <a:pt x="236" y="0"/>
                  <a:pt x="250" y="3"/>
                  <a:pt x="258" y="1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8" name="Line 40"/>
          <p:cNvSpPr>
            <a:spLocks noChangeShapeType="1"/>
          </p:cNvSpPr>
          <p:nvPr/>
        </p:nvSpPr>
        <p:spPr bwMode="auto">
          <a:xfrm>
            <a:off x="6715125" y="3990975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1769" name="Freeform 39"/>
          <p:cNvSpPr>
            <a:spLocks/>
          </p:cNvSpPr>
          <p:nvPr/>
        </p:nvSpPr>
        <p:spPr bwMode="auto">
          <a:xfrm>
            <a:off x="6324600" y="3733800"/>
            <a:ext cx="2209800" cy="1370013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111642" name="Text Box 41"/>
          <p:cNvSpPr txBox="1">
            <a:spLocks noChangeArrowheads="1"/>
          </p:cNvSpPr>
          <p:nvPr/>
        </p:nvSpPr>
        <p:spPr bwMode="auto">
          <a:xfrm>
            <a:off x="673100" y="5791200"/>
            <a:ext cx="7878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1F497D"/>
                </a:solidFill>
                <a:latin typeface="Calibri"/>
              </a:rPr>
              <a:t>Planchon</a:t>
            </a:r>
            <a:r>
              <a:rPr lang="en-US" sz="1800" dirty="0">
                <a:solidFill>
                  <a:srgbClr val="1F497D"/>
                </a:solidFill>
                <a:latin typeface="Calibri"/>
              </a:rPr>
              <a:t>, O., and F. </a:t>
            </a:r>
            <a:r>
              <a:rPr lang="en-US" sz="1800" dirty="0" err="1">
                <a:solidFill>
                  <a:srgbClr val="1F497D"/>
                </a:solidFill>
                <a:latin typeface="Calibri"/>
              </a:rPr>
              <a:t>Darboux</a:t>
            </a:r>
            <a:r>
              <a:rPr lang="en-US" sz="1800" dirty="0">
                <a:solidFill>
                  <a:srgbClr val="1F497D"/>
                </a:solidFill>
                <a:latin typeface="Calibri"/>
              </a:rPr>
              <a:t> (2001), A fast, simple and versatile algorithm to fill the depressions of digital elevation models, </a:t>
            </a:r>
            <a:r>
              <a:rPr lang="en-US" sz="1800" i="1" dirty="0">
                <a:solidFill>
                  <a:srgbClr val="1F497D"/>
                </a:solidFill>
                <a:latin typeface="Calibri"/>
              </a:rPr>
              <a:t>Catena</a:t>
            </a:r>
            <a:r>
              <a:rPr lang="en-US" sz="1800" dirty="0">
                <a:solidFill>
                  <a:srgbClr val="1F497D"/>
                </a:solidFill>
                <a:latin typeface="Calibri"/>
              </a:rPr>
              <a:t>(46), 159-176.</a:t>
            </a:r>
          </a:p>
        </p:txBody>
      </p:sp>
    </p:spTree>
    <p:extLst>
      <p:ext uri="{BB962C8B-B14F-4D97-AF65-F5344CB8AC3E}">
        <p14:creationId xmlns:p14="http://schemas.microsoft.com/office/powerpoint/2010/main" val="24154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4"/>
          <p:cNvSpPr>
            <a:spLocks noChangeArrowheads="1"/>
          </p:cNvSpPr>
          <p:nvPr/>
        </p:nvSpPr>
        <p:spPr bwMode="auto">
          <a:xfrm>
            <a:off x="457200" y="1447800"/>
            <a:ext cx="3962400" cy="45720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10000"/>
              </a:solidFill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 Approach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MPI, distributed memory paradigm</a:t>
            </a:r>
          </a:p>
          <a:p>
            <a:pPr eaLnBrk="1" hangingPunct="1"/>
            <a:r>
              <a:rPr lang="en-US" sz="2800" smtClean="0"/>
              <a:t>Row oriented slices</a:t>
            </a:r>
          </a:p>
          <a:p>
            <a:pPr eaLnBrk="1" hangingPunct="1"/>
            <a:r>
              <a:rPr lang="en-US" sz="2800" smtClean="0"/>
              <a:t>Each process includes one buffer row on either side</a:t>
            </a:r>
          </a:p>
          <a:p>
            <a:pPr eaLnBrk="1" hangingPunct="1"/>
            <a:r>
              <a:rPr lang="en-US" sz="2800" smtClean="0"/>
              <a:t>Each process does not change buffer row</a:t>
            </a:r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1910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11"/>
          <p:cNvSpPr>
            <a:spLocks noChangeArrowheads="1"/>
          </p:cNvSpPr>
          <p:nvPr/>
        </p:nvSpPr>
        <p:spPr bwMode="auto">
          <a:xfrm>
            <a:off x="4572000" y="1676400"/>
            <a:ext cx="4343400" cy="1676400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10000"/>
              </a:solidFill>
            </a:endParaRPr>
          </a:p>
        </p:txBody>
      </p:sp>
      <p:sp>
        <p:nvSpPr>
          <p:cNvPr id="109575" name="Rectangle 12"/>
          <p:cNvSpPr>
            <a:spLocks noChangeArrowheads="1"/>
          </p:cNvSpPr>
          <p:nvPr/>
        </p:nvSpPr>
        <p:spPr bwMode="auto">
          <a:xfrm>
            <a:off x="4572000" y="3276600"/>
            <a:ext cx="4343400" cy="13716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10000"/>
              </a:solidFill>
            </a:endParaRPr>
          </a:p>
        </p:txBody>
      </p:sp>
      <p:sp>
        <p:nvSpPr>
          <p:cNvPr id="109576" name="Rectangle 13"/>
          <p:cNvSpPr>
            <a:spLocks noChangeArrowheads="1"/>
          </p:cNvSpPr>
          <p:nvPr/>
        </p:nvSpPr>
        <p:spPr bwMode="auto">
          <a:xfrm>
            <a:off x="4572000" y="4572000"/>
            <a:ext cx="4343400" cy="1371600"/>
          </a:xfrm>
          <a:prstGeom prst="rect">
            <a:avLst/>
          </a:prstGeom>
          <a:noFill/>
          <a:ln w="9525">
            <a:solidFill>
              <a:srgbClr val="008080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873125"/>
          </a:xfrm>
        </p:spPr>
        <p:txBody>
          <a:bodyPr/>
          <a:lstStyle/>
          <a:p>
            <a:pPr eaLnBrk="1" hangingPunct="1"/>
            <a:r>
              <a:rPr lang="en-US" smtClean="0"/>
              <a:t>Parallel Scheme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392238" y="982663"/>
            <a:ext cx="6100762" cy="2243775"/>
            <a:chOff x="457200" y="1022350"/>
            <a:chExt cx="3318163" cy="1220410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57200" y="1022350"/>
              <a:ext cx="1981200" cy="1220410"/>
              <a:chOff x="432" y="1056"/>
              <a:chExt cx="1584" cy="1009"/>
            </a:xfrm>
          </p:grpSpPr>
          <p:pic>
            <p:nvPicPr>
              <p:cNvPr id="3279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056"/>
                <a:ext cx="1008" cy="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3" name="Line 5"/>
              <p:cNvSpPr>
                <a:spLocks noChangeShapeType="1"/>
              </p:cNvSpPr>
              <p:nvPr/>
            </p:nvSpPr>
            <p:spPr bwMode="auto">
              <a:xfrm>
                <a:off x="1464" y="153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2794" name="Text Box 6"/>
              <p:cNvSpPr txBox="1">
                <a:spLocks noChangeArrowheads="1"/>
              </p:cNvSpPr>
              <p:nvPr/>
            </p:nvSpPr>
            <p:spPr bwMode="auto">
              <a:xfrm rot="5400000">
                <a:off x="1249" y="1480"/>
                <a:ext cx="1008" cy="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rgbClr val="808080"/>
                    </a:solidFill>
                  </a:rPr>
                  <a:t>Communicate</a:t>
                </a:r>
              </a:p>
            </p:txBody>
          </p:sp>
          <p:sp>
            <p:nvSpPr>
              <p:cNvPr id="32795" name="Freeform 7"/>
              <p:cNvSpPr>
                <a:spLocks/>
              </p:cNvSpPr>
              <p:nvPr/>
            </p:nvSpPr>
            <p:spPr bwMode="auto">
              <a:xfrm>
                <a:off x="435" y="1737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2796" name="Freeform 8"/>
              <p:cNvSpPr>
                <a:spLocks/>
              </p:cNvSpPr>
              <p:nvPr/>
            </p:nvSpPr>
            <p:spPr bwMode="auto">
              <a:xfrm>
                <a:off x="432" y="1401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2797" name="Line 9"/>
              <p:cNvSpPr>
                <a:spLocks noChangeShapeType="1"/>
              </p:cNvSpPr>
              <p:nvPr/>
            </p:nvSpPr>
            <p:spPr bwMode="auto">
              <a:xfrm>
                <a:off x="1824" y="153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2514600" y="1022350"/>
              <a:ext cx="1260763" cy="1219200"/>
              <a:chOff x="432" y="1056"/>
              <a:chExt cx="1008" cy="1008"/>
            </a:xfrm>
          </p:grpSpPr>
          <p:pic>
            <p:nvPicPr>
              <p:cNvPr id="32789" name="Picture 2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056"/>
                <a:ext cx="1008" cy="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0" name="Freeform 29"/>
              <p:cNvSpPr>
                <a:spLocks/>
              </p:cNvSpPr>
              <p:nvPr/>
            </p:nvSpPr>
            <p:spPr bwMode="auto">
              <a:xfrm>
                <a:off x="435" y="1737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2791" name="Freeform 30"/>
              <p:cNvSpPr>
                <a:spLocks/>
              </p:cNvSpPr>
              <p:nvPr/>
            </p:nvSpPr>
            <p:spPr bwMode="auto">
              <a:xfrm>
                <a:off x="432" y="1401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32783" name="Line 74"/>
            <p:cNvSpPr>
              <a:spLocks noChangeShapeType="1"/>
            </p:cNvSpPr>
            <p:nvPr/>
          </p:nvSpPr>
          <p:spPr bwMode="auto">
            <a:xfrm>
              <a:off x="485775" y="10414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32784" name="Line 75"/>
            <p:cNvSpPr>
              <a:spLocks noChangeShapeType="1"/>
            </p:cNvSpPr>
            <p:nvPr/>
          </p:nvSpPr>
          <p:spPr bwMode="auto">
            <a:xfrm>
              <a:off x="476250" y="147002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32785" name="Line 76"/>
            <p:cNvSpPr>
              <a:spLocks noChangeShapeType="1"/>
            </p:cNvSpPr>
            <p:nvPr/>
          </p:nvSpPr>
          <p:spPr bwMode="auto">
            <a:xfrm>
              <a:off x="485775" y="187007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32786" name="Line 77"/>
            <p:cNvSpPr>
              <a:spLocks noChangeShapeType="1"/>
            </p:cNvSpPr>
            <p:nvPr/>
          </p:nvSpPr>
          <p:spPr bwMode="auto">
            <a:xfrm flipH="1">
              <a:off x="3276600" y="221297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32787" name="Line 78"/>
            <p:cNvSpPr>
              <a:spLocks noChangeShapeType="1"/>
            </p:cNvSpPr>
            <p:nvPr/>
          </p:nvSpPr>
          <p:spPr bwMode="auto">
            <a:xfrm flipH="1">
              <a:off x="3276600" y="18034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  <p:sp>
          <p:nvSpPr>
            <p:cNvPr id="32788" name="Line 79"/>
            <p:cNvSpPr>
              <a:spLocks noChangeShapeType="1"/>
            </p:cNvSpPr>
            <p:nvPr/>
          </p:nvSpPr>
          <p:spPr bwMode="auto">
            <a:xfrm flipH="1">
              <a:off x="3276600" y="140335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EEECE1"/>
                </a:solidFill>
              </a:endParaRPr>
            </a:p>
          </p:txBody>
        </p:sp>
      </p:grpSp>
      <p:graphicFrame>
        <p:nvGraphicFramePr>
          <p:cNvPr id="83" name="Table 82"/>
          <p:cNvGraphicFramePr>
            <a:graphicFrameLocks noGrp="1"/>
          </p:cNvGraphicFramePr>
          <p:nvPr/>
        </p:nvGraphicFramePr>
        <p:xfrm>
          <a:off x="433388" y="3335338"/>
          <a:ext cx="3654518" cy="3429000"/>
        </p:xfrm>
        <a:graphic>
          <a:graphicData uri="http://schemas.openxmlformats.org/drawingml/2006/table">
            <a:tbl>
              <a:tblPr/>
              <a:tblGrid>
                <a:gridCol w="3654518"/>
              </a:tblGrid>
              <a:tr h="3429000">
                <a:tc>
                  <a:txBody>
                    <a:bodyPr/>
                    <a:lstStyle/>
                    <a:p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Initialize( Z,F)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 </a:t>
                      </a:r>
                    </a:p>
                    <a:p>
                      <a:pPr lvl="1"/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 all grid cells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US" sz="1600" i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2"/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if 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&gt; n   </a:t>
                      </a:r>
                    </a:p>
                    <a:p>
                      <a:pPr marL="1371600" lvl="3" indent="-228600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← Z(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2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Else   </a:t>
                      </a:r>
                    </a:p>
                    <a:p>
                      <a:pPr marL="914400" lvl="2" indent="228600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← n</a:t>
                      </a:r>
                    </a:p>
                    <a:p>
                      <a:pPr marL="914400" lvl="2" indent="228600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on stack for next pass</a:t>
                      </a:r>
                    </a:p>
                    <a:p>
                      <a:pPr lvl="1"/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endfor</a:t>
                      </a:r>
                      <a:endParaRPr lang="en-US" sz="16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Send(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topRow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rank-1 )</a:t>
                      </a:r>
                    </a:p>
                    <a:p>
                      <a:pPr lvl="1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Send(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bottomRow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rank+1 )</a:t>
                      </a:r>
                    </a:p>
                    <a:p>
                      <a:pPr lvl="1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Recv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rowBelow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rank+1 )</a:t>
                      </a:r>
                    </a:p>
                    <a:p>
                      <a:pPr lvl="1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Recv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rowAbove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rank-1 )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Until F is not modified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4227" marR="94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5546" name="Rectangle 83"/>
          <p:cNvSpPr>
            <a:spLocks noChangeArrowheads="1"/>
          </p:cNvSpPr>
          <p:nvPr/>
        </p:nvSpPr>
        <p:spPr bwMode="auto">
          <a:xfrm>
            <a:off x="4175125" y="3883025"/>
            <a:ext cx="4572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Z denotes the original elevation. </a:t>
            </a:r>
          </a:p>
          <a:p>
            <a:pPr algn="l"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F denotes the pit filled elevation. </a:t>
            </a:r>
          </a:p>
          <a:p>
            <a:pPr algn="l"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n denotes lowest neighboring elevation</a:t>
            </a:r>
          </a:p>
          <a:p>
            <a:pPr algn="l">
              <a:defRPr/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denotes the cell being evaluated</a:t>
            </a:r>
          </a:p>
          <a:p>
            <a:pPr algn="l"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l"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Iterate only over stack of changeable cells  </a:t>
            </a:r>
          </a:p>
        </p:txBody>
      </p:sp>
      <p:sp>
        <p:nvSpPr>
          <p:cNvPr id="32779" name="Line 5"/>
          <p:cNvSpPr>
            <a:spLocks noChangeShapeType="1"/>
          </p:cNvSpPr>
          <p:nvPr/>
        </p:nvSpPr>
        <p:spPr bwMode="auto">
          <a:xfrm>
            <a:off x="3752850" y="2265363"/>
            <a:ext cx="441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  <p:sp>
        <p:nvSpPr>
          <p:cNvPr id="32780" name="Line 9"/>
          <p:cNvSpPr>
            <a:spLocks noChangeShapeType="1"/>
          </p:cNvSpPr>
          <p:nvPr/>
        </p:nvSpPr>
        <p:spPr bwMode="auto">
          <a:xfrm>
            <a:off x="4579938" y="2265363"/>
            <a:ext cx="44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84"/>
          <p:cNvGrpSpPr>
            <a:grpSpLocks/>
          </p:cNvGrpSpPr>
          <p:nvPr/>
        </p:nvGrpSpPr>
        <p:grpSpPr bwMode="auto">
          <a:xfrm>
            <a:off x="350838" y="1385888"/>
            <a:ext cx="3878262" cy="3743325"/>
            <a:chOff x="3456" y="1536"/>
            <a:chExt cx="1963" cy="1926"/>
          </a:xfrm>
        </p:grpSpPr>
        <p:grpSp>
          <p:nvGrpSpPr>
            <p:cNvPr id="57427" name="Group 85"/>
            <p:cNvGrpSpPr>
              <a:grpSpLocks/>
            </p:cNvGrpSpPr>
            <p:nvPr/>
          </p:nvGrpSpPr>
          <p:grpSpPr bwMode="auto">
            <a:xfrm>
              <a:off x="3456" y="1536"/>
              <a:ext cx="1963" cy="1926"/>
              <a:chOff x="1877" y="1152"/>
              <a:chExt cx="1971" cy="1776"/>
            </a:xfrm>
          </p:grpSpPr>
          <p:sp>
            <p:nvSpPr>
              <p:cNvPr id="57453" name="Rectangle 86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54" name="Rectangle 87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55" name="Rectangle 88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56" name="Rectangle 89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57" name="Rectangle 90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58" name="Rectangle 91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59" name="Rectangle 92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0" name="Rectangle 93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1" name="Rectangle 94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2" name="Rectangle 95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3" name="Rectangle 96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4" name="Rectangle 97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5" name="Rectangle 98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6" name="Rectangle 99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7" name="Rectangle 100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8" name="Rectangle 101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69" name="Rectangle 102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0" name="Rectangle 103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1" name="Rectangle 104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2" name="Rectangle 105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3" name="Rectangle 106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4" name="Rectangle 107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5" name="Rectangle 108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6" name="Rectangle 109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77" name="Rectangle 110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</p:grpSp>
        <p:sp>
          <p:nvSpPr>
            <p:cNvPr id="57428" name="Text Box 111"/>
            <p:cNvSpPr txBox="1">
              <a:spLocks noChangeArrowheads="1"/>
            </p:cNvSpPr>
            <p:nvPr/>
          </p:nvSpPr>
          <p:spPr bwMode="auto">
            <a:xfrm>
              <a:off x="3560" y="1536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29" name="Text Box 112"/>
            <p:cNvSpPr txBox="1">
              <a:spLocks noChangeArrowheads="1"/>
            </p:cNvSpPr>
            <p:nvPr/>
          </p:nvSpPr>
          <p:spPr bwMode="auto">
            <a:xfrm>
              <a:off x="3974" y="1536"/>
              <a:ext cx="17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0" name="Text Box 113"/>
            <p:cNvSpPr txBox="1">
              <a:spLocks noChangeArrowheads="1"/>
            </p:cNvSpPr>
            <p:nvPr/>
          </p:nvSpPr>
          <p:spPr bwMode="auto">
            <a:xfrm>
              <a:off x="5117" y="1549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1" name="Text Box 114"/>
            <p:cNvSpPr txBox="1">
              <a:spLocks noChangeArrowheads="1"/>
            </p:cNvSpPr>
            <p:nvPr/>
          </p:nvSpPr>
          <p:spPr bwMode="auto">
            <a:xfrm>
              <a:off x="4338" y="1536"/>
              <a:ext cx="17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2" name="Text Box 115"/>
            <p:cNvSpPr txBox="1">
              <a:spLocks noChangeArrowheads="1"/>
            </p:cNvSpPr>
            <p:nvPr/>
          </p:nvSpPr>
          <p:spPr bwMode="auto">
            <a:xfrm>
              <a:off x="4728" y="1536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3" name="Text Box 116"/>
            <p:cNvSpPr txBox="1">
              <a:spLocks noChangeArrowheads="1"/>
            </p:cNvSpPr>
            <p:nvPr/>
          </p:nvSpPr>
          <p:spPr bwMode="auto">
            <a:xfrm>
              <a:off x="3560" y="1907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4" name="Text Box 117"/>
            <p:cNvSpPr txBox="1">
              <a:spLocks noChangeArrowheads="1"/>
            </p:cNvSpPr>
            <p:nvPr/>
          </p:nvSpPr>
          <p:spPr bwMode="auto">
            <a:xfrm>
              <a:off x="3548" y="2289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5" name="Text Box 118"/>
            <p:cNvSpPr txBox="1">
              <a:spLocks noChangeArrowheads="1"/>
            </p:cNvSpPr>
            <p:nvPr/>
          </p:nvSpPr>
          <p:spPr bwMode="auto">
            <a:xfrm>
              <a:off x="3548" y="2672"/>
              <a:ext cx="1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57436" name="Text Box 119"/>
            <p:cNvSpPr txBox="1">
              <a:spLocks noChangeArrowheads="1"/>
            </p:cNvSpPr>
            <p:nvPr/>
          </p:nvSpPr>
          <p:spPr bwMode="auto">
            <a:xfrm>
              <a:off x="3536" y="3055"/>
              <a:ext cx="17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7" name="Text Box 120"/>
            <p:cNvSpPr txBox="1">
              <a:spLocks noChangeArrowheads="1"/>
            </p:cNvSpPr>
            <p:nvPr/>
          </p:nvSpPr>
          <p:spPr bwMode="auto">
            <a:xfrm>
              <a:off x="3949" y="2289"/>
              <a:ext cx="17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8" name="Text Box 121"/>
            <p:cNvSpPr txBox="1">
              <a:spLocks noChangeArrowheads="1"/>
            </p:cNvSpPr>
            <p:nvPr/>
          </p:nvSpPr>
          <p:spPr bwMode="auto">
            <a:xfrm>
              <a:off x="3937" y="2672"/>
              <a:ext cx="17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39" name="Text Box 122"/>
            <p:cNvSpPr txBox="1">
              <a:spLocks noChangeArrowheads="1"/>
            </p:cNvSpPr>
            <p:nvPr/>
          </p:nvSpPr>
          <p:spPr bwMode="auto">
            <a:xfrm>
              <a:off x="5117" y="1919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40" name="Text Box 123"/>
            <p:cNvSpPr txBox="1">
              <a:spLocks noChangeArrowheads="1"/>
            </p:cNvSpPr>
            <p:nvPr/>
          </p:nvSpPr>
          <p:spPr bwMode="auto">
            <a:xfrm>
              <a:off x="5117" y="2672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41" name="Text Box 124"/>
            <p:cNvSpPr txBox="1">
              <a:spLocks noChangeArrowheads="1"/>
            </p:cNvSpPr>
            <p:nvPr/>
          </p:nvSpPr>
          <p:spPr bwMode="auto">
            <a:xfrm>
              <a:off x="4728" y="2277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42" name="Text Box 125"/>
            <p:cNvSpPr txBox="1">
              <a:spLocks noChangeArrowheads="1"/>
            </p:cNvSpPr>
            <p:nvPr/>
          </p:nvSpPr>
          <p:spPr bwMode="auto">
            <a:xfrm>
              <a:off x="3937" y="1907"/>
              <a:ext cx="1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57443" name="Text Box 126"/>
            <p:cNvSpPr txBox="1">
              <a:spLocks noChangeArrowheads="1"/>
            </p:cNvSpPr>
            <p:nvPr/>
          </p:nvSpPr>
          <p:spPr bwMode="auto">
            <a:xfrm>
              <a:off x="4338" y="1907"/>
              <a:ext cx="17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57444" name="Text Box 127"/>
            <p:cNvSpPr txBox="1">
              <a:spLocks noChangeArrowheads="1"/>
            </p:cNvSpPr>
            <p:nvPr/>
          </p:nvSpPr>
          <p:spPr bwMode="auto">
            <a:xfrm>
              <a:off x="4728" y="1907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57445" name="Text Box 128"/>
            <p:cNvSpPr txBox="1">
              <a:spLocks noChangeArrowheads="1"/>
            </p:cNvSpPr>
            <p:nvPr/>
          </p:nvSpPr>
          <p:spPr bwMode="auto">
            <a:xfrm>
              <a:off x="4326" y="2289"/>
              <a:ext cx="24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11</a:t>
              </a:r>
            </a:p>
          </p:txBody>
        </p:sp>
        <p:sp>
          <p:nvSpPr>
            <p:cNvPr id="57446" name="Text Box 129"/>
            <p:cNvSpPr txBox="1">
              <a:spLocks noChangeArrowheads="1"/>
            </p:cNvSpPr>
            <p:nvPr/>
          </p:nvSpPr>
          <p:spPr bwMode="auto">
            <a:xfrm>
              <a:off x="5117" y="2277"/>
              <a:ext cx="17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57447" name="Text Box 130"/>
            <p:cNvSpPr txBox="1">
              <a:spLocks noChangeArrowheads="1"/>
            </p:cNvSpPr>
            <p:nvPr/>
          </p:nvSpPr>
          <p:spPr bwMode="auto">
            <a:xfrm>
              <a:off x="4338" y="2684"/>
              <a:ext cx="1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448" name="Text Box 131"/>
            <p:cNvSpPr txBox="1">
              <a:spLocks noChangeArrowheads="1"/>
            </p:cNvSpPr>
            <p:nvPr/>
          </p:nvSpPr>
          <p:spPr bwMode="auto">
            <a:xfrm>
              <a:off x="5129" y="3042"/>
              <a:ext cx="1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57449" name="Text Box 132"/>
            <p:cNvSpPr txBox="1">
              <a:spLocks noChangeArrowheads="1"/>
            </p:cNvSpPr>
            <p:nvPr/>
          </p:nvSpPr>
          <p:spPr bwMode="auto">
            <a:xfrm>
              <a:off x="3925" y="3055"/>
              <a:ext cx="1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5</a:t>
              </a:r>
            </a:p>
          </p:txBody>
        </p:sp>
        <p:sp>
          <p:nvSpPr>
            <p:cNvPr id="57450" name="Text Box 133"/>
            <p:cNvSpPr txBox="1">
              <a:spLocks noChangeArrowheads="1"/>
            </p:cNvSpPr>
            <p:nvPr/>
          </p:nvSpPr>
          <p:spPr bwMode="auto">
            <a:xfrm>
              <a:off x="4691" y="2684"/>
              <a:ext cx="24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15</a:t>
              </a:r>
            </a:p>
          </p:txBody>
        </p:sp>
        <p:sp>
          <p:nvSpPr>
            <p:cNvPr id="57451" name="Text Box 134"/>
            <p:cNvSpPr txBox="1">
              <a:spLocks noChangeArrowheads="1"/>
            </p:cNvSpPr>
            <p:nvPr/>
          </p:nvSpPr>
          <p:spPr bwMode="auto">
            <a:xfrm>
              <a:off x="4691" y="3055"/>
              <a:ext cx="24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20</a:t>
              </a:r>
            </a:p>
          </p:txBody>
        </p:sp>
        <p:sp>
          <p:nvSpPr>
            <p:cNvPr id="57452" name="Text Box 135"/>
            <p:cNvSpPr txBox="1">
              <a:spLocks noChangeArrowheads="1"/>
            </p:cNvSpPr>
            <p:nvPr/>
          </p:nvSpPr>
          <p:spPr bwMode="auto">
            <a:xfrm>
              <a:off x="4338" y="3055"/>
              <a:ext cx="1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</p:grpSp>
      <p:sp>
        <p:nvSpPr>
          <p:cNvPr id="57347" name="Rectangle 136"/>
          <p:cNvSpPr>
            <a:spLocks noChangeArrowheads="1"/>
          </p:cNvSpPr>
          <p:nvPr/>
        </p:nvSpPr>
        <p:spPr bwMode="auto">
          <a:xfrm>
            <a:off x="508000" y="5546725"/>
            <a:ext cx="7988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The area draining each grid cell includes the grid cell </a:t>
            </a:r>
            <a:r>
              <a:rPr kumimoji="0"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itself.</a:t>
            </a:r>
            <a:endParaRPr kumimoji="0" lang="en-US" sz="28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7348" name="Group 137"/>
          <p:cNvGrpSpPr>
            <a:grpSpLocks/>
          </p:cNvGrpSpPr>
          <p:nvPr/>
        </p:nvGrpSpPr>
        <p:grpSpPr bwMode="auto">
          <a:xfrm>
            <a:off x="4786313" y="1400175"/>
            <a:ext cx="3821112" cy="3984625"/>
            <a:chOff x="4786313" y="1565275"/>
            <a:chExt cx="3821112" cy="3984625"/>
          </a:xfrm>
        </p:grpSpPr>
        <p:grpSp>
          <p:nvGrpSpPr>
            <p:cNvPr id="57350" name="Group 5"/>
            <p:cNvGrpSpPr>
              <a:grpSpLocks/>
            </p:cNvGrpSpPr>
            <p:nvPr/>
          </p:nvGrpSpPr>
          <p:grpSpPr bwMode="auto">
            <a:xfrm>
              <a:off x="4792663" y="1565275"/>
              <a:ext cx="3814762" cy="3744373"/>
              <a:chOff x="1877" y="1152"/>
              <a:chExt cx="1971" cy="1776"/>
            </a:xfrm>
          </p:grpSpPr>
          <p:sp>
            <p:nvSpPr>
              <p:cNvPr id="57402" name="Rectangle 6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03" name="Rectangle 7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04" name="Rectangle 8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05" name="Rectangle 9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06" name="Rectangle 10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07" name="Rectangle 11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08" name="Rectangle 12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09" name="Rectangle 13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0" name="Rectangle 14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1" name="Rectangle 15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2" name="Rectangle 16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3" name="Rectangle 17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4" name="Rectangle 18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5" name="Rectangle 19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6" name="Rectangle 20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7" name="Rectangle 21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8" name="Rectangle 22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19" name="Rectangle 23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20" name="Rectangle 24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21" name="Rectangle 25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22" name="Rectangle 26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23" name="Rectangle 27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24" name="Rectangle 28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25" name="Rectangle 29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  <p:sp>
            <p:nvSpPr>
              <p:cNvPr id="57426" name="Rectangle 30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kumimoji="0" lang="en-US" sz="2400" b="1" smtClean="0">
                  <a:solidFill>
                    <a:srgbClr val="000099"/>
                  </a:solidFill>
                  <a:latin typeface="Times New Roman"/>
                </a:endParaRPr>
              </a:p>
            </p:txBody>
          </p:sp>
        </p:grpSp>
        <p:sp>
          <p:nvSpPr>
            <p:cNvPr id="57351" name="Line 31"/>
            <p:cNvSpPr>
              <a:spLocks noChangeShapeType="1"/>
            </p:cNvSpPr>
            <p:nvPr/>
          </p:nvSpPr>
          <p:spPr bwMode="auto">
            <a:xfrm rot="-177988">
              <a:off x="5271355" y="1832302"/>
              <a:ext cx="2130475" cy="24002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2" name="Line 32"/>
            <p:cNvSpPr>
              <a:spLocks noChangeShapeType="1"/>
            </p:cNvSpPr>
            <p:nvPr/>
          </p:nvSpPr>
          <p:spPr bwMode="auto">
            <a:xfrm>
              <a:off x="5959844" y="1952314"/>
              <a:ext cx="747587" cy="7680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3" name="Line 33"/>
            <p:cNvSpPr>
              <a:spLocks noChangeShapeType="1"/>
            </p:cNvSpPr>
            <p:nvPr/>
          </p:nvSpPr>
          <p:spPr bwMode="auto">
            <a:xfrm flipH="1">
              <a:off x="5168900" y="3443462"/>
              <a:ext cx="7899" cy="722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4" name="Line 34"/>
            <p:cNvSpPr>
              <a:spLocks noChangeShapeType="1"/>
            </p:cNvSpPr>
            <p:nvPr/>
          </p:nvSpPr>
          <p:spPr bwMode="auto">
            <a:xfrm>
              <a:off x="7428425" y="4919609"/>
              <a:ext cx="26476" cy="6302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5" name="Line 35"/>
            <p:cNvSpPr>
              <a:spLocks noChangeShapeType="1"/>
            </p:cNvSpPr>
            <p:nvPr/>
          </p:nvSpPr>
          <p:spPr bwMode="auto">
            <a:xfrm>
              <a:off x="5170889" y="4169535"/>
              <a:ext cx="765316" cy="7770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6" name="Line 36"/>
            <p:cNvSpPr>
              <a:spLocks noChangeShapeType="1"/>
            </p:cNvSpPr>
            <p:nvPr/>
          </p:nvSpPr>
          <p:spPr bwMode="auto">
            <a:xfrm rot="2592605" flipV="1">
              <a:off x="5283175" y="4670585"/>
              <a:ext cx="555519" cy="5280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7" name="Line 37"/>
            <p:cNvSpPr>
              <a:spLocks noChangeShapeType="1"/>
            </p:cNvSpPr>
            <p:nvPr/>
          </p:nvSpPr>
          <p:spPr bwMode="auto">
            <a:xfrm rot="2592605" flipV="1">
              <a:off x="6793123" y="4658583"/>
              <a:ext cx="531880" cy="5190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8" name="Line 38"/>
            <p:cNvSpPr>
              <a:spLocks noChangeShapeType="1"/>
            </p:cNvSpPr>
            <p:nvPr/>
          </p:nvSpPr>
          <p:spPr bwMode="auto">
            <a:xfrm rot="2592605" flipV="1">
              <a:off x="5818155" y="5202970"/>
              <a:ext cx="853368" cy="294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59" name="Line 39"/>
            <p:cNvSpPr>
              <a:spLocks noChangeShapeType="1"/>
            </p:cNvSpPr>
            <p:nvPr/>
          </p:nvSpPr>
          <p:spPr bwMode="auto">
            <a:xfrm rot="2592605">
              <a:off x="5676474" y="4294236"/>
              <a:ext cx="512928" cy="5148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0" name="Line 40"/>
            <p:cNvSpPr>
              <a:spLocks noChangeShapeType="1"/>
            </p:cNvSpPr>
            <p:nvPr/>
          </p:nvSpPr>
          <p:spPr bwMode="auto">
            <a:xfrm rot="2592605" flipV="1">
              <a:off x="6015987" y="3149433"/>
              <a:ext cx="576203" cy="5490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1" name="Line 41"/>
            <p:cNvSpPr>
              <a:spLocks noChangeShapeType="1"/>
            </p:cNvSpPr>
            <p:nvPr/>
          </p:nvSpPr>
          <p:spPr bwMode="auto">
            <a:xfrm rot="2592605" flipV="1">
              <a:off x="5300904" y="2429361"/>
              <a:ext cx="561429" cy="5280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2" name="Line 42"/>
            <p:cNvSpPr>
              <a:spLocks noChangeShapeType="1"/>
            </p:cNvSpPr>
            <p:nvPr/>
          </p:nvSpPr>
          <p:spPr bwMode="auto">
            <a:xfrm rot="2807395">
              <a:off x="6419561" y="2088209"/>
              <a:ext cx="555055" cy="5052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3" name="Line 43"/>
            <p:cNvSpPr>
              <a:spLocks noChangeShapeType="1"/>
            </p:cNvSpPr>
            <p:nvPr/>
          </p:nvSpPr>
          <p:spPr bwMode="auto">
            <a:xfrm rot="2807395">
              <a:off x="6440495" y="2823033"/>
              <a:ext cx="522052" cy="4727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4" name="Line 44"/>
            <p:cNvSpPr>
              <a:spLocks noChangeShapeType="1"/>
            </p:cNvSpPr>
            <p:nvPr/>
          </p:nvSpPr>
          <p:spPr bwMode="auto">
            <a:xfrm rot="2807395">
              <a:off x="7926646" y="4278496"/>
              <a:ext cx="543054" cy="514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5" name="Line 45"/>
            <p:cNvSpPr>
              <a:spLocks noChangeShapeType="1"/>
            </p:cNvSpPr>
            <p:nvPr/>
          </p:nvSpPr>
          <p:spPr bwMode="auto">
            <a:xfrm rot="2807395">
              <a:off x="6416607" y="4302407"/>
              <a:ext cx="555055" cy="50233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6" name="Line 46"/>
            <p:cNvSpPr>
              <a:spLocks noChangeShapeType="1"/>
            </p:cNvSpPr>
            <p:nvPr/>
          </p:nvSpPr>
          <p:spPr bwMode="auto">
            <a:xfrm rot="2807395">
              <a:off x="7203016" y="2081823"/>
              <a:ext cx="501050" cy="4550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7" name="Line 47"/>
            <p:cNvSpPr>
              <a:spLocks noChangeShapeType="1"/>
            </p:cNvSpPr>
            <p:nvPr/>
          </p:nvSpPr>
          <p:spPr bwMode="auto">
            <a:xfrm rot="2807395">
              <a:off x="7187992" y="3552310"/>
              <a:ext cx="534053" cy="4993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8" name="Line 48"/>
            <p:cNvSpPr>
              <a:spLocks noChangeShapeType="1"/>
            </p:cNvSpPr>
            <p:nvPr/>
          </p:nvSpPr>
          <p:spPr bwMode="auto">
            <a:xfrm rot="8207395">
              <a:off x="7552530" y="4661584"/>
              <a:ext cx="543700" cy="5250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69" name="Line 49"/>
            <p:cNvSpPr>
              <a:spLocks noChangeShapeType="1"/>
            </p:cNvSpPr>
            <p:nvPr/>
          </p:nvSpPr>
          <p:spPr bwMode="auto">
            <a:xfrm rot="2807395">
              <a:off x="7956081" y="2802349"/>
              <a:ext cx="558056" cy="5141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70" name="Line 50"/>
            <p:cNvSpPr>
              <a:spLocks noChangeShapeType="1"/>
            </p:cNvSpPr>
            <p:nvPr/>
          </p:nvSpPr>
          <p:spPr bwMode="auto">
            <a:xfrm flipH="1">
              <a:off x="6689702" y="2639382"/>
              <a:ext cx="765316" cy="7770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71" name="Line 51"/>
            <p:cNvSpPr>
              <a:spLocks noChangeShapeType="1"/>
            </p:cNvSpPr>
            <p:nvPr/>
          </p:nvSpPr>
          <p:spPr bwMode="auto">
            <a:xfrm flipH="1">
              <a:off x="7457973" y="1910309"/>
              <a:ext cx="738722" cy="750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72" name="Line 52"/>
            <p:cNvSpPr>
              <a:spLocks noChangeShapeType="1"/>
            </p:cNvSpPr>
            <p:nvPr/>
          </p:nvSpPr>
          <p:spPr bwMode="auto">
            <a:xfrm flipH="1">
              <a:off x="7478657" y="3419460"/>
              <a:ext cx="756452" cy="7590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73" name="Line 53"/>
            <p:cNvSpPr>
              <a:spLocks noChangeShapeType="1"/>
            </p:cNvSpPr>
            <p:nvPr/>
          </p:nvSpPr>
          <p:spPr bwMode="auto">
            <a:xfrm rot="2807395">
              <a:off x="7187992" y="4290383"/>
              <a:ext cx="534053" cy="4993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/>
              <a:endParaRPr kumimoji="0" lang="en-US" sz="2400" b="1" smtClean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7374" name="Text Box 54"/>
            <p:cNvSpPr txBox="1">
              <a:spLocks noChangeArrowheads="1"/>
            </p:cNvSpPr>
            <p:nvPr/>
          </p:nvSpPr>
          <p:spPr bwMode="auto">
            <a:xfrm>
              <a:off x="5527675" y="1597025"/>
              <a:ext cx="4111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75" name="Text Box 55"/>
            <p:cNvSpPr txBox="1">
              <a:spLocks noChangeArrowheads="1"/>
            </p:cNvSpPr>
            <p:nvPr/>
          </p:nvSpPr>
          <p:spPr bwMode="auto">
            <a:xfrm>
              <a:off x="7399338" y="1597025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76" name="Text Box 56"/>
            <p:cNvSpPr txBox="1">
              <a:spLocks noChangeArrowheads="1"/>
            </p:cNvSpPr>
            <p:nvPr/>
          </p:nvSpPr>
          <p:spPr bwMode="auto">
            <a:xfrm>
              <a:off x="8147050" y="1597025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77" name="Text Box 57"/>
            <p:cNvSpPr txBox="1">
              <a:spLocks noChangeArrowheads="1"/>
            </p:cNvSpPr>
            <p:nvPr/>
          </p:nvSpPr>
          <p:spPr bwMode="auto">
            <a:xfrm>
              <a:off x="6280150" y="1597025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78" name="Text Box 58"/>
            <p:cNvSpPr txBox="1">
              <a:spLocks noChangeArrowheads="1"/>
            </p:cNvSpPr>
            <p:nvPr/>
          </p:nvSpPr>
          <p:spPr bwMode="auto">
            <a:xfrm>
              <a:off x="4786313" y="1597025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79" name="Text Box 59"/>
            <p:cNvSpPr txBox="1">
              <a:spLocks noChangeArrowheads="1"/>
            </p:cNvSpPr>
            <p:nvPr/>
          </p:nvSpPr>
          <p:spPr bwMode="auto">
            <a:xfrm>
              <a:off x="8147050" y="374332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0" name="Text Box 60"/>
            <p:cNvSpPr txBox="1">
              <a:spLocks noChangeArrowheads="1"/>
            </p:cNvSpPr>
            <p:nvPr/>
          </p:nvSpPr>
          <p:spPr bwMode="auto">
            <a:xfrm>
              <a:off x="4786313" y="45831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1" name="Text Box 61"/>
            <p:cNvSpPr txBox="1">
              <a:spLocks noChangeArrowheads="1"/>
            </p:cNvSpPr>
            <p:nvPr/>
          </p:nvSpPr>
          <p:spPr bwMode="auto">
            <a:xfrm>
              <a:off x="4786313" y="3836988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57382" name="Text Box 62"/>
            <p:cNvSpPr txBox="1">
              <a:spLocks noChangeArrowheads="1"/>
            </p:cNvSpPr>
            <p:nvPr/>
          </p:nvSpPr>
          <p:spPr bwMode="auto">
            <a:xfrm>
              <a:off x="4786313" y="31829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3" name="Text Box 63"/>
            <p:cNvSpPr txBox="1">
              <a:spLocks noChangeArrowheads="1"/>
            </p:cNvSpPr>
            <p:nvPr/>
          </p:nvSpPr>
          <p:spPr bwMode="auto">
            <a:xfrm>
              <a:off x="4786313" y="23431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4" name="Text Box 64"/>
            <p:cNvSpPr txBox="1">
              <a:spLocks noChangeArrowheads="1"/>
            </p:cNvSpPr>
            <p:nvPr/>
          </p:nvSpPr>
          <p:spPr bwMode="auto">
            <a:xfrm>
              <a:off x="5532438" y="30892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5" name="Text Box 65"/>
            <p:cNvSpPr txBox="1">
              <a:spLocks noChangeArrowheads="1"/>
            </p:cNvSpPr>
            <p:nvPr/>
          </p:nvSpPr>
          <p:spPr bwMode="auto">
            <a:xfrm>
              <a:off x="5532438" y="39290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6" name="Text Box 66"/>
            <p:cNvSpPr txBox="1">
              <a:spLocks noChangeArrowheads="1"/>
            </p:cNvSpPr>
            <p:nvPr/>
          </p:nvSpPr>
          <p:spPr bwMode="auto">
            <a:xfrm>
              <a:off x="7369175" y="3057525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7" name="Text Box 67"/>
            <p:cNvSpPr txBox="1">
              <a:spLocks noChangeArrowheads="1"/>
            </p:cNvSpPr>
            <p:nvPr/>
          </p:nvSpPr>
          <p:spPr bwMode="auto">
            <a:xfrm>
              <a:off x="8147050" y="22494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88" name="Text Box 68"/>
            <p:cNvSpPr txBox="1">
              <a:spLocks noChangeArrowheads="1"/>
            </p:cNvSpPr>
            <p:nvPr/>
          </p:nvSpPr>
          <p:spPr bwMode="auto">
            <a:xfrm>
              <a:off x="5813425" y="2249488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57389" name="Text Box 69"/>
            <p:cNvSpPr txBox="1">
              <a:spLocks noChangeArrowheads="1"/>
            </p:cNvSpPr>
            <p:nvPr/>
          </p:nvSpPr>
          <p:spPr bwMode="auto">
            <a:xfrm>
              <a:off x="6653213" y="22494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57390" name="Text Box 70"/>
            <p:cNvSpPr txBox="1">
              <a:spLocks noChangeArrowheads="1"/>
            </p:cNvSpPr>
            <p:nvPr/>
          </p:nvSpPr>
          <p:spPr bwMode="auto">
            <a:xfrm>
              <a:off x="7396163" y="236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57391" name="Text Box 71"/>
            <p:cNvSpPr txBox="1">
              <a:spLocks noChangeArrowheads="1"/>
            </p:cNvSpPr>
            <p:nvPr/>
          </p:nvSpPr>
          <p:spPr bwMode="auto">
            <a:xfrm>
              <a:off x="6280150" y="32766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11</a:t>
              </a:r>
            </a:p>
          </p:txBody>
        </p:sp>
        <p:sp>
          <p:nvSpPr>
            <p:cNvPr id="57392" name="Text Box 72"/>
            <p:cNvSpPr txBox="1">
              <a:spLocks noChangeArrowheads="1"/>
            </p:cNvSpPr>
            <p:nvPr/>
          </p:nvSpPr>
          <p:spPr bwMode="auto">
            <a:xfrm>
              <a:off x="8175625" y="313372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57393" name="Text Box 73"/>
            <p:cNvSpPr txBox="1">
              <a:spLocks noChangeArrowheads="1"/>
            </p:cNvSpPr>
            <p:nvPr/>
          </p:nvSpPr>
          <p:spPr bwMode="auto">
            <a:xfrm>
              <a:off x="6653213" y="3836988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57394" name="Text Box 74"/>
            <p:cNvSpPr txBox="1">
              <a:spLocks noChangeArrowheads="1"/>
            </p:cNvSpPr>
            <p:nvPr/>
          </p:nvSpPr>
          <p:spPr bwMode="auto">
            <a:xfrm>
              <a:off x="5907088" y="4489450"/>
              <a:ext cx="4111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5</a:t>
              </a:r>
            </a:p>
          </p:txBody>
        </p:sp>
        <p:sp>
          <p:nvSpPr>
            <p:cNvPr id="57395" name="Text Box 75"/>
            <p:cNvSpPr txBox="1">
              <a:spLocks noChangeArrowheads="1"/>
            </p:cNvSpPr>
            <p:nvPr/>
          </p:nvSpPr>
          <p:spPr bwMode="auto">
            <a:xfrm>
              <a:off x="8151813" y="46466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57398" name="Text Box 82"/>
            <p:cNvSpPr txBox="1">
              <a:spLocks noChangeArrowheads="1"/>
            </p:cNvSpPr>
            <p:nvPr/>
          </p:nvSpPr>
          <p:spPr bwMode="auto">
            <a:xfrm>
              <a:off x="6746875" y="45275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57399" name="Text Box 83"/>
            <p:cNvSpPr txBox="1">
              <a:spLocks noChangeArrowheads="1"/>
            </p:cNvSpPr>
            <p:nvPr/>
          </p:nvSpPr>
          <p:spPr bwMode="auto">
            <a:xfrm>
              <a:off x="7016750" y="4851400"/>
              <a:ext cx="6254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dirty="0" smtClean="0">
                  <a:solidFill>
                    <a:srgbClr val="000099"/>
                  </a:solidFill>
                </a:rPr>
                <a:t>20</a:t>
              </a:r>
            </a:p>
          </p:txBody>
        </p:sp>
        <p:sp>
          <p:nvSpPr>
            <p:cNvPr id="57401" name="Text Box 81"/>
            <p:cNvSpPr txBox="1">
              <a:spLocks noChangeArrowheads="1"/>
            </p:cNvSpPr>
            <p:nvPr/>
          </p:nvSpPr>
          <p:spPr bwMode="auto">
            <a:xfrm>
              <a:off x="7307263" y="4022725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kumimoji="0" lang="en-US" b="1" smtClean="0">
                  <a:solidFill>
                    <a:srgbClr val="000099"/>
                  </a:solidFill>
                </a:rPr>
                <a:t>15</a:t>
              </a:r>
            </a:p>
          </p:txBody>
        </p:sp>
      </p:grpSp>
      <p:sp>
        <p:nvSpPr>
          <p:cNvPr id="57349" name="Rectangle 139"/>
          <p:cNvSpPr>
            <a:spLocks noChangeArrowheads="1"/>
          </p:cNvSpPr>
          <p:nvPr/>
        </p:nvSpPr>
        <p:spPr bwMode="auto">
          <a:xfrm>
            <a:off x="431572" y="392113"/>
            <a:ext cx="82808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sz="4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Contributing Area (Flow Accumulation)</a:t>
            </a:r>
          </a:p>
        </p:txBody>
      </p:sp>
    </p:spTree>
    <p:extLst>
      <p:ext uri="{BB962C8B-B14F-4D97-AF65-F5344CB8AC3E}">
        <p14:creationId xmlns:p14="http://schemas.microsoft.com/office/powerpoint/2010/main" val="19976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38"/>
          <p:cNvSpPr>
            <a:spLocks noGrp="1" noChangeArrowheads="1"/>
          </p:cNvSpPr>
          <p:nvPr>
            <p:ph type="title"/>
          </p:nvPr>
        </p:nvSpPr>
        <p:spPr>
          <a:xfrm>
            <a:off x="644525" y="0"/>
            <a:ext cx="7772400" cy="752475"/>
          </a:xfrm>
        </p:spPr>
        <p:txBody>
          <a:bodyPr/>
          <a:lstStyle/>
          <a:p>
            <a:pPr eaLnBrk="1" hangingPunct="1">
              <a:defRPr/>
            </a:pPr>
            <a:r>
              <a:rPr lang="en-CA" sz="4000" kern="1200" dirty="0" smtClean="0">
                <a:solidFill>
                  <a:schemeClr val="tx1"/>
                </a:solidFill>
                <a:latin typeface="Calibri" pitchFamily="34" charset="0"/>
              </a:rPr>
              <a:t>D-Infinity Contributing Area</a:t>
            </a:r>
            <a:endParaRPr lang="en-US" sz="4000" kern="12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5147" name="Group 56"/>
          <p:cNvGrpSpPr>
            <a:grpSpLocks/>
          </p:cNvGrpSpPr>
          <p:nvPr/>
        </p:nvGrpSpPr>
        <p:grpSpPr bwMode="auto">
          <a:xfrm>
            <a:off x="304800" y="3995737"/>
            <a:ext cx="2814638" cy="2176463"/>
            <a:chOff x="4470400" y="4083050"/>
            <a:chExt cx="3278188" cy="2533650"/>
          </a:xfrm>
        </p:grpSpPr>
        <p:pic>
          <p:nvPicPr>
            <p:cNvPr id="5155" name="Picture 65" descr="dinf"/>
            <p:cNvPicPr>
              <a:picLocks noChangeAspect="1" noChangeArrowheads="1"/>
            </p:cNvPicPr>
            <p:nvPr/>
          </p:nvPicPr>
          <p:blipFill>
            <a:blip r:embed="rId4" cstate="print"/>
            <a:srcRect t="20795"/>
            <a:stretch>
              <a:fillRect/>
            </a:stretch>
          </p:blipFill>
          <p:spPr bwMode="auto">
            <a:xfrm>
              <a:off x="4470400" y="4083050"/>
              <a:ext cx="3278188" cy="2533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56" name="Line 66"/>
            <p:cNvSpPr>
              <a:spLocks noChangeShapeType="1"/>
            </p:cNvSpPr>
            <p:nvPr/>
          </p:nvSpPr>
          <p:spPr bwMode="auto">
            <a:xfrm rot="5400000" flipV="1">
              <a:off x="5223669" y="5018453"/>
              <a:ext cx="1647825" cy="73183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>
                <a:solidFill>
                  <a:srgbClr val="808080"/>
                </a:solidFill>
              </a:endParaRPr>
            </a:p>
          </p:txBody>
        </p:sp>
      </p:grpSp>
      <p:sp>
        <p:nvSpPr>
          <p:cNvPr id="5154" name="Rectangle 3"/>
          <p:cNvSpPr>
            <a:spLocks noChangeArrowheads="1"/>
          </p:cNvSpPr>
          <p:nvPr/>
        </p:nvSpPr>
        <p:spPr bwMode="auto">
          <a:xfrm>
            <a:off x="65088" y="6335713"/>
            <a:ext cx="8953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kumimoji="0" lang="en-US" sz="1400">
                <a:solidFill>
                  <a:srgbClr val="7F7F7F"/>
                </a:solidFill>
                <a:latin typeface="MS Sans Serif"/>
              </a:rPr>
              <a:t>Tarboton, D. G., (1997), "A New Method for the Determination of Flow Directions and Contributing Areas in Grid Digital Elevation Models," Water Resources Research, 33(2): 309-319.)</a:t>
            </a:r>
          </a:p>
        </p:txBody>
      </p:sp>
      <p:graphicFrame>
        <p:nvGraphicFramePr>
          <p:cNvPr id="512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833027"/>
              </p:ext>
            </p:extLst>
          </p:nvPr>
        </p:nvGraphicFramePr>
        <p:xfrm>
          <a:off x="5791200" y="741688"/>
          <a:ext cx="2974975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icture" r:id="rId5" imgW="2790720" imgH="3095640" progId="Word.Picture.8">
                  <p:embed/>
                </p:oleObj>
              </mc:Choice>
              <mc:Fallback>
                <p:oleObj name="Picture" r:id="rId5" imgW="2790720" imgH="30956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741688"/>
                        <a:ext cx="2974975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10181" t="57311"/>
          <a:stretch/>
        </p:blipFill>
        <p:spPr bwMode="auto">
          <a:xfrm>
            <a:off x="3648075" y="4021463"/>
            <a:ext cx="4447381" cy="218427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grpSp>
        <p:nvGrpSpPr>
          <p:cNvPr id="109" name="Group 108"/>
          <p:cNvGrpSpPr/>
          <p:nvPr/>
        </p:nvGrpSpPr>
        <p:grpSpPr>
          <a:xfrm>
            <a:off x="304800" y="844550"/>
            <a:ext cx="4724400" cy="3041650"/>
            <a:chOff x="1800225" y="847725"/>
            <a:chExt cx="4724400" cy="3041650"/>
          </a:xfrm>
        </p:grpSpPr>
        <p:pic>
          <p:nvPicPr>
            <p:cNvPr id="110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2585" t="12445" r="15028" b="27960"/>
            <a:stretch>
              <a:fillRect/>
            </a:stretch>
          </p:blipFill>
          <p:spPr bwMode="auto">
            <a:xfrm>
              <a:off x="1800225" y="862013"/>
              <a:ext cx="4705350" cy="298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1" name="Group 56"/>
            <p:cNvGrpSpPr>
              <a:grpSpLocks/>
            </p:cNvGrpSpPr>
            <p:nvPr/>
          </p:nvGrpSpPr>
          <p:grpSpPr bwMode="auto">
            <a:xfrm flipV="1">
              <a:off x="1817688" y="847725"/>
              <a:ext cx="4686300" cy="3041650"/>
              <a:chOff x="1586" y="636"/>
              <a:chExt cx="2952" cy="3201"/>
            </a:xfrm>
          </p:grpSpPr>
          <p:sp>
            <p:nvSpPr>
              <p:cNvPr id="138" name="Line 4"/>
              <p:cNvSpPr>
                <a:spLocks noChangeAspect="1" noChangeShapeType="1"/>
              </p:cNvSpPr>
              <p:nvPr/>
            </p:nvSpPr>
            <p:spPr bwMode="auto">
              <a:xfrm>
                <a:off x="2657" y="646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Line 5"/>
              <p:cNvSpPr>
                <a:spLocks noChangeAspect="1" noChangeShapeType="1"/>
              </p:cNvSpPr>
              <p:nvPr/>
            </p:nvSpPr>
            <p:spPr bwMode="auto">
              <a:xfrm>
                <a:off x="2927" y="646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Line 6"/>
              <p:cNvSpPr>
                <a:spLocks noChangeAspect="1" noChangeShapeType="1"/>
              </p:cNvSpPr>
              <p:nvPr/>
            </p:nvSpPr>
            <p:spPr bwMode="auto">
              <a:xfrm>
                <a:off x="3187" y="657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Line 7"/>
              <p:cNvSpPr>
                <a:spLocks noChangeAspect="1" noChangeShapeType="1"/>
              </p:cNvSpPr>
              <p:nvPr/>
            </p:nvSpPr>
            <p:spPr bwMode="auto">
              <a:xfrm>
                <a:off x="3457" y="657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8"/>
              <p:cNvSpPr>
                <a:spLocks noChangeAspect="1" noChangeShapeType="1"/>
              </p:cNvSpPr>
              <p:nvPr/>
            </p:nvSpPr>
            <p:spPr bwMode="auto">
              <a:xfrm>
                <a:off x="3738" y="657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9"/>
              <p:cNvSpPr>
                <a:spLocks noChangeAspect="1" noChangeShapeType="1"/>
              </p:cNvSpPr>
              <p:nvPr/>
            </p:nvSpPr>
            <p:spPr bwMode="auto">
              <a:xfrm>
                <a:off x="4008" y="657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0"/>
              <p:cNvSpPr>
                <a:spLocks noChangeAspect="1" noChangeShapeType="1"/>
              </p:cNvSpPr>
              <p:nvPr/>
            </p:nvSpPr>
            <p:spPr bwMode="auto">
              <a:xfrm>
                <a:off x="4268" y="667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1"/>
              <p:cNvSpPr>
                <a:spLocks noChangeAspect="1" noChangeShapeType="1"/>
              </p:cNvSpPr>
              <p:nvPr/>
            </p:nvSpPr>
            <p:spPr bwMode="auto">
              <a:xfrm>
                <a:off x="4538" y="667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Line 12"/>
              <p:cNvSpPr>
                <a:spLocks noChangeAspect="1" noChangeShapeType="1"/>
              </p:cNvSpPr>
              <p:nvPr/>
            </p:nvSpPr>
            <p:spPr bwMode="auto">
              <a:xfrm>
                <a:off x="1586" y="636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3"/>
              <p:cNvSpPr>
                <a:spLocks noChangeAspect="1" noChangeShapeType="1"/>
              </p:cNvSpPr>
              <p:nvPr/>
            </p:nvSpPr>
            <p:spPr bwMode="auto">
              <a:xfrm>
                <a:off x="1856" y="636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Line 14"/>
              <p:cNvSpPr>
                <a:spLocks noChangeAspect="1" noChangeShapeType="1"/>
              </p:cNvSpPr>
              <p:nvPr/>
            </p:nvSpPr>
            <p:spPr bwMode="auto">
              <a:xfrm>
                <a:off x="2116" y="646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Line 15"/>
              <p:cNvSpPr>
                <a:spLocks noChangeAspect="1" noChangeShapeType="1"/>
              </p:cNvSpPr>
              <p:nvPr/>
            </p:nvSpPr>
            <p:spPr bwMode="auto">
              <a:xfrm>
                <a:off x="2386" y="646"/>
                <a:ext cx="0" cy="317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2" name="Group 63"/>
            <p:cNvGrpSpPr>
              <a:grpSpLocks/>
            </p:cNvGrpSpPr>
            <p:nvPr/>
          </p:nvGrpSpPr>
          <p:grpSpPr bwMode="auto">
            <a:xfrm flipV="1">
              <a:off x="1824038" y="866775"/>
              <a:ext cx="4700587" cy="2986088"/>
              <a:chOff x="708" y="938"/>
              <a:chExt cx="2961" cy="1881"/>
            </a:xfrm>
          </p:grpSpPr>
          <p:sp>
            <p:nvSpPr>
              <p:cNvPr id="130" name="Line 22"/>
              <p:cNvSpPr>
                <a:spLocks noChangeAspect="1" noChangeShapeType="1"/>
              </p:cNvSpPr>
              <p:nvPr/>
            </p:nvSpPr>
            <p:spPr bwMode="auto">
              <a:xfrm>
                <a:off x="708" y="2819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Line 23"/>
              <p:cNvSpPr>
                <a:spLocks noChangeAspect="1" noChangeShapeType="1"/>
              </p:cNvSpPr>
              <p:nvPr/>
            </p:nvSpPr>
            <p:spPr bwMode="auto">
              <a:xfrm>
                <a:off x="708" y="2549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Line 24"/>
              <p:cNvSpPr>
                <a:spLocks noChangeAspect="1" noChangeShapeType="1"/>
              </p:cNvSpPr>
              <p:nvPr/>
            </p:nvSpPr>
            <p:spPr bwMode="auto">
              <a:xfrm>
                <a:off x="708" y="2279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Line 25"/>
              <p:cNvSpPr>
                <a:spLocks noChangeAspect="1" noChangeShapeType="1"/>
              </p:cNvSpPr>
              <p:nvPr/>
            </p:nvSpPr>
            <p:spPr bwMode="auto">
              <a:xfrm>
                <a:off x="714" y="2009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Line 27"/>
              <p:cNvSpPr>
                <a:spLocks noChangeAspect="1" noChangeShapeType="1"/>
              </p:cNvSpPr>
              <p:nvPr/>
            </p:nvSpPr>
            <p:spPr bwMode="auto">
              <a:xfrm>
                <a:off x="714" y="1479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Line 28"/>
              <p:cNvSpPr>
                <a:spLocks noChangeAspect="1" noChangeShapeType="1"/>
              </p:cNvSpPr>
              <p:nvPr/>
            </p:nvSpPr>
            <p:spPr bwMode="auto">
              <a:xfrm>
                <a:off x="714" y="1208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Line 29"/>
              <p:cNvSpPr>
                <a:spLocks noChangeAspect="1" noChangeShapeType="1"/>
              </p:cNvSpPr>
              <p:nvPr/>
            </p:nvSpPr>
            <p:spPr bwMode="auto">
              <a:xfrm>
                <a:off x="714" y="938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Line 31"/>
              <p:cNvSpPr>
                <a:spLocks noChangeAspect="1" noChangeShapeType="1"/>
              </p:cNvSpPr>
              <p:nvPr/>
            </p:nvSpPr>
            <p:spPr bwMode="auto">
              <a:xfrm>
                <a:off x="714" y="1738"/>
                <a:ext cx="2955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Line 35"/>
            <p:cNvSpPr>
              <a:spLocks noChangeAspect="1" noChangeShapeType="1"/>
            </p:cNvSpPr>
            <p:nvPr/>
          </p:nvSpPr>
          <p:spPr bwMode="auto">
            <a:xfrm flipV="1">
              <a:off x="4573588" y="1865313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36"/>
            <p:cNvSpPr>
              <a:spLocks noChangeAspect="1"/>
            </p:cNvSpPr>
            <p:nvPr/>
          </p:nvSpPr>
          <p:spPr bwMode="auto">
            <a:xfrm flipV="1">
              <a:off x="3219450" y="2017713"/>
              <a:ext cx="492125" cy="1141412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Text Box 37"/>
            <p:cNvSpPr txBox="1">
              <a:spLocks noChangeAspect="1" noChangeArrowheads="1"/>
            </p:cNvSpPr>
            <p:nvPr/>
          </p:nvSpPr>
          <p:spPr bwMode="auto">
            <a:xfrm>
              <a:off x="4489450" y="3133725"/>
              <a:ext cx="97313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</a:rPr>
                <a:t>D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sym typeface="Symbol" pitchFamily="18" charset="2"/>
                </a:rPr>
                <a:t></a:t>
              </a:r>
            </a:p>
          </p:txBody>
        </p:sp>
        <p:sp>
          <p:nvSpPr>
            <p:cNvPr id="116" name="Line 42"/>
            <p:cNvSpPr>
              <a:spLocks noChangeAspect="1" noChangeShapeType="1"/>
            </p:cNvSpPr>
            <p:nvPr/>
          </p:nvSpPr>
          <p:spPr bwMode="auto">
            <a:xfrm flipH="1" flipV="1">
              <a:off x="4237038" y="1924050"/>
              <a:ext cx="328612" cy="3556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ine 44"/>
            <p:cNvSpPr>
              <a:spLocks noChangeAspect="1" noChangeShapeType="1"/>
            </p:cNvSpPr>
            <p:nvPr/>
          </p:nvSpPr>
          <p:spPr bwMode="auto">
            <a:xfrm flipH="1" flipV="1">
              <a:off x="4675188" y="2371725"/>
              <a:ext cx="328612" cy="3556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45"/>
            <p:cNvSpPr>
              <a:spLocks noChangeAspect="1" noChangeShapeType="1"/>
            </p:cNvSpPr>
            <p:nvPr/>
          </p:nvSpPr>
          <p:spPr bwMode="auto">
            <a:xfrm flipV="1">
              <a:off x="5011738" y="2303463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46"/>
            <p:cNvSpPr>
              <a:spLocks noChangeAspect="1" noChangeShapeType="1"/>
            </p:cNvSpPr>
            <p:nvPr/>
          </p:nvSpPr>
          <p:spPr bwMode="auto">
            <a:xfrm flipH="1" flipV="1">
              <a:off x="4665663" y="2809875"/>
              <a:ext cx="328612" cy="3556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47"/>
            <p:cNvSpPr>
              <a:spLocks noChangeAspect="1" noChangeShapeType="1"/>
            </p:cNvSpPr>
            <p:nvPr/>
          </p:nvSpPr>
          <p:spPr bwMode="auto">
            <a:xfrm flipV="1">
              <a:off x="5002213" y="2751138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Line 48"/>
            <p:cNvSpPr>
              <a:spLocks noChangeAspect="1" noChangeShapeType="1"/>
            </p:cNvSpPr>
            <p:nvPr/>
          </p:nvSpPr>
          <p:spPr bwMode="auto">
            <a:xfrm flipH="1" flipV="1">
              <a:off x="4675188" y="1924050"/>
              <a:ext cx="328612" cy="3556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Line 49"/>
            <p:cNvSpPr>
              <a:spLocks noChangeAspect="1" noChangeShapeType="1"/>
            </p:cNvSpPr>
            <p:nvPr/>
          </p:nvSpPr>
          <p:spPr bwMode="auto">
            <a:xfrm flipV="1">
              <a:off x="5011738" y="1865313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52"/>
            <p:cNvSpPr>
              <a:spLocks noChangeAspect="1" noChangeShapeType="1"/>
            </p:cNvSpPr>
            <p:nvPr/>
          </p:nvSpPr>
          <p:spPr bwMode="auto">
            <a:xfrm flipH="1" flipV="1">
              <a:off x="4217988" y="2371725"/>
              <a:ext cx="328612" cy="3556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Line 53"/>
            <p:cNvSpPr>
              <a:spLocks noChangeAspect="1" noChangeShapeType="1"/>
            </p:cNvSpPr>
            <p:nvPr/>
          </p:nvSpPr>
          <p:spPr bwMode="auto">
            <a:xfrm flipV="1">
              <a:off x="4573588" y="2322513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41"/>
            <p:cNvSpPr>
              <a:spLocks noChangeAspect="1"/>
            </p:cNvSpPr>
            <p:nvPr/>
          </p:nvSpPr>
          <p:spPr bwMode="auto">
            <a:xfrm flipV="1">
              <a:off x="4505325" y="1998663"/>
              <a:ext cx="492125" cy="1141412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Text Box 54"/>
            <p:cNvSpPr txBox="1">
              <a:spLocks noChangeAspect="1" noChangeArrowheads="1"/>
            </p:cNvSpPr>
            <p:nvPr/>
          </p:nvSpPr>
          <p:spPr bwMode="auto">
            <a:xfrm>
              <a:off x="3082925" y="3135313"/>
              <a:ext cx="973138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</a:rPr>
                <a:t>D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sym typeface="Symbol" pitchFamily="18" charset="2"/>
                </a:rPr>
                <a:t>8</a:t>
              </a:r>
            </a:p>
          </p:txBody>
        </p:sp>
        <p:sp>
          <p:nvSpPr>
            <p:cNvPr id="127" name="Line 60"/>
            <p:cNvSpPr>
              <a:spLocks noChangeAspect="1" noChangeShapeType="1"/>
            </p:cNvSpPr>
            <p:nvPr/>
          </p:nvSpPr>
          <p:spPr bwMode="auto">
            <a:xfrm flipV="1">
              <a:off x="3735388" y="1884363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61"/>
            <p:cNvSpPr>
              <a:spLocks noChangeAspect="1" noChangeShapeType="1"/>
            </p:cNvSpPr>
            <p:nvPr/>
          </p:nvSpPr>
          <p:spPr bwMode="auto">
            <a:xfrm flipV="1">
              <a:off x="3735388" y="2322513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62"/>
            <p:cNvSpPr>
              <a:spLocks noChangeAspect="1" noChangeShapeType="1"/>
            </p:cNvSpPr>
            <p:nvPr/>
          </p:nvSpPr>
          <p:spPr bwMode="auto">
            <a:xfrm flipV="1">
              <a:off x="3725863" y="2770188"/>
              <a:ext cx="0" cy="41275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629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 smtClean="0">
                <a:latin typeface="Calibri" pitchFamily="34" charset="0"/>
                <a:cs typeface="Calibri" pitchFamily="34" charset="0"/>
              </a:rPr>
              <a:t>Pseudocode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 for Recursive Flow Accumulation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045266"/>
              </p:ext>
            </p:extLst>
          </p:nvPr>
        </p:nvGraphicFramePr>
        <p:xfrm>
          <a:off x="534988" y="1736180"/>
          <a:ext cx="5373687" cy="4389438"/>
        </p:xfrm>
        <a:graphic>
          <a:graphicData uri="http://schemas.openxmlformats.org/drawingml/2006/table">
            <a:tbl>
              <a:tblPr/>
              <a:tblGrid>
                <a:gridCol w="5373687"/>
              </a:tblGrid>
              <a:tr h="438943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Global </a:t>
                      </a:r>
                      <a:r>
                        <a:rPr lang="en-US" sz="3200" b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w, A, 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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FlowAccumulation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for all k neighbors of 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if 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baseline="-250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ki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&gt;0</a:t>
                      </a: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FlowAccumulation</a:t>
                      </a:r>
                      <a:r>
                        <a:rPr lang="en-US" sz="32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(k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next </a:t>
                      </a:r>
                      <a:r>
                        <a:rPr lang="en-US" sz="32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return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098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67247"/>
              </p:ext>
            </p:extLst>
          </p:nvPr>
        </p:nvGraphicFramePr>
        <p:xfrm>
          <a:off x="484852" y="4745426"/>
          <a:ext cx="38544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3" imgW="1231366" imgH="330057" progId="Equation.3">
                  <p:embed/>
                </p:oleObj>
              </mc:Choice>
              <mc:Fallback>
                <p:oleObj name="Equation" r:id="rId3" imgW="1231366" imgH="3300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52" y="4745426"/>
                        <a:ext cx="385445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770999" y="2114067"/>
            <a:ext cx="2809875" cy="2757487"/>
            <a:chOff x="5834063" y="1814513"/>
            <a:chExt cx="2809875" cy="2757487"/>
          </a:xfrm>
        </p:grpSpPr>
        <p:grpSp>
          <p:nvGrpSpPr>
            <p:cNvPr id="4100" name="Group 42"/>
            <p:cNvGrpSpPr>
              <a:grpSpLocks/>
            </p:cNvGrpSpPr>
            <p:nvPr/>
          </p:nvGrpSpPr>
          <p:grpSpPr bwMode="auto">
            <a:xfrm>
              <a:off x="5834063" y="1814513"/>
              <a:ext cx="2809875" cy="2757487"/>
              <a:chOff x="4123" y="1143"/>
              <a:chExt cx="1322" cy="1297"/>
            </a:xfrm>
          </p:grpSpPr>
          <p:grpSp>
            <p:nvGrpSpPr>
              <p:cNvPr id="4105" name="Group 34"/>
              <p:cNvGrpSpPr>
                <a:grpSpLocks/>
              </p:cNvGrpSpPr>
              <p:nvPr/>
            </p:nvGrpSpPr>
            <p:grpSpPr bwMode="auto">
              <a:xfrm>
                <a:off x="4123" y="1143"/>
                <a:ext cx="1322" cy="1297"/>
                <a:chOff x="3940" y="1405"/>
                <a:chExt cx="1002" cy="983"/>
              </a:xfrm>
            </p:grpSpPr>
            <p:sp>
              <p:nvSpPr>
                <p:cNvPr id="411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405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1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405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1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405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15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732"/>
                  <a:ext cx="335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16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732"/>
                  <a:ext cx="334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17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732"/>
                  <a:ext cx="333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1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2061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19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2061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120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2061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4106" name="Line 35"/>
              <p:cNvSpPr>
                <a:spLocks noChangeShapeType="1"/>
              </p:cNvSpPr>
              <p:nvPr/>
            </p:nvSpPr>
            <p:spPr bwMode="auto">
              <a:xfrm>
                <a:off x="4450" y="1475"/>
                <a:ext cx="219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107" name="Line 36"/>
              <p:cNvSpPr>
                <a:spLocks noChangeShapeType="1"/>
              </p:cNvSpPr>
              <p:nvPr/>
            </p:nvSpPr>
            <p:spPr bwMode="auto">
              <a:xfrm>
                <a:off x="4791" y="1884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108" name="Line 38"/>
              <p:cNvSpPr>
                <a:spLocks noChangeShapeType="1"/>
              </p:cNvSpPr>
              <p:nvPr/>
            </p:nvSpPr>
            <p:spPr bwMode="auto">
              <a:xfrm flipH="1">
                <a:off x="4903" y="1422"/>
                <a:ext cx="235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109" name="Line 39"/>
              <p:cNvSpPr>
                <a:spLocks noChangeShapeType="1"/>
              </p:cNvSpPr>
              <p:nvPr/>
            </p:nvSpPr>
            <p:spPr bwMode="auto">
              <a:xfrm>
                <a:off x="5201" y="1884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110" name="Line 40"/>
              <p:cNvSpPr>
                <a:spLocks noChangeShapeType="1"/>
              </p:cNvSpPr>
              <p:nvPr/>
            </p:nvSpPr>
            <p:spPr bwMode="auto">
              <a:xfrm>
                <a:off x="4791" y="1413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111" name="Line 41"/>
              <p:cNvSpPr>
                <a:spLocks noChangeShapeType="1"/>
              </p:cNvSpPr>
              <p:nvPr/>
            </p:nvSpPr>
            <p:spPr bwMode="auto">
              <a:xfrm>
                <a:off x="4450" y="1893"/>
                <a:ext cx="254" cy="2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</p:grpSp>
        <p:sp>
          <p:nvSpPr>
            <p:cNvPr id="4103" name="Rectangle 23"/>
            <p:cNvSpPr>
              <a:spLocks noChangeArrowheads="1"/>
            </p:cNvSpPr>
            <p:nvPr/>
          </p:nvSpPr>
          <p:spPr bwMode="auto">
            <a:xfrm>
              <a:off x="6037263" y="1946275"/>
              <a:ext cx="571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smtClean="0">
                  <a:solidFill>
                    <a:srgbClr val="000000"/>
                  </a:solidFill>
                  <a:latin typeface="Times New Roman"/>
                  <a:ea typeface="Times New Roman" pitchFamily="18" charset="0"/>
                </a:rPr>
                <a:t>P</a:t>
              </a:r>
              <a:r>
                <a:rPr lang="en-US" sz="2800" baseline="-25000" smtClean="0">
                  <a:solidFill>
                    <a:srgbClr val="000000"/>
                  </a:solidFill>
                  <a:latin typeface="Times New Roman"/>
                  <a:ea typeface="Times New Roman" pitchFamily="18" charset="0"/>
                </a:rPr>
                <a:t>ki</a:t>
              </a:r>
              <a:endParaRPr lang="en-US" sz="2800" smtClean="0">
                <a:solidFill>
                  <a:srgbClr val="000000"/>
                </a:solidFill>
                <a:latin typeface="Times New Roman"/>
                <a:ea typeface="Times New Roman" pitchFamily="18" charset="0"/>
              </a:endParaRPr>
            </a:p>
          </p:txBody>
        </p:sp>
        <p:sp>
          <p:nvSpPr>
            <p:cNvPr id="4104" name="Line 39"/>
            <p:cNvSpPr>
              <a:spLocks noChangeShapeType="1"/>
            </p:cNvSpPr>
            <p:nvPr/>
          </p:nvSpPr>
          <p:spPr bwMode="auto">
            <a:xfrm flipH="1">
              <a:off x="6267450" y="2493963"/>
              <a:ext cx="14288" cy="539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808080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5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Calibri" pitchFamily="34" charset="0"/>
                <a:cs typeface="Calibri" pitchFamily="34" charset="0"/>
              </a:rPr>
              <a:t>General </a:t>
            </a:r>
            <a:r>
              <a:rPr lang="en-US" sz="4000" dirty="0" err="1" smtClean="0">
                <a:latin typeface="Calibri" pitchFamily="34" charset="0"/>
                <a:cs typeface="Calibri" pitchFamily="34" charset="0"/>
              </a:rPr>
              <a:t>Pseudocode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Upstream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 Flow Algebra Evaluation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70999" y="2224429"/>
            <a:ext cx="2809875" cy="2757487"/>
            <a:chOff x="5834063" y="1814513"/>
            <a:chExt cx="2809875" cy="2757487"/>
          </a:xfrm>
        </p:grpSpPr>
        <p:grpSp>
          <p:nvGrpSpPr>
            <p:cNvPr id="45059" name="Group 42"/>
            <p:cNvGrpSpPr>
              <a:grpSpLocks/>
            </p:cNvGrpSpPr>
            <p:nvPr/>
          </p:nvGrpSpPr>
          <p:grpSpPr bwMode="auto">
            <a:xfrm>
              <a:off x="5834063" y="1814513"/>
              <a:ext cx="2809875" cy="2757487"/>
              <a:chOff x="4123" y="1143"/>
              <a:chExt cx="1322" cy="1297"/>
            </a:xfrm>
          </p:grpSpPr>
          <p:grpSp>
            <p:nvGrpSpPr>
              <p:cNvPr id="45065" name="Group 34"/>
              <p:cNvGrpSpPr>
                <a:grpSpLocks/>
              </p:cNvGrpSpPr>
              <p:nvPr/>
            </p:nvGrpSpPr>
            <p:grpSpPr bwMode="auto">
              <a:xfrm>
                <a:off x="4123" y="1143"/>
                <a:ext cx="1322" cy="1297"/>
                <a:chOff x="3940" y="1405"/>
                <a:chExt cx="1002" cy="983"/>
              </a:xfrm>
            </p:grpSpPr>
            <p:sp>
              <p:nvSpPr>
                <p:cNvPr id="4507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405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7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405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7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405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75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732"/>
                  <a:ext cx="335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76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732"/>
                  <a:ext cx="334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77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732"/>
                  <a:ext cx="333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7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2061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79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2061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sp>
              <p:nvSpPr>
                <p:cNvPr id="45080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2061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200" b="1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45066" name="Line 35"/>
              <p:cNvSpPr>
                <a:spLocks noChangeShapeType="1"/>
              </p:cNvSpPr>
              <p:nvPr/>
            </p:nvSpPr>
            <p:spPr bwMode="auto">
              <a:xfrm>
                <a:off x="4450" y="1475"/>
                <a:ext cx="219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5067" name="Line 36"/>
              <p:cNvSpPr>
                <a:spLocks noChangeShapeType="1"/>
              </p:cNvSpPr>
              <p:nvPr/>
            </p:nvSpPr>
            <p:spPr bwMode="auto">
              <a:xfrm>
                <a:off x="4791" y="1884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5068" name="Line 38"/>
              <p:cNvSpPr>
                <a:spLocks noChangeShapeType="1"/>
              </p:cNvSpPr>
              <p:nvPr/>
            </p:nvSpPr>
            <p:spPr bwMode="auto">
              <a:xfrm flipH="1">
                <a:off x="4903" y="1422"/>
                <a:ext cx="235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5069" name="Line 39"/>
              <p:cNvSpPr>
                <a:spLocks noChangeShapeType="1"/>
              </p:cNvSpPr>
              <p:nvPr/>
            </p:nvSpPr>
            <p:spPr bwMode="auto">
              <a:xfrm>
                <a:off x="5201" y="1884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5070" name="Line 40"/>
              <p:cNvSpPr>
                <a:spLocks noChangeShapeType="1"/>
              </p:cNvSpPr>
              <p:nvPr/>
            </p:nvSpPr>
            <p:spPr bwMode="auto">
              <a:xfrm>
                <a:off x="4791" y="1413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  <p:sp>
            <p:nvSpPr>
              <p:cNvPr id="45071" name="Line 41"/>
              <p:cNvSpPr>
                <a:spLocks noChangeShapeType="1"/>
              </p:cNvSpPr>
              <p:nvPr/>
            </p:nvSpPr>
            <p:spPr bwMode="auto">
              <a:xfrm>
                <a:off x="4450" y="1893"/>
                <a:ext cx="254" cy="2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808080"/>
                  </a:solidFill>
                  <a:latin typeface="Times New Roman"/>
                </a:endParaRPr>
              </a:p>
            </p:txBody>
          </p:sp>
        </p:grpSp>
        <p:sp>
          <p:nvSpPr>
            <p:cNvPr id="45060" name="Rectangle 23"/>
            <p:cNvSpPr>
              <a:spLocks noChangeArrowheads="1"/>
            </p:cNvSpPr>
            <p:nvPr/>
          </p:nvSpPr>
          <p:spPr bwMode="auto">
            <a:xfrm>
              <a:off x="6037263" y="1946275"/>
              <a:ext cx="571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smtClean="0">
                  <a:solidFill>
                    <a:srgbClr val="000000"/>
                  </a:solidFill>
                  <a:latin typeface="Times New Roman"/>
                  <a:ea typeface="Times New Roman" pitchFamily="18" charset="0"/>
                </a:rPr>
                <a:t>P</a:t>
              </a:r>
              <a:r>
                <a:rPr lang="en-US" sz="2800" baseline="-25000" smtClean="0">
                  <a:solidFill>
                    <a:srgbClr val="000000"/>
                  </a:solidFill>
                  <a:latin typeface="Times New Roman"/>
                  <a:ea typeface="Times New Roman" pitchFamily="18" charset="0"/>
                </a:rPr>
                <a:t>ki</a:t>
              </a:r>
              <a:endParaRPr lang="en-US" sz="2800" smtClean="0">
                <a:solidFill>
                  <a:srgbClr val="000000"/>
                </a:solidFill>
                <a:latin typeface="Times New Roman"/>
                <a:ea typeface="Times New Roman" pitchFamily="18" charset="0"/>
              </a:endParaRPr>
            </a:p>
          </p:txBody>
        </p:sp>
        <p:sp>
          <p:nvSpPr>
            <p:cNvPr id="45061" name="Line 39"/>
            <p:cNvSpPr>
              <a:spLocks noChangeShapeType="1"/>
            </p:cNvSpPr>
            <p:nvPr/>
          </p:nvSpPr>
          <p:spPr bwMode="auto">
            <a:xfrm flipH="1">
              <a:off x="6267450" y="2493963"/>
              <a:ext cx="14288" cy="539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808080"/>
                </a:solidFill>
                <a:latin typeface="Times New Roman"/>
              </a:endParaRPr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96245"/>
              </p:ext>
            </p:extLst>
          </p:nvPr>
        </p:nvGraphicFramePr>
        <p:xfrm>
          <a:off x="704850" y="1868767"/>
          <a:ext cx="4481513" cy="3902075"/>
        </p:xfrm>
        <a:graphic>
          <a:graphicData uri="http://schemas.openxmlformats.org/drawingml/2006/table">
            <a:tbl>
              <a:tblPr/>
              <a:tblGrid>
                <a:gridCol w="4481513"/>
              </a:tblGrid>
              <a:tr h="39020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Global </a:t>
                      </a:r>
                      <a:r>
                        <a:rPr lang="en-US" sz="3200" u="sng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u="sng" dirty="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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u="sng" dirty="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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FlowAlgebra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for all k neighbors of 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if 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baseline="-250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ki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&gt;0</a:t>
                      </a: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FlowAlgebra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(k)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next 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</a:t>
                      </a:r>
                      <a:r>
                        <a:rPr lang="en-US" sz="3200" b="1" i="1" baseline="-25000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r>
                        <a:rPr lang="en-US" sz="3200" b="1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= FA(</a:t>
                      </a:r>
                      <a:r>
                        <a:rPr lang="en-US" sz="3200" b="1" u="sng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</a:t>
                      </a:r>
                      <a:r>
                        <a:rPr lang="en-US" sz="3200" b="1" baseline="-25000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b="1" u="sng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b="1" baseline="-25000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</a:t>
                      </a:r>
                      <a:r>
                        <a:rPr lang="en-US" sz="3200" b="1" i="1" baseline="-25000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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return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80808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22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58"/>
          <p:cNvGrpSpPr>
            <a:grpSpLocks/>
          </p:cNvGrpSpPr>
          <p:nvPr/>
        </p:nvGrpSpPr>
        <p:grpSpPr bwMode="auto">
          <a:xfrm>
            <a:off x="5486400" y="2879725"/>
            <a:ext cx="2895600" cy="1784350"/>
            <a:chOff x="5486400" y="2879803"/>
            <a:chExt cx="2895600" cy="1784194"/>
          </a:xfrm>
        </p:grpSpPr>
        <p:sp>
          <p:nvSpPr>
            <p:cNvPr id="5136" name="Freeform 55"/>
            <p:cNvSpPr>
              <a:spLocks/>
            </p:cNvSpPr>
            <p:nvPr/>
          </p:nvSpPr>
          <p:spPr bwMode="auto">
            <a:xfrm>
              <a:off x="5486400" y="2879803"/>
              <a:ext cx="2895600" cy="1692197"/>
            </a:xfrm>
            <a:custGeom>
              <a:avLst/>
              <a:gdLst>
                <a:gd name="T0" fmla="*/ 0 w 2895600"/>
                <a:gd name="T1" fmla="*/ 265609 h 2018405"/>
                <a:gd name="T2" fmla="*/ 11151 w 2895600"/>
                <a:gd name="T3" fmla="*/ 0 h 2018405"/>
                <a:gd name="T4" fmla="*/ 669073 w 2895600"/>
                <a:gd name="T5" fmla="*/ 26784 h 2018405"/>
                <a:gd name="T6" fmla="*/ 1304693 w 2895600"/>
                <a:gd name="T7" fmla="*/ 93745 h 2018405"/>
                <a:gd name="T8" fmla="*/ 1973766 w 2895600"/>
                <a:gd name="T9" fmla="*/ 158791 h 2018405"/>
                <a:gd name="T10" fmla="*/ 2609384 w 2895600"/>
                <a:gd name="T11" fmla="*/ 214273 h 2018405"/>
                <a:gd name="T12" fmla="*/ 2895600 w 2895600"/>
                <a:gd name="T13" fmla="*/ 226390 h 2018405"/>
                <a:gd name="T14" fmla="*/ 2895600 w 2895600"/>
                <a:gd name="T15" fmla="*/ 346286 h 2018405"/>
                <a:gd name="T16" fmla="*/ 0 w 2895600"/>
                <a:gd name="T17" fmla="*/ 265609 h 20184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95600"/>
                <a:gd name="T28" fmla="*/ 0 h 2018405"/>
                <a:gd name="T29" fmla="*/ 2895600 w 2895600"/>
                <a:gd name="T30" fmla="*/ 2018405 h 20184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95600" h="2018405">
                  <a:moveTo>
                    <a:pt x="0" y="1548161"/>
                  </a:moveTo>
                  <a:cubicBezTo>
                    <a:pt x="7096" y="210183"/>
                    <a:pt x="10841" y="745273"/>
                    <a:pt x="11151" y="0"/>
                  </a:cubicBezTo>
                  <a:cubicBezTo>
                    <a:pt x="557870" y="141249"/>
                    <a:pt x="453483" y="65049"/>
                    <a:pt x="669073" y="156117"/>
                  </a:cubicBezTo>
                  <a:cubicBezTo>
                    <a:pt x="884663" y="247185"/>
                    <a:pt x="1087244" y="418171"/>
                    <a:pt x="1304693" y="546410"/>
                  </a:cubicBezTo>
                  <a:cubicBezTo>
                    <a:pt x="1522142" y="674649"/>
                    <a:pt x="1756317" y="808463"/>
                    <a:pt x="1973766" y="925551"/>
                  </a:cubicBezTo>
                  <a:cubicBezTo>
                    <a:pt x="2191215" y="1042639"/>
                    <a:pt x="2455746" y="1183269"/>
                    <a:pt x="2609385" y="1248937"/>
                  </a:cubicBezTo>
                  <a:cubicBezTo>
                    <a:pt x="2763024" y="1314605"/>
                    <a:pt x="2694343" y="1283546"/>
                    <a:pt x="2895600" y="1319562"/>
                  </a:cubicBezTo>
                  <a:cubicBezTo>
                    <a:pt x="2889038" y="1563397"/>
                    <a:pt x="2882900" y="1748918"/>
                    <a:pt x="2895600" y="2018405"/>
                  </a:cubicBezTo>
                  <a:cubicBezTo>
                    <a:pt x="2459379" y="2013167"/>
                    <a:pt x="601856" y="1563959"/>
                    <a:pt x="0" y="154816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808080"/>
                </a:solidFill>
                <a:latin typeface="Times New Roman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5486400" y="3100447"/>
              <a:ext cx="2895600" cy="1563550"/>
            </a:xfrm>
            <a:custGeom>
              <a:avLst/>
              <a:gdLst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5"/>
                <a:gd name="connsiteY0" fmla="*/ 1691268 h 1957039"/>
                <a:gd name="connsiteX1" fmla="*/ 408879 w 3715525"/>
                <a:gd name="connsiteY1" fmla="*/ 219307 h 1957039"/>
                <a:gd name="connsiteX2" fmla="*/ 1066801 w 3715525"/>
                <a:gd name="connsiteY2" fmla="*/ 375424 h 1957039"/>
                <a:gd name="connsiteX3" fmla="*/ 1702421 w 3715525"/>
                <a:gd name="connsiteY3" fmla="*/ 765717 h 1957039"/>
                <a:gd name="connsiteX4" fmla="*/ 2371494 w 3715525"/>
                <a:gd name="connsiteY4" fmla="*/ 1144858 h 1957039"/>
                <a:gd name="connsiteX5" fmla="*/ 3007113 w 3715525"/>
                <a:gd name="connsiteY5" fmla="*/ 1468244 h 1957039"/>
                <a:gd name="connsiteX6" fmla="*/ 3252440 w 3715525"/>
                <a:gd name="connsiteY6" fmla="*/ 1535151 h 1957039"/>
                <a:gd name="connsiteX7" fmla="*/ 3252440 w 3715525"/>
                <a:gd name="connsiteY7" fmla="*/ 1813931 h 1957039"/>
                <a:gd name="connsiteX8" fmla="*/ 473927 w 3715525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189261 w 3430858"/>
                <a:gd name="connsiteY0" fmla="*/ 1576968 h 1725650"/>
                <a:gd name="connsiteX1" fmla="*/ 36860 w 3430858"/>
                <a:gd name="connsiteY1" fmla="*/ 891168 h 1725650"/>
                <a:gd name="connsiteX2" fmla="*/ 124212 w 3430858"/>
                <a:gd name="connsiteY2" fmla="*/ 105007 h 1725650"/>
                <a:gd name="connsiteX3" fmla="*/ 782134 w 3430858"/>
                <a:gd name="connsiteY3" fmla="*/ 261124 h 1725650"/>
                <a:gd name="connsiteX4" fmla="*/ 1417754 w 3430858"/>
                <a:gd name="connsiteY4" fmla="*/ 651417 h 1725650"/>
                <a:gd name="connsiteX5" fmla="*/ 2086827 w 3430858"/>
                <a:gd name="connsiteY5" fmla="*/ 1030558 h 1725650"/>
                <a:gd name="connsiteX6" fmla="*/ 2722446 w 3430858"/>
                <a:gd name="connsiteY6" fmla="*/ 1353944 h 1725650"/>
                <a:gd name="connsiteX7" fmla="*/ 2967773 w 3430858"/>
                <a:gd name="connsiteY7" fmla="*/ 1420851 h 1725650"/>
                <a:gd name="connsiteX8" fmla="*/ 2967773 w 3430858"/>
                <a:gd name="connsiteY8" fmla="*/ 1699631 h 1725650"/>
                <a:gd name="connsiteX9" fmla="*/ 189261 w 3430858"/>
                <a:gd name="connsiteY9" fmla="*/ 1576968 h 1725650"/>
                <a:gd name="connsiteX0" fmla="*/ 189261 w 3430858"/>
                <a:gd name="connsiteY0" fmla="*/ 1576968 h 1725650"/>
                <a:gd name="connsiteX1" fmla="*/ 36860 w 3430858"/>
                <a:gd name="connsiteY1" fmla="*/ 891168 h 1725650"/>
                <a:gd name="connsiteX2" fmla="*/ 124212 w 3430858"/>
                <a:gd name="connsiteY2" fmla="*/ 105007 h 1725650"/>
                <a:gd name="connsiteX3" fmla="*/ 782134 w 3430858"/>
                <a:gd name="connsiteY3" fmla="*/ 261124 h 1725650"/>
                <a:gd name="connsiteX4" fmla="*/ 1417754 w 3430858"/>
                <a:gd name="connsiteY4" fmla="*/ 651417 h 1725650"/>
                <a:gd name="connsiteX5" fmla="*/ 2086827 w 3430858"/>
                <a:gd name="connsiteY5" fmla="*/ 1030558 h 1725650"/>
                <a:gd name="connsiteX6" fmla="*/ 2722446 w 3430858"/>
                <a:gd name="connsiteY6" fmla="*/ 1353944 h 1725650"/>
                <a:gd name="connsiteX7" fmla="*/ 2967773 w 3430858"/>
                <a:gd name="connsiteY7" fmla="*/ 1420851 h 1725650"/>
                <a:gd name="connsiteX8" fmla="*/ 2967773 w 3430858"/>
                <a:gd name="connsiteY8" fmla="*/ 1699631 h 1725650"/>
                <a:gd name="connsiteX9" fmla="*/ 189261 w 3430858"/>
                <a:gd name="connsiteY9" fmla="*/ 1576968 h 1725650"/>
                <a:gd name="connsiteX0" fmla="*/ 473927 w 3715524"/>
                <a:gd name="connsiteY0" fmla="*/ 1691268 h 1839950"/>
                <a:gd name="connsiteX1" fmla="*/ 408878 w 3715524"/>
                <a:gd name="connsiteY1" fmla="*/ 219307 h 1839950"/>
                <a:gd name="connsiteX2" fmla="*/ 1066800 w 3715524"/>
                <a:gd name="connsiteY2" fmla="*/ 375424 h 1839950"/>
                <a:gd name="connsiteX3" fmla="*/ 1702420 w 3715524"/>
                <a:gd name="connsiteY3" fmla="*/ 765717 h 1839950"/>
                <a:gd name="connsiteX4" fmla="*/ 2371493 w 3715524"/>
                <a:gd name="connsiteY4" fmla="*/ 1144858 h 1839950"/>
                <a:gd name="connsiteX5" fmla="*/ 3007112 w 3715524"/>
                <a:gd name="connsiteY5" fmla="*/ 1468244 h 1839950"/>
                <a:gd name="connsiteX6" fmla="*/ 3252439 w 3715524"/>
                <a:gd name="connsiteY6" fmla="*/ 1535151 h 1839950"/>
                <a:gd name="connsiteX7" fmla="*/ 3252439 w 3715524"/>
                <a:gd name="connsiteY7" fmla="*/ 1813931 h 1839950"/>
                <a:gd name="connsiteX8" fmla="*/ 473927 w 3715524"/>
                <a:gd name="connsiteY8" fmla="*/ 1691268 h 1839950"/>
                <a:gd name="connsiteX0" fmla="*/ 473927 w 3715524"/>
                <a:gd name="connsiteY0" fmla="*/ 1691268 h 1839950"/>
                <a:gd name="connsiteX1" fmla="*/ 408878 w 3715524"/>
                <a:gd name="connsiteY1" fmla="*/ 219307 h 1839950"/>
                <a:gd name="connsiteX2" fmla="*/ 1066800 w 3715524"/>
                <a:gd name="connsiteY2" fmla="*/ 375424 h 1839950"/>
                <a:gd name="connsiteX3" fmla="*/ 1702420 w 3715524"/>
                <a:gd name="connsiteY3" fmla="*/ 765717 h 1839950"/>
                <a:gd name="connsiteX4" fmla="*/ 2371493 w 3715524"/>
                <a:gd name="connsiteY4" fmla="*/ 1144858 h 1839950"/>
                <a:gd name="connsiteX5" fmla="*/ 3007112 w 3715524"/>
                <a:gd name="connsiteY5" fmla="*/ 1468244 h 1839950"/>
                <a:gd name="connsiteX6" fmla="*/ 3252439 w 3715524"/>
                <a:gd name="connsiteY6" fmla="*/ 1535151 h 1839950"/>
                <a:gd name="connsiteX7" fmla="*/ 3252439 w 3715524"/>
                <a:gd name="connsiteY7" fmla="*/ 1813931 h 1839950"/>
                <a:gd name="connsiteX8" fmla="*/ 473927 w 3715524"/>
                <a:gd name="connsiteY8" fmla="*/ 1691268 h 1839950"/>
                <a:gd name="connsiteX0" fmla="*/ 473927 w 3715524"/>
                <a:gd name="connsiteY0" fmla="*/ 1471961 h 1620643"/>
                <a:gd name="connsiteX1" fmla="*/ 408878 w 3715524"/>
                <a:gd name="connsiteY1" fmla="*/ 0 h 1620643"/>
                <a:gd name="connsiteX2" fmla="*/ 1066800 w 3715524"/>
                <a:gd name="connsiteY2" fmla="*/ 156117 h 1620643"/>
                <a:gd name="connsiteX3" fmla="*/ 1702420 w 3715524"/>
                <a:gd name="connsiteY3" fmla="*/ 546410 h 1620643"/>
                <a:gd name="connsiteX4" fmla="*/ 2371493 w 3715524"/>
                <a:gd name="connsiteY4" fmla="*/ 925551 h 1620643"/>
                <a:gd name="connsiteX5" fmla="*/ 3007112 w 3715524"/>
                <a:gd name="connsiteY5" fmla="*/ 1248937 h 1620643"/>
                <a:gd name="connsiteX6" fmla="*/ 3252439 w 3715524"/>
                <a:gd name="connsiteY6" fmla="*/ 1315844 h 1620643"/>
                <a:gd name="connsiteX7" fmla="*/ 3252439 w 3715524"/>
                <a:gd name="connsiteY7" fmla="*/ 1594624 h 1620643"/>
                <a:gd name="connsiteX8" fmla="*/ 473927 w 3715524"/>
                <a:gd name="connsiteY8" fmla="*/ 1471961 h 1620643"/>
                <a:gd name="connsiteX0" fmla="*/ 473927 w 3715524"/>
                <a:gd name="connsiteY0" fmla="*/ 1471961 h 1620643"/>
                <a:gd name="connsiteX1" fmla="*/ 408878 w 3715524"/>
                <a:gd name="connsiteY1" fmla="*/ 0 h 1620643"/>
                <a:gd name="connsiteX2" fmla="*/ 1066800 w 3715524"/>
                <a:gd name="connsiteY2" fmla="*/ 156117 h 1620643"/>
                <a:gd name="connsiteX3" fmla="*/ 1702420 w 3715524"/>
                <a:gd name="connsiteY3" fmla="*/ 546410 h 1620643"/>
                <a:gd name="connsiteX4" fmla="*/ 2371493 w 3715524"/>
                <a:gd name="connsiteY4" fmla="*/ 925551 h 1620643"/>
                <a:gd name="connsiteX5" fmla="*/ 3007112 w 3715524"/>
                <a:gd name="connsiteY5" fmla="*/ 1248937 h 1620643"/>
                <a:gd name="connsiteX6" fmla="*/ 3252439 w 3715524"/>
                <a:gd name="connsiteY6" fmla="*/ 1315844 h 1620643"/>
                <a:gd name="connsiteX7" fmla="*/ 3252439 w 3715524"/>
                <a:gd name="connsiteY7" fmla="*/ 1594624 h 1620643"/>
                <a:gd name="connsiteX8" fmla="*/ 473927 w 3715524"/>
                <a:gd name="connsiteY8" fmla="*/ 1471961 h 1620643"/>
                <a:gd name="connsiteX0" fmla="*/ 65359 w 3306956"/>
                <a:gd name="connsiteY0" fmla="*/ 1471961 h 1620643"/>
                <a:gd name="connsiteX1" fmla="*/ 310 w 3306956"/>
                <a:gd name="connsiteY1" fmla="*/ 0 h 1620643"/>
                <a:gd name="connsiteX2" fmla="*/ 658232 w 3306956"/>
                <a:gd name="connsiteY2" fmla="*/ 156117 h 1620643"/>
                <a:gd name="connsiteX3" fmla="*/ 1293852 w 3306956"/>
                <a:gd name="connsiteY3" fmla="*/ 546410 h 1620643"/>
                <a:gd name="connsiteX4" fmla="*/ 1962925 w 3306956"/>
                <a:gd name="connsiteY4" fmla="*/ 925551 h 1620643"/>
                <a:gd name="connsiteX5" fmla="*/ 2598544 w 3306956"/>
                <a:gd name="connsiteY5" fmla="*/ 1248937 h 1620643"/>
                <a:gd name="connsiteX6" fmla="*/ 2843871 w 3306956"/>
                <a:gd name="connsiteY6" fmla="*/ 1315844 h 1620643"/>
                <a:gd name="connsiteX7" fmla="*/ 2843871 w 3306956"/>
                <a:gd name="connsiteY7" fmla="*/ 1594624 h 1620643"/>
                <a:gd name="connsiteX8" fmla="*/ 65359 w 3306956"/>
                <a:gd name="connsiteY8" fmla="*/ 1471961 h 1620643"/>
                <a:gd name="connsiteX0" fmla="*/ 65359 w 2884759"/>
                <a:gd name="connsiteY0" fmla="*/ 1471961 h 1620643"/>
                <a:gd name="connsiteX1" fmla="*/ 310 w 2884759"/>
                <a:gd name="connsiteY1" fmla="*/ 0 h 1620643"/>
                <a:gd name="connsiteX2" fmla="*/ 658232 w 2884759"/>
                <a:gd name="connsiteY2" fmla="*/ 156117 h 1620643"/>
                <a:gd name="connsiteX3" fmla="*/ 1293852 w 2884759"/>
                <a:gd name="connsiteY3" fmla="*/ 546410 h 1620643"/>
                <a:gd name="connsiteX4" fmla="*/ 1962925 w 2884759"/>
                <a:gd name="connsiteY4" fmla="*/ 925551 h 1620643"/>
                <a:gd name="connsiteX5" fmla="*/ 2598544 w 2884759"/>
                <a:gd name="connsiteY5" fmla="*/ 1248937 h 1620643"/>
                <a:gd name="connsiteX6" fmla="*/ 2843871 w 2884759"/>
                <a:gd name="connsiteY6" fmla="*/ 1315844 h 1620643"/>
                <a:gd name="connsiteX7" fmla="*/ 2843871 w 2884759"/>
                <a:gd name="connsiteY7" fmla="*/ 1594624 h 1620643"/>
                <a:gd name="connsiteX8" fmla="*/ 65359 w 2884759"/>
                <a:gd name="connsiteY8" fmla="*/ 1471961 h 1620643"/>
                <a:gd name="connsiteX0" fmla="*/ 65359 w 2884759"/>
                <a:gd name="connsiteY0" fmla="*/ 1471961 h 1594624"/>
                <a:gd name="connsiteX1" fmla="*/ 310 w 2884759"/>
                <a:gd name="connsiteY1" fmla="*/ 0 h 1594624"/>
                <a:gd name="connsiteX2" fmla="*/ 658232 w 2884759"/>
                <a:gd name="connsiteY2" fmla="*/ 156117 h 1594624"/>
                <a:gd name="connsiteX3" fmla="*/ 1293852 w 2884759"/>
                <a:gd name="connsiteY3" fmla="*/ 546410 h 1594624"/>
                <a:gd name="connsiteX4" fmla="*/ 1962925 w 2884759"/>
                <a:gd name="connsiteY4" fmla="*/ 925551 h 1594624"/>
                <a:gd name="connsiteX5" fmla="*/ 2598544 w 2884759"/>
                <a:gd name="connsiteY5" fmla="*/ 1248937 h 1594624"/>
                <a:gd name="connsiteX6" fmla="*/ 2843871 w 2884759"/>
                <a:gd name="connsiteY6" fmla="*/ 1315844 h 1594624"/>
                <a:gd name="connsiteX7" fmla="*/ 2843871 w 2884759"/>
                <a:gd name="connsiteY7" fmla="*/ 1594624 h 1594624"/>
                <a:gd name="connsiteX8" fmla="*/ 65359 w 2884759"/>
                <a:gd name="connsiteY8" fmla="*/ 1471961 h 1594624"/>
                <a:gd name="connsiteX0" fmla="*/ 48322 w 2943922"/>
                <a:gd name="connsiteY0" fmla="*/ 1548161 h 1594624"/>
                <a:gd name="connsiteX1" fmla="*/ 59473 w 2943922"/>
                <a:gd name="connsiteY1" fmla="*/ 0 h 1594624"/>
                <a:gd name="connsiteX2" fmla="*/ 717395 w 2943922"/>
                <a:gd name="connsiteY2" fmla="*/ 156117 h 1594624"/>
                <a:gd name="connsiteX3" fmla="*/ 1353015 w 2943922"/>
                <a:gd name="connsiteY3" fmla="*/ 546410 h 1594624"/>
                <a:gd name="connsiteX4" fmla="*/ 2022088 w 2943922"/>
                <a:gd name="connsiteY4" fmla="*/ 925551 h 1594624"/>
                <a:gd name="connsiteX5" fmla="*/ 2657707 w 2943922"/>
                <a:gd name="connsiteY5" fmla="*/ 1248937 h 1594624"/>
                <a:gd name="connsiteX6" fmla="*/ 2903034 w 2943922"/>
                <a:gd name="connsiteY6" fmla="*/ 1315844 h 1594624"/>
                <a:gd name="connsiteX7" fmla="*/ 2903034 w 2943922"/>
                <a:gd name="connsiteY7" fmla="*/ 1594624 h 1594624"/>
                <a:gd name="connsiteX8" fmla="*/ 48322 w 2943922"/>
                <a:gd name="connsiteY8" fmla="*/ 1548161 h 1594624"/>
                <a:gd name="connsiteX0" fmla="*/ 48322 w 2938036"/>
                <a:gd name="connsiteY0" fmla="*/ 1548161 h 1563959"/>
                <a:gd name="connsiteX1" fmla="*/ 59473 w 2938036"/>
                <a:gd name="connsiteY1" fmla="*/ 0 h 1563959"/>
                <a:gd name="connsiteX2" fmla="*/ 717395 w 2938036"/>
                <a:gd name="connsiteY2" fmla="*/ 156117 h 1563959"/>
                <a:gd name="connsiteX3" fmla="*/ 1353015 w 2938036"/>
                <a:gd name="connsiteY3" fmla="*/ 546410 h 1563959"/>
                <a:gd name="connsiteX4" fmla="*/ 2022088 w 2938036"/>
                <a:gd name="connsiteY4" fmla="*/ 925551 h 1563959"/>
                <a:gd name="connsiteX5" fmla="*/ 2657707 w 2938036"/>
                <a:gd name="connsiteY5" fmla="*/ 1248937 h 1563959"/>
                <a:gd name="connsiteX6" fmla="*/ 2903034 w 2938036"/>
                <a:gd name="connsiteY6" fmla="*/ 1315844 h 1563959"/>
                <a:gd name="connsiteX7" fmla="*/ 2867722 w 2938036"/>
                <a:gd name="connsiteY7" fmla="*/ 1548161 h 1563959"/>
                <a:gd name="connsiteX8" fmla="*/ 48322 w 2938036"/>
                <a:gd name="connsiteY8" fmla="*/ 1548161 h 1563959"/>
                <a:gd name="connsiteX0" fmla="*/ 48322 w 2903034"/>
                <a:gd name="connsiteY0" fmla="*/ 1548161 h 1563959"/>
                <a:gd name="connsiteX1" fmla="*/ 59473 w 2903034"/>
                <a:gd name="connsiteY1" fmla="*/ 0 h 1563959"/>
                <a:gd name="connsiteX2" fmla="*/ 717395 w 2903034"/>
                <a:gd name="connsiteY2" fmla="*/ 156117 h 1563959"/>
                <a:gd name="connsiteX3" fmla="*/ 1353015 w 2903034"/>
                <a:gd name="connsiteY3" fmla="*/ 546410 h 1563959"/>
                <a:gd name="connsiteX4" fmla="*/ 2022088 w 2903034"/>
                <a:gd name="connsiteY4" fmla="*/ 925551 h 1563959"/>
                <a:gd name="connsiteX5" fmla="*/ 2657707 w 2903034"/>
                <a:gd name="connsiteY5" fmla="*/ 1248937 h 1563959"/>
                <a:gd name="connsiteX6" fmla="*/ 2903034 w 2903034"/>
                <a:gd name="connsiteY6" fmla="*/ 1315844 h 1563959"/>
                <a:gd name="connsiteX7" fmla="*/ 2867722 w 2903034"/>
                <a:gd name="connsiteY7" fmla="*/ 1548161 h 1563959"/>
                <a:gd name="connsiteX8" fmla="*/ 48322 w 2903034"/>
                <a:gd name="connsiteY8" fmla="*/ 1548161 h 1563959"/>
                <a:gd name="connsiteX0" fmla="*/ 48322 w 2903034"/>
                <a:gd name="connsiteY0" fmla="*/ 1548161 h 1563959"/>
                <a:gd name="connsiteX1" fmla="*/ 59473 w 2903034"/>
                <a:gd name="connsiteY1" fmla="*/ 0 h 1563959"/>
                <a:gd name="connsiteX2" fmla="*/ 717395 w 2903034"/>
                <a:gd name="connsiteY2" fmla="*/ 156117 h 1563959"/>
                <a:gd name="connsiteX3" fmla="*/ 1353015 w 2903034"/>
                <a:gd name="connsiteY3" fmla="*/ 546410 h 1563959"/>
                <a:gd name="connsiteX4" fmla="*/ 2022088 w 2903034"/>
                <a:gd name="connsiteY4" fmla="*/ 925551 h 1563959"/>
                <a:gd name="connsiteX5" fmla="*/ 2657707 w 2903034"/>
                <a:gd name="connsiteY5" fmla="*/ 1248937 h 1563959"/>
                <a:gd name="connsiteX6" fmla="*/ 2903034 w 2903034"/>
                <a:gd name="connsiteY6" fmla="*/ 1315844 h 1563959"/>
                <a:gd name="connsiteX7" fmla="*/ 2867722 w 2903034"/>
                <a:gd name="connsiteY7" fmla="*/ 1548161 h 1563959"/>
                <a:gd name="connsiteX8" fmla="*/ 48322 w 2903034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43922 w 2943922"/>
                <a:gd name="connsiteY6" fmla="*/ 1319562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0 w 2895600"/>
                <a:gd name="connsiteY0" fmla="*/ 1548161 h 1563959"/>
                <a:gd name="connsiteX1" fmla="*/ 11151 w 2895600"/>
                <a:gd name="connsiteY1" fmla="*/ 0 h 1563959"/>
                <a:gd name="connsiteX2" fmla="*/ 669073 w 2895600"/>
                <a:gd name="connsiteY2" fmla="*/ 156117 h 1563959"/>
                <a:gd name="connsiteX3" fmla="*/ 1304693 w 2895600"/>
                <a:gd name="connsiteY3" fmla="*/ 546410 h 1563959"/>
                <a:gd name="connsiteX4" fmla="*/ 1973766 w 2895600"/>
                <a:gd name="connsiteY4" fmla="*/ 925551 h 1563959"/>
                <a:gd name="connsiteX5" fmla="*/ 2609385 w 2895600"/>
                <a:gd name="connsiteY5" fmla="*/ 1248937 h 1563959"/>
                <a:gd name="connsiteX6" fmla="*/ 2895600 w 2895600"/>
                <a:gd name="connsiteY6" fmla="*/ 1319562 h 1563959"/>
                <a:gd name="connsiteX7" fmla="*/ 2895600 w 2895600"/>
                <a:gd name="connsiteY7" fmla="*/ 1548162 h 1563959"/>
                <a:gd name="connsiteX8" fmla="*/ 0 w 2895600"/>
                <a:gd name="connsiteY8" fmla="*/ 1548161 h 156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600" h="1563959">
                  <a:moveTo>
                    <a:pt x="0" y="1548161"/>
                  </a:moveTo>
                  <a:cubicBezTo>
                    <a:pt x="7096" y="210183"/>
                    <a:pt x="10841" y="745273"/>
                    <a:pt x="11151" y="0"/>
                  </a:cubicBezTo>
                  <a:cubicBezTo>
                    <a:pt x="557870" y="141249"/>
                    <a:pt x="453483" y="65049"/>
                    <a:pt x="669073" y="156117"/>
                  </a:cubicBezTo>
                  <a:cubicBezTo>
                    <a:pt x="884663" y="247185"/>
                    <a:pt x="1087244" y="418171"/>
                    <a:pt x="1304693" y="546410"/>
                  </a:cubicBezTo>
                  <a:cubicBezTo>
                    <a:pt x="1522142" y="674649"/>
                    <a:pt x="1756317" y="808463"/>
                    <a:pt x="1973766" y="925551"/>
                  </a:cubicBezTo>
                  <a:cubicBezTo>
                    <a:pt x="2191215" y="1042639"/>
                    <a:pt x="2455746" y="1183269"/>
                    <a:pt x="2609385" y="1248937"/>
                  </a:cubicBezTo>
                  <a:cubicBezTo>
                    <a:pt x="2763024" y="1314605"/>
                    <a:pt x="2694343" y="1283546"/>
                    <a:pt x="2895600" y="1319562"/>
                  </a:cubicBezTo>
                  <a:cubicBezTo>
                    <a:pt x="2889038" y="1563397"/>
                    <a:pt x="2882900" y="1278675"/>
                    <a:pt x="2895600" y="1548162"/>
                  </a:cubicBezTo>
                  <a:cubicBezTo>
                    <a:pt x="2459379" y="1542924"/>
                    <a:pt x="601856" y="1563959"/>
                    <a:pt x="0" y="1548161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808080"/>
                </a:solidFill>
                <a:latin typeface="Times New Roman"/>
              </a:endParaRPr>
            </a:p>
          </p:txBody>
        </p:sp>
        <p:sp>
          <p:nvSpPr>
            <p:cNvPr id="5138" name="Freeform 56"/>
            <p:cNvSpPr>
              <a:spLocks/>
            </p:cNvSpPr>
            <p:nvPr/>
          </p:nvSpPr>
          <p:spPr bwMode="auto">
            <a:xfrm>
              <a:off x="5486400" y="2881746"/>
              <a:ext cx="2884449" cy="1106299"/>
            </a:xfrm>
            <a:custGeom>
              <a:avLst/>
              <a:gdLst>
                <a:gd name="T0" fmla="*/ 0 w 2884449"/>
                <a:gd name="T1" fmla="*/ 0 h 1319562"/>
                <a:gd name="T2" fmla="*/ 657922 w 2884449"/>
                <a:gd name="T3" fmla="*/ 26784 h 1319562"/>
                <a:gd name="T4" fmla="*/ 1293552 w 2884449"/>
                <a:gd name="T5" fmla="*/ 93745 h 1319562"/>
                <a:gd name="T6" fmla="*/ 1962625 w 2884449"/>
                <a:gd name="T7" fmla="*/ 158792 h 1319562"/>
                <a:gd name="T8" fmla="*/ 2598235 w 2884449"/>
                <a:gd name="T9" fmla="*/ 214273 h 1319562"/>
                <a:gd name="T10" fmla="*/ 2884449 w 2884449"/>
                <a:gd name="T11" fmla="*/ 226390 h 13195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4449"/>
                <a:gd name="T19" fmla="*/ 0 h 1319562"/>
                <a:gd name="T20" fmla="*/ 2884449 w 2884449"/>
                <a:gd name="T21" fmla="*/ 1319562 h 13195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4449" h="1319562">
                  <a:moveTo>
                    <a:pt x="0" y="0"/>
                  </a:moveTo>
                  <a:cubicBezTo>
                    <a:pt x="546719" y="141249"/>
                    <a:pt x="442332" y="65049"/>
                    <a:pt x="657922" y="156117"/>
                  </a:cubicBezTo>
                  <a:cubicBezTo>
                    <a:pt x="873512" y="247185"/>
                    <a:pt x="1076093" y="418171"/>
                    <a:pt x="1293542" y="546410"/>
                  </a:cubicBezTo>
                  <a:cubicBezTo>
                    <a:pt x="1510991" y="674649"/>
                    <a:pt x="1745166" y="808463"/>
                    <a:pt x="1962615" y="925551"/>
                  </a:cubicBezTo>
                  <a:cubicBezTo>
                    <a:pt x="2180064" y="1042639"/>
                    <a:pt x="2444595" y="1183269"/>
                    <a:pt x="2598234" y="1248937"/>
                  </a:cubicBezTo>
                  <a:cubicBezTo>
                    <a:pt x="2751873" y="1314605"/>
                    <a:pt x="2683192" y="1283546"/>
                    <a:pt x="2884449" y="1319562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808080"/>
                </a:solidFill>
                <a:latin typeface="Times New Roman"/>
              </a:endParaRPr>
            </a:p>
          </p:txBody>
        </p:sp>
        <p:sp>
          <p:nvSpPr>
            <p:cNvPr id="5139" name="Freeform 57"/>
            <p:cNvSpPr>
              <a:spLocks/>
            </p:cNvSpPr>
            <p:nvPr/>
          </p:nvSpPr>
          <p:spPr bwMode="auto">
            <a:xfrm>
              <a:off x="5486400" y="3103418"/>
              <a:ext cx="2884449" cy="1316182"/>
            </a:xfrm>
            <a:custGeom>
              <a:avLst/>
              <a:gdLst>
                <a:gd name="T0" fmla="*/ 0 w 2884449"/>
                <a:gd name="T1" fmla="*/ 0 h 1319562"/>
                <a:gd name="T2" fmla="*/ 657922 w 2884449"/>
                <a:gd name="T3" fmla="*/ 152162 h 1319562"/>
                <a:gd name="T4" fmla="*/ 1293552 w 2884449"/>
                <a:gd name="T5" fmla="*/ 532574 h 1319562"/>
                <a:gd name="T6" fmla="*/ 1962625 w 2884449"/>
                <a:gd name="T7" fmla="*/ 902111 h 1319562"/>
                <a:gd name="T8" fmla="*/ 2598235 w 2884449"/>
                <a:gd name="T9" fmla="*/ 1217313 h 1319562"/>
                <a:gd name="T10" fmla="*/ 2884449 w 2884449"/>
                <a:gd name="T11" fmla="*/ 1286150 h 13195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4449"/>
                <a:gd name="T19" fmla="*/ 0 h 1319562"/>
                <a:gd name="T20" fmla="*/ 2884449 w 2884449"/>
                <a:gd name="T21" fmla="*/ 1319562 h 13195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4449" h="1319562">
                  <a:moveTo>
                    <a:pt x="0" y="0"/>
                  </a:moveTo>
                  <a:cubicBezTo>
                    <a:pt x="546719" y="141249"/>
                    <a:pt x="442332" y="65049"/>
                    <a:pt x="657922" y="156117"/>
                  </a:cubicBezTo>
                  <a:cubicBezTo>
                    <a:pt x="873512" y="247185"/>
                    <a:pt x="1076093" y="418171"/>
                    <a:pt x="1293542" y="546410"/>
                  </a:cubicBezTo>
                  <a:cubicBezTo>
                    <a:pt x="1510991" y="674649"/>
                    <a:pt x="1745166" y="808463"/>
                    <a:pt x="1962615" y="925551"/>
                  </a:cubicBezTo>
                  <a:cubicBezTo>
                    <a:pt x="2180064" y="1042639"/>
                    <a:pt x="2444595" y="1183269"/>
                    <a:pt x="2598234" y="1248937"/>
                  </a:cubicBezTo>
                  <a:cubicBezTo>
                    <a:pt x="2751873" y="1314605"/>
                    <a:pt x="2683192" y="1283546"/>
                    <a:pt x="2884449" y="1319562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808080"/>
                </a:solidFill>
                <a:latin typeface="Times New Roman"/>
              </a:endParaRPr>
            </a:p>
          </p:txBody>
        </p:sp>
      </p:grp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latin typeface="Calibri" pitchFamily="34" charset="0"/>
              </a:rPr>
              <a:t>Example: Retention limited runoff generation with run-on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704850" y="1679575"/>
          <a:ext cx="4481513" cy="4389438"/>
        </p:xfrm>
        <a:graphic>
          <a:graphicData uri="http://schemas.openxmlformats.org/drawingml/2006/table">
            <a:tbl>
              <a:tblPr/>
              <a:tblGrid>
                <a:gridCol w="4481513"/>
              </a:tblGrid>
              <a:tr h="438943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Global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none" dirty="0" smtClean="0">
                          <a:latin typeface="Times New Roman"/>
                          <a:ea typeface="Times New Roman"/>
                          <a:sym typeface="Symbol"/>
                        </a:rPr>
                        <a:t>(</a:t>
                      </a:r>
                      <a:r>
                        <a:rPr lang="en-US" sz="3200" u="sng" dirty="0" err="1" smtClean="0">
                          <a:latin typeface="Times New Roman"/>
                          <a:ea typeface="Times New Roman"/>
                          <a:sym typeface="Symbol"/>
                        </a:rPr>
                        <a:t>r</a:t>
                      </a:r>
                      <a:r>
                        <a:rPr lang="en-US" sz="3200" u="none" dirty="0" err="1" smtClean="0">
                          <a:latin typeface="Times New Roman"/>
                          <a:ea typeface="Times New Roman"/>
                          <a:sym typeface="Symbol"/>
                        </a:rPr>
                        <a:t>,</a:t>
                      </a:r>
                      <a:r>
                        <a:rPr lang="en-US" sz="3200" u="sng" dirty="0" err="1" smtClean="0">
                          <a:latin typeface="Times New Roman"/>
                          <a:ea typeface="Times New Roman"/>
                          <a:sym typeface="Symbol"/>
                        </a:rPr>
                        <a:t>c</a:t>
                      </a:r>
                      <a:r>
                        <a:rPr lang="en-US" sz="3200" u="none" dirty="0" smtClean="0">
                          <a:latin typeface="Times New Roman"/>
                          <a:ea typeface="Times New Roman"/>
                          <a:sym typeface="Symbol"/>
                        </a:rPr>
                        <a:t>)</a:t>
                      </a: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sng" dirty="0" smtClean="0">
                          <a:latin typeface="Times New Roman"/>
                          <a:ea typeface="Times New Roman"/>
                          <a:sym typeface="Symbol"/>
                        </a:rPr>
                        <a:t>q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for all k neighbors of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if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baseline="-25000" dirty="0" err="1">
                          <a:latin typeface="Times New Roman"/>
                          <a:ea typeface="Times New Roman"/>
                        </a:rPr>
                        <a:t>ki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&gt;0</a:t>
                      </a: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(k)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next 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 </a:t>
                      </a:r>
                      <a:endParaRPr lang="en-US" sz="3200" b="1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return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808080"/>
              </a:solidFill>
              <a:latin typeface="Times New Roman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58813" y="4783138"/>
          <a:ext cx="3941762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3" imgW="1841400" imgH="368280" progId="Equation.3">
                  <p:embed/>
                </p:oleObj>
              </mc:Choice>
              <mc:Fallback>
                <p:oleObj name="Equation" r:id="rId3" imgW="18414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783138"/>
                        <a:ext cx="3941762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28" name="Straight Arrow Connector 36"/>
          <p:cNvCxnSpPr>
            <a:cxnSpLocks noChangeShapeType="1"/>
          </p:cNvCxnSpPr>
          <p:nvPr/>
        </p:nvCxnSpPr>
        <p:spPr bwMode="auto">
          <a:xfrm rot="5400000">
            <a:off x="6634956" y="2902744"/>
            <a:ext cx="611188" cy="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9" name="TextBox 39"/>
          <p:cNvSpPr txBox="1">
            <a:spLocks noChangeArrowheads="1"/>
          </p:cNvSpPr>
          <p:nvPr/>
        </p:nvSpPr>
        <p:spPr bwMode="auto">
          <a:xfrm>
            <a:off x="7067550" y="2520950"/>
            <a:ext cx="320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r>
              <a:rPr lang="en-US" sz="3200" smtClean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5130" name="TextBox 40"/>
          <p:cNvSpPr txBox="1">
            <a:spLocks noChangeArrowheads="1"/>
          </p:cNvSpPr>
          <p:nvPr/>
        </p:nvSpPr>
        <p:spPr bwMode="auto">
          <a:xfrm>
            <a:off x="6559550" y="3144838"/>
            <a:ext cx="36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r>
              <a:rPr lang="en-US" sz="3200" smtClean="0">
                <a:solidFill>
                  <a:srgbClr val="000000"/>
                </a:solidFill>
              </a:rPr>
              <a:t>c</a:t>
            </a:r>
          </a:p>
        </p:txBody>
      </p:sp>
      <p:cxnSp>
        <p:nvCxnSpPr>
          <p:cNvPr id="5131" name="Straight Arrow Connector 42"/>
          <p:cNvCxnSpPr>
            <a:cxnSpLocks noChangeShapeType="1"/>
          </p:cNvCxnSpPr>
          <p:nvPr/>
        </p:nvCxnSpPr>
        <p:spPr bwMode="auto">
          <a:xfrm>
            <a:off x="6102350" y="2901950"/>
            <a:ext cx="533400" cy="228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2" name="Straight Arrow Connector 43"/>
          <p:cNvCxnSpPr>
            <a:cxnSpLocks noChangeShapeType="1"/>
          </p:cNvCxnSpPr>
          <p:nvPr/>
        </p:nvCxnSpPr>
        <p:spPr bwMode="auto">
          <a:xfrm>
            <a:off x="7321550" y="3435350"/>
            <a:ext cx="457200" cy="228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3" name="Straight Arrow Connector 46"/>
          <p:cNvCxnSpPr>
            <a:cxnSpLocks noChangeShapeType="1"/>
          </p:cNvCxnSpPr>
          <p:nvPr/>
        </p:nvCxnSpPr>
        <p:spPr bwMode="auto">
          <a:xfrm rot="5400000">
            <a:off x="6779419" y="3588544"/>
            <a:ext cx="320675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4" name="TextBox 47"/>
          <p:cNvSpPr txBox="1">
            <a:spLocks noChangeArrowheads="1"/>
          </p:cNvSpPr>
          <p:nvPr/>
        </p:nvSpPr>
        <p:spPr bwMode="auto">
          <a:xfrm>
            <a:off x="7402513" y="2978150"/>
            <a:ext cx="4651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r>
              <a:rPr lang="en-US" sz="3200" smtClean="0">
                <a:solidFill>
                  <a:srgbClr val="000000"/>
                </a:solidFill>
              </a:rPr>
              <a:t>q</a:t>
            </a:r>
            <a:r>
              <a:rPr lang="en-US" sz="3200" baseline="-25000" smtClean="0">
                <a:solidFill>
                  <a:srgbClr val="000000"/>
                </a:solidFill>
              </a:rPr>
              <a:t>i</a:t>
            </a:r>
            <a:endParaRPr lang="en-US" sz="3200" smtClean="0">
              <a:solidFill>
                <a:srgbClr val="000000"/>
              </a:solidFill>
            </a:endParaRPr>
          </a:p>
        </p:txBody>
      </p:sp>
      <p:sp>
        <p:nvSpPr>
          <p:cNvPr id="5135" name="TextBox 48"/>
          <p:cNvSpPr txBox="1">
            <a:spLocks noChangeArrowheads="1"/>
          </p:cNvSpPr>
          <p:nvPr/>
        </p:nvSpPr>
        <p:spPr bwMode="auto">
          <a:xfrm>
            <a:off x="6110288" y="2393950"/>
            <a:ext cx="525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r>
              <a:rPr lang="en-US" sz="3200" smtClean="0">
                <a:solidFill>
                  <a:srgbClr val="000000"/>
                </a:solidFill>
              </a:rPr>
              <a:t>q</a:t>
            </a:r>
            <a:r>
              <a:rPr lang="en-US" sz="3200" baseline="-25000" smtClean="0">
                <a:solidFill>
                  <a:srgbClr val="000000"/>
                </a:solidFill>
              </a:rPr>
              <a:t>k</a:t>
            </a:r>
            <a:endParaRPr lang="en-US" sz="3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406775"/>
            <a:ext cx="474186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5088"/>
            <a:ext cx="475932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41"/>
          <p:cNvGrpSpPr>
            <a:grpSpLocks/>
          </p:cNvGrpSpPr>
          <p:nvPr/>
        </p:nvGrpSpPr>
        <p:grpSpPr bwMode="auto">
          <a:xfrm>
            <a:off x="304800" y="1795463"/>
            <a:ext cx="3287713" cy="3375025"/>
            <a:chOff x="2057400" y="1371600"/>
            <a:chExt cx="2590800" cy="2659479"/>
          </a:xfrm>
        </p:grpSpPr>
        <p:sp>
          <p:nvSpPr>
            <p:cNvPr id="3" name="Rectangle 2"/>
            <p:cNvSpPr/>
            <p:nvPr/>
          </p:nvSpPr>
          <p:spPr>
            <a:xfrm flipH="1">
              <a:off x="2057400" y="1371600"/>
              <a:ext cx="1296025" cy="129596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flipH="1">
              <a:off x="3353425" y="1371600"/>
              <a:ext cx="1294775" cy="129596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2057400" y="2667564"/>
              <a:ext cx="1296025" cy="129471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3353425" y="2667564"/>
              <a:ext cx="1294775" cy="129471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400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H="1">
              <a:off x="3190805" y="2504935"/>
              <a:ext cx="323991" cy="3240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3771891" y="2650677"/>
              <a:ext cx="38153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H="1">
              <a:off x="3190797" y="2073372"/>
              <a:ext cx="377799" cy="1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 flipH="1">
              <a:off x="3190797" y="3368086"/>
              <a:ext cx="377799" cy="1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6" name="TextBox 21"/>
            <p:cNvSpPr txBox="1">
              <a:spLocks noChangeArrowheads="1"/>
            </p:cNvSpPr>
            <p:nvPr/>
          </p:nvSpPr>
          <p:spPr bwMode="auto">
            <a:xfrm>
              <a:off x="3352800" y="1759856"/>
              <a:ext cx="4443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0.6</a:t>
              </a:r>
            </a:p>
          </p:txBody>
        </p:sp>
        <p:sp>
          <p:nvSpPr>
            <p:cNvPr id="46097" name="TextBox 22"/>
            <p:cNvSpPr txBox="1">
              <a:spLocks noChangeArrowheads="1"/>
            </p:cNvSpPr>
            <p:nvPr/>
          </p:nvSpPr>
          <p:spPr bwMode="auto">
            <a:xfrm>
              <a:off x="3406775" y="2774950"/>
              <a:ext cx="4443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0.4</a:t>
              </a:r>
            </a:p>
          </p:txBody>
        </p:sp>
        <p:sp>
          <p:nvSpPr>
            <p:cNvPr id="46098" name="TextBox 23"/>
            <p:cNvSpPr txBox="1">
              <a:spLocks noChangeArrowheads="1"/>
            </p:cNvSpPr>
            <p:nvPr/>
          </p:nvSpPr>
          <p:spPr bwMode="auto">
            <a:xfrm>
              <a:off x="3399897" y="3098800"/>
              <a:ext cx="288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46099" name="TextBox 27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303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</a:p>
          </p:txBody>
        </p:sp>
        <p:sp>
          <p:nvSpPr>
            <p:cNvPr id="46100" name="TextBox 28"/>
            <p:cNvSpPr txBox="1">
              <a:spLocks noChangeArrowheads="1"/>
            </p:cNvSpPr>
            <p:nvPr/>
          </p:nvSpPr>
          <p:spPr bwMode="auto">
            <a:xfrm>
              <a:off x="2057400" y="3692525"/>
              <a:ext cx="2968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B</a:t>
              </a:r>
            </a:p>
          </p:txBody>
        </p:sp>
        <p:sp>
          <p:nvSpPr>
            <p:cNvPr id="46101" name="TextBox 29"/>
            <p:cNvSpPr txBox="1">
              <a:spLocks noChangeArrowheads="1"/>
            </p:cNvSpPr>
            <p:nvPr/>
          </p:nvSpPr>
          <p:spPr bwMode="auto">
            <a:xfrm>
              <a:off x="3352800" y="1371600"/>
              <a:ext cx="293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C</a:t>
              </a:r>
            </a:p>
          </p:txBody>
        </p:sp>
        <p:sp>
          <p:nvSpPr>
            <p:cNvPr id="46102" name="TextBox 30"/>
            <p:cNvSpPr txBox="1">
              <a:spLocks noChangeArrowheads="1"/>
            </p:cNvSpPr>
            <p:nvPr/>
          </p:nvSpPr>
          <p:spPr bwMode="auto">
            <a:xfrm>
              <a:off x="3352800" y="3692525"/>
              <a:ext cx="3113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46103" name="TextBox 33"/>
            <p:cNvSpPr txBox="1">
              <a:spLocks noChangeArrowheads="1"/>
            </p:cNvSpPr>
            <p:nvPr/>
          </p:nvSpPr>
          <p:spPr bwMode="auto">
            <a:xfrm>
              <a:off x="2435225" y="1576159"/>
              <a:ext cx="4988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r=7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c=4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q=3</a:t>
              </a:r>
            </a:p>
          </p:txBody>
        </p:sp>
        <p:sp>
          <p:nvSpPr>
            <p:cNvPr id="46104" name="TextBox 34"/>
            <p:cNvSpPr txBox="1">
              <a:spLocks noChangeArrowheads="1"/>
            </p:cNvSpPr>
            <p:nvPr/>
          </p:nvSpPr>
          <p:spPr bwMode="auto">
            <a:xfrm>
              <a:off x="3730625" y="1445982"/>
              <a:ext cx="75854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r=5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c=6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q</a:t>
              </a:r>
              <a:r>
                <a:rPr kumimoji="0" lang="en-US" sz="1600" baseline="-25000" smtClean="0">
                  <a:solidFill>
                    <a:srgbClr val="000000"/>
                  </a:solidFill>
                  <a:latin typeface="Calibri" pitchFamily="34" charset="0"/>
                </a:rPr>
                <a:t>in</a:t>
              </a:r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=1.8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q=0.8</a:t>
              </a:r>
            </a:p>
          </p:txBody>
        </p:sp>
        <p:sp>
          <p:nvSpPr>
            <p:cNvPr id="46105" name="TextBox 35"/>
            <p:cNvSpPr txBox="1">
              <a:spLocks noChangeArrowheads="1"/>
            </p:cNvSpPr>
            <p:nvPr/>
          </p:nvSpPr>
          <p:spPr bwMode="auto">
            <a:xfrm>
              <a:off x="2489200" y="2817584"/>
              <a:ext cx="4988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r=4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c=6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q=0</a:t>
              </a:r>
            </a:p>
          </p:txBody>
        </p:sp>
        <p:sp>
          <p:nvSpPr>
            <p:cNvPr id="46106" name="TextBox 38"/>
            <p:cNvSpPr txBox="1">
              <a:spLocks noChangeArrowheads="1"/>
            </p:cNvSpPr>
            <p:nvPr/>
          </p:nvSpPr>
          <p:spPr bwMode="auto">
            <a:xfrm>
              <a:off x="3973283" y="2612572"/>
              <a:ext cx="33694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46107" name="TextBox 39"/>
            <p:cNvSpPr txBox="1">
              <a:spLocks noChangeArrowheads="1"/>
            </p:cNvSpPr>
            <p:nvPr/>
          </p:nvSpPr>
          <p:spPr bwMode="auto">
            <a:xfrm>
              <a:off x="3784600" y="2871559"/>
              <a:ext cx="60305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r=4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c=5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q</a:t>
              </a:r>
              <a:r>
                <a:rPr kumimoji="0" lang="en-US" sz="1600" baseline="-25000" smtClean="0">
                  <a:solidFill>
                    <a:srgbClr val="000000"/>
                  </a:solidFill>
                  <a:latin typeface="Calibri" pitchFamily="34" charset="0"/>
                </a:rPr>
                <a:t>in</a:t>
              </a:r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=2</a:t>
              </a:r>
            </a:p>
            <a:p>
              <a:pPr algn="l" eaLnBrk="1" hangingPunct="1"/>
              <a:r>
                <a:rPr kumimoji="0" lang="en-US" sz="1600" smtClean="0">
                  <a:solidFill>
                    <a:srgbClr val="000000"/>
                  </a:solidFill>
                  <a:latin typeface="Calibri" pitchFamily="34" charset="0"/>
                </a:rPr>
                <a:t>q=1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992688" y="87313"/>
            <a:ext cx="2652712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Retention Capacity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68775" y="3494088"/>
            <a:ext cx="40608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Runoff from uniform input of 0.25 </a:t>
            </a:r>
          </a:p>
        </p:txBody>
      </p:sp>
      <p:sp>
        <p:nvSpPr>
          <p:cNvPr id="46087" name="Title 44"/>
          <p:cNvSpPr>
            <a:spLocks noGrp="1"/>
          </p:cNvSpPr>
          <p:nvPr>
            <p:ph type="title"/>
          </p:nvPr>
        </p:nvSpPr>
        <p:spPr>
          <a:xfrm>
            <a:off x="0" y="274638"/>
            <a:ext cx="3897313" cy="1108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smtClean="0"/>
              <a:t>Retention limited runoff with run-on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557803"/>
              </p:ext>
            </p:extLst>
          </p:nvPr>
        </p:nvGraphicFramePr>
        <p:xfrm>
          <a:off x="143255" y="5503567"/>
          <a:ext cx="3683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6" imgW="1841500" imgH="368300" progId="Equation.3">
                  <p:embed/>
                </p:oleObj>
              </mc:Choice>
              <mc:Fallback>
                <p:oleObj name="Equation" r:id="rId6" imgW="18415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255" y="5503567"/>
                        <a:ext cx="36830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5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8"/>
          <p:cNvGrpSpPr>
            <a:grpSpLocks/>
          </p:cNvGrpSpPr>
          <p:nvPr/>
        </p:nvGrpSpPr>
        <p:grpSpPr bwMode="auto">
          <a:xfrm>
            <a:off x="4562475" y="963613"/>
            <a:ext cx="4114800" cy="5273675"/>
            <a:chOff x="4845171" y="7838537"/>
            <a:chExt cx="4114800" cy="5273079"/>
          </a:xfrm>
        </p:grpSpPr>
        <p:grpSp>
          <p:nvGrpSpPr>
            <p:cNvPr id="3" name="Group 451"/>
            <p:cNvGrpSpPr>
              <a:grpSpLocks/>
            </p:cNvGrpSpPr>
            <p:nvPr/>
          </p:nvGrpSpPr>
          <p:grpSpPr bwMode="auto">
            <a:xfrm>
              <a:off x="4845171" y="7838537"/>
              <a:ext cx="4114800" cy="5273079"/>
              <a:chOff x="3545458" y="7297948"/>
              <a:chExt cx="4114800" cy="5273079"/>
            </a:xfrm>
          </p:grpSpPr>
          <p:grpSp>
            <p:nvGrpSpPr>
              <p:cNvPr id="4" name="Group 405"/>
              <p:cNvGrpSpPr>
                <a:grpSpLocks/>
              </p:cNvGrpSpPr>
              <p:nvPr/>
            </p:nvGrpSpPr>
            <p:grpSpPr bwMode="auto">
              <a:xfrm>
                <a:off x="3545458" y="7640493"/>
                <a:ext cx="4114800" cy="4930534"/>
                <a:chOff x="0" y="7200547"/>
                <a:chExt cx="4114800" cy="4930534"/>
              </a:xfrm>
            </p:grpSpPr>
            <p:grpSp>
              <p:nvGrpSpPr>
                <p:cNvPr id="5" name="Group 317"/>
                <p:cNvGrpSpPr>
                  <a:grpSpLocks/>
                </p:cNvGrpSpPr>
                <p:nvPr/>
              </p:nvGrpSpPr>
              <p:grpSpPr bwMode="auto">
                <a:xfrm>
                  <a:off x="0" y="7200547"/>
                  <a:ext cx="4114800" cy="4930534"/>
                  <a:chOff x="0" y="7200547"/>
                  <a:chExt cx="4114800" cy="4930534"/>
                </a:xfrm>
              </p:grpSpPr>
              <p:sp>
                <p:nvSpPr>
                  <p:cNvPr id="37253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61941" y="9551134"/>
                    <a:ext cx="1194974" cy="118106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0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8913" y="8378655"/>
                    <a:ext cx="1193800" cy="1180967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61938" y="10727890"/>
                    <a:ext cx="1200150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472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7200863"/>
                    <a:ext cx="120173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3" name="Rectangl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7325" y="7200863"/>
                    <a:ext cx="1198563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4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5888" y="7200863"/>
                    <a:ext cx="119538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5" name="Rectangle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8373892"/>
                    <a:ext cx="1201737" cy="1182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6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5888" y="8373892"/>
                    <a:ext cx="1195387" cy="1182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7" name="Rectangl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9556447"/>
                    <a:ext cx="120173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262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6394" y="9555490"/>
                    <a:ext cx="1194974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263" name="Rectangl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6915" y="10729862"/>
                    <a:ext cx="1202151" cy="1173881"/>
                  </a:xfrm>
                  <a:prstGeom prst="rect">
                    <a:avLst/>
                  </a:prstGeom>
                  <a:noFill/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264" name="Rectangl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7864" y="10729862"/>
                    <a:ext cx="1203013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265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0876" y="10729862"/>
                    <a:ext cx="1187267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 b="1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482" name="Straight Connector 481"/>
                  <p:cNvCxnSpPr/>
                  <p:nvPr/>
                </p:nvCxnSpPr>
                <p:spPr>
                  <a:xfrm>
                    <a:off x="0" y="9559621"/>
                    <a:ext cx="4114800" cy="0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26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235907" y="8170884"/>
                    <a:ext cx="439387" cy="42751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6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346387" y="9394168"/>
                    <a:ext cx="0" cy="4313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69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23440" y="8122343"/>
                    <a:ext cx="454230" cy="52355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0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110198" y="9346541"/>
                    <a:ext cx="11875" cy="52251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090932" y="8123382"/>
                    <a:ext cx="11875" cy="57001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224033" y="9299041"/>
                    <a:ext cx="510640" cy="534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832148" y="8123383"/>
                    <a:ext cx="11875" cy="534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4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223683" y="10489017"/>
                    <a:ext cx="484095" cy="510989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5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24700" y="11343735"/>
                    <a:ext cx="526461" cy="31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606604" y="10526568"/>
                    <a:ext cx="439948" cy="4140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615230" y="11691133"/>
                    <a:ext cx="439948" cy="40544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8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62476" y="11627534"/>
                    <a:ext cx="3891" cy="50354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7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266945" y="8114889"/>
                    <a:ext cx="11519" cy="60226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8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462611" y="10520395"/>
                    <a:ext cx="495743" cy="5065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  <p:sp>
                <p:nvSpPr>
                  <p:cNvPr id="37281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096980" y="10500689"/>
                    <a:ext cx="763" cy="5531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EEECE1"/>
                      </a:solidFill>
                    </a:endParaRPr>
                  </a:p>
                </p:txBody>
              </p:sp>
            </p:grpSp>
            <p:sp>
              <p:nvSpPr>
                <p:cNvPr id="37241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2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3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4" name="Rectangle 23"/>
                <p:cNvSpPr>
                  <a:spLocks noChangeArrowheads="1"/>
                </p:cNvSpPr>
                <p:nvPr/>
              </p:nvSpPr>
              <p:spPr bwMode="auto">
                <a:xfrm>
                  <a:off x="2814125" y="8718210"/>
                  <a:ext cx="83548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  <a:cs typeface="Times New Roman" pitchFamily="18" charset="0"/>
                    </a:rPr>
                    <a:t>A=1.5</a:t>
                  </a:r>
                </a:p>
              </p:txBody>
            </p:sp>
            <p:sp>
              <p:nvSpPr>
                <p:cNvPr id="37245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8718210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prstClr val="black"/>
                      </a:solidFill>
                      <a:cs typeface="Times New Roman" pitchFamily="18" charset="0"/>
                    </a:rPr>
                    <a:t>A=3</a:t>
                  </a:r>
                </a:p>
              </p:txBody>
            </p:sp>
            <p:sp>
              <p:nvSpPr>
                <p:cNvPr id="37246" name="Rectangle 23"/>
                <p:cNvSpPr>
                  <a:spLocks noChangeArrowheads="1"/>
                </p:cNvSpPr>
                <p:nvPr/>
              </p:nvSpPr>
              <p:spPr bwMode="auto">
                <a:xfrm>
                  <a:off x="451586" y="8718210"/>
                  <a:ext cx="83548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prstClr val="black"/>
                      </a:solidFill>
                      <a:cs typeface="Times New Roman" pitchFamily="18" charset="0"/>
                    </a:rPr>
                    <a:t>A=1.5</a:t>
                  </a:r>
                </a:p>
              </p:txBody>
            </p:sp>
            <p:sp>
              <p:nvSpPr>
                <p:cNvPr id="37247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8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D=2</a:t>
                  </a:r>
                </a:p>
              </p:txBody>
            </p:sp>
            <p:sp>
              <p:nvSpPr>
                <p:cNvPr id="37249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D=1</a:t>
                  </a:r>
                </a:p>
              </p:txBody>
            </p:sp>
            <p:sp>
              <p:nvSpPr>
                <p:cNvPr id="37250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51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prstClr val="black"/>
                      </a:solidFill>
                      <a:cs typeface="Times New Roman" pitchFamily="18" charset="0"/>
                    </a:rPr>
                    <a:t>D=1</a:t>
                  </a:r>
                </a:p>
              </p:txBody>
            </p:sp>
            <p:sp>
              <p:nvSpPr>
                <p:cNvPr id="37252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D=1</a:t>
                  </a:r>
                </a:p>
              </p:txBody>
            </p:sp>
          </p:grpSp>
          <p:sp>
            <p:nvSpPr>
              <p:cNvPr id="37238" name="Rectangle 23"/>
              <p:cNvSpPr>
                <a:spLocks noChangeArrowheads="1"/>
              </p:cNvSpPr>
              <p:nvPr/>
            </p:nvSpPr>
            <p:spPr bwMode="auto">
              <a:xfrm>
                <a:off x="5220836" y="9966170"/>
                <a:ext cx="71365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B=-2</a:t>
                </a:r>
              </a:p>
            </p:txBody>
          </p:sp>
          <p:sp>
            <p:nvSpPr>
              <p:cNvPr id="37239" name="TextBox 454"/>
              <p:cNvSpPr txBox="1">
                <a:spLocks noChangeArrowheads="1"/>
              </p:cNvSpPr>
              <p:nvPr/>
            </p:nvSpPr>
            <p:spPr bwMode="auto">
              <a:xfrm>
                <a:off x="3593083" y="7297948"/>
                <a:ext cx="4019549" cy="3692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Queue’s empty so exchange border info.</a:t>
                </a:r>
              </a:p>
            </p:txBody>
          </p:sp>
        </p:grpSp>
        <p:sp>
          <p:nvSpPr>
            <p:cNvPr id="37236" name="Rectangle 23"/>
            <p:cNvSpPr>
              <a:spLocks noChangeArrowheads="1"/>
            </p:cNvSpPr>
            <p:nvPr/>
          </p:nvSpPr>
          <p:spPr bwMode="auto">
            <a:xfrm>
              <a:off x="7975537" y="10512514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B=-1</a:t>
              </a:r>
            </a:p>
          </p:txBody>
        </p:sp>
      </p:grpSp>
      <p:grpSp>
        <p:nvGrpSpPr>
          <p:cNvPr id="6" name="Group 451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3545458" y="7640493"/>
            <a:chExt cx="4114800" cy="4930534"/>
          </a:xfrm>
        </p:grpSpPr>
        <p:grpSp>
          <p:nvGrpSpPr>
            <p:cNvPr id="7" name="Group 405"/>
            <p:cNvGrpSpPr>
              <a:grpSpLocks/>
            </p:cNvGrpSpPr>
            <p:nvPr/>
          </p:nvGrpSpPr>
          <p:grpSpPr bwMode="auto">
            <a:xfrm>
              <a:off x="3545458" y="7640493"/>
              <a:ext cx="4114800" cy="4930534"/>
              <a:chOff x="0" y="7200547"/>
              <a:chExt cx="4114800" cy="4930534"/>
            </a:xfrm>
          </p:grpSpPr>
          <p:grpSp>
            <p:nvGrpSpPr>
              <p:cNvPr id="10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3720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1941" y="9551134"/>
                  <a:ext cx="1194974" cy="11810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414"/>
                  <a:ext cx="1193800" cy="11810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7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800"/>
                  <a:ext cx="1200150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658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547"/>
                  <a:ext cx="120173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9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547"/>
                  <a:ext cx="1198563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0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547"/>
                  <a:ext cx="119538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1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652"/>
                  <a:ext cx="1201737" cy="11826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2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652"/>
                  <a:ext cx="1195387" cy="11826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3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282"/>
                  <a:ext cx="120173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15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6394" y="9555490"/>
                  <a:ext cx="1194974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1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1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1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668" name="Straight Connector 667"/>
                <p:cNvCxnSpPr/>
                <p:nvPr/>
              </p:nvCxnSpPr>
              <p:spPr>
                <a:xfrm>
                  <a:off x="0" y="9559457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220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1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3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4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5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6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7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8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29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30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3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32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33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234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37194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5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6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7" name="Rectangle 23"/>
              <p:cNvSpPr>
                <a:spLocks noChangeArrowheads="1"/>
              </p:cNvSpPr>
              <p:nvPr/>
            </p:nvSpPr>
            <p:spPr bwMode="auto">
              <a:xfrm>
                <a:off x="2910305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98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99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200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201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D=2</a:t>
                </a:r>
              </a:p>
            </p:txBody>
          </p:sp>
          <p:sp>
            <p:nvSpPr>
              <p:cNvPr id="37202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203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204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205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7192" name="Rectangle 23"/>
            <p:cNvSpPr>
              <a:spLocks noChangeArrowheads="1"/>
            </p:cNvSpPr>
            <p:nvPr/>
          </p:nvSpPr>
          <p:spPr bwMode="auto">
            <a:xfrm>
              <a:off x="5220836" y="9966170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B=-2</a:t>
              </a:r>
            </a:p>
          </p:txBody>
        </p:sp>
      </p:grpSp>
      <p:grpSp>
        <p:nvGrpSpPr>
          <p:cNvPr id="11" name="Group 684"/>
          <p:cNvGrpSpPr>
            <a:grpSpLocks/>
          </p:cNvGrpSpPr>
          <p:nvPr/>
        </p:nvGrpSpPr>
        <p:grpSpPr bwMode="auto">
          <a:xfrm>
            <a:off x="4562475" y="960438"/>
            <a:ext cx="4114800" cy="5276850"/>
            <a:chOff x="5029200" y="821122"/>
            <a:chExt cx="4114800" cy="5277039"/>
          </a:xfrm>
        </p:grpSpPr>
        <p:grpSp>
          <p:nvGrpSpPr>
            <p:cNvPr id="12" name="Group 405"/>
            <p:cNvGrpSpPr>
              <a:grpSpLocks/>
            </p:cNvGrpSpPr>
            <p:nvPr/>
          </p:nvGrpSpPr>
          <p:grpSpPr bwMode="auto">
            <a:xfrm>
              <a:off x="5029200" y="1167627"/>
              <a:ext cx="4114800" cy="4930534"/>
              <a:chOff x="0" y="7200547"/>
              <a:chExt cx="4114800" cy="4930534"/>
            </a:xfrm>
          </p:grpSpPr>
          <p:grpSp>
            <p:nvGrpSpPr>
              <p:cNvPr id="13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519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2088" y="9551300"/>
                  <a:ext cx="1195387" cy="118114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0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096"/>
                  <a:ext cx="1193800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1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681"/>
                  <a:ext cx="1200150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2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129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129"/>
                  <a:ext cx="1198563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129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5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333"/>
                  <a:ext cx="120173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333"/>
                  <a:ext cx="119538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7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064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9556064"/>
                  <a:ext cx="1195387" cy="1173204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72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73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74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532" name="Straight Connector 531"/>
                <p:cNvCxnSpPr/>
                <p:nvPr/>
              </p:nvCxnSpPr>
              <p:spPr>
                <a:xfrm>
                  <a:off x="0" y="9559239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76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77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7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79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0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1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2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3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4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5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6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8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89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90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37150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1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2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3" name="Rectangle 23"/>
              <p:cNvSpPr>
                <a:spLocks noChangeArrowheads="1"/>
              </p:cNvSpPr>
              <p:nvPr/>
            </p:nvSpPr>
            <p:spPr bwMode="auto">
              <a:xfrm>
                <a:off x="2814125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54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55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56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7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58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59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60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161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7148" name="TextBox 683"/>
            <p:cNvSpPr txBox="1">
              <a:spLocks noChangeArrowheads="1"/>
            </p:cNvSpPr>
            <p:nvPr/>
          </p:nvSpPr>
          <p:spPr bwMode="auto">
            <a:xfrm>
              <a:off x="5114740" y="821122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resulting in new D=0 cells on queue</a:t>
              </a:r>
            </a:p>
          </p:txBody>
        </p:sp>
      </p:grpSp>
      <p:grpSp>
        <p:nvGrpSpPr>
          <p:cNvPr id="14" name="Group 591"/>
          <p:cNvGrpSpPr>
            <a:grpSpLocks/>
          </p:cNvGrpSpPr>
          <p:nvPr/>
        </p:nvGrpSpPr>
        <p:grpSpPr bwMode="auto">
          <a:xfrm>
            <a:off x="4562475" y="941388"/>
            <a:ext cx="4114800" cy="5295900"/>
            <a:chOff x="5149971" y="8120327"/>
            <a:chExt cx="4114800" cy="5296089"/>
          </a:xfrm>
        </p:grpSpPr>
        <p:grpSp>
          <p:nvGrpSpPr>
            <p:cNvPr id="15" name="Group 405"/>
            <p:cNvGrpSpPr>
              <a:grpSpLocks/>
            </p:cNvGrpSpPr>
            <p:nvPr/>
          </p:nvGrpSpPr>
          <p:grpSpPr bwMode="auto">
            <a:xfrm>
              <a:off x="5149971" y="8485882"/>
              <a:ext cx="4114800" cy="4930534"/>
              <a:chOff x="0" y="7200547"/>
              <a:chExt cx="4114800" cy="4930534"/>
            </a:xfrm>
          </p:grpSpPr>
          <p:grpSp>
            <p:nvGrpSpPr>
              <p:cNvPr id="16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562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2088" y="9551301"/>
                  <a:ext cx="1195387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3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097"/>
                  <a:ext cx="1193800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4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681"/>
                  <a:ext cx="1200150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565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130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6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130"/>
                  <a:ext cx="1198563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7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130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8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334"/>
                  <a:ext cx="120173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9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334"/>
                  <a:ext cx="119538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0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064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1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9556064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2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10729268"/>
                  <a:ext cx="1203325" cy="117479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4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650" y="10729268"/>
                  <a:ext cx="1187450" cy="117479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0" y="9559239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32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33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34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35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36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37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38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39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4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41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42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43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44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45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7146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37106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7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8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9" name="Rectangle 23"/>
              <p:cNvSpPr>
                <a:spLocks noChangeArrowheads="1"/>
              </p:cNvSpPr>
              <p:nvPr/>
            </p:nvSpPr>
            <p:spPr bwMode="auto">
              <a:xfrm>
                <a:off x="2814125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10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11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12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13" name="Rectangle 23"/>
              <p:cNvSpPr>
                <a:spLocks noChangeArrowheads="1"/>
              </p:cNvSpPr>
              <p:nvPr/>
            </p:nvSpPr>
            <p:spPr bwMode="auto">
              <a:xfrm>
                <a:off x="1617336" y="9946309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A=5.5</a:t>
                </a:r>
              </a:p>
            </p:txBody>
          </p:sp>
          <p:sp>
            <p:nvSpPr>
              <p:cNvPr id="37114" name="Rectangle 23"/>
              <p:cNvSpPr>
                <a:spLocks noChangeArrowheads="1"/>
              </p:cNvSpPr>
              <p:nvPr/>
            </p:nvSpPr>
            <p:spPr bwMode="auto">
              <a:xfrm>
                <a:off x="2814125" y="9946309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A=2.5</a:t>
                </a:r>
              </a:p>
            </p:txBody>
          </p:sp>
          <p:sp>
            <p:nvSpPr>
              <p:cNvPr id="37115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16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A=6</a:t>
                </a:r>
              </a:p>
            </p:txBody>
          </p:sp>
          <p:sp>
            <p:nvSpPr>
              <p:cNvPr id="37117" name="Rectangle 23"/>
              <p:cNvSpPr>
                <a:spLocks noChangeArrowheads="1"/>
              </p:cNvSpPr>
              <p:nvPr/>
            </p:nvSpPr>
            <p:spPr bwMode="auto">
              <a:xfrm>
                <a:off x="2814125" y="11116621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A=3.5</a:t>
                </a:r>
              </a:p>
            </p:txBody>
          </p:sp>
        </p:grpSp>
        <p:sp>
          <p:nvSpPr>
            <p:cNvPr id="37104" name="TextBox 590"/>
            <p:cNvSpPr txBox="1">
              <a:spLocks noChangeArrowheads="1"/>
            </p:cNvSpPr>
            <p:nvPr/>
          </p:nvSpPr>
          <p:spPr bwMode="auto">
            <a:xfrm>
              <a:off x="5273611" y="8120327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and so on until completion</a:t>
              </a:r>
            </a:p>
          </p:txBody>
        </p:sp>
      </p:grpSp>
      <p:grpSp>
        <p:nvGrpSpPr>
          <p:cNvPr id="17" name="Group 592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18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707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08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913" y="8378414"/>
                <a:ext cx="1193800" cy="118104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09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61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3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5888" y="8373652"/>
                <a:ext cx="119538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83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84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85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86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20" name="Straight Connector 61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88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89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0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1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2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3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4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5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6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7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8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99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100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101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102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37062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3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4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5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6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7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8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9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7070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71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72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73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19" name="Group 318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0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7032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33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403" y="8377966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20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3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681" y="8374428"/>
                <a:ext cx="1202151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3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6394" y="8374428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41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42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43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44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46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47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48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49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0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1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2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3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4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5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6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7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8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59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60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37020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1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2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3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4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D=3</a:t>
              </a:r>
            </a:p>
          </p:txBody>
        </p:sp>
        <p:sp>
          <p:nvSpPr>
            <p:cNvPr id="37025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6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7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7028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9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30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D=3</a:t>
              </a:r>
            </a:p>
          </p:txBody>
        </p:sp>
        <p:sp>
          <p:nvSpPr>
            <p:cNvPr id="37031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1" name="Group 319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2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699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403" y="8377966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3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38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39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97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6394" y="8374428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9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00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01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002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47" name="Straight Connector 346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04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05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06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07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08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09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0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1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2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3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4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5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6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7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7018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36978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79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0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1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82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3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4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85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6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87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8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9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3" name="Group 362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4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6948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4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913" y="8378414"/>
                <a:ext cx="1193800" cy="11810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79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8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83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55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5888" y="8373652"/>
                <a:ext cx="1195387" cy="11826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5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58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59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6960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0" name="Straight Connector 38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62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63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64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65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66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67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68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69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70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71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72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73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74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75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  <p:sp>
            <p:nvSpPr>
              <p:cNvPr id="36976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36936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37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38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39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0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1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42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43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44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5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46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7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5" name="Group 450"/>
          <p:cNvGrpSpPr>
            <a:grpSpLocks/>
          </p:cNvGrpSpPr>
          <p:nvPr/>
        </p:nvGrpSpPr>
        <p:grpSpPr bwMode="auto">
          <a:xfrm>
            <a:off x="4562475" y="963613"/>
            <a:ext cx="4114800" cy="5273675"/>
            <a:chOff x="3545458" y="7297948"/>
            <a:chExt cx="4114800" cy="5273079"/>
          </a:xfrm>
        </p:grpSpPr>
        <p:grpSp>
          <p:nvGrpSpPr>
            <p:cNvPr id="26" name="Group 405"/>
            <p:cNvGrpSpPr>
              <a:grpSpLocks/>
            </p:cNvGrpSpPr>
            <p:nvPr/>
          </p:nvGrpSpPr>
          <p:grpSpPr bwMode="auto">
            <a:xfrm>
              <a:off x="3545458" y="7640493"/>
              <a:ext cx="4114800" cy="4930534"/>
              <a:chOff x="0" y="7200547"/>
              <a:chExt cx="4114800" cy="4930534"/>
            </a:xfrm>
          </p:grpSpPr>
          <p:grpSp>
            <p:nvGrpSpPr>
              <p:cNvPr id="27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3690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1941" y="9551134"/>
                  <a:ext cx="1194974" cy="11810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655"/>
                  <a:ext cx="1193800" cy="118096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890"/>
                  <a:ext cx="1200150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423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863"/>
                  <a:ext cx="120173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4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863"/>
                  <a:ext cx="1198563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5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863"/>
                  <a:ext cx="119538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6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892"/>
                  <a:ext cx="1201737" cy="118255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7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892"/>
                  <a:ext cx="1195387" cy="118255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447"/>
                  <a:ext cx="120173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15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6394" y="9555490"/>
                  <a:ext cx="1194974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1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1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1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 b="1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0" y="9559621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20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1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3" name="Line 39"/>
                <p:cNvSpPr>
                  <a:spLocks noChangeShapeType="1"/>
                </p:cNvSpPr>
                <p:nvPr/>
              </p:nvSpPr>
              <p:spPr bwMode="auto">
                <a:xfrm>
                  <a:off x="3230962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4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5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6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7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8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29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30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3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32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33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36934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36894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5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6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7" name="Rectangle 23"/>
              <p:cNvSpPr>
                <a:spLocks noChangeArrowheads="1"/>
              </p:cNvSpPr>
              <p:nvPr/>
            </p:nvSpPr>
            <p:spPr bwMode="auto">
              <a:xfrm>
                <a:off x="2910305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898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6899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6900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901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D=2</a:t>
                </a:r>
              </a:p>
            </p:txBody>
          </p:sp>
          <p:sp>
            <p:nvSpPr>
              <p:cNvPr id="36902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903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904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prstClr val="black"/>
                    </a:solidFill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905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6891" name="Rectangle 23"/>
            <p:cNvSpPr>
              <a:spLocks noChangeArrowheads="1"/>
            </p:cNvSpPr>
            <p:nvPr/>
          </p:nvSpPr>
          <p:spPr bwMode="auto">
            <a:xfrm>
              <a:off x="5220836" y="9966170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Times New Roman" pitchFamily="18" charset="0"/>
                </a:rPr>
                <a:t>B=-1</a:t>
              </a:r>
            </a:p>
          </p:txBody>
        </p:sp>
        <p:sp>
          <p:nvSpPr>
            <p:cNvPr id="36892" name="TextBox 449"/>
            <p:cNvSpPr txBox="1">
              <a:spLocks noChangeArrowheads="1"/>
            </p:cNvSpPr>
            <p:nvPr/>
          </p:nvSpPr>
          <p:spPr bwMode="auto">
            <a:xfrm>
              <a:off x="3709360" y="7297948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Decrease cross partition dependency</a:t>
              </a:r>
            </a:p>
          </p:txBody>
        </p:sp>
      </p:grpSp>
      <p:sp>
        <p:nvSpPr>
          <p:cNvPr id="368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0425"/>
          </a:xfrm>
        </p:spPr>
        <p:txBody>
          <a:bodyPr/>
          <a:lstStyle/>
          <a:p>
            <a:r>
              <a:rPr lang="en-US" sz="3200" smtClean="0"/>
              <a:t>Parallelization of Contributing Area/Flow Algebra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9875" y="1190625"/>
          <a:ext cx="3629585" cy="2010173"/>
        </p:xfrm>
        <a:graphic>
          <a:graphicData uri="http://schemas.openxmlformats.org/drawingml/2006/table">
            <a:tbl>
              <a:tblPr/>
              <a:tblGrid>
                <a:gridCol w="3629585"/>
              </a:tblGrid>
              <a:tr h="20101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Executed by every process with grid flow field P, grid dependencies D initialized to 0 and an empty queue Q.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FindDependencies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(P,Q,D)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all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743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all k neighbors of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en-US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ki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&gt;0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D(</a:t>
                      </a:r>
                      <a:r>
                        <a:rPr lang="en-US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)=D(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)+1</a:t>
                      </a:r>
                    </a:p>
                    <a:p>
                      <a:pPr marL="2743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D(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)=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add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to Q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next</a:t>
                      </a:r>
                    </a:p>
                  </a:txBody>
                  <a:tcPr marL="94227" marR="94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44475" y="3687763"/>
          <a:ext cx="3627905" cy="2987040"/>
        </p:xfrm>
        <a:graphic>
          <a:graphicData uri="http://schemas.openxmlformats.org/drawingml/2006/table">
            <a:tbl>
              <a:tblPr/>
              <a:tblGrid>
                <a:gridCol w="3627905"/>
              </a:tblGrid>
              <a:tr h="2321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Executed by every process with D and Q initialized from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FindDependencies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FlowAlgebra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(P,Q,D,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while Q isn’t empty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get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from Q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i="1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= FA(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 err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ki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i="1" baseline="-250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each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downslope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neighbor n of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314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P</a:t>
                      </a:r>
                      <a:r>
                        <a:rPr lang="en-US" sz="1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in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&gt;0</a:t>
                      </a:r>
                    </a:p>
                    <a:p>
                      <a:pPr marL="445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D(n)=D(n)-1</a:t>
                      </a:r>
                    </a:p>
                    <a:p>
                      <a:pPr marL="445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D(n)=0</a:t>
                      </a:r>
                    </a:p>
                    <a:p>
                      <a:pPr marL="5600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add n to Q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next 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end while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swap process buffers and repeat</a:t>
                      </a:r>
                    </a:p>
                  </a:txBody>
                  <a:tcPr marL="93259" marR="932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5734" name="Rectangle 9"/>
          <p:cNvSpPr>
            <a:spLocks noChangeArrowheads="1"/>
          </p:cNvSpPr>
          <p:nvPr/>
        </p:nvSpPr>
        <p:spPr bwMode="auto">
          <a:xfrm>
            <a:off x="366713" y="763588"/>
            <a:ext cx="335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1. Dependency grid</a:t>
            </a:r>
          </a:p>
        </p:txBody>
      </p:sp>
      <p:sp>
        <p:nvSpPr>
          <p:cNvPr id="115735" name="Rectangle 10"/>
          <p:cNvSpPr>
            <a:spLocks noChangeArrowheads="1"/>
          </p:cNvSpPr>
          <p:nvPr/>
        </p:nvSpPr>
        <p:spPr bwMode="auto">
          <a:xfrm>
            <a:off x="304800" y="3268663"/>
            <a:ext cx="323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2. Flow algebra function</a:t>
            </a:r>
          </a:p>
        </p:txBody>
      </p:sp>
    </p:spTree>
    <p:extLst>
      <p:ext uri="{BB962C8B-B14F-4D97-AF65-F5344CB8AC3E}">
        <p14:creationId xmlns:p14="http://schemas.microsoft.com/office/powerpoint/2010/main" val="30870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programming entry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builder</a:t>
            </a:r>
          </a:p>
          <a:p>
            <a:r>
              <a:rPr lang="en-US" dirty="0" smtClean="0"/>
              <a:t>Python scripting environment</a:t>
            </a:r>
          </a:p>
          <a:p>
            <a:r>
              <a:rPr lang="en-US" dirty="0" err="1" smtClean="0"/>
              <a:t>ArcObjects</a:t>
            </a:r>
            <a:r>
              <a:rPr lang="en-US" dirty="0" smtClean="0"/>
              <a:t> library (for system language like C++, </a:t>
            </a:r>
            <a:r>
              <a:rPr lang="en-US" dirty="0" err="1" smtClean="0"/>
              <a:t>.Net</a:t>
            </a:r>
            <a:r>
              <a:rPr lang="en-US" dirty="0" smtClean="0"/>
              <a:t>)</a:t>
            </a:r>
          </a:p>
          <a:p>
            <a:r>
              <a:rPr lang="en-US" dirty="0" smtClean="0"/>
              <a:t>Open standard data formats that anyone can use in programs (e.g. </a:t>
            </a:r>
            <a:r>
              <a:rPr lang="en-US" dirty="0" err="1" smtClean="0"/>
              <a:t>shapefiles</a:t>
            </a:r>
            <a:r>
              <a:rPr lang="en-US" dirty="0" smtClean="0"/>
              <a:t>, </a:t>
            </a:r>
            <a:r>
              <a:rPr lang="en-US" dirty="0" err="1" smtClean="0"/>
              <a:t>geoTIFF</a:t>
            </a:r>
            <a:r>
              <a:rPr lang="en-US" dirty="0" smtClean="0"/>
              <a:t>, </a:t>
            </a:r>
            <a:r>
              <a:rPr lang="en-US" dirty="0" err="1" smtClean="0"/>
              <a:t>netCDF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75071"/>
              </p:ext>
            </p:extLst>
          </p:nvPr>
        </p:nvGraphicFramePr>
        <p:xfrm>
          <a:off x="38100" y="1524000"/>
          <a:ext cx="4191000" cy="4204740"/>
        </p:xfrm>
        <a:graphic>
          <a:graphicData uri="http://schemas.openxmlformats.org/drawingml/2006/table">
            <a:tbl>
              <a:tblPr/>
              <a:tblGrid>
                <a:gridCol w="595423"/>
                <a:gridCol w="944127"/>
                <a:gridCol w="948469"/>
                <a:gridCol w="935665"/>
                <a:gridCol w="767316"/>
              </a:tblGrid>
              <a:tr h="48818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Capability to run larger problems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773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Processors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used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Grid size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616"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Theoretcal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limit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Largest run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TauDEM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Sept 2009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Partial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implement-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1.6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June 2010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TauDEM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Sept 2010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Multifile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on 48 GB RAM PC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Hardware limits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Sept 2010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Multifile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cluster with 128 GB 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Hardware limits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 GB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Group 19"/>
          <p:cNvGrpSpPr/>
          <p:nvPr/>
        </p:nvGrpSpPr>
        <p:grpSpPr>
          <a:xfrm>
            <a:off x="4267200" y="1524000"/>
            <a:ext cx="4724400" cy="4736425"/>
            <a:chOff x="4267200" y="1524000"/>
            <a:chExt cx="4724400" cy="4736425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1524000"/>
              <a:ext cx="4558632" cy="473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571385" y="2090928"/>
              <a:ext cx="3259836" cy="35905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44695" y="2933032"/>
              <a:ext cx="598905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100" dirty="0">
                  <a:solidFill>
                    <a:srgbClr val="010000"/>
                  </a:solidFill>
                </a:rPr>
                <a:t>1.6 GB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42000" y="3596105"/>
              <a:ext cx="63500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100" dirty="0">
                  <a:solidFill>
                    <a:srgbClr val="010000"/>
                  </a:solidFill>
                </a:rPr>
                <a:t>0.22 GB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47389" y="2352843"/>
              <a:ext cx="410411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100" dirty="0">
                  <a:solidFill>
                    <a:srgbClr val="010000"/>
                  </a:solidFill>
                </a:rPr>
                <a:t>4 GB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98737" y="2104190"/>
              <a:ext cx="430463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100" dirty="0">
                  <a:solidFill>
                    <a:srgbClr val="010000"/>
                  </a:solidFill>
                </a:rPr>
                <a:t>6 GB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67201" y="1524000"/>
              <a:ext cx="53340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r>
                <a:rPr lang="en-US" sz="1100" dirty="0">
                  <a:solidFill>
                    <a:srgbClr val="010000"/>
                  </a:solidFill>
                </a:rPr>
                <a:t>11 GB</a:t>
              </a:r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4847389" y="2352842"/>
              <a:ext cx="2787396" cy="27873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5344695" y="2933032"/>
              <a:ext cx="1700784" cy="17007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5842000" y="3596105"/>
              <a:ext cx="661416" cy="6614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67200" y="1524000"/>
              <a:ext cx="4724400" cy="4724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38800" y="6324600"/>
            <a:ext cx="21336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>
                <a:solidFill>
                  <a:srgbClr val="010000"/>
                </a:solidFill>
              </a:rPr>
              <a:t>At 10 m grid cell size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" y="6172200"/>
            <a:ext cx="21336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>
                <a:solidFill>
                  <a:srgbClr val="010000"/>
                </a:solidFill>
              </a:rPr>
              <a:t>Single file size limit 4GB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0" y="276113"/>
            <a:ext cx="6096000" cy="1143000"/>
          </a:xfrm>
        </p:spPr>
        <p:txBody>
          <a:bodyPr/>
          <a:lstStyle/>
          <a:p>
            <a:r>
              <a:rPr lang="en-US" dirty="0" smtClean="0"/>
              <a:t>Capabilities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 t="15373" b="4485"/>
          <a:stretch>
            <a:fillRect/>
          </a:stretch>
        </p:blipFill>
        <p:spPr bwMode="auto">
          <a:xfrm>
            <a:off x="304800" y="1981200"/>
            <a:ext cx="4234021" cy="3266524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 t="15640" b="3613"/>
          <a:stretch>
            <a:fillRect/>
          </a:stretch>
        </p:blipFill>
        <p:spPr bwMode="auto">
          <a:xfrm>
            <a:off x="4572001" y="1981200"/>
            <a:ext cx="4234021" cy="3291184"/>
          </a:xfrm>
          <a:prstGeom prst="rect">
            <a:avLst/>
          </a:prstGeom>
          <a:noFill/>
        </p:spPr>
      </p:pic>
      <p:graphicFrame>
        <p:nvGraphicFramePr>
          <p:cNvPr id="368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254794"/>
              </p:ext>
            </p:extLst>
          </p:nvPr>
        </p:nvGraphicFramePr>
        <p:xfrm>
          <a:off x="7162800" y="3429000"/>
          <a:ext cx="118903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Equation" r:id="rId6" imgW="596641" imgH="203112" progId="Equation.3">
                  <p:embed/>
                </p:oleObj>
              </mc:Choice>
              <mc:Fallback>
                <p:oleObj name="Equation" r:id="rId6" imgW="59664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429000"/>
                        <a:ext cx="1189038" cy="401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381714"/>
              </p:ext>
            </p:extLst>
          </p:nvPr>
        </p:nvGraphicFramePr>
        <p:xfrm>
          <a:off x="6096000" y="2209800"/>
          <a:ext cx="118903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Equation" r:id="rId8" imgW="583947" imgH="190417" progId="Equation.3">
                  <p:embed/>
                </p:oleObj>
              </mc:Choice>
              <mc:Fallback>
                <p:oleObj name="Equation" r:id="rId8" imgW="58394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209800"/>
                        <a:ext cx="1189038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9918" y="3937176"/>
            <a:ext cx="1193282" cy="406224"/>
          </a:xfrm>
          <a:prstGeom prst="rect">
            <a:avLst/>
          </a:prstGeom>
          <a:noFill/>
        </p:spPr>
      </p:pic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599" y="3429000"/>
            <a:ext cx="1193800" cy="3810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1600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Parallel Pit Remove timing for NEDB test dataset (14849 x 27174 cells </a:t>
            </a:r>
            <a:r>
              <a:rPr lang="en-GB" sz="1800" dirty="0"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</a:t>
            </a:r>
            <a:r>
              <a:rPr lang="en-GB" sz="18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1.6 GB). 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5432048"/>
            <a:ext cx="441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128 processor cluster </a:t>
            </a:r>
          </a:p>
          <a:p>
            <a:pPr algn="ctr"/>
            <a:r>
              <a:rPr lang="en-GB" sz="12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16 diskless Dell SC1435 compute nodes, each with 2.0GHz dual quad-core AMD </a:t>
            </a:r>
            <a:r>
              <a:rPr lang="en-GB" sz="1200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Opteron</a:t>
            </a:r>
            <a:r>
              <a:rPr lang="en-GB" sz="12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2350 processors with 8GB RAM </a:t>
            </a:r>
            <a:endParaRPr lang="en-US" sz="1200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5432048"/>
            <a:ext cx="342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8 processor PC</a:t>
            </a:r>
          </a:p>
          <a:p>
            <a:pPr algn="ctr"/>
            <a:r>
              <a:rPr lang="en-US" sz="1200" dirty="0"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Dual quad-core Xeon E5405 2.0GHz PC with 16GB RAM</a:t>
            </a:r>
          </a:p>
          <a:p>
            <a:pPr algn="ctr"/>
            <a:endParaRPr lang="en-US" sz="1600" dirty="0">
              <a:latin typeface="Calibri" pitchFamily="34" charset="0"/>
              <a:ea typeface="Times New Roman" pitchFamily="18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15745" y="609600"/>
            <a:ext cx="73125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Improved runtime efficiency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6426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1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Parallel D-Infinity Contributing Area Timing for Boise River dataset (24856 x 24000 cells ~ 2.4 GB)</a:t>
            </a:r>
            <a:endParaRPr lang="en-US" sz="1600" dirty="0">
              <a:solidFill>
                <a:srgbClr val="010000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5508248"/>
            <a:ext cx="441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1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128 processor cluster </a:t>
            </a:r>
          </a:p>
          <a:p>
            <a:pPr algn="ctr"/>
            <a:r>
              <a:rPr lang="en-GB" sz="1200" dirty="0">
                <a:solidFill>
                  <a:srgbClr val="01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16 diskless Dell SC1435 compute nodes, each with 2.0GHz dual quad-core AMD </a:t>
            </a:r>
            <a:r>
              <a:rPr lang="en-GB" sz="1200" dirty="0" err="1">
                <a:solidFill>
                  <a:srgbClr val="01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Opteron</a:t>
            </a:r>
            <a:r>
              <a:rPr lang="en-GB" sz="1200" dirty="0">
                <a:solidFill>
                  <a:srgbClr val="01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2350 processors with 8GB RAM </a:t>
            </a:r>
            <a:endParaRPr lang="en-US" sz="1200" dirty="0">
              <a:solidFill>
                <a:srgbClr val="010000"/>
              </a:solidFill>
              <a:latin typeface="Arial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5508248"/>
            <a:ext cx="342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1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8 processor PC</a:t>
            </a:r>
          </a:p>
          <a:p>
            <a:pPr algn="ctr"/>
            <a:r>
              <a:rPr lang="en-US" sz="1200" dirty="0">
                <a:solidFill>
                  <a:srgbClr val="010000"/>
                </a:solidFill>
                <a:latin typeface="Arial"/>
                <a:ea typeface="Times New Roman" pitchFamily="18" charset="0"/>
                <a:cs typeface="Arial" pitchFamily="34" charset="0"/>
                <a:sym typeface="Symbol" pitchFamily="18" charset="2"/>
              </a:rPr>
              <a:t>Dual quad-core Xeon E5405 2.0GHz PC with 16GB RAM</a:t>
            </a:r>
          </a:p>
          <a:p>
            <a:pPr algn="ctr"/>
            <a:endParaRPr lang="en-US" sz="1600" dirty="0">
              <a:solidFill>
                <a:srgbClr val="010000"/>
              </a:solidFill>
              <a:latin typeface="Arial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381000" y="2133600"/>
            <a:ext cx="4234021" cy="3290165"/>
            <a:chOff x="381000" y="2362200"/>
            <a:chExt cx="4234021" cy="3290165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4792" b="4486"/>
            <a:stretch>
              <a:fillRect/>
            </a:stretch>
          </p:blipFill>
          <p:spPr bwMode="auto">
            <a:xfrm>
              <a:off x="381000" y="2362200"/>
              <a:ext cx="4234021" cy="3290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3" name="Picture 1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524000" y="3657600"/>
              <a:ext cx="894962" cy="304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4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3200" y="3200400"/>
              <a:ext cx="8953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9"/>
          <p:cNvGrpSpPr/>
          <p:nvPr/>
        </p:nvGrpSpPr>
        <p:grpSpPr>
          <a:xfrm>
            <a:off x="4376579" y="2133600"/>
            <a:ext cx="4234021" cy="3290165"/>
            <a:chOff x="4191000" y="2438400"/>
            <a:chExt cx="4234021" cy="3290165"/>
          </a:xfrm>
        </p:grpSpPr>
        <p:pic>
          <p:nvPicPr>
            <p:cNvPr id="3789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t="14792" b="4486"/>
            <a:stretch>
              <a:fillRect/>
            </a:stretch>
          </p:blipFill>
          <p:spPr bwMode="auto">
            <a:xfrm>
              <a:off x="4191000" y="2438400"/>
              <a:ext cx="4234021" cy="3290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7896" name="Object 8"/>
            <p:cNvGraphicFramePr>
              <a:graphicFrameLocks noChangeAspect="1"/>
            </p:cNvGraphicFramePr>
            <p:nvPr/>
          </p:nvGraphicFramePr>
          <p:xfrm>
            <a:off x="5019675" y="2897188"/>
            <a:ext cx="1014413" cy="684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8" name="Equation" r:id="rId8" imgW="672840" imgH="457200" progId="Equation.3">
                    <p:embed/>
                  </p:oleObj>
                </mc:Choice>
                <mc:Fallback>
                  <p:oleObj name="Equation" r:id="rId8" imgW="6728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9675" y="2897188"/>
                          <a:ext cx="1014413" cy="6842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7" name="Object 9"/>
            <p:cNvGraphicFramePr>
              <a:graphicFrameLocks noChangeAspect="1"/>
            </p:cNvGraphicFramePr>
            <p:nvPr/>
          </p:nvGraphicFramePr>
          <p:xfrm>
            <a:off x="4953000" y="4191000"/>
            <a:ext cx="1014413" cy="684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9" name="Equation" r:id="rId10" imgW="672840" imgH="457200" progId="Equation.3">
                    <p:embed/>
                  </p:oleObj>
                </mc:Choice>
                <mc:Fallback>
                  <p:oleObj name="Equation" r:id="rId10" imgW="6728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53000" y="4191000"/>
                          <a:ext cx="1014413" cy="684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023321" y="147021"/>
            <a:ext cx="7097358" cy="1143000"/>
          </a:xfrm>
        </p:spPr>
        <p:txBody>
          <a:bodyPr/>
          <a:lstStyle/>
          <a:p>
            <a:r>
              <a:rPr lang="en-US" dirty="0" smtClean="0"/>
              <a:t>Improved runtime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15235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1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48863" y="1981200"/>
          <a:ext cx="8839200" cy="3041904"/>
        </p:xfrm>
        <a:graphic>
          <a:graphicData uri="http://schemas.openxmlformats.org/drawingml/2006/table">
            <a:tbl>
              <a:tblPr/>
              <a:tblGrid>
                <a:gridCol w="1736271"/>
                <a:gridCol w="799441"/>
                <a:gridCol w="1088924"/>
                <a:gridCol w="1165608"/>
                <a:gridCol w="1104261"/>
                <a:gridCol w="981565"/>
                <a:gridCol w="981565"/>
                <a:gridCol w="981565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Dataset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Size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Hardware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Number of Processors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PitRemove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(run time seconds)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D8FlowDir 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(run time seconds)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(GB)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Compute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Compute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GSL100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Owl (PC)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356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GSL100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Rex (Cluster)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360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1075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1323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GSL100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Rex (Cluster)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198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430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GSL100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Mac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806 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YellowStone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2.14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Owl (PC)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529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681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4363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4571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YellowStone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2.14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Rex (Cluster)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3759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2855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11385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Boise River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Owl (PC)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4818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6225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10558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11599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Boise River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Virtual (PC)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1502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2120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10658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11191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Bear/Jordan/Weber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Virtual (PC)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4780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5695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36569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37098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4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Chesapeake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11.3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Rex (Cluster)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702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24045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18288" marR="182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457200" y="5257800"/>
            <a:ext cx="8229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10000"/>
                </a:solidFill>
              </a:rPr>
              <a:t>Owl is an 8 core PC (Dual quad-core Xeon E5405 2.0GHz) with 16GB RAM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10000"/>
                </a:solidFill>
              </a:rPr>
              <a:t>Rex is a 128 core cluster of </a:t>
            </a:r>
            <a:r>
              <a:rPr lang="en-GB" sz="1400" dirty="0">
                <a:solidFill>
                  <a:srgbClr val="010000"/>
                </a:solidFill>
              </a:rPr>
              <a:t>16 diskless Dell SC1435 compute nodes, each with 2.0GHz dual quad-core AMD </a:t>
            </a:r>
            <a:r>
              <a:rPr lang="en-GB" sz="1400" dirty="0" err="1">
                <a:solidFill>
                  <a:srgbClr val="010000"/>
                </a:solidFill>
              </a:rPr>
              <a:t>Opteron</a:t>
            </a:r>
            <a:r>
              <a:rPr lang="en-GB" sz="1400" dirty="0">
                <a:solidFill>
                  <a:srgbClr val="010000"/>
                </a:solidFill>
              </a:rPr>
              <a:t> 2350 processors with 8GB RAM </a:t>
            </a:r>
            <a:endParaRPr lang="en-US" sz="1400" dirty="0">
              <a:solidFill>
                <a:srgbClr val="01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10000"/>
                </a:solidFill>
              </a:rPr>
              <a:t>Virtual is a virtual PC resourced with 48 GB RAM and 4 Intel Xeon E5450 3 GHz processors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10000"/>
                </a:solidFill>
              </a:rPr>
              <a:t>Mac is an 8 core (Dual quad-core Intel Xeon E5620 2.26 GHz) with 16GB RAM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5459" y="147021"/>
            <a:ext cx="8269941" cy="1143000"/>
          </a:xfrm>
        </p:spPr>
        <p:txBody>
          <a:bodyPr/>
          <a:lstStyle/>
          <a:p>
            <a:r>
              <a:rPr lang="en-US" dirty="0" smtClean="0"/>
              <a:t>Scaling of run times to large grids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15235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10000"/>
              </a:solidFill>
            </a:endParaRPr>
          </a:p>
        </p:txBody>
      </p:sp>
      <p:graphicFrame>
        <p:nvGraphicFramePr>
          <p:cNvPr id="22" name="Chart 21"/>
          <p:cNvGraphicFramePr>
            <a:graphicFrameLocks noGrp="1"/>
          </p:cNvGraphicFramePr>
          <p:nvPr/>
        </p:nvGraphicFramePr>
        <p:xfrm>
          <a:off x="0" y="1950022"/>
          <a:ext cx="4457700" cy="361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angle 25"/>
          <p:cNvSpPr/>
          <p:nvPr/>
        </p:nvSpPr>
        <p:spPr>
          <a:xfrm>
            <a:off x="202019" y="5570950"/>
            <a:ext cx="87505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10000"/>
                </a:solidFill>
              </a:rPr>
              <a:t>Owl is an 8 core PC (Dual quad-core Xeon E5405 2.0GHz) with 16GB RAM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10000"/>
                </a:solidFill>
              </a:rPr>
              <a:t>Rex is a 128 core cluster of </a:t>
            </a:r>
            <a:r>
              <a:rPr lang="en-GB" sz="1400" dirty="0">
                <a:solidFill>
                  <a:srgbClr val="010000"/>
                </a:solidFill>
              </a:rPr>
              <a:t>16 diskless Dell SC1435 compute nodes, each with 2.0GHz dual quad-core AMD </a:t>
            </a:r>
            <a:r>
              <a:rPr lang="en-GB" sz="1400" dirty="0" err="1">
                <a:solidFill>
                  <a:srgbClr val="010000"/>
                </a:solidFill>
              </a:rPr>
              <a:t>Opteron</a:t>
            </a:r>
            <a:r>
              <a:rPr lang="en-GB" sz="1400" dirty="0">
                <a:solidFill>
                  <a:srgbClr val="010000"/>
                </a:solidFill>
              </a:rPr>
              <a:t> 2350 processors with 8GB RAM </a:t>
            </a:r>
            <a:endParaRPr lang="en-US" sz="1400" dirty="0">
              <a:solidFill>
                <a:srgbClr val="01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10000"/>
                </a:solidFill>
              </a:rPr>
              <a:t>Virtual is a virtual PC resourced with 48 GB RAM and 4 Intel Xeon E5450 3 GHz processors</a:t>
            </a:r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4559041" y="1945259"/>
          <a:ext cx="4257675" cy="362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0762" y="383682"/>
            <a:ext cx="8423238" cy="1143000"/>
          </a:xfrm>
        </p:spPr>
        <p:txBody>
          <a:bodyPr/>
          <a:lstStyle/>
          <a:p>
            <a:r>
              <a:rPr lang="en-US" dirty="0" smtClean="0"/>
              <a:t>Scaling of run times to large grids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C++ Command Line </a:t>
            </a:r>
            <a:r>
              <a:rPr lang="en-US" dirty="0" err="1" smtClean="0"/>
              <a:t>Executables</a:t>
            </a:r>
            <a:r>
              <a:rPr lang="en-US" dirty="0" smtClean="0"/>
              <a:t> that use MPICH2</a:t>
            </a:r>
          </a:p>
          <a:p>
            <a:r>
              <a:rPr lang="en-US" dirty="0" smtClean="0"/>
              <a:t>ArcGIS Python Script Tools</a:t>
            </a:r>
          </a:p>
          <a:p>
            <a:r>
              <a:rPr lang="en-US" dirty="0" smtClean="0"/>
              <a:t>Python validation code to provide file name defaults</a:t>
            </a:r>
          </a:p>
          <a:p>
            <a:r>
              <a:rPr lang="en-US" dirty="0" smtClean="0"/>
              <a:t>Shared as ArcGIS Toolbox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9056" y="742476"/>
            <a:ext cx="59653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while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(!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que.empty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()) 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{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Takes next node with no contributing neighbors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temp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que.front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(); 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que.pop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temp.x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j =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temp.y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  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FLOW ALGEBRA EXPRESSION EVALUATION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flowData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isInPartition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i,j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)){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float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areares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=0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.;   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 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initialize the result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(k=1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 k&lt;=8; k++)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{   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 For each neighbor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i+d1[k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];  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jn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j+d2[k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];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flowData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getData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in,jn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angle);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prop(angle, (k+4)%8);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(p&gt;0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.){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areadinf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isNodata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in,jn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))con=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true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else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{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areares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areares+p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areadinf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getData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in,jn,tempFloat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  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Local inputs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areares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areares+dx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(con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&amp;&amp;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contcheck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==1)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areadinf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setToNodata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i,j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else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areadinf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setData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i,j,areares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		//  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END FLOW ALGEBRA EXPRESSION EVALUATION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47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Q based block of code to evaluate any “flow algebra expression”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026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6686" y="1170098"/>
            <a:ext cx="820782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while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(!finished)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{  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//Loop within partition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while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(!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que.empty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()) 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{ ....		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  FLOW ALGEBRA EXPRESSION EVALUATION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  Decrement neighbor dependence of downslope cell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flowData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getData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j, angle);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(k=1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 k&lt;=8; k++) {			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prop(angle, k);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(p&gt;0.0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{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i+d1[k]; 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j+d2[k];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Decrement the number of contributing neighbors in neighbor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neighbor-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addToData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in,jn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,(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short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)-1);	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Check if neighbor needs to be added to </a:t>
            </a:r>
            <a:r>
              <a:rPr lang="en-US" sz="1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que</a:t>
            </a:r>
            <a:endParaRPr lang="en-US" sz="1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flowData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isInPartition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in,jn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&amp;&amp; neighbor-&gt;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getData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(in,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tempShort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== 0 ){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temp.x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=in; 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temp.y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que.push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(temp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//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Pass </a:t>
            </a:r>
            <a:r>
              <a:rPr lang="en-US" sz="1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information across partitions</a:t>
            </a:r>
            <a:endParaRPr lang="en-US" sz="1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areadinf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&gt;share();</a:t>
            </a:r>
          </a:p>
          <a:p>
            <a:pPr algn="l"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</a:pP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neighbor-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addBorders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();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476"/>
          </a:xfrm>
        </p:spPr>
        <p:txBody>
          <a:bodyPr/>
          <a:lstStyle/>
          <a:p>
            <a:r>
              <a:rPr lang="en-US" sz="2800" dirty="0" smtClean="0"/>
              <a:t>Maintaining to do Q and partition sharing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233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19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Python Script to Call Command 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339" y="4016829"/>
            <a:ext cx="8229600" cy="55517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mpiexec</a:t>
            </a:r>
            <a:r>
              <a:rPr lang="en-US" sz="2800" dirty="0" smtClean="0"/>
              <a:t> –n 8 </a:t>
            </a:r>
            <a:r>
              <a:rPr lang="en-US" sz="2800" dirty="0" err="1" smtClean="0"/>
              <a:t>pitremove</a:t>
            </a:r>
            <a:r>
              <a:rPr lang="en-US" sz="2800" dirty="0" smtClean="0"/>
              <a:t> –z </a:t>
            </a:r>
            <a:r>
              <a:rPr lang="en-US" sz="2800" dirty="0" err="1" smtClean="0"/>
              <a:t>Logan.tif</a:t>
            </a:r>
            <a:r>
              <a:rPr lang="en-US" sz="2800" dirty="0" smtClean="0"/>
              <a:t> –</a:t>
            </a:r>
            <a:r>
              <a:rPr lang="en-US" sz="2800" dirty="0" err="1" smtClean="0"/>
              <a:t>fel</a:t>
            </a:r>
            <a:r>
              <a:rPr lang="en-US" sz="2800" dirty="0" smtClean="0"/>
              <a:t> </a:t>
            </a:r>
            <a:r>
              <a:rPr lang="en-US" sz="2800" dirty="0" err="1" smtClean="0"/>
              <a:t>Loganfel.tif</a:t>
            </a:r>
            <a:endParaRPr lang="en-US" sz="2800" dirty="0"/>
          </a:p>
        </p:txBody>
      </p:sp>
      <p:pic>
        <p:nvPicPr>
          <p:cNvPr id="135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53" y="1059997"/>
            <a:ext cx="6762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905000" y="1251857"/>
            <a:ext cx="1175657" cy="29173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75114" y="1709057"/>
            <a:ext cx="2950029" cy="24601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37857" y="2438400"/>
            <a:ext cx="3624943" cy="17308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56114" y="2068286"/>
            <a:ext cx="2846614" cy="21009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0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8" y="340075"/>
            <a:ext cx="7580539" cy="65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743" y="568552"/>
            <a:ext cx="5268685" cy="1143000"/>
          </a:xfrm>
        </p:spPr>
        <p:txBody>
          <a:bodyPr/>
          <a:lstStyle/>
          <a:p>
            <a:r>
              <a:rPr lang="en-US" dirty="0" err="1" smtClean="0"/>
              <a:t>PitRemove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4459288" y="4500563"/>
            <a:ext cx="4519612" cy="1530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9141" name="Picture 5" descr="gisasp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19238"/>
            <a:ext cx="4217988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4541838" y="1091099"/>
            <a:ext cx="4602162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000" b="1" dirty="0" err="1"/>
              <a:t>Geodatabase</a:t>
            </a:r>
            <a:r>
              <a:rPr lang="en-US" sz="2000" b="1" dirty="0"/>
              <a:t> view:</a:t>
            </a:r>
            <a:r>
              <a:rPr lang="en-US" sz="2000" dirty="0"/>
              <a:t> Structured data sets that represent geographic information in terms of a generic GIS data model. </a:t>
            </a:r>
          </a:p>
          <a:p>
            <a:endParaRPr lang="en-US" sz="2000" dirty="0"/>
          </a:p>
          <a:p>
            <a:r>
              <a:rPr lang="en-US" sz="2000" b="1" dirty="0" err="1"/>
              <a:t>Geovisualization</a:t>
            </a:r>
            <a:r>
              <a:rPr lang="en-US" sz="2000" b="1" dirty="0"/>
              <a:t> view:</a:t>
            </a:r>
            <a:r>
              <a:rPr lang="en-US" sz="2000" dirty="0"/>
              <a:t> A GIS is a set of intelligent maps and other views that shows features and feature relationships on the earth's surface. "Windows into the database" to support queries, analysis, and editing of the information. </a:t>
            </a:r>
          </a:p>
          <a:p>
            <a:endParaRPr lang="en-US" sz="2000" dirty="0"/>
          </a:p>
          <a:p>
            <a:r>
              <a:rPr lang="en-US" sz="2400" b="1" dirty="0" err="1"/>
              <a:t>Geoprocessing</a:t>
            </a:r>
            <a:r>
              <a:rPr lang="en-US" sz="2400" b="1" dirty="0"/>
              <a:t> view:</a:t>
            </a:r>
            <a:r>
              <a:rPr lang="en-US" sz="2400" dirty="0"/>
              <a:t> Information transformation tools that </a:t>
            </a:r>
            <a:r>
              <a:rPr lang="en-US" sz="2400" dirty="0" smtClean="0"/>
              <a:t>derive </a:t>
            </a:r>
            <a:r>
              <a:rPr lang="en-US" sz="2400" dirty="0"/>
              <a:t>new geographic data sets from existing data sets.</a:t>
            </a:r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title"/>
          </p:nvPr>
        </p:nvSpPr>
        <p:spPr>
          <a:xfrm>
            <a:off x="2125663" y="219075"/>
            <a:ext cx="4265612" cy="720725"/>
          </a:xfrm>
        </p:spPr>
        <p:txBody>
          <a:bodyPr/>
          <a:lstStyle/>
          <a:p>
            <a:r>
              <a:rPr lang="en-US" sz="3600"/>
              <a:t>Three Views of GIS</a:t>
            </a: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534988" y="6394450"/>
            <a:ext cx="2501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folHlink"/>
                </a:solidFill>
              </a:rPr>
              <a:t>adapted from www.esri.com</a:t>
            </a:r>
          </a:p>
        </p:txBody>
      </p:sp>
    </p:spTree>
    <p:extLst>
      <p:ext uri="{BB962C8B-B14F-4D97-AF65-F5344CB8AC3E}">
        <p14:creationId xmlns:p14="http://schemas.microsoft.com/office/powerpoint/2010/main" val="6213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179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Validation code to add default file names</a:t>
            </a:r>
            <a:endParaRPr lang="en-US" sz="3600" dirty="0"/>
          </a:p>
        </p:txBody>
      </p:sp>
      <p:pic>
        <p:nvPicPr>
          <p:cNvPr id="136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24" y="983117"/>
            <a:ext cx="4506005" cy="585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28257" y="3385457"/>
            <a:ext cx="3624943" cy="20682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Multi-File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665" y="1475505"/>
            <a:ext cx="426720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To overcome 4 GB file size limit</a:t>
            </a:r>
          </a:p>
          <a:p>
            <a:r>
              <a:rPr lang="en-US" sz="2800" dirty="0" smtClean="0"/>
              <a:t>To avoid bottleneck of parallel reads to network files</a:t>
            </a:r>
            <a:endParaRPr lang="en-US" sz="2800" dirty="0"/>
          </a:p>
          <a:p>
            <a:r>
              <a:rPr lang="en-US" sz="2800" dirty="0" smtClean="0"/>
              <a:t>What was a file input to </a:t>
            </a:r>
            <a:r>
              <a:rPr lang="en-US" sz="2800" dirty="0" err="1" smtClean="0"/>
              <a:t>TauDEM</a:t>
            </a:r>
            <a:r>
              <a:rPr lang="en-US" sz="2800" dirty="0" smtClean="0"/>
              <a:t> is now a folder input</a:t>
            </a:r>
          </a:p>
          <a:p>
            <a:r>
              <a:rPr lang="en-US" sz="2800" dirty="0" smtClean="0"/>
              <a:t>All files in the folder tiled together to form large logical grid</a:t>
            </a:r>
            <a:endParaRPr lang="en-US" sz="28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68" y="1565545"/>
            <a:ext cx="3956079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0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886976" y="1097591"/>
            <a:ext cx="3159862" cy="5532589"/>
            <a:chOff x="2748688" y="261252"/>
            <a:chExt cx="3604571" cy="6311229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97" t="13349" r="32853" b="15422"/>
            <a:stretch/>
          </p:blipFill>
          <p:spPr bwMode="auto">
            <a:xfrm>
              <a:off x="2755035" y="261254"/>
              <a:ext cx="3598224" cy="6311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755035" y="261254"/>
              <a:ext cx="3598224" cy="6311227"/>
              <a:chOff x="1294410" y="261254"/>
              <a:chExt cx="3598224" cy="6650200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294410" y="26125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94410" y="159129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294410" y="292133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4410" y="425137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294410" y="558141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748688" y="261252"/>
              <a:ext cx="3588765" cy="3584082"/>
              <a:chOff x="1288063" y="-1009373"/>
              <a:chExt cx="3588765" cy="358408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407790" y="-1009371"/>
                <a:ext cx="1469038" cy="6311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88063" y="-1009373"/>
                <a:ext cx="2119729" cy="35840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969525" y="128096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dirty="0" smtClean="0">
                <a:solidFill>
                  <a:prstClr val="black"/>
                </a:solidFill>
                <a:latin typeface="Calibri"/>
              </a:rPr>
              <a:t>Multi-File Input Model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762" y="1280040"/>
            <a:ext cx="34408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Number of processes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err="1" smtClean="0">
                <a:solidFill>
                  <a:prstClr val="black"/>
                </a:solidFill>
                <a:latin typeface="Calibri"/>
              </a:rPr>
              <a:t>mpiexec</a:t>
            </a: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–n 5 </a:t>
            </a:r>
            <a:r>
              <a:rPr kumimoji="0" lang="en-US" sz="1800" b="1" dirty="0" err="1">
                <a:solidFill>
                  <a:prstClr val="black"/>
                </a:solidFill>
                <a:latin typeface="Calibri"/>
              </a:rPr>
              <a:t>pitremove</a:t>
            </a: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...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results in the domain being partitioned into 5 horizontal stripes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>
            <a:stCxn id="26" idx="3"/>
          </p:cNvCxnSpPr>
          <p:nvPr/>
        </p:nvCxnSpPr>
        <p:spPr>
          <a:xfrm flipV="1">
            <a:off x="3445110" y="1650852"/>
            <a:ext cx="1447430" cy="560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43424" y="2026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5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>
            <a:stCxn id="26" idx="3"/>
          </p:cNvCxnSpPr>
          <p:nvPr/>
        </p:nvCxnSpPr>
        <p:spPr>
          <a:xfrm>
            <a:off x="3445110" y="2211458"/>
            <a:ext cx="1447430" cy="276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3"/>
            <a:endCxn id="55298" idx="1"/>
          </p:cNvCxnSpPr>
          <p:nvPr/>
        </p:nvCxnSpPr>
        <p:spPr>
          <a:xfrm>
            <a:off x="3445110" y="2211458"/>
            <a:ext cx="1447430" cy="16524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3"/>
          </p:cNvCxnSpPr>
          <p:nvPr/>
        </p:nvCxnSpPr>
        <p:spPr>
          <a:xfrm>
            <a:off x="3445110" y="2211458"/>
            <a:ext cx="1447430" cy="2758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6" idx="3"/>
          </p:cNvCxnSpPr>
          <p:nvPr/>
        </p:nvCxnSpPr>
        <p:spPr>
          <a:xfrm>
            <a:off x="3445110" y="2211458"/>
            <a:ext cx="1447430" cy="3865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1761" y="2990027"/>
            <a:ext cx="34408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On input files </a:t>
            </a:r>
            <a:r>
              <a:rPr kumimoji="0" lang="en-US" sz="1800" dirty="0">
                <a:solidFill>
                  <a:prstClr val="black"/>
                </a:solidFill>
                <a:latin typeface="Calibri"/>
              </a:rPr>
              <a:t>(</a:t>
            </a: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red rectangles) may be arbitrarily positioned and may overlap or not fill domain completely.  All files in the folder are taken to comprise the domain.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prstClr val="black"/>
              </a:solidFill>
              <a:latin typeface="Calibri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Only limit is that no one file is larger than 4 GB.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21762" y="5523663"/>
            <a:ext cx="3440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Maximum </a:t>
            </a:r>
            <a:r>
              <a:rPr kumimoji="0" lang="en-US" sz="1800" dirty="0" err="1" smtClean="0">
                <a:solidFill>
                  <a:prstClr val="black"/>
                </a:solidFill>
                <a:latin typeface="Calibri"/>
              </a:rPr>
              <a:t>GeoTIFF</a:t>
            </a: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 file size 4 GB = about 32000 x 32000 rows and columns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74773" y="1635569"/>
            <a:ext cx="1858210" cy="3141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92540" y="3590930"/>
            <a:ext cx="1698265" cy="30392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69688" y="4013860"/>
            <a:ext cx="1577149" cy="26163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4003" y="128096"/>
            <a:ext cx="2674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No data values are returned where there is no file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89083" y="795647"/>
            <a:ext cx="151749" cy="484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0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892540" y="1097593"/>
            <a:ext cx="3154298" cy="5532587"/>
            <a:chOff x="2755035" y="261254"/>
            <a:chExt cx="3598224" cy="6311227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97" t="13349" r="32853" b="15422"/>
            <a:stretch/>
          </p:blipFill>
          <p:spPr bwMode="auto">
            <a:xfrm>
              <a:off x="2755035" y="261254"/>
              <a:ext cx="3598224" cy="6311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755035" y="261254"/>
              <a:ext cx="3598224" cy="6311227"/>
              <a:chOff x="1294410" y="261254"/>
              <a:chExt cx="3598224" cy="6650200"/>
            </a:xfrm>
            <a:noFill/>
          </p:grpSpPr>
          <p:sp>
            <p:nvSpPr>
              <p:cNvPr id="5" name="Rectangle 4"/>
              <p:cNvSpPr/>
              <p:nvPr/>
            </p:nvSpPr>
            <p:spPr>
              <a:xfrm>
                <a:off x="1294410" y="26125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94410" y="159129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294410" y="292133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4410" y="425137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294410" y="5581414"/>
                <a:ext cx="3598224" cy="1330040"/>
              </a:xfrm>
              <a:prstGeom prst="rect">
                <a:avLst/>
              </a:prstGeom>
              <a:grp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en-US" sz="18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755035" y="1531879"/>
              <a:ext cx="3598224" cy="1262245"/>
              <a:chOff x="1294410" y="261254"/>
              <a:chExt cx="3598224" cy="126224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94410" y="892374"/>
                <a:ext cx="3598224" cy="631125"/>
                <a:chOff x="5723906" y="1187754"/>
                <a:chExt cx="3063834" cy="631125"/>
              </a:xfrm>
              <a:noFill/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5723906" y="1187754"/>
                  <a:ext cx="1021278" cy="63112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745184" y="1187756"/>
                  <a:ext cx="1021278" cy="63112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7766462" y="1187755"/>
                  <a:ext cx="1021278" cy="63112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1294410" y="261254"/>
                <a:ext cx="3598224" cy="631125"/>
                <a:chOff x="5723906" y="1187754"/>
                <a:chExt cx="3063834" cy="631125"/>
              </a:xfrm>
              <a:noFill/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5723906" y="1187754"/>
                  <a:ext cx="1021278" cy="63112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745184" y="1187756"/>
                  <a:ext cx="1021278" cy="63112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7766462" y="1187755"/>
                  <a:ext cx="1021278" cy="631123"/>
                </a:xfrm>
                <a:prstGeom prst="rect">
                  <a:avLst/>
                </a:prstGeom>
                <a:grp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 sz="18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0" name="TextBox 19"/>
          <p:cNvSpPr txBox="1"/>
          <p:nvPr/>
        </p:nvSpPr>
        <p:spPr>
          <a:xfrm>
            <a:off x="148156" y="533400"/>
            <a:ext cx="363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Calibri"/>
              </a:rPr>
              <a:t>Option to align output with processor partitions to avoid  output files spanning processors so that local disks can be used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762" y="1875472"/>
            <a:ext cx="34408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Number of processes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err="1" smtClean="0">
                <a:solidFill>
                  <a:prstClr val="black"/>
                </a:solidFill>
                <a:latin typeface="Calibri"/>
              </a:rPr>
              <a:t>mpiexec</a:t>
            </a: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–n 5 </a:t>
            </a:r>
            <a:r>
              <a:rPr kumimoji="0" lang="en-US" sz="1800" b="1" dirty="0" err="1">
                <a:solidFill>
                  <a:prstClr val="black"/>
                </a:solidFill>
                <a:latin typeface="Calibri"/>
              </a:rPr>
              <a:t>pitremove</a:t>
            </a: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...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results in the domain being partitioned into 5 horizontal stripes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>
            <a:stCxn id="26" idx="3"/>
          </p:cNvCxnSpPr>
          <p:nvPr/>
        </p:nvCxnSpPr>
        <p:spPr>
          <a:xfrm flipV="1">
            <a:off x="3445110" y="1650852"/>
            <a:ext cx="1447430" cy="560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43424" y="2026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5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>
            <a:stCxn id="26" idx="3"/>
          </p:cNvCxnSpPr>
          <p:nvPr/>
        </p:nvCxnSpPr>
        <p:spPr>
          <a:xfrm>
            <a:off x="3445110" y="2211458"/>
            <a:ext cx="1447430" cy="276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3"/>
            <a:endCxn id="55298" idx="1"/>
          </p:cNvCxnSpPr>
          <p:nvPr/>
        </p:nvCxnSpPr>
        <p:spPr>
          <a:xfrm>
            <a:off x="3445110" y="2211458"/>
            <a:ext cx="1447430" cy="16524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3"/>
          </p:cNvCxnSpPr>
          <p:nvPr/>
        </p:nvCxnSpPr>
        <p:spPr>
          <a:xfrm>
            <a:off x="3445110" y="2211458"/>
            <a:ext cx="1447430" cy="2758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6" idx="3"/>
          </p:cNvCxnSpPr>
          <p:nvPr/>
        </p:nvCxnSpPr>
        <p:spPr>
          <a:xfrm>
            <a:off x="3445110" y="2211458"/>
            <a:ext cx="1447430" cy="3865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21762" y="3590930"/>
            <a:ext cx="34408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err="1" smtClean="0">
                <a:solidFill>
                  <a:prstClr val="black"/>
                </a:solidFill>
                <a:latin typeface="Calibri"/>
              </a:rPr>
              <a:t>Multifile</a:t>
            </a: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 option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-mf 3 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results in each stripe being output as a tiling of 3 columns and 2 rows of files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9565" y="611017"/>
            <a:ext cx="278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3 columns of files per stripe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5418256" y="980349"/>
            <a:ext cx="1051433" cy="12237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2"/>
          </p:cNvCxnSpPr>
          <p:nvPr/>
        </p:nvCxnSpPr>
        <p:spPr>
          <a:xfrm>
            <a:off x="6469689" y="980349"/>
            <a:ext cx="0" cy="12237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3" idx="2"/>
          </p:cNvCxnSpPr>
          <p:nvPr/>
        </p:nvCxnSpPr>
        <p:spPr>
          <a:xfrm>
            <a:off x="6469689" y="980349"/>
            <a:ext cx="1051432" cy="12237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728420" y="3058355"/>
            <a:ext cx="113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2 rows of files per stripe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657600" y="2488088"/>
            <a:ext cx="1234940" cy="8225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657600" y="3041342"/>
            <a:ext cx="1234940" cy="2692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48156" y="5410200"/>
            <a:ext cx="3440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Maximum </a:t>
            </a:r>
            <a:r>
              <a:rPr kumimoji="0" lang="en-US" sz="1800" dirty="0" err="1" smtClean="0">
                <a:solidFill>
                  <a:prstClr val="black"/>
                </a:solidFill>
                <a:latin typeface="Calibri"/>
              </a:rPr>
              <a:t>GeoTIFF</a:t>
            </a: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 file size 4 GB = about 32000 x 32000 rows and columns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23953" y="128096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dirty="0" smtClean="0">
                <a:solidFill>
                  <a:prstClr val="black"/>
                </a:solidFill>
                <a:latin typeface="Calibri"/>
              </a:rPr>
              <a:t>Multi-File Output  Model</a:t>
            </a:r>
          </a:p>
        </p:txBody>
      </p:sp>
    </p:spTree>
    <p:extLst>
      <p:ext uri="{BB962C8B-B14F-4D97-AF65-F5344CB8AC3E}">
        <p14:creationId xmlns:p14="http://schemas.microsoft.com/office/powerpoint/2010/main" val="26698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9" y="41565"/>
            <a:ext cx="8229600" cy="68132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Processor Specific Multi-File Strategy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178389" y="2022747"/>
            <a:ext cx="796636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white"/>
                </a:solidFill>
              </a:rPr>
              <a:t>Core 1</a:t>
            </a: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0608" y="2860947"/>
            <a:ext cx="796636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white"/>
                </a:solidFill>
              </a:rPr>
              <a:t>Core 2</a:t>
            </a:r>
            <a:endParaRPr kumimoji="0" lang="en-US" sz="1800" dirty="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1095" y="1400712"/>
            <a:ext cx="1593272" cy="3519062"/>
            <a:chOff x="221674" y="2535374"/>
            <a:chExt cx="1593272" cy="3519062"/>
          </a:xfrm>
        </p:grpSpPr>
        <p:sp>
          <p:nvSpPr>
            <p:cNvPr id="5" name="Rectangle 4"/>
            <p:cNvSpPr/>
            <p:nvPr/>
          </p:nvSpPr>
          <p:spPr>
            <a:xfrm>
              <a:off x="221674" y="2535382"/>
              <a:ext cx="1593272" cy="35190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14225" y="3169778"/>
              <a:ext cx="1413458" cy="2779880"/>
              <a:chOff x="314225" y="3169778"/>
              <a:chExt cx="1413458" cy="2779880"/>
            </a:xfrm>
          </p:grpSpPr>
          <p:pic>
            <p:nvPicPr>
              <p:cNvPr id="5632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5303100"/>
                <a:ext cx="1378510" cy="646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3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25" y="4606216"/>
                <a:ext cx="1389888" cy="633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32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3884949"/>
                <a:ext cx="1402080" cy="658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32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891" y="3169778"/>
                <a:ext cx="1383792" cy="652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74069" y="2535374"/>
              <a:ext cx="122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dirty="0" smtClean="0">
                  <a:solidFill>
                    <a:prstClr val="black"/>
                  </a:solidFill>
                  <a:latin typeface="Calibri"/>
                </a:rPr>
                <a:t>Shared file store</a:t>
              </a:r>
              <a:endParaRPr kumimoji="0"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04742" y="3992668"/>
            <a:ext cx="1593272" cy="2349416"/>
            <a:chOff x="2258292" y="1795173"/>
            <a:chExt cx="1593272" cy="2349416"/>
          </a:xfrm>
        </p:grpSpPr>
        <p:sp>
          <p:nvSpPr>
            <p:cNvPr id="27" name="Rectangle 26"/>
            <p:cNvSpPr/>
            <p:nvPr/>
          </p:nvSpPr>
          <p:spPr>
            <a:xfrm>
              <a:off x="2258292" y="1795173"/>
              <a:ext cx="1593272" cy="23494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350843" y="2413794"/>
              <a:ext cx="1413458" cy="1667928"/>
              <a:chOff x="314225" y="3169778"/>
              <a:chExt cx="1413458" cy="2779880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5303100"/>
                <a:ext cx="1378510" cy="646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25" y="4606216"/>
                <a:ext cx="1389888" cy="633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3884949"/>
                <a:ext cx="1402080" cy="658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891" y="3169778"/>
                <a:ext cx="1383792" cy="652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2448801" y="1795173"/>
              <a:ext cx="122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dirty="0" smtClean="0">
                  <a:solidFill>
                    <a:prstClr val="black"/>
                  </a:solidFill>
                  <a:latin typeface="Calibri"/>
                </a:rPr>
                <a:t>Node 2 local disk</a:t>
              </a:r>
              <a:endParaRPr kumimoji="0"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04742" y="1400712"/>
            <a:ext cx="1593272" cy="2349416"/>
            <a:chOff x="2258292" y="1795173"/>
            <a:chExt cx="1593272" cy="2349416"/>
          </a:xfrm>
        </p:grpSpPr>
        <p:sp>
          <p:nvSpPr>
            <p:cNvPr id="36" name="Rectangle 35"/>
            <p:cNvSpPr/>
            <p:nvPr/>
          </p:nvSpPr>
          <p:spPr>
            <a:xfrm>
              <a:off x="2258292" y="1795173"/>
              <a:ext cx="1593272" cy="23494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350843" y="2413794"/>
              <a:ext cx="1413458" cy="1667928"/>
              <a:chOff x="314225" y="3169778"/>
              <a:chExt cx="1413458" cy="2779880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5303100"/>
                <a:ext cx="1378510" cy="646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25" y="4606216"/>
                <a:ext cx="1389888" cy="633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3884949"/>
                <a:ext cx="1402080" cy="658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891" y="3169778"/>
                <a:ext cx="1383792" cy="652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2448801" y="1795173"/>
              <a:ext cx="122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dirty="0" smtClean="0">
                  <a:solidFill>
                    <a:prstClr val="black"/>
                  </a:solidFill>
                  <a:latin typeface="Calibri"/>
                </a:rPr>
                <a:t>Node 1 local disk</a:t>
              </a:r>
              <a:endParaRPr kumimoji="0"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225632" y="4611798"/>
            <a:ext cx="796636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white"/>
                </a:solidFill>
              </a:rPr>
              <a:t>Core 1</a:t>
            </a:r>
            <a:endParaRPr kumimoji="0" lang="en-US" sz="18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222169" y="5449998"/>
            <a:ext cx="796636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white"/>
                </a:solidFill>
              </a:rPr>
              <a:t>Core 2</a:t>
            </a:r>
            <a:endParaRPr kumimoji="0" lang="en-US" sz="1800" dirty="0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355400" y="3992668"/>
            <a:ext cx="1593272" cy="2349416"/>
            <a:chOff x="2258292" y="1795173"/>
            <a:chExt cx="1593272" cy="2349416"/>
          </a:xfrm>
        </p:grpSpPr>
        <p:sp>
          <p:nvSpPr>
            <p:cNvPr id="47" name="Rectangle 46"/>
            <p:cNvSpPr/>
            <p:nvPr/>
          </p:nvSpPr>
          <p:spPr>
            <a:xfrm>
              <a:off x="2258292" y="1795173"/>
              <a:ext cx="1593272" cy="23494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350843" y="3275656"/>
              <a:ext cx="1389888" cy="806065"/>
              <a:chOff x="314225" y="4606216"/>
              <a:chExt cx="1389888" cy="1343442"/>
            </a:xfrm>
          </p:grpSpPr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5303100"/>
                <a:ext cx="1378510" cy="646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25" y="4606216"/>
                <a:ext cx="1389888" cy="633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2448801" y="1795173"/>
              <a:ext cx="122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dirty="0" smtClean="0">
                  <a:solidFill>
                    <a:prstClr val="black"/>
                  </a:solidFill>
                  <a:latin typeface="Calibri"/>
                </a:rPr>
                <a:t>Node 2 local disk</a:t>
              </a:r>
              <a:endParaRPr kumimoji="0"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355400" y="1400712"/>
            <a:ext cx="1593272" cy="2349416"/>
            <a:chOff x="2258292" y="1795173"/>
            <a:chExt cx="1593272" cy="2349416"/>
          </a:xfrm>
        </p:grpSpPr>
        <p:sp>
          <p:nvSpPr>
            <p:cNvPr id="55" name="Rectangle 54"/>
            <p:cNvSpPr/>
            <p:nvPr/>
          </p:nvSpPr>
          <p:spPr>
            <a:xfrm>
              <a:off x="2258292" y="1795173"/>
              <a:ext cx="1593272" cy="23494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362221" y="2413793"/>
              <a:ext cx="1402080" cy="824123"/>
              <a:chOff x="325603" y="3169778"/>
              <a:chExt cx="1402080" cy="1373539"/>
            </a:xfrm>
          </p:grpSpPr>
          <p:pic>
            <p:nvPicPr>
              <p:cNvPr id="6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3884949"/>
                <a:ext cx="1402080" cy="658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891" y="3169778"/>
                <a:ext cx="1383792" cy="652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2448801" y="1795173"/>
              <a:ext cx="122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dirty="0" smtClean="0">
                  <a:solidFill>
                    <a:prstClr val="black"/>
                  </a:solidFill>
                  <a:latin typeface="Calibri"/>
                </a:rPr>
                <a:t>Node 1 local disk</a:t>
              </a:r>
              <a:endParaRPr kumimoji="0"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586371" y="76281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dirty="0" smtClean="0">
                <a:solidFill>
                  <a:prstClr val="black"/>
                </a:solidFill>
                <a:latin typeface="Calibri"/>
              </a:rPr>
              <a:t>Output</a:t>
            </a:r>
            <a:endParaRPr kumimoji="0" lang="en-US" sz="2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7329045" y="1400712"/>
            <a:ext cx="1593272" cy="3519062"/>
            <a:chOff x="221674" y="2535374"/>
            <a:chExt cx="1593272" cy="3519062"/>
          </a:xfrm>
        </p:grpSpPr>
        <p:sp>
          <p:nvSpPr>
            <p:cNvPr id="69" name="Rectangle 68"/>
            <p:cNvSpPr/>
            <p:nvPr/>
          </p:nvSpPr>
          <p:spPr>
            <a:xfrm>
              <a:off x="221674" y="2535382"/>
              <a:ext cx="1593272" cy="35190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314225" y="3169778"/>
              <a:ext cx="1413458" cy="2779880"/>
              <a:chOff x="314225" y="3169778"/>
              <a:chExt cx="1413458" cy="2779880"/>
            </a:xfrm>
          </p:grpSpPr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5303100"/>
                <a:ext cx="1378510" cy="646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25" y="4606216"/>
                <a:ext cx="1389888" cy="633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03" y="3884949"/>
                <a:ext cx="1402080" cy="658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891" y="3169778"/>
                <a:ext cx="1383792" cy="652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1" name="TextBox 70"/>
            <p:cNvSpPr txBox="1"/>
            <p:nvPr/>
          </p:nvSpPr>
          <p:spPr>
            <a:xfrm>
              <a:off x="374069" y="2535374"/>
              <a:ext cx="122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800" dirty="0" smtClean="0">
                  <a:solidFill>
                    <a:prstClr val="black"/>
                  </a:solidFill>
                  <a:latin typeface="Calibri"/>
                </a:rPr>
                <a:t>Shared file store</a:t>
              </a:r>
              <a:endParaRPr kumimoji="0"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646808" y="730504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dirty="0" smtClean="0">
                <a:solidFill>
                  <a:prstClr val="black"/>
                </a:solidFill>
                <a:latin typeface="Calibri"/>
              </a:rPr>
              <a:t>Input</a:t>
            </a:r>
            <a:endParaRPr kumimoji="0"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>
            <a:stCxn id="56325" idx="3"/>
            <a:endCxn id="42" idx="1"/>
          </p:cNvCxnSpPr>
          <p:nvPr/>
        </p:nvCxnSpPr>
        <p:spPr>
          <a:xfrm flipV="1">
            <a:off x="1737104" y="2215015"/>
            <a:ext cx="589855" cy="1462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56324" idx="3"/>
            <a:endCxn id="41" idx="1"/>
          </p:cNvCxnSpPr>
          <p:nvPr/>
        </p:nvCxnSpPr>
        <p:spPr>
          <a:xfrm flipV="1">
            <a:off x="1737104" y="2645947"/>
            <a:ext cx="571567" cy="4335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56323" idx="3"/>
            <a:endCxn id="40" idx="1"/>
          </p:cNvCxnSpPr>
          <p:nvPr/>
        </p:nvCxnSpPr>
        <p:spPr>
          <a:xfrm flipV="1">
            <a:off x="1713534" y="3071391"/>
            <a:ext cx="583759" cy="7171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56322" idx="3"/>
            <a:endCxn id="39" idx="1"/>
          </p:cNvCxnSpPr>
          <p:nvPr/>
        </p:nvCxnSpPr>
        <p:spPr>
          <a:xfrm flipV="1">
            <a:off x="1713534" y="3493294"/>
            <a:ext cx="595137" cy="9984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56325" idx="3"/>
            <a:endCxn id="33" idx="1"/>
          </p:cNvCxnSpPr>
          <p:nvPr/>
        </p:nvCxnSpPr>
        <p:spPr>
          <a:xfrm>
            <a:off x="1737104" y="2361252"/>
            <a:ext cx="589855" cy="244571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56324" idx="3"/>
            <a:endCxn id="32" idx="1"/>
          </p:cNvCxnSpPr>
          <p:nvPr/>
        </p:nvCxnSpPr>
        <p:spPr>
          <a:xfrm>
            <a:off x="1737104" y="3079471"/>
            <a:ext cx="571567" cy="215843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56323" idx="3"/>
            <a:endCxn id="31" idx="1"/>
          </p:cNvCxnSpPr>
          <p:nvPr/>
        </p:nvCxnSpPr>
        <p:spPr>
          <a:xfrm>
            <a:off x="1713534" y="3788546"/>
            <a:ext cx="583759" cy="187480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6322" idx="3"/>
            <a:endCxn id="30" idx="1"/>
          </p:cNvCxnSpPr>
          <p:nvPr/>
        </p:nvCxnSpPr>
        <p:spPr>
          <a:xfrm>
            <a:off x="1713534" y="4491717"/>
            <a:ext cx="595137" cy="159353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41" idx="3"/>
            <a:endCxn id="13" idx="1"/>
          </p:cNvCxnSpPr>
          <p:nvPr/>
        </p:nvCxnSpPr>
        <p:spPr>
          <a:xfrm>
            <a:off x="3710751" y="2645947"/>
            <a:ext cx="469857" cy="634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11" idx="1"/>
          </p:cNvCxnSpPr>
          <p:nvPr/>
        </p:nvCxnSpPr>
        <p:spPr>
          <a:xfrm>
            <a:off x="3744635" y="2234888"/>
            <a:ext cx="433754" cy="2069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11" idx="3"/>
            <a:endCxn id="61" idx="1"/>
          </p:cNvCxnSpPr>
          <p:nvPr/>
        </p:nvCxnSpPr>
        <p:spPr>
          <a:xfrm flipV="1">
            <a:off x="4975025" y="2215014"/>
            <a:ext cx="502592" cy="2268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3"/>
            <a:endCxn id="60" idx="1"/>
          </p:cNvCxnSpPr>
          <p:nvPr/>
        </p:nvCxnSpPr>
        <p:spPr>
          <a:xfrm flipV="1">
            <a:off x="4977244" y="2645945"/>
            <a:ext cx="482085" cy="6341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31" idx="3"/>
            <a:endCxn id="44" idx="1"/>
          </p:cNvCxnSpPr>
          <p:nvPr/>
        </p:nvCxnSpPr>
        <p:spPr>
          <a:xfrm flipV="1">
            <a:off x="3687181" y="5030898"/>
            <a:ext cx="538451" cy="63244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30" idx="3"/>
            <a:endCxn id="45" idx="1"/>
          </p:cNvCxnSpPr>
          <p:nvPr/>
        </p:nvCxnSpPr>
        <p:spPr>
          <a:xfrm flipV="1">
            <a:off x="3687181" y="5869098"/>
            <a:ext cx="534988" cy="21615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44" idx="3"/>
            <a:endCxn id="51" idx="1"/>
          </p:cNvCxnSpPr>
          <p:nvPr/>
        </p:nvCxnSpPr>
        <p:spPr>
          <a:xfrm>
            <a:off x="5022268" y="5030898"/>
            <a:ext cx="425683" cy="63244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45" idx="3"/>
            <a:endCxn id="50" idx="1"/>
          </p:cNvCxnSpPr>
          <p:nvPr/>
        </p:nvCxnSpPr>
        <p:spPr>
          <a:xfrm>
            <a:off x="5018805" y="5869098"/>
            <a:ext cx="440524" cy="21615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51" idx="3"/>
            <a:endCxn id="73" idx="1"/>
          </p:cNvCxnSpPr>
          <p:nvPr/>
        </p:nvCxnSpPr>
        <p:spPr>
          <a:xfrm flipV="1">
            <a:off x="6837839" y="3788546"/>
            <a:ext cx="583757" cy="18748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50" idx="3"/>
            <a:endCxn id="72" idx="1"/>
          </p:cNvCxnSpPr>
          <p:nvPr/>
        </p:nvCxnSpPr>
        <p:spPr>
          <a:xfrm flipV="1">
            <a:off x="6837839" y="4491717"/>
            <a:ext cx="595135" cy="159353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60" idx="3"/>
            <a:endCxn id="74" idx="1"/>
          </p:cNvCxnSpPr>
          <p:nvPr/>
        </p:nvCxnSpPr>
        <p:spPr>
          <a:xfrm>
            <a:off x="6861409" y="2645945"/>
            <a:ext cx="571565" cy="4335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61" idx="3"/>
            <a:endCxn id="75" idx="1"/>
          </p:cNvCxnSpPr>
          <p:nvPr/>
        </p:nvCxnSpPr>
        <p:spPr>
          <a:xfrm>
            <a:off x="6861409" y="2215014"/>
            <a:ext cx="589853" cy="1462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207525" y="5123822"/>
            <a:ext cx="1506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Scatter all input files to all nodes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349680" y="5084246"/>
            <a:ext cx="1780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Calibri"/>
              </a:rPr>
              <a:t>Gather partial output from each node to form complete output on shared store</a:t>
            </a:r>
            <a:endParaRPr kumimoji="0"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4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Topography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417320"/>
            <a:ext cx="8229600" cy="4525963"/>
          </a:xfrm>
        </p:spPr>
        <p:txBody>
          <a:bodyPr/>
          <a:lstStyle/>
          <a:p>
            <a:r>
              <a:rPr lang="en-US" dirty="0"/>
              <a:t>A Portal to High-Resolution Topography Data and </a:t>
            </a:r>
            <a:r>
              <a:rPr lang="en-US" dirty="0" smtClean="0"/>
              <a:t>Tools (</a:t>
            </a:r>
            <a:r>
              <a:rPr lang="en-US" dirty="0" smtClean="0">
                <a:hlinkClick r:id="rId2"/>
              </a:rPr>
              <a:t>http://www.opentopography.org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TauDEM</a:t>
            </a:r>
            <a:r>
              <a:rPr lang="en-US" dirty="0" smtClean="0"/>
              <a:t> tools for Open Topography under development</a:t>
            </a:r>
          </a:p>
          <a:p>
            <a:r>
              <a:rPr lang="en-US" dirty="0" smtClean="0"/>
              <a:t>Open Topography provides capability to derive DEM in </a:t>
            </a:r>
            <a:r>
              <a:rPr lang="en-US" dirty="0" err="1" smtClean="0"/>
              <a:t>GeoTIFF</a:t>
            </a:r>
            <a:r>
              <a:rPr lang="en-US" dirty="0" smtClean="0"/>
              <a:t> format from </a:t>
            </a:r>
            <a:r>
              <a:rPr lang="en-US" dirty="0" err="1" smtClean="0"/>
              <a:t>Lidar</a:t>
            </a:r>
            <a:r>
              <a:rPr lang="en-US" dirty="0" smtClean="0"/>
              <a:t> Data that can serve as input to Hydrologic Analysis using </a:t>
            </a:r>
            <a:r>
              <a:rPr lang="en-US" dirty="0" err="1" smtClean="0"/>
              <a:t>TauDEM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Teton Conservation District, Wyoming LIDAR Example</a:t>
            </a:r>
            <a:endParaRPr lang="en-US" dirty="0"/>
          </a:p>
        </p:txBody>
      </p:sp>
      <p:pic>
        <p:nvPicPr>
          <p:cNvPr id="136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92" y="1457931"/>
            <a:ext cx="6368092" cy="518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9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1" y="3903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DEM derived from point cloud using TIN DEM Generation and output as </a:t>
            </a:r>
            <a:r>
              <a:rPr lang="en-US" sz="3200" dirty="0" err="1" smtClean="0"/>
              <a:t>GeoTIFF</a:t>
            </a:r>
            <a:endParaRPr lang="en-US" sz="3200" dirty="0"/>
          </a:p>
        </p:txBody>
      </p:sp>
      <p:pic>
        <p:nvPicPr>
          <p:cNvPr id="136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90" y="1180636"/>
            <a:ext cx="5723450" cy="562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6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244607"/>
              </p:ext>
            </p:extLst>
          </p:nvPr>
        </p:nvGraphicFramePr>
        <p:xfrm>
          <a:off x="0" y="0"/>
          <a:ext cx="3976357" cy="4410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Picture" r:id="rId4" imgW="2790720" imgH="3095640" progId="Word.Picture.8">
                  <p:embed/>
                </p:oleObj>
              </mc:Choice>
              <mc:Fallback>
                <p:oleObj name="Picture" r:id="rId4" imgW="2790720" imgH="30956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976357" cy="4410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>
            <a:off x="3200400" y="1371600"/>
            <a:ext cx="59285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701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57" y="1516566"/>
            <a:ext cx="4722669" cy="461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01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3" y="4811518"/>
            <a:ext cx="2272597" cy="132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0195" y="245327"/>
            <a:ext cx="4728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TauDEM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Pit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Remove (Fill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Pits)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D-Infinity Slope and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Direction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D-Infinity Contributing area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5088" y="6335713"/>
            <a:ext cx="8953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F7F7F"/>
                </a:solidFill>
                <a:latin typeface="MS Sans Serif"/>
              </a:rPr>
              <a:t>Tarboton, D. G., (1997), "A New Method for the Determination of Flow Directions and Contributing Areas in Grid Digital Elevation Models," Water Resources Research, 33(2): 309-319.)</a:t>
            </a:r>
          </a:p>
        </p:txBody>
      </p:sp>
    </p:spTree>
    <p:extLst>
      <p:ext uri="{BB962C8B-B14F-4D97-AF65-F5344CB8AC3E}">
        <p14:creationId xmlns:p14="http://schemas.microsoft.com/office/powerpoint/2010/main" val="4383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058" y="107370"/>
            <a:ext cx="8229600" cy="7203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Contributing area from D-Infinity</a:t>
            </a:r>
            <a:endParaRPr lang="en-US" dirty="0"/>
          </a:p>
        </p:txBody>
      </p:sp>
      <p:pic>
        <p:nvPicPr>
          <p:cNvPr id="13711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"/>
          <a:stretch/>
        </p:blipFill>
        <p:spPr bwMode="auto">
          <a:xfrm>
            <a:off x="79454" y="972653"/>
            <a:ext cx="4470245" cy="4526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6" y="4912113"/>
            <a:ext cx="19050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1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53" y="972653"/>
            <a:ext cx="5062441" cy="4526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25912" y="3236003"/>
            <a:ext cx="691376" cy="5888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17288" y="972653"/>
            <a:ext cx="2297365" cy="226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17288" y="3824868"/>
            <a:ext cx="2297365" cy="16744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2" b="-396"/>
          <a:stretch/>
        </p:blipFill>
        <p:spPr bwMode="auto">
          <a:xfrm>
            <a:off x="152400" y="38100"/>
            <a:ext cx="884576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31027" r="61546" b="6228"/>
          <a:stretch/>
        </p:blipFill>
        <p:spPr bwMode="auto">
          <a:xfrm>
            <a:off x="224310" y="1646515"/>
            <a:ext cx="3405334" cy="51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2" t="28623" r="3646" b="5845"/>
          <a:stretch/>
        </p:blipFill>
        <p:spPr bwMode="auto">
          <a:xfrm>
            <a:off x="3551128" y="1577815"/>
            <a:ext cx="5397959" cy="517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33400" y="5133975"/>
            <a:ext cx="2743200" cy="1371600"/>
          </a:xfrm>
          <a:prstGeom prst="roundRect">
            <a:avLst>
              <a:gd name="adj" fmla="val 104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55376" y="2981324"/>
            <a:ext cx="3074267" cy="1933575"/>
          </a:xfrm>
          <a:prstGeom prst="roundRect">
            <a:avLst>
              <a:gd name="adj" fmla="val 104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9844" y="6505574"/>
            <a:ext cx="972232" cy="244465"/>
          </a:xfrm>
          <a:prstGeom prst="roundRect">
            <a:avLst>
              <a:gd name="adj" fmla="val 104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0" y="8743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http://resources.arcgis.com/en/help/main/10.1/002w/002w00000001000000.htm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2863"/>
            <a:ext cx="8029575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42863"/>
            <a:ext cx="8229600" cy="7203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Contributing area from D-Infinity</a:t>
            </a:r>
            <a:endParaRPr lang="en-US" dirty="0"/>
          </a:p>
        </p:txBody>
      </p:sp>
      <p:pic>
        <p:nvPicPr>
          <p:cNvPr id="137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948238"/>
            <a:ext cx="19050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7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43" y="228600"/>
            <a:ext cx="7609114" cy="1143000"/>
          </a:xfrm>
        </p:spPr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945"/>
            <a:ext cx="8065546" cy="4516419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Parallelization speeds up processing and partitioned processing reduces size limitations</a:t>
            </a:r>
          </a:p>
          <a:p>
            <a:r>
              <a:rPr lang="en-US" sz="2400" dirty="0" smtClean="0"/>
              <a:t>Parallel logic developed for general recursive flow accumulation methodology (flow algebra) </a:t>
            </a:r>
          </a:p>
          <a:p>
            <a:r>
              <a:rPr lang="en-US" sz="2400" dirty="0" smtClean="0"/>
              <a:t>Documented </a:t>
            </a:r>
            <a:r>
              <a:rPr lang="en-US" sz="2400" dirty="0" err="1" smtClean="0"/>
              <a:t>ArcGIS</a:t>
            </a:r>
            <a:r>
              <a:rPr lang="en-US" sz="2400" dirty="0" smtClean="0"/>
              <a:t> Toolbox Graphical User Interface</a:t>
            </a:r>
          </a:p>
          <a:p>
            <a:r>
              <a:rPr lang="en-US" sz="2400" dirty="0" smtClean="0"/>
              <a:t>32 and 64 bit versions (but 32 bit version limited by inherent 32 bit operating system memory limitations)</a:t>
            </a:r>
          </a:p>
          <a:p>
            <a:r>
              <a:rPr lang="en-US" sz="2400" dirty="0" smtClean="0"/>
              <a:t>PC, Mac and Linux/Unix capability</a:t>
            </a:r>
          </a:p>
          <a:p>
            <a:r>
              <a:rPr lang="en-US" sz="2400" dirty="0" smtClean="0"/>
              <a:t>Capability to process large grids efficiently increased from 0.22 GB upper limit pre-project to where &lt; 4GB grids can be processed in the ArcGIS Toolbox version on a PC within a day and up to 11 GB has been processed on a distributed cluster (a 50 fold size increase)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41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8791" y="274638"/>
            <a:ext cx="8735209" cy="796925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Arial" pitchFamily="34" charset="0"/>
              </a:rPr>
              <a:t>Limitations and Dependencies</a:t>
            </a:r>
          </a:p>
        </p:txBody>
      </p:sp>
      <p:sp>
        <p:nvSpPr>
          <p:cNvPr id="37891" name="Rectangle 10"/>
          <p:cNvSpPr>
            <a:spLocks noGrp="1" noChangeArrowheads="1"/>
          </p:cNvSpPr>
          <p:nvPr>
            <p:ph idx="1"/>
          </p:nvPr>
        </p:nvSpPr>
        <p:spPr>
          <a:xfrm>
            <a:off x="441064" y="1463675"/>
            <a:ext cx="8409249" cy="5018088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2400"/>
              </a:spcBef>
            </a:pPr>
            <a:r>
              <a:rPr lang="en-US" dirty="0" smtClean="0">
                <a:latin typeface="Arial" pitchFamily="34" charset="0"/>
              </a:rPr>
              <a:t>Uses MPICH2 library from Argonne National Laboratory </a:t>
            </a:r>
            <a:r>
              <a:rPr lang="en-US" dirty="0" smtClean="0">
                <a:latin typeface="Arial" pitchFamily="34" charset="0"/>
                <a:hlinkClick r:id="rId2"/>
              </a:rPr>
              <a:t>http://www.mcs.anl.gov/research/projects/mpich2/</a:t>
            </a:r>
            <a:r>
              <a:rPr lang="en-US" dirty="0" smtClean="0">
                <a:latin typeface="Arial" pitchFamily="34" charset="0"/>
              </a:rPr>
              <a:t>   </a:t>
            </a:r>
          </a:p>
          <a:p>
            <a:pPr eaLnBrk="1" hangingPunct="1">
              <a:spcBef>
                <a:spcPts val="2400"/>
              </a:spcBef>
            </a:pPr>
            <a:r>
              <a:rPr lang="en-US" dirty="0" smtClean="0">
                <a:latin typeface="Arial" pitchFamily="34" charset="0"/>
              </a:rPr>
              <a:t>TIFF (</a:t>
            </a:r>
            <a:r>
              <a:rPr lang="en-US" dirty="0" err="1" smtClean="0">
                <a:latin typeface="Arial" pitchFamily="34" charset="0"/>
              </a:rPr>
              <a:t>GeoTIFF</a:t>
            </a:r>
            <a:r>
              <a:rPr lang="en-US" dirty="0" smtClean="0">
                <a:latin typeface="Arial" pitchFamily="34" charset="0"/>
              </a:rPr>
              <a:t>) 4 GB file size (for single file version)</a:t>
            </a:r>
          </a:p>
          <a:p>
            <a:pPr eaLnBrk="1" hangingPunct="1">
              <a:spcBef>
                <a:spcPts val="2400"/>
              </a:spcBef>
            </a:pPr>
            <a:r>
              <a:rPr lang="en-US" dirty="0" smtClean="0">
                <a:latin typeface="Arial" pitchFamily="34" charset="0"/>
              </a:rPr>
              <a:t>Run </a:t>
            </a:r>
            <a:r>
              <a:rPr lang="en-US" dirty="0" err="1" smtClean="0">
                <a:latin typeface="Arial" pitchFamily="34" charset="0"/>
              </a:rPr>
              <a:t>multifile</a:t>
            </a:r>
            <a:r>
              <a:rPr lang="en-US" dirty="0" smtClean="0">
                <a:latin typeface="Arial" pitchFamily="34" charset="0"/>
              </a:rPr>
              <a:t> version from command line for &gt; 4 GB datasets</a:t>
            </a:r>
          </a:p>
          <a:p>
            <a:pPr eaLnBrk="1" hangingPunct="1">
              <a:spcBef>
                <a:spcPts val="2400"/>
              </a:spcBef>
            </a:pPr>
            <a:r>
              <a:rPr lang="en-US" dirty="0" smtClean="0">
                <a:latin typeface="Arial" pitchFamily="34" charset="0"/>
              </a:rPr>
              <a:t>Processor memory 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22238"/>
            <a:ext cx="8229600" cy="725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example – time series interpolation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843081"/>
            <a:ext cx="7000875" cy="5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3126700"/>
            <a:ext cx="4257675" cy="3319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6725" y="1095375"/>
            <a:ext cx="3371849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Soil moisture at 8 sites in field</a:t>
            </a:r>
          </a:p>
          <a:p>
            <a:r>
              <a:rPr lang="en-US" dirty="0" smtClean="0"/>
              <a:t>Hourly for a month</a:t>
            </a:r>
          </a:p>
          <a:p>
            <a:r>
              <a:rPr lang="en-US" dirty="0" smtClean="0"/>
              <a:t>~ 720 time steps</a:t>
            </a:r>
          </a:p>
          <a:p>
            <a:r>
              <a:rPr lang="en-US" dirty="0" smtClean="0"/>
              <a:t>What is the spatial pattern over time</a:t>
            </a:r>
          </a:p>
          <a:p>
            <a:endParaRPr lang="en-US" dirty="0"/>
          </a:p>
          <a:p>
            <a:r>
              <a:rPr lang="en-US" dirty="0" smtClean="0"/>
              <a:t>Data from </a:t>
            </a:r>
            <a:r>
              <a:rPr lang="en-US" dirty="0" err="1" smtClean="0"/>
              <a:t>Manal</a:t>
            </a:r>
            <a:r>
              <a:rPr lang="en-US" dirty="0" smtClean="0"/>
              <a:t> </a:t>
            </a:r>
            <a:r>
              <a:rPr lang="en-US" smtClean="0"/>
              <a:t>Elarab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41288"/>
            <a:ext cx="8229600" cy="1143000"/>
          </a:xfrm>
        </p:spPr>
        <p:txBody>
          <a:bodyPr/>
          <a:lstStyle/>
          <a:p>
            <a:r>
              <a:rPr lang="en-US" dirty="0" smtClean="0"/>
              <a:t>How to use in ArcGIS </a:t>
            </a:r>
            <a:endParaRPr 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2" y="3957637"/>
            <a:ext cx="53435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5" r="69234"/>
          <a:stretch/>
        </p:blipFill>
        <p:spPr bwMode="auto">
          <a:xfrm>
            <a:off x="166687" y="1400174"/>
            <a:ext cx="3138488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0549" y="1114425"/>
            <a:ext cx="4276725" cy="4525963"/>
          </a:xfrm>
        </p:spPr>
        <p:txBody>
          <a:bodyPr/>
          <a:lstStyle/>
          <a:p>
            <a:r>
              <a:rPr lang="en-US" dirty="0" smtClean="0"/>
              <a:t>Time series in Excel imported to Object class in ArcGIS</a:t>
            </a:r>
          </a:p>
          <a:p>
            <a:r>
              <a:rPr lang="en-US" dirty="0" smtClean="0"/>
              <a:t>Joined to Feature Class (one to many)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57261" y="2531268"/>
            <a:ext cx="200025" cy="6619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391525" y="5843586"/>
            <a:ext cx="200025" cy="2047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6" idx="3"/>
            <a:endCxn id="11" idx="1"/>
          </p:cNvCxnSpPr>
          <p:nvPr/>
        </p:nvCxnSpPr>
        <p:spPr>
          <a:xfrm>
            <a:off x="1157286" y="2862262"/>
            <a:ext cx="7234239" cy="3083718"/>
          </a:xfrm>
          <a:prstGeom prst="bentConnector3">
            <a:avLst>
              <a:gd name="adj1" fmla="val 3156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0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enabled layer with 4884 records that can be visualized using time slider 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1503439"/>
            <a:ext cx="6179344" cy="522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5564"/>
            <a:ext cx="5186362" cy="396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229600" y="2019300"/>
            <a:ext cx="219075" cy="2896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if you want spatial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Interpolate using spline or inverse distance weight at each time step</a:t>
            </a:r>
          </a:p>
          <a:p>
            <a:r>
              <a:rPr lang="en-US" dirty="0" smtClean="0"/>
              <a:t>Analyze resulting </a:t>
            </a:r>
            <a:r>
              <a:rPr lang="en-US" dirty="0" err="1" smtClean="0"/>
              <a:t>rasters</a:t>
            </a:r>
            <a:endParaRPr lang="en-US" dirty="0" smtClean="0"/>
          </a:p>
          <a:p>
            <a:r>
              <a:rPr lang="en-US" dirty="0" smtClean="0"/>
              <a:t>30 days – 720 hours ???</a:t>
            </a:r>
          </a:p>
          <a:p>
            <a:r>
              <a:rPr lang="en-US" dirty="0" smtClean="0"/>
              <a:t>A job for programming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Generic (Online)">
  <a:themeElements>
    <a:clrScheme name="Custom 12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Generic (Online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Online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Online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Online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untain Top">
  <a:themeElements>
    <a:clrScheme name="Mountain Top 1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00FF"/>
      </a:hlink>
      <a:folHlink>
        <a:srgbClr val="0000FF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ntain Top 10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00FF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11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00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FF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2690</Words>
  <Application>Microsoft Office PowerPoint</Application>
  <PresentationFormat>On-screen Show (4:3)</PresentationFormat>
  <Paragraphs>676</Paragraphs>
  <Slides>52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Office Theme</vt:lpstr>
      <vt:lpstr>6_Generic (Online)</vt:lpstr>
      <vt:lpstr>Mountain Top</vt:lpstr>
      <vt:lpstr>Picture</vt:lpstr>
      <vt:lpstr>Graph Sheet</vt:lpstr>
      <vt:lpstr>Bitmap Image</vt:lpstr>
      <vt:lpstr>Worksheet</vt:lpstr>
      <vt:lpstr>Equation</vt:lpstr>
      <vt:lpstr>Extending ArcGIS using programming</vt:lpstr>
      <vt:lpstr>Why Programming</vt:lpstr>
      <vt:lpstr>ArcGIS programming entry points</vt:lpstr>
      <vt:lpstr>Three Views of GIS</vt:lpstr>
      <vt:lpstr>PowerPoint Presentation</vt:lpstr>
      <vt:lpstr>An example – time series interpolation</vt:lpstr>
      <vt:lpstr>How to use in ArcGIS </vt:lpstr>
      <vt:lpstr>Time enabled layer with 4884 records that can be visualized using time slider </vt:lpstr>
      <vt:lpstr>But what if you want spatial fields</vt:lpstr>
      <vt:lpstr>The program workflow</vt:lpstr>
      <vt:lpstr>I used PyScripter (as suggested by an ESRI programmer http://blogs.esri.com/esri/arcgis/2011/06/17/pyscripter-free-python-ide/) </vt:lpstr>
      <vt:lpstr>This shows the reading of time parameters and creation of raster catalog </vt:lpstr>
      <vt:lpstr>This shows the iterative part</vt:lpstr>
      <vt:lpstr>The result</vt:lpstr>
      <vt:lpstr>Terrain Analysis Using Digital Elevation Models (TauDEM)</vt:lpstr>
      <vt:lpstr>TauDEM - Channel Network and Watershed Delineation Software</vt:lpstr>
      <vt:lpstr>Website and Demo</vt:lpstr>
      <vt:lpstr>Model Builder Model to Delineate Watershed using TauDEM tools</vt:lpstr>
      <vt:lpstr>Pit Filling </vt:lpstr>
      <vt:lpstr>Some Algorithm Details Pit Removal: Planchon Fill Algorithm</vt:lpstr>
      <vt:lpstr>Parallel Approach</vt:lpstr>
      <vt:lpstr>Parallel Scheme</vt:lpstr>
      <vt:lpstr>PowerPoint Presentation</vt:lpstr>
      <vt:lpstr>D-Infinity Contributing Area</vt:lpstr>
      <vt:lpstr>Pseudocode for Recursive Flow Accumulation</vt:lpstr>
      <vt:lpstr>General Pseudocode Upstream Flow Algebra Evaluation</vt:lpstr>
      <vt:lpstr>Example: Retention limited runoff generation with run-on</vt:lpstr>
      <vt:lpstr>Retention limited runoff with run-on</vt:lpstr>
      <vt:lpstr>Parallelization of Contributing Area/Flow Algebra</vt:lpstr>
      <vt:lpstr>Capabilities Summary</vt:lpstr>
      <vt:lpstr>Improved runtime efficiency </vt:lpstr>
      <vt:lpstr>Improved runtime efficiency</vt:lpstr>
      <vt:lpstr>Scaling of run times to large grids</vt:lpstr>
      <vt:lpstr>Scaling of run times to large grids</vt:lpstr>
      <vt:lpstr>Programming</vt:lpstr>
      <vt:lpstr>Q based block of code to evaluate any “flow algebra expression”</vt:lpstr>
      <vt:lpstr>Maintaining to do Q and partition sharing</vt:lpstr>
      <vt:lpstr>Python Script to Call Command Line</vt:lpstr>
      <vt:lpstr>PitRemove</vt:lpstr>
      <vt:lpstr>Validation code to add default file names</vt:lpstr>
      <vt:lpstr>Multi-File approach</vt:lpstr>
      <vt:lpstr>PowerPoint Presentation</vt:lpstr>
      <vt:lpstr>PowerPoint Presentation</vt:lpstr>
      <vt:lpstr>Processor Specific Multi-File Strategy</vt:lpstr>
      <vt:lpstr>Open Topography</vt:lpstr>
      <vt:lpstr>Teton Conservation District, Wyoming LIDAR Example</vt:lpstr>
      <vt:lpstr>DEM derived from point cloud using TIN DEM Generation and output as GeoTIFF</vt:lpstr>
      <vt:lpstr>PowerPoint Presentation</vt:lpstr>
      <vt:lpstr>Contributing area from D-Infinity</vt:lpstr>
      <vt:lpstr>Contributing area from D-Infinity</vt:lpstr>
      <vt:lpstr>Summary and Conclusions</vt:lpstr>
      <vt:lpstr>Limitations and Dependencies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Tarboton</dc:creator>
  <cp:lastModifiedBy>David Tarboton</cp:lastModifiedBy>
  <cp:revision>19</cp:revision>
  <dcterms:created xsi:type="dcterms:W3CDTF">2012-11-04T22:59:10Z</dcterms:created>
  <dcterms:modified xsi:type="dcterms:W3CDTF">2012-11-06T17:23:18Z</dcterms:modified>
</cp:coreProperties>
</file>