
<file path=[Content_Types].xml><?xml version="1.0" encoding="utf-8"?>
<Types xmlns="http://schemas.openxmlformats.org/package/2006/content-types">
  <Default Extension="png" ContentType="image/png"/>
  <Default Extension="bin" ContentType="application/vnd.openxmlformats-officedocument.oleObject"/>
  <Default Extension="mpeg" ContentType="video/mpe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2"/>
  </p:sldMasterIdLst>
  <p:notesMasterIdLst>
    <p:notesMasterId r:id="rId113"/>
  </p:notesMasterIdLst>
  <p:handoutMasterIdLst>
    <p:handoutMasterId r:id="rId114"/>
  </p:handoutMasterIdLst>
  <p:sldIdLst>
    <p:sldId id="325" r:id="rId3"/>
    <p:sldId id="488" r:id="rId4"/>
    <p:sldId id="489" r:id="rId5"/>
    <p:sldId id="301" r:id="rId6"/>
    <p:sldId id="415" r:id="rId7"/>
    <p:sldId id="377" r:id="rId8"/>
    <p:sldId id="378" r:id="rId9"/>
    <p:sldId id="329" r:id="rId10"/>
    <p:sldId id="463" r:id="rId11"/>
    <p:sldId id="393" r:id="rId12"/>
    <p:sldId id="390" r:id="rId13"/>
    <p:sldId id="456" r:id="rId14"/>
    <p:sldId id="457" r:id="rId15"/>
    <p:sldId id="474" r:id="rId16"/>
    <p:sldId id="475" r:id="rId17"/>
    <p:sldId id="476" r:id="rId18"/>
    <p:sldId id="452" r:id="rId19"/>
    <p:sldId id="453" r:id="rId20"/>
    <p:sldId id="427" r:id="rId21"/>
    <p:sldId id="428" r:id="rId22"/>
    <p:sldId id="430" r:id="rId23"/>
    <p:sldId id="479" r:id="rId24"/>
    <p:sldId id="480" r:id="rId25"/>
    <p:sldId id="431" r:id="rId26"/>
    <p:sldId id="432" r:id="rId27"/>
    <p:sldId id="433" r:id="rId28"/>
    <p:sldId id="434" r:id="rId29"/>
    <p:sldId id="435" r:id="rId30"/>
    <p:sldId id="436" r:id="rId31"/>
    <p:sldId id="437" r:id="rId32"/>
    <p:sldId id="438" r:id="rId33"/>
    <p:sldId id="439" r:id="rId34"/>
    <p:sldId id="440" r:id="rId35"/>
    <p:sldId id="441" r:id="rId36"/>
    <p:sldId id="442" r:id="rId37"/>
    <p:sldId id="458" r:id="rId38"/>
    <p:sldId id="478" r:id="rId39"/>
    <p:sldId id="481" r:id="rId40"/>
    <p:sldId id="482" r:id="rId41"/>
    <p:sldId id="459" r:id="rId42"/>
    <p:sldId id="483" r:id="rId43"/>
    <p:sldId id="444" r:id="rId44"/>
    <p:sldId id="445" r:id="rId45"/>
    <p:sldId id="446" r:id="rId46"/>
    <p:sldId id="449" r:id="rId47"/>
    <p:sldId id="461" r:id="rId48"/>
    <p:sldId id="462" r:id="rId49"/>
    <p:sldId id="485" r:id="rId50"/>
    <p:sldId id="486" r:id="rId51"/>
    <p:sldId id="450" r:id="rId52"/>
    <p:sldId id="487" r:id="rId53"/>
    <p:sldId id="383" r:id="rId54"/>
    <p:sldId id="384" r:id="rId55"/>
    <p:sldId id="484" r:id="rId56"/>
    <p:sldId id="385" r:id="rId57"/>
    <p:sldId id="386" r:id="rId58"/>
    <p:sldId id="421" r:id="rId59"/>
    <p:sldId id="422" r:id="rId60"/>
    <p:sldId id="423" r:id="rId61"/>
    <p:sldId id="280" r:id="rId62"/>
    <p:sldId id="327" r:id="rId63"/>
    <p:sldId id="278" r:id="rId64"/>
    <p:sldId id="424" r:id="rId65"/>
    <p:sldId id="455" r:id="rId66"/>
    <p:sldId id="277" r:id="rId67"/>
    <p:sldId id="426" r:id="rId68"/>
    <p:sldId id="279" r:id="rId69"/>
    <p:sldId id="307" r:id="rId70"/>
    <p:sldId id="477" r:id="rId71"/>
    <p:sldId id="419" r:id="rId72"/>
    <p:sldId id="387" r:id="rId73"/>
    <p:sldId id="454" r:id="rId74"/>
    <p:sldId id="299" r:id="rId75"/>
    <p:sldId id="376" r:id="rId76"/>
    <p:sldId id="466" r:id="rId77"/>
    <p:sldId id="467" r:id="rId78"/>
    <p:sldId id="468" r:id="rId79"/>
    <p:sldId id="470" r:id="rId80"/>
    <p:sldId id="464" r:id="rId81"/>
    <p:sldId id="465" r:id="rId82"/>
    <p:sldId id="326" r:id="rId83"/>
    <p:sldId id="331" r:id="rId84"/>
    <p:sldId id="417" r:id="rId85"/>
    <p:sldId id="353" r:id="rId86"/>
    <p:sldId id="418" r:id="rId87"/>
    <p:sldId id="357" r:id="rId88"/>
    <p:sldId id="403" r:id="rId89"/>
    <p:sldId id="404" r:id="rId90"/>
    <p:sldId id="399" r:id="rId91"/>
    <p:sldId id="400" r:id="rId92"/>
    <p:sldId id="402" r:id="rId93"/>
    <p:sldId id="405" r:id="rId94"/>
    <p:sldId id="407" r:id="rId95"/>
    <p:sldId id="408" r:id="rId96"/>
    <p:sldId id="409" r:id="rId97"/>
    <p:sldId id="410" r:id="rId98"/>
    <p:sldId id="411" r:id="rId99"/>
    <p:sldId id="412" r:id="rId100"/>
    <p:sldId id="413" r:id="rId101"/>
    <p:sldId id="414" r:id="rId102"/>
    <p:sldId id="401" r:id="rId103"/>
    <p:sldId id="359" r:id="rId104"/>
    <p:sldId id="360" r:id="rId105"/>
    <p:sldId id="363" r:id="rId106"/>
    <p:sldId id="372" r:id="rId107"/>
    <p:sldId id="367" r:id="rId108"/>
    <p:sldId id="370" r:id="rId109"/>
    <p:sldId id="371" r:id="rId110"/>
    <p:sldId id="471" r:id="rId111"/>
    <p:sldId id="472" r:id="rId112"/>
  </p:sldIdLst>
  <p:sldSz cx="9144000" cy="6858000" type="screen4x3"/>
  <p:notesSz cx="9296400" cy="7010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8429"/>
    <a:srgbClr val="006600"/>
    <a:srgbClr val="333333"/>
    <a:srgbClr val="4D4D4D"/>
    <a:srgbClr val="B2B2B2"/>
    <a:srgbClr val="C0C0C0"/>
    <a:srgbClr val="DDDDDD"/>
    <a:srgbClr val="FF00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222" autoAdjust="0"/>
    <p:restoredTop sz="90319" autoAdjust="0"/>
  </p:normalViewPr>
  <p:slideViewPr>
    <p:cSldViewPr>
      <p:cViewPr varScale="1">
        <p:scale>
          <a:sx n="106" d="100"/>
          <a:sy n="106" d="100"/>
        </p:scale>
        <p:origin x="-582" y="-84"/>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5683"/>
    </p:cViewPr>
  </p:sorterViewPr>
  <p:notesViewPr>
    <p:cSldViewPr>
      <p:cViewPr varScale="1">
        <p:scale>
          <a:sx n="130" d="100"/>
          <a:sy n="130" d="100"/>
        </p:scale>
        <p:origin x="-1284" y="-90"/>
      </p:cViewPr>
      <p:guideLst>
        <p:guide orient="horz" pos="2208"/>
        <p:guide pos="292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heme" Target="theme/theme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notesMaster" Target="notesMasters/notesMaster1.xml"/><Relationship Id="rId118"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s>
</file>

<file path=ppt/_rels/viewProps.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8.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image" Target="../media/image7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6.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image" Target="../media/image9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2.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lvl1pPr defTabSz="933450" eaLnBrk="0" hangingPunct="0">
              <a:defRPr sz="1200">
                <a:latin typeface="Times New Roman" pitchFamily="18" charset="0"/>
              </a:defRPr>
            </a:lvl1pPr>
          </a:lstStyle>
          <a:p>
            <a:endParaRPr lang="en-US"/>
          </a:p>
        </p:txBody>
      </p:sp>
      <p:sp>
        <p:nvSpPr>
          <p:cNvPr id="69635" name="Rectangle 3"/>
          <p:cNvSpPr>
            <a:spLocks noGrp="1" noChangeArrowheads="1"/>
          </p:cNvSpPr>
          <p:nvPr>
            <p:ph type="dt" sz="quarter" idx="1"/>
          </p:nvPr>
        </p:nvSpPr>
        <p:spPr bwMode="auto">
          <a:xfrm>
            <a:off x="5267325" y="0"/>
            <a:ext cx="4029075" cy="350838"/>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lvl1pPr algn="r" defTabSz="933450" eaLnBrk="0" hangingPunct="0">
              <a:defRPr sz="1200">
                <a:latin typeface="Times New Roman" pitchFamily="18" charset="0"/>
              </a:defRPr>
            </a:lvl1pPr>
          </a:lstStyle>
          <a:p>
            <a:endParaRPr lang="en-US"/>
          </a:p>
        </p:txBody>
      </p:sp>
      <p:sp>
        <p:nvSpPr>
          <p:cNvPr id="69636" name="Rectangle 4"/>
          <p:cNvSpPr>
            <a:spLocks noGrp="1" noChangeArrowheads="1"/>
          </p:cNvSpPr>
          <p:nvPr>
            <p:ph type="ftr" sz="quarter" idx="2"/>
          </p:nvPr>
        </p:nvSpPr>
        <p:spPr bwMode="auto">
          <a:xfrm>
            <a:off x="0" y="6659563"/>
            <a:ext cx="4029075" cy="350837"/>
          </a:xfrm>
          <a:prstGeom prst="rect">
            <a:avLst/>
          </a:prstGeom>
          <a:noFill/>
          <a:ln w="9525">
            <a:noFill/>
            <a:miter lim="800000"/>
            <a:headEnd/>
            <a:tailEnd/>
          </a:ln>
          <a:effectLst/>
        </p:spPr>
        <p:txBody>
          <a:bodyPr vert="horz" wrap="square" lIns="93333" tIns="46666" rIns="93333" bIns="46666" numCol="1" anchor="b" anchorCtr="0" compatLnSpc="1">
            <a:prstTxWarp prst="textNoShape">
              <a:avLst/>
            </a:prstTxWarp>
          </a:bodyPr>
          <a:lstStyle>
            <a:lvl1pPr defTabSz="933450" eaLnBrk="0" hangingPunct="0">
              <a:defRPr sz="1200">
                <a:latin typeface="Times New Roman" pitchFamily="18" charset="0"/>
              </a:defRPr>
            </a:lvl1pPr>
          </a:lstStyle>
          <a:p>
            <a:endParaRPr lang="en-US"/>
          </a:p>
        </p:txBody>
      </p:sp>
      <p:sp>
        <p:nvSpPr>
          <p:cNvPr id="69637" name="Rectangle 5"/>
          <p:cNvSpPr>
            <a:spLocks noGrp="1" noChangeArrowheads="1"/>
          </p:cNvSpPr>
          <p:nvPr>
            <p:ph type="sldNum" sz="quarter" idx="3"/>
          </p:nvPr>
        </p:nvSpPr>
        <p:spPr bwMode="auto">
          <a:xfrm>
            <a:off x="5267325" y="6659563"/>
            <a:ext cx="4029075" cy="350837"/>
          </a:xfrm>
          <a:prstGeom prst="rect">
            <a:avLst/>
          </a:prstGeom>
          <a:noFill/>
          <a:ln w="9525">
            <a:noFill/>
            <a:miter lim="800000"/>
            <a:headEnd/>
            <a:tailEnd/>
          </a:ln>
          <a:effectLst/>
        </p:spPr>
        <p:txBody>
          <a:bodyPr vert="horz" wrap="square" lIns="93333" tIns="46666" rIns="93333" bIns="46666" numCol="1" anchor="b" anchorCtr="0" compatLnSpc="1">
            <a:prstTxWarp prst="textNoShape">
              <a:avLst/>
            </a:prstTxWarp>
          </a:bodyPr>
          <a:lstStyle>
            <a:lvl1pPr algn="r" defTabSz="933450" eaLnBrk="0" hangingPunct="0">
              <a:defRPr sz="1200">
                <a:latin typeface="Times New Roman" pitchFamily="18" charset="0"/>
              </a:defRPr>
            </a:lvl1pPr>
          </a:lstStyle>
          <a:p>
            <a:fld id="{0F0D339B-2FD0-4210-BD62-AC74F1E9F054}" type="slidenum">
              <a:rPr lang="en-US"/>
              <a:pPr/>
              <a:t>‹#›</a:t>
            </a:fld>
            <a:endParaRPr lang="en-US"/>
          </a:p>
        </p:txBody>
      </p:sp>
    </p:spTree>
    <p:extLst>
      <p:ext uri="{BB962C8B-B14F-4D97-AF65-F5344CB8AC3E}">
        <p14:creationId xmlns:p14="http://schemas.microsoft.com/office/powerpoint/2010/main" val="12098084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lvl1pPr defTabSz="933450" eaLnBrk="0" hangingPunct="0">
              <a:defRPr sz="1200">
                <a:latin typeface="Times New Roman" pitchFamily="18" charset="0"/>
              </a:defRPr>
            </a:lvl1pPr>
          </a:lstStyle>
          <a:p>
            <a:endParaRPr lang="en-US"/>
          </a:p>
        </p:txBody>
      </p:sp>
      <p:sp>
        <p:nvSpPr>
          <p:cNvPr id="89091" name="Rectangle 3"/>
          <p:cNvSpPr>
            <a:spLocks noGrp="1" noChangeArrowheads="1"/>
          </p:cNvSpPr>
          <p:nvPr>
            <p:ph type="dt" idx="1"/>
          </p:nvPr>
        </p:nvSpPr>
        <p:spPr bwMode="auto">
          <a:xfrm>
            <a:off x="5265738" y="0"/>
            <a:ext cx="4029075" cy="350838"/>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lvl1pPr algn="r" defTabSz="933450" eaLnBrk="0" hangingPunct="0">
              <a:defRPr sz="1200">
                <a:latin typeface="Times New Roman" pitchFamily="18" charset="0"/>
              </a:defRPr>
            </a:lvl1pPr>
          </a:lstStyle>
          <a:p>
            <a:endParaRPr lang="en-US"/>
          </a:p>
        </p:txBody>
      </p:sp>
      <p:sp>
        <p:nvSpPr>
          <p:cNvPr id="89092" name="Rectangle 4"/>
          <p:cNvSpPr>
            <a:spLocks noGrp="1" noRot="1" noChangeAspect="1" noChangeArrowheads="1" noTextEdit="1"/>
          </p:cNvSpPr>
          <p:nvPr>
            <p:ph type="sldImg" idx="2"/>
          </p:nvPr>
        </p:nvSpPr>
        <p:spPr bwMode="auto">
          <a:xfrm>
            <a:off x="2897188" y="525463"/>
            <a:ext cx="3505200" cy="2628900"/>
          </a:xfrm>
          <a:prstGeom prst="rect">
            <a:avLst/>
          </a:prstGeom>
          <a:noFill/>
          <a:ln w="9525">
            <a:solidFill>
              <a:srgbClr val="000000"/>
            </a:solidFill>
            <a:miter lim="800000"/>
            <a:headEnd/>
            <a:tailEnd/>
          </a:ln>
          <a:effectLst/>
        </p:spPr>
      </p:sp>
      <p:sp>
        <p:nvSpPr>
          <p:cNvPr id="89093" name="Rectangle 5"/>
          <p:cNvSpPr>
            <a:spLocks noGrp="1" noChangeArrowheads="1"/>
          </p:cNvSpPr>
          <p:nvPr>
            <p:ph type="body" sz="quarter" idx="3"/>
          </p:nvPr>
        </p:nvSpPr>
        <p:spPr bwMode="auto">
          <a:xfrm>
            <a:off x="928688" y="3330575"/>
            <a:ext cx="7439025" cy="3154363"/>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9094" name="Rectangle 6"/>
          <p:cNvSpPr>
            <a:spLocks noGrp="1" noChangeArrowheads="1"/>
          </p:cNvSpPr>
          <p:nvPr>
            <p:ph type="ftr" sz="quarter" idx="4"/>
          </p:nvPr>
        </p:nvSpPr>
        <p:spPr bwMode="auto">
          <a:xfrm>
            <a:off x="0" y="6657975"/>
            <a:ext cx="4029075" cy="350838"/>
          </a:xfrm>
          <a:prstGeom prst="rect">
            <a:avLst/>
          </a:prstGeom>
          <a:noFill/>
          <a:ln w="9525">
            <a:noFill/>
            <a:miter lim="800000"/>
            <a:headEnd/>
            <a:tailEnd/>
          </a:ln>
          <a:effectLst/>
        </p:spPr>
        <p:txBody>
          <a:bodyPr vert="horz" wrap="square" lIns="93333" tIns="46666" rIns="93333" bIns="46666" numCol="1" anchor="b" anchorCtr="0" compatLnSpc="1">
            <a:prstTxWarp prst="textNoShape">
              <a:avLst/>
            </a:prstTxWarp>
          </a:bodyPr>
          <a:lstStyle>
            <a:lvl1pPr defTabSz="933450" eaLnBrk="0" hangingPunct="0">
              <a:defRPr sz="1200">
                <a:latin typeface="Times New Roman" pitchFamily="18" charset="0"/>
              </a:defRPr>
            </a:lvl1pPr>
          </a:lstStyle>
          <a:p>
            <a:endParaRPr lang="en-US"/>
          </a:p>
        </p:txBody>
      </p:sp>
      <p:sp>
        <p:nvSpPr>
          <p:cNvPr id="89095" name="Rectangle 7"/>
          <p:cNvSpPr>
            <a:spLocks noGrp="1" noChangeArrowheads="1"/>
          </p:cNvSpPr>
          <p:nvPr>
            <p:ph type="sldNum" sz="quarter" idx="5"/>
          </p:nvPr>
        </p:nvSpPr>
        <p:spPr bwMode="auto">
          <a:xfrm>
            <a:off x="5265738" y="6657975"/>
            <a:ext cx="4029075" cy="350838"/>
          </a:xfrm>
          <a:prstGeom prst="rect">
            <a:avLst/>
          </a:prstGeom>
          <a:noFill/>
          <a:ln w="9525">
            <a:noFill/>
            <a:miter lim="800000"/>
            <a:headEnd/>
            <a:tailEnd/>
          </a:ln>
          <a:effectLst/>
        </p:spPr>
        <p:txBody>
          <a:bodyPr vert="horz" wrap="square" lIns="93333" tIns="46666" rIns="93333" bIns="46666" numCol="1" anchor="b" anchorCtr="0" compatLnSpc="1">
            <a:prstTxWarp prst="textNoShape">
              <a:avLst/>
            </a:prstTxWarp>
          </a:bodyPr>
          <a:lstStyle>
            <a:lvl1pPr algn="r" defTabSz="933450" eaLnBrk="0" hangingPunct="0">
              <a:defRPr sz="1200">
                <a:latin typeface="Times New Roman" pitchFamily="18" charset="0"/>
              </a:defRPr>
            </a:lvl1pPr>
          </a:lstStyle>
          <a:p>
            <a:fld id="{B5419D6B-58F0-45BF-AAFA-DDFB2DEC7BA5}" type="slidenum">
              <a:rPr lang="en-US"/>
              <a:pPr/>
              <a:t>‹#›</a:t>
            </a:fld>
            <a:endParaRPr lang="en-US"/>
          </a:p>
        </p:txBody>
      </p:sp>
    </p:spTree>
    <p:extLst>
      <p:ext uri="{BB962C8B-B14F-4D97-AF65-F5344CB8AC3E}">
        <p14:creationId xmlns:p14="http://schemas.microsoft.com/office/powerpoint/2010/main" val="20269360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8" Type="http://schemas.openxmlformats.org/officeDocument/2006/relationships/hyperlink" Target="http://en.wikipedia.org/wiki/Long_Beach,_Mississippi" TargetMode="External"/><Relationship Id="rId3" Type="http://schemas.openxmlformats.org/officeDocument/2006/relationships/hyperlink" Target="http://en.wikipedia.org/wiki/Tropical_cyclone" TargetMode="External"/><Relationship Id="rId7" Type="http://schemas.openxmlformats.org/officeDocument/2006/relationships/hyperlink" Target="http://en.wikipedia.org/wiki/Pass_Christian,_Mississippi" TargetMode="External"/><Relationship Id="rId12" Type="http://schemas.openxmlformats.org/officeDocument/2006/relationships/hyperlink" Target="http://en.wikipedia.org/wiki/Pascagoula,_Mississippi" TargetMode="External"/><Relationship Id="rId2" Type="http://schemas.openxmlformats.org/officeDocument/2006/relationships/slide" Target="../slides/slide102.xml"/><Relationship Id="rId1" Type="http://schemas.openxmlformats.org/officeDocument/2006/relationships/notesMaster" Target="../notesMasters/notesMaster1.xml"/><Relationship Id="rId6" Type="http://schemas.openxmlformats.org/officeDocument/2006/relationships/hyperlink" Target="http://en.wikipedia.org/wiki/Bay_St._Louis,_Mississippi" TargetMode="External"/><Relationship Id="rId11" Type="http://schemas.openxmlformats.org/officeDocument/2006/relationships/hyperlink" Target="http://en.wikipedia.org/wiki/Ocean_Springs" TargetMode="External"/><Relationship Id="rId5" Type="http://schemas.openxmlformats.org/officeDocument/2006/relationships/hyperlink" Target="http://en.wikipedia.org/wiki/Waveland,_Mississippi" TargetMode="External"/><Relationship Id="rId10" Type="http://schemas.openxmlformats.org/officeDocument/2006/relationships/hyperlink" Target="http://en.wikipedia.org/wiki/Biloxi,_Mississippi" TargetMode="External"/><Relationship Id="rId4" Type="http://schemas.openxmlformats.org/officeDocument/2006/relationships/hyperlink" Target="http://en.wikipedia.org/wiki/United_States" TargetMode="External"/><Relationship Id="rId9" Type="http://schemas.openxmlformats.org/officeDocument/2006/relationships/hyperlink" Target="http://en.wikipedia.org/wiki/Gulfport,_Mississippi"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386068-4F6C-414C-B69E-C2A246DF3F83}" type="slidenum">
              <a:rPr lang="en-US"/>
              <a:pPr/>
              <a:t>1</a:t>
            </a:fld>
            <a:endParaRPr lang="en-US"/>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1A453E-5B5B-4BAE-B9A6-989A1522669B}" type="slidenum">
              <a:rPr lang="en-US"/>
              <a:pPr/>
              <a:t>17</a:t>
            </a:fld>
            <a:endParaRPr lang="en-US"/>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pPr>
              <a:buClr>
                <a:srgbClr val="FF0000"/>
              </a:buClr>
            </a:pPr>
            <a:r>
              <a:rPr lang="en-US" b="1" dirty="0" smtClean="0">
                <a:solidFill>
                  <a:srgbClr val="FF0000"/>
                </a:solidFill>
              </a:rPr>
              <a:t>Light energy</a:t>
            </a:r>
            <a:r>
              <a:rPr lang="en-US" b="1" dirty="0" smtClean="0"/>
              <a:t> </a:t>
            </a:r>
            <a:r>
              <a:rPr lang="en-US" dirty="0" smtClean="0"/>
              <a:t>is the principal form detected </a:t>
            </a:r>
          </a:p>
          <a:p>
            <a:pPr>
              <a:buClr>
                <a:srgbClr val="FF0000"/>
              </a:buClr>
            </a:pPr>
            <a:r>
              <a:rPr lang="en-US" dirty="0" smtClean="0"/>
              <a:t>Common forms of RS is based on </a:t>
            </a:r>
            <a:r>
              <a:rPr lang="en-US" b="1" dirty="0" smtClean="0">
                <a:solidFill>
                  <a:schemeClr val="accent2"/>
                </a:solidFill>
              </a:rPr>
              <a:t>reflected electromagnetic energy</a:t>
            </a:r>
            <a:r>
              <a:rPr lang="en-US" dirty="0" smtClean="0"/>
              <a:t>. i.e. Sensing Electromagnetic Radiation</a:t>
            </a:r>
          </a:p>
          <a:p>
            <a:pPr>
              <a:buClr>
                <a:srgbClr val="FF0000"/>
              </a:buClr>
            </a:pPr>
            <a:r>
              <a:rPr lang="en-US" dirty="0" smtClean="0">
                <a:solidFill>
                  <a:srgbClr val="006600"/>
                </a:solidFill>
              </a:rPr>
              <a:t>Light energy is characterized  by </a:t>
            </a:r>
            <a:r>
              <a:rPr lang="en-US" b="1" dirty="0" smtClean="0">
                <a:solidFill>
                  <a:srgbClr val="006600"/>
                </a:solidFill>
              </a:rPr>
              <a:t>its wavelengths</a:t>
            </a:r>
          </a:p>
          <a:p>
            <a:pPr>
              <a:buClr>
                <a:srgbClr val="FF0000"/>
              </a:buClr>
            </a:pPr>
            <a:r>
              <a:rPr lang="en-US" b="1" dirty="0" smtClean="0">
                <a:solidFill>
                  <a:srgbClr val="660066"/>
                </a:solidFill>
              </a:rPr>
              <a:t>Different materials reflect different amounts of incoming energy</a:t>
            </a:r>
            <a:r>
              <a:rPr lang="en-US" dirty="0" smtClean="0"/>
              <a:t>. This differential reflectance gives objects a distinct appearance</a:t>
            </a:r>
          </a:p>
          <a:p>
            <a:pPr>
              <a:buClr>
                <a:srgbClr val="FF0000"/>
              </a:buClr>
            </a:pPr>
            <a:endParaRPr lang="en-US" dirty="0" smtClean="0"/>
          </a:p>
          <a:p>
            <a:pPr eaLnBrk="1" hangingPunct="1">
              <a:spcBef>
                <a:spcPct val="0"/>
              </a:spcBef>
            </a:pPr>
            <a:r>
              <a:rPr lang="en-US" b="1" dirty="0" smtClean="0"/>
              <a:t>Light reflected from the surface and transmitted to the sensor is used to create an image</a:t>
            </a:r>
          </a:p>
          <a:p>
            <a:r>
              <a:rPr lang="en-US" dirty="0" smtClean="0"/>
              <a:t>Light energy may be absorbed, transmitted or</a:t>
            </a:r>
            <a:r>
              <a:rPr lang="en-US" baseline="0" dirty="0" smtClean="0"/>
              <a:t> </a:t>
            </a:r>
            <a:r>
              <a:rPr lang="en-US" dirty="0" smtClean="0"/>
              <a:t>reflected, by the atmosphere</a:t>
            </a:r>
          </a:p>
          <a:p>
            <a:r>
              <a:rPr lang="en-US" dirty="0" smtClean="0"/>
              <a:t>Light reflected from the surface and transmitted to the sensor is used to create an image</a:t>
            </a:r>
          </a:p>
          <a:p>
            <a:r>
              <a:rPr lang="en-US" dirty="0" smtClean="0"/>
              <a:t>The image may be degraded by atmospheric scattering due to water vapor, dust, smoke, ant others</a:t>
            </a:r>
          </a:p>
          <a:p>
            <a:r>
              <a:rPr lang="en-US" dirty="0" smtClean="0"/>
              <a:t>Absorbed energy may be re-radiated at longer </a:t>
            </a:r>
            <a:r>
              <a:rPr lang="en-US" dirty="0" err="1" smtClean="0"/>
              <a:t>wavelenghts</a:t>
            </a:r>
            <a:r>
              <a:rPr lang="en-US" dirty="0" smtClean="0"/>
              <a:t>, forming the basis for thermal remote sensing.</a:t>
            </a:r>
          </a:p>
          <a:p>
            <a:endParaRPr lang="en-US" baseline="0" dirty="0" smtClean="0"/>
          </a:p>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AAD2D4-973A-4969-83D4-9A8AADD1DDA1}" type="slidenum">
              <a:rPr lang="en-US"/>
              <a:pPr/>
              <a:t>18</a:t>
            </a:fld>
            <a:endParaRPr lang="en-US"/>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r>
              <a:rPr lang="en-US" dirty="0" smtClean="0"/>
              <a:t>Speed of light.</a:t>
            </a:r>
            <a:r>
              <a:rPr lang="en-US" baseline="0" dirty="0" smtClean="0"/>
              <a:t> </a:t>
            </a:r>
            <a:r>
              <a:rPr lang="en-US" dirty="0" smtClean="0"/>
              <a:t>300 million meter/second</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a:t>
            </a:r>
            <a:r>
              <a:rPr lang="en-US" baseline="0" dirty="0" smtClean="0"/>
              <a:t> wavelengths have different characteristics stretching from radio waves to gamma rays</a:t>
            </a:r>
          </a:p>
          <a:p>
            <a:endParaRPr lang="en-US" baseline="0" dirty="0" smtClean="0"/>
          </a:p>
          <a:p>
            <a:r>
              <a:rPr lang="en-US" baseline="0" dirty="0" smtClean="0"/>
              <a:t>Examples of the approximate wavelength</a:t>
            </a:r>
          </a:p>
          <a:p>
            <a:endParaRPr lang="en-US" baseline="0" dirty="0" smtClean="0"/>
          </a:p>
          <a:p>
            <a:r>
              <a:rPr lang="en-US" baseline="0" dirty="0" smtClean="0"/>
              <a:t>Objects at certain temperatures emit EM radiation at different wavelengths  </a:t>
            </a:r>
          </a:p>
          <a:p>
            <a:endParaRPr lang="en-US" baseline="0" dirty="0" smtClean="0"/>
          </a:p>
          <a:p>
            <a:r>
              <a:rPr lang="en-US" baseline="0" dirty="0" smtClean="0"/>
              <a:t>&gt;Humans emit infrared radiation</a:t>
            </a:r>
          </a:p>
          <a:p>
            <a:endParaRPr lang="en-US" baseline="0" dirty="0" smtClean="0"/>
          </a:p>
          <a:p>
            <a:r>
              <a:rPr lang="en-US" baseline="0" dirty="0" smtClean="0"/>
              <a:t>&gt;Remote sensing uses &gt;optical – infrared through ultraviolet</a:t>
            </a:r>
          </a:p>
          <a:p>
            <a:endParaRPr lang="en-US" baseline="0" dirty="0" smtClean="0"/>
          </a:p>
          <a:p>
            <a:r>
              <a:rPr lang="en-US" baseline="0" dirty="0" smtClean="0"/>
              <a:t>&gt; And Radio waves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EC5FE61-0CBC-43E5-92CA-8809BF5981E3}" type="slidenum">
              <a:rPr lang="en-US" smtClean="0"/>
              <a:t>19</a:t>
            </a:fld>
            <a:endParaRPr lang="en-US" dirty="0"/>
          </a:p>
        </p:txBody>
      </p:sp>
    </p:spTree>
    <p:extLst>
      <p:ext uri="{BB962C8B-B14F-4D97-AF65-F5344CB8AC3E}">
        <p14:creationId xmlns:p14="http://schemas.microsoft.com/office/powerpoint/2010/main" val="1478967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00250" lvl="4" indent="-171450">
              <a:buFont typeface="Arial" pitchFamily="34" charset="0"/>
              <a:buChar char="•"/>
            </a:pPr>
            <a:r>
              <a:rPr lang="en-US" sz="1200" kern="1200" dirty="0" smtClean="0">
                <a:solidFill>
                  <a:schemeClr val="tx1"/>
                </a:solidFill>
                <a:effectLst/>
                <a:latin typeface="+mn-lt"/>
                <a:ea typeface="+mn-ea"/>
                <a:cs typeface="+mn-cs"/>
              </a:rPr>
              <a:t>We can see only a small portion of the spectrum</a:t>
            </a:r>
          </a:p>
          <a:p>
            <a:pPr marL="2000250" lvl="4" indent="-171450">
              <a:buFont typeface="Arial" pitchFamily="34" charset="0"/>
              <a:buChar char="•"/>
            </a:pPr>
            <a:endParaRPr lang="en-US" sz="1200" kern="1200" dirty="0" smtClean="0">
              <a:solidFill>
                <a:schemeClr val="tx1"/>
              </a:solidFill>
              <a:effectLst/>
              <a:latin typeface="+mn-lt"/>
              <a:ea typeface="+mn-ea"/>
              <a:cs typeface="+mn-cs"/>
            </a:endParaRPr>
          </a:p>
          <a:p>
            <a:pPr marL="2000250" lvl="4" indent="-171450">
              <a:buFont typeface="Arial" pitchFamily="34" charset="0"/>
              <a:buChar char="•"/>
            </a:pPr>
            <a:r>
              <a:rPr lang="en-US" sz="1200" kern="1200" dirty="0" smtClean="0">
                <a:solidFill>
                  <a:schemeClr val="tx1"/>
                </a:solidFill>
                <a:effectLst/>
                <a:latin typeface="+mn-lt"/>
                <a:ea typeface="+mn-ea"/>
                <a:cs typeface="+mn-cs"/>
              </a:rPr>
              <a:t>But we have instruments that tell us there is radiation at other wavelengths</a:t>
            </a:r>
          </a:p>
          <a:p>
            <a:pPr marL="2000250" lvl="4" indent="-171450">
              <a:buFont typeface="Arial" pitchFamily="34" charset="0"/>
              <a:buChar char="•"/>
            </a:pPr>
            <a:endParaRPr lang="en-US" sz="1200" kern="1200" dirty="0" smtClean="0">
              <a:solidFill>
                <a:schemeClr val="tx1"/>
              </a:solidFill>
              <a:effectLst/>
              <a:latin typeface="+mn-lt"/>
              <a:ea typeface="+mn-ea"/>
              <a:cs typeface="+mn-cs"/>
            </a:endParaRPr>
          </a:p>
          <a:p>
            <a:pPr marL="2000250" lvl="4" indent="-171450">
              <a:buFont typeface="Arial" pitchFamily="34" charset="0"/>
              <a:buChar char="•"/>
            </a:pPr>
            <a:r>
              <a:rPr lang="en-US" sz="1200" kern="1200" dirty="0" smtClean="0">
                <a:solidFill>
                  <a:schemeClr val="tx1"/>
                </a:solidFill>
                <a:effectLst/>
                <a:latin typeface="+mn-lt"/>
                <a:ea typeface="+mn-ea"/>
                <a:cs typeface="+mn-cs"/>
              </a:rPr>
              <a:t>Our radios and televisions, for example, use invisible radio frequency electromagnetic radiation</a:t>
            </a:r>
          </a:p>
          <a:p>
            <a:pPr marL="2000250" lvl="4" indent="-171450">
              <a:buFont typeface="Arial" pitchFamily="34" charset="0"/>
              <a:buChar char="•"/>
            </a:pPr>
            <a:endParaRPr lang="en-US" sz="1200" kern="1200" dirty="0" smtClean="0">
              <a:solidFill>
                <a:schemeClr val="tx1"/>
              </a:solidFill>
              <a:effectLst/>
              <a:latin typeface="+mn-lt"/>
              <a:ea typeface="+mn-ea"/>
              <a:cs typeface="+mn-cs"/>
            </a:endParaRPr>
          </a:p>
          <a:p>
            <a:pPr marL="2000250" lvl="4" indent="-171450">
              <a:buFont typeface="Arial" pitchFamily="34" charset="0"/>
              <a:buChar char="•"/>
            </a:pPr>
            <a:r>
              <a:rPr lang="en-US" sz="1200" kern="1200" dirty="0" smtClean="0">
                <a:solidFill>
                  <a:schemeClr val="tx1"/>
                </a:solidFill>
                <a:effectLst/>
                <a:latin typeface="+mn-lt"/>
                <a:ea typeface="+mn-ea"/>
                <a:cs typeface="+mn-cs"/>
              </a:rPr>
              <a:t>We have infrared cameras that can take pictures in those invisible wavelengths</a:t>
            </a:r>
          </a:p>
          <a:p>
            <a:pPr marL="2000250" lvl="4" indent="-171450">
              <a:buFont typeface="Arial" pitchFamily="34" charset="0"/>
              <a:buChar char="•"/>
            </a:pPr>
            <a:endParaRPr lang="en-US" sz="1200" kern="1200" dirty="0" smtClean="0">
              <a:solidFill>
                <a:schemeClr val="tx1"/>
              </a:solidFill>
              <a:effectLst/>
              <a:latin typeface="+mn-lt"/>
              <a:ea typeface="+mn-ea"/>
              <a:cs typeface="+mn-cs"/>
            </a:endParaRPr>
          </a:p>
          <a:p>
            <a:pPr marL="2000250" lvl="4" indent="-171450">
              <a:buFont typeface="Arial" pitchFamily="34" charset="0"/>
              <a:buChar char="•"/>
            </a:pPr>
            <a:r>
              <a:rPr lang="en-US" sz="1200" kern="1200" dirty="0" smtClean="0">
                <a:solidFill>
                  <a:schemeClr val="tx1"/>
                </a:solidFill>
                <a:effectLst/>
                <a:latin typeface="+mn-lt"/>
                <a:ea typeface="+mn-ea"/>
                <a:cs typeface="+mn-cs"/>
              </a:rPr>
              <a:t>One reason that birds of prey can spot a mouse hundreds of feet away is that their eyes allow them to see ultraviolet radiation.  Shorter wavelength means that their lenses can resolve the image better than our eyes can.</a:t>
            </a:r>
          </a:p>
          <a:p>
            <a:endParaRPr lang="en-US" dirty="0"/>
          </a:p>
        </p:txBody>
      </p:sp>
      <p:sp>
        <p:nvSpPr>
          <p:cNvPr id="4" name="Slide Number Placeholder 3"/>
          <p:cNvSpPr>
            <a:spLocks noGrp="1"/>
          </p:cNvSpPr>
          <p:nvPr>
            <p:ph type="sldNum" sz="quarter" idx="10"/>
          </p:nvPr>
        </p:nvSpPr>
        <p:spPr/>
        <p:txBody>
          <a:bodyPr/>
          <a:lstStyle/>
          <a:p>
            <a:fld id="{BEC5FE61-0CBC-43E5-92CA-8809BF5981E3}" type="slidenum">
              <a:rPr lang="en-US" smtClean="0"/>
              <a:t>20</a:t>
            </a:fld>
            <a:endParaRPr lang="en-US" dirty="0"/>
          </a:p>
        </p:txBody>
      </p:sp>
    </p:spTree>
    <p:extLst>
      <p:ext uri="{BB962C8B-B14F-4D97-AF65-F5344CB8AC3E}">
        <p14:creationId xmlns:p14="http://schemas.microsoft.com/office/powerpoint/2010/main" val="3390632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spectrum we are concerned with – the light from</a:t>
            </a:r>
            <a:r>
              <a:rPr lang="en-US" baseline="0" dirty="0" smtClean="0"/>
              <a:t> the sun that hit’s the ground.</a:t>
            </a:r>
            <a:endParaRPr lang="en-US" dirty="0" smtClean="0"/>
          </a:p>
          <a:p>
            <a:endParaRPr lang="en-US" dirty="0" smtClean="0"/>
          </a:p>
          <a:p>
            <a:r>
              <a:rPr lang="en-US" dirty="0" smtClean="0"/>
              <a:t>Solar illumination --- light directly reflected</a:t>
            </a:r>
          </a:p>
          <a:p>
            <a:endParaRPr lang="en-US" dirty="0" smtClean="0"/>
          </a:p>
          <a:p>
            <a:r>
              <a:rPr lang="en-US" dirty="0" smtClean="0"/>
              <a:t>Visible: blue, green, red</a:t>
            </a:r>
          </a:p>
          <a:p>
            <a:endParaRPr lang="en-US" dirty="0" smtClean="0"/>
          </a:p>
          <a:p>
            <a:r>
              <a:rPr lang="en-US" dirty="0" smtClean="0"/>
              <a:t>Infrared: Near IR</a:t>
            </a:r>
            <a:r>
              <a:rPr lang="en-US" baseline="0" dirty="0" smtClean="0"/>
              <a:t> and middle IR</a:t>
            </a:r>
          </a:p>
          <a:p>
            <a:endParaRPr lang="en-US" baseline="0" dirty="0" smtClean="0"/>
          </a:p>
          <a:p>
            <a:r>
              <a:rPr lang="en-US" baseline="0" dirty="0" smtClean="0"/>
              <a:t>Earth emission</a:t>
            </a:r>
          </a:p>
          <a:p>
            <a:endParaRPr lang="en-US" baseline="0" dirty="0" smtClean="0"/>
          </a:p>
          <a:p>
            <a:r>
              <a:rPr lang="en-US" baseline="0" dirty="0" smtClean="0"/>
              <a:t>Thermal IR</a:t>
            </a:r>
          </a:p>
          <a:p>
            <a:endParaRPr lang="en-US" baseline="0" dirty="0" smtClean="0"/>
          </a:p>
          <a:p>
            <a:r>
              <a:rPr lang="en-US" baseline="0" dirty="0" smtClean="0"/>
              <a:t>Microwave</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BEC5FE61-0CBC-43E5-92CA-8809BF5981E3}" type="slidenum">
              <a:rPr lang="en-US" smtClean="0"/>
              <a:t>21</a:t>
            </a:fld>
            <a:endParaRPr lang="en-US" dirty="0"/>
          </a:p>
        </p:txBody>
      </p:sp>
    </p:spTree>
    <p:extLst>
      <p:ext uri="{BB962C8B-B14F-4D97-AF65-F5344CB8AC3E}">
        <p14:creationId xmlns:p14="http://schemas.microsoft.com/office/powerpoint/2010/main" val="1161272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sz="1200" kern="1200" baseline="0" dirty="0" smtClean="0">
                <a:solidFill>
                  <a:schemeClr val="tx1"/>
                </a:solidFill>
                <a:latin typeface="Times New Roman" pitchFamily="18" charset="0"/>
                <a:ea typeface="+mn-ea"/>
                <a:cs typeface="+mn-cs"/>
              </a:rPr>
              <a:t>Thermal energy</a:t>
            </a:r>
          </a:p>
          <a:p>
            <a:r>
              <a:rPr lang="en-US" sz="1200" kern="1200" baseline="0" dirty="0" smtClean="0">
                <a:solidFill>
                  <a:schemeClr val="tx1"/>
                </a:solidFill>
                <a:latin typeface="Times New Roman" pitchFamily="18" charset="0"/>
                <a:ea typeface="+mn-ea"/>
                <a:cs typeface="+mn-cs"/>
              </a:rPr>
              <a:t> Heat is a form of energy. Heat energy is stored in matter just like electrical energy is stored in a battery. An object that contains no heat energy is very cold, and is said to be at absolute zero (-460 F or -273 C).  As heat is added to the object, its temperature rises. The more heat energy an object contains the hotter the object becomes. infrared energy is emitted as a result of atomic and molecular vibration.</a:t>
            </a:r>
          </a:p>
          <a:p>
            <a:endParaRPr lang="en-US" sz="1200" kern="1200" baseline="0" dirty="0" smtClean="0">
              <a:solidFill>
                <a:schemeClr val="tx1"/>
              </a:solidFill>
              <a:latin typeface="Times New Roman" pitchFamily="18" charset="0"/>
              <a:ea typeface="+mn-ea"/>
              <a:cs typeface="+mn-cs"/>
            </a:endParaRPr>
          </a:p>
          <a:p>
            <a:r>
              <a:rPr lang="en-US" sz="1200" kern="1200" baseline="0" dirty="0" smtClean="0">
                <a:solidFill>
                  <a:schemeClr val="tx1"/>
                </a:solidFill>
                <a:latin typeface="Times New Roman" pitchFamily="18" charset="0"/>
                <a:ea typeface="+mn-ea"/>
                <a:cs typeface="+mn-cs"/>
              </a:rPr>
              <a:t>The total amount of infrared energy emitted by an object is proportional to temperature to the fourth power.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Stefan-Boltzmann Law </a:t>
            </a:r>
          </a:p>
          <a:p>
            <a:endParaRPr lang="en-US" dirty="0" smtClean="0"/>
          </a:p>
          <a:p>
            <a:r>
              <a:rPr lang="en-US" dirty="0" smtClean="0"/>
              <a:t>P/A = emissivity of the object X  </a:t>
            </a:r>
            <a:r>
              <a:rPr lang="en-US" dirty="0" err="1" smtClean="0"/>
              <a:t>stefan</a:t>
            </a:r>
            <a:r>
              <a:rPr lang="en-US" dirty="0" smtClean="0"/>
              <a:t> </a:t>
            </a:r>
            <a:r>
              <a:rPr lang="en-US" dirty="0" err="1" smtClean="0"/>
              <a:t>bolzman</a:t>
            </a:r>
            <a:r>
              <a:rPr lang="en-US" dirty="0" smtClean="0"/>
              <a:t> constant (5.6703 10</a:t>
            </a:r>
            <a:r>
              <a:rPr lang="en-US" strike="noStrike" baseline="30000" dirty="0" smtClean="0"/>
              <a:t>-8</a:t>
            </a:r>
            <a:r>
              <a:rPr lang="en-US" dirty="0" smtClean="0"/>
              <a:t> watt/m2/K</a:t>
            </a:r>
            <a:r>
              <a:rPr lang="en-US" baseline="30000" dirty="0" smtClean="0"/>
              <a:t>4</a:t>
            </a:r>
            <a:r>
              <a:rPr lang="en-US" dirty="0" smtClean="0"/>
              <a:t>).</a:t>
            </a:r>
            <a:r>
              <a:rPr lang="en-US" baseline="0" dirty="0" smtClean="0"/>
              <a:t> X </a:t>
            </a:r>
            <a:r>
              <a:rPr lang="en-US" dirty="0" smtClean="0"/>
              <a:t>T</a:t>
            </a:r>
            <a:r>
              <a:rPr lang="en-US" baseline="30000" dirty="0" smtClean="0"/>
              <a:t>4</a:t>
            </a:r>
          </a:p>
          <a:p>
            <a:r>
              <a:rPr lang="en-US" baseline="0" dirty="0" smtClean="0"/>
              <a:t>P= new radiated  power; A =radiating area</a:t>
            </a:r>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22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4AA36D-1DD2-43DB-B789-DF7CD31E955C}" type="slidenum">
              <a:rPr lang="en-US"/>
              <a:pPr/>
              <a:t>23</a:t>
            </a:fld>
            <a:endParaRPr lang="en-US"/>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r>
              <a:rPr lang="en-US" dirty="0" smtClean="0"/>
              <a:t>Absorption</a:t>
            </a:r>
            <a:r>
              <a:rPr lang="en-US" baseline="0" dirty="0" smtClean="0"/>
              <a:t> results in the effective loss of energy to the atmosphere</a:t>
            </a:r>
            <a:endParaRPr lang="en-US" dirty="0" smtClean="0"/>
          </a:p>
          <a:p>
            <a:r>
              <a:rPr lang="en-US" dirty="0" smtClean="0"/>
              <a:t>AW </a:t>
            </a:r>
            <a:r>
              <a:rPr lang="en-US" dirty="0"/>
              <a:t>are caused when atmospheric gases/particles do not absorb the radiation</a:t>
            </a:r>
          </a:p>
          <a:p>
            <a:r>
              <a:rPr lang="en-US" dirty="0"/>
              <a:t>Only light in certain wavelength regions can penetrate the atmosphere well </a:t>
            </a:r>
          </a:p>
          <a:p>
            <a:r>
              <a:rPr lang="en-US" dirty="0"/>
              <a:t>Satellite are designed to operate on certain AW</a:t>
            </a:r>
          </a:p>
          <a:p>
            <a:r>
              <a:rPr lang="en-US" dirty="0"/>
              <a:t>Black if sensor is designed to operate on absorption bands</a:t>
            </a:r>
          </a:p>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light hits a target, three things can happen.</a:t>
            </a:r>
          </a:p>
          <a:p>
            <a:endParaRPr lang="en-US" dirty="0" smtClean="0"/>
          </a:p>
          <a:p>
            <a:r>
              <a:rPr lang="en-US" dirty="0" smtClean="0"/>
              <a:t>The light can be reflected, transmitted or absorbed.</a:t>
            </a:r>
          </a:p>
          <a:p>
            <a:endParaRPr lang="en-US" dirty="0" smtClean="0"/>
          </a:p>
          <a:p>
            <a:r>
              <a:rPr lang="en-US" dirty="0" smtClean="0"/>
              <a:t>This is embodied in the equation I=R+A+T.  Incident light equals</a:t>
            </a:r>
            <a:r>
              <a:rPr lang="en-US" baseline="0" dirty="0" smtClean="0"/>
              <a:t> reflected, absorbed and transmitted light.</a:t>
            </a:r>
            <a:endParaRPr lang="en-US" dirty="0"/>
          </a:p>
        </p:txBody>
      </p:sp>
      <p:sp>
        <p:nvSpPr>
          <p:cNvPr id="4" name="Slide Number Placeholder 3"/>
          <p:cNvSpPr>
            <a:spLocks noGrp="1"/>
          </p:cNvSpPr>
          <p:nvPr>
            <p:ph type="sldNum" sz="quarter" idx="10"/>
          </p:nvPr>
        </p:nvSpPr>
        <p:spPr/>
        <p:txBody>
          <a:bodyPr/>
          <a:lstStyle/>
          <a:p>
            <a:fld id="{BEC5FE61-0CBC-43E5-92CA-8809BF5981E3}" type="slidenum">
              <a:rPr lang="en-US" smtClean="0"/>
              <a:t>28</a:t>
            </a:fld>
            <a:endParaRPr lang="en-US" dirty="0"/>
          </a:p>
        </p:txBody>
      </p:sp>
    </p:spTree>
    <p:extLst>
      <p:ext uri="{BB962C8B-B14F-4D97-AF65-F5344CB8AC3E}">
        <p14:creationId xmlns:p14="http://schemas.microsoft.com/office/powerpoint/2010/main" val="1925495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5FE61-0CBC-43E5-92CA-8809BF5981E3}" type="slidenum">
              <a:rPr lang="en-US" smtClean="0"/>
              <a:t>29</a:t>
            </a:fld>
            <a:endParaRPr lang="en-US" dirty="0"/>
          </a:p>
        </p:txBody>
      </p:sp>
    </p:spTree>
    <p:extLst>
      <p:ext uri="{BB962C8B-B14F-4D97-AF65-F5344CB8AC3E}">
        <p14:creationId xmlns:p14="http://schemas.microsoft.com/office/powerpoint/2010/main" val="2172147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a:t>
            </a:r>
            <a:r>
              <a:rPr lang="en-US" baseline="0" dirty="0" smtClean="0"/>
              <a:t> and Hyperspectral</a:t>
            </a:r>
          </a:p>
          <a:p>
            <a:endParaRPr lang="en-US" baseline="0" dirty="0" smtClean="0"/>
          </a:p>
          <a:p>
            <a:r>
              <a:rPr lang="en-US" baseline="0" dirty="0" smtClean="0"/>
              <a:t>Satellites are very expensive.  Limited number of bands are used to keep the cost down.</a:t>
            </a:r>
          </a:p>
          <a:p>
            <a:endParaRPr lang="en-US" baseline="0" dirty="0" smtClean="0"/>
          </a:p>
          <a:p>
            <a:r>
              <a:rPr lang="en-US" baseline="0" dirty="0" smtClean="0"/>
              <a:t>Reflectance is the total reflectance within the band of wavelengths</a:t>
            </a:r>
          </a:p>
          <a:p>
            <a:endParaRPr lang="en-US" baseline="0" dirty="0" smtClean="0"/>
          </a:p>
          <a:p>
            <a:r>
              <a:rPr lang="en-US" baseline="0" dirty="0" smtClean="0"/>
              <a:t>Gives a crude spectrum.  But good enough for NDVI</a:t>
            </a:r>
          </a:p>
          <a:p>
            <a:endParaRPr lang="en-US" baseline="0" dirty="0" smtClean="0"/>
          </a:p>
          <a:p>
            <a:r>
              <a:rPr lang="en-US" baseline="0" dirty="0" smtClean="0"/>
              <a:t>To look at the details of the spectrum, you need more bands.</a:t>
            </a:r>
          </a:p>
          <a:p>
            <a:endParaRPr lang="en-US" baseline="0" dirty="0" smtClean="0"/>
          </a:p>
          <a:p>
            <a:r>
              <a:rPr lang="en-US" baseline="0" dirty="0" smtClean="0"/>
              <a:t>Hyperspectral: 100’s to 1000’s of bands</a:t>
            </a:r>
          </a:p>
          <a:p>
            <a:endParaRPr lang="en-US" dirty="0"/>
          </a:p>
        </p:txBody>
      </p:sp>
      <p:sp>
        <p:nvSpPr>
          <p:cNvPr id="4" name="Slide Number Placeholder 3"/>
          <p:cNvSpPr>
            <a:spLocks noGrp="1"/>
          </p:cNvSpPr>
          <p:nvPr>
            <p:ph type="sldNum" sz="quarter" idx="10"/>
          </p:nvPr>
        </p:nvSpPr>
        <p:spPr/>
        <p:txBody>
          <a:bodyPr/>
          <a:lstStyle/>
          <a:p>
            <a:fld id="{BEC5FE61-0CBC-43E5-92CA-8809BF5981E3}" type="slidenum">
              <a:rPr lang="en-US" smtClean="0"/>
              <a:t>31</a:t>
            </a:fld>
            <a:endParaRPr lang="en-US" dirty="0"/>
          </a:p>
        </p:txBody>
      </p:sp>
    </p:spTree>
    <p:extLst>
      <p:ext uri="{BB962C8B-B14F-4D97-AF65-F5344CB8AC3E}">
        <p14:creationId xmlns:p14="http://schemas.microsoft.com/office/powerpoint/2010/main" val="1884621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76A010-802B-410E-8FC1-ABB4A42AA521}" type="slidenum">
              <a:rPr lang="en-US"/>
              <a:pPr/>
              <a:t>3</a:t>
            </a:fld>
            <a:endParaRPr lang="en-US"/>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three typical reflectance spectra</a:t>
            </a:r>
          </a:p>
          <a:p>
            <a:endParaRPr lang="en-US" dirty="0" smtClean="0"/>
          </a:p>
          <a:p>
            <a:r>
              <a:rPr lang="en-US" dirty="0" smtClean="0"/>
              <a:t>Bare</a:t>
            </a:r>
            <a:r>
              <a:rPr lang="en-US" baseline="0" dirty="0" smtClean="0"/>
              <a:t> soil.  Higher reflectance in the infrared</a:t>
            </a:r>
          </a:p>
          <a:p>
            <a:endParaRPr lang="en-US" baseline="0" dirty="0" smtClean="0"/>
          </a:p>
          <a:p>
            <a:r>
              <a:rPr lang="en-US" baseline="0" dirty="0" smtClean="0"/>
              <a:t>Water.  Hi absorption as the wavelength </a:t>
            </a:r>
            <a:r>
              <a:rPr lang="en-US" baseline="0" dirty="0" err="1" smtClean="0"/>
              <a:t>getes</a:t>
            </a:r>
            <a:r>
              <a:rPr lang="en-US" baseline="0" dirty="0" smtClean="0"/>
              <a:t> longer</a:t>
            </a:r>
          </a:p>
          <a:p>
            <a:endParaRPr lang="en-US" baseline="0" dirty="0" smtClean="0"/>
          </a:p>
          <a:p>
            <a:r>
              <a:rPr lang="en-US" baseline="0" dirty="0" smtClean="0"/>
              <a:t>Vegetation.  More on this later</a:t>
            </a:r>
          </a:p>
          <a:p>
            <a:r>
              <a:rPr lang="en-US" baseline="0" dirty="0" smtClean="0"/>
              <a:t>	Key feature: absorption in blue and red.  Some reflectance in green.</a:t>
            </a:r>
          </a:p>
          <a:p>
            <a:endParaRPr lang="en-US" dirty="0"/>
          </a:p>
        </p:txBody>
      </p:sp>
      <p:sp>
        <p:nvSpPr>
          <p:cNvPr id="4" name="Slide Number Placeholder 3"/>
          <p:cNvSpPr>
            <a:spLocks noGrp="1"/>
          </p:cNvSpPr>
          <p:nvPr>
            <p:ph type="sldNum" sz="quarter" idx="10"/>
          </p:nvPr>
        </p:nvSpPr>
        <p:spPr/>
        <p:txBody>
          <a:bodyPr/>
          <a:lstStyle/>
          <a:p>
            <a:fld id="{BEC5FE61-0CBC-43E5-92CA-8809BF5981E3}" type="slidenum">
              <a:rPr lang="en-US" smtClean="0"/>
              <a:t>32</a:t>
            </a:fld>
            <a:endParaRPr lang="en-US" dirty="0"/>
          </a:p>
        </p:txBody>
      </p:sp>
    </p:spTree>
    <p:extLst>
      <p:ext uri="{BB962C8B-B14F-4D97-AF65-F5344CB8AC3E}">
        <p14:creationId xmlns:p14="http://schemas.microsoft.com/office/powerpoint/2010/main" val="3711323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8C9044-5B8F-4C2E-B294-A23C77021F74}" type="slidenum">
              <a:rPr lang="en-US"/>
              <a:pPr/>
              <a:t>36</a:t>
            </a:fld>
            <a:endParaRPr lang="en-US"/>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Healthy green vegetation always manifest “peak and valley”</a:t>
            </a:r>
          </a:p>
          <a:p>
            <a:r>
              <a:rPr lang="en-US" dirty="0" smtClean="0"/>
              <a:t>The valleys in the visible portion of</a:t>
            </a:r>
            <a:r>
              <a:rPr lang="en-US" baseline="0" dirty="0" smtClean="0"/>
              <a:t> spectrum are dictated by the pigments in the leaves. Chlorophyll absorbs energy centered at 0.45 and 0.67</a:t>
            </a:r>
          </a:p>
          <a:p>
            <a:r>
              <a:rPr lang="en-US" baseline="0" dirty="0" smtClean="0"/>
              <a:t>That means high absorption of blue and red energy by plants</a:t>
            </a:r>
            <a:endParaRPr lang="en-US" dirty="0" smtClean="0"/>
          </a:p>
          <a:p>
            <a:r>
              <a:rPr lang="en-US" dirty="0" smtClean="0"/>
              <a:t>0.7 1.3,</a:t>
            </a:r>
            <a:r>
              <a:rPr lang="en-US" baseline="0" dirty="0" smtClean="0"/>
              <a:t> plant reflects as much as 50% of energy incident upon it</a:t>
            </a:r>
          </a:p>
          <a:p>
            <a:r>
              <a:rPr lang="en-US" baseline="0" dirty="0" smtClean="0"/>
              <a:t>Dips (valleys) occur at 1.4, 1.9, and 2.7 because water in the leaves absorbs</a:t>
            </a:r>
          </a:p>
          <a:p>
            <a:r>
              <a:rPr lang="en-US" baseline="0" dirty="0" smtClean="0"/>
              <a:t>Water: most distinctive  characteristics. Absorption at near—IR and beyond</a:t>
            </a:r>
          </a:p>
          <a:p>
            <a:endParaRPr lang="en-US" baseline="0" dirty="0" smtClean="0"/>
          </a:p>
          <a:p>
            <a:r>
              <a:rPr lang="en-US" baseline="0" dirty="0" smtClean="0"/>
              <a:t>Soil shows less peak and valley because factors (moisture, texture, organic matter, surface roughness) affecting soil reflectance act less specific spectral bands</a:t>
            </a:r>
          </a:p>
          <a:p>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37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NDVI is related to the amount of chlorophyll in the vegetation</a:t>
            </a:r>
          </a:p>
          <a:p>
            <a:endParaRPr lang="en-US" dirty="0"/>
          </a:p>
        </p:txBody>
      </p:sp>
      <p:sp>
        <p:nvSpPr>
          <p:cNvPr id="4" name="Slide Number Placeholder 3"/>
          <p:cNvSpPr>
            <a:spLocks noGrp="1"/>
          </p:cNvSpPr>
          <p:nvPr>
            <p:ph type="sldNum" sz="quarter" idx="10"/>
          </p:nvPr>
        </p:nvSpPr>
        <p:spPr/>
        <p:txBody>
          <a:bodyPr/>
          <a:lstStyle/>
          <a:p>
            <a:fld id="{BEC5FE61-0CBC-43E5-92CA-8809BF5981E3}" type="slidenum">
              <a:rPr lang="en-US" smtClean="0"/>
              <a:t>38</a:t>
            </a:fld>
            <a:endParaRPr lang="en-US" dirty="0"/>
          </a:p>
        </p:txBody>
      </p:sp>
    </p:spTree>
    <p:extLst>
      <p:ext uri="{BB962C8B-B14F-4D97-AF65-F5344CB8AC3E}">
        <p14:creationId xmlns:p14="http://schemas.microsoft.com/office/powerpoint/2010/main" val="215129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21D10E-E513-4065-9380-D87FBC3C4D7E}" type="slidenum">
              <a:rPr lang="en-US"/>
              <a:pPr/>
              <a:t>39</a:t>
            </a:fld>
            <a:endParaRPr 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7568EE-1E17-48EC-B8EB-1305D3E7E6BB}" type="slidenum">
              <a:rPr lang="en-US"/>
              <a:pPr/>
              <a:t>40</a:t>
            </a:fld>
            <a:endParaRPr lang="en-US"/>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D9F09E-8283-41B0-9B05-0C6370A0BA10}" type="slidenum">
              <a:rPr lang="en-US"/>
              <a:pPr/>
              <a:t>41</a:t>
            </a:fld>
            <a:endParaRPr lang="en-US"/>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Resolution:  area per pixel</a:t>
            </a:r>
          </a:p>
          <a:p>
            <a:endParaRPr lang="en-US" dirty="0" smtClean="0"/>
          </a:p>
          <a:p>
            <a:r>
              <a:rPr lang="en-US" dirty="0" smtClean="0"/>
              <a:t>2 km resolution is 2 square km per pixel or one pixel is the average color/brightness of a 2 km square area</a:t>
            </a:r>
          </a:p>
          <a:p>
            <a:r>
              <a:rPr lang="en-US" dirty="0" smtClean="0"/>
              <a:t>1 mile resolution is 1</a:t>
            </a:r>
            <a:r>
              <a:rPr lang="en-US" baseline="0" dirty="0" smtClean="0"/>
              <a:t> square mile per pixel or one pixel is the average color/brightness of a 1 mile square area</a:t>
            </a:r>
            <a:endParaRPr lang="en-US" dirty="0"/>
          </a:p>
        </p:txBody>
      </p:sp>
      <p:sp>
        <p:nvSpPr>
          <p:cNvPr id="4" name="Slide Number Placeholder 3"/>
          <p:cNvSpPr>
            <a:spLocks noGrp="1"/>
          </p:cNvSpPr>
          <p:nvPr>
            <p:ph type="sldNum" sz="quarter" idx="10"/>
          </p:nvPr>
        </p:nvSpPr>
        <p:spPr/>
        <p:txBody>
          <a:bodyPr/>
          <a:lstStyle/>
          <a:p>
            <a:fld id="{BEC5FE61-0CBC-43E5-92CA-8809BF5981E3}" type="slidenum">
              <a:rPr lang="en-US" smtClean="0"/>
              <a:t>43</a:t>
            </a:fld>
            <a:endParaRPr lang="en-US" dirty="0"/>
          </a:p>
        </p:txBody>
      </p:sp>
    </p:spTree>
    <p:extLst>
      <p:ext uri="{BB962C8B-B14F-4D97-AF65-F5344CB8AC3E}">
        <p14:creationId xmlns:p14="http://schemas.microsoft.com/office/powerpoint/2010/main" val="26876952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76C38D-F67A-48C2-9F8A-6713C4F8C8B5}" type="slidenum">
              <a:rPr lang="en-US"/>
              <a:pPr/>
              <a:t>46</a:t>
            </a:fld>
            <a:endParaRPr lang="en-US"/>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716BCB-577B-4A49-99C7-E5D4AD6E9977}" type="slidenum">
              <a:rPr lang="en-US"/>
              <a:pPr/>
              <a:t>47</a:t>
            </a:fld>
            <a:endParaRPr lang="en-US"/>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Aerial images</a:t>
            </a:r>
            <a:r>
              <a:rPr lang="en-US" baseline="0" dirty="0" smtClean="0"/>
              <a:t> are used as a basis for surveying and topographic mapping to measure and identify horizontal and vertical locations of objects.</a:t>
            </a:r>
          </a:p>
          <a:p>
            <a:r>
              <a:rPr lang="en-US" baseline="0" dirty="0" smtClean="0"/>
              <a:t>1:24,000 –scale quadrangle maps by USGS </a:t>
            </a:r>
          </a:p>
          <a:p>
            <a:r>
              <a:rPr lang="en-US" baseline="0" dirty="0" smtClean="0"/>
              <a:t>Digital </a:t>
            </a:r>
            <a:r>
              <a:rPr lang="en-US" baseline="0" dirty="0" err="1" smtClean="0"/>
              <a:t>orthophotographs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8</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multiband image taken of the</a:t>
            </a:r>
            <a:r>
              <a:rPr lang="en-US" baseline="0" dirty="0" smtClean="0"/>
              <a:t> Salton Sea in California</a:t>
            </a:r>
          </a:p>
          <a:p>
            <a:endParaRPr lang="en-US" baseline="0" dirty="0" smtClean="0"/>
          </a:p>
          <a:p>
            <a:r>
              <a:rPr lang="en-US" baseline="0" dirty="0" smtClean="0"/>
              <a:t>Note that each image shows brightness in a particular wavelength:  blue, green (2), red, NIR, MIR (2)</a:t>
            </a:r>
            <a:endParaRPr lang="en-US" dirty="0"/>
          </a:p>
        </p:txBody>
      </p:sp>
      <p:sp>
        <p:nvSpPr>
          <p:cNvPr id="4" name="Slide Number Placeholder 3"/>
          <p:cNvSpPr>
            <a:spLocks noGrp="1"/>
          </p:cNvSpPr>
          <p:nvPr>
            <p:ph type="sldNum" sz="quarter" idx="10"/>
          </p:nvPr>
        </p:nvSpPr>
        <p:spPr/>
        <p:txBody>
          <a:bodyPr/>
          <a:lstStyle/>
          <a:p>
            <a:fld id="{BEC5FE61-0CBC-43E5-92CA-8809BF5981E3}" type="slidenum">
              <a:rPr lang="en-US" smtClean="0"/>
              <a:t>49</a:t>
            </a:fld>
            <a:endParaRPr lang="en-US" dirty="0"/>
          </a:p>
        </p:txBody>
      </p:sp>
    </p:spTree>
    <p:extLst>
      <p:ext uri="{BB962C8B-B14F-4D97-AF65-F5344CB8AC3E}">
        <p14:creationId xmlns:p14="http://schemas.microsoft.com/office/powerpoint/2010/main" val="12426216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C48C02-D1C0-48A0-9BB1-0A0F1C54A4DE}" type="slidenum">
              <a:rPr lang="en-US"/>
              <a:pPr/>
              <a:t>51</a:t>
            </a:fld>
            <a:endParaRPr lang="en-US"/>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1FB371-F97F-4C15-98F8-7E8B8A8DBDFB}" type="slidenum">
              <a:rPr lang="en-US"/>
              <a:pPr/>
              <a:t>52</a:t>
            </a:fld>
            <a:endParaRPr lang="en-US"/>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r>
              <a:rPr lang="en-US" b="1"/>
              <a:t>The following are major components of Remote sensing System: </a:t>
            </a:r>
          </a:p>
          <a:p>
            <a:r>
              <a:rPr lang="en-US"/>
              <a:t>Energy Source </a:t>
            </a:r>
          </a:p>
          <a:p>
            <a:pPr lvl="1"/>
            <a:r>
              <a:rPr lang="en-US"/>
              <a:t>Passive System: sun, irradiance from earth's materials; </a:t>
            </a:r>
            <a:br>
              <a:rPr lang="en-US"/>
            </a:br>
            <a:r>
              <a:rPr lang="en-US"/>
              <a:t>Active System: irradiance from artificially generated energy sources such as radar. </a:t>
            </a:r>
            <a:br>
              <a:rPr lang="en-US"/>
            </a:br>
            <a:endParaRPr lang="en-US"/>
          </a:p>
          <a:p>
            <a:r>
              <a:rPr lang="en-US"/>
              <a:t>Platforms:(Vehicle to carry the sensor) (truck, aircraft, space shuttle, satellite, etc.)</a:t>
            </a:r>
            <a:br>
              <a:rPr lang="en-US"/>
            </a:br>
            <a:endParaRPr lang="en-US"/>
          </a:p>
          <a:p>
            <a:r>
              <a:rPr lang="en-US"/>
              <a:t>Sensors:(Device to detect electro-magnetic radiation) (camera, scanner, etc.)</a:t>
            </a:r>
            <a:br>
              <a:rPr lang="en-US"/>
            </a:br>
            <a:r>
              <a:rPr lang="en-US"/>
              <a:t>Detectors: (Handling signal data) (photographic, digital, etc.)</a:t>
            </a:r>
            <a:br>
              <a:rPr lang="en-US"/>
            </a:br>
            <a:r>
              <a:rPr lang="en-US"/>
              <a:t>Processing (Handling Signal data) (photographic, digital etc.)</a:t>
            </a:r>
            <a:br>
              <a:rPr lang="en-US"/>
            </a:br>
            <a:r>
              <a:rPr lang="en-US"/>
              <a:t>Institutionalisation: (Organization for execution at all stages of remote-sensing technology: international and national orrganisations, centres, universities, etc.). </a:t>
            </a:r>
          </a:p>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79BBC0-7B4E-468C-B51E-2A3357F3843D}" type="slidenum">
              <a:rPr lang="en-US"/>
              <a:pPr/>
              <a:t>53</a:t>
            </a:fld>
            <a:endParaRPr lang="en-US"/>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pPr marL="228600" indent="-228600"/>
            <a:r>
              <a:rPr lang="en-US" b="1" i="1"/>
              <a:t>image fusion:</a:t>
            </a:r>
            <a:r>
              <a:rPr lang="en-US" i="1"/>
              <a:t> P</a:t>
            </a:r>
            <a:r>
              <a:rPr lang="en-US"/>
              <a:t>rocess of combining relevant information from two or more images into a single image </a:t>
            </a:r>
          </a:p>
          <a:p>
            <a:pPr marL="228600" indent="-228600"/>
            <a:r>
              <a:rPr lang="en-US"/>
              <a:t>Output: high spatial and high spectral resolution in a single image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Panchromatic Sharpening</a:t>
            </a:r>
          </a:p>
          <a:p>
            <a:endParaRPr lang="en-US" dirty="0" smtClean="0"/>
          </a:p>
          <a:p>
            <a:r>
              <a:rPr lang="en-US" dirty="0" smtClean="0"/>
              <a:t>Using a panchromatic image to improve the resolution of a</a:t>
            </a:r>
            <a:r>
              <a:rPr lang="en-US" baseline="0" dirty="0" smtClean="0"/>
              <a:t> color band image</a:t>
            </a:r>
          </a:p>
          <a:p>
            <a:endParaRPr lang="en-US" baseline="0" dirty="0" smtClean="0"/>
          </a:p>
          <a:p>
            <a:r>
              <a:rPr lang="en-US" baseline="0" dirty="0" smtClean="0"/>
              <a:t>Think of it as using the color (hue) from the color image and the brightness from the panchromatic image</a:t>
            </a:r>
            <a:endParaRPr lang="en-US" dirty="0"/>
          </a:p>
        </p:txBody>
      </p:sp>
      <p:sp>
        <p:nvSpPr>
          <p:cNvPr id="4" name="Slide Number Placeholder 3"/>
          <p:cNvSpPr>
            <a:spLocks noGrp="1"/>
          </p:cNvSpPr>
          <p:nvPr>
            <p:ph type="sldNum" sz="quarter" idx="10"/>
          </p:nvPr>
        </p:nvSpPr>
        <p:spPr/>
        <p:txBody>
          <a:bodyPr/>
          <a:lstStyle/>
          <a:p>
            <a:fld id="{BEC5FE61-0CBC-43E5-92CA-8809BF5981E3}" type="slidenum">
              <a:rPr lang="en-US" smtClean="0"/>
              <a:t>59</a:t>
            </a:fld>
            <a:endParaRPr lang="en-US" dirty="0"/>
          </a:p>
        </p:txBody>
      </p:sp>
    </p:spTree>
    <p:extLst>
      <p:ext uri="{BB962C8B-B14F-4D97-AF65-F5344CB8AC3E}">
        <p14:creationId xmlns:p14="http://schemas.microsoft.com/office/powerpoint/2010/main" val="4871230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61</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Brad Pitt</a:t>
            </a:r>
            <a:r>
              <a:rPr lang="en-US" baseline="0" dirty="0" smtClean="0"/>
              <a:t> and Julia Roberts</a:t>
            </a:r>
            <a:endParaRPr lang="en-US" dirty="0"/>
          </a:p>
        </p:txBody>
      </p:sp>
      <p:sp>
        <p:nvSpPr>
          <p:cNvPr id="4" name="Slide Number Placeholder 3"/>
          <p:cNvSpPr>
            <a:spLocks noGrp="1"/>
          </p:cNvSpPr>
          <p:nvPr>
            <p:ph type="sldNum" sz="quarter" idx="10"/>
          </p:nvPr>
        </p:nvSpPr>
        <p:spPr/>
        <p:txBody>
          <a:bodyPr/>
          <a:lstStyle/>
          <a:p>
            <a:fld id="{BEC5FE61-0CBC-43E5-92CA-8809BF5981E3}" type="slidenum">
              <a:rPr lang="en-US" smtClean="0"/>
              <a:t>64</a:t>
            </a:fld>
            <a:endParaRPr lang="en-US" dirty="0"/>
          </a:p>
        </p:txBody>
      </p:sp>
    </p:spTree>
    <p:extLst>
      <p:ext uri="{BB962C8B-B14F-4D97-AF65-F5344CB8AC3E}">
        <p14:creationId xmlns:p14="http://schemas.microsoft.com/office/powerpoint/2010/main" val="20204717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ECCD64-3E8D-4DEF-9F1B-C9602FAA2DFF}" type="slidenum">
              <a:rPr lang="en-US"/>
              <a:pPr/>
              <a:t>65</a:t>
            </a:fld>
            <a:endParaRPr lang="en-US"/>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r>
              <a:rPr lang="en-US" b="1"/>
              <a:t>Spectral resolution</a:t>
            </a:r>
            <a:r>
              <a:rPr lang="en-US"/>
              <a:t> refers to the number of different frequency bands recorded - usually, this is equivalent to the number of sensors carried by the platform(s). </a:t>
            </a:r>
          </a:p>
          <a:p>
            <a:r>
              <a:rPr lang="en-US"/>
              <a:t>Current Landsat collection is that of seven bands, including several in the infra-red spectrum. </a:t>
            </a:r>
          </a:p>
          <a:p>
            <a:r>
              <a:rPr lang="en-US"/>
              <a:t>The MODIS satellites are the highest resolving at 31 bands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66</a:t>
            </a:fld>
            <a:endParaRPr lang="en-US"/>
          </a:p>
        </p:txBody>
      </p:sp>
    </p:spTree>
    <p:extLst>
      <p:ext uri="{BB962C8B-B14F-4D97-AF65-F5344CB8AC3E}">
        <p14:creationId xmlns:p14="http://schemas.microsoft.com/office/powerpoint/2010/main" val="4831383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1E74AB-3F33-4F7B-AB4D-104390B79C76}" type="slidenum">
              <a:rPr lang="en-US"/>
              <a:pPr/>
              <a:t>67</a:t>
            </a:fld>
            <a:endParaRPr lang="en-US"/>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r>
              <a:rPr lang="en-US" dirty="0"/>
              <a:t>The </a:t>
            </a:r>
            <a:r>
              <a:rPr lang="en-US" b="1" dirty="0"/>
              <a:t>temporal resolution</a:t>
            </a:r>
            <a:r>
              <a:rPr lang="en-US" dirty="0"/>
              <a:t> is simply the frequency of flyovers by the satellite or plane, and is only relevant in time-series studies or those requiring an averaged or mosaic image as in deforesting monitoring. </a:t>
            </a:r>
          </a:p>
          <a:p>
            <a:r>
              <a:rPr lang="en-US" dirty="0"/>
              <a:t>Cloud cover over a given area or object makes it necessary to repeat the collection of said location. </a:t>
            </a:r>
          </a:p>
          <a:p>
            <a:endParaRPr lang="en-US" dirty="0"/>
          </a:p>
          <a:p>
            <a:r>
              <a:rPr lang="en-US" b="1" dirty="0"/>
              <a:t>Radiometric correction</a:t>
            </a:r>
            <a:r>
              <a:rPr lang="en-US" dirty="0"/>
              <a:t> gives a scale to the pixel values, e.g. the monochromatic scale of 0 to 255 will be converted to actual radiance values. </a:t>
            </a:r>
          </a:p>
          <a:p>
            <a:r>
              <a:rPr lang="en-US" b="1" dirty="0"/>
              <a:t>Atmospheric correction</a:t>
            </a:r>
            <a:r>
              <a:rPr lang="en-US" dirty="0"/>
              <a:t> eliminates atmospheric haze by rescaling each frequency band so that its minimum value (usually </a:t>
            </a:r>
            <a:r>
              <a:rPr lang="en-US" dirty="0" err="1"/>
              <a:t>realised</a:t>
            </a:r>
            <a:r>
              <a:rPr lang="en-US" dirty="0"/>
              <a:t> in water bodies) corresponds to a pixel value of 0. The digitizing of data also make possible to manipulate the data by changing gray-scale values.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Camera tilt and terrain variations</a:t>
            </a:r>
            <a:r>
              <a:rPr lang="en-US" baseline="0" dirty="0" smtClean="0"/>
              <a:t> may cause large errors in aerial photos – </a:t>
            </a:r>
            <a:r>
              <a:rPr lang="en-US" baseline="0" dirty="0" err="1" smtClean="0"/>
              <a:t>stereophogtoraphic</a:t>
            </a:r>
            <a:r>
              <a:rPr lang="en-US" baseline="0" dirty="0" smtClean="0"/>
              <a:t>  determination of elevations removes terrain caused image displacement.</a:t>
            </a:r>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10</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Landsat has instruments that look at major wavelength bands</a:t>
            </a:r>
            <a:endParaRPr lang="en-US" dirty="0"/>
          </a:p>
        </p:txBody>
      </p:sp>
      <p:sp>
        <p:nvSpPr>
          <p:cNvPr id="4" name="Slide Number Placeholder 3"/>
          <p:cNvSpPr>
            <a:spLocks noGrp="1"/>
          </p:cNvSpPr>
          <p:nvPr>
            <p:ph type="sldNum" sz="quarter" idx="10"/>
          </p:nvPr>
        </p:nvSpPr>
        <p:spPr/>
        <p:txBody>
          <a:bodyPr/>
          <a:lstStyle/>
          <a:p>
            <a:fld id="{BEC5FE61-0CBC-43E5-92CA-8809BF5981E3}" type="slidenum">
              <a:rPr lang="en-US" smtClean="0"/>
              <a:t>69</a:t>
            </a:fld>
            <a:endParaRPr lang="en-US" dirty="0"/>
          </a:p>
        </p:txBody>
      </p:sp>
    </p:spTree>
    <p:extLst>
      <p:ext uri="{BB962C8B-B14F-4D97-AF65-F5344CB8AC3E}">
        <p14:creationId xmlns:p14="http://schemas.microsoft.com/office/powerpoint/2010/main" val="20432166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76A010-802B-410E-8FC1-ABB4A42AA521}" type="slidenum">
              <a:rPr lang="en-US"/>
              <a:pPr/>
              <a:t>70</a:t>
            </a:fld>
            <a:endParaRPr lang="en-US"/>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354013" algn="l"/>
                <a:tab pos="1163638" algn="l"/>
                <a:tab pos="2327275" algn="l"/>
              </a:tabLst>
            </a:pPr>
            <a:r>
              <a:rPr lang="en-US" altLang="en-US" sz="1200" b="1" dirty="0" smtClean="0"/>
              <a:t>Principal applications of different  wavelengths </a:t>
            </a:r>
          </a:p>
          <a:p>
            <a:pPr>
              <a:tabLst>
                <a:tab pos="354013" algn="l"/>
                <a:tab pos="1163638" algn="l"/>
                <a:tab pos="2327275" algn="l"/>
              </a:tabLst>
            </a:pPr>
            <a:r>
              <a:rPr lang="en-US" altLang="en-US" sz="1200" dirty="0" smtClean="0"/>
              <a:t>1) </a:t>
            </a:r>
            <a:r>
              <a:rPr lang="en-US" altLang="en-US" sz="1200" dirty="0" smtClean="0">
                <a:solidFill>
                  <a:srgbClr val="0070C0"/>
                </a:solidFill>
              </a:rPr>
              <a:t>0.45-0.52. Blue.  </a:t>
            </a:r>
            <a:r>
              <a:rPr lang="en-US" altLang="en-US" sz="1200" dirty="0" smtClean="0"/>
              <a:t>Designed for water body penetration, making it useful for coastal water mapping. Also useful for soil/vegetation discrimination, forest type mapping, and cultural feature identification.</a:t>
            </a:r>
          </a:p>
          <a:p>
            <a:pPr>
              <a:tabLst>
                <a:tab pos="354013" algn="l"/>
                <a:tab pos="1163638" algn="l"/>
                <a:tab pos="2327275" algn="l"/>
              </a:tabLst>
            </a:pPr>
            <a:r>
              <a:rPr lang="en-US" altLang="en-US" sz="1200" dirty="0" smtClean="0"/>
              <a:t>2)  </a:t>
            </a:r>
            <a:r>
              <a:rPr lang="en-US" altLang="en-US" sz="1200" dirty="0" smtClean="0">
                <a:solidFill>
                  <a:srgbClr val="00B050"/>
                </a:solidFill>
              </a:rPr>
              <a:t>0.52-0.60. Green. </a:t>
            </a:r>
            <a:r>
              <a:rPr lang="en-US" altLang="en-US" sz="1200" dirty="0" smtClean="0"/>
              <a:t>Designed to measure green reflectance peak of vegetation for vegetation discrimination and vigor assessment. Also useful for cultural feature identification.</a:t>
            </a:r>
          </a:p>
          <a:p>
            <a:pPr>
              <a:tabLst>
                <a:tab pos="354013" algn="l"/>
                <a:tab pos="1163638" algn="l"/>
                <a:tab pos="2327275" algn="l"/>
              </a:tabLst>
            </a:pPr>
            <a:r>
              <a:rPr lang="en-US" altLang="en-US" sz="1200" dirty="0" smtClean="0"/>
              <a:t>3)  </a:t>
            </a:r>
            <a:r>
              <a:rPr lang="en-US" altLang="en-US" sz="1200" dirty="0" smtClean="0">
                <a:solidFill>
                  <a:srgbClr val="FF0000"/>
                </a:solidFill>
              </a:rPr>
              <a:t>0.63-0.69. Red. </a:t>
            </a:r>
            <a:r>
              <a:rPr lang="en-US" altLang="en-US" sz="1200" dirty="0" smtClean="0"/>
              <a:t>Designed to sense in a chlorophyll absorption region aiding in plant species differentiation. Also useful for cultural feature identification.</a:t>
            </a:r>
          </a:p>
          <a:p>
            <a:pPr>
              <a:tabLst>
                <a:tab pos="354013" algn="l"/>
                <a:tab pos="1163638" algn="l"/>
                <a:tab pos="2327275" algn="l"/>
              </a:tabLst>
            </a:pPr>
            <a:r>
              <a:rPr lang="en-US" altLang="en-US" sz="1200" dirty="0" smtClean="0"/>
              <a:t>4) </a:t>
            </a:r>
            <a:r>
              <a:rPr lang="en-US" altLang="en-US" sz="1200" dirty="0" smtClean="0">
                <a:solidFill>
                  <a:srgbClr val="C00000"/>
                </a:solidFill>
              </a:rPr>
              <a:t>0.76-0.90. Near-infrared. </a:t>
            </a:r>
            <a:r>
              <a:rPr lang="en-US" altLang="en-US" sz="1200" dirty="0" smtClean="0"/>
              <a:t>Useful for determining vegetation types, vigor, and biomass content, for delineating water bodies, and for soil moisture discrimination.</a:t>
            </a:r>
          </a:p>
          <a:p>
            <a:pPr>
              <a:tabLst>
                <a:tab pos="354013" algn="l"/>
                <a:tab pos="1163638" algn="l"/>
                <a:tab pos="2327275" algn="l"/>
              </a:tabLst>
            </a:pPr>
            <a:r>
              <a:rPr lang="en-US" altLang="en-US" sz="1200" dirty="0" smtClean="0"/>
              <a:t>5) 1.55-1.75. Mid-infrared. Indication of vegetation moisture content and soil moisture. Also useful for differentiation of snow from clouds.</a:t>
            </a:r>
          </a:p>
          <a:p>
            <a:pPr>
              <a:tabLst>
                <a:tab pos="354013" algn="l"/>
                <a:tab pos="1163638" algn="l"/>
                <a:tab pos="2327275" algn="l"/>
              </a:tabLst>
            </a:pPr>
            <a:r>
              <a:rPr lang="en-US" altLang="en-US" sz="1200" dirty="0" smtClean="0"/>
              <a:t>6) </a:t>
            </a:r>
            <a:r>
              <a:rPr lang="en-US" altLang="en-US" sz="1200" dirty="0" smtClean="0">
                <a:solidFill>
                  <a:srgbClr val="D78429"/>
                </a:solidFill>
              </a:rPr>
              <a:t>10.4-12.5. Thermal infrared. </a:t>
            </a:r>
            <a:r>
              <a:rPr lang="en-US" altLang="en-US" sz="1200" dirty="0" smtClean="0"/>
              <a:t>Useful in vegetation stress analysis, soil moisture discrimination, and thermal mapping applications. </a:t>
            </a:r>
          </a:p>
          <a:p>
            <a:pPr>
              <a:tabLst>
                <a:tab pos="354013" algn="l"/>
                <a:tab pos="1163638" algn="l"/>
                <a:tab pos="2327275" algn="l"/>
              </a:tabLst>
            </a:pPr>
            <a:r>
              <a:rPr lang="en-US" altLang="en-US" sz="1200" dirty="0" smtClean="0"/>
              <a:t>7) </a:t>
            </a:r>
            <a:r>
              <a:rPr lang="en-US" altLang="en-US" sz="1200" dirty="0" smtClean="0">
                <a:solidFill>
                  <a:schemeClr val="accent6"/>
                </a:solidFill>
              </a:rPr>
              <a:t>2.08-2.35. Mid-infrared</a:t>
            </a:r>
            <a:r>
              <a:rPr lang="en-US" altLang="en-US" sz="1200" dirty="0" smtClean="0"/>
              <a:t>. Useful for discrimination of mineral and rock types. Also sensitive to vegetation moisture content. </a:t>
            </a:r>
          </a:p>
          <a:p>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72</a:t>
            </a:fld>
            <a:endParaRPr lang="en-US"/>
          </a:p>
        </p:txBody>
      </p:sp>
    </p:spTree>
    <p:extLst>
      <p:ext uri="{BB962C8B-B14F-4D97-AF65-F5344CB8AC3E}">
        <p14:creationId xmlns:p14="http://schemas.microsoft.com/office/powerpoint/2010/main" val="35048459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6354CB-54D1-43E7-97EA-8392BA25DA21}" type="slidenum">
              <a:rPr lang="en-US"/>
              <a:pPr/>
              <a:t>84</a:t>
            </a:fld>
            <a:endParaRPr 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2ADC60-3E9B-4103-9AD5-6A2558DD439C}" type="slidenum">
              <a:rPr lang="en-US"/>
              <a:pPr/>
              <a:t>86</a:t>
            </a:fld>
            <a:endParaRPr lang="en-US"/>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146ED8-DBAF-4622-BC96-F7A9E0ED8E3B}" type="slidenum">
              <a:rPr lang="en-US"/>
              <a:pPr/>
              <a:t>87</a:t>
            </a:fld>
            <a:endParaRPr lang="en-US"/>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E77639-210C-4A53-BB3A-D3CDA6B85D84}" type="slidenum">
              <a:rPr lang="en-US"/>
              <a:pPr/>
              <a:t>89</a:t>
            </a:fld>
            <a:endParaRPr lang="en-US"/>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332569-5334-49E4-8C68-49977C592002}" type="slidenum">
              <a:rPr lang="en-US"/>
              <a:pPr/>
              <a:t>90</a:t>
            </a:fld>
            <a:endParaRPr lang="en-US"/>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US" dirty="0"/>
          </a:p>
        </p:txBody>
      </p:sp>
      <p:sp>
        <p:nvSpPr>
          <p:cNvPr id="4" name="Slide Number Placeholder 3"/>
          <p:cNvSpPr>
            <a:spLocks noGrp="1"/>
          </p:cNvSpPr>
          <p:nvPr>
            <p:ph type="sldNum" sz="quarter" idx="10"/>
          </p:nvPr>
        </p:nvSpPr>
        <p:spPr/>
        <p:txBody>
          <a:bodyPr/>
          <a:lstStyle/>
          <a:p>
            <a:fld id="{5DB50623-9987-43F1-B74F-93C087949AC9}" type="slidenum">
              <a:rPr lang="en-US" smtClean="0"/>
              <a:pPr/>
              <a:t>92</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93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F9CAFE-4D2F-457B-81DC-9FBAF8AFFE2F}" type="slidenum">
              <a:rPr lang="en-US"/>
              <a:pPr/>
              <a:t>11</a:t>
            </a:fld>
            <a:endParaRPr lang="en-US"/>
          </a:p>
        </p:txBody>
      </p:sp>
      <p:sp>
        <p:nvSpPr>
          <p:cNvPr id="159746" name="Rectangle 2"/>
          <p:cNvSpPr>
            <a:spLocks noGrp="1" noRot="1" noChangeAspect="1" noChangeArrowheads="1" noTextEdit="1"/>
          </p:cNvSpPr>
          <p:nvPr>
            <p:ph type="sldImg"/>
          </p:nvPr>
        </p:nvSpPr>
        <p:spPr>
          <a:xfrm>
            <a:off x="2895600" y="525463"/>
            <a:ext cx="3505200" cy="2628900"/>
          </a:xfrm>
          <a:ln/>
        </p:spPr>
      </p:sp>
      <p:sp>
        <p:nvSpPr>
          <p:cNvPr id="159747" name="Rectangle 3"/>
          <p:cNvSpPr>
            <a:spLocks noGrp="1" noChangeArrowheads="1"/>
          </p:cNvSpPr>
          <p:nvPr>
            <p:ph type="body" idx="1"/>
          </p:nvPr>
        </p:nvSpPr>
        <p:spPr/>
        <p:txBody>
          <a:bodyPr/>
          <a:lstStyle/>
          <a:p>
            <a:r>
              <a:rPr lang="en-US" sz="1000" b="1" dirty="0"/>
              <a:t>Overview of data </a:t>
            </a:r>
            <a:r>
              <a:rPr lang="en-US" sz="1000" b="1" dirty="0" smtClean="0"/>
              <a:t>acquisition</a:t>
            </a:r>
            <a:endParaRPr lang="en-US" b="1" dirty="0"/>
          </a:p>
          <a:p>
            <a:r>
              <a:rPr lang="en-US" dirty="0"/>
              <a:t>Data recorded by the sensor system are converted from an analog electrical signal to a digital values. It takes places on-board. Sensor system creates pixels with a brightness value of 8 bit to 12 bits</a:t>
            </a:r>
          </a:p>
          <a:p>
            <a:r>
              <a:rPr lang="en-US" dirty="0"/>
              <a:t>Data is transmitted to ground control stations</a:t>
            </a:r>
          </a:p>
          <a:p>
            <a:r>
              <a:rPr lang="en-US" dirty="0"/>
              <a:t>Radiometric correction: for sensor performance. Some sensor is not performing well over time</a:t>
            </a:r>
          </a:p>
          <a:p>
            <a:r>
              <a:rPr lang="en-US" dirty="0"/>
              <a:t>Geometric correction.  Satellite is not always going up and down.  There might be some tilting. </a:t>
            </a:r>
          </a:p>
          <a:p>
            <a:r>
              <a:rPr lang="en-US" dirty="0"/>
              <a:t>Ground processing removes geometric and radiometric distortions.</a:t>
            </a:r>
          </a:p>
          <a:p>
            <a:r>
              <a:rPr lang="en-US" dirty="0"/>
              <a:t>The data are then ready for visual or digital analysis to extract information on biophysical and </a:t>
            </a:r>
            <a:r>
              <a:rPr lang="en-US" dirty="0" err="1"/>
              <a:t>landcove</a:t>
            </a:r>
            <a:endParaRPr lang="tr-T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94</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95</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April 20, 2010, an explosion at an oil well in the Gulf of Mexico resulted in a major oil spill. Since then, emergency response efforts have been underway to cap the leaking well system and contain the growing oil slick before it reaches wildlife refuges, fisheries, and beaches along the southern coast of the United States. </a:t>
            </a:r>
          </a:p>
          <a:p>
            <a:r>
              <a:rPr lang="en-US" dirty="0" err="1" smtClean="0"/>
              <a:t>Landsat</a:t>
            </a:r>
            <a:r>
              <a:rPr lang="en-US" dirty="0" smtClean="0"/>
              <a:t> imagery, acquired by the U.S. Geological Survey on May 9 shows the extent of the oil slick. The </a:t>
            </a:r>
            <a:r>
              <a:rPr lang="en-US" dirty="0" err="1" smtClean="0"/>
              <a:t>Landsat</a:t>
            </a:r>
            <a:r>
              <a:rPr lang="en-US" dirty="0" smtClean="0"/>
              <a:t> data are being used by emergency response teams to monitor the extent and movement of the slick.</a:t>
            </a:r>
          </a:p>
          <a:p>
            <a:endParaRPr lang="en-US" dirty="0"/>
          </a:p>
        </p:txBody>
      </p:sp>
      <p:sp>
        <p:nvSpPr>
          <p:cNvPr id="4" name="Slide Number Placeholder 3"/>
          <p:cNvSpPr>
            <a:spLocks noGrp="1"/>
          </p:cNvSpPr>
          <p:nvPr>
            <p:ph type="sldNum" sz="quarter" idx="10"/>
          </p:nvPr>
        </p:nvSpPr>
        <p:spPr/>
        <p:txBody>
          <a:bodyPr/>
          <a:lstStyle/>
          <a:p>
            <a:fld id="{5DB50623-9987-43F1-B74F-93C087949AC9}" type="slidenum">
              <a:rPr lang="en-US" smtClean="0"/>
              <a:pPr/>
              <a:t>96</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97</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98</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99</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100</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101</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435234-4F64-43F5-8A52-1667F6117ED9}" type="slidenum">
              <a:rPr lang="en-US"/>
              <a:pPr/>
              <a:t>102</a:t>
            </a:fld>
            <a:endParaRPr lang="en-US"/>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r>
              <a:rPr lang="en-US" b="1" dirty="0"/>
              <a:t>Hurricane Katrina</a:t>
            </a:r>
            <a:r>
              <a:rPr lang="en-US" dirty="0"/>
              <a:t> was the costliest and one of the five deadliest </a:t>
            </a:r>
            <a:r>
              <a:rPr lang="en-US" dirty="0">
                <a:hlinkClick r:id="rId3" tooltip="Tropical cyclone"/>
              </a:rPr>
              <a:t>hurricanes</a:t>
            </a:r>
            <a:r>
              <a:rPr lang="en-US" dirty="0"/>
              <a:t> in the history of the </a:t>
            </a:r>
            <a:r>
              <a:rPr lang="en-US" dirty="0">
                <a:hlinkClick r:id="rId4" tooltip="United States"/>
              </a:rPr>
              <a:t>United States</a:t>
            </a:r>
            <a:r>
              <a:rPr lang="en-US" dirty="0"/>
              <a:t>. </a:t>
            </a:r>
          </a:p>
          <a:p>
            <a:r>
              <a:rPr lang="en-US" dirty="0"/>
              <a:t>The storm surge caused severe damage along the Gulf Coast, devastating the Mississippi cities of </a:t>
            </a:r>
            <a:r>
              <a:rPr lang="en-US" dirty="0">
                <a:hlinkClick r:id="rId5" tooltip="Waveland, Mississippi"/>
              </a:rPr>
              <a:t>Waveland</a:t>
            </a:r>
            <a:r>
              <a:rPr lang="en-US" dirty="0"/>
              <a:t>, </a:t>
            </a:r>
            <a:r>
              <a:rPr lang="en-US" dirty="0">
                <a:hlinkClick r:id="rId6" tooltip="Bay St. Louis, Mississippi"/>
              </a:rPr>
              <a:t>Bay St. Louis</a:t>
            </a:r>
            <a:r>
              <a:rPr lang="en-US" dirty="0"/>
              <a:t>, </a:t>
            </a:r>
            <a:r>
              <a:rPr lang="en-US" dirty="0">
                <a:hlinkClick r:id="rId7" tooltip="Pass Christian, Mississippi"/>
              </a:rPr>
              <a:t>Pass Christian</a:t>
            </a:r>
            <a:r>
              <a:rPr lang="en-US" dirty="0"/>
              <a:t>, </a:t>
            </a:r>
            <a:r>
              <a:rPr lang="en-US" dirty="0">
                <a:hlinkClick r:id="rId8" tooltip="Long Beach, Mississippi"/>
              </a:rPr>
              <a:t>Long Beach</a:t>
            </a:r>
            <a:r>
              <a:rPr lang="en-US" dirty="0"/>
              <a:t>, </a:t>
            </a:r>
            <a:r>
              <a:rPr lang="en-US" dirty="0">
                <a:hlinkClick r:id="rId9" tooltip="Gulfport, Mississippi"/>
              </a:rPr>
              <a:t>Gulfport</a:t>
            </a:r>
            <a:r>
              <a:rPr lang="en-US" dirty="0"/>
              <a:t>, </a:t>
            </a:r>
            <a:r>
              <a:rPr lang="en-US" dirty="0">
                <a:hlinkClick r:id="rId10" tooltip="Biloxi, Mississippi"/>
              </a:rPr>
              <a:t>Biloxi</a:t>
            </a:r>
            <a:r>
              <a:rPr lang="en-US" dirty="0"/>
              <a:t>, </a:t>
            </a:r>
            <a:r>
              <a:rPr lang="en-US" dirty="0">
                <a:hlinkClick r:id="rId11" tooltip="Ocean Springs"/>
              </a:rPr>
              <a:t>Ocean Springs</a:t>
            </a:r>
            <a:r>
              <a:rPr lang="en-US" dirty="0"/>
              <a:t>, and </a:t>
            </a:r>
            <a:r>
              <a:rPr lang="en-US" dirty="0">
                <a:hlinkClick r:id="rId12" tooltip="Pascagoula, Mississippi"/>
              </a:rPr>
              <a:t>Pascagoula</a:t>
            </a:r>
            <a:r>
              <a:rPr lang="en-US" dirty="0"/>
              <a:t>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DDC819-A37B-40E4-8844-8438F5495F4F}" type="slidenum">
              <a:rPr lang="en-US"/>
              <a:pPr/>
              <a:t>103</a:t>
            </a:fld>
            <a:endParaRPr 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r>
              <a:rPr lang="en-US"/>
              <a:t>Urban development has expanded rapidly in Las Vegas, Nevada of the United States, over the last fifty years. </a:t>
            </a:r>
          </a:p>
          <a:p>
            <a:r>
              <a:rPr lang="en-US"/>
              <a:t>A major environmental change associated with this urbanization trend is the transformation of the landscape from natural cover types to increasingly anthropogenic impervious surface </a:t>
            </a:r>
          </a:p>
          <a:p>
            <a:r>
              <a:rPr lang="en-US"/>
              <a:t>--Total urban land-use increases approximately 110 percent from 1984 to 2002. Most of the increases are associated with medium-to high-density urban development. </a:t>
            </a:r>
          </a:p>
          <a:p>
            <a:r>
              <a:rPr lang="en-US"/>
              <a:t>---Places having significant increases in impervious surfaces are in the northwestern and southeastern parts of Las Vegas. Most high-density urban development, however, appears in central Las Vegas.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6EDAC0-554C-4FC5-B043-0F9A6A183B1E}" type="slidenum">
              <a:rPr lang="en-US"/>
              <a:pPr/>
              <a:t>12</a:t>
            </a:fld>
            <a:endParaRPr lang="en-US"/>
          </a:p>
        </p:txBody>
      </p:sp>
      <p:sp>
        <p:nvSpPr>
          <p:cNvPr id="148482" name="Rectangle 2"/>
          <p:cNvSpPr>
            <a:spLocks noGrp="1" noRot="1" noChangeAspect="1" noChangeArrowheads="1" noTextEdit="1"/>
          </p:cNvSpPr>
          <p:nvPr>
            <p:ph type="sldImg"/>
          </p:nvPr>
        </p:nvSpPr>
        <p:spPr>
          <a:xfrm>
            <a:off x="2895600" y="525463"/>
            <a:ext cx="3505200" cy="2628900"/>
          </a:xfrm>
          <a:ln/>
        </p:spPr>
      </p:sp>
      <p:sp>
        <p:nvSpPr>
          <p:cNvPr id="148483" name="Rectangle 3"/>
          <p:cNvSpPr>
            <a:spLocks noGrp="1" noChangeArrowheads="1"/>
          </p:cNvSpPr>
          <p:nvPr>
            <p:ph type="body" idx="1"/>
          </p:nvPr>
        </p:nvSpPr>
        <p:spPr/>
        <p:txBody>
          <a:bodyPr/>
          <a:lstStyle/>
          <a:p>
            <a:r>
              <a:rPr lang="en-US" b="1" dirty="0"/>
              <a:t>Digital remote sensor data are stored as matrix of numbers</a:t>
            </a:r>
          </a:p>
          <a:p>
            <a:r>
              <a:rPr lang="en-US" dirty="0"/>
              <a:t>Each digital value is located at a specific row and column in that matrix</a:t>
            </a:r>
          </a:p>
          <a:p>
            <a:r>
              <a:rPr lang="en-US" dirty="0"/>
              <a:t>Sensor systems creates pixels with a brightness value (BV) range of 8 to 12 bits.  This is called “Quantization” level of remote sensor data.</a:t>
            </a:r>
          </a:p>
          <a:p>
            <a:r>
              <a:rPr lang="en-US" dirty="0"/>
              <a:t>8 bits have BV that range from 0 to 255</a:t>
            </a:r>
          </a:p>
          <a:p>
            <a:r>
              <a:rPr lang="en-US" dirty="0"/>
              <a:t>Data quantized to 12 bits range from 0 to 1023</a:t>
            </a:r>
          </a:p>
          <a:p>
            <a:r>
              <a:rPr lang="en-US" dirty="0"/>
              <a:t>The greater the range of values, the more precise we may able to measure the amount of radiance recorded by the sensor</a:t>
            </a:r>
          </a:p>
          <a:p>
            <a:endParaRPr lang="tr-TR" b="1"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D48088-C2BF-4829-A5E0-21197D37A738}" type="slidenum">
              <a:rPr lang="en-US"/>
              <a:pPr/>
              <a:t>104</a:t>
            </a:fld>
            <a:endParaRPr lang="en-US"/>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pPr marL="190500" indent="-190500">
              <a:lnSpc>
                <a:spcPct val="80000"/>
              </a:lnSpc>
            </a:pPr>
            <a:r>
              <a:rPr lang="en-US" sz="1000" dirty="0"/>
              <a:t>The AVHRR is a radiation-detection imager that can be used for remotely determining cloud cover and the surface temperature </a:t>
            </a:r>
          </a:p>
          <a:p>
            <a:pPr marL="190500" indent="-190500">
              <a:lnSpc>
                <a:spcPct val="80000"/>
              </a:lnSpc>
            </a:pPr>
            <a:endParaRPr lang="en-US" sz="1000" dirty="0"/>
          </a:p>
          <a:p>
            <a:pPr marL="190500" indent="-190500">
              <a:lnSpc>
                <a:spcPct val="80000"/>
              </a:lnSpc>
            </a:pPr>
            <a:r>
              <a:rPr lang="en-US" sz="1000" dirty="0"/>
              <a:t>The first AVHRR was a 4-channel radiometer, first carried on TIROS-N (launched October 1978). This was subsequently improved to a 5-channel instrument (AVHRR/2) that was initially carried on NOAA-7 (launched June 1981). The latest instrument version is AVHRR/3, with 6 channels, first carried on NOAA-15 launched in May 1998.</a:t>
            </a:r>
          </a:p>
          <a:p>
            <a:pPr marL="190500" indent="-190500">
              <a:lnSpc>
                <a:spcPct val="80000"/>
              </a:lnSpc>
            </a:pPr>
            <a:endParaRPr lang="en-US" sz="1000" dirty="0"/>
          </a:p>
          <a:p>
            <a:pPr marL="190500" indent="-190500">
              <a:lnSpc>
                <a:spcPct val="80000"/>
              </a:lnSpc>
            </a:pPr>
            <a:r>
              <a:rPr lang="en-US" sz="1000" b="1" dirty="0"/>
              <a:t>AVHRR/3 Channel Characteristics</a:t>
            </a:r>
          </a:p>
          <a:p>
            <a:pPr marL="190500" indent="-190500">
              <a:lnSpc>
                <a:spcPct val="80000"/>
              </a:lnSpc>
            </a:pPr>
            <a:r>
              <a:rPr lang="en-US" sz="1000" dirty="0"/>
              <a:t>Channel Number  Resolution at Nadir   Wavelength (um)  Typical Use</a:t>
            </a:r>
          </a:p>
          <a:p>
            <a:pPr marL="190500" indent="-190500">
              <a:lnSpc>
                <a:spcPct val="80000"/>
              </a:lnSpc>
            </a:pPr>
            <a:r>
              <a:rPr lang="en-US" sz="1000" dirty="0"/>
              <a:t>1)                      1.09 km   0.58 - 0.68          Daytime cloud and surface mapping</a:t>
            </a:r>
          </a:p>
          <a:p>
            <a:pPr marL="190500" indent="-190500">
              <a:lnSpc>
                <a:spcPct val="80000"/>
              </a:lnSpc>
            </a:pPr>
            <a:r>
              <a:rPr lang="en-US" sz="1000" dirty="0"/>
              <a:t>2)                      1.09 km	0.725 - 1.00 	Land-water boundaries</a:t>
            </a:r>
          </a:p>
          <a:p>
            <a:pPr marL="190500" indent="-190500">
              <a:lnSpc>
                <a:spcPct val="80000"/>
              </a:lnSpc>
            </a:pPr>
            <a:r>
              <a:rPr lang="en-US" sz="1000" dirty="0"/>
              <a:t>3A)                   1.09 km		1.58 - 1.64	Snow and ice detection</a:t>
            </a:r>
          </a:p>
          <a:p>
            <a:pPr marL="190500" indent="-190500">
              <a:lnSpc>
                <a:spcPct val="80000"/>
              </a:lnSpc>
            </a:pPr>
            <a:r>
              <a:rPr lang="en-US" sz="1000" dirty="0"/>
              <a:t>3B)                   1.09 km 3.55 - 3.93		Night cloud mapping, sea surface temperature</a:t>
            </a:r>
          </a:p>
          <a:p>
            <a:pPr marL="190500" indent="-190500">
              <a:lnSpc>
                <a:spcPct val="80000"/>
              </a:lnSpc>
              <a:buFontTx/>
              <a:buAutoNum type="arabicParenR" startAt="4"/>
            </a:pPr>
            <a:r>
              <a:rPr lang="en-US" sz="1000" dirty="0"/>
              <a:t>                   1.09 km		10.30 - 11.30	Night cloud mapping, sea surface temperature</a:t>
            </a:r>
          </a:p>
          <a:p>
            <a:pPr marL="190500" indent="-190500">
              <a:lnSpc>
                <a:spcPct val="80000"/>
              </a:lnSpc>
              <a:buFontTx/>
              <a:buAutoNum type="arabicParenR" startAt="4"/>
            </a:pPr>
            <a:r>
              <a:rPr lang="en-US" sz="1000" dirty="0"/>
              <a:t>                   1.09 km 11.50 - 12.50		Sea surface temperature</a:t>
            </a:r>
          </a:p>
          <a:p>
            <a:pPr marL="190500" indent="-190500">
              <a:lnSpc>
                <a:spcPct val="80000"/>
              </a:lnSpc>
            </a:pPr>
            <a:endParaRPr lang="en-US" sz="1000" dirty="0"/>
          </a:p>
          <a:p>
            <a:pPr marL="190500" indent="-190500">
              <a:lnSpc>
                <a:spcPct val="80000"/>
              </a:lnSpc>
            </a:pPr>
            <a:r>
              <a:rPr lang="en-US" sz="1000" dirty="0"/>
              <a:t>Measuring the same view, after processing, permits multi spectral analysis for more precisely defining hydrologic, oceanographic, and meteorological parameters. Comparison of data from two channels is often used to observe features or measure various environmental parameters. The three channels operating entirely within the infrared band are used to detect the heat radiation from and hence, the temperature of land, water, sea surfaces, and the clouds above them.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E60115-F72D-430B-97F8-086EF0B2487B}" type="slidenum">
              <a:rPr lang="en-US"/>
              <a:pPr/>
              <a:t>105</a:t>
            </a:fld>
            <a:endParaRPr lang="en-US"/>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5678AA-4907-4526-B9A6-871083CFBBF8}" type="slidenum">
              <a:rPr lang="en-US"/>
              <a:pPr/>
              <a:t>106</a:t>
            </a:fld>
            <a:endParaRPr 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A7FE90-4823-4E2C-989E-87E5AE231363}" type="slidenum">
              <a:rPr lang="en-US"/>
              <a:pPr/>
              <a:t>107</a:t>
            </a:fld>
            <a:endParaRPr 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r>
              <a:rPr lang="en-US"/>
              <a:t>The 2000 wildfire season was one of the worst ever recorded in the Western United States </a:t>
            </a:r>
          </a:p>
          <a:p>
            <a:r>
              <a:rPr lang="en-US"/>
              <a:t>The Black Hills of South Dakota is dominated by ponderosa pine forest characterized by low LAI values, allowing to avoid the saturation of vegetation indices that often occurs with higher LAI values.</a:t>
            </a:r>
          </a:p>
          <a:p>
            <a:r>
              <a:rPr lang="en-US"/>
              <a:t>In three days the fire covering an area of more than 70,000 acres.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5A16BF-6798-4649-B038-0B1C09091EFC}" type="slidenum">
              <a:rPr lang="en-US"/>
              <a:pPr/>
              <a:t>108</a:t>
            </a:fld>
            <a:endParaRPr lang="en-US"/>
          </a:p>
        </p:txBody>
      </p:sp>
      <p:sp>
        <p:nvSpPr>
          <p:cNvPr id="192514" name="Rectangle 2"/>
          <p:cNvSpPr>
            <a:spLocks noGrp="1" noRot="1" noChangeAspect="1" noChangeArrowheads="1" noTextEdit="1"/>
          </p:cNvSpPr>
          <p:nvPr>
            <p:ph type="sldImg"/>
          </p:nvPr>
        </p:nvSpPr>
        <p:spPr>
          <a:xfrm>
            <a:off x="2905125" y="531813"/>
            <a:ext cx="3490913" cy="2617787"/>
          </a:xfrm>
          <a:ln w="12700" cap="flat">
            <a:solidFill>
              <a:schemeClr val="tx1"/>
            </a:solidFill>
          </a:ln>
        </p:spPr>
      </p:sp>
      <p:sp>
        <p:nvSpPr>
          <p:cNvPr id="192515" name="Rectangle 3"/>
          <p:cNvSpPr>
            <a:spLocks noGrp="1" noChangeArrowheads="1"/>
          </p:cNvSpPr>
          <p:nvPr>
            <p:ph type="body" idx="1"/>
          </p:nvPr>
        </p:nvSpPr>
        <p:spPr>
          <a:xfrm>
            <a:off x="1239838" y="3333750"/>
            <a:ext cx="6816725" cy="3152775"/>
          </a:xfrm>
          <a:noFill/>
          <a:ln/>
        </p:spPr>
        <p:txBody>
          <a:bodyPr lIns="91494" tIns="46522" rIns="91494" bIns="46522"/>
          <a:lstStyle/>
          <a:p>
            <a:pPr>
              <a:tabLst>
                <a:tab pos="354013" algn="l"/>
                <a:tab pos="1163638" algn="l"/>
                <a:tab pos="2327275" algn="l"/>
              </a:tabLst>
            </a:pPr>
            <a:r>
              <a:rPr lang="en-US" altLang="en-US" dirty="0"/>
              <a:t>Band	Wavelength (micro-m)	Nominal spectral </a:t>
            </a:r>
          </a:p>
          <a:p>
            <a:pPr>
              <a:tabLst>
                <a:tab pos="354013" algn="l"/>
                <a:tab pos="1163638" algn="l"/>
                <a:tab pos="2327275" algn="l"/>
              </a:tabLst>
            </a:pPr>
            <a:r>
              <a:rPr lang="en-US" altLang="en-US" dirty="0"/>
              <a:t>location	Principal applications</a:t>
            </a:r>
          </a:p>
          <a:p>
            <a:pPr>
              <a:tabLst>
                <a:tab pos="354013" algn="l"/>
                <a:tab pos="1163638" algn="l"/>
                <a:tab pos="2327275" algn="l"/>
              </a:tabLst>
            </a:pPr>
            <a:r>
              <a:rPr lang="en-US" altLang="en-US" dirty="0"/>
              <a:t>1)	0.45-0.52	Blue	Designed for water body penetration, making it useful for coastal water mapping. Also useful for soil/vegetation discrimination, forest type mapping, and cultural feature identification.</a:t>
            </a:r>
          </a:p>
          <a:p>
            <a:pPr>
              <a:tabLst>
                <a:tab pos="354013" algn="l"/>
                <a:tab pos="1163638" algn="l"/>
                <a:tab pos="2327275" algn="l"/>
              </a:tabLst>
            </a:pPr>
            <a:r>
              <a:rPr lang="en-US" altLang="en-US" dirty="0"/>
              <a:t>2)	0.52-0.60	Green	Designed to measure green reflectance peak of vegetation for vegetation discrimination and vigor assessment. Also useful for cultural feature identification.</a:t>
            </a:r>
          </a:p>
          <a:p>
            <a:pPr>
              <a:tabLst>
                <a:tab pos="354013" algn="l"/>
                <a:tab pos="1163638" algn="l"/>
                <a:tab pos="2327275" algn="l"/>
              </a:tabLst>
            </a:pPr>
            <a:r>
              <a:rPr lang="en-US" altLang="en-US" dirty="0"/>
              <a:t>3)	0.63-0.69	Red	Designed to sense in a chlorophyll absorption region aiding in plant species differentiation. Also useful for cultural feature identification.</a:t>
            </a:r>
          </a:p>
          <a:p>
            <a:pPr>
              <a:tabLst>
                <a:tab pos="354013" algn="l"/>
                <a:tab pos="1163638" algn="l"/>
                <a:tab pos="2327275" algn="l"/>
              </a:tabLst>
            </a:pPr>
            <a:r>
              <a:rPr lang="en-US" altLang="en-US" dirty="0"/>
              <a:t>4)	0.76-0.90	Near-infrared	Useful for determining vegetation types, vigor, and biomass content, for delineating water bodies, and for soil moisture discrimination.</a:t>
            </a:r>
          </a:p>
          <a:p>
            <a:pPr>
              <a:tabLst>
                <a:tab pos="354013" algn="l"/>
                <a:tab pos="1163638" algn="l"/>
                <a:tab pos="2327275" algn="l"/>
              </a:tabLst>
            </a:pPr>
            <a:r>
              <a:rPr lang="en-US" altLang="en-US" dirty="0"/>
              <a:t>5)	1.55-1.75	Mid-infrared	Indication of vegetation moisture content and soil moisture. Also useful for differentiation of snow from clouds.</a:t>
            </a:r>
          </a:p>
          <a:p>
            <a:pPr>
              <a:tabLst>
                <a:tab pos="354013" algn="l"/>
                <a:tab pos="1163638" algn="l"/>
                <a:tab pos="2327275" algn="l"/>
              </a:tabLst>
            </a:pPr>
            <a:r>
              <a:rPr lang="en-US" altLang="en-US" dirty="0"/>
              <a:t>6)	10.4-12.5	Thermal infrared	Useful in vegetation stress analysis, soil moisture discrimination, and thermal mapping applications. </a:t>
            </a:r>
          </a:p>
          <a:p>
            <a:pPr>
              <a:tabLst>
                <a:tab pos="354013" algn="l"/>
                <a:tab pos="1163638" algn="l"/>
                <a:tab pos="2327275" algn="l"/>
              </a:tabLst>
            </a:pPr>
            <a:r>
              <a:rPr lang="en-US" altLang="en-US" dirty="0"/>
              <a:t>7)	2.08-2.35	Mid-infrared	Useful for discrimination of mineral and rock types. Also sensitive to vegetation moisture content.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Passive -  we don’t hold a light that illuminates the target – or</a:t>
            </a:r>
            <a:r>
              <a:rPr lang="en-US" baseline="0" dirty="0" smtClean="0"/>
              <a:t> broadcast </a:t>
            </a:r>
            <a:r>
              <a:rPr lang="en-US" baseline="0" dirty="0" err="1" smtClean="0"/>
              <a:t>radiowaves</a:t>
            </a:r>
            <a:r>
              <a:rPr lang="en-US" baseline="0" dirty="0" smtClean="0"/>
              <a:t> like in RADAR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EC5FE61-0CBC-43E5-92CA-8809BF5981E3}" type="slidenum">
              <a:rPr lang="en-US" smtClean="0"/>
              <a:t>14</a:t>
            </a:fld>
            <a:endParaRPr lang="en-US" dirty="0"/>
          </a:p>
        </p:txBody>
      </p:sp>
    </p:spTree>
    <p:extLst>
      <p:ext uri="{BB962C8B-B14F-4D97-AF65-F5344CB8AC3E}">
        <p14:creationId xmlns:p14="http://schemas.microsoft.com/office/powerpoint/2010/main" val="2603016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Active – we illuminate the target with light or </a:t>
            </a:r>
            <a:r>
              <a:rPr lang="en-US" dirty="0" err="1" smtClean="0"/>
              <a:t>radiowaves</a:t>
            </a:r>
            <a:endParaRPr lang="en-US" dirty="0"/>
          </a:p>
        </p:txBody>
      </p:sp>
      <p:sp>
        <p:nvSpPr>
          <p:cNvPr id="4" name="Slide Number Placeholder 3"/>
          <p:cNvSpPr>
            <a:spLocks noGrp="1"/>
          </p:cNvSpPr>
          <p:nvPr>
            <p:ph type="sldNum" sz="quarter" idx="10"/>
          </p:nvPr>
        </p:nvSpPr>
        <p:spPr/>
        <p:txBody>
          <a:bodyPr/>
          <a:lstStyle/>
          <a:p>
            <a:fld id="{BEC5FE61-0CBC-43E5-92CA-8809BF5981E3}" type="slidenum">
              <a:rPr lang="en-US" smtClean="0"/>
              <a:t>15</a:t>
            </a:fld>
            <a:endParaRPr lang="en-US" dirty="0"/>
          </a:p>
        </p:txBody>
      </p:sp>
    </p:spTree>
    <p:extLst>
      <p:ext uri="{BB962C8B-B14F-4D97-AF65-F5344CB8AC3E}">
        <p14:creationId xmlns:p14="http://schemas.microsoft.com/office/powerpoint/2010/main" val="4142556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Active – we illuminate the target with light or </a:t>
            </a:r>
            <a:r>
              <a:rPr lang="en-US" dirty="0" err="1" smtClean="0"/>
              <a:t>radiowaves</a:t>
            </a:r>
            <a:endParaRPr lang="en-US" dirty="0"/>
          </a:p>
        </p:txBody>
      </p:sp>
      <p:sp>
        <p:nvSpPr>
          <p:cNvPr id="4" name="Slide Number Placeholder 3"/>
          <p:cNvSpPr>
            <a:spLocks noGrp="1"/>
          </p:cNvSpPr>
          <p:nvPr>
            <p:ph type="sldNum" sz="quarter" idx="10"/>
          </p:nvPr>
        </p:nvSpPr>
        <p:spPr/>
        <p:txBody>
          <a:bodyPr/>
          <a:lstStyle/>
          <a:p>
            <a:fld id="{BEC5FE61-0CBC-43E5-92CA-8809BF5981E3}" type="slidenum">
              <a:rPr lang="en-US" smtClean="0"/>
              <a:t>16</a:t>
            </a:fld>
            <a:endParaRPr lang="en-US" dirty="0"/>
          </a:p>
        </p:txBody>
      </p:sp>
    </p:spTree>
    <p:extLst>
      <p:ext uri="{BB962C8B-B14F-4D97-AF65-F5344CB8AC3E}">
        <p14:creationId xmlns:p14="http://schemas.microsoft.com/office/powerpoint/2010/main" val="4142556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00D5CB7-0082-4088-A923-71D4F0EA4044}"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B3459D7-660C-4292-98DA-3DC0C2FDB9AB}"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182C938-B148-44F9-AFE9-6B3F5FED17DA}"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8026AC8-CB0B-48D0-AB3F-90B6794A451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16879EE5-7638-4701-A8B5-5A7D188D15A2}"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664EC2B-4CBF-4846-952D-0C549BA51968}"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4DC95D33-CAE2-41FD-A1EC-27801ADAFB38}"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79ED777-75FC-48E0-B13B-C5F472A8F71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26DC3EF-617C-4503-9BC5-DAEF71F1014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6049D09-3B3D-4E66-8DE8-E22446861454}"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20A18AA-EA20-4B83-A8C9-31869ED2ECFC}"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77939E3-899D-4EC3-99EC-CFA601ACD77F}"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AF0387A-211D-482B-8F69-2C16295546B4}"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C724BCE-321C-4DDC-8520-E74EE686549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D8CBE72-CAF9-49A0-BC87-33E077189D0F}"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00D2FAF-4253-478A-80A9-13321E3E607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6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3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43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43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FE0842A-7E9F-433A-8294-4EA4A6B2C72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10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153.jpeg"/></Relationships>
</file>

<file path=ppt/slides/_rels/slide10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55.png"/></Relationships>
</file>

<file path=ppt/slides/_rels/slide10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6.xml"/><Relationship Id="rId1" Type="http://schemas.openxmlformats.org/officeDocument/2006/relationships/vmlDrawing" Target="../drawings/vmlDrawing11.vml"/><Relationship Id="rId5" Type="http://schemas.openxmlformats.org/officeDocument/2006/relationships/image" Target="../media/image157.png"/><Relationship Id="rId4" Type="http://schemas.openxmlformats.org/officeDocument/2006/relationships/oleObject" Target="../embeddings/oleObject14.bin"/></Relationships>
</file>

<file path=ppt/slides/_rels/slide10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63.xml"/><Relationship Id="rId1" Type="http://schemas.openxmlformats.org/officeDocument/2006/relationships/slideLayout" Target="../slideLayouts/slideLayout4.xml"/><Relationship Id="rId5" Type="http://schemas.openxmlformats.org/officeDocument/2006/relationships/image" Target="../media/image160.jpeg"/><Relationship Id="rId4" Type="http://schemas.openxmlformats.org/officeDocument/2006/relationships/image" Target="../media/image159.jpeg"/></Relationships>
</file>

<file path=ppt/slides/_rels/slide10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162.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un1.cr.usgs.gov/glis/hyper/glossary/s_t"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www.youtube.com/watch?v=BPbHDKgBBxA"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wmf"/><Relationship Id="rId7" Type="http://schemas.openxmlformats.org/officeDocument/2006/relationships/image" Target="../media/image45.wmf"/><Relationship Id="rId2" Type="http://schemas.openxmlformats.org/officeDocument/2006/relationships/image" Target="../media/image40.wmf"/><Relationship Id="rId1" Type="http://schemas.openxmlformats.org/officeDocument/2006/relationships/slideLayout" Target="../slideLayouts/slideLayout15.xml"/><Relationship Id="rId6" Type="http://schemas.openxmlformats.org/officeDocument/2006/relationships/image" Target="../media/image44.wmf"/><Relationship Id="rId5" Type="http://schemas.openxmlformats.org/officeDocument/2006/relationships/image" Target="../media/image43.wmf"/><Relationship Id="rId4" Type="http://schemas.openxmlformats.org/officeDocument/2006/relationships/image" Target="../media/image42.wmf"/></Relationships>
</file>

<file path=ppt/slides/_rels/slide35.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image" Target="../media/image47.wmf"/><Relationship Id="rId7" Type="http://schemas.openxmlformats.org/officeDocument/2006/relationships/image" Target="../media/image51.wmf"/><Relationship Id="rId2" Type="http://schemas.openxmlformats.org/officeDocument/2006/relationships/image" Target="../media/image45.wmf"/><Relationship Id="rId1" Type="http://schemas.openxmlformats.org/officeDocument/2006/relationships/slideLayout" Target="../slideLayouts/slideLayout15.xml"/><Relationship Id="rId6" Type="http://schemas.openxmlformats.org/officeDocument/2006/relationships/image" Target="../media/image50.wmf"/><Relationship Id="rId5" Type="http://schemas.openxmlformats.org/officeDocument/2006/relationships/image" Target="../media/image49.wmf"/><Relationship Id="rId4" Type="http://schemas.openxmlformats.org/officeDocument/2006/relationships/image" Target="../media/image48.wmf"/><Relationship Id="rId9"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2.wmf"/><Relationship Id="rId13" Type="http://schemas.openxmlformats.org/officeDocument/2006/relationships/image" Target="../media/image60.jpeg"/><Relationship Id="rId3" Type="http://schemas.openxmlformats.org/officeDocument/2006/relationships/video" Target="../media/media1.mpeg"/><Relationship Id="rId7" Type="http://schemas.openxmlformats.org/officeDocument/2006/relationships/image" Target="../media/image56.wmf"/><Relationship Id="rId12" Type="http://schemas.openxmlformats.org/officeDocument/2006/relationships/image" Target="../media/image59.jpeg"/><Relationship Id="rId2" Type="http://schemas.microsoft.com/office/2007/relationships/media" Target="../media/media1.mpeg"/><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57.wmf"/><Relationship Id="rId5" Type="http://schemas.openxmlformats.org/officeDocument/2006/relationships/notesSlide" Target="../notesSlides/notesSlide23.xml"/><Relationship Id="rId15" Type="http://schemas.openxmlformats.org/officeDocument/2006/relationships/image" Target="../media/image62.png"/><Relationship Id="rId10" Type="http://schemas.openxmlformats.org/officeDocument/2006/relationships/oleObject" Target="../embeddings/oleObject4.bin"/><Relationship Id="rId4" Type="http://schemas.openxmlformats.org/officeDocument/2006/relationships/slideLayout" Target="../slideLayouts/slideLayout14.xml"/><Relationship Id="rId9" Type="http://schemas.openxmlformats.org/officeDocument/2006/relationships/image" Target="../media/image58.jpeg"/><Relationship Id="rId14" Type="http://schemas.openxmlformats.org/officeDocument/2006/relationships/image" Target="../media/image61.wmf"/></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16.xml"/><Relationship Id="rId5" Type="http://schemas.openxmlformats.org/officeDocument/2006/relationships/image" Target="../media/image65.jpe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67.png"/><Relationship Id="rId4" Type="http://schemas.openxmlformats.org/officeDocument/2006/relationships/oleObject" Target="../embeddings/oleObject5.bin"/></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notesSlide" Target="../notesSlides/notesSlide33.xml"/><Relationship Id="rId7" Type="http://schemas.openxmlformats.org/officeDocument/2006/relationships/image" Target="../media/image80.png"/><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79.png"/><Relationship Id="rId4" Type="http://schemas.openxmlformats.org/officeDocument/2006/relationships/oleObject" Target="../embeddings/oleObject6.bin"/></Relationships>
</file>

<file path=ppt/slides/_rels/slide5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5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image" Target="../media/image88.jpeg"/><Relationship Id="rId5" Type="http://schemas.openxmlformats.org/officeDocument/2006/relationships/image" Target="../media/image86.png"/><Relationship Id="rId4" Type="http://schemas.openxmlformats.org/officeDocument/2006/relationships/oleObject" Target="../embeddings/oleObject8.bin"/></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2.xml"/><Relationship Id="rId1" Type="http://schemas.openxmlformats.org/officeDocument/2006/relationships/vmlDrawing" Target="../drawings/vmlDrawing7.vml"/><Relationship Id="rId6" Type="http://schemas.openxmlformats.org/officeDocument/2006/relationships/image" Target="../media/image92.png"/><Relationship Id="rId5" Type="http://schemas.openxmlformats.org/officeDocument/2006/relationships/oleObject" Target="../embeddings/oleObject10.bin"/><Relationship Id="rId4" Type="http://schemas.openxmlformats.org/officeDocument/2006/relationships/image" Target="../media/image91.png"/></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95.png"/><Relationship Id="rId4" Type="http://schemas.openxmlformats.org/officeDocument/2006/relationships/image" Target="../media/image94.png"/></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103.jpeg"/><Relationship Id="rId2" Type="http://schemas.openxmlformats.org/officeDocument/2006/relationships/slideLayout" Target="../slideLayouts/slideLayout12.xml"/><Relationship Id="rId1" Type="http://schemas.openxmlformats.org/officeDocument/2006/relationships/vmlDrawing" Target="../drawings/vmlDrawing8.vml"/><Relationship Id="rId6" Type="http://schemas.openxmlformats.org/officeDocument/2006/relationships/hyperlink" Target="http://geospatial.amnh.org/remote_sensing/widgets/spectral_curve/spectral.swf" TargetMode="External"/><Relationship Id="rId5" Type="http://schemas.openxmlformats.org/officeDocument/2006/relationships/image" Target="../media/image102.png"/><Relationship Id="rId4" Type="http://schemas.openxmlformats.org/officeDocument/2006/relationships/oleObject" Target="../embeddings/oleObject11.bin"/></Relationships>
</file>

<file path=ppt/slides/_rels/slide6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2.xml"/><Relationship Id="rId1" Type="http://schemas.openxmlformats.org/officeDocument/2006/relationships/vmlDrawing" Target="../drawings/vmlDrawing9.vml"/><Relationship Id="rId5" Type="http://schemas.openxmlformats.org/officeDocument/2006/relationships/image" Target="../media/image105.png"/><Relationship Id="rId4" Type="http://schemas.openxmlformats.org/officeDocument/2006/relationships/oleObject" Target="../embeddings/oleObject12.bin"/></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07.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hyperlink" Target="http://www.youtube.com/watch?v=BPbHDKgBBxA" TargetMode="External"/></Relationships>
</file>

<file path=ppt/slides/_rels/slide71.xml.rels><?xml version="1.0" encoding="UTF-8" standalone="yes"?>
<Relationships xmlns="http://schemas.openxmlformats.org/package/2006/relationships"><Relationship Id="rId2" Type="http://schemas.openxmlformats.org/officeDocument/2006/relationships/hyperlink" Target="http://sun1.cr.usgs.gov/glis/hyper/glossary/h_l"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hyperlink" Target="http://earthnow.usgs.gov/earthnow_app.html?sessionId=a0d0c8de12ec09f065837276c5d8ab6b4155" TargetMode="External"/><Relationship Id="rId5" Type="http://schemas.openxmlformats.org/officeDocument/2006/relationships/image" Target="../media/image109.jpeg"/><Relationship Id="rId4" Type="http://schemas.openxmlformats.org/officeDocument/2006/relationships/image" Target="../media/image108.png"/></Relationships>
</file>

<file path=ppt/slides/_rels/slide7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reverb.echo.nasa.gov/"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8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123.png"/><Relationship Id="rId4" Type="http://schemas.openxmlformats.org/officeDocument/2006/relationships/image" Target="../media/image12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123.png"/><Relationship Id="rId4" Type="http://schemas.openxmlformats.org/officeDocument/2006/relationships/image" Target="../media/image125.jpeg"/></Relationships>
</file>

<file path=ppt/slides/_rels/slide8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128.png"/><Relationship Id="rId4" Type="http://schemas.openxmlformats.org/officeDocument/2006/relationships/image" Target="../media/image127.jpeg"/></Relationships>
</file>

<file path=ppt/slides/_rels/slide8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9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9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9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9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hyperlink" Target="http://www.isro.org/pslvc5/index.html" TargetMode="External"/><Relationship Id="rId4" Type="http://schemas.openxmlformats.org/officeDocument/2006/relationships/hyperlink" Target="http://landsat.usgs.gov/"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1618" name="Picture 2" descr="globes_three"/>
          <p:cNvPicPr>
            <a:picLocks noChangeAspect="1" noChangeArrowheads="1"/>
          </p:cNvPicPr>
          <p:nvPr/>
        </p:nvPicPr>
        <p:blipFill>
          <a:blip r:embed="rId3" cstate="print"/>
          <a:srcRect/>
          <a:stretch>
            <a:fillRect/>
          </a:stretch>
        </p:blipFill>
        <p:spPr bwMode="auto">
          <a:xfrm>
            <a:off x="1268412" y="854075"/>
            <a:ext cx="6605587" cy="2808288"/>
          </a:xfrm>
          <a:prstGeom prst="rect">
            <a:avLst/>
          </a:prstGeom>
          <a:noFill/>
        </p:spPr>
      </p:pic>
      <p:sp>
        <p:nvSpPr>
          <p:cNvPr id="111620" name="Text Box 4"/>
          <p:cNvSpPr txBox="1">
            <a:spLocks noChangeArrowheads="1"/>
          </p:cNvSpPr>
          <p:nvPr/>
        </p:nvSpPr>
        <p:spPr bwMode="auto">
          <a:xfrm>
            <a:off x="380206" y="152400"/>
            <a:ext cx="8382000" cy="701675"/>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en-US" sz="4000" b="1" dirty="0">
                <a:solidFill>
                  <a:schemeClr val="tx2"/>
                </a:solidFill>
                <a:latin typeface="Times New Roman" pitchFamily="18" charset="0"/>
              </a:rPr>
              <a:t>An Introduction to Remote Sensing</a:t>
            </a:r>
          </a:p>
        </p:txBody>
      </p:sp>
      <p:sp>
        <p:nvSpPr>
          <p:cNvPr id="111624" name="Rectangle 8"/>
          <p:cNvSpPr>
            <a:spLocks noGrp="1" noChangeArrowheads="1"/>
          </p:cNvSpPr>
          <p:nvPr>
            <p:ph type="subTitle" idx="1"/>
          </p:nvPr>
        </p:nvSpPr>
        <p:spPr>
          <a:xfrm>
            <a:off x="228600" y="3810000"/>
            <a:ext cx="8610600" cy="685801"/>
          </a:xfrm>
        </p:spPr>
        <p:txBody>
          <a:bodyPr/>
          <a:lstStyle/>
          <a:p>
            <a:r>
              <a:rPr lang="en-US" dirty="0"/>
              <a:t>Ayse </a:t>
            </a:r>
            <a:r>
              <a:rPr lang="en-US" dirty="0" err="1" smtClean="0"/>
              <a:t>Kilic</a:t>
            </a:r>
            <a:endParaRPr lang="en-US" dirty="0"/>
          </a:p>
        </p:txBody>
      </p:sp>
      <p:sp>
        <p:nvSpPr>
          <p:cNvPr id="3" name="Rectangle 2"/>
          <p:cNvSpPr/>
          <p:nvPr/>
        </p:nvSpPr>
        <p:spPr>
          <a:xfrm>
            <a:off x="505618" y="5334000"/>
            <a:ext cx="8638382" cy="1200329"/>
          </a:xfrm>
          <a:prstGeom prst="rect">
            <a:avLst/>
          </a:prstGeom>
        </p:spPr>
        <p:txBody>
          <a:bodyPr wrap="square">
            <a:spAutoFit/>
          </a:bodyPr>
          <a:lstStyle/>
          <a:p>
            <a:pPr marL="342900" indent="-342900">
              <a:buAutoNum type="arabicPeriod"/>
            </a:pPr>
            <a:r>
              <a:rPr lang="en-US" dirty="0" smtClean="0"/>
              <a:t>John </a:t>
            </a:r>
            <a:r>
              <a:rPr lang="en-US" dirty="0"/>
              <a:t>Jensen, 2000. Remote Sensing of the Environment: An </a:t>
            </a:r>
            <a:r>
              <a:rPr lang="en-US" dirty="0" smtClean="0"/>
              <a:t>Earth Resource </a:t>
            </a:r>
            <a:r>
              <a:rPr lang="en-US" dirty="0"/>
              <a:t>Perspective </a:t>
            </a:r>
          </a:p>
          <a:p>
            <a:pPr marL="342900" indent="-342900">
              <a:buAutoNum type="arabicPeriod"/>
            </a:pPr>
            <a:r>
              <a:rPr lang="en-US" dirty="0" smtClean="0"/>
              <a:t>Bradley </a:t>
            </a:r>
            <a:r>
              <a:rPr lang="en-US" dirty="0"/>
              <a:t>A. </a:t>
            </a:r>
            <a:r>
              <a:rPr lang="en-US" dirty="0" err="1"/>
              <a:t>Shellito</a:t>
            </a:r>
            <a:r>
              <a:rPr lang="en-US" dirty="0"/>
              <a:t>, Introduction to Geospatial </a:t>
            </a:r>
            <a:r>
              <a:rPr lang="en-US" dirty="0" smtClean="0"/>
              <a:t>Technologies</a:t>
            </a:r>
          </a:p>
          <a:p>
            <a:r>
              <a:rPr lang="en-US" dirty="0" smtClean="0"/>
              <a:t>3. Dr</a:t>
            </a:r>
            <a:r>
              <a:rPr lang="en-US" dirty="0"/>
              <a:t>. Arthur I. </a:t>
            </a:r>
            <a:r>
              <a:rPr lang="en-US" dirty="0" smtClean="0"/>
              <a:t>Zygielbaum at CALMIT, UNL</a:t>
            </a:r>
            <a:endParaRPr lang="en-US" dirty="0"/>
          </a:p>
        </p:txBody>
      </p:sp>
      <p:sp>
        <p:nvSpPr>
          <p:cNvPr id="6" name="Rectangle 8"/>
          <p:cNvSpPr txBox="1">
            <a:spLocks noChangeArrowheads="1"/>
          </p:cNvSpPr>
          <p:nvPr/>
        </p:nvSpPr>
        <p:spPr bwMode="auto">
          <a:xfrm>
            <a:off x="1447800" y="4876800"/>
            <a:ext cx="5803232"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None/>
              <a:defRPr sz="3200">
                <a:solidFill>
                  <a:schemeClr val="tx1"/>
                </a:solidFill>
                <a:latin typeface="+mn-lt"/>
                <a:ea typeface="+mn-ea"/>
                <a:cs typeface="+mn-cs"/>
              </a:defRPr>
            </a:lvl1pPr>
            <a:lvl2pPr marL="457200" indent="0" algn="ctr" rtl="0" fontAlgn="base">
              <a:spcBef>
                <a:spcPct val="20000"/>
              </a:spcBef>
              <a:spcAft>
                <a:spcPct val="0"/>
              </a:spcAft>
              <a:buNone/>
              <a:defRPr sz="2800">
                <a:solidFill>
                  <a:schemeClr val="tx1"/>
                </a:solidFill>
                <a:latin typeface="+mn-lt"/>
              </a:defRPr>
            </a:lvl2pPr>
            <a:lvl3pPr marL="914400" indent="0" algn="ctr" rtl="0" fontAlgn="base">
              <a:spcBef>
                <a:spcPct val="20000"/>
              </a:spcBef>
              <a:spcAft>
                <a:spcPct val="0"/>
              </a:spcAft>
              <a:buNone/>
              <a:defRPr sz="2400">
                <a:solidFill>
                  <a:schemeClr val="tx1"/>
                </a:solidFill>
                <a:latin typeface="+mn-lt"/>
              </a:defRPr>
            </a:lvl3pPr>
            <a:lvl4pPr marL="1371600" indent="0" algn="ctr" rtl="0" fontAlgn="base">
              <a:spcBef>
                <a:spcPct val="20000"/>
              </a:spcBef>
              <a:spcAft>
                <a:spcPct val="0"/>
              </a:spcAft>
              <a:buNone/>
              <a:defRPr sz="2000">
                <a:solidFill>
                  <a:schemeClr val="tx1"/>
                </a:solidFill>
                <a:latin typeface="+mn-lt"/>
              </a:defRPr>
            </a:lvl4pPr>
            <a:lvl5pPr marL="1828800" indent="0" algn="ctr" rtl="0" fontAlgn="base">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r>
              <a:rPr lang="en-US" sz="2400" dirty="0" smtClean="0"/>
              <a:t>Some slides are from:</a:t>
            </a: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Processes involved in electromagnetic remote sensing of earth features</a:t>
            </a:r>
            <a:endParaRPr lang="en-US" sz="3200" b="1" dirty="0"/>
          </a:p>
        </p:txBody>
      </p:sp>
      <p:pic>
        <p:nvPicPr>
          <p:cNvPr id="253954" name="Picture 2"/>
          <p:cNvPicPr>
            <a:picLocks noChangeAspect="1" noChangeArrowheads="1"/>
          </p:cNvPicPr>
          <p:nvPr/>
        </p:nvPicPr>
        <p:blipFill>
          <a:blip r:embed="rId3" cstate="print"/>
          <a:srcRect/>
          <a:stretch>
            <a:fillRect/>
          </a:stretch>
        </p:blipFill>
        <p:spPr bwMode="auto">
          <a:xfrm rot="5400000">
            <a:off x="2615609" y="-737191"/>
            <a:ext cx="4267200" cy="8789582"/>
          </a:xfrm>
          <a:prstGeom prst="rect">
            <a:avLst/>
          </a:prstGeom>
          <a:noFill/>
          <a:ln w="12700" cap="flat" cmpd="sng">
            <a:noFill/>
            <a:prstDash val="solid"/>
            <a:miter lim="800000"/>
            <a:headEnd type="none" w="sm" len="sm"/>
            <a:tailEnd type="none" w="sm" len="sm"/>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381000" y="609600"/>
            <a:ext cx="4572000" cy="5249227"/>
          </a:xfrm>
          <a:prstGeom prst="rect">
            <a:avLst/>
          </a:prstGeom>
          <a:noFill/>
          <a:ln w="9525">
            <a:noFill/>
            <a:miter lim="800000"/>
            <a:headEnd/>
            <a:tailEnd/>
          </a:ln>
        </p:spPr>
      </p:pic>
      <p:sp>
        <p:nvSpPr>
          <p:cNvPr id="3" name="Rectangle 2"/>
          <p:cNvSpPr/>
          <p:nvPr/>
        </p:nvSpPr>
        <p:spPr>
          <a:xfrm>
            <a:off x="4343400" y="6096000"/>
            <a:ext cx="4572000" cy="646331"/>
          </a:xfrm>
          <a:prstGeom prst="rect">
            <a:avLst/>
          </a:prstGeom>
        </p:spPr>
        <p:txBody>
          <a:bodyPr>
            <a:spAutoFit/>
          </a:bodyPr>
          <a:lstStyle/>
          <a:p>
            <a:r>
              <a:rPr lang="en-US" dirty="0" smtClean="0"/>
              <a:t>http://www.satimagingcorp.com/gallery/quickbird-pyramids-egypt.html</a:t>
            </a:r>
            <a:endParaRPr lang="en-US" dirty="0"/>
          </a:p>
        </p:txBody>
      </p:sp>
      <p:sp>
        <p:nvSpPr>
          <p:cNvPr id="4" name="Rectangle 3"/>
          <p:cNvSpPr/>
          <p:nvPr/>
        </p:nvSpPr>
        <p:spPr>
          <a:xfrm>
            <a:off x="5029200" y="1219200"/>
            <a:ext cx="3886200" cy="1477328"/>
          </a:xfrm>
          <a:prstGeom prst="rect">
            <a:avLst/>
          </a:prstGeom>
        </p:spPr>
        <p:txBody>
          <a:bodyPr wrap="square">
            <a:spAutoFit/>
          </a:bodyPr>
          <a:lstStyle/>
          <a:p>
            <a:r>
              <a:rPr lang="en-US" dirty="0" smtClean="0"/>
              <a:t>The Giza Pyramids were constructed around 2500 BC as monumental tombs. The largest and oldest pyramid was originally over 480 feet high and is made of 5.7 million tons of limestone.</a:t>
            </a:r>
            <a:endParaRPr lang="en-US" dirty="0"/>
          </a:p>
        </p:txBody>
      </p:sp>
      <p:sp>
        <p:nvSpPr>
          <p:cNvPr id="5" name="Rectangle 4"/>
          <p:cNvSpPr/>
          <p:nvPr/>
        </p:nvSpPr>
        <p:spPr>
          <a:xfrm>
            <a:off x="5105400" y="3048000"/>
            <a:ext cx="3886200" cy="646331"/>
          </a:xfrm>
          <a:prstGeom prst="rect">
            <a:avLst/>
          </a:prstGeom>
        </p:spPr>
        <p:txBody>
          <a:bodyPr wrap="square">
            <a:spAutoFit/>
          </a:bodyPr>
          <a:lstStyle/>
          <a:p>
            <a:r>
              <a:rPr lang="en-US" dirty="0" err="1" smtClean="0"/>
              <a:t>QuickBird</a:t>
            </a:r>
            <a:r>
              <a:rPr lang="en-US" dirty="0" smtClean="0"/>
              <a:t> Satellite Sensor, February 2002</a:t>
            </a:r>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srcRect t="7813" r="1250" b="4687"/>
          <a:stretch>
            <a:fillRect/>
          </a:stretch>
        </p:blipFill>
        <p:spPr bwMode="auto">
          <a:xfrm>
            <a:off x="60960" y="76200"/>
            <a:ext cx="4815840" cy="3413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9939" name="Picture 3"/>
          <p:cNvPicPr>
            <a:picLocks noChangeAspect="1" noChangeArrowheads="1"/>
          </p:cNvPicPr>
          <p:nvPr/>
        </p:nvPicPr>
        <p:blipFill>
          <a:blip r:embed="rId4" cstate="print"/>
          <a:srcRect t="7813" r="1250" b="4687"/>
          <a:stretch>
            <a:fillRect/>
          </a:stretch>
        </p:blipFill>
        <p:spPr bwMode="auto">
          <a:xfrm>
            <a:off x="4191000" y="3352800"/>
            <a:ext cx="4815840" cy="3413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9940" name="Picture 4"/>
          <p:cNvPicPr>
            <a:picLocks noChangeAspect="1" noChangeArrowheads="1"/>
          </p:cNvPicPr>
          <p:nvPr/>
        </p:nvPicPr>
        <p:blipFill>
          <a:blip r:embed="rId5" cstate="print"/>
          <a:srcRect t="7813" r="1250" b="3125"/>
          <a:stretch>
            <a:fillRect/>
          </a:stretch>
        </p:blipFill>
        <p:spPr bwMode="auto">
          <a:xfrm>
            <a:off x="4853940" y="152400"/>
            <a:ext cx="4213860" cy="3040363"/>
          </a:xfrm>
          <a:prstGeom prst="rect">
            <a:avLst/>
          </a:prstGeom>
          <a:noFill/>
          <a:ln w="9525">
            <a:noFill/>
            <a:miter lim="800000"/>
            <a:headEnd/>
            <a:tailEnd/>
          </a:ln>
        </p:spPr>
      </p:pic>
      <p:pic>
        <p:nvPicPr>
          <p:cNvPr id="39941" name="Picture 5"/>
          <p:cNvPicPr>
            <a:picLocks noChangeAspect="1" noChangeArrowheads="1"/>
          </p:cNvPicPr>
          <p:nvPr/>
        </p:nvPicPr>
        <p:blipFill>
          <a:blip r:embed="rId6" cstate="print"/>
          <a:srcRect l="37500" t="28125" r="40000" b="26563"/>
          <a:stretch>
            <a:fillRect/>
          </a:stretch>
        </p:blipFill>
        <p:spPr bwMode="auto">
          <a:xfrm>
            <a:off x="685800" y="2362200"/>
            <a:ext cx="2743200" cy="441955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9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endParaRPr lang="en-US"/>
          </a:p>
        </p:txBody>
      </p:sp>
      <p:pic>
        <p:nvPicPr>
          <p:cNvPr id="178179" name="Picture 3"/>
          <p:cNvPicPr>
            <a:picLocks noGrp="1" noChangeAspect="1" noChangeArrowheads="1"/>
          </p:cNvPicPr>
          <p:nvPr>
            <p:ph type="body" idx="1"/>
          </p:nvPr>
        </p:nvPicPr>
        <p:blipFill>
          <a:blip r:embed="rId3" cstate="print"/>
          <a:srcRect/>
          <a:stretch>
            <a:fillRect/>
          </a:stretch>
        </p:blipFill>
        <p:spPr>
          <a:xfrm>
            <a:off x="0" y="0"/>
            <a:ext cx="9144000" cy="6858000"/>
          </a:xfrm>
        </p:spPr>
      </p:pic>
      <p:sp>
        <p:nvSpPr>
          <p:cNvPr id="178180" name="Text Box 4"/>
          <p:cNvSpPr txBox="1">
            <a:spLocks noChangeArrowheads="1"/>
          </p:cNvSpPr>
          <p:nvPr/>
        </p:nvSpPr>
        <p:spPr bwMode="auto">
          <a:xfrm>
            <a:off x="3200400" y="457200"/>
            <a:ext cx="2559050" cy="457200"/>
          </a:xfrm>
          <a:prstGeom prst="rect">
            <a:avLst/>
          </a:prstGeom>
          <a:noFill/>
          <a:ln w="12700">
            <a:noFill/>
            <a:miter lim="800000"/>
            <a:headEnd type="none" w="sm" len="sm"/>
            <a:tailEnd type="none" w="sm" len="sm"/>
          </a:ln>
          <a:effectLst/>
        </p:spPr>
        <p:txBody>
          <a:bodyPr wrap="none">
            <a:spAutoFit/>
          </a:bodyPr>
          <a:lstStyle/>
          <a:p>
            <a:r>
              <a:rPr lang="en-US" sz="2400">
                <a:solidFill>
                  <a:schemeClr val="bg1"/>
                </a:solidFill>
              </a:rPr>
              <a:t>Hurricane Katrina</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57200" y="274638"/>
            <a:ext cx="8229600" cy="685800"/>
          </a:xfrm>
        </p:spPr>
        <p:txBody>
          <a:bodyPr/>
          <a:lstStyle/>
          <a:p>
            <a:r>
              <a:rPr lang="en-US" sz="3600" b="1" i="1"/>
              <a:t>Landsat Change Analysis</a:t>
            </a:r>
          </a:p>
        </p:txBody>
      </p:sp>
      <p:sp>
        <p:nvSpPr>
          <p:cNvPr id="180227" name="Rectangle 3"/>
          <p:cNvSpPr>
            <a:spLocks noGrp="1" noChangeArrowheads="1"/>
          </p:cNvSpPr>
          <p:nvPr>
            <p:ph sz="half" idx="1"/>
          </p:nvPr>
        </p:nvSpPr>
        <p:spPr>
          <a:xfrm>
            <a:off x="457200" y="1600200"/>
            <a:ext cx="4033838" cy="4525963"/>
          </a:xfrm>
        </p:spPr>
        <p:txBody>
          <a:bodyPr/>
          <a:lstStyle/>
          <a:p>
            <a:endParaRPr lang="en-US"/>
          </a:p>
        </p:txBody>
      </p:sp>
      <p:sp>
        <p:nvSpPr>
          <p:cNvPr id="180228" name="Rectangle 4"/>
          <p:cNvSpPr>
            <a:spLocks noGrp="1" noChangeArrowheads="1"/>
          </p:cNvSpPr>
          <p:nvPr>
            <p:ph sz="half" idx="2"/>
          </p:nvPr>
        </p:nvSpPr>
        <p:spPr>
          <a:xfrm>
            <a:off x="4652963" y="1600200"/>
            <a:ext cx="4033837" cy="4525963"/>
          </a:xfrm>
        </p:spPr>
        <p:txBody>
          <a:bodyPr/>
          <a:lstStyle/>
          <a:p>
            <a:endParaRPr lang="en-US"/>
          </a:p>
        </p:txBody>
      </p:sp>
      <p:pic>
        <p:nvPicPr>
          <p:cNvPr id="180229" name="Picture 5"/>
          <p:cNvPicPr>
            <a:picLocks noChangeAspect="1" noChangeArrowheads="1"/>
          </p:cNvPicPr>
          <p:nvPr/>
        </p:nvPicPr>
        <p:blipFill>
          <a:blip r:embed="rId3" cstate="print"/>
          <a:srcRect/>
          <a:stretch>
            <a:fillRect/>
          </a:stretch>
        </p:blipFill>
        <p:spPr bwMode="auto">
          <a:xfrm>
            <a:off x="304800" y="1524000"/>
            <a:ext cx="4356100" cy="4356100"/>
          </a:xfrm>
          <a:prstGeom prst="rect">
            <a:avLst/>
          </a:prstGeom>
          <a:noFill/>
          <a:ln w="25400">
            <a:solidFill>
              <a:schemeClr val="bg1"/>
            </a:solidFill>
            <a:miter lim="800000"/>
            <a:headEnd/>
            <a:tailEnd/>
          </a:ln>
        </p:spPr>
      </p:pic>
      <p:pic>
        <p:nvPicPr>
          <p:cNvPr id="180230" name="Picture 6"/>
          <p:cNvPicPr>
            <a:picLocks noChangeAspect="1" noChangeArrowheads="1"/>
          </p:cNvPicPr>
          <p:nvPr/>
        </p:nvPicPr>
        <p:blipFill>
          <a:blip r:embed="rId4" cstate="print"/>
          <a:srcRect/>
          <a:stretch>
            <a:fillRect/>
          </a:stretch>
        </p:blipFill>
        <p:spPr bwMode="auto">
          <a:xfrm>
            <a:off x="4648200" y="1524000"/>
            <a:ext cx="4330700" cy="4343400"/>
          </a:xfrm>
          <a:prstGeom prst="rect">
            <a:avLst/>
          </a:prstGeom>
          <a:noFill/>
          <a:ln w="25400">
            <a:solidFill>
              <a:schemeClr val="bg1"/>
            </a:solidFill>
            <a:miter lim="800000"/>
            <a:headEnd/>
            <a:tailEnd/>
          </a:ln>
        </p:spPr>
      </p:pic>
      <p:sp>
        <p:nvSpPr>
          <p:cNvPr id="180231" name="Text Box 7"/>
          <p:cNvSpPr txBox="1">
            <a:spLocks noChangeArrowheads="1"/>
          </p:cNvSpPr>
          <p:nvPr/>
        </p:nvSpPr>
        <p:spPr bwMode="auto">
          <a:xfrm>
            <a:off x="1066800" y="6027003"/>
            <a:ext cx="2751907" cy="830997"/>
          </a:xfrm>
          <a:prstGeom prst="rect">
            <a:avLst/>
          </a:prstGeom>
          <a:noFill/>
          <a:ln w="9525">
            <a:noFill/>
            <a:miter lim="800000"/>
            <a:headEnd/>
            <a:tailEnd/>
          </a:ln>
          <a:effectLst/>
        </p:spPr>
        <p:txBody>
          <a:bodyPr wrap="none">
            <a:spAutoFit/>
          </a:bodyPr>
          <a:lstStyle/>
          <a:p>
            <a:pPr algn="ctr"/>
            <a:r>
              <a:rPr lang="en-US" altLang="en-US" sz="2400" b="1" dirty="0">
                <a:latin typeface="Times New Roman" pitchFamily="18" charset="0"/>
              </a:rPr>
              <a:t>Las Vegas</a:t>
            </a:r>
          </a:p>
          <a:p>
            <a:pPr algn="ctr"/>
            <a:r>
              <a:rPr lang="en-US" altLang="en-US" sz="2400" b="1" dirty="0">
                <a:latin typeface="Times New Roman" pitchFamily="18" charset="0"/>
              </a:rPr>
              <a:t>September 13, 1972</a:t>
            </a:r>
          </a:p>
        </p:txBody>
      </p:sp>
      <p:sp>
        <p:nvSpPr>
          <p:cNvPr id="180232" name="Rectangle 8"/>
          <p:cNvSpPr>
            <a:spLocks noChangeArrowheads="1"/>
          </p:cNvSpPr>
          <p:nvPr/>
        </p:nvSpPr>
        <p:spPr bwMode="auto">
          <a:xfrm>
            <a:off x="5716008" y="5950803"/>
            <a:ext cx="1972015" cy="830997"/>
          </a:xfrm>
          <a:prstGeom prst="rect">
            <a:avLst/>
          </a:prstGeom>
          <a:noFill/>
          <a:ln w="9525">
            <a:noFill/>
            <a:miter lim="800000"/>
            <a:headEnd/>
            <a:tailEnd/>
          </a:ln>
          <a:effectLst/>
        </p:spPr>
        <p:txBody>
          <a:bodyPr wrap="none">
            <a:spAutoFit/>
          </a:bodyPr>
          <a:lstStyle/>
          <a:p>
            <a:pPr algn="ctr"/>
            <a:r>
              <a:rPr lang="en-US" altLang="en-US" sz="2400" b="1">
                <a:latin typeface="Times New Roman" pitchFamily="18" charset="0"/>
              </a:rPr>
              <a:t>Las Vegas</a:t>
            </a:r>
          </a:p>
          <a:p>
            <a:pPr algn="ctr"/>
            <a:r>
              <a:rPr lang="en-US" altLang="en-US" sz="2400" b="1">
                <a:latin typeface="Times New Roman" pitchFamily="18" charset="0"/>
              </a:rPr>
              <a:t>June 20, 1997</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ChangeArrowheads="1"/>
          </p:cNvSpPr>
          <p:nvPr/>
        </p:nvSpPr>
        <p:spPr bwMode="auto">
          <a:xfrm>
            <a:off x="0" y="4495800"/>
            <a:ext cx="9407525" cy="2209800"/>
          </a:xfrm>
          <a:prstGeom prst="rect">
            <a:avLst/>
          </a:prstGeom>
          <a:noFill/>
          <a:ln w="9525">
            <a:noFill/>
            <a:miter lim="800000"/>
            <a:headEnd/>
            <a:tailEnd/>
          </a:ln>
          <a:effectLst/>
        </p:spPr>
        <p:txBody>
          <a:bodyPr wrap="none">
            <a:spAutoFit/>
          </a:bodyPr>
          <a:lstStyle/>
          <a:p>
            <a:pPr marL="914400" lvl="1" indent="-457200" eaLnBrk="0" hangingPunct="0">
              <a:spcBef>
                <a:spcPct val="20000"/>
              </a:spcBef>
              <a:buFontTx/>
              <a:buChar char="–"/>
            </a:pPr>
            <a:r>
              <a:rPr lang="en-US" sz="2400">
                <a:latin typeface="Times New Roman" pitchFamily="18" charset="0"/>
              </a:rPr>
              <a:t>1 km spatial resolution</a:t>
            </a:r>
          </a:p>
          <a:p>
            <a:pPr marL="914400" lvl="1" indent="-457200" eaLnBrk="0" hangingPunct="0">
              <a:spcBef>
                <a:spcPct val="20000"/>
              </a:spcBef>
              <a:buFontTx/>
              <a:buChar char="–"/>
            </a:pPr>
            <a:r>
              <a:rPr lang="en-US" sz="2400">
                <a:latin typeface="Times New Roman" pitchFamily="18" charset="0"/>
              </a:rPr>
              <a:t>5 spectral bands</a:t>
            </a:r>
          </a:p>
          <a:p>
            <a:pPr marL="914400" lvl="1" indent="-457200" eaLnBrk="0" hangingPunct="0">
              <a:spcBef>
                <a:spcPct val="20000"/>
              </a:spcBef>
              <a:buFontTx/>
              <a:buChar char="–"/>
            </a:pPr>
            <a:r>
              <a:rPr lang="en-US" sz="2400">
                <a:latin typeface="Times New Roman" pitchFamily="18" charset="0"/>
              </a:rPr>
              <a:t>daily revisit</a:t>
            </a:r>
          </a:p>
          <a:p>
            <a:pPr marL="914400" lvl="1" indent="-457200" eaLnBrk="0" hangingPunct="0">
              <a:spcBef>
                <a:spcPct val="20000"/>
              </a:spcBef>
              <a:buFontTx/>
              <a:buChar char="–"/>
            </a:pPr>
            <a:r>
              <a:rPr lang="en-US" sz="2400">
                <a:latin typeface="Times New Roman" pitchFamily="18" charset="0"/>
              </a:rPr>
              <a:t>inexpensive “real-time” data capture</a:t>
            </a:r>
          </a:p>
          <a:p>
            <a:pPr marL="914400" lvl="1" indent="-457200" eaLnBrk="0" hangingPunct="0">
              <a:spcBef>
                <a:spcPct val="20000"/>
              </a:spcBef>
              <a:buFontTx/>
              <a:buChar char="–"/>
            </a:pPr>
            <a:r>
              <a:rPr lang="en-US" sz="2400">
                <a:latin typeface="Times New Roman" pitchFamily="18" charset="0"/>
              </a:rPr>
              <a:t>Defining hydrologic, oceanographic, and meteorological parameters</a:t>
            </a:r>
          </a:p>
        </p:txBody>
      </p:sp>
      <p:sp>
        <p:nvSpPr>
          <p:cNvPr id="183299" name="Rectangle 3"/>
          <p:cNvSpPr>
            <a:spLocks noGrp="1" noChangeArrowheads="1"/>
          </p:cNvSpPr>
          <p:nvPr>
            <p:ph type="title" idx="4294967295"/>
          </p:nvPr>
        </p:nvSpPr>
        <p:spPr>
          <a:xfrm>
            <a:off x="203200" y="144463"/>
            <a:ext cx="8940800" cy="1227137"/>
          </a:xfrm>
        </p:spPr>
        <p:txBody>
          <a:bodyPr/>
          <a:lstStyle/>
          <a:p>
            <a:r>
              <a:rPr lang="en-US" sz="3600" b="1" i="1"/>
              <a:t>NOAA Advanced Very High Resolution Radiometer (AVHRR)</a:t>
            </a:r>
            <a:endParaRPr lang="en-US" sz="3400">
              <a:solidFill>
                <a:schemeClr val="folHlink"/>
              </a:solidFill>
            </a:endParaRPr>
          </a:p>
        </p:txBody>
      </p:sp>
      <p:pic>
        <p:nvPicPr>
          <p:cNvPr id="183300" name="Picture 4" descr="NOAA_POES"/>
          <p:cNvPicPr>
            <a:picLocks noChangeAspect="1" noChangeArrowheads="1"/>
          </p:cNvPicPr>
          <p:nvPr/>
        </p:nvPicPr>
        <p:blipFill>
          <a:blip r:embed="rId3" cstate="print"/>
          <a:srcRect/>
          <a:stretch>
            <a:fillRect/>
          </a:stretch>
        </p:blipFill>
        <p:spPr bwMode="auto">
          <a:xfrm>
            <a:off x="533400" y="1447800"/>
            <a:ext cx="3733800" cy="3036888"/>
          </a:xfrm>
          <a:prstGeom prst="rect">
            <a:avLst/>
          </a:prstGeom>
          <a:noFill/>
        </p:spPr>
      </p:pic>
      <p:pic>
        <p:nvPicPr>
          <p:cNvPr id="183301" name="Picture 5"/>
          <p:cNvPicPr>
            <a:picLocks noChangeAspect="1" noChangeArrowheads="1"/>
          </p:cNvPicPr>
          <p:nvPr/>
        </p:nvPicPr>
        <p:blipFill>
          <a:blip r:embed="rId4" cstate="print"/>
          <a:srcRect/>
          <a:stretch>
            <a:fillRect/>
          </a:stretch>
        </p:blipFill>
        <p:spPr bwMode="auto">
          <a:xfrm>
            <a:off x="4419600" y="1495425"/>
            <a:ext cx="4538663" cy="3967163"/>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Line 2"/>
          <p:cNvSpPr>
            <a:spLocks noChangeShapeType="1"/>
          </p:cNvSpPr>
          <p:nvPr/>
        </p:nvSpPr>
        <p:spPr bwMode="auto">
          <a:xfrm>
            <a:off x="1066800" y="4572000"/>
            <a:ext cx="4876800" cy="0"/>
          </a:xfrm>
          <a:prstGeom prst="line">
            <a:avLst/>
          </a:prstGeom>
          <a:noFill/>
          <a:ln w="38100">
            <a:noFill/>
            <a:round/>
            <a:headEnd/>
            <a:tailEnd type="triangle" w="med" len="med"/>
          </a:ln>
          <a:effectLst/>
        </p:spPr>
        <p:txBody>
          <a:bodyPr wrap="none" anchor="ctr"/>
          <a:lstStyle/>
          <a:p>
            <a:endParaRPr lang="en-US"/>
          </a:p>
        </p:txBody>
      </p:sp>
      <p:pic>
        <p:nvPicPr>
          <p:cNvPr id="203780" name="Picture 4"/>
          <p:cNvPicPr>
            <a:picLocks noChangeAspect="1" noChangeArrowheads="1"/>
          </p:cNvPicPr>
          <p:nvPr/>
        </p:nvPicPr>
        <p:blipFill>
          <a:blip r:embed="rId3" cstate="print"/>
          <a:srcRect/>
          <a:stretch>
            <a:fillRect/>
          </a:stretch>
        </p:blipFill>
        <p:spPr bwMode="auto">
          <a:xfrm>
            <a:off x="881063" y="1295400"/>
            <a:ext cx="7450137" cy="4208463"/>
          </a:xfrm>
          <a:prstGeom prst="rect">
            <a:avLst/>
          </a:prstGeom>
          <a:noFill/>
          <a:ln w="9525">
            <a:solidFill>
              <a:schemeClr val="tx1"/>
            </a:solidFill>
            <a:miter lim="800000"/>
            <a:headEnd/>
            <a:tailEnd/>
          </a:ln>
          <a:effectLst>
            <a:outerShdw dist="107763" dir="2700000" algn="ctr" rotWithShape="0">
              <a:srgbClr val="000000"/>
            </a:outerShdw>
          </a:effectLst>
        </p:spPr>
      </p:pic>
      <p:sp>
        <p:nvSpPr>
          <p:cNvPr id="203782" name="Rectangle 6"/>
          <p:cNvSpPr>
            <a:spLocks noChangeArrowheads="1"/>
          </p:cNvSpPr>
          <p:nvPr/>
        </p:nvSpPr>
        <p:spPr bwMode="auto">
          <a:xfrm>
            <a:off x="8135938" y="6421438"/>
            <a:ext cx="873125" cy="284162"/>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wrap="none" lIns="90487" tIns="44450" rIns="90487" bIns="44450">
            <a:spAutoFit/>
          </a:bodyPr>
          <a:lstStyle/>
          <a:p>
            <a:pPr algn="ctr" eaLnBrk="0" hangingPunct="0"/>
            <a:r>
              <a:rPr lang="en-US" sz="1200">
                <a:solidFill>
                  <a:schemeClr val="tx2"/>
                </a:solidFill>
                <a:effectLst>
                  <a:outerShdw blurRad="38100" dist="38100" dir="2700000" algn="tl">
                    <a:srgbClr val="FFFFFF"/>
                  </a:outerShdw>
                </a:effectLst>
                <a:latin typeface="Times" pitchFamily="18" charset="0"/>
              </a:rPr>
              <a:t>Jensen, 2000</a:t>
            </a:r>
            <a:endParaRPr lang="en-US" sz="2400">
              <a:solidFill>
                <a:schemeClr val="tx2"/>
              </a:solidFill>
              <a:effectLst>
                <a:outerShdw blurRad="38100" dist="38100" dir="2700000" algn="tl">
                  <a:srgbClr val="FFFFFF"/>
                </a:outerShdw>
              </a:effectLst>
              <a:latin typeface="Times" pitchFamily="18" charset="0"/>
            </a:endParaRPr>
          </a:p>
        </p:txBody>
      </p:sp>
      <p:sp>
        <p:nvSpPr>
          <p:cNvPr id="203783" name="Rectangle 7"/>
          <p:cNvSpPr>
            <a:spLocks noChangeArrowheads="1"/>
          </p:cNvSpPr>
          <p:nvPr/>
        </p:nvSpPr>
        <p:spPr bwMode="auto">
          <a:xfrm>
            <a:off x="304800" y="5638800"/>
            <a:ext cx="8229600" cy="915988"/>
          </a:xfrm>
          <a:prstGeom prst="rect">
            <a:avLst/>
          </a:prstGeom>
          <a:noFill/>
          <a:ln w="12700">
            <a:noFill/>
            <a:miter lim="800000"/>
            <a:headEnd type="none" w="sm" len="sm"/>
            <a:tailEnd type="none" w="sm" len="sm"/>
          </a:ln>
          <a:effectLst/>
        </p:spPr>
        <p:txBody>
          <a:bodyPr>
            <a:spAutoFit/>
          </a:bodyPr>
          <a:lstStyle/>
          <a:p>
            <a:pPr eaLnBrk="0" hangingPunct="0"/>
            <a:r>
              <a:rPr lang="en-US"/>
              <a:t>Three-day composite of thermal infrared data centered on March 4, 1999. </a:t>
            </a:r>
          </a:p>
          <a:p>
            <a:pPr eaLnBrk="0" hangingPunct="0"/>
            <a:r>
              <a:rPr lang="en-US"/>
              <a:t>Each pixel  as allocated the highest surface temperature that occurred during the three days.</a:t>
            </a:r>
          </a:p>
        </p:txBody>
      </p:sp>
      <p:sp>
        <p:nvSpPr>
          <p:cNvPr id="203784" name="Rectangle 8"/>
          <p:cNvSpPr>
            <a:spLocks noChangeArrowheads="1"/>
          </p:cNvSpPr>
          <p:nvPr/>
        </p:nvSpPr>
        <p:spPr bwMode="auto">
          <a:xfrm>
            <a:off x="457200" y="228600"/>
            <a:ext cx="7543800" cy="822325"/>
          </a:xfrm>
          <a:prstGeom prst="rect">
            <a:avLst/>
          </a:prstGeom>
          <a:noFill/>
          <a:ln w="12700">
            <a:noFill/>
            <a:miter lim="800000"/>
            <a:headEnd type="none" w="sm" len="sm"/>
            <a:tailEnd type="none" w="sm" len="sm"/>
          </a:ln>
          <a:effectLst/>
        </p:spPr>
        <p:txBody>
          <a:bodyPr>
            <a:spAutoFit/>
          </a:bodyPr>
          <a:lstStyle/>
          <a:p>
            <a:pPr algn="ctr"/>
            <a:r>
              <a:rPr lang="en-US" sz="2400">
                <a:solidFill>
                  <a:schemeClr val="tx2"/>
                </a:solidFill>
              </a:rPr>
              <a:t>Worldwide Sea-surface Temperature (SST) Map </a:t>
            </a:r>
          </a:p>
          <a:p>
            <a:pPr algn="ctr"/>
            <a:r>
              <a:rPr lang="en-US" sz="2400">
                <a:solidFill>
                  <a:schemeClr val="tx2"/>
                </a:solidFill>
              </a:rPr>
              <a:t>Derived From NOAA-14 AVHRR Data</a:t>
            </a: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457200" y="503238"/>
            <a:ext cx="8229600" cy="533400"/>
          </a:xfrm>
        </p:spPr>
        <p:txBody>
          <a:bodyPr/>
          <a:lstStyle/>
          <a:p>
            <a:r>
              <a:rPr lang="en-US" sz="3600" b="1" i="1" dirty="0"/>
              <a:t>Global Land Cover 1992</a:t>
            </a:r>
            <a:endParaRPr lang="en-US" dirty="0"/>
          </a:p>
        </p:txBody>
      </p:sp>
      <p:graphicFrame>
        <p:nvGraphicFramePr>
          <p:cNvPr id="187395" name="Object 3"/>
          <p:cNvGraphicFramePr>
            <a:graphicFrameLocks noChangeAspect="1"/>
          </p:cNvGraphicFramePr>
          <p:nvPr/>
        </p:nvGraphicFramePr>
        <p:xfrm>
          <a:off x="304800" y="1600200"/>
          <a:ext cx="8659813" cy="3714750"/>
        </p:xfrm>
        <a:graphic>
          <a:graphicData uri="http://schemas.openxmlformats.org/presentationml/2006/ole">
            <mc:AlternateContent xmlns:mc="http://schemas.openxmlformats.org/markup-compatibility/2006">
              <mc:Choice xmlns:v="urn:schemas-microsoft-com:vml" Requires="v">
                <p:oleObj spid="_x0000_s187453" name="Photo Editor Photo" r:id="rId4" imgW="8659434" imgH="3715269" progId="">
                  <p:embed/>
                </p:oleObj>
              </mc:Choice>
              <mc:Fallback>
                <p:oleObj name="Photo Editor Photo" r:id="rId4" imgW="8659434" imgH="3715269" progId="">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600200"/>
                        <a:ext cx="8659813"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BlackHills_543_beforefire"/>
          <p:cNvPicPr>
            <a:picLocks noChangeAspect="1" noChangeArrowheads="1"/>
          </p:cNvPicPr>
          <p:nvPr/>
        </p:nvPicPr>
        <p:blipFill>
          <a:blip r:embed="rId3" cstate="print"/>
          <a:srcRect/>
          <a:stretch>
            <a:fillRect/>
          </a:stretch>
        </p:blipFill>
        <p:spPr bwMode="auto">
          <a:xfrm>
            <a:off x="228600" y="1371600"/>
            <a:ext cx="3725863" cy="4191000"/>
          </a:xfrm>
          <a:prstGeom prst="rect">
            <a:avLst/>
          </a:prstGeom>
          <a:noFill/>
        </p:spPr>
      </p:pic>
      <p:pic>
        <p:nvPicPr>
          <p:cNvPr id="190467" name="Picture 3" descr="BlackHills_543_afterfire"/>
          <p:cNvPicPr>
            <a:picLocks noChangeAspect="1" noChangeArrowheads="1"/>
          </p:cNvPicPr>
          <p:nvPr/>
        </p:nvPicPr>
        <p:blipFill>
          <a:blip r:embed="rId4" cstate="print"/>
          <a:srcRect/>
          <a:stretch>
            <a:fillRect/>
          </a:stretch>
        </p:blipFill>
        <p:spPr bwMode="auto">
          <a:xfrm>
            <a:off x="4097338" y="2057400"/>
            <a:ext cx="3724275" cy="4191000"/>
          </a:xfrm>
          <a:prstGeom prst="rect">
            <a:avLst/>
          </a:prstGeom>
          <a:noFill/>
        </p:spPr>
      </p:pic>
      <p:sp>
        <p:nvSpPr>
          <p:cNvPr id="190468" name="Rectangle 4"/>
          <p:cNvSpPr>
            <a:spLocks noChangeArrowheads="1"/>
          </p:cNvSpPr>
          <p:nvPr/>
        </p:nvSpPr>
        <p:spPr bwMode="auto">
          <a:xfrm>
            <a:off x="-152400" y="5105400"/>
            <a:ext cx="4572000" cy="457200"/>
          </a:xfrm>
          <a:prstGeom prst="rect">
            <a:avLst/>
          </a:prstGeom>
          <a:noFill/>
          <a:ln w="12700">
            <a:noFill/>
            <a:miter lim="800000"/>
            <a:headEnd/>
            <a:tailEnd/>
          </a:ln>
          <a:effectLst/>
        </p:spPr>
        <p:txBody>
          <a:bodyPr lIns="90488" tIns="44450" rIns="90488" bIns="44450" anchor="ctr"/>
          <a:lstStyle/>
          <a:p>
            <a:pPr algn="ctr"/>
            <a:r>
              <a:rPr lang="en-US" altLang="en-US" sz="2000" b="1" dirty="0">
                <a:latin typeface="Times New Roman" pitchFamily="18" charset="0"/>
              </a:rPr>
              <a:t>August 20, 2000</a:t>
            </a:r>
          </a:p>
        </p:txBody>
      </p:sp>
      <p:sp>
        <p:nvSpPr>
          <p:cNvPr id="190469" name="Rectangle 5"/>
          <p:cNvSpPr>
            <a:spLocks noChangeArrowheads="1"/>
          </p:cNvSpPr>
          <p:nvPr/>
        </p:nvSpPr>
        <p:spPr bwMode="auto">
          <a:xfrm>
            <a:off x="3886200" y="5791200"/>
            <a:ext cx="4572000" cy="457200"/>
          </a:xfrm>
          <a:prstGeom prst="rect">
            <a:avLst/>
          </a:prstGeom>
          <a:noFill/>
          <a:ln w="12700">
            <a:noFill/>
            <a:miter lim="800000"/>
            <a:headEnd/>
            <a:tailEnd/>
          </a:ln>
          <a:effectLst/>
        </p:spPr>
        <p:txBody>
          <a:bodyPr lIns="90488" tIns="44450" rIns="90488" bIns="44450" anchor="ctr"/>
          <a:lstStyle/>
          <a:p>
            <a:pPr algn="ctr"/>
            <a:r>
              <a:rPr lang="en-US" altLang="en-US" sz="2000" b="1">
                <a:latin typeface="Times New Roman" pitchFamily="18" charset="0"/>
              </a:rPr>
              <a:t>September 5, 2000</a:t>
            </a:r>
          </a:p>
        </p:txBody>
      </p:sp>
      <p:sp>
        <p:nvSpPr>
          <p:cNvPr id="190470" name="Rectangle 6"/>
          <p:cNvSpPr>
            <a:spLocks noGrp="1" noChangeArrowheads="1"/>
          </p:cNvSpPr>
          <p:nvPr>
            <p:ph type="title"/>
          </p:nvPr>
        </p:nvSpPr>
        <p:spPr>
          <a:xfrm>
            <a:off x="685800" y="228600"/>
            <a:ext cx="7772400" cy="762000"/>
          </a:xfrm>
        </p:spPr>
        <p:txBody>
          <a:bodyPr/>
          <a:lstStyle/>
          <a:p>
            <a:r>
              <a:rPr lang="en-US" sz="3600" b="1" i="1"/>
              <a:t>Landsat 7 - Black Hills, SD</a:t>
            </a:r>
          </a:p>
        </p:txBody>
      </p:sp>
      <p:pic>
        <p:nvPicPr>
          <p:cNvPr id="190471" name="Picture 7"/>
          <p:cNvPicPr>
            <a:picLocks noChangeAspect="1" noChangeArrowheads="1"/>
          </p:cNvPicPr>
          <p:nvPr/>
        </p:nvPicPr>
        <p:blipFill>
          <a:blip r:embed="rId5" cstate="print"/>
          <a:srcRect/>
          <a:stretch>
            <a:fillRect/>
          </a:stretch>
        </p:blipFill>
        <p:spPr bwMode="auto">
          <a:xfrm>
            <a:off x="6781800" y="1219200"/>
            <a:ext cx="2149475" cy="3238500"/>
          </a:xfrm>
          <a:prstGeom prst="rect">
            <a:avLst/>
          </a:prstGeom>
          <a:noFill/>
          <a:ln w="12700">
            <a:noFill/>
            <a:miter lim="800000"/>
            <a:headEnd type="none" w="sm" len="sm"/>
            <a:tailEnd type="none" w="sm" len="sm"/>
          </a:ln>
          <a:effectLst/>
        </p:spPr>
      </p:pic>
      <p:sp>
        <p:nvSpPr>
          <p:cNvPr id="190472" name="Rectangle 8"/>
          <p:cNvSpPr>
            <a:spLocks noChangeArrowheads="1"/>
          </p:cNvSpPr>
          <p:nvPr/>
        </p:nvSpPr>
        <p:spPr bwMode="auto">
          <a:xfrm>
            <a:off x="533400" y="6491288"/>
            <a:ext cx="8350250" cy="366712"/>
          </a:xfrm>
          <a:prstGeom prst="rect">
            <a:avLst/>
          </a:prstGeom>
          <a:solidFill>
            <a:srgbClr val="99FF99"/>
          </a:solidFill>
          <a:ln w="12700">
            <a:noFill/>
            <a:miter lim="800000"/>
            <a:headEnd type="none" w="sm" len="sm"/>
            <a:tailEnd type="none" w="sm" len="sm"/>
          </a:ln>
          <a:effectLst/>
        </p:spPr>
        <p:txBody>
          <a:bodyPr wrap="none" anchor="ctr">
            <a:spAutoFit/>
          </a:bodyPr>
          <a:lstStyle/>
          <a:p>
            <a:pPr eaLnBrk="0" hangingPunct="0"/>
            <a:r>
              <a:rPr lang="en-US" b="1"/>
              <a:t>Leaf Area Index for Fire Consequences (August 24, 2000</a:t>
            </a:r>
            <a:r>
              <a:rPr lang="en-US"/>
              <a:t>) </a:t>
            </a:r>
            <a:r>
              <a:rPr lang="en-US" b="1"/>
              <a:t>of the Black Hills</a:t>
            </a:r>
            <a:r>
              <a:rPr lang="en-US"/>
              <a:t> </a:t>
            </a:r>
          </a:p>
        </p:txBody>
      </p:sp>
    </p:spTree>
  </p:cSld>
  <p:clrMapOvr>
    <a:masterClrMapping/>
  </p:clrMapOvr>
  <p:transition>
    <p:random/>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990600" y="0"/>
            <a:ext cx="7772400" cy="1143000"/>
          </a:xfrm>
          <a:noFill/>
          <a:ln/>
          <a:effectLst>
            <a:outerShdw dist="13470" dir="2700000" algn="ctr" rotWithShape="0">
              <a:schemeClr val="bg2"/>
            </a:outerShdw>
          </a:effectLst>
        </p:spPr>
        <p:txBody>
          <a:bodyPr lIns="92075" tIns="46038" rIns="92075" bIns="46038"/>
          <a:lstStyle/>
          <a:p>
            <a:r>
              <a:rPr lang="en-US" altLang="en-US" sz="3600" b="1" i="1"/>
              <a:t>Monitoring Volcanic Eruptions</a:t>
            </a:r>
          </a:p>
        </p:txBody>
      </p:sp>
      <p:pic>
        <p:nvPicPr>
          <p:cNvPr id="191491" name="Picture 3" descr="Etna321"/>
          <p:cNvPicPr>
            <a:picLocks noChangeAspect="1" noChangeArrowheads="1"/>
          </p:cNvPicPr>
          <p:nvPr/>
        </p:nvPicPr>
        <p:blipFill>
          <a:blip r:embed="rId3" cstate="print"/>
          <a:srcRect/>
          <a:stretch>
            <a:fillRect/>
          </a:stretch>
        </p:blipFill>
        <p:spPr bwMode="auto">
          <a:xfrm>
            <a:off x="152400" y="914400"/>
            <a:ext cx="4191000" cy="4191000"/>
          </a:xfrm>
          <a:prstGeom prst="rect">
            <a:avLst/>
          </a:prstGeom>
          <a:noFill/>
        </p:spPr>
      </p:pic>
      <p:pic>
        <p:nvPicPr>
          <p:cNvPr id="191492" name="Picture 4" descr="etna654"/>
          <p:cNvPicPr>
            <a:picLocks noChangeAspect="1" noChangeArrowheads="1"/>
          </p:cNvPicPr>
          <p:nvPr/>
        </p:nvPicPr>
        <p:blipFill>
          <a:blip r:embed="rId4" cstate="print"/>
          <a:srcRect/>
          <a:stretch>
            <a:fillRect/>
          </a:stretch>
        </p:blipFill>
        <p:spPr bwMode="auto">
          <a:xfrm>
            <a:off x="4800600" y="914400"/>
            <a:ext cx="4191000" cy="4191000"/>
          </a:xfrm>
          <a:prstGeom prst="rect">
            <a:avLst/>
          </a:prstGeom>
          <a:noFill/>
        </p:spPr>
      </p:pic>
      <p:sp>
        <p:nvSpPr>
          <p:cNvPr id="191493" name="Text Box 5"/>
          <p:cNvSpPr txBox="1">
            <a:spLocks noChangeArrowheads="1"/>
          </p:cNvSpPr>
          <p:nvPr/>
        </p:nvSpPr>
        <p:spPr bwMode="auto">
          <a:xfrm>
            <a:off x="4876800" y="4495800"/>
            <a:ext cx="1600200" cy="457200"/>
          </a:xfrm>
          <a:prstGeom prst="rect">
            <a:avLst/>
          </a:prstGeom>
          <a:noFill/>
          <a:ln w="12700">
            <a:noFill/>
            <a:miter lim="800000"/>
            <a:headEnd type="none" w="sm" len="sm"/>
            <a:tailEnd type="none" w="sm" len="sm"/>
          </a:ln>
          <a:effectLst/>
        </p:spPr>
        <p:txBody>
          <a:bodyPr>
            <a:spAutoFit/>
          </a:bodyPr>
          <a:lstStyle/>
          <a:p>
            <a:pPr>
              <a:spcBef>
                <a:spcPct val="50000"/>
              </a:spcBef>
            </a:pPr>
            <a:r>
              <a:rPr lang="en-US" altLang="en-US" sz="2400">
                <a:solidFill>
                  <a:schemeClr val="bg1"/>
                </a:solidFill>
                <a:latin typeface="Times New Roman" pitchFamily="18" charset="0"/>
              </a:rPr>
              <a:t>6,5,4</a:t>
            </a:r>
          </a:p>
        </p:txBody>
      </p:sp>
      <p:sp>
        <p:nvSpPr>
          <p:cNvPr id="191494" name="Text Box 6"/>
          <p:cNvSpPr txBox="1">
            <a:spLocks noChangeArrowheads="1"/>
          </p:cNvSpPr>
          <p:nvPr/>
        </p:nvSpPr>
        <p:spPr bwMode="auto">
          <a:xfrm>
            <a:off x="228600" y="4495800"/>
            <a:ext cx="1600200" cy="457200"/>
          </a:xfrm>
          <a:prstGeom prst="rect">
            <a:avLst/>
          </a:prstGeom>
          <a:noFill/>
          <a:ln w="12700">
            <a:noFill/>
            <a:miter lim="800000"/>
            <a:headEnd type="none" w="sm" len="sm"/>
            <a:tailEnd type="none" w="sm" len="sm"/>
          </a:ln>
          <a:effectLst/>
        </p:spPr>
        <p:txBody>
          <a:bodyPr>
            <a:spAutoFit/>
          </a:bodyPr>
          <a:lstStyle/>
          <a:p>
            <a:pPr>
              <a:spcBef>
                <a:spcPct val="50000"/>
              </a:spcBef>
            </a:pPr>
            <a:r>
              <a:rPr lang="en-US" altLang="en-US" sz="2400">
                <a:solidFill>
                  <a:schemeClr val="bg1"/>
                </a:solidFill>
                <a:latin typeface="Times New Roman" pitchFamily="18" charset="0"/>
              </a:rPr>
              <a:t>3,2,1</a:t>
            </a:r>
          </a:p>
        </p:txBody>
      </p:sp>
      <p:sp>
        <p:nvSpPr>
          <p:cNvPr id="191495" name="Text Box 7"/>
          <p:cNvSpPr txBox="1">
            <a:spLocks noChangeArrowheads="1"/>
          </p:cNvSpPr>
          <p:nvPr/>
        </p:nvSpPr>
        <p:spPr bwMode="auto">
          <a:xfrm>
            <a:off x="457200" y="5334000"/>
            <a:ext cx="8686800" cy="825500"/>
          </a:xfrm>
          <a:prstGeom prst="rect">
            <a:avLst/>
          </a:prstGeom>
          <a:noFill/>
          <a:ln w="12700">
            <a:noFill/>
            <a:miter lim="800000"/>
            <a:headEnd type="none" w="sm" len="sm"/>
            <a:tailEnd type="none" w="sm" len="sm"/>
          </a:ln>
          <a:effectLst/>
        </p:spPr>
        <p:txBody>
          <a:bodyPr>
            <a:spAutoFit/>
          </a:bodyPr>
          <a:lstStyle/>
          <a:p>
            <a:pPr>
              <a:spcBef>
                <a:spcPct val="50000"/>
              </a:spcBef>
            </a:pPr>
            <a:r>
              <a:rPr lang="en-US" altLang="en-US" sz="1600">
                <a:solidFill>
                  <a:schemeClr val="tx2"/>
                </a:solidFill>
                <a:latin typeface="Times New Roman" pitchFamily="18" charset="0"/>
                <a:cs typeface="Arial" charset="0"/>
              </a:rPr>
              <a:t>Mt. Etna, Sicily, Italy Bands 321 and 654. </a:t>
            </a:r>
            <a:r>
              <a:rPr lang="en-US" altLang="en-US" sz="1600">
                <a:solidFill>
                  <a:schemeClr val="tx2"/>
                </a:solidFill>
                <a:latin typeface="Times New Roman" pitchFamily="18" charset="0"/>
              </a:rPr>
              <a:t>Here Band 6 is Red, Band 5 is Green, Band 4 is Blue.  Notice how the thermal band 6 does not pick up the smoke, or the clouds.  You can see where the hot lava flows underground in lava tubes.  The hotter the signal the brighter the pixel.</a:t>
            </a:r>
            <a:r>
              <a:rPr lang="en-US" altLang="en-US" sz="1400">
                <a:solidFill>
                  <a:schemeClr val="tx2"/>
                </a:solidFill>
                <a:latin typeface="Times New Roman" pitchFamily="18" charset="0"/>
              </a:rPr>
              <a:t>    </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dirty="0" smtClean="0"/>
              <a:t>Lecture Summary</a:t>
            </a:r>
            <a:endParaRPr lang="en-US" dirty="0"/>
          </a:p>
        </p:txBody>
      </p:sp>
      <p:sp>
        <p:nvSpPr>
          <p:cNvPr id="3" name="Content Placeholder 2"/>
          <p:cNvSpPr>
            <a:spLocks noGrp="1"/>
          </p:cNvSpPr>
          <p:nvPr>
            <p:ph idx="1"/>
          </p:nvPr>
        </p:nvSpPr>
        <p:spPr>
          <a:xfrm>
            <a:off x="457200" y="1447800"/>
            <a:ext cx="8229600" cy="4876800"/>
          </a:xfrm>
        </p:spPr>
        <p:txBody>
          <a:bodyPr>
            <a:normAutofit fontScale="92500" lnSpcReduction="10000"/>
          </a:bodyPr>
          <a:lstStyle/>
          <a:p>
            <a:r>
              <a:rPr lang="en-US" dirty="0" smtClean="0"/>
              <a:t>Remote Sensing – measurement when not in contact with the object</a:t>
            </a:r>
          </a:p>
          <a:p>
            <a:r>
              <a:rPr lang="en-US" dirty="0" smtClean="0"/>
              <a:t>Remote Sensing measures characteristics of electromagnetic radiation emitted by or reflected from objects</a:t>
            </a:r>
          </a:p>
          <a:p>
            <a:r>
              <a:rPr lang="en-US" dirty="0" smtClean="0"/>
              <a:t>Remote Sensing typically uses radio, microwave, and light wavelengths</a:t>
            </a:r>
          </a:p>
          <a:p>
            <a:r>
              <a:rPr lang="en-US" dirty="0" smtClean="0"/>
              <a:t>Active or Passive Remote Sensing</a:t>
            </a:r>
          </a:p>
          <a:p>
            <a:r>
              <a:rPr lang="en-US" dirty="0" smtClean="0"/>
              <a:t>Aerial Photography can be used to identify objects and places on the ground</a:t>
            </a:r>
          </a:p>
        </p:txBody>
      </p:sp>
    </p:spTree>
    <p:extLst>
      <p:ext uri="{BB962C8B-B14F-4D97-AF65-F5344CB8AC3E}">
        <p14:creationId xmlns:p14="http://schemas.microsoft.com/office/powerpoint/2010/main" val="2619179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3" cstate="print"/>
          <a:srcRect/>
          <a:stretch>
            <a:fillRect/>
          </a:stretch>
        </p:blipFill>
        <p:spPr bwMode="auto">
          <a:xfrm>
            <a:off x="685800" y="990600"/>
            <a:ext cx="8229600" cy="5030788"/>
          </a:xfrm>
          <a:prstGeom prst="rect">
            <a:avLst/>
          </a:prstGeom>
          <a:noFill/>
          <a:ln w="19050">
            <a:solidFill>
              <a:schemeClr val="tx1"/>
            </a:solidFill>
            <a:miter lim="800000"/>
            <a:headEnd/>
            <a:tailEnd/>
          </a:ln>
          <a:effectLst>
            <a:outerShdw dist="107763" dir="2700000" algn="ctr" rotWithShape="0">
              <a:srgbClr val="000000"/>
            </a:outerShdw>
          </a:effectLst>
        </p:spPr>
      </p:pic>
      <p:sp>
        <p:nvSpPr>
          <p:cNvPr id="158724" name="Rectangle 4"/>
          <p:cNvSpPr>
            <a:spLocks noGrp="1" noChangeArrowheads="1"/>
          </p:cNvSpPr>
          <p:nvPr>
            <p:ph type="title"/>
          </p:nvPr>
        </p:nvSpPr>
        <p:spPr>
          <a:xfrm>
            <a:off x="381000" y="228600"/>
            <a:ext cx="8534400" cy="642938"/>
          </a:xfrm>
        </p:spPr>
        <p:txBody>
          <a:bodyPr/>
          <a:lstStyle/>
          <a:p>
            <a:r>
              <a:rPr lang="en-US" sz="3600" dirty="0"/>
              <a:t>Overview of data </a:t>
            </a:r>
            <a:r>
              <a:rPr lang="en-US" sz="3600" dirty="0" smtClean="0"/>
              <a:t>acquisition by satellites</a:t>
            </a:r>
            <a:endParaRPr lang="tr-TR" sz="3600" dirty="0"/>
          </a:p>
        </p:txBody>
      </p:sp>
      <p:sp>
        <p:nvSpPr>
          <p:cNvPr id="2" name="TextBox 1"/>
          <p:cNvSpPr txBox="1"/>
          <p:nvPr/>
        </p:nvSpPr>
        <p:spPr>
          <a:xfrm>
            <a:off x="3429000" y="6324600"/>
            <a:ext cx="2723823" cy="369332"/>
          </a:xfrm>
          <a:prstGeom prst="rect">
            <a:avLst/>
          </a:prstGeom>
          <a:noFill/>
        </p:spPr>
        <p:txBody>
          <a:bodyPr wrap="none" rtlCol="0">
            <a:spAutoFit/>
          </a:bodyPr>
          <a:lstStyle/>
          <a:p>
            <a:r>
              <a:rPr lang="en-US" dirty="0" smtClean="0"/>
              <a:t>Source John R. Jensen </a:t>
            </a:r>
            <a:endParaRPr lang="en-US" dirty="0"/>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dirty="0" smtClean="0"/>
              <a:t>Lecture Summary</a:t>
            </a:r>
            <a:endParaRPr lang="en-US" dirty="0"/>
          </a:p>
        </p:txBody>
      </p:sp>
      <p:sp>
        <p:nvSpPr>
          <p:cNvPr id="3" name="Content Placeholder 2"/>
          <p:cNvSpPr>
            <a:spLocks noGrp="1"/>
          </p:cNvSpPr>
          <p:nvPr>
            <p:ph idx="1"/>
          </p:nvPr>
        </p:nvSpPr>
        <p:spPr>
          <a:xfrm>
            <a:off x="457200" y="1524000"/>
            <a:ext cx="8229600" cy="4800600"/>
          </a:xfrm>
        </p:spPr>
        <p:txBody>
          <a:bodyPr>
            <a:normAutofit fontScale="77500" lnSpcReduction="20000"/>
          </a:bodyPr>
          <a:lstStyle/>
          <a:p>
            <a:r>
              <a:rPr lang="en-US" dirty="0" smtClean="0"/>
              <a:t>Atmospheric absorption of light</a:t>
            </a:r>
          </a:p>
          <a:p>
            <a:r>
              <a:rPr lang="en-US" dirty="0" smtClean="0"/>
              <a:t>Atmospheric scattering of light</a:t>
            </a:r>
          </a:p>
          <a:p>
            <a:r>
              <a:rPr lang="en-US" dirty="0" smtClean="0"/>
              <a:t>I=R+A+T </a:t>
            </a:r>
          </a:p>
          <a:p>
            <a:pPr lvl="1"/>
            <a:r>
              <a:rPr lang="en-US" dirty="0" smtClean="0"/>
              <a:t>Light hitting an object is reflected, absorbed or transmitted</a:t>
            </a:r>
          </a:p>
          <a:p>
            <a:r>
              <a:rPr lang="en-US" dirty="0" smtClean="0"/>
              <a:t>Defined reflectance, absorptance and transmittance</a:t>
            </a:r>
          </a:p>
          <a:p>
            <a:r>
              <a:rPr lang="en-US" dirty="0" smtClean="0"/>
              <a:t>Multiband and </a:t>
            </a:r>
            <a:r>
              <a:rPr lang="en-US" dirty="0" err="1" smtClean="0"/>
              <a:t>hyperspectral</a:t>
            </a:r>
            <a:r>
              <a:rPr lang="en-US" dirty="0" smtClean="0"/>
              <a:t> reflectance measurement</a:t>
            </a:r>
          </a:p>
          <a:p>
            <a:r>
              <a:rPr lang="en-US" dirty="0" smtClean="0"/>
              <a:t>Characteristics of reflectance spectra from plants, soil, etc.</a:t>
            </a:r>
          </a:p>
          <a:p>
            <a:r>
              <a:rPr lang="en-US" dirty="0" smtClean="0"/>
              <a:t>Normalized Difference Vegetation Index – NDVI</a:t>
            </a:r>
          </a:p>
          <a:p>
            <a:r>
              <a:rPr lang="en-US" dirty="0"/>
              <a:t>Premier example: Landsat</a:t>
            </a:r>
          </a:p>
          <a:p>
            <a:endParaRPr lang="en-US" dirty="0" smtClean="0"/>
          </a:p>
          <a:p>
            <a:endParaRPr lang="en-US" dirty="0" smtClean="0"/>
          </a:p>
          <a:p>
            <a:endParaRPr lang="en-US" dirty="0"/>
          </a:p>
        </p:txBody>
      </p:sp>
    </p:spTree>
    <p:extLst>
      <p:ext uri="{BB962C8B-B14F-4D97-AF65-F5344CB8AC3E}">
        <p14:creationId xmlns:p14="http://schemas.microsoft.com/office/powerpoint/2010/main" val="29394204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3" cstate="print">
            <a:lum bright="30000" contrast="-4000"/>
          </a:blip>
          <a:srcRect/>
          <a:stretch>
            <a:fillRect/>
          </a:stretch>
        </p:blipFill>
        <p:spPr bwMode="auto">
          <a:xfrm>
            <a:off x="304800" y="990600"/>
            <a:ext cx="8534400" cy="5224463"/>
          </a:xfrm>
          <a:prstGeom prst="rect">
            <a:avLst/>
          </a:prstGeom>
          <a:solidFill>
            <a:srgbClr val="FDFFDD"/>
          </a:solidFill>
          <a:ln w="9525">
            <a:solidFill>
              <a:srgbClr val="000000"/>
            </a:solidFill>
            <a:miter lim="800000"/>
            <a:headEnd/>
            <a:tailEnd/>
          </a:ln>
          <a:effectLst/>
        </p:spPr>
      </p:pic>
      <p:sp>
        <p:nvSpPr>
          <p:cNvPr id="147459" name="Freeform 3"/>
          <p:cNvSpPr>
            <a:spLocks/>
          </p:cNvSpPr>
          <p:nvPr/>
        </p:nvSpPr>
        <p:spPr bwMode="auto">
          <a:xfrm>
            <a:off x="2133600" y="3429000"/>
            <a:ext cx="742950" cy="292100"/>
          </a:xfrm>
          <a:custGeom>
            <a:avLst/>
            <a:gdLst/>
            <a:ahLst/>
            <a:cxnLst>
              <a:cxn ang="0">
                <a:pos x="175" y="0"/>
              </a:cxn>
              <a:cxn ang="0">
                <a:pos x="0" y="184"/>
              </a:cxn>
              <a:cxn ang="0">
                <a:pos x="307" y="184"/>
              </a:cxn>
              <a:cxn ang="0">
                <a:pos x="468" y="0"/>
              </a:cxn>
              <a:cxn ang="0">
                <a:pos x="175" y="0"/>
              </a:cxn>
            </a:cxnLst>
            <a:rect l="0" t="0" r="r" b="b"/>
            <a:pathLst>
              <a:path w="468" h="184">
                <a:moveTo>
                  <a:pt x="175" y="0"/>
                </a:moveTo>
                <a:lnTo>
                  <a:pt x="0" y="184"/>
                </a:lnTo>
                <a:lnTo>
                  <a:pt x="307" y="184"/>
                </a:lnTo>
                <a:lnTo>
                  <a:pt x="468" y="0"/>
                </a:lnTo>
                <a:lnTo>
                  <a:pt x="175" y="0"/>
                </a:lnTo>
                <a:close/>
              </a:path>
            </a:pathLst>
          </a:custGeom>
          <a:noFill/>
          <a:ln w="41275">
            <a:solidFill>
              <a:srgbClr val="FF0000"/>
            </a:solidFill>
            <a:round/>
            <a:headEnd/>
            <a:tailEnd/>
          </a:ln>
          <a:effectLst/>
        </p:spPr>
        <p:txBody>
          <a:bodyPr/>
          <a:lstStyle/>
          <a:p>
            <a:endParaRPr lang="en-US"/>
          </a:p>
        </p:txBody>
      </p:sp>
      <p:sp>
        <p:nvSpPr>
          <p:cNvPr id="147460" name="Text Box 4"/>
          <p:cNvSpPr txBox="1">
            <a:spLocks noChangeArrowheads="1"/>
          </p:cNvSpPr>
          <p:nvPr/>
        </p:nvSpPr>
        <p:spPr bwMode="auto">
          <a:xfrm>
            <a:off x="685800" y="6248400"/>
            <a:ext cx="1592263" cy="366713"/>
          </a:xfrm>
          <a:prstGeom prst="rect">
            <a:avLst/>
          </a:prstGeom>
          <a:noFill/>
          <a:ln w="9525">
            <a:noFill/>
            <a:miter lim="800000"/>
            <a:headEnd/>
            <a:tailEnd/>
          </a:ln>
          <a:effectLst/>
        </p:spPr>
        <p:txBody>
          <a:bodyPr wrap="none">
            <a:spAutoFit/>
          </a:bodyPr>
          <a:lstStyle/>
          <a:p>
            <a:pPr eaLnBrk="0" hangingPunct="0"/>
            <a:r>
              <a:rPr lang="en-US">
                <a:latin typeface="Arial Rounded MT Bold" pitchFamily="34" charset="0"/>
              </a:rPr>
              <a:t>Jensen 2000</a:t>
            </a:r>
            <a:endParaRPr lang="tr-TR">
              <a:latin typeface="Arial Rounded MT Bold" pitchFamily="34" charset="0"/>
            </a:endParaRPr>
          </a:p>
        </p:txBody>
      </p:sp>
      <p:sp>
        <p:nvSpPr>
          <p:cNvPr id="147461" name="Rectangle 5"/>
          <p:cNvSpPr>
            <a:spLocks noGrp="1" noChangeArrowheads="1"/>
          </p:cNvSpPr>
          <p:nvPr>
            <p:ph type="title"/>
          </p:nvPr>
        </p:nvSpPr>
        <p:spPr>
          <a:xfrm>
            <a:off x="152400" y="228600"/>
            <a:ext cx="8991600" cy="642938"/>
          </a:xfrm>
        </p:spPr>
        <p:txBody>
          <a:bodyPr/>
          <a:lstStyle/>
          <a:p>
            <a:r>
              <a:rPr lang="en-US" sz="3200" b="1">
                <a:solidFill>
                  <a:schemeClr val="tx1"/>
                </a:solidFill>
                <a:effectLst>
                  <a:outerShdw blurRad="38100" dist="38100" dir="2700000" algn="tl">
                    <a:srgbClr val="C0C0C0"/>
                  </a:outerShdw>
                </a:effectLst>
              </a:rPr>
              <a:t>Remote Sensing Raster (Matrix) Data Format</a:t>
            </a:r>
            <a:endParaRPr lang="tr-TR" sz="3200" b="1">
              <a:solidFill>
                <a:schemeClr val="tx1"/>
              </a:solidFill>
              <a:effectLst>
                <a:outerShdw blurRad="38100" dist="38100" dir="2700000" algn="tl">
                  <a:srgbClr val="C0C0C0"/>
                </a:outerShdw>
              </a:effectLst>
            </a:endParaRPr>
          </a:p>
        </p:txBody>
      </p:sp>
    </p:spTree>
    <p:extLst>
      <p:ext uri="{BB962C8B-B14F-4D97-AF65-F5344CB8AC3E}">
        <p14:creationId xmlns:p14="http://schemas.microsoft.com/office/powerpoint/2010/main" val="57497959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685800" y="228600"/>
            <a:ext cx="7772400" cy="1143000"/>
          </a:xfrm>
        </p:spPr>
        <p:txBody>
          <a:bodyPr/>
          <a:lstStyle/>
          <a:p>
            <a:r>
              <a:rPr lang="en-US" sz="3600" b="1" i="1"/>
              <a:t>Digital Image</a:t>
            </a:r>
          </a:p>
        </p:txBody>
      </p:sp>
      <p:graphicFrame>
        <p:nvGraphicFramePr>
          <p:cNvPr id="150581" name="Group 53"/>
          <p:cNvGraphicFramePr>
            <a:graphicFrameLocks noGrp="1"/>
          </p:cNvGraphicFramePr>
          <p:nvPr/>
        </p:nvGraphicFramePr>
        <p:xfrm>
          <a:off x="4800600" y="1905000"/>
          <a:ext cx="3619500" cy="3627120"/>
        </p:xfrm>
        <a:graphic>
          <a:graphicData uri="http://schemas.openxmlformats.org/drawingml/2006/table">
            <a:tbl>
              <a:tblPr/>
              <a:tblGrid>
                <a:gridCol w="723900"/>
                <a:gridCol w="723900"/>
                <a:gridCol w="723900"/>
                <a:gridCol w="723900"/>
                <a:gridCol w="723900"/>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5F5F5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5F5F5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333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77777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777777"/>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5F5F5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333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777777"/>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333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5F5F5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777777"/>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6969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B2B2B2"/>
                    </a:solidFill>
                  </a:tcPr>
                </a:tc>
              </a:tr>
            </a:tbl>
          </a:graphicData>
        </a:graphic>
      </p:graphicFrame>
      <p:sp>
        <p:nvSpPr>
          <p:cNvPr id="150631" name="Text Box 103"/>
          <p:cNvSpPr txBox="1">
            <a:spLocks noChangeArrowheads="1"/>
          </p:cNvSpPr>
          <p:nvPr/>
        </p:nvSpPr>
        <p:spPr bwMode="auto">
          <a:xfrm>
            <a:off x="2760663" y="5715000"/>
            <a:ext cx="3621087" cy="519113"/>
          </a:xfrm>
          <a:prstGeom prst="rect">
            <a:avLst/>
          </a:prstGeom>
          <a:noFill/>
          <a:ln w="12700">
            <a:noFill/>
            <a:miter lim="800000"/>
            <a:headEnd type="none" w="sm" len="sm"/>
            <a:tailEnd type="none" w="sm" len="sm"/>
          </a:ln>
          <a:effectLst/>
        </p:spPr>
        <p:txBody>
          <a:bodyPr wrap="none">
            <a:spAutoFit/>
          </a:bodyPr>
          <a:lstStyle/>
          <a:p>
            <a:pPr eaLnBrk="0" hangingPunct="0">
              <a:buClr>
                <a:schemeClr val="tx2"/>
              </a:buClr>
              <a:buFontTx/>
              <a:buChar char="•"/>
            </a:pPr>
            <a:r>
              <a:rPr lang="en-US" sz="2400">
                <a:latin typeface="Times New Roman" pitchFamily="18" charset="0"/>
              </a:rPr>
              <a:t> </a:t>
            </a:r>
            <a:r>
              <a:rPr lang="en-US" sz="2800">
                <a:latin typeface="Times New Roman" pitchFamily="18" charset="0"/>
              </a:rPr>
              <a:t>Pixel (picture element)</a:t>
            </a:r>
          </a:p>
        </p:txBody>
      </p:sp>
      <p:graphicFrame>
        <p:nvGraphicFramePr>
          <p:cNvPr id="150683" name="Group 155"/>
          <p:cNvGraphicFramePr>
            <a:graphicFrameLocks noGrp="1"/>
          </p:cNvGraphicFramePr>
          <p:nvPr>
            <p:ph type="tbl" idx="1"/>
          </p:nvPr>
        </p:nvGraphicFramePr>
        <p:xfrm>
          <a:off x="533400" y="1905000"/>
          <a:ext cx="3771900" cy="3581401"/>
        </p:xfrm>
        <a:graphic>
          <a:graphicData uri="http://schemas.openxmlformats.org/drawingml/2006/table">
            <a:tbl>
              <a:tblPr/>
              <a:tblGrid>
                <a:gridCol w="754063"/>
                <a:gridCol w="754062"/>
                <a:gridCol w="755650"/>
                <a:gridCol w="754063"/>
                <a:gridCol w="754062"/>
              </a:tblGrid>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25</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19</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47</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44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2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22</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18</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44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19</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42</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21</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116</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134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118</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135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126</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2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125</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133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136</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221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234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244</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243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212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232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178</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Tree>
    <p:extLst>
      <p:ext uri="{BB962C8B-B14F-4D97-AF65-F5344CB8AC3E}">
        <p14:creationId xmlns:p14="http://schemas.microsoft.com/office/powerpoint/2010/main" val="29000532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91312"/>
          </a:xfrm>
        </p:spPr>
        <p:txBody>
          <a:bodyPr>
            <a:normAutofit fontScale="90000"/>
          </a:bodyPr>
          <a:lstStyle/>
          <a:p>
            <a:r>
              <a:rPr lang="en-US" dirty="0" smtClean="0"/>
              <a:t>Passive Remote Sensing</a:t>
            </a:r>
            <a:endParaRPr lang="en-US" dirty="0"/>
          </a:p>
        </p:txBody>
      </p:sp>
      <p:sp>
        <p:nvSpPr>
          <p:cNvPr id="3" name="Content Placeholder 2"/>
          <p:cNvSpPr>
            <a:spLocks noGrp="1"/>
          </p:cNvSpPr>
          <p:nvPr>
            <p:ph idx="1"/>
          </p:nvPr>
        </p:nvSpPr>
        <p:spPr>
          <a:xfrm>
            <a:off x="457200" y="914400"/>
            <a:ext cx="8229600" cy="1905000"/>
          </a:xfrm>
        </p:spPr>
        <p:txBody>
          <a:bodyPr/>
          <a:lstStyle/>
          <a:p>
            <a:r>
              <a:rPr lang="en-US" dirty="0" smtClean="0"/>
              <a:t>Illumination typically by the sun</a:t>
            </a:r>
          </a:p>
          <a:p>
            <a:r>
              <a:rPr lang="en-US" dirty="0" smtClean="0"/>
              <a:t>Passive – no energy provided by the remote sensing system</a:t>
            </a:r>
            <a:r>
              <a:rPr lang="en-US" dirty="0"/>
              <a:t> </a:t>
            </a:r>
            <a:r>
              <a:rPr lang="en-US" dirty="0" smtClean="0"/>
              <a:t>to the object</a:t>
            </a:r>
          </a:p>
          <a:p>
            <a:r>
              <a:rPr lang="en-US" dirty="0" smtClean="0"/>
              <a:t>Examples…</a:t>
            </a:r>
          </a:p>
        </p:txBody>
      </p:sp>
      <p:pic>
        <p:nvPicPr>
          <p:cNvPr id="1026" name="Picture 2" descr="C:\Users\aiz\MY_PROJ\My Courses\NRES 312\Lectures\Week 9\Visual Resources\260px-The_Earth_seen_from_Apollo_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200400"/>
            <a:ext cx="2767012" cy="27670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iz\MY_PROJ\My Courses\NRES 312\Lectures\Week 9\Visual Resources\panhndl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429000"/>
            <a:ext cx="3110456" cy="31527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iz\MY_PROJ\My Courses\NRES 312\Lectures\Week 9\Visual Resources\vgr_earth_mo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81699" y="3014662"/>
            <a:ext cx="1590299" cy="3605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4946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591312"/>
          </a:xfrm>
        </p:spPr>
        <p:txBody>
          <a:bodyPr>
            <a:normAutofit fontScale="90000"/>
          </a:bodyPr>
          <a:lstStyle/>
          <a:p>
            <a:r>
              <a:rPr lang="en-US" dirty="0" smtClean="0"/>
              <a:t>Active Remote Sensing</a:t>
            </a:r>
            <a:endParaRPr lang="en-US" dirty="0"/>
          </a:p>
        </p:txBody>
      </p:sp>
      <p:sp>
        <p:nvSpPr>
          <p:cNvPr id="3" name="Content Placeholder 2"/>
          <p:cNvSpPr>
            <a:spLocks noGrp="1"/>
          </p:cNvSpPr>
          <p:nvPr>
            <p:ph idx="1"/>
          </p:nvPr>
        </p:nvSpPr>
        <p:spPr>
          <a:xfrm>
            <a:off x="533400" y="1066800"/>
            <a:ext cx="8458200" cy="4953000"/>
          </a:xfrm>
        </p:spPr>
        <p:txBody>
          <a:bodyPr/>
          <a:lstStyle/>
          <a:p>
            <a:r>
              <a:rPr lang="en-US" sz="2400" dirty="0" smtClean="0"/>
              <a:t>Illumination provided by the sensor system (light or </a:t>
            </a:r>
            <a:r>
              <a:rPr lang="en-US" sz="2400" dirty="0" err="1" smtClean="0"/>
              <a:t>radiowaves</a:t>
            </a:r>
            <a:r>
              <a:rPr lang="en-US" sz="2400" dirty="0" smtClean="0"/>
              <a:t>)</a:t>
            </a:r>
          </a:p>
          <a:p>
            <a:r>
              <a:rPr lang="en-US" sz="2400" dirty="0" smtClean="0"/>
              <a:t>Emits </a:t>
            </a:r>
            <a:r>
              <a:rPr lang="en-US" sz="2400" dirty="0"/>
              <a:t>energy in order to scan objects </a:t>
            </a:r>
            <a:r>
              <a:rPr lang="en-US" sz="2400" dirty="0" smtClean="0"/>
              <a:t>whereupon </a:t>
            </a:r>
            <a:r>
              <a:rPr lang="en-US" sz="2400" dirty="0"/>
              <a:t>a sensor then detects and measures the radiation that is reflected or backscattered from the </a:t>
            </a:r>
            <a:r>
              <a:rPr lang="en-US" sz="2400" dirty="0" smtClean="0"/>
              <a:t>target</a:t>
            </a:r>
          </a:p>
          <a:p>
            <a:r>
              <a:rPr lang="en-US" sz="2400" dirty="0" smtClean="0"/>
              <a:t>Radar (Radio Detection and Ranging)</a:t>
            </a:r>
          </a:p>
          <a:p>
            <a:pPr lvl="1"/>
            <a:r>
              <a:rPr lang="en-US" sz="2400" dirty="0" smtClean="0"/>
              <a:t>Synthetic Aperture Radar (SAR)</a:t>
            </a:r>
          </a:p>
        </p:txBody>
      </p:sp>
      <p:pic>
        <p:nvPicPr>
          <p:cNvPr id="2050" name="Picture 2" descr="C:\Users\aiz\MY_PROJ\My Courses\NRES 312\Lectures\Week 9\Visual Resources\uavsar-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36245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iz\MY_PROJ\My Courses\NRES 312\Lectures\Week 9\Visual Resources\srl2-la.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690344" y="3014663"/>
            <a:ext cx="2420786" cy="463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807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dirty="0" smtClean="0"/>
              <a:t>Active Remote Sensing</a:t>
            </a:r>
            <a:endParaRPr lang="en-US" dirty="0"/>
          </a:p>
        </p:txBody>
      </p:sp>
      <p:sp>
        <p:nvSpPr>
          <p:cNvPr id="3" name="Content Placeholder 2"/>
          <p:cNvSpPr>
            <a:spLocks noGrp="1"/>
          </p:cNvSpPr>
          <p:nvPr>
            <p:ph idx="1"/>
          </p:nvPr>
        </p:nvSpPr>
        <p:spPr>
          <a:xfrm>
            <a:off x="457200" y="1371600"/>
            <a:ext cx="8229600" cy="4953000"/>
          </a:xfrm>
        </p:spPr>
        <p:txBody>
          <a:bodyPr/>
          <a:lstStyle/>
          <a:p>
            <a:r>
              <a:rPr lang="en-US" dirty="0" smtClean="0"/>
              <a:t>Illumination provided by the sensor system</a:t>
            </a:r>
          </a:p>
          <a:p>
            <a:r>
              <a:rPr lang="en-US" dirty="0" smtClean="0"/>
              <a:t>LIDAR (Light Detection and Ranging) </a:t>
            </a:r>
          </a:p>
        </p:txBody>
      </p:sp>
      <p:pic>
        <p:nvPicPr>
          <p:cNvPr id="2054" name="Picture 6" descr="C:\Users\aiz\MY_PROJ\My Courses\NRES 312\Lectures\Week 9\Visual Resources\manhattan-lidar0927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2819400"/>
            <a:ext cx="5943600" cy="3246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9523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figure_10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 y="139700"/>
            <a:ext cx="8202613" cy="659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64615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figure_10_02"/>
          <p:cNvPicPr>
            <a:picLocks noChangeAspect="1" noChangeArrowheads="1"/>
          </p:cNvPicPr>
          <p:nvPr/>
        </p:nvPicPr>
        <p:blipFill rotWithShape="1">
          <a:blip r:embed="rId3">
            <a:extLst>
              <a:ext uri="{28A0092B-C50C-407E-A947-70E740481C1C}">
                <a14:useLocalDpi xmlns:a14="http://schemas.microsoft.com/office/drawing/2010/main" val="0"/>
              </a:ext>
            </a:extLst>
          </a:blip>
          <a:srcRect t="4398" b="11957"/>
          <a:stretch/>
        </p:blipFill>
        <p:spPr bwMode="auto">
          <a:xfrm>
            <a:off x="685800" y="1288205"/>
            <a:ext cx="7924802" cy="4223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ctrTitle"/>
          </p:nvPr>
        </p:nvSpPr>
        <p:spPr>
          <a:xfrm>
            <a:off x="684212" y="152400"/>
            <a:ext cx="7772400" cy="1470025"/>
          </a:xfrm>
        </p:spPr>
        <p:txBody>
          <a:bodyPr/>
          <a:lstStyle/>
          <a:p>
            <a:r>
              <a:rPr lang="en-US" sz="3200" dirty="0" smtClean="0"/>
              <a:t>When sun radiates energy, it radiates in the form of waves at the speed of light</a:t>
            </a:r>
            <a:endParaRPr lang="en-US" sz="3200" dirty="0"/>
          </a:p>
        </p:txBody>
      </p:sp>
      <p:sp>
        <p:nvSpPr>
          <p:cNvPr id="4" name="Subtitle 3"/>
          <p:cNvSpPr>
            <a:spLocks noGrp="1"/>
          </p:cNvSpPr>
          <p:nvPr>
            <p:ph type="subTitle" idx="1"/>
          </p:nvPr>
        </p:nvSpPr>
        <p:spPr>
          <a:xfrm>
            <a:off x="666750" y="5473520"/>
            <a:ext cx="8915402" cy="1155880"/>
          </a:xfrm>
        </p:spPr>
        <p:txBody>
          <a:bodyPr/>
          <a:lstStyle/>
          <a:p>
            <a:pPr algn="l">
              <a:buClr>
                <a:srgbClr val="FF0000"/>
              </a:buClr>
              <a:buFontTx/>
              <a:buChar char="•"/>
            </a:pPr>
            <a:r>
              <a:rPr lang="en-US" sz="2400" dirty="0"/>
              <a:t>The distance between the crest of two waves in the electromagnetic stream  is called “Wavelength”</a:t>
            </a:r>
          </a:p>
          <a:p>
            <a:pPr algn="l">
              <a:buClr>
                <a:srgbClr val="FF0000"/>
              </a:buClr>
              <a:buFontTx/>
              <a:buChar char="•"/>
            </a:pPr>
            <a:r>
              <a:rPr lang="en-US" sz="2400" dirty="0"/>
              <a:t>Each color of light has a distinctive wavelengths</a:t>
            </a:r>
          </a:p>
          <a:p>
            <a:pPr algn="l"/>
            <a:endParaRPr lang="en-US" sz="2400" dirty="0"/>
          </a:p>
        </p:txBody>
      </p:sp>
    </p:spTree>
    <p:extLst>
      <p:ext uri="{BB962C8B-B14F-4D97-AF65-F5344CB8AC3E}">
        <p14:creationId xmlns:p14="http://schemas.microsoft.com/office/powerpoint/2010/main" val="20579109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dirty="0" smtClean="0"/>
              <a:t>Electromagnetic Spectrum</a:t>
            </a:r>
            <a:endParaRPr lang="en-US" dirty="0"/>
          </a:p>
        </p:txBody>
      </p:sp>
      <p:pic>
        <p:nvPicPr>
          <p:cNvPr id="3074" name="Picture 2" descr="C:\Users\aiz\MY_PROJ\My Courses\NRES 312\Lectures\Week 9\Visual Resources\EM_Spectrum3-n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71600"/>
            <a:ext cx="6739104" cy="481965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806889" y="2667000"/>
            <a:ext cx="1106525" cy="3893582"/>
            <a:chOff x="3806889" y="2667000"/>
            <a:chExt cx="1106525" cy="3893582"/>
          </a:xfrm>
        </p:grpSpPr>
        <p:sp>
          <p:nvSpPr>
            <p:cNvPr id="6" name="Oval 5"/>
            <p:cNvSpPr/>
            <p:nvPr/>
          </p:nvSpPr>
          <p:spPr>
            <a:xfrm>
              <a:off x="3886200" y="2667000"/>
              <a:ext cx="838200" cy="35242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06889" y="6191250"/>
              <a:ext cx="1106525" cy="36933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Humans</a:t>
              </a:r>
              <a:endParaRPr lang="en-US"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3" name="Group 2"/>
          <p:cNvGrpSpPr/>
          <p:nvPr/>
        </p:nvGrpSpPr>
        <p:grpSpPr>
          <a:xfrm>
            <a:off x="2590800" y="2590800"/>
            <a:ext cx="3124200" cy="3429000"/>
            <a:chOff x="2590800" y="2590800"/>
            <a:chExt cx="3124200" cy="3429000"/>
          </a:xfrm>
        </p:grpSpPr>
        <p:sp>
          <p:nvSpPr>
            <p:cNvPr id="9" name="Rectangle 8"/>
            <p:cNvSpPr/>
            <p:nvPr/>
          </p:nvSpPr>
          <p:spPr>
            <a:xfrm>
              <a:off x="2590800" y="2590800"/>
              <a:ext cx="1143000" cy="3429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038600" y="2590800"/>
              <a:ext cx="1676400" cy="3429000"/>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20244456">
              <a:off x="2781234" y="3589530"/>
              <a:ext cx="2514727" cy="461665"/>
            </a:xfrm>
            <a:prstGeom prst="rect">
              <a:avLst/>
            </a:prstGeom>
            <a:solidFill>
              <a:schemeClr val="accent5">
                <a:lumMod val="20000"/>
                <a:lumOff val="80000"/>
              </a:schemeClr>
            </a:solidFill>
            <a:ln>
              <a:solidFill>
                <a:schemeClr val="tx1"/>
              </a:solidFill>
            </a:ln>
            <a:effectLst>
              <a:outerShdw blurRad="50800" dist="38100" dir="2700000" algn="tl" rotWithShape="0">
                <a:prstClr val="black">
                  <a:alpha val="40000"/>
                </a:prstClr>
              </a:outerShdw>
            </a:effectLst>
          </p:spPr>
          <p:txBody>
            <a:bodyPr wrap="none" lIns="91440" tIns="45720" rIns="91440" bIns="45720">
              <a:spAutoFit/>
            </a:bodyPr>
            <a:lstStyle/>
            <a:p>
              <a:pPr algn="ct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Remote Sensing</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spTree>
    <p:extLst>
      <p:ext uri="{BB962C8B-B14F-4D97-AF65-F5344CB8AC3E}">
        <p14:creationId xmlns:p14="http://schemas.microsoft.com/office/powerpoint/2010/main" val="272185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xit" presetSubtype="4" fill="hold" nodeType="withEffect">
                                  <p:stCondLst>
                                    <p:cond delay="0"/>
                                  </p:stCondLst>
                                  <p:childTnLst>
                                    <p:anim calcmode="lin" valueType="num">
                                      <p:cBhvr additive="base">
                                        <p:cTn id="14" dur="500"/>
                                        <p:tgtEl>
                                          <p:spTgt spid="8"/>
                                        </p:tgtEl>
                                        <p:attrNameLst>
                                          <p:attrName>ppt_x</p:attrName>
                                        </p:attrNameLst>
                                      </p:cBhvr>
                                      <p:tavLst>
                                        <p:tav tm="0">
                                          <p:val>
                                            <p:strVal val="ppt_x"/>
                                          </p:val>
                                        </p:tav>
                                        <p:tav tm="100000">
                                          <p:val>
                                            <p:strVal val="ppt_x"/>
                                          </p:val>
                                        </p:tav>
                                      </p:tavLst>
                                    </p:anim>
                                    <p:anim calcmode="lin" valueType="num">
                                      <p:cBhvr additive="base">
                                        <p:cTn id="15" dur="500"/>
                                        <p:tgtEl>
                                          <p:spTgt spid="8"/>
                                        </p:tgtEl>
                                        <p:attrNameLst>
                                          <p:attrName>ppt_y</p:attrName>
                                        </p:attrNameLst>
                                      </p:cBhvr>
                                      <p:tavLst>
                                        <p:tav tm="0">
                                          <p:val>
                                            <p:strVal val="ppt_y"/>
                                          </p:val>
                                        </p:tav>
                                        <p:tav tm="100000">
                                          <p:val>
                                            <p:strVal val="1+ppt_h/2"/>
                                          </p:val>
                                        </p:tav>
                                      </p:tavLst>
                                    </p:anim>
                                    <p:set>
                                      <p:cBhvr>
                                        <p:cTn id="1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56158"/>
            <a:ext cx="8382000" cy="701842"/>
          </a:xfrm>
        </p:spPr>
        <p:txBody>
          <a:bodyPr/>
          <a:lstStyle/>
          <a:p>
            <a:r>
              <a:rPr lang="en-US" sz="1800" dirty="0" smtClean="0"/>
              <a:t>Field trip of </a:t>
            </a:r>
            <a:r>
              <a:rPr lang="en-US" sz="1800" dirty="0" err="1" smtClean="0"/>
              <a:t>Cavett</a:t>
            </a:r>
            <a:r>
              <a:rPr lang="en-US" sz="1800" dirty="0" smtClean="0"/>
              <a:t> Elementary School to Roca Berry Farm (NE) on Oct 4, 2012. An JPG </a:t>
            </a:r>
            <a:r>
              <a:rPr lang="en-US" sz="1800" b="1" u="sng" dirty="0" smtClean="0"/>
              <a:t>image</a:t>
            </a:r>
            <a:r>
              <a:rPr lang="en-US" sz="1800" dirty="0" smtClean="0"/>
              <a:t> taken with an </a:t>
            </a:r>
            <a:r>
              <a:rPr lang="en-US" sz="1800" dirty="0" err="1" smtClean="0"/>
              <a:t>Iphone</a:t>
            </a:r>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323975" y="962025"/>
            <a:ext cx="5867400" cy="4400550"/>
          </a:xfrm>
          <a:prstGeom prst="rect">
            <a:avLst/>
          </a:prstGeom>
        </p:spPr>
      </p:pic>
    </p:spTree>
    <p:extLst>
      <p:ext uri="{BB962C8B-B14F-4D97-AF65-F5344CB8AC3E}">
        <p14:creationId xmlns:p14="http://schemas.microsoft.com/office/powerpoint/2010/main" val="1512622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6480"/>
            <a:ext cx="8229600" cy="591312"/>
          </a:xfrm>
        </p:spPr>
        <p:txBody>
          <a:bodyPr>
            <a:noAutofit/>
          </a:bodyPr>
          <a:lstStyle/>
          <a:p>
            <a:r>
              <a:rPr lang="en-US" sz="2800" dirty="0" smtClean="0"/>
              <a:t>Looking more closely:  Visible</a:t>
            </a:r>
            <a:r>
              <a:rPr lang="en-US" sz="2800" dirty="0"/>
              <a:t>” spectrum</a:t>
            </a:r>
            <a:br>
              <a:rPr lang="en-US" sz="2800" dirty="0"/>
            </a:br>
            <a:endParaRPr lang="en-US" sz="2800" dirty="0"/>
          </a:p>
        </p:txBody>
      </p:sp>
      <p:sp>
        <p:nvSpPr>
          <p:cNvPr id="3" name="Content Placeholder 2"/>
          <p:cNvSpPr>
            <a:spLocks noGrp="1"/>
          </p:cNvSpPr>
          <p:nvPr>
            <p:ph idx="1"/>
          </p:nvPr>
        </p:nvSpPr>
        <p:spPr>
          <a:xfrm>
            <a:off x="647700" y="1981200"/>
            <a:ext cx="8229600" cy="4876800"/>
          </a:xfrm>
        </p:spPr>
        <p:txBody>
          <a:bodyPr/>
          <a:lstStyle/>
          <a:p>
            <a:pPr marL="0" indent="0">
              <a:buNone/>
            </a:pPr>
            <a:endParaRPr lang="en-US" dirty="0"/>
          </a:p>
        </p:txBody>
      </p:sp>
      <p:pic>
        <p:nvPicPr>
          <p:cNvPr id="1026" name="Picture 2" descr="C:\Users\aiz\My_Proj\My Courses\NRES 312\Lectures\week 10\Textbook Resources\ch10\figure_10_03.jpg"/>
          <p:cNvPicPr>
            <a:picLocks noChangeAspect="1" noChangeArrowheads="1"/>
          </p:cNvPicPr>
          <p:nvPr/>
        </p:nvPicPr>
        <p:blipFill rotWithShape="1">
          <a:blip r:embed="rId3">
            <a:extLst>
              <a:ext uri="{28A0092B-C50C-407E-A947-70E740481C1C}">
                <a14:useLocalDpi xmlns:a14="http://schemas.microsoft.com/office/drawing/2010/main" val="0"/>
              </a:ext>
            </a:extLst>
          </a:blip>
          <a:srcRect b="11030"/>
          <a:stretch/>
        </p:blipFill>
        <p:spPr bwMode="auto">
          <a:xfrm>
            <a:off x="304800" y="1692039"/>
            <a:ext cx="8534400" cy="373721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4800" y="5410200"/>
            <a:ext cx="8839200" cy="978729"/>
          </a:xfrm>
          <a:prstGeom prst="rect">
            <a:avLst/>
          </a:prstGeom>
        </p:spPr>
        <p:txBody>
          <a:bodyPr wrap="square">
            <a:spAutoFit/>
          </a:bodyPr>
          <a:lstStyle/>
          <a:p>
            <a:pPr marL="342900" indent="-342900">
              <a:lnSpc>
                <a:spcPct val="80000"/>
              </a:lnSpc>
              <a:spcBef>
                <a:spcPct val="50000"/>
              </a:spcBef>
              <a:buClr>
                <a:srgbClr val="FF0000"/>
              </a:buClr>
              <a:buFont typeface="Arial" pitchFamily="34" charset="0"/>
              <a:buChar char="•"/>
            </a:pPr>
            <a:r>
              <a:rPr lang="en-US" sz="2400" dirty="0"/>
              <a:t>Our eyes perceive light in the </a:t>
            </a:r>
            <a:r>
              <a:rPr lang="en-US" sz="2400" dirty="0">
                <a:solidFill>
                  <a:srgbClr val="FF0000"/>
                </a:solidFill>
              </a:rPr>
              <a:t>visible portion of spectrum</a:t>
            </a:r>
            <a:r>
              <a:rPr lang="en-US" sz="2400" dirty="0"/>
              <a:t> </a:t>
            </a:r>
          </a:p>
          <a:p>
            <a:pPr marL="342900" indent="-342900">
              <a:lnSpc>
                <a:spcPct val="80000"/>
              </a:lnSpc>
              <a:buClr>
                <a:srgbClr val="FF0000"/>
              </a:buClr>
              <a:buFont typeface="Arial" pitchFamily="34" charset="0"/>
              <a:buChar char="•"/>
            </a:pPr>
            <a:r>
              <a:rPr lang="en-US" sz="2400" dirty="0" smtClean="0"/>
              <a:t>Satellites </a:t>
            </a:r>
            <a:r>
              <a:rPr lang="en-US" sz="2400" dirty="0"/>
              <a:t>can operationally measure </a:t>
            </a:r>
            <a:r>
              <a:rPr lang="en-US" sz="2400" dirty="0">
                <a:solidFill>
                  <a:srgbClr val="0070C0"/>
                </a:solidFill>
              </a:rPr>
              <a:t>multi-spectral imagery </a:t>
            </a:r>
            <a:r>
              <a:rPr lang="en-US" sz="2400" dirty="0"/>
              <a:t>(the simultaneous sensing of two or more wavebands</a:t>
            </a:r>
            <a:r>
              <a:rPr lang="en-US" sz="2400" dirty="0" smtClean="0"/>
              <a:t>). </a:t>
            </a:r>
            <a:endParaRPr lang="en-US" sz="2400" i="1" dirty="0"/>
          </a:p>
        </p:txBody>
      </p:sp>
      <p:sp>
        <p:nvSpPr>
          <p:cNvPr id="4" name="Rectangle 3"/>
          <p:cNvSpPr/>
          <p:nvPr/>
        </p:nvSpPr>
        <p:spPr>
          <a:xfrm>
            <a:off x="304800" y="858328"/>
            <a:ext cx="8839200" cy="400110"/>
          </a:xfrm>
          <a:prstGeom prst="rect">
            <a:avLst/>
          </a:prstGeom>
        </p:spPr>
        <p:txBody>
          <a:bodyPr wrap="square">
            <a:spAutoFit/>
          </a:bodyPr>
          <a:lstStyle/>
          <a:p>
            <a:r>
              <a:rPr lang="en-US" sz="2000" dirty="0"/>
              <a:t>Micrometers (one million of meter) </a:t>
            </a:r>
            <a:r>
              <a:rPr lang="en-US" sz="2000" dirty="0" smtClean="0"/>
              <a:t>or Nanometers </a:t>
            </a:r>
            <a:r>
              <a:rPr lang="en-US" sz="2000" dirty="0"/>
              <a:t>(one billionth of a meter</a:t>
            </a:r>
          </a:p>
        </p:txBody>
      </p:sp>
    </p:spTree>
    <p:extLst>
      <p:ext uri="{BB962C8B-B14F-4D97-AF65-F5344CB8AC3E}">
        <p14:creationId xmlns:p14="http://schemas.microsoft.com/office/powerpoint/2010/main" val="36816977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591312"/>
          </a:xfrm>
        </p:spPr>
        <p:txBody>
          <a:bodyPr>
            <a:normAutofit fontScale="90000"/>
          </a:bodyPr>
          <a:lstStyle/>
          <a:p>
            <a:r>
              <a:rPr lang="en-US" dirty="0" smtClean="0"/>
              <a:t>Passive Remote Sensing Spectrum</a:t>
            </a:r>
            <a:endParaRPr lang="en-US" dirty="0"/>
          </a:p>
        </p:txBody>
      </p:sp>
      <p:sp>
        <p:nvSpPr>
          <p:cNvPr id="5" name="Slide Number Placeholder 4"/>
          <p:cNvSpPr>
            <a:spLocks noGrp="1"/>
          </p:cNvSpPr>
          <p:nvPr>
            <p:ph type="sldNum" sz="quarter" idx="12"/>
          </p:nvPr>
        </p:nvSpPr>
        <p:spPr/>
        <p:txBody>
          <a:bodyPr/>
          <a:lstStyle/>
          <a:p>
            <a:fld id="{D67A147F-3634-4495-8EDD-7914E17DB597}" type="slidenum">
              <a:rPr lang="en-US" smtClean="0"/>
              <a:t>21</a:t>
            </a:fld>
            <a:endParaRPr lang="en-US" dirty="0"/>
          </a:p>
        </p:txBody>
      </p:sp>
      <p:pic>
        <p:nvPicPr>
          <p:cNvPr id="3074" name="Picture 2" descr="C:\Users\aiz\My_Proj\My Courses\NRES 312\Lectures\week 10\Textbook Resources\ch10\figure_10_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935288"/>
            <a:ext cx="8534400" cy="3541712"/>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2209800" y="1886587"/>
            <a:ext cx="438150" cy="854336"/>
            <a:chOff x="2209800" y="1886587"/>
            <a:chExt cx="438150" cy="854336"/>
          </a:xfrm>
        </p:grpSpPr>
        <p:cxnSp>
          <p:nvCxnSpPr>
            <p:cNvPr id="7" name="Straight Arrow Connector 6"/>
            <p:cNvCxnSpPr/>
            <p:nvPr/>
          </p:nvCxnSpPr>
          <p:spPr>
            <a:xfrm>
              <a:off x="2209800" y="2740923"/>
              <a:ext cx="438150" cy="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16200000">
              <a:off x="1999534" y="2144478"/>
              <a:ext cx="854336" cy="338554"/>
            </a:xfrm>
            <a:prstGeom prst="rect">
              <a:avLst/>
            </a:prstGeom>
            <a:noFill/>
          </p:spPr>
          <p:txBody>
            <a:bodyPr wrap="none" rtlCol="0">
              <a:spAutoFit/>
            </a:bodyPr>
            <a:lstStyle/>
            <a:p>
              <a:r>
                <a:rPr lang="en-US" sz="1600" dirty="0" smtClean="0"/>
                <a:t>Near IR</a:t>
              </a:r>
              <a:endParaRPr lang="en-US" sz="1600" dirty="0"/>
            </a:p>
          </p:txBody>
        </p:sp>
      </p:grpSp>
      <p:grpSp>
        <p:nvGrpSpPr>
          <p:cNvPr id="25" name="Group 24"/>
          <p:cNvGrpSpPr/>
          <p:nvPr/>
        </p:nvGrpSpPr>
        <p:grpSpPr>
          <a:xfrm>
            <a:off x="2647950" y="1676401"/>
            <a:ext cx="704850" cy="1064522"/>
            <a:chOff x="2647950" y="1676401"/>
            <a:chExt cx="704850" cy="1064522"/>
          </a:xfrm>
        </p:grpSpPr>
        <p:cxnSp>
          <p:nvCxnSpPr>
            <p:cNvPr id="10" name="Straight Arrow Connector 9"/>
            <p:cNvCxnSpPr/>
            <p:nvPr/>
          </p:nvCxnSpPr>
          <p:spPr>
            <a:xfrm>
              <a:off x="2647950" y="2740923"/>
              <a:ext cx="704850" cy="0"/>
            </a:xfrm>
            <a:prstGeom prst="straightConnector1">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16200000">
              <a:off x="2468114" y="2039385"/>
              <a:ext cx="1064522" cy="338554"/>
            </a:xfrm>
            <a:prstGeom prst="rect">
              <a:avLst/>
            </a:prstGeom>
            <a:noFill/>
          </p:spPr>
          <p:txBody>
            <a:bodyPr wrap="none" rtlCol="0">
              <a:spAutoFit/>
            </a:bodyPr>
            <a:lstStyle/>
            <a:p>
              <a:r>
                <a:rPr lang="en-US" sz="1600" dirty="0" smtClean="0"/>
                <a:t>Middle IR</a:t>
              </a:r>
              <a:endParaRPr lang="en-US" sz="1600" dirty="0"/>
            </a:p>
          </p:txBody>
        </p:sp>
      </p:grpSp>
      <p:sp>
        <p:nvSpPr>
          <p:cNvPr id="13" name="TextBox 12"/>
          <p:cNvSpPr txBox="1"/>
          <p:nvPr/>
        </p:nvSpPr>
        <p:spPr>
          <a:xfrm>
            <a:off x="4953000" y="1034931"/>
            <a:ext cx="3399905" cy="2031325"/>
          </a:xfrm>
          <a:prstGeom prst="rect">
            <a:avLst/>
          </a:prstGeom>
          <a:noFill/>
        </p:spPr>
        <p:txBody>
          <a:bodyPr wrap="none" rtlCol="0">
            <a:spAutoFit/>
          </a:bodyPr>
          <a:lstStyle/>
          <a:p>
            <a:pPr marL="285750" indent="-285750">
              <a:buFont typeface="Arial" pitchFamily="34" charset="0"/>
              <a:buChar char="•"/>
            </a:pPr>
            <a:r>
              <a:rPr lang="en-US" dirty="0" smtClean="0"/>
              <a:t>Solar Illumination</a:t>
            </a:r>
          </a:p>
          <a:p>
            <a:pPr marL="742950" lvl="1" indent="-285750">
              <a:buFont typeface="Arial" pitchFamily="34" charset="0"/>
              <a:buChar char="•"/>
            </a:pPr>
            <a:r>
              <a:rPr lang="en-US" dirty="0" smtClean="0"/>
              <a:t>Visible: Blue, Green, Red</a:t>
            </a:r>
          </a:p>
          <a:p>
            <a:pPr marL="742950" lvl="1" indent="-285750">
              <a:buFont typeface="Arial" pitchFamily="34" charset="0"/>
              <a:buChar char="•"/>
            </a:pPr>
            <a:r>
              <a:rPr lang="en-US" dirty="0" smtClean="0"/>
              <a:t>Near IR</a:t>
            </a:r>
          </a:p>
          <a:p>
            <a:pPr marL="742950" lvl="1" indent="-285750">
              <a:buFont typeface="Arial" pitchFamily="34" charset="0"/>
              <a:buChar char="•"/>
            </a:pPr>
            <a:r>
              <a:rPr lang="en-US" dirty="0" smtClean="0"/>
              <a:t>Middle IR</a:t>
            </a:r>
          </a:p>
          <a:p>
            <a:pPr marL="285750" indent="-285750">
              <a:buFont typeface="Arial" pitchFamily="34" charset="0"/>
              <a:buChar char="•"/>
            </a:pPr>
            <a:r>
              <a:rPr lang="en-US" dirty="0" smtClean="0"/>
              <a:t>Earth emission</a:t>
            </a:r>
          </a:p>
          <a:p>
            <a:pPr marL="742950" lvl="1" indent="-285750">
              <a:buFont typeface="Arial" pitchFamily="34" charset="0"/>
              <a:buChar char="•"/>
            </a:pPr>
            <a:r>
              <a:rPr lang="en-US" dirty="0" smtClean="0"/>
              <a:t>Thermal IR</a:t>
            </a:r>
          </a:p>
          <a:p>
            <a:pPr marL="742950" lvl="1" indent="-285750">
              <a:buFont typeface="Arial" pitchFamily="34" charset="0"/>
              <a:buChar char="•"/>
            </a:pPr>
            <a:r>
              <a:rPr lang="en-US" dirty="0" smtClean="0"/>
              <a:t>Microwave</a:t>
            </a:r>
            <a:endParaRPr lang="en-US" dirty="0"/>
          </a:p>
        </p:txBody>
      </p:sp>
      <p:sp>
        <p:nvSpPr>
          <p:cNvPr id="14" name="Oval 13"/>
          <p:cNvSpPr/>
          <p:nvPr/>
        </p:nvSpPr>
        <p:spPr>
          <a:xfrm>
            <a:off x="1600200" y="2895600"/>
            <a:ext cx="838200" cy="341312"/>
          </a:xfrm>
          <a:prstGeom prst="ellipse">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a:off x="923925" y="4810125"/>
            <a:ext cx="2400300" cy="9525"/>
          </a:xfrm>
          <a:prstGeom prst="straightConnector1">
            <a:avLst/>
          </a:prstGeom>
          <a:ln w="38100">
            <a:solidFill>
              <a:srgbClr val="FFFF00"/>
            </a:solidFill>
            <a:headEnd type="triangle" w="med" len="med"/>
            <a:tailEnd type="triangle" w="med" len="med"/>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343275" y="4819650"/>
            <a:ext cx="5410200" cy="0"/>
          </a:xfrm>
          <a:prstGeom prst="straightConnector1">
            <a:avLst/>
          </a:prstGeom>
          <a:ln w="38100">
            <a:solidFill>
              <a:srgbClr val="C00000"/>
            </a:solidFill>
            <a:headEnd type="triangle" w="med" len="med"/>
            <a:tailEnd type="triangle" w="med" len="med"/>
          </a:ln>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7315200" y="2878138"/>
            <a:ext cx="1371600" cy="360362"/>
          </a:xfrm>
          <a:prstGeom prst="ellipse">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962400" y="2859088"/>
            <a:ext cx="1752600" cy="41751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9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2" presetClass="entr" presetSubtype="8"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 calcmode="lin" valueType="num">
                                      <p:cBhvr additive="base">
                                        <p:cTn id="9" dur="500" fill="hold"/>
                                        <p:tgtEl>
                                          <p:spTgt spid="16"/>
                                        </p:tgtEl>
                                        <p:attrNameLst>
                                          <p:attrName>ppt_x</p:attrName>
                                        </p:attrNameLst>
                                      </p:cBhvr>
                                      <p:tavLst>
                                        <p:tav tm="0">
                                          <p:val>
                                            <p:strVal val="0-#ppt_w/2"/>
                                          </p:val>
                                        </p:tav>
                                        <p:tav tm="100000">
                                          <p:val>
                                            <p:strVal val="#ppt_x"/>
                                          </p:val>
                                        </p:tav>
                                      </p:tavLst>
                                    </p:anim>
                                    <p:anim calcmode="lin" valueType="num">
                                      <p:cBhvr additive="base">
                                        <p:cTn id="1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par>
                                <p:cTn id="15" presetID="2" presetClass="entr" presetSubtype="9"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xEl>
                                              <p:pRg st="3" end="3"/>
                                            </p:txEl>
                                          </p:spTgt>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childTnLst>
                                </p:cTn>
                              </p:par>
                              <p:par>
                                <p:cTn id="37" presetID="2" presetClass="entr" presetSubtype="2"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1+#ppt_w/2"/>
                                          </p:val>
                                        </p:tav>
                                        <p:tav tm="100000">
                                          <p:val>
                                            <p:strVal val="#ppt_x"/>
                                          </p:val>
                                        </p:tav>
                                      </p:tavLst>
                                    </p:anim>
                                    <p:anim calcmode="lin" valueType="num">
                                      <p:cBhvr additive="base">
                                        <p:cTn id="4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
                                            <p:txEl>
                                              <p:pRg st="5" end="5"/>
                                            </p:txEl>
                                          </p:spTgt>
                                        </p:tgtEl>
                                        <p:attrNameLst>
                                          <p:attrName>style.visibility</p:attrName>
                                        </p:attrNameLst>
                                      </p:cBhvr>
                                      <p:to>
                                        <p:strVal val="visible"/>
                                      </p:to>
                                    </p:set>
                                  </p:childTnLst>
                                </p:cTn>
                              </p:par>
                              <p:par>
                                <p:cTn id="45" presetID="2" presetClass="entr" presetSubtype="1"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ppt_x"/>
                                          </p:val>
                                        </p:tav>
                                        <p:tav tm="100000">
                                          <p:val>
                                            <p:strVal val="#ppt_x"/>
                                          </p:val>
                                        </p:tav>
                                      </p:tavLst>
                                    </p:anim>
                                    <p:anim calcmode="lin" valueType="num">
                                      <p:cBhvr additive="base">
                                        <p:cTn id="48"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3">
                                            <p:txEl>
                                              <p:pRg st="6" end="6"/>
                                            </p:txEl>
                                          </p:spTgt>
                                        </p:tgtEl>
                                        <p:attrNameLst>
                                          <p:attrName>style.visibility</p:attrName>
                                        </p:attrNameLst>
                                      </p:cBhvr>
                                      <p:to>
                                        <p:strVal val="visible"/>
                                      </p:to>
                                    </p:set>
                                  </p:childTnLst>
                                </p:cTn>
                              </p:par>
                              <p:par>
                                <p:cTn id="53" presetID="2" presetClass="entr" presetSubtype="3"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1+#ppt_w/2"/>
                                          </p:val>
                                        </p:tav>
                                        <p:tav tm="100000">
                                          <p:val>
                                            <p:strVal val="#ppt_x"/>
                                          </p:val>
                                        </p:tav>
                                      </p:tavLst>
                                    </p:anim>
                                    <p:anim calcmode="lin" valueType="num">
                                      <p:cBhvr additive="base">
                                        <p:cTn id="56"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6"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Thermal Radiation Principles</a:t>
            </a:r>
            <a:endParaRPr lang="en-US" dirty="0"/>
          </a:p>
        </p:txBody>
      </p:sp>
      <p:sp>
        <p:nvSpPr>
          <p:cNvPr id="3" name="Content Placeholder 2"/>
          <p:cNvSpPr>
            <a:spLocks noGrp="1"/>
          </p:cNvSpPr>
          <p:nvPr>
            <p:ph idx="1"/>
          </p:nvPr>
        </p:nvSpPr>
        <p:spPr/>
        <p:txBody>
          <a:bodyPr/>
          <a:lstStyle/>
          <a:p>
            <a:r>
              <a:rPr lang="en-US" dirty="0" smtClean="0">
                <a:hlinkClick r:id="rId3"/>
              </a:rPr>
              <a:t>Thermal infrared</a:t>
            </a:r>
            <a:r>
              <a:rPr lang="en-US" dirty="0" smtClean="0"/>
              <a:t> radiation refers to electromagnetic waves with a wavelength of between 3.5 and 20 micrometers</a:t>
            </a:r>
          </a:p>
          <a:p>
            <a:r>
              <a:rPr lang="en-US" dirty="0" smtClean="0"/>
              <a:t> Most remote sensing applications make use of the 8 to 13 micrometer range </a:t>
            </a:r>
          </a:p>
          <a:p>
            <a:r>
              <a:rPr lang="en-US" dirty="0">
                <a:solidFill>
                  <a:srgbClr val="FF0000"/>
                </a:solidFill>
              </a:rPr>
              <a:t>T</a:t>
            </a:r>
            <a:r>
              <a:rPr lang="en-US" dirty="0" smtClean="0">
                <a:solidFill>
                  <a:srgbClr val="FF0000"/>
                </a:solidFill>
              </a:rPr>
              <a:t>hermal infrared </a:t>
            </a:r>
            <a:r>
              <a:rPr lang="en-US" dirty="0" smtClean="0"/>
              <a:t>is </a:t>
            </a:r>
            <a:r>
              <a:rPr lang="en-US" i="1" dirty="0" smtClean="0">
                <a:solidFill>
                  <a:srgbClr val="FF0000"/>
                </a:solidFill>
              </a:rPr>
              <a:t>emitted</a:t>
            </a:r>
            <a:r>
              <a:rPr lang="en-US" dirty="0" smtClean="0">
                <a:solidFill>
                  <a:srgbClr val="FF0000"/>
                </a:solidFill>
              </a:rPr>
              <a:t> energy</a:t>
            </a:r>
            <a:r>
              <a:rPr lang="en-US" dirty="0" smtClean="0"/>
              <a:t>, whereas the </a:t>
            </a:r>
            <a:r>
              <a:rPr lang="en-US" dirty="0" smtClean="0">
                <a:solidFill>
                  <a:srgbClr val="00B0F0"/>
                </a:solidFill>
              </a:rPr>
              <a:t>near infrared </a:t>
            </a:r>
            <a:r>
              <a:rPr lang="en-US" dirty="0" smtClean="0"/>
              <a:t>(photographic infrared) is </a:t>
            </a:r>
            <a:r>
              <a:rPr lang="en-US" i="1" dirty="0" smtClean="0">
                <a:solidFill>
                  <a:srgbClr val="00B0F0"/>
                </a:solidFill>
              </a:rPr>
              <a:t>reflected</a:t>
            </a:r>
            <a:r>
              <a:rPr lang="en-US" dirty="0" smtClean="0">
                <a:solidFill>
                  <a:srgbClr val="00B0F0"/>
                </a:solidFill>
              </a:rPr>
              <a:t> energy </a:t>
            </a:r>
          </a:p>
          <a:p>
            <a:endParaRPr lang="en-US" dirty="0"/>
          </a:p>
        </p:txBody>
      </p:sp>
    </p:spTree>
    <p:extLst>
      <p:ext uri="{BB962C8B-B14F-4D97-AF65-F5344CB8AC3E}">
        <p14:creationId xmlns:p14="http://schemas.microsoft.com/office/powerpoint/2010/main" val="35133202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762000" y="457200"/>
            <a:ext cx="8001000" cy="642938"/>
          </a:xfrm>
        </p:spPr>
        <p:txBody>
          <a:bodyPr/>
          <a:lstStyle/>
          <a:p>
            <a:r>
              <a:rPr lang="en-US" sz="3600">
                <a:effectLst>
                  <a:outerShdw blurRad="38100" dist="38100" dir="2700000" algn="tl">
                    <a:srgbClr val="C0C0C0"/>
                  </a:outerShdw>
                </a:effectLst>
              </a:rPr>
              <a:t>Atmospheric Windows (AW) in the Electromagnetic Spectrum</a:t>
            </a:r>
            <a:endParaRPr lang="tr-TR" sz="3600">
              <a:effectLst>
                <a:outerShdw blurRad="38100" dist="38100" dir="2700000" algn="tl">
                  <a:srgbClr val="C0C0C0"/>
                </a:outerShdw>
              </a:effectLst>
            </a:endParaRPr>
          </a:p>
        </p:txBody>
      </p:sp>
      <p:pic>
        <p:nvPicPr>
          <p:cNvPr id="149507" name="Picture 3"/>
          <p:cNvPicPr>
            <a:picLocks noChangeArrowheads="1"/>
          </p:cNvPicPr>
          <p:nvPr/>
        </p:nvPicPr>
        <p:blipFill>
          <a:blip r:embed="rId3" cstate="print"/>
          <a:srcRect/>
          <a:stretch>
            <a:fillRect/>
          </a:stretch>
        </p:blipFill>
        <p:spPr bwMode="auto">
          <a:xfrm>
            <a:off x="228600" y="1447800"/>
            <a:ext cx="8648700" cy="3898900"/>
          </a:xfrm>
          <a:prstGeom prst="rect">
            <a:avLst/>
          </a:prstGeom>
          <a:noFill/>
          <a:ln w="12700">
            <a:solidFill>
              <a:srgbClr val="000000"/>
            </a:solidFill>
            <a:miter lim="800000"/>
            <a:headEnd/>
            <a:tailEnd/>
          </a:ln>
          <a:effectLst>
            <a:outerShdw dist="107763" dir="2700000" algn="ctr" rotWithShape="0">
              <a:srgbClr val="000000"/>
            </a:outerShdw>
          </a:effectLst>
        </p:spPr>
      </p:pic>
      <p:sp>
        <p:nvSpPr>
          <p:cNvPr id="149508" name="Rectangle 4"/>
          <p:cNvSpPr>
            <a:spLocks noChangeArrowheads="1"/>
          </p:cNvSpPr>
          <p:nvPr/>
        </p:nvSpPr>
        <p:spPr bwMode="auto">
          <a:xfrm>
            <a:off x="304800" y="5426075"/>
            <a:ext cx="8920163" cy="1190625"/>
          </a:xfrm>
          <a:prstGeom prst="rect">
            <a:avLst/>
          </a:prstGeom>
          <a:noFill/>
          <a:ln w="9525">
            <a:noFill/>
            <a:miter lim="800000"/>
            <a:headEnd/>
            <a:tailEnd/>
          </a:ln>
          <a:effectLst/>
        </p:spPr>
        <p:txBody>
          <a:bodyPr anchor="ctr">
            <a:spAutoFit/>
          </a:bodyPr>
          <a:lstStyle/>
          <a:p>
            <a:pPr>
              <a:buClr>
                <a:srgbClr val="FF0000"/>
              </a:buClr>
              <a:buFont typeface="Wingdings" pitchFamily="2" charset="2"/>
              <a:buChar char="v"/>
            </a:pPr>
            <a:r>
              <a:rPr lang="en-US"/>
              <a:t>AW are caused when atmospheric gases/particles do not absorb the radiation</a:t>
            </a:r>
          </a:p>
          <a:p>
            <a:pPr>
              <a:buClr>
                <a:srgbClr val="FF0000"/>
              </a:buClr>
              <a:buFont typeface="Wingdings" pitchFamily="2" charset="2"/>
              <a:buChar char="v"/>
            </a:pPr>
            <a:r>
              <a:rPr lang="en-US"/>
              <a:t>Only light in certain wavelength regions can penetrate the atmosphere well </a:t>
            </a:r>
          </a:p>
          <a:p>
            <a:pPr>
              <a:buClr>
                <a:srgbClr val="FF0000"/>
              </a:buClr>
              <a:buFont typeface="Wingdings" pitchFamily="2" charset="2"/>
              <a:buChar char="v"/>
            </a:pPr>
            <a:r>
              <a:rPr lang="en-US"/>
              <a:t>Satellite are designed to operate on certain AW</a:t>
            </a:r>
          </a:p>
          <a:p>
            <a:pPr>
              <a:buClr>
                <a:srgbClr val="FF0000"/>
              </a:buClr>
              <a:buFont typeface="Wingdings" pitchFamily="2" charset="2"/>
              <a:buChar char="v"/>
            </a:pPr>
            <a:r>
              <a:rPr lang="en-US"/>
              <a:t>Black if sensor is designed to operate on absorption bands</a:t>
            </a:r>
          </a:p>
        </p:txBody>
      </p:sp>
      <p:sp>
        <p:nvSpPr>
          <p:cNvPr id="149510" name="Text Box 6"/>
          <p:cNvSpPr txBox="1">
            <a:spLocks noChangeArrowheads="1"/>
          </p:cNvSpPr>
          <p:nvPr/>
        </p:nvSpPr>
        <p:spPr bwMode="auto">
          <a:xfrm>
            <a:off x="228600" y="1447800"/>
            <a:ext cx="1492250" cy="366713"/>
          </a:xfrm>
          <a:prstGeom prst="rect">
            <a:avLst/>
          </a:prstGeom>
          <a:noFill/>
          <a:ln w="12700">
            <a:noFill/>
            <a:miter lim="800000"/>
            <a:headEnd type="none" w="sm" len="sm"/>
            <a:tailEnd type="none" w="sm" len="sm"/>
          </a:ln>
          <a:effectLst/>
        </p:spPr>
        <p:txBody>
          <a:bodyPr wrap="none">
            <a:spAutoFit/>
          </a:bodyPr>
          <a:lstStyle/>
          <a:p>
            <a:r>
              <a:rPr lang="en-US" dirty="0"/>
              <a:t>Jensen 2000</a:t>
            </a:r>
          </a:p>
        </p:txBody>
      </p:sp>
    </p:spTree>
    <p:extLst>
      <p:ext uri="{BB962C8B-B14F-4D97-AF65-F5344CB8AC3E}">
        <p14:creationId xmlns:p14="http://schemas.microsoft.com/office/powerpoint/2010/main" val="10828278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591312"/>
          </a:xfrm>
        </p:spPr>
        <p:txBody>
          <a:bodyPr>
            <a:normAutofit fontScale="90000"/>
          </a:bodyPr>
          <a:lstStyle/>
          <a:p>
            <a:r>
              <a:rPr lang="en-US" dirty="0" smtClean="0"/>
              <a:t>Light in the atmosphere</a:t>
            </a:r>
            <a:endParaRPr lang="en-US" dirty="0"/>
          </a:p>
        </p:txBody>
      </p:sp>
      <p:sp>
        <p:nvSpPr>
          <p:cNvPr id="3" name="Content Placeholder 2"/>
          <p:cNvSpPr>
            <a:spLocks noGrp="1"/>
          </p:cNvSpPr>
          <p:nvPr>
            <p:ph idx="1"/>
          </p:nvPr>
        </p:nvSpPr>
        <p:spPr>
          <a:xfrm>
            <a:off x="457200" y="1219200"/>
            <a:ext cx="8229600" cy="5105400"/>
          </a:xfrm>
        </p:spPr>
        <p:txBody>
          <a:bodyPr/>
          <a:lstStyle/>
          <a:p>
            <a:r>
              <a:rPr lang="en-US" dirty="0" smtClean="0"/>
              <a:t>Two main atmospheric effects on light</a:t>
            </a:r>
          </a:p>
          <a:p>
            <a:pPr lvl="1"/>
            <a:r>
              <a:rPr lang="en-US" dirty="0"/>
              <a:t>A</a:t>
            </a:r>
            <a:r>
              <a:rPr lang="en-US" dirty="0" smtClean="0"/>
              <a:t>bsorption – we just looked at that</a:t>
            </a:r>
          </a:p>
          <a:p>
            <a:pPr lvl="1"/>
            <a:r>
              <a:rPr lang="en-US" dirty="0"/>
              <a:t>S</a:t>
            </a:r>
            <a:r>
              <a:rPr lang="en-US" dirty="0" smtClean="0"/>
              <a:t>cattering</a:t>
            </a:r>
            <a:endParaRPr lang="en-US" dirty="0"/>
          </a:p>
          <a:p>
            <a:r>
              <a:rPr lang="en-US" dirty="0" smtClean="0"/>
              <a:t>No atmosphere: the sky is black</a:t>
            </a:r>
          </a:p>
          <a:p>
            <a:r>
              <a:rPr lang="en-US" dirty="0" smtClean="0"/>
              <a:t>Scattering</a:t>
            </a:r>
          </a:p>
          <a:p>
            <a:pPr lvl="1"/>
            <a:r>
              <a:rPr lang="en-US" dirty="0" smtClean="0"/>
              <a:t>Makes the sky blue</a:t>
            </a:r>
          </a:p>
          <a:p>
            <a:pPr lvl="1"/>
            <a:r>
              <a:rPr lang="en-US" dirty="0" smtClean="0"/>
              <a:t>Makes the clouds white</a:t>
            </a:r>
          </a:p>
          <a:p>
            <a:pPr lvl="1"/>
            <a:r>
              <a:rPr lang="en-US" dirty="0" smtClean="0"/>
              <a:t>Makes the sunsets red</a:t>
            </a:r>
          </a:p>
        </p:txBody>
      </p:sp>
      <p:pic>
        <p:nvPicPr>
          <p:cNvPr id="4098" name="Picture 2" descr="C:\Users\aiz\My_Proj\My Courses\NRES 312\Lectures\week 10\Visual Resources\no atmosphere no scatter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733800"/>
            <a:ext cx="2667000" cy="2661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5548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6962"/>
            <a:ext cx="8229600" cy="971929"/>
          </a:xfrm>
        </p:spPr>
        <p:txBody>
          <a:bodyPr>
            <a:noAutofit/>
          </a:bodyPr>
          <a:lstStyle/>
          <a:p>
            <a:r>
              <a:rPr lang="en-US" sz="3200" dirty="0" smtClean="0"/>
              <a:t>Scattering (due to particles in the atmosphere).</a:t>
            </a:r>
            <a:endParaRPr lang="en-US" sz="32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19200"/>
                <a:ext cx="5181600" cy="5105400"/>
              </a:xfrm>
            </p:spPr>
            <p:txBody>
              <a:bodyPr>
                <a:normAutofit fontScale="70000" lnSpcReduction="20000"/>
              </a:bodyPr>
              <a:lstStyle/>
              <a:p>
                <a:r>
                  <a:rPr lang="en-US" dirty="0" smtClean="0"/>
                  <a:t>Particles will absorb energy, and redirect it back out in random directions</a:t>
                </a:r>
              </a:p>
              <a:p>
                <a:r>
                  <a:rPr lang="en-US" dirty="0" smtClean="0"/>
                  <a:t>Three types: </a:t>
                </a:r>
                <a:r>
                  <a:rPr lang="en-US" dirty="0" smtClean="0">
                    <a:solidFill>
                      <a:srgbClr val="FF0000"/>
                    </a:solidFill>
                  </a:rPr>
                  <a:t>Rayleigh, Mie, Nonselective</a:t>
                </a:r>
              </a:p>
              <a:p>
                <a:r>
                  <a:rPr lang="en-US" dirty="0" smtClean="0">
                    <a:solidFill>
                      <a:srgbClr val="FF0000"/>
                    </a:solidFill>
                  </a:rPr>
                  <a:t>Rayleigh Scattering</a:t>
                </a:r>
                <a:r>
                  <a:rPr lang="en-US" dirty="0" smtClean="0"/>
                  <a:t>: Wavelengths larger than particles</a:t>
                </a:r>
              </a:p>
              <a:p>
                <a:pPr lvl="1"/>
                <a:r>
                  <a:rPr lang="en-US" dirty="0" smtClean="0"/>
                  <a:t>Gas molecule scatter</a:t>
                </a:r>
              </a:p>
              <a:p>
                <a:pPr lvl="1"/>
                <a:r>
                  <a:rPr lang="en-US" dirty="0" smtClean="0"/>
                  <a:t>Scattering ~ </a:t>
                </a:r>
                <a14:m>
                  <m:oMath xmlns:m="http://schemas.openxmlformats.org/officeDocument/2006/math">
                    <m:f>
                      <m:fPr>
                        <m:ctrlPr>
                          <a:rPr lang="en-US" i="1" smtClean="0">
                            <a:latin typeface="Cambria Math"/>
                          </a:rPr>
                        </m:ctrlPr>
                      </m:fPr>
                      <m:num>
                        <m:r>
                          <a:rPr lang="en-US" b="0" i="1" smtClean="0">
                            <a:latin typeface="Cambria Math"/>
                          </a:rPr>
                          <m:t>1</m:t>
                        </m:r>
                      </m:num>
                      <m:den>
                        <m:sSup>
                          <m:sSupPr>
                            <m:ctrlPr>
                              <a:rPr lang="en-US" i="1" smtClean="0">
                                <a:latin typeface="Cambria Math"/>
                              </a:rPr>
                            </m:ctrlPr>
                          </m:sSupPr>
                          <m:e>
                            <m:r>
                              <m:rPr>
                                <m:nor/>
                              </m:rPr>
                              <a:rPr lang="el-GR" dirty="0"/>
                              <m:t>λ</m:t>
                            </m:r>
                          </m:e>
                          <m:sup>
                            <m:r>
                              <a:rPr lang="en-US" b="0" i="1" smtClean="0">
                                <a:latin typeface="Cambria Math"/>
                              </a:rPr>
                              <m:t>4</m:t>
                            </m:r>
                          </m:sup>
                        </m:sSup>
                      </m:den>
                    </m:f>
                  </m:oMath>
                </a14:m>
                <a:endParaRPr lang="en-US" dirty="0" smtClean="0"/>
              </a:p>
              <a:p>
                <a:pPr lvl="1"/>
                <a:r>
                  <a:rPr lang="en-US" dirty="0" smtClean="0"/>
                  <a:t>Blue scatters 4 times more than red: </a:t>
                </a:r>
              </a:p>
              <a:p>
                <a:pPr lvl="2"/>
                <a14:m>
                  <m:oMath xmlns:m="http://schemas.openxmlformats.org/officeDocument/2006/math">
                    <m:sSup>
                      <m:sSupPr>
                        <m:ctrlPr>
                          <a:rPr lang="en-US" i="1" smtClean="0">
                            <a:latin typeface="Cambria Math"/>
                          </a:rPr>
                        </m:ctrlPr>
                      </m:sSupPr>
                      <m:e>
                        <m:d>
                          <m:dPr>
                            <m:ctrlPr>
                              <a:rPr lang="en-US" i="1" smtClean="0">
                                <a:latin typeface="Cambria Math"/>
                              </a:rPr>
                            </m:ctrlPr>
                          </m:dPr>
                          <m:e>
                            <m:f>
                              <m:fPr>
                                <m:ctrlPr>
                                  <a:rPr lang="en-US" i="1" smtClean="0">
                                    <a:latin typeface="Cambria Math"/>
                                  </a:rPr>
                                </m:ctrlPr>
                              </m:fPr>
                              <m:num>
                                <m:f>
                                  <m:fPr>
                                    <m:ctrlPr>
                                      <a:rPr lang="en-US" i="1" smtClean="0">
                                        <a:latin typeface="Cambria Math"/>
                                      </a:rPr>
                                    </m:ctrlPr>
                                  </m:fPr>
                                  <m:num>
                                    <m:r>
                                      <a:rPr lang="en-US" b="0" i="1" smtClean="0">
                                        <a:latin typeface="Cambria Math"/>
                                      </a:rPr>
                                      <m:t>1</m:t>
                                    </m:r>
                                  </m:num>
                                  <m:den>
                                    <m:sSub>
                                      <m:sSubPr>
                                        <m:ctrlPr>
                                          <a:rPr lang="en-US" i="1" smtClean="0">
                                            <a:latin typeface="Cambria Math"/>
                                          </a:rPr>
                                        </m:ctrlPr>
                                      </m:sSubPr>
                                      <m:e>
                                        <m:r>
                                          <m:rPr>
                                            <m:nor/>
                                          </m:rPr>
                                          <a:rPr lang="el-GR" dirty="0"/>
                                          <m:t>λ</m:t>
                                        </m:r>
                                      </m:e>
                                      <m:sub>
                                        <m:r>
                                          <a:rPr lang="en-US" b="0" i="1" smtClean="0">
                                            <a:latin typeface="Cambria Math"/>
                                          </a:rPr>
                                          <m:t>𝑏𝑙𝑢𝑒</m:t>
                                        </m:r>
                                      </m:sub>
                                    </m:sSub>
                                  </m:den>
                                </m:f>
                              </m:num>
                              <m:den>
                                <m:f>
                                  <m:fPr>
                                    <m:ctrlPr>
                                      <a:rPr lang="en-US" i="1" smtClean="0">
                                        <a:latin typeface="Cambria Math"/>
                                      </a:rPr>
                                    </m:ctrlPr>
                                  </m:fPr>
                                  <m:num>
                                    <m:r>
                                      <a:rPr lang="en-US" b="0" i="1" smtClean="0">
                                        <a:latin typeface="Cambria Math"/>
                                      </a:rPr>
                                      <m:t>1</m:t>
                                    </m:r>
                                  </m:num>
                                  <m:den>
                                    <m:sSub>
                                      <m:sSubPr>
                                        <m:ctrlPr>
                                          <a:rPr lang="en-US" i="1" smtClean="0">
                                            <a:latin typeface="Cambria Math"/>
                                          </a:rPr>
                                        </m:ctrlPr>
                                      </m:sSubPr>
                                      <m:e>
                                        <m:r>
                                          <m:rPr>
                                            <m:nor/>
                                          </m:rPr>
                                          <a:rPr lang="el-GR" dirty="0"/>
                                          <m:t>λ</m:t>
                                        </m:r>
                                      </m:e>
                                      <m:sub>
                                        <m:r>
                                          <a:rPr lang="en-US" b="0" i="1" smtClean="0">
                                            <a:latin typeface="Cambria Math"/>
                                          </a:rPr>
                                          <m:t>𝑟𝑒𝑑</m:t>
                                        </m:r>
                                      </m:sub>
                                    </m:sSub>
                                  </m:den>
                                </m:f>
                              </m:den>
                            </m:f>
                          </m:e>
                        </m:d>
                      </m:e>
                      <m:sup>
                        <m:r>
                          <a:rPr lang="en-US" b="0" i="1" smtClean="0">
                            <a:latin typeface="Cambria Math"/>
                          </a:rPr>
                          <m:t>4</m:t>
                        </m:r>
                      </m:sup>
                    </m:sSup>
                    <m:r>
                      <a:rPr lang="en-US" b="0" i="1" smtClean="0">
                        <a:latin typeface="Cambria Math"/>
                      </a:rPr>
                      <m:t>=</m:t>
                    </m:r>
                    <m:sSup>
                      <m:sSupPr>
                        <m:ctrlPr>
                          <a:rPr lang="en-US" b="0" i="1" smtClean="0">
                            <a:latin typeface="Cambria Math"/>
                          </a:rPr>
                        </m:ctrlPr>
                      </m:sSupPr>
                      <m:e>
                        <m:d>
                          <m:dPr>
                            <m:ctrlPr>
                              <a:rPr lang="en-US" b="0" i="1" smtClean="0">
                                <a:latin typeface="Cambria Math"/>
                              </a:rPr>
                            </m:ctrlPr>
                          </m:dPr>
                          <m:e>
                            <m:f>
                              <m:fPr>
                                <m:ctrlPr>
                                  <a:rPr lang="en-US" b="0" i="1" smtClean="0">
                                    <a:latin typeface="Cambria Math"/>
                                  </a:rPr>
                                </m:ctrlPr>
                              </m:fPr>
                              <m:num>
                                <m:sSub>
                                  <m:sSubPr>
                                    <m:ctrlPr>
                                      <a:rPr lang="en-US" b="0" i="1" smtClean="0">
                                        <a:latin typeface="Cambria Math"/>
                                      </a:rPr>
                                    </m:ctrlPr>
                                  </m:sSubPr>
                                  <m:e>
                                    <m:r>
                                      <m:rPr>
                                        <m:nor/>
                                      </m:rPr>
                                      <a:rPr lang="el-GR" dirty="0"/>
                                      <m:t>λ</m:t>
                                    </m:r>
                                  </m:e>
                                  <m:sub>
                                    <m:r>
                                      <a:rPr lang="en-US" b="0" i="1" smtClean="0">
                                        <a:latin typeface="Cambria Math"/>
                                      </a:rPr>
                                      <m:t>𝑟𝑒𝑑</m:t>
                                    </m:r>
                                  </m:sub>
                                </m:sSub>
                              </m:num>
                              <m:den>
                                <m:sSub>
                                  <m:sSubPr>
                                    <m:ctrlPr>
                                      <a:rPr lang="en-US" b="0" i="1" smtClean="0">
                                        <a:latin typeface="Cambria Math"/>
                                      </a:rPr>
                                    </m:ctrlPr>
                                  </m:sSubPr>
                                  <m:e>
                                    <m:r>
                                      <m:rPr>
                                        <m:nor/>
                                      </m:rPr>
                                      <a:rPr lang="el-GR" dirty="0"/>
                                      <m:t>λ</m:t>
                                    </m:r>
                                  </m:e>
                                  <m:sub>
                                    <m:r>
                                      <a:rPr lang="en-US" b="0" i="1" smtClean="0">
                                        <a:latin typeface="Cambria Math"/>
                                      </a:rPr>
                                      <m:t>𝑏𝑙𝑢𝑒</m:t>
                                    </m:r>
                                  </m:sub>
                                </m:sSub>
                              </m:den>
                            </m:f>
                          </m:e>
                        </m:d>
                      </m:e>
                      <m:sup>
                        <m:r>
                          <a:rPr lang="en-US" b="0" i="1" smtClean="0">
                            <a:latin typeface="Cambria Math"/>
                          </a:rPr>
                          <m:t>4</m:t>
                        </m:r>
                      </m:sup>
                    </m:sSup>
                    <m:r>
                      <a:rPr lang="en-US" b="0" i="1" smtClean="0">
                        <a:latin typeface="Cambria Math"/>
                      </a:rPr>
                      <m:t>=</m:t>
                    </m:r>
                    <m:sSup>
                      <m:sSupPr>
                        <m:ctrlPr>
                          <a:rPr lang="en-US" b="0" i="1" smtClean="0">
                            <a:latin typeface="Cambria Math"/>
                          </a:rPr>
                        </m:ctrlPr>
                      </m:sSupPr>
                      <m:e>
                        <m:d>
                          <m:dPr>
                            <m:ctrlPr>
                              <a:rPr lang="en-US" b="0" i="1" smtClean="0">
                                <a:latin typeface="Cambria Math"/>
                              </a:rPr>
                            </m:ctrlPr>
                          </m:dPr>
                          <m:e>
                            <m:f>
                              <m:fPr>
                                <m:ctrlPr>
                                  <a:rPr lang="en-US" b="0" i="1" smtClean="0">
                                    <a:latin typeface="Cambria Math"/>
                                  </a:rPr>
                                </m:ctrlPr>
                              </m:fPr>
                              <m:num>
                                <m:r>
                                  <a:rPr lang="en-US" b="0" i="1" smtClean="0">
                                    <a:latin typeface="Cambria Math"/>
                                  </a:rPr>
                                  <m:t>650</m:t>
                                </m:r>
                              </m:num>
                              <m:den>
                                <m:r>
                                  <a:rPr lang="en-US" b="0" i="1" smtClean="0">
                                    <a:latin typeface="Cambria Math"/>
                                  </a:rPr>
                                  <m:t>450</m:t>
                                </m:r>
                              </m:den>
                            </m:f>
                          </m:e>
                        </m:d>
                      </m:e>
                      <m:sup>
                        <m:r>
                          <a:rPr lang="en-US" b="0" i="1" smtClean="0">
                            <a:latin typeface="Cambria Math"/>
                          </a:rPr>
                          <m:t>4</m:t>
                        </m:r>
                      </m:sup>
                    </m:sSup>
                    <m:r>
                      <a:rPr lang="en-US" b="0" i="1" smtClean="0">
                        <a:latin typeface="Cambria Math"/>
                      </a:rPr>
                      <m:t>=4.35</m:t>
                    </m:r>
                  </m:oMath>
                </a14:m>
                <a:endParaRPr lang="en-US" dirty="0" smtClean="0"/>
              </a:p>
              <a:p>
                <a:pPr lvl="1"/>
                <a:r>
                  <a:rPr lang="en-US" dirty="0" smtClean="0"/>
                  <a:t>So we see blue sky!</a:t>
                </a:r>
              </a:p>
              <a:p>
                <a:pPr lvl="1"/>
                <a:r>
                  <a:rPr lang="en-US" dirty="0" smtClean="0"/>
                  <a:t>And red sunsets</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19200"/>
                <a:ext cx="5181600" cy="5105400"/>
              </a:xfrm>
              <a:blipFill rotWithShape="1">
                <a:blip r:embed="rId2"/>
                <a:stretch>
                  <a:fillRect l="-1294" t="-1909"/>
                </a:stretch>
              </a:blipFill>
            </p:spPr>
            <p:txBody>
              <a:bodyPr/>
              <a:lstStyle/>
              <a:p>
                <a:r>
                  <a:rPr lang="en-US">
                    <a:noFill/>
                  </a:rPr>
                  <a:t> </a:t>
                </a:r>
              </a:p>
            </p:txBody>
          </p:sp>
        </mc:Fallback>
      </mc:AlternateContent>
      <p:pic>
        <p:nvPicPr>
          <p:cNvPr id="5122" name="Picture 2" descr="C:\Users\aiz\My_Proj\My Courses\NRES 312\Lectures\week 10\Visual Resources\Blue Sk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447925"/>
            <a:ext cx="2409825" cy="240982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iz\My_Proj\My Courses\NRES 312\Lectures\week 10\Visual Resources\Blue Sky from Eart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542927"/>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iz\MY_PROJ\My Courses\NRES 312\Lectures\Week 10\Visual Resources\red-sunset-casey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0497" y="4972047"/>
            <a:ext cx="2696328" cy="1752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2203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91312"/>
          </a:xfrm>
        </p:spPr>
        <p:txBody>
          <a:bodyPr>
            <a:normAutofit fontScale="90000"/>
          </a:bodyPr>
          <a:lstStyle/>
          <a:p>
            <a:r>
              <a:rPr lang="en-US" dirty="0" smtClean="0"/>
              <a:t>Scattering</a:t>
            </a:r>
            <a:endParaRPr lang="en-US" dirty="0"/>
          </a:p>
        </p:txBody>
      </p:sp>
      <p:sp>
        <p:nvSpPr>
          <p:cNvPr id="3" name="Content Placeholder 2"/>
          <p:cNvSpPr>
            <a:spLocks noGrp="1"/>
          </p:cNvSpPr>
          <p:nvPr>
            <p:ph idx="1"/>
          </p:nvPr>
        </p:nvSpPr>
        <p:spPr>
          <a:xfrm>
            <a:off x="457200" y="1219200"/>
            <a:ext cx="8229600" cy="5105400"/>
          </a:xfrm>
        </p:spPr>
        <p:txBody>
          <a:bodyPr/>
          <a:lstStyle/>
          <a:p>
            <a:r>
              <a:rPr lang="en-US" sz="2400" dirty="0" smtClean="0">
                <a:solidFill>
                  <a:srgbClr val="FF0000"/>
                </a:solidFill>
              </a:rPr>
              <a:t>Mie Scattering</a:t>
            </a:r>
            <a:r>
              <a:rPr lang="en-US" sz="2400" dirty="0" smtClean="0"/>
              <a:t>: Wavelength and particles about the same size</a:t>
            </a:r>
          </a:p>
          <a:p>
            <a:pPr lvl="1"/>
            <a:r>
              <a:rPr lang="en-US" sz="2400" dirty="0" smtClean="0"/>
              <a:t>Smoke and dust particles</a:t>
            </a:r>
          </a:p>
          <a:p>
            <a:pPr lvl="1"/>
            <a:r>
              <a:rPr lang="en-US" sz="2400" dirty="0" smtClean="0"/>
              <a:t>Wavelength dependent</a:t>
            </a:r>
          </a:p>
          <a:p>
            <a:pPr lvl="1"/>
            <a:r>
              <a:rPr lang="en-US" sz="2400" dirty="0" smtClean="0"/>
              <a:t>Blue scatters more than red</a:t>
            </a:r>
          </a:p>
          <a:p>
            <a:pPr lvl="1"/>
            <a:endParaRPr lang="en-US" sz="2400" dirty="0" smtClean="0"/>
          </a:p>
          <a:p>
            <a:endParaRPr lang="en-US" sz="2400" dirty="0"/>
          </a:p>
        </p:txBody>
      </p:sp>
      <p:pic>
        <p:nvPicPr>
          <p:cNvPr id="6146" name="Picture 2" descr="C:\Users\aiz\My_Proj\My Courses\NRES 312\Lectures\week 10\Visual Resources\smokeplu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429000"/>
            <a:ext cx="4064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4565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
            <a:ext cx="8229600" cy="591312"/>
          </a:xfrm>
        </p:spPr>
        <p:txBody>
          <a:bodyPr>
            <a:normAutofit fontScale="90000"/>
          </a:bodyPr>
          <a:lstStyle/>
          <a:p>
            <a:r>
              <a:rPr lang="en-US" dirty="0" smtClean="0"/>
              <a:t>Scattering</a:t>
            </a:r>
            <a:endParaRPr lang="en-US" dirty="0"/>
          </a:p>
        </p:txBody>
      </p:sp>
      <p:sp>
        <p:nvSpPr>
          <p:cNvPr id="3" name="Content Placeholder 2"/>
          <p:cNvSpPr>
            <a:spLocks noGrp="1"/>
          </p:cNvSpPr>
          <p:nvPr>
            <p:ph idx="1"/>
          </p:nvPr>
        </p:nvSpPr>
        <p:spPr>
          <a:xfrm>
            <a:off x="457200" y="728980"/>
            <a:ext cx="8229600" cy="5029200"/>
          </a:xfrm>
        </p:spPr>
        <p:txBody>
          <a:bodyPr/>
          <a:lstStyle/>
          <a:p>
            <a:r>
              <a:rPr lang="en-US" dirty="0" smtClean="0">
                <a:solidFill>
                  <a:srgbClr val="FF0000"/>
                </a:solidFill>
              </a:rPr>
              <a:t>Nonselective Scattering: </a:t>
            </a:r>
            <a:r>
              <a:rPr lang="en-US" dirty="0" smtClean="0"/>
              <a:t>Wavelengths smaller than particles</a:t>
            </a:r>
          </a:p>
          <a:p>
            <a:pPr lvl="1"/>
            <a:r>
              <a:rPr lang="en-US" dirty="0" smtClean="0"/>
              <a:t>Water droplets and ice crystals</a:t>
            </a:r>
          </a:p>
          <a:p>
            <a:pPr lvl="1"/>
            <a:r>
              <a:rPr lang="en-US" dirty="0" smtClean="0"/>
              <a:t>All wavelengths scattered equally</a:t>
            </a:r>
          </a:p>
          <a:p>
            <a:pPr lvl="1"/>
            <a:r>
              <a:rPr lang="en-US" dirty="0" smtClean="0"/>
              <a:t>Clouds - fog</a:t>
            </a:r>
          </a:p>
          <a:p>
            <a:pPr lvl="2"/>
            <a:r>
              <a:rPr lang="en-US" dirty="0" smtClean="0"/>
              <a:t>White – all wavelengths, RGB scattered the same.</a:t>
            </a:r>
          </a:p>
          <a:p>
            <a:pPr lvl="1"/>
            <a:endParaRPr lang="en-US" dirty="0"/>
          </a:p>
          <a:p>
            <a:pPr lvl="1"/>
            <a:endParaRPr lang="en-US" dirty="0" smtClean="0"/>
          </a:p>
          <a:p>
            <a:pPr lvl="1"/>
            <a:endParaRPr lang="en-US" dirty="0"/>
          </a:p>
        </p:txBody>
      </p:sp>
      <p:sp>
        <p:nvSpPr>
          <p:cNvPr id="5" name="Slide Number Placeholder 4"/>
          <p:cNvSpPr>
            <a:spLocks noGrp="1"/>
          </p:cNvSpPr>
          <p:nvPr>
            <p:ph type="sldNum" sz="quarter" idx="12"/>
          </p:nvPr>
        </p:nvSpPr>
        <p:spPr/>
        <p:txBody>
          <a:bodyPr/>
          <a:lstStyle/>
          <a:p>
            <a:fld id="{D67A147F-3634-4495-8EDD-7914E17DB597}" type="slidenum">
              <a:rPr lang="en-US" smtClean="0"/>
              <a:t>27</a:t>
            </a:fld>
            <a:endParaRPr lang="en-US" dirty="0"/>
          </a:p>
        </p:txBody>
      </p:sp>
      <p:pic>
        <p:nvPicPr>
          <p:cNvPr id="7170" name="Picture 2" descr="C:\Users\aiz\My_Proj\My Courses\NRES 312\Lectures\week 10\Visual Resources\Blue Sky from Eart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3450" y="3657600"/>
            <a:ext cx="4051300" cy="303847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aiz\MY_PROJ\My Courses\NRES 312\Lectures\Week 10\Visual Resources\Nonselective scatter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82160"/>
            <a:ext cx="4267200" cy="227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9567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Lea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2971800"/>
            <a:ext cx="3449638" cy="28257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704088"/>
            <a:ext cx="8229600" cy="591312"/>
          </a:xfrm>
        </p:spPr>
        <p:txBody>
          <a:bodyPr>
            <a:normAutofit fontScale="90000"/>
          </a:bodyPr>
          <a:lstStyle/>
          <a:p>
            <a:r>
              <a:rPr lang="en-US" dirty="0" smtClean="0"/>
              <a:t>When light “hits” an object</a:t>
            </a:r>
            <a:endParaRPr lang="en-US" dirty="0"/>
          </a:p>
        </p:txBody>
      </p:sp>
      <p:grpSp>
        <p:nvGrpSpPr>
          <p:cNvPr id="6" name="Group 19"/>
          <p:cNvGrpSpPr>
            <a:grpSpLocks/>
          </p:cNvGrpSpPr>
          <p:nvPr/>
        </p:nvGrpSpPr>
        <p:grpSpPr bwMode="auto">
          <a:xfrm>
            <a:off x="1524000" y="1524000"/>
            <a:ext cx="2895600" cy="2028825"/>
            <a:chOff x="960" y="960"/>
            <a:chExt cx="1824" cy="1278"/>
          </a:xfrm>
        </p:grpSpPr>
        <p:sp>
          <p:nvSpPr>
            <p:cNvPr id="7" name="Litebulb"/>
            <p:cNvSpPr>
              <a:spLocks noEditPoints="1" noChangeArrowheads="1"/>
            </p:cNvSpPr>
            <p:nvPr/>
          </p:nvSpPr>
          <p:spPr bwMode="auto">
            <a:xfrm>
              <a:off x="960" y="960"/>
              <a:ext cx="576" cy="864"/>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a:lstStyle/>
            <a:p>
              <a:endParaRPr lang="en-US"/>
            </a:p>
          </p:txBody>
        </p:sp>
        <p:sp>
          <p:nvSpPr>
            <p:cNvPr id="8" name="Text Box 11"/>
            <p:cNvSpPr txBox="1">
              <a:spLocks noChangeArrowheads="1"/>
            </p:cNvSpPr>
            <p:nvPr/>
          </p:nvSpPr>
          <p:spPr bwMode="auto">
            <a:xfrm>
              <a:off x="960" y="1968"/>
              <a:ext cx="101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Incident Light</a:t>
              </a:r>
            </a:p>
          </p:txBody>
        </p:sp>
        <p:sp>
          <p:nvSpPr>
            <p:cNvPr id="9" name="AutoShape 6"/>
            <p:cNvSpPr>
              <a:spLocks noChangeArrowheads="1"/>
            </p:cNvSpPr>
            <p:nvPr/>
          </p:nvSpPr>
          <p:spPr bwMode="auto">
            <a:xfrm rot="2480149">
              <a:off x="1536" y="1950"/>
              <a:ext cx="1248" cy="288"/>
            </a:xfrm>
            <a:prstGeom prst="rightArrow">
              <a:avLst>
                <a:gd name="adj1" fmla="val 50000"/>
                <a:gd name="adj2" fmla="val 108333"/>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 name="Group 16"/>
          <p:cNvGrpSpPr>
            <a:grpSpLocks/>
          </p:cNvGrpSpPr>
          <p:nvPr/>
        </p:nvGrpSpPr>
        <p:grpSpPr bwMode="auto">
          <a:xfrm>
            <a:off x="3565525" y="1484313"/>
            <a:ext cx="1149350" cy="2401887"/>
            <a:chOff x="2246" y="935"/>
            <a:chExt cx="724" cy="1513"/>
          </a:xfrm>
        </p:grpSpPr>
        <p:sp>
          <p:nvSpPr>
            <p:cNvPr id="11" name="AutoShape 9"/>
            <p:cNvSpPr>
              <a:spLocks noChangeArrowheads="1"/>
            </p:cNvSpPr>
            <p:nvPr/>
          </p:nvSpPr>
          <p:spPr bwMode="auto">
            <a:xfrm rot="15972026">
              <a:off x="2064" y="1680"/>
              <a:ext cx="1248" cy="288"/>
            </a:xfrm>
            <a:prstGeom prst="rightArrow">
              <a:avLst>
                <a:gd name="adj1" fmla="val 50000"/>
                <a:gd name="adj2" fmla="val 108333"/>
              </a:avLst>
            </a:prstGeom>
            <a:solidFill>
              <a:srgbClr val="00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Text Box 13"/>
            <p:cNvSpPr txBox="1">
              <a:spLocks noChangeArrowheads="1"/>
            </p:cNvSpPr>
            <p:nvPr/>
          </p:nvSpPr>
          <p:spPr bwMode="auto">
            <a:xfrm>
              <a:off x="2246" y="935"/>
              <a:ext cx="7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Reflected</a:t>
              </a:r>
            </a:p>
          </p:txBody>
        </p:sp>
      </p:grpSp>
      <p:grpSp>
        <p:nvGrpSpPr>
          <p:cNvPr id="13" name="Group 17"/>
          <p:cNvGrpSpPr>
            <a:grpSpLocks/>
          </p:cNvGrpSpPr>
          <p:nvPr/>
        </p:nvGrpSpPr>
        <p:grpSpPr bwMode="auto">
          <a:xfrm>
            <a:off x="3200400" y="3962400"/>
            <a:ext cx="1447800" cy="671513"/>
            <a:chOff x="2016" y="2496"/>
            <a:chExt cx="912" cy="423"/>
          </a:xfrm>
        </p:grpSpPr>
        <p:sp>
          <p:nvSpPr>
            <p:cNvPr id="14" name="Oval 12"/>
            <p:cNvSpPr>
              <a:spLocks noChangeArrowheads="1"/>
            </p:cNvSpPr>
            <p:nvPr/>
          </p:nvSpPr>
          <p:spPr bwMode="auto">
            <a:xfrm>
              <a:off x="2592" y="2496"/>
              <a:ext cx="336" cy="192"/>
            </a:xfrm>
            <a:prstGeom prst="ellipse">
              <a:avLst/>
            </a:prstGeom>
            <a:solidFill>
              <a:srgbClr val="00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Text Box 15"/>
            <p:cNvSpPr txBox="1">
              <a:spLocks noChangeArrowheads="1"/>
            </p:cNvSpPr>
            <p:nvPr/>
          </p:nvSpPr>
          <p:spPr bwMode="auto">
            <a:xfrm>
              <a:off x="2016" y="2688"/>
              <a:ext cx="7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Absorbed</a:t>
              </a:r>
            </a:p>
          </p:txBody>
        </p:sp>
      </p:grpSp>
      <p:grpSp>
        <p:nvGrpSpPr>
          <p:cNvPr id="20" name="Group 18"/>
          <p:cNvGrpSpPr>
            <a:grpSpLocks/>
          </p:cNvGrpSpPr>
          <p:nvPr/>
        </p:nvGrpSpPr>
        <p:grpSpPr bwMode="auto">
          <a:xfrm>
            <a:off x="4572000" y="4876800"/>
            <a:ext cx="3203575" cy="936625"/>
            <a:chOff x="2880" y="3072"/>
            <a:chExt cx="2018" cy="590"/>
          </a:xfrm>
        </p:grpSpPr>
        <p:sp>
          <p:nvSpPr>
            <p:cNvPr id="21" name="AutoShape 8"/>
            <p:cNvSpPr>
              <a:spLocks noChangeArrowheads="1"/>
            </p:cNvSpPr>
            <p:nvPr/>
          </p:nvSpPr>
          <p:spPr bwMode="auto">
            <a:xfrm rot="2480149">
              <a:off x="2880" y="3072"/>
              <a:ext cx="1248" cy="288"/>
            </a:xfrm>
            <a:prstGeom prst="rightArrow">
              <a:avLst>
                <a:gd name="adj1" fmla="val 50000"/>
                <a:gd name="adj2" fmla="val 108333"/>
              </a:avLst>
            </a:prstGeom>
            <a:solidFill>
              <a:srgbClr val="33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Text Box 14"/>
            <p:cNvSpPr txBox="1">
              <a:spLocks noChangeArrowheads="1"/>
            </p:cNvSpPr>
            <p:nvPr/>
          </p:nvSpPr>
          <p:spPr bwMode="auto">
            <a:xfrm>
              <a:off x="4022" y="3431"/>
              <a:ext cx="8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Transmitted</a:t>
              </a:r>
            </a:p>
          </p:txBody>
        </p:sp>
      </p:grpSp>
      <p:sp>
        <p:nvSpPr>
          <p:cNvPr id="24" name="Rectangle 23"/>
          <p:cNvSpPr/>
          <p:nvPr/>
        </p:nvSpPr>
        <p:spPr>
          <a:xfrm>
            <a:off x="5562600" y="1537990"/>
            <a:ext cx="302679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I=R+A+T</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2862925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371600"/>
                <a:ext cx="8229600" cy="4953000"/>
              </a:xfrm>
            </p:spPr>
            <p:txBody>
              <a:bodyPr>
                <a:normAutofit fontScale="92500" lnSpcReduction="20000"/>
              </a:bodyPr>
              <a:lstStyle/>
              <a:p>
                <a:r>
                  <a:rPr lang="en-US" dirty="0" smtClean="0"/>
                  <a:t>I, R, A, and T are usually written as energy per unit time</a:t>
                </a:r>
              </a:p>
              <a:p>
                <a:r>
                  <a:rPr lang="en-US" dirty="0" smtClean="0">
                    <a:solidFill>
                      <a:srgbClr val="FF0000"/>
                    </a:solidFill>
                  </a:rPr>
                  <a:t>Reflectance</a:t>
                </a:r>
                <a:r>
                  <a:rPr lang="en-US" dirty="0" smtClean="0"/>
                  <a:t> is defined as the ratio of reflected light to incident light: </a:t>
                </a:r>
                <a14:m>
                  <m:oMath xmlns:m="http://schemas.openxmlformats.org/officeDocument/2006/math">
                    <m:r>
                      <a:rPr lang="en-US" i="1" smtClean="0">
                        <a:latin typeface="Cambria Math"/>
                        <a:ea typeface="Cambria Math"/>
                      </a:rPr>
                      <m:t>𝜌</m:t>
                    </m:r>
                    <m:r>
                      <a:rPr lang="en-US" b="0" i="1" smtClean="0">
                        <a:latin typeface="Cambria Math"/>
                        <a:ea typeface="Cambria Math"/>
                      </a:rPr>
                      <m:t>=</m:t>
                    </m:r>
                    <m:f>
                      <m:fPr>
                        <m:ctrlPr>
                          <a:rPr lang="en-US" b="0" i="1" smtClean="0">
                            <a:latin typeface="Cambria Math"/>
                            <a:ea typeface="Cambria Math"/>
                          </a:rPr>
                        </m:ctrlPr>
                      </m:fPr>
                      <m:num>
                        <m:r>
                          <a:rPr lang="en-US" b="0" i="1" smtClean="0">
                            <a:latin typeface="Cambria Math"/>
                            <a:ea typeface="Cambria Math"/>
                          </a:rPr>
                          <m:t>𝑅</m:t>
                        </m:r>
                      </m:num>
                      <m:den>
                        <m:r>
                          <a:rPr lang="en-US" b="0" i="1" smtClean="0">
                            <a:latin typeface="Cambria Math"/>
                            <a:ea typeface="Cambria Math"/>
                          </a:rPr>
                          <m:t>𝐼</m:t>
                        </m:r>
                      </m:den>
                    </m:f>
                    <m:r>
                      <a:rPr lang="en-US" b="0" i="1" smtClean="0">
                        <a:latin typeface="Cambria Math"/>
                        <a:ea typeface="Cambria Math"/>
                      </a:rPr>
                      <m:t> </m:t>
                    </m:r>
                  </m:oMath>
                </a14:m>
                <a:endParaRPr lang="en-US" dirty="0" smtClean="0"/>
              </a:p>
              <a:p>
                <a:r>
                  <a:rPr lang="en-US" dirty="0" smtClean="0">
                    <a:solidFill>
                      <a:srgbClr val="FF0000"/>
                    </a:solidFill>
                  </a:rPr>
                  <a:t>Transmittance</a:t>
                </a:r>
                <a:r>
                  <a:rPr lang="en-US" dirty="0" smtClean="0"/>
                  <a:t> is defined as the ratio of transmitted light to incident light: </a:t>
                </a:r>
                <a14:m>
                  <m:oMath xmlns:m="http://schemas.openxmlformats.org/officeDocument/2006/math">
                    <m:r>
                      <m:rPr>
                        <m:sty m:val="p"/>
                      </m:rPr>
                      <a:rPr lang="el-GR" i="1" smtClean="0">
                        <a:latin typeface="Cambria Math"/>
                        <a:ea typeface="Cambria Math"/>
                      </a:rPr>
                      <m:t>τ</m:t>
                    </m:r>
                    <m:r>
                      <a:rPr lang="en-US" i="1">
                        <a:latin typeface="Cambria Math"/>
                        <a:ea typeface="Cambria Math"/>
                      </a:rPr>
                      <m:t>=</m:t>
                    </m:r>
                    <m:f>
                      <m:fPr>
                        <m:ctrlPr>
                          <a:rPr lang="en-US" i="1">
                            <a:latin typeface="Cambria Math"/>
                            <a:ea typeface="Cambria Math"/>
                          </a:rPr>
                        </m:ctrlPr>
                      </m:fPr>
                      <m:num>
                        <m:r>
                          <a:rPr lang="en-US" b="0" i="1" smtClean="0">
                            <a:latin typeface="Cambria Math"/>
                            <a:ea typeface="Cambria Math"/>
                          </a:rPr>
                          <m:t>𝑇</m:t>
                        </m:r>
                      </m:num>
                      <m:den>
                        <m:r>
                          <a:rPr lang="en-US" i="1">
                            <a:latin typeface="Cambria Math"/>
                            <a:ea typeface="Cambria Math"/>
                          </a:rPr>
                          <m:t>𝐼</m:t>
                        </m:r>
                      </m:den>
                    </m:f>
                    <m:r>
                      <a:rPr lang="en-US" i="1">
                        <a:latin typeface="Cambria Math"/>
                        <a:ea typeface="Cambria Math"/>
                      </a:rPr>
                      <m:t> </m:t>
                    </m:r>
                  </m:oMath>
                </a14:m>
                <a:endParaRPr lang="en-US" dirty="0" smtClean="0"/>
              </a:p>
              <a:p>
                <a:r>
                  <a:rPr lang="en-US" dirty="0" err="1" smtClean="0">
                    <a:solidFill>
                      <a:srgbClr val="FF0000"/>
                    </a:solidFill>
                  </a:rPr>
                  <a:t>Absorbtance</a:t>
                </a:r>
                <a:r>
                  <a:rPr lang="en-US" dirty="0" smtClean="0"/>
                  <a:t> is defined as the ratio of absorbed light to incident light: </a:t>
                </a:r>
                <a14:m>
                  <m:oMath xmlns:m="http://schemas.openxmlformats.org/officeDocument/2006/math">
                    <m:r>
                      <a:rPr lang="en-US" i="1" smtClean="0">
                        <a:latin typeface="Cambria Math"/>
                        <a:ea typeface="Cambria Math"/>
                      </a:rPr>
                      <m:t>𝛼</m:t>
                    </m:r>
                    <m:r>
                      <a:rPr lang="en-US" i="1">
                        <a:latin typeface="Cambria Math"/>
                        <a:ea typeface="Cambria Math"/>
                      </a:rPr>
                      <m:t>=</m:t>
                    </m:r>
                    <m:f>
                      <m:fPr>
                        <m:ctrlPr>
                          <a:rPr lang="en-US" i="1">
                            <a:latin typeface="Cambria Math"/>
                            <a:ea typeface="Cambria Math"/>
                          </a:rPr>
                        </m:ctrlPr>
                      </m:fPr>
                      <m:num>
                        <m:r>
                          <a:rPr lang="en-US" b="0" i="1" smtClean="0">
                            <a:latin typeface="Cambria Math"/>
                            <a:ea typeface="Cambria Math"/>
                          </a:rPr>
                          <m:t>𝐴</m:t>
                        </m:r>
                      </m:num>
                      <m:den>
                        <m:r>
                          <a:rPr lang="en-US" i="1">
                            <a:latin typeface="Cambria Math"/>
                            <a:ea typeface="Cambria Math"/>
                          </a:rPr>
                          <m:t>𝐼</m:t>
                        </m:r>
                      </m:den>
                    </m:f>
                    <m:r>
                      <a:rPr lang="en-US" i="1">
                        <a:latin typeface="Cambria Math"/>
                        <a:ea typeface="Cambria Math"/>
                      </a:rPr>
                      <m:t> </m:t>
                    </m:r>
                  </m:oMath>
                </a14:m>
                <a:endParaRPr lang="en-US" dirty="0" smtClean="0"/>
              </a:p>
              <a:p>
                <a:r>
                  <a:rPr lang="en-US" dirty="0" smtClean="0"/>
                  <a:t>Reflectance, transmittance and </a:t>
                </a:r>
                <a:r>
                  <a:rPr lang="en-US" dirty="0" err="1" smtClean="0"/>
                  <a:t>absorbtance</a:t>
                </a:r>
                <a:r>
                  <a:rPr lang="en-US" dirty="0" smtClean="0"/>
                  <a:t> are typically given as percentage.  They have no units.</a:t>
                </a:r>
                <a:endParaRPr lang="en-US" dirty="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371600"/>
                <a:ext cx="8229600" cy="4953000"/>
              </a:xfrm>
              <a:blipFill rotWithShape="1">
                <a:blip r:embed="rId3"/>
                <a:stretch>
                  <a:fillRect l="-1481" t="-3444" r="-2148" b="-3444"/>
                </a:stretch>
              </a:blipFill>
            </p:spPr>
            <p:txBody>
              <a:bodyPr/>
              <a:lstStyle/>
              <a:p>
                <a:r>
                  <a:rPr lang="en-US">
                    <a:noFill/>
                  </a:rPr>
                  <a:t> </a:t>
                </a:r>
              </a:p>
            </p:txBody>
          </p:sp>
        </mc:Fallback>
      </mc:AlternateContent>
      <p:sp>
        <p:nvSpPr>
          <p:cNvPr id="7" name="Rectangle 6"/>
          <p:cNvSpPr/>
          <p:nvPr/>
        </p:nvSpPr>
        <p:spPr>
          <a:xfrm>
            <a:off x="2667000" y="533399"/>
            <a:ext cx="2743200" cy="584775"/>
          </a:xfrm>
          <a:prstGeom prst="rect">
            <a:avLst/>
          </a:prstGeom>
        </p:spPr>
        <p:txBody>
          <a:bodyPr wrap="square">
            <a:spAutoFit/>
          </a:bodyPr>
          <a:lstStyle/>
          <a:p>
            <a:r>
              <a:rPr lang="en-US" sz="3200" dirty="0"/>
              <a:t>I = R + A + T</a:t>
            </a:r>
          </a:p>
        </p:txBody>
      </p:sp>
    </p:spTree>
    <p:extLst>
      <p:ext uri="{BB962C8B-B14F-4D97-AF65-F5344CB8AC3E}">
        <p14:creationId xmlns:p14="http://schemas.microsoft.com/office/powerpoint/2010/main" val="26260897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figure_11_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8531225" cy="411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52600" y="5715000"/>
            <a:ext cx="6858000" cy="369332"/>
          </a:xfrm>
          <a:prstGeom prst="rect">
            <a:avLst/>
          </a:prstGeom>
        </p:spPr>
        <p:txBody>
          <a:bodyPr wrap="square">
            <a:spAutoFit/>
          </a:bodyPr>
          <a:lstStyle/>
          <a:p>
            <a:r>
              <a:rPr lang="en-US" dirty="0">
                <a:hlinkClick r:id="rId4"/>
              </a:rPr>
              <a:t>http://www.youtube.com/watch?v=BPbHDKgBBxA</a:t>
            </a:r>
            <a:endParaRPr lang="en-US" dirty="0"/>
          </a:p>
        </p:txBody>
      </p:sp>
    </p:spTree>
    <p:extLst>
      <p:ext uri="{BB962C8B-B14F-4D97-AF65-F5344CB8AC3E}">
        <p14:creationId xmlns:p14="http://schemas.microsoft.com/office/powerpoint/2010/main" val="34642895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91312"/>
          </a:xfrm>
        </p:spPr>
        <p:txBody>
          <a:bodyPr>
            <a:normAutofit fontScale="90000"/>
          </a:bodyPr>
          <a:lstStyle/>
          <a:p>
            <a:r>
              <a:rPr lang="en-US" dirty="0" smtClean="0"/>
              <a:t>Measuring Spectral Reflectance</a:t>
            </a:r>
            <a:endParaRPr lang="en-US" dirty="0"/>
          </a:p>
        </p:txBody>
      </p:sp>
      <p:sp>
        <p:nvSpPr>
          <p:cNvPr id="3" name="Content Placeholder 2"/>
          <p:cNvSpPr>
            <a:spLocks noGrp="1"/>
          </p:cNvSpPr>
          <p:nvPr>
            <p:ph idx="1"/>
          </p:nvPr>
        </p:nvSpPr>
        <p:spPr>
          <a:xfrm>
            <a:off x="152400" y="1299210"/>
            <a:ext cx="3810000" cy="4876800"/>
          </a:xfrm>
        </p:spPr>
        <p:txBody>
          <a:bodyPr/>
          <a:lstStyle/>
          <a:p>
            <a:r>
              <a:rPr lang="en-US" sz="2000" dirty="0" smtClean="0"/>
              <a:t>Optical Spectrometer</a:t>
            </a:r>
          </a:p>
          <a:p>
            <a:r>
              <a:rPr lang="en-US" sz="2000" dirty="0" smtClean="0"/>
              <a:t>Non-imaging</a:t>
            </a:r>
          </a:p>
          <a:p>
            <a:pPr lvl="1"/>
            <a:r>
              <a:rPr lang="en-US" sz="2000" dirty="0" smtClean="0"/>
              <a:t>Just spectrum</a:t>
            </a:r>
          </a:p>
          <a:p>
            <a:r>
              <a:rPr lang="en-US" sz="2000" dirty="0" smtClean="0"/>
              <a:t>Ground-based, aircraft, or satellite</a:t>
            </a:r>
          </a:p>
          <a:p>
            <a:r>
              <a:rPr lang="en-US" sz="2000" dirty="0" smtClean="0"/>
              <a:t>Example: Ocean Optics Spectrometer</a:t>
            </a:r>
          </a:p>
          <a:p>
            <a:pPr lvl="1"/>
            <a:r>
              <a:rPr lang="en-US" sz="2000" dirty="0" smtClean="0"/>
              <a:t>350 to 1,000 nm</a:t>
            </a:r>
          </a:p>
          <a:p>
            <a:endParaRPr lang="en-US" sz="2000" dirty="0"/>
          </a:p>
        </p:txBody>
      </p:sp>
      <p:pic>
        <p:nvPicPr>
          <p:cNvPr id="2050" name="Picture 2" descr="C:\Users\aiz\My_Proj\My Courses\NRES 312\Lectures\Week 10\Visual Resources\Ocean Optic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280189"/>
            <a:ext cx="2781300" cy="214918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iz\My_Proj\Water Stress Research\Hercules\Hercules Mead Pix\Reduced Resolution\IMG_5663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7674" y="1299210"/>
            <a:ext cx="4600575" cy="30670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iz\My_Proj\My Courses\NRES 312\Lectures\Week 10\Visual Resources\Abb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3962400"/>
            <a:ext cx="1257300"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1967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8229600" cy="591312"/>
          </a:xfrm>
        </p:spPr>
        <p:txBody>
          <a:bodyPr>
            <a:normAutofit fontScale="90000"/>
          </a:bodyPr>
          <a:lstStyle/>
          <a:p>
            <a:r>
              <a:rPr lang="en-US" dirty="0" smtClean="0"/>
              <a:t>Multispectral - Hyperspectral</a:t>
            </a:r>
            <a:endParaRPr lang="en-US" dirty="0"/>
          </a:p>
        </p:txBody>
      </p:sp>
      <p:sp>
        <p:nvSpPr>
          <p:cNvPr id="3" name="Content Placeholder 2"/>
          <p:cNvSpPr>
            <a:spLocks noGrp="1"/>
          </p:cNvSpPr>
          <p:nvPr>
            <p:ph idx="1"/>
          </p:nvPr>
        </p:nvSpPr>
        <p:spPr>
          <a:xfrm>
            <a:off x="457200" y="1447800"/>
            <a:ext cx="4800600" cy="4876800"/>
          </a:xfrm>
        </p:spPr>
        <p:txBody>
          <a:bodyPr>
            <a:normAutofit fontScale="85000" lnSpcReduction="20000"/>
          </a:bodyPr>
          <a:lstStyle/>
          <a:p>
            <a:r>
              <a:rPr lang="en-US" dirty="0" smtClean="0"/>
              <a:t>Multispectral – measure several wavelength bands</a:t>
            </a:r>
          </a:p>
          <a:p>
            <a:pPr lvl="1"/>
            <a:r>
              <a:rPr lang="en-US" dirty="0" smtClean="0"/>
              <a:t>Average reflectance in the bands</a:t>
            </a:r>
          </a:p>
          <a:p>
            <a:pPr lvl="1"/>
            <a:r>
              <a:rPr lang="en-US" dirty="0" smtClean="0"/>
              <a:t>Landsat TM-7 had 7 bands</a:t>
            </a:r>
          </a:p>
          <a:p>
            <a:pPr lvl="1"/>
            <a:r>
              <a:rPr lang="en-US" dirty="0" smtClean="0"/>
              <a:t>NDVI: bands 3 (red) and 4 (NIR)</a:t>
            </a:r>
          </a:p>
          <a:p>
            <a:r>
              <a:rPr lang="en-US" dirty="0" smtClean="0">
                <a:solidFill>
                  <a:srgbClr val="FF0000"/>
                </a:solidFill>
              </a:rPr>
              <a:t>Hyperspectral </a:t>
            </a:r>
            <a:r>
              <a:rPr lang="en-US" dirty="0" smtClean="0"/>
              <a:t>– measure hundreds of wavelength bands</a:t>
            </a:r>
            <a:endParaRPr lang="en-US" dirty="0" smtClean="0">
              <a:solidFill>
                <a:srgbClr val="FF0000"/>
              </a:solidFill>
            </a:endParaRPr>
          </a:p>
          <a:p>
            <a:pPr lvl="1"/>
            <a:r>
              <a:rPr lang="en-US" dirty="0" smtClean="0"/>
              <a:t>“</a:t>
            </a:r>
            <a:r>
              <a:rPr lang="en-US" dirty="0" err="1" smtClean="0"/>
              <a:t>HyMap</a:t>
            </a:r>
            <a:r>
              <a:rPr lang="en-US" dirty="0" smtClean="0"/>
              <a:t>” airplane sensor has 126 bands</a:t>
            </a:r>
          </a:p>
          <a:p>
            <a:pPr lvl="1"/>
            <a:r>
              <a:rPr lang="en-US" dirty="0" smtClean="0"/>
              <a:t>Ocean Optics has thousands of bands</a:t>
            </a:r>
            <a:endParaRPr lang="en-US" dirty="0"/>
          </a:p>
        </p:txBody>
      </p:sp>
      <p:pic>
        <p:nvPicPr>
          <p:cNvPr id="2050" name="Picture 2" descr="C:\Users\aiz\MY_PROJ\My Courses\NRES 312\Lectures\Week 10\Visual Resources\hyperspectral bands TM-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188636"/>
            <a:ext cx="3352800" cy="4983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6939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dirty="0" smtClean="0"/>
              <a:t>Reflectance</a:t>
            </a:r>
            <a:endParaRPr lang="en-US" dirty="0"/>
          </a:p>
        </p:txBody>
      </p:sp>
      <p:sp>
        <p:nvSpPr>
          <p:cNvPr id="3" name="Content Placeholder 2"/>
          <p:cNvSpPr>
            <a:spLocks noGrp="1"/>
          </p:cNvSpPr>
          <p:nvPr>
            <p:ph idx="1"/>
          </p:nvPr>
        </p:nvSpPr>
        <p:spPr>
          <a:xfrm>
            <a:off x="457200" y="1371600"/>
            <a:ext cx="8229600" cy="4953000"/>
          </a:xfrm>
        </p:spPr>
        <p:txBody>
          <a:bodyPr/>
          <a:lstStyle/>
          <a:p>
            <a:r>
              <a:rPr lang="en-US" dirty="0" smtClean="0"/>
              <a:t>Typical reflectance signatures</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286000"/>
            <a:ext cx="6248400" cy="3533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75340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4"/>
          <p:cNvSpPr>
            <a:spLocks noGrp="1"/>
          </p:cNvSpPr>
          <p:nvPr>
            <p:ph type="sldNum" sz="quarter" idx="11"/>
          </p:nvPr>
        </p:nvSpPr>
        <p:spPr/>
        <p:txBody>
          <a:bodyPr/>
          <a:lstStyle/>
          <a:p>
            <a:fld id="{BFA16D26-C1E8-4CBB-9724-624A96DA8CEE}" type="slidenum">
              <a:rPr lang="en-US"/>
              <a:pPr/>
              <a:t>33</a:t>
            </a:fld>
            <a:endParaRPr lang="en-US"/>
          </a:p>
        </p:txBody>
      </p:sp>
      <p:sp>
        <p:nvSpPr>
          <p:cNvPr id="22530" name="Rectangle 2"/>
          <p:cNvSpPr>
            <a:spLocks noGrp="1" noRot="1" noChangeArrowheads="1"/>
          </p:cNvSpPr>
          <p:nvPr>
            <p:ph type="title"/>
          </p:nvPr>
        </p:nvSpPr>
        <p:spPr>
          <a:xfrm>
            <a:off x="457200" y="533400"/>
            <a:ext cx="8229600" cy="591312"/>
          </a:xfrm>
        </p:spPr>
        <p:txBody>
          <a:bodyPr>
            <a:normAutofit fontScale="90000"/>
          </a:bodyPr>
          <a:lstStyle/>
          <a:p>
            <a:r>
              <a:rPr lang="en-US" dirty="0"/>
              <a:t>Reflectance Spectrum</a:t>
            </a:r>
          </a:p>
        </p:txBody>
      </p:sp>
      <p:sp>
        <p:nvSpPr>
          <p:cNvPr id="22531" name="Rectangle 3"/>
          <p:cNvSpPr>
            <a:spLocks noGrp="1" noChangeArrowheads="1"/>
          </p:cNvSpPr>
          <p:nvPr>
            <p:ph type="body" idx="1"/>
          </p:nvPr>
        </p:nvSpPr>
        <p:spPr>
          <a:xfrm>
            <a:off x="457200" y="1295400"/>
            <a:ext cx="8153400" cy="4572000"/>
          </a:xfrm>
        </p:spPr>
        <p:txBody>
          <a:bodyPr/>
          <a:lstStyle/>
          <a:p>
            <a:r>
              <a:rPr lang="en-US" sz="2000" dirty="0"/>
              <a:t>If corn leaves had no water and no pigments (like chlorophyll</a:t>
            </a:r>
            <a:r>
              <a:rPr lang="en-US" sz="2000" dirty="0" smtClean="0"/>
              <a:t>)</a:t>
            </a:r>
          </a:p>
          <a:p>
            <a:pPr lvl="1"/>
            <a:r>
              <a:rPr lang="en-US" sz="1800" dirty="0" smtClean="0"/>
              <a:t>Note: Visible light = Photosynthetically Active Radiation (PAR)</a:t>
            </a:r>
            <a:endParaRPr lang="en-US" sz="1800" dirty="0"/>
          </a:p>
        </p:txBody>
      </p:sp>
      <p:pic>
        <p:nvPicPr>
          <p:cNvPr id="225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981200"/>
            <a:ext cx="6096000" cy="398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4" name="Rectangle 6"/>
          <p:cNvSpPr>
            <a:spLocks noChangeArrowheads="1"/>
          </p:cNvSpPr>
          <p:nvPr/>
        </p:nvSpPr>
        <p:spPr bwMode="auto">
          <a:xfrm>
            <a:off x="2505075" y="2257425"/>
            <a:ext cx="762000" cy="2962275"/>
          </a:xfrm>
          <a:prstGeom prst="rect">
            <a:avLst/>
          </a:prstGeom>
          <a:gradFill rotWithShape="1">
            <a:gsLst>
              <a:gs pos="0">
                <a:srgbClr val="A603AB">
                  <a:alpha val="61000"/>
                </a:srgbClr>
              </a:gs>
              <a:gs pos="21001">
                <a:srgbClr val="0819FB">
                  <a:alpha val="61000"/>
                </a:srgbClr>
              </a:gs>
              <a:gs pos="35001">
                <a:srgbClr val="1A8D48">
                  <a:alpha val="61000"/>
                </a:srgbClr>
              </a:gs>
              <a:gs pos="52000">
                <a:srgbClr val="FFFF00">
                  <a:alpha val="61000"/>
                </a:srgbClr>
              </a:gs>
              <a:gs pos="73000">
                <a:srgbClr val="EE3F17">
                  <a:alpha val="61000"/>
                </a:srgbClr>
              </a:gs>
              <a:gs pos="88000">
                <a:srgbClr val="E81766">
                  <a:alpha val="61000"/>
                </a:srgbClr>
              </a:gs>
              <a:gs pos="100000">
                <a:srgbClr val="A603AB">
                  <a:alpha val="61000"/>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22535" name="Rectangle 7"/>
          <p:cNvSpPr>
            <a:spLocks noChangeArrowheads="1"/>
          </p:cNvSpPr>
          <p:nvPr/>
        </p:nvSpPr>
        <p:spPr bwMode="auto">
          <a:xfrm>
            <a:off x="3333750" y="2257425"/>
            <a:ext cx="4095750" cy="2962275"/>
          </a:xfrm>
          <a:prstGeom prst="rect">
            <a:avLst/>
          </a:prstGeom>
          <a:gradFill rotWithShape="1">
            <a:gsLst>
              <a:gs pos="0">
                <a:srgbClr val="660033">
                  <a:alpha val="49001"/>
                </a:srgbClr>
              </a:gs>
              <a:gs pos="100000">
                <a:schemeClr val="bg2">
                  <a:alpha val="52000"/>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6" name="Text Box 8"/>
          <p:cNvSpPr txBox="1">
            <a:spLocks noChangeArrowheads="1"/>
          </p:cNvSpPr>
          <p:nvPr/>
        </p:nvSpPr>
        <p:spPr bwMode="auto">
          <a:xfrm>
            <a:off x="533400" y="3886200"/>
            <a:ext cx="2660650" cy="6413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2"/>
                </a:solidFill>
              </a:rPr>
              <a:t>Pigment absorption and </a:t>
            </a:r>
          </a:p>
          <a:p>
            <a:r>
              <a:rPr lang="en-US" dirty="0">
                <a:solidFill>
                  <a:schemeClr val="bg2"/>
                </a:solidFill>
              </a:rPr>
              <a:t>structural light scatter</a:t>
            </a:r>
          </a:p>
        </p:txBody>
      </p:sp>
      <p:sp>
        <p:nvSpPr>
          <p:cNvPr id="22537" name="Text Box 9"/>
          <p:cNvSpPr txBox="1">
            <a:spLocks noChangeArrowheads="1"/>
          </p:cNvSpPr>
          <p:nvPr/>
        </p:nvSpPr>
        <p:spPr bwMode="auto">
          <a:xfrm>
            <a:off x="6019800" y="2514600"/>
            <a:ext cx="2457450" cy="6413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2"/>
                </a:solidFill>
              </a:rPr>
              <a:t>Structural light scatter </a:t>
            </a:r>
          </a:p>
          <a:p>
            <a:r>
              <a:rPr lang="en-US" dirty="0">
                <a:solidFill>
                  <a:schemeClr val="bg2"/>
                </a:solidFill>
              </a:rPr>
              <a:t>and water absorption</a:t>
            </a:r>
          </a:p>
        </p:txBody>
      </p:sp>
      <p:grpSp>
        <p:nvGrpSpPr>
          <p:cNvPr id="22544" name="Group 16"/>
          <p:cNvGrpSpPr>
            <a:grpSpLocks/>
          </p:cNvGrpSpPr>
          <p:nvPr/>
        </p:nvGrpSpPr>
        <p:grpSpPr bwMode="auto">
          <a:xfrm>
            <a:off x="2514600" y="3200400"/>
            <a:ext cx="762000" cy="381000"/>
            <a:chOff x="1584" y="2016"/>
            <a:chExt cx="480" cy="240"/>
          </a:xfrm>
        </p:grpSpPr>
        <p:sp>
          <p:nvSpPr>
            <p:cNvPr id="22538" name="Line 10"/>
            <p:cNvSpPr>
              <a:spLocks noChangeShapeType="1"/>
            </p:cNvSpPr>
            <p:nvPr/>
          </p:nvSpPr>
          <p:spPr bwMode="auto">
            <a:xfrm>
              <a:off x="1584" y="2256"/>
              <a:ext cx="480" cy="0"/>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2" name="Text Box 14"/>
            <p:cNvSpPr txBox="1">
              <a:spLocks noChangeArrowheads="1"/>
            </p:cNvSpPr>
            <p:nvPr/>
          </p:nvSpPr>
          <p:spPr bwMode="auto">
            <a:xfrm>
              <a:off x="1632" y="2016"/>
              <a:ext cx="4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FF0000"/>
                  </a:solidFill>
                </a:rPr>
                <a:t>PAR</a:t>
              </a:r>
            </a:p>
          </p:txBody>
        </p:sp>
      </p:grpSp>
      <p:grpSp>
        <p:nvGrpSpPr>
          <p:cNvPr id="22545" name="Group 17"/>
          <p:cNvGrpSpPr>
            <a:grpSpLocks/>
          </p:cNvGrpSpPr>
          <p:nvPr/>
        </p:nvGrpSpPr>
        <p:grpSpPr bwMode="auto">
          <a:xfrm>
            <a:off x="3352800" y="3200400"/>
            <a:ext cx="1295400" cy="381000"/>
            <a:chOff x="2112" y="2016"/>
            <a:chExt cx="816" cy="240"/>
          </a:xfrm>
        </p:grpSpPr>
        <p:sp>
          <p:nvSpPr>
            <p:cNvPr id="22539" name="Line 11"/>
            <p:cNvSpPr>
              <a:spLocks noChangeShapeType="1"/>
            </p:cNvSpPr>
            <p:nvPr/>
          </p:nvSpPr>
          <p:spPr bwMode="auto">
            <a:xfrm>
              <a:off x="2112" y="2256"/>
              <a:ext cx="816" cy="0"/>
            </a:xfrm>
            <a:prstGeom prst="line">
              <a:avLst/>
            </a:prstGeom>
            <a:noFill/>
            <a:ln w="38100">
              <a:solidFill>
                <a:schemeClr val="bg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3" name="Text Box 15"/>
            <p:cNvSpPr txBox="1">
              <a:spLocks noChangeArrowheads="1"/>
            </p:cNvSpPr>
            <p:nvPr/>
          </p:nvSpPr>
          <p:spPr bwMode="auto">
            <a:xfrm>
              <a:off x="2352" y="2016"/>
              <a:ext cx="3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bg2"/>
                  </a:solidFill>
                </a:rPr>
                <a:t>NIR</a:t>
              </a:r>
            </a:p>
          </p:txBody>
        </p:sp>
      </p:grpSp>
      <p:grpSp>
        <p:nvGrpSpPr>
          <p:cNvPr id="22547" name="Group 19"/>
          <p:cNvGrpSpPr>
            <a:grpSpLocks/>
          </p:cNvGrpSpPr>
          <p:nvPr/>
        </p:nvGrpSpPr>
        <p:grpSpPr bwMode="auto">
          <a:xfrm>
            <a:off x="4648200" y="3200400"/>
            <a:ext cx="2819400" cy="381000"/>
            <a:chOff x="2928" y="2016"/>
            <a:chExt cx="1776" cy="240"/>
          </a:xfrm>
        </p:grpSpPr>
        <p:sp>
          <p:nvSpPr>
            <p:cNvPr id="22540" name="Line 12"/>
            <p:cNvSpPr>
              <a:spLocks noChangeShapeType="1"/>
            </p:cNvSpPr>
            <p:nvPr/>
          </p:nvSpPr>
          <p:spPr bwMode="auto">
            <a:xfrm>
              <a:off x="2928" y="2256"/>
              <a:ext cx="1776" cy="0"/>
            </a:xfrm>
            <a:prstGeom prst="line">
              <a:avLst/>
            </a:prstGeom>
            <a:noFill/>
            <a:ln w="38100">
              <a:solidFill>
                <a:srgbClr val="0033CC"/>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6" name="Text Box 18"/>
            <p:cNvSpPr txBox="1">
              <a:spLocks noChangeArrowheads="1"/>
            </p:cNvSpPr>
            <p:nvPr/>
          </p:nvSpPr>
          <p:spPr bwMode="auto">
            <a:xfrm>
              <a:off x="3552" y="2016"/>
              <a:ext cx="3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33CC"/>
                  </a:solidFill>
                </a:rPr>
                <a:t>MIR</a:t>
              </a:r>
            </a:p>
          </p:txBody>
        </p:sp>
      </p:grpSp>
      <p:sp>
        <p:nvSpPr>
          <p:cNvPr id="20" name="Text Box 9"/>
          <p:cNvSpPr txBox="1">
            <a:spLocks noChangeArrowheads="1"/>
          </p:cNvSpPr>
          <p:nvPr/>
        </p:nvSpPr>
        <p:spPr bwMode="auto">
          <a:xfrm>
            <a:off x="2886075" y="4527550"/>
            <a:ext cx="2460354" cy="36933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2"/>
                </a:solidFill>
              </a:rPr>
              <a:t>Structural light scatter </a:t>
            </a:r>
          </a:p>
        </p:txBody>
      </p:sp>
    </p:spTree>
    <p:extLst>
      <p:ext uri="{BB962C8B-B14F-4D97-AF65-F5344CB8AC3E}">
        <p14:creationId xmlns:p14="http://schemas.microsoft.com/office/powerpoint/2010/main" val="2385114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2544"/>
                                        </p:tgtEl>
                                        <p:attrNameLst>
                                          <p:attrName>style.visibility</p:attrName>
                                        </p:attrNameLst>
                                      </p:cBhvr>
                                      <p:to>
                                        <p:strVal val="visible"/>
                                      </p:to>
                                    </p:set>
                                    <p:animEffect transition="in" filter="dissolve">
                                      <p:cBhvr>
                                        <p:cTn id="15" dur="500"/>
                                        <p:tgtEl>
                                          <p:spTgt spid="22544"/>
                                        </p:tgtEl>
                                      </p:cBhvr>
                                    </p:animEffect>
                                  </p:childTnLst>
                                </p:cTn>
                              </p:par>
                              <p:par>
                                <p:cTn id="16" presetID="1" presetClass="entr" presetSubtype="0" fill="hold" nodeType="withEffect">
                                  <p:stCondLst>
                                    <p:cond delay="0"/>
                                  </p:stCondLst>
                                  <p:childTnLst>
                                    <p:set>
                                      <p:cBhvr>
                                        <p:cTn id="17" dur="1" fill="hold">
                                          <p:stCondLst>
                                            <p:cond delay="0"/>
                                          </p:stCondLst>
                                        </p:cTn>
                                        <p:tgtEl>
                                          <p:spTgt spid="22531">
                                            <p:txEl>
                                              <p:pRg st="1" end="1"/>
                                            </p:txEl>
                                          </p:spTgt>
                                        </p:tgtEl>
                                        <p:attrNameLst>
                                          <p:attrName>style.visibility</p:attrName>
                                        </p:attrNameLst>
                                      </p:cBhvr>
                                      <p:to>
                                        <p:strVal val="visible"/>
                                      </p:to>
                                    </p:set>
                                  </p:childTnLst>
                                </p:cTn>
                              </p:par>
                              <p:par>
                                <p:cTn id="18" presetID="9" presetClass="entr" presetSubtype="0" fill="hold" nodeType="withEffect">
                                  <p:stCondLst>
                                    <p:cond delay="0"/>
                                  </p:stCondLst>
                                  <p:childTnLst>
                                    <p:set>
                                      <p:cBhvr>
                                        <p:cTn id="19" dur="1" fill="hold">
                                          <p:stCondLst>
                                            <p:cond delay="0"/>
                                          </p:stCondLst>
                                        </p:cTn>
                                        <p:tgtEl>
                                          <p:spTgt spid="22534"/>
                                        </p:tgtEl>
                                        <p:attrNameLst>
                                          <p:attrName>style.visibility</p:attrName>
                                        </p:attrNameLst>
                                      </p:cBhvr>
                                      <p:to>
                                        <p:strVal val="visible"/>
                                      </p:to>
                                    </p:set>
                                    <p:animEffect transition="in" filter="dissolve">
                                      <p:cBhvr>
                                        <p:cTn id="20" dur="500"/>
                                        <p:tgtEl>
                                          <p:spTgt spid="22534"/>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2535"/>
                                        </p:tgtEl>
                                        <p:attrNameLst>
                                          <p:attrName>style.visibility</p:attrName>
                                        </p:attrNameLst>
                                      </p:cBhvr>
                                      <p:to>
                                        <p:strVal val="visible"/>
                                      </p:to>
                                    </p:set>
                                    <p:animEffect transition="in" filter="dissolve">
                                      <p:cBhvr>
                                        <p:cTn id="23" dur="500"/>
                                        <p:tgtEl>
                                          <p:spTgt spid="22535"/>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2545"/>
                                        </p:tgtEl>
                                        <p:attrNameLst>
                                          <p:attrName>style.visibility</p:attrName>
                                        </p:attrNameLst>
                                      </p:cBhvr>
                                      <p:to>
                                        <p:strVal val="visible"/>
                                      </p:to>
                                    </p:set>
                                    <p:animEffect transition="in" filter="dissolve">
                                      <p:cBhvr>
                                        <p:cTn id="28" dur="500"/>
                                        <p:tgtEl>
                                          <p:spTgt spid="22545"/>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22547"/>
                                        </p:tgtEl>
                                        <p:attrNameLst>
                                          <p:attrName>style.visibility</p:attrName>
                                        </p:attrNameLst>
                                      </p:cBhvr>
                                      <p:to>
                                        <p:strVal val="visible"/>
                                      </p:to>
                                    </p:set>
                                    <p:animEffect transition="in" filter="dissolve">
                                      <p:cBhvr>
                                        <p:cTn id="33" dur="500"/>
                                        <p:tgtEl>
                                          <p:spTgt spid="22547"/>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2536"/>
                                        </p:tgtEl>
                                        <p:attrNameLst>
                                          <p:attrName>style.visibility</p:attrName>
                                        </p:attrNameLst>
                                      </p:cBhvr>
                                      <p:to>
                                        <p:strVal val="visible"/>
                                      </p:to>
                                    </p:set>
                                    <p:animEffect transition="in" filter="dissolve">
                                      <p:cBhvr>
                                        <p:cTn id="38" dur="500"/>
                                        <p:tgtEl>
                                          <p:spTgt spid="2253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dissolv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22537"/>
                                        </p:tgtEl>
                                        <p:attrNameLst>
                                          <p:attrName>style.visibility</p:attrName>
                                        </p:attrNameLst>
                                      </p:cBhvr>
                                      <p:to>
                                        <p:strVal val="visible"/>
                                      </p:to>
                                    </p:set>
                                    <p:animEffect transition="in" filter="dissolve">
                                      <p:cBhvr>
                                        <p:cTn id="48" dur="500"/>
                                        <p:tgtEl>
                                          <p:spTgt spid="22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5" grpId="0" animBg="1"/>
      <p:bldP spid="22536" grpId="0" animBg="1"/>
      <p:bldP spid="22537" grpId="0" animBg="1"/>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05000"/>
            <a:ext cx="6172200"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903413"/>
            <a:ext cx="6172200" cy="404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6" name="Rectangle 4"/>
          <p:cNvSpPr>
            <a:spLocks noGrp="1" noRot="1" noChangeArrowheads="1"/>
          </p:cNvSpPr>
          <p:nvPr>
            <p:ph type="title"/>
          </p:nvPr>
        </p:nvSpPr>
        <p:spPr/>
        <p:txBody>
          <a:bodyPr/>
          <a:lstStyle/>
          <a:p>
            <a:r>
              <a:rPr lang="en-US"/>
              <a:t>Reflectance Spectrum</a:t>
            </a:r>
          </a:p>
        </p:txBody>
      </p:sp>
      <p:pic>
        <p:nvPicPr>
          <p:cNvPr id="235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905000"/>
            <a:ext cx="6248400" cy="408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905000"/>
            <a:ext cx="6248400" cy="409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1905000"/>
            <a:ext cx="6248400" cy="408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1905000"/>
            <a:ext cx="6248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61" name="Rectangle 9"/>
          <p:cNvSpPr>
            <a:spLocks noGrp="1" noChangeArrowheads="1"/>
          </p:cNvSpPr>
          <p:nvPr>
            <p:ph type="body" idx="1"/>
          </p:nvPr>
        </p:nvSpPr>
        <p:spPr>
          <a:xfrm>
            <a:off x="457200" y="1295400"/>
            <a:ext cx="8153400" cy="4572000"/>
          </a:xfrm>
          <a:noFill/>
          <a:ln/>
        </p:spPr>
        <p:txBody>
          <a:bodyPr/>
          <a:lstStyle/>
          <a:p>
            <a:r>
              <a:rPr lang="en-US" sz="2400"/>
              <a:t>Now Add Water to the Corn Leaves</a:t>
            </a:r>
          </a:p>
        </p:txBody>
      </p:sp>
      <p:pic>
        <p:nvPicPr>
          <p:cNvPr id="23562" name="Picture 10" descr="Color Wavelength"/>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90800" y="4953000"/>
            <a:ext cx="781050" cy="204788"/>
          </a:xfrm>
          <a:prstGeom prst="rect">
            <a:avLst/>
          </a:prstGeom>
          <a:noFill/>
          <a:extLst>
            <a:ext uri="{909E8E84-426E-40DD-AFC4-6F175D3DCCD1}">
              <a14:hiddenFill xmlns:a14="http://schemas.microsoft.com/office/drawing/2010/main">
                <a:solidFill>
                  <a:srgbClr val="FFFFFF"/>
                </a:solidFill>
              </a14:hiddenFill>
            </a:ext>
          </a:extLst>
        </p:spPr>
      </p:pic>
      <p:grpSp>
        <p:nvGrpSpPr>
          <p:cNvPr id="23563" name="Group 11"/>
          <p:cNvGrpSpPr>
            <a:grpSpLocks/>
          </p:cNvGrpSpPr>
          <p:nvPr/>
        </p:nvGrpSpPr>
        <p:grpSpPr bwMode="auto">
          <a:xfrm>
            <a:off x="4095750" y="2209800"/>
            <a:ext cx="2717800" cy="2667000"/>
            <a:chOff x="2580" y="1392"/>
            <a:chExt cx="1712" cy="1680"/>
          </a:xfrm>
        </p:grpSpPr>
        <p:sp>
          <p:nvSpPr>
            <p:cNvPr id="23564" name="Line 12"/>
            <p:cNvSpPr>
              <a:spLocks noChangeShapeType="1"/>
            </p:cNvSpPr>
            <p:nvPr/>
          </p:nvSpPr>
          <p:spPr bwMode="auto">
            <a:xfrm flipH="1">
              <a:off x="2580" y="1440"/>
              <a:ext cx="0" cy="144"/>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5" name="Line 13"/>
            <p:cNvSpPr>
              <a:spLocks noChangeShapeType="1"/>
            </p:cNvSpPr>
            <p:nvPr/>
          </p:nvSpPr>
          <p:spPr bwMode="auto">
            <a:xfrm>
              <a:off x="2908" y="1542"/>
              <a:ext cx="2" cy="282"/>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6" name="Line 14"/>
            <p:cNvSpPr>
              <a:spLocks noChangeShapeType="1"/>
            </p:cNvSpPr>
            <p:nvPr/>
          </p:nvSpPr>
          <p:spPr bwMode="auto">
            <a:xfrm>
              <a:off x="3312" y="1680"/>
              <a:ext cx="0" cy="96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7" name="Line 15"/>
            <p:cNvSpPr>
              <a:spLocks noChangeShapeType="1"/>
            </p:cNvSpPr>
            <p:nvPr/>
          </p:nvSpPr>
          <p:spPr bwMode="auto">
            <a:xfrm>
              <a:off x="4077" y="1683"/>
              <a:ext cx="3" cy="1389"/>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8" name="Text Box 16"/>
            <p:cNvSpPr txBox="1">
              <a:spLocks noChangeArrowheads="1"/>
            </p:cNvSpPr>
            <p:nvPr/>
          </p:nvSpPr>
          <p:spPr bwMode="auto">
            <a:xfrm>
              <a:off x="3024" y="1392"/>
              <a:ext cx="12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bg2"/>
                  </a:solidFill>
                </a:rPr>
                <a:t>Water</a:t>
              </a:r>
              <a:r>
                <a:rPr lang="en-US"/>
                <a:t> </a:t>
              </a:r>
              <a:r>
                <a:rPr lang="en-US">
                  <a:solidFill>
                    <a:schemeClr val="bg2"/>
                  </a:solidFill>
                </a:rPr>
                <a:t>Absorption</a:t>
              </a:r>
              <a:r>
                <a:rPr lang="en-US"/>
                <a:t> </a:t>
              </a:r>
            </a:p>
          </p:txBody>
        </p:sp>
      </p:grpSp>
    </p:spTree>
    <p:extLst>
      <p:ext uri="{BB962C8B-B14F-4D97-AF65-F5344CB8AC3E}">
        <p14:creationId xmlns:p14="http://schemas.microsoft.com/office/powerpoint/2010/main" val="1264020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56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557"/>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nodeType="afterEffect">
                                  <p:stCondLst>
                                    <p:cond delay="1000"/>
                                  </p:stCondLst>
                                  <p:childTnLst>
                                    <p:set>
                                      <p:cBhvr>
                                        <p:cTn id="17" dur="1" fill="hold">
                                          <p:stCondLst>
                                            <p:cond delay="0"/>
                                          </p:stCondLst>
                                        </p:cTn>
                                        <p:tgtEl>
                                          <p:spTgt spid="23558"/>
                                        </p:tgtEl>
                                        <p:attrNameLst>
                                          <p:attrName>style.visibility</p:attrName>
                                        </p:attrNameLst>
                                      </p:cBhvr>
                                      <p:to>
                                        <p:strVal val="visible"/>
                                      </p:to>
                                    </p:set>
                                  </p:childTnLst>
                                </p:cTn>
                              </p:par>
                            </p:childTnLst>
                          </p:cTn>
                        </p:par>
                        <p:par>
                          <p:cTn id="18" fill="hold" nodeType="afterGroup">
                            <p:stCondLst>
                              <p:cond delay="1000"/>
                            </p:stCondLst>
                            <p:childTnLst>
                              <p:par>
                                <p:cTn id="19" presetID="1" presetClass="entr" presetSubtype="0" fill="hold" nodeType="afterEffect">
                                  <p:stCondLst>
                                    <p:cond delay="1000"/>
                                  </p:stCondLst>
                                  <p:childTnLst>
                                    <p:set>
                                      <p:cBhvr>
                                        <p:cTn id="20" dur="1" fill="hold">
                                          <p:stCondLst>
                                            <p:cond delay="0"/>
                                          </p:stCondLst>
                                        </p:cTn>
                                        <p:tgtEl>
                                          <p:spTgt spid="23559"/>
                                        </p:tgtEl>
                                        <p:attrNameLst>
                                          <p:attrName>style.visibility</p:attrName>
                                        </p:attrNameLst>
                                      </p:cBhvr>
                                      <p:to>
                                        <p:strVal val="visible"/>
                                      </p:to>
                                    </p:set>
                                  </p:childTnLst>
                                </p:cTn>
                              </p:par>
                            </p:childTnLst>
                          </p:cTn>
                        </p:par>
                        <p:par>
                          <p:cTn id="21" fill="hold" nodeType="afterGroup">
                            <p:stCondLst>
                              <p:cond delay="2000"/>
                            </p:stCondLst>
                            <p:childTnLst>
                              <p:par>
                                <p:cTn id="22" presetID="1" presetClass="entr" presetSubtype="0" fill="hold" nodeType="afterEffect">
                                  <p:stCondLst>
                                    <p:cond delay="1000"/>
                                  </p:stCondLst>
                                  <p:childTnLst>
                                    <p:set>
                                      <p:cBhvr>
                                        <p:cTn id="23" dur="1" fill="hold">
                                          <p:stCondLst>
                                            <p:cond delay="0"/>
                                          </p:stCondLst>
                                        </p:cTn>
                                        <p:tgtEl>
                                          <p:spTgt spid="235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p:txBody>
          <a:bodyPr/>
          <a:lstStyle/>
          <a:p>
            <a:r>
              <a:rPr lang="en-US"/>
              <a:t>Reflectance Spectrum</a:t>
            </a:r>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828800"/>
            <a:ext cx="6248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4" name="Rectangle 4"/>
          <p:cNvSpPr>
            <a:spLocks noGrp="1" noChangeArrowheads="1"/>
          </p:cNvSpPr>
          <p:nvPr>
            <p:ph type="body" idx="1"/>
          </p:nvPr>
        </p:nvSpPr>
        <p:spPr>
          <a:xfrm>
            <a:off x="457200" y="1295400"/>
            <a:ext cx="8153400" cy="4572000"/>
          </a:xfrm>
          <a:noFill/>
          <a:ln/>
        </p:spPr>
        <p:txBody>
          <a:bodyPr/>
          <a:lstStyle/>
          <a:p>
            <a:r>
              <a:rPr lang="en-US" sz="2400"/>
              <a:t>Now Add Pigments – Chlorophyll and Carotenoids</a:t>
            </a:r>
          </a:p>
        </p:txBody>
      </p:sp>
      <p:pic>
        <p:nvPicPr>
          <p:cNvPr id="256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828800"/>
            <a:ext cx="6238875"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828800"/>
            <a:ext cx="6238875"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828800"/>
            <a:ext cx="625792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1828800"/>
            <a:ext cx="6248400"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1828800"/>
            <a:ext cx="6238875"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1828800"/>
            <a:ext cx="63150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612" name="Group 12"/>
          <p:cNvGrpSpPr>
            <a:grpSpLocks/>
          </p:cNvGrpSpPr>
          <p:nvPr/>
        </p:nvGrpSpPr>
        <p:grpSpPr bwMode="auto">
          <a:xfrm>
            <a:off x="2514600" y="4343400"/>
            <a:ext cx="3003550" cy="366713"/>
            <a:chOff x="1584" y="2736"/>
            <a:chExt cx="1892" cy="231"/>
          </a:xfrm>
        </p:grpSpPr>
        <p:sp>
          <p:nvSpPr>
            <p:cNvPr id="25613" name="Line 13"/>
            <p:cNvSpPr>
              <a:spLocks noChangeShapeType="1"/>
            </p:cNvSpPr>
            <p:nvPr/>
          </p:nvSpPr>
          <p:spPr bwMode="auto">
            <a:xfrm>
              <a:off x="1584" y="2880"/>
              <a:ext cx="480" cy="0"/>
            </a:xfrm>
            <a:prstGeom prst="line">
              <a:avLst/>
            </a:prstGeom>
            <a:noFill/>
            <a:ln w="38100">
              <a:solidFill>
                <a:schemeClr val="bg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4" name="Text Box 14"/>
            <p:cNvSpPr txBox="1">
              <a:spLocks noChangeArrowheads="1"/>
            </p:cNvSpPr>
            <p:nvPr/>
          </p:nvSpPr>
          <p:spPr bwMode="auto">
            <a:xfrm>
              <a:off x="2160" y="2736"/>
              <a:ext cx="1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bg2"/>
                  </a:solidFill>
                </a:rPr>
                <a:t>Lots of Absorption!</a:t>
              </a:r>
            </a:p>
          </p:txBody>
        </p:sp>
      </p:grpSp>
      <p:pic>
        <p:nvPicPr>
          <p:cNvPr id="25611" name="Picture 11" descr="Color Wavelength"/>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24125" y="4953000"/>
            <a:ext cx="838200" cy="204788"/>
          </a:xfrm>
          <a:prstGeom prst="rect">
            <a:avLst/>
          </a:prstGeom>
          <a:noFill/>
          <a:extLst>
            <a:ext uri="{909E8E84-426E-40DD-AFC4-6F175D3DCCD1}">
              <a14:hiddenFill xmlns:a14="http://schemas.microsoft.com/office/drawing/2010/main">
                <a:solidFill>
                  <a:srgbClr val="FFFFFF"/>
                </a:solidFill>
              </a14:hiddenFill>
            </a:ext>
          </a:extLst>
        </p:spPr>
      </p:pic>
      <p:sp>
        <p:nvSpPr>
          <p:cNvPr id="25637" name="Line 37"/>
          <p:cNvSpPr>
            <a:spLocks noChangeShapeType="1"/>
          </p:cNvSpPr>
          <p:nvPr/>
        </p:nvSpPr>
        <p:spPr bwMode="auto">
          <a:xfrm>
            <a:off x="3505200" y="2743200"/>
            <a:ext cx="4038600" cy="0"/>
          </a:xfrm>
          <a:prstGeom prst="line">
            <a:avLst/>
          </a:prstGeom>
          <a:noFill/>
          <a:ln w="38100">
            <a:solidFill>
              <a:schemeClr val="bg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38" name="Text Box 38"/>
          <p:cNvSpPr txBox="1">
            <a:spLocks noChangeArrowheads="1"/>
          </p:cNvSpPr>
          <p:nvPr/>
        </p:nvSpPr>
        <p:spPr bwMode="auto">
          <a:xfrm>
            <a:off x="4648200" y="2133600"/>
            <a:ext cx="2686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bg2"/>
                </a:solidFill>
              </a:rPr>
              <a:t>No change in Absorption</a:t>
            </a:r>
          </a:p>
        </p:txBody>
      </p:sp>
    </p:spTree>
    <p:extLst>
      <p:ext uri="{BB962C8B-B14F-4D97-AF65-F5344CB8AC3E}">
        <p14:creationId xmlns:p14="http://schemas.microsoft.com/office/powerpoint/2010/main" val="6167789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60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1000"/>
                                  </p:stCondLst>
                                  <p:childTnLst>
                                    <p:set>
                                      <p:cBhvr>
                                        <p:cTn id="13" dur="1" fill="hold">
                                          <p:stCondLst>
                                            <p:cond delay="0"/>
                                          </p:stCondLst>
                                        </p:cTn>
                                        <p:tgtEl>
                                          <p:spTgt spid="25607"/>
                                        </p:tgtEl>
                                        <p:attrNameLst>
                                          <p:attrName>style.visibility</p:attrName>
                                        </p:attrNameLst>
                                      </p:cBhvr>
                                      <p:to>
                                        <p:strVal val="visible"/>
                                      </p:to>
                                    </p:set>
                                  </p:childTnLst>
                                </p:cTn>
                              </p:par>
                            </p:childTnLst>
                          </p:cTn>
                        </p:par>
                        <p:par>
                          <p:cTn id="14" fill="hold" nodeType="afterGroup">
                            <p:stCondLst>
                              <p:cond delay="1000"/>
                            </p:stCondLst>
                            <p:childTnLst>
                              <p:par>
                                <p:cTn id="15" presetID="1" presetClass="entr" presetSubtype="0" fill="hold" nodeType="afterEffect">
                                  <p:stCondLst>
                                    <p:cond delay="1000"/>
                                  </p:stCondLst>
                                  <p:childTnLst>
                                    <p:set>
                                      <p:cBhvr>
                                        <p:cTn id="16" dur="1" fill="hold">
                                          <p:stCondLst>
                                            <p:cond delay="0"/>
                                          </p:stCondLst>
                                        </p:cTn>
                                        <p:tgtEl>
                                          <p:spTgt spid="25608"/>
                                        </p:tgtEl>
                                        <p:attrNameLst>
                                          <p:attrName>style.visibility</p:attrName>
                                        </p:attrNameLst>
                                      </p:cBhvr>
                                      <p:to>
                                        <p:strVal val="visible"/>
                                      </p:to>
                                    </p:set>
                                  </p:childTnLst>
                                </p:cTn>
                              </p:par>
                            </p:childTnLst>
                          </p:cTn>
                        </p:par>
                        <p:par>
                          <p:cTn id="17" fill="hold" nodeType="afterGroup">
                            <p:stCondLst>
                              <p:cond delay="2000"/>
                            </p:stCondLst>
                            <p:childTnLst>
                              <p:par>
                                <p:cTn id="18" presetID="1" presetClass="entr" presetSubtype="0" fill="hold" nodeType="afterEffect">
                                  <p:stCondLst>
                                    <p:cond delay="1000"/>
                                  </p:stCondLst>
                                  <p:childTnLst>
                                    <p:set>
                                      <p:cBhvr>
                                        <p:cTn id="19" dur="1" fill="hold">
                                          <p:stCondLst>
                                            <p:cond delay="0"/>
                                          </p:stCondLst>
                                        </p:cTn>
                                        <p:tgtEl>
                                          <p:spTgt spid="25609"/>
                                        </p:tgtEl>
                                        <p:attrNameLst>
                                          <p:attrName>style.visibility</p:attrName>
                                        </p:attrNameLst>
                                      </p:cBhvr>
                                      <p:to>
                                        <p:strVal val="visible"/>
                                      </p:to>
                                    </p:set>
                                  </p:childTnLst>
                                </p:cTn>
                              </p:par>
                            </p:childTnLst>
                          </p:cTn>
                        </p:par>
                        <p:par>
                          <p:cTn id="20" fill="hold" nodeType="afterGroup">
                            <p:stCondLst>
                              <p:cond delay="3000"/>
                            </p:stCondLst>
                            <p:childTnLst>
                              <p:par>
                                <p:cTn id="21" presetID="1" presetClass="entr" presetSubtype="0" fill="hold" nodeType="afterEffect">
                                  <p:stCondLst>
                                    <p:cond delay="1000"/>
                                  </p:stCondLst>
                                  <p:childTnLst>
                                    <p:set>
                                      <p:cBhvr>
                                        <p:cTn id="22" dur="1" fill="hold">
                                          <p:stCondLst>
                                            <p:cond delay="0"/>
                                          </p:stCondLst>
                                        </p:cTn>
                                        <p:tgtEl>
                                          <p:spTgt spid="25610"/>
                                        </p:tgtEl>
                                        <p:attrNameLst>
                                          <p:attrName>style.visibility</p:attrName>
                                        </p:attrNameLst>
                                      </p:cBhvr>
                                      <p:to>
                                        <p:strVal val="visible"/>
                                      </p:to>
                                    </p:set>
                                  </p:childTnLst>
                                </p:cTn>
                              </p:par>
                            </p:childTnLst>
                          </p:cTn>
                        </p:par>
                        <p:par>
                          <p:cTn id="23" fill="hold" nodeType="afterGroup">
                            <p:stCondLst>
                              <p:cond delay="4000"/>
                            </p:stCondLst>
                            <p:childTnLst>
                              <p:par>
                                <p:cTn id="24" presetID="29" presetClass="entr" presetSubtype="0" fill="hold" nodeType="afterEffect">
                                  <p:stCondLst>
                                    <p:cond delay="0"/>
                                  </p:stCondLst>
                                  <p:childTnLst>
                                    <p:set>
                                      <p:cBhvr>
                                        <p:cTn id="25" dur="1" fill="hold">
                                          <p:stCondLst>
                                            <p:cond delay="0"/>
                                          </p:stCondLst>
                                        </p:cTn>
                                        <p:tgtEl>
                                          <p:spTgt spid="25612"/>
                                        </p:tgtEl>
                                        <p:attrNameLst>
                                          <p:attrName>style.visibility</p:attrName>
                                        </p:attrNameLst>
                                      </p:cBhvr>
                                      <p:to>
                                        <p:strVal val="visible"/>
                                      </p:to>
                                    </p:set>
                                    <p:anim calcmode="lin" valueType="num">
                                      <p:cBhvr>
                                        <p:cTn id="26" dur="1000" fill="hold"/>
                                        <p:tgtEl>
                                          <p:spTgt spid="25612"/>
                                        </p:tgtEl>
                                        <p:attrNameLst>
                                          <p:attrName>ppt_x</p:attrName>
                                        </p:attrNameLst>
                                      </p:cBhvr>
                                      <p:tavLst>
                                        <p:tav tm="0">
                                          <p:val>
                                            <p:strVal val="#ppt_x-.2"/>
                                          </p:val>
                                        </p:tav>
                                        <p:tav tm="100000">
                                          <p:val>
                                            <p:strVal val="#ppt_x"/>
                                          </p:val>
                                        </p:tav>
                                      </p:tavLst>
                                    </p:anim>
                                    <p:anim calcmode="lin" valueType="num">
                                      <p:cBhvr>
                                        <p:cTn id="27" dur="1000" fill="hold"/>
                                        <p:tgtEl>
                                          <p:spTgt spid="25612"/>
                                        </p:tgtEl>
                                        <p:attrNameLst>
                                          <p:attrName>ppt_y</p:attrName>
                                        </p:attrNameLst>
                                      </p:cBhvr>
                                      <p:tavLst>
                                        <p:tav tm="0">
                                          <p:val>
                                            <p:strVal val="#ppt_y"/>
                                          </p:val>
                                        </p:tav>
                                        <p:tav tm="100000">
                                          <p:val>
                                            <p:strVal val="#ppt_y"/>
                                          </p:val>
                                        </p:tav>
                                      </p:tavLst>
                                    </p:anim>
                                    <p:animEffect transition="in" filter="wipe(right)" prLst="gradientSize: 0.1">
                                      <p:cBhvr>
                                        <p:cTn id="28" dur="1000"/>
                                        <p:tgtEl>
                                          <p:spTgt spid="256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25637"/>
                                        </p:tgtEl>
                                        <p:attrNameLst>
                                          <p:attrName>style.visibility</p:attrName>
                                        </p:attrNameLst>
                                      </p:cBhvr>
                                      <p:to>
                                        <p:strVal val="visible"/>
                                      </p:to>
                                    </p:set>
                                    <p:anim calcmode="lin" valueType="num">
                                      <p:cBhvr additive="base">
                                        <p:cTn id="33" dur="500" fill="hold"/>
                                        <p:tgtEl>
                                          <p:spTgt spid="25637"/>
                                        </p:tgtEl>
                                        <p:attrNameLst>
                                          <p:attrName>ppt_x</p:attrName>
                                        </p:attrNameLst>
                                      </p:cBhvr>
                                      <p:tavLst>
                                        <p:tav tm="0">
                                          <p:val>
                                            <p:strVal val="1+#ppt_w/2"/>
                                          </p:val>
                                        </p:tav>
                                        <p:tav tm="100000">
                                          <p:val>
                                            <p:strVal val="#ppt_x"/>
                                          </p:val>
                                        </p:tav>
                                      </p:tavLst>
                                    </p:anim>
                                    <p:anim calcmode="lin" valueType="num">
                                      <p:cBhvr additive="base">
                                        <p:cTn id="34" dur="500" fill="hold"/>
                                        <p:tgtEl>
                                          <p:spTgt spid="25637"/>
                                        </p:tgtEl>
                                        <p:attrNameLst>
                                          <p:attrName>ppt_y</p:attrName>
                                        </p:attrNameLst>
                                      </p:cBhvr>
                                      <p:tavLst>
                                        <p:tav tm="0">
                                          <p:val>
                                            <p:strVal val="#ppt_y"/>
                                          </p:val>
                                        </p:tav>
                                        <p:tav tm="100000">
                                          <p:val>
                                            <p:strVal val="#ppt_y"/>
                                          </p:val>
                                        </p:tav>
                                      </p:tavLst>
                                    </p:anim>
                                  </p:childTnLst>
                                </p:cTn>
                              </p:par>
                              <p:par>
                                <p:cTn id="35" presetID="49" presetClass="entr" presetSubtype="0" decel="100000" fill="hold" grpId="0" nodeType="withEffect">
                                  <p:stCondLst>
                                    <p:cond delay="0"/>
                                  </p:stCondLst>
                                  <p:childTnLst>
                                    <p:set>
                                      <p:cBhvr>
                                        <p:cTn id="36" dur="1" fill="hold">
                                          <p:stCondLst>
                                            <p:cond delay="0"/>
                                          </p:stCondLst>
                                        </p:cTn>
                                        <p:tgtEl>
                                          <p:spTgt spid="25638"/>
                                        </p:tgtEl>
                                        <p:attrNameLst>
                                          <p:attrName>style.visibility</p:attrName>
                                        </p:attrNameLst>
                                      </p:cBhvr>
                                      <p:to>
                                        <p:strVal val="visible"/>
                                      </p:to>
                                    </p:set>
                                    <p:anim calcmode="lin" valueType="num">
                                      <p:cBhvr>
                                        <p:cTn id="37" dur="500" fill="hold"/>
                                        <p:tgtEl>
                                          <p:spTgt spid="25638"/>
                                        </p:tgtEl>
                                        <p:attrNameLst>
                                          <p:attrName>ppt_w</p:attrName>
                                        </p:attrNameLst>
                                      </p:cBhvr>
                                      <p:tavLst>
                                        <p:tav tm="0">
                                          <p:val>
                                            <p:fltVal val="0"/>
                                          </p:val>
                                        </p:tav>
                                        <p:tav tm="100000">
                                          <p:val>
                                            <p:strVal val="#ppt_w"/>
                                          </p:val>
                                        </p:tav>
                                      </p:tavLst>
                                    </p:anim>
                                    <p:anim calcmode="lin" valueType="num">
                                      <p:cBhvr>
                                        <p:cTn id="38" dur="500" fill="hold"/>
                                        <p:tgtEl>
                                          <p:spTgt spid="25638"/>
                                        </p:tgtEl>
                                        <p:attrNameLst>
                                          <p:attrName>ppt_h</p:attrName>
                                        </p:attrNameLst>
                                      </p:cBhvr>
                                      <p:tavLst>
                                        <p:tav tm="0">
                                          <p:val>
                                            <p:fltVal val="0"/>
                                          </p:val>
                                        </p:tav>
                                        <p:tav tm="100000">
                                          <p:val>
                                            <p:strVal val="#ppt_h"/>
                                          </p:val>
                                        </p:tav>
                                      </p:tavLst>
                                    </p:anim>
                                    <p:anim calcmode="lin" valueType="num">
                                      <p:cBhvr>
                                        <p:cTn id="39" dur="500" fill="hold"/>
                                        <p:tgtEl>
                                          <p:spTgt spid="25638"/>
                                        </p:tgtEl>
                                        <p:attrNameLst>
                                          <p:attrName>style.rotation</p:attrName>
                                        </p:attrNameLst>
                                      </p:cBhvr>
                                      <p:tavLst>
                                        <p:tav tm="0">
                                          <p:val>
                                            <p:fltVal val="360"/>
                                          </p:val>
                                        </p:tav>
                                        <p:tav tm="100000">
                                          <p:val>
                                            <p:fltVal val="0"/>
                                          </p:val>
                                        </p:tav>
                                      </p:tavLst>
                                    </p:anim>
                                    <p:animEffect transition="in" filter="fade">
                                      <p:cBhvr>
                                        <p:cTn id="40" dur="500"/>
                                        <p:tgtEl>
                                          <p:spTgt spid="25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37" grpId="0" animBg="1"/>
      <p:bldP spid="2563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figure_10_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39700"/>
            <a:ext cx="8331200" cy="659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55562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85800" y="0"/>
            <a:ext cx="7772400" cy="1143000"/>
          </a:xfrm>
        </p:spPr>
        <p:txBody>
          <a:bodyPr/>
          <a:lstStyle/>
          <a:p>
            <a:r>
              <a:rPr lang="en-US" sz="3600" b="1" i="1"/>
              <a:t>Spectral Response Curve </a:t>
            </a:r>
            <a:r>
              <a:rPr lang="en-US" sz="3200" b="1" i="1"/>
              <a:t>(</a:t>
            </a:r>
            <a:r>
              <a:rPr lang="en-US" sz="3200"/>
              <a:t>“signature”)</a:t>
            </a:r>
          </a:p>
        </p:txBody>
      </p:sp>
      <p:pic>
        <p:nvPicPr>
          <p:cNvPr id="61444" name="Picture 4" descr="spec_bands_3"/>
          <p:cNvPicPr>
            <a:picLocks noChangeAspect="1" noChangeArrowheads="1"/>
          </p:cNvPicPr>
          <p:nvPr/>
        </p:nvPicPr>
        <p:blipFill>
          <a:blip r:embed="rId3" cstate="print"/>
          <a:srcRect/>
          <a:stretch>
            <a:fillRect/>
          </a:stretch>
        </p:blipFill>
        <p:spPr bwMode="auto">
          <a:xfrm>
            <a:off x="723900" y="1143000"/>
            <a:ext cx="7696200" cy="5321300"/>
          </a:xfrm>
          <a:prstGeom prst="rect">
            <a:avLst/>
          </a:prstGeom>
          <a:noFill/>
        </p:spPr>
      </p:pic>
      <p:sp>
        <p:nvSpPr>
          <p:cNvPr id="61446" name="Text Box 6"/>
          <p:cNvSpPr txBox="1">
            <a:spLocks noChangeArrowheads="1"/>
          </p:cNvSpPr>
          <p:nvPr/>
        </p:nvSpPr>
        <p:spPr bwMode="auto">
          <a:xfrm>
            <a:off x="1812925" y="6437313"/>
            <a:ext cx="5797550" cy="366712"/>
          </a:xfrm>
          <a:prstGeom prst="rect">
            <a:avLst/>
          </a:prstGeom>
          <a:noFill/>
          <a:ln w="12700">
            <a:noFill/>
            <a:miter lim="800000"/>
            <a:headEnd type="none" w="sm" len="sm"/>
            <a:tailEnd type="none" w="sm" len="sm"/>
          </a:ln>
          <a:effectLst/>
        </p:spPr>
        <p:txBody>
          <a:bodyPr wrap="none">
            <a:spAutoFit/>
          </a:bodyPr>
          <a:lstStyle/>
          <a:p>
            <a:r>
              <a:rPr lang="en-US"/>
              <a:t>Natural objects appear to be the color they most reflect!</a:t>
            </a:r>
          </a:p>
        </p:txBody>
      </p:sp>
    </p:spTree>
    <p:extLst>
      <p:ext uri="{BB962C8B-B14F-4D97-AF65-F5344CB8AC3E}">
        <p14:creationId xmlns:p14="http://schemas.microsoft.com/office/powerpoint/2010/main" val="29040940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lide Number Placeholder 6"/>
          <p:cNvSpPr>
            <a:spLocks noGrp="1"/>
          </p:cNvSpPr>
          <p:nvPr>
            <p:ph type="sldNum" sz="quarter" idx="11"/>
          </p:nvPr>
        </p:nvSpPr>
        <p:spPr/>
        <p:txBody>
          <a:bodyPr/>
          <a:lstStyle/>
          <a:p>
            <a:fld id="{2A32A56D-5E19-4F0C-8332-7C2060BD4CDC}" type="slidenum">
              <a:rPr lang="en-US"/>
              <a:pPr/>
              <a:t>38</a:t>
            </a:fld>
            <a:endParaRPr lang="en-US"/>
          </a:p>
        </p:txBody>
      </p:sp>
      <p:grpSp>
        <p:nvGrpSpPr>
          <p:cNvPr id="28703" name="Group 31"/>
          <p:cNvGrpSpPr>
            <a:grpSpLocks/>
          </p:cNvGrpSpPr>
          <p:nvPr/>
        </p:nvGrpSpPr>
        <p:grpSpPr bwMode="auto">
          <a:xfrm>
            <a:off x="4191000" y="1828800"/>
            <a:ext cx="4800600" cy="3127375"/>
            <a:chOff x="2640" y="1104"/>
            <a:chExt cx="3024" cy="1970"/>
          </a:xfrm>
        </p:grpSpPr>
        <p:grpSp>
          <p:nvGrpSpPr>
            <p:cNvPr id="28696" name="Group 24"/>
            <p:cNvGrpSpPr>
              <a:grpSpLocks/>
            </p:cNvGrpSpPr>
            <p:nvPr/>
          </p:nvGrpSpPr>
          <p:grpSpPr bwMode="auto">
            <a:xfrm>
              <a:off x="2640" y="1104"/>
              <a:ext cx="3024" cy="1970"/>
              <a:chOff x="2640" y="1104"/>
              <a:chExt cx="3024" cy="1970"/>
            </a:xfrm>
          </p:grpSpPr>
          <p:sp>
            <p:nvSpPr>
              <p:cNvPr id="28695" name="Rectangle 23"/>
              <p:cNvSpPr>
                <a:spLocks noChangeArrowheads="1"/>
              </p:cNvSpPr>
              <p:nvPr/>
            </p:nvSpPr>
            <p:spPr bwMode="auto">
              <a:xfrm>
                <a:off x="2706" y="1158"/>
                <a:ext cx="2958" cy="1914"/>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28689" name="Object 17"/>
              <p:cNvGraphicFramePr>
                <a:graphicFrameLocks noChangeAspect="1"/>
              </p:cNvGraphicFramePr>
              <p:nvPr/>
            </p:nvGraphicFramePr>
            <p:xfrm>
              <a:off x="4164" y="1628"/>
              <a:ext cx="72" cy="136"/>
            </p:xfrm>
            <a:graphic>
              <a:graphicData uri="http://schemas.openxmlformats.org/presentationml/2006/ole">
                <mc:AlternateContent xmlns:mc="http://schemas.openxmlformats.org/markup-compatibility/2006">
                  <mc:Choice xmlns:v="urn:schemas-microsoft-com:vml" Requires="v">
                    <p:oleObj spid="_x0000_s261176" name="Equation" r:id="rId6" imgW="114120" imgH="215640" progId="Equation.3">
                      <p:embed/>
                    </p:oleObj>
                  </mc:Choice>
                  <mc:Fallback>
                    <p:oleObj name="Equation" r:id="rId6" imgW="11412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64" y="1628"/>
                            <a:ext cx="72" cy="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867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0" y="1104"/>
                <a:ext cx="3024" cy="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8702" name="Picture 30" descr="Color Wavelength"/>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24" y="2592"/>
              <a:ext cx="432" cy="106"/>
            </a:xfrm>
            <a:prstGeom prst="rect">
              <a:avLst/>
            </a:prstGeom>
            <a:noFill/>
            <a:extLst>
              <a:ext uri="{909E8E84-426E-40DD-AFC4-6F175D3DCCD1}">
                <a14:hiddenFill xmlns:a14="http://schemas.microsoft.com/office/drawing/2010/main">
                  <a:solidFill>
                    <a:srgbClr val="FFFFFF"/>
                  </a:solidFill>
                </a14:hiddenFill>
              </a:ext>
            </a:extLst>
          </p:spPr>
        </p:pic>
      </p:grpSp>
      <p:sp>
        <p:nvSpPr>
          <p:cNvPr id="28674" name="Rectangle 2"/>
          <p:cNvSpPr>
            <a:spLocks noGrp="1" noRot="1" noChangeArrowheads="1"/>
          </p:cNvSpPr>
          <p:nvPr>
            <p:ph type="title"/>
          </p:nvPr>
        </p:nvSpPr>
        <p:spPr>
          <a:xfrm>
            <a:off x="457200" y="274638"/>
            <a:ext cx="8229600" cy="563562"/>
          </a:xfrm>
        </p:spPr>
        <p:txBody>
          <a:bodyPr>
            <a:noAutofit/>
          </a:bodyPr>
          <a:lstStyle/>
          <a:p>
            <a:pPr>
              <a:lnSpc>
                <a:spcPct val="80000"/>
              </a:lnSpc>
              <a:spcBef>
                <a:spcPts val="600"/>
              </a:spcBef>
            </a:pPr>
            <a:r>
              <a:rPr lang="en-US" sz="3200" dirty="0"/>
              <a:t>How do you get useful information out of the reflectance spectrum?</a:t>
            </a:r>
          </a:p>
        </p:txBody>
      </p:sp>
      <p:sp>
        <p:nvSpPr>
          <p:cNvPr id="28675" name="Rectangle 3"/>
          <p:cNvSpPr>
            <a:spLocks noGrp="1" noChangeArrowheads="1"/>
          </p:cNvSpPr>
          <p:nvPr>
            <p:ph type="body" sz="half" idx="1"/>
          </p:nvPr>
        </p:nvSpPr>
        <p:spPr>
          <a:xfrm>
            <a:off x="1" y="904080"/>
            <a:ext cx="3200400" cy="5344320"/>
          </a:xfrm>
        </p:spPr>
        <p:txBody>
          <a:bodyPr>
            <a:noAutofit/>
          </a:bodyPr>
          <a:lstStyle/>
          <a:p>
            <a:pPr>
              <a:lnSpc>
                <a:spcPct val="80000"/>
              </a:lnSpc>
              <a:spcBef>
                <a:spcPts val="600"/>
              </a:spcBef>
            </a:pPr>
            <a:r>
              <a:rPr lang="en-US" sz="1800" dirty="0" smtClean="0">
                <a:latin typeface="+mj-lt"/>
              </a:rPr>
              <a:t>Start </a:t>
            </a:r>
            <a:r>
              <a:rPr lang="en-US" sz="1800" dirty="0">
                <a:latin typeface="+mj-lt"/>
              </a:rPr>
              <a:t>with the </a:t>
            </a:r>
            <a:r>
              <a:rPr lang="en-US" sz="1800" dirty="0">
                <a:solidFill>
                  <a:srgbClr val="FF0000"/>
                </a:solidFill>
                <a:latin typeface="+mj-lt"/>
              </a:rPr>
              <a:t>spectrum of a leaf and play part of the spectrum off against another</a:t>
            </a:r>
          </a:p>
          <a:p>
            <a:pPr>
              <a:lnSpc>
                <a:spcPct val="80000"/>
              </a:lnSpc>
              <a:spcBef>
                <a:spcPts val="600"/>
              </a:spcBef>
            </a:pPr>
            <a:r>
              <a:rPr lang="en-US" sz="1800" dirty="0">
                <a:latin typeface="+mj-lt"/>
              </a:rPr>
              <a:t>An example of a mathematical transform or index based on reflectance:</a:t>
            </a:r>
          </a:p>
          <a:p>
            <a:pPr lvl="1">
              <a:lnSpc>
                <a:spcPct val="80000"/>
              </a:lnSpc>
              <a:spcBef>
                <a:spcPts val="600"/>
              </a:spcBef>
            </a:pPr>
            <a:r>
              <a:rPr lang="en-US" sz="1800" u="sng" dirty="0">
                <a:latin typeface="+mj-lt"/>
              </a:rPr>
              <a:t>N</a:t>
            </a:r>
            <a:r>
              <a:rPr lang="en-US" sz="1800" dirty="0">
                <a:latin typeface="+mj-lt"/>
              </a:rPr>
              <a:t>ormalized </a:t>
            </a:r>
            <a:r>
              <a:rPr lang="en-US" sz="1800" u="sng" dirty="0">
                <a:latin typeface="+mj-lt"/>
              </a:rPr>
              <a:t>D</a:t>
            </a:r>
            <a:r>
              <a:rPr lang="en-US" sz="1800" dirty="0">
                <a:latin typeface="+mj-lt"/>
              </a:rPr>
              <a:t>ifference </a:t>
            </a:r>
            <a:r>
              <a:rPr lang="en-US" sz="1800" u="sng" dirty="0">
                <a:latin typeface="+mj-lt"/>
              </a:rPr>
              <a:t>V</a:t>
            </a:r>
            <a:r>
              <a:rPr lang="en-US" sz="1800" dirty="0">
                <a:latin typeface="+mj-lt"/>
              </a:rPr>
              <a:t>egetation </a:t>
            </a:r>
            <a:r>
              <a:rPr lang="en-US" sz="1800" u="sng" dirty="0">
                <a:latin typeface="+mj-lt"/>
              </a:rPr>
              <a:t>I</a:t>
            </a:r>
            <a:r>
              <a:rPr lang="en-US" sz="1800" dirty="0">
                <a:latin typeface="+mj-lt"/>
              </a:rPr>
              <a:t>ndex or “Greenness” Index</a:t>
            </a:r>
          </a:p>
          <a:p>
            <a:pPr lvl="1">
              <a:lnSpc>
                <a:spcPct val="80000"/>
              </a:lnSpc>
              <a:spcBef>
                <a:spcPts val="600"/>
              </a:spcBef>
            </a:pPr>
            <a:r>
              <a:rPr lang="en-US" sz="1800" dirty="0">
                <a:latin typeface="+mj-lt"/>
              </a:rPr>
              <a:t>Pick, for instance, 670 nm for red and 800 nm for NIR</a:t>
            </a:r>
          </a:p>
          <a:p>
            <a:pPr lvl="1">
              <a:lnSpc>
                <a:spcPct val="80000"/>
              </a:lnSpc>
              <a:spcBef>
                <a:spcPts val="600"/>
              </a:spcBef>
            </a:pPr>
            <a:r>
              <a:rPr lang="en-US" sz="1800" dirty="0">
                <a:latin typeface="+mj-lt"/>
              </a:rPr>
              <a:t>Relatively green leaf</a:t>
            </a:r>
          </a:p>
          <a:p>
            <a:pPr lvl="1">
              <a:lnSpc>
                <a:spcPct val="80000"/>
              </a:lnSpc>
              <a:spcBef>
                <a:spcPts val="600"/>
              </a:spcBef>
            </a:pPr>
            <a:r>
              <a:rPr lang="en-US" sz="1800" dirty="0">
                <a:latin typeface="+mj-lt"/>
              </a:rPr>
              <a:t>Not so green leaf</a:t>
            </a:r>
          </a:p>
          <a:p>
            <a:pPr>
              <a:lnSpc>
                <a:spcPct val="80000"/>
              </a:lnSpc>
              <a:spcBef>
                <a:spcPts val="600"/>
              </a:spcBef>
            </a:pPr>
            <a:r>
              <a:rPr lang="en-US" sz="1800" dirty="0">
                <a:latin typeface="+mj-lt"/>
              </a:rPr>
              <a:t>NDVI used globally</a:t>
            </a:r>
          </a:p>
          <a:p>
            <a:pPr>
              <a:lnSpc>
                <a:spcPct val="80000"/>
              </a:lnSpc>
              <a:spcBef>
                <a:spcPts val="600"/>
              </a:spcBef>
            </a:pPr>
            <a:r>
              <a:rPr lang="en-US" sz="1800" dirty="0">
                <a:latin typeface="+mj-lt"/>
              </a:rPr>
              <a:t>Calibrations performed to convert an “index value” into an estimate of a biophysical parameter like chlorophyll content</a:t>
            </a:r>
          </a:p>
          <a:p>
            <a:pPr>
              <a:lnSpc>
                <a:spcPct val="80000"/>
              </a:lnSpc>
              <a:spcBef>
                <a:spcPts val="600"/>
              </a:spcBef>
              <a:buFont typeface="Wingdings" pitchFamily="2" charset="2"/>
              <a:buNone/>
            </a:pPr>
            <a:endParaRPr lang="en-US" sz="1800" dirty="0">
              <a:latin typeface="+mj-lt"/>
            </a:endParaRPr>
          </a:p>
        </p:txBody>
      </p:sp>
      <p:grpSp>
        <p:nvGrpSpPr>
          <p:cNvPr id="28701" name="Group 29"/>
          <p:cNvGrpSpPr>
            <a:grpSpLocks/>
          </p:cNvGrpSpPr>
          <p:nvPr/>
        </p:nvGrpSpPr>
        <p:grpSpPr bwMode="auto">
          <a:xfrm>
            <a:off x="5591175" y="2057400"/>
            <a:ext cx="579438" cy="2286000"/>
            <a:chOff x="3523" y="1248"/>
            <a:chExt cx="365" cy="1440"/>
          </a:xfrm>
        </p:grpSpPr>
        <p:sp>
          <p:nvSpPr>
            <p:cNvPr id="28680" name="Line 8"/>
            <p:cNvSpPr>
              <a:spLocks noChangeShapeType="1"/>
            </p:cNvSpPr>
            <p:nvPr/>
          </p:nvSpPr>
          <p:spPr bwMode="auto">
            <a:xfrm>
              <a:off x="3535" y="1248"/>
              <a:ext cx="0" cy="1440"/>
            </a:xfrm>
            <a:prstGeom prst="line">
              <a:avLst/>
            </a:prstGeom>
            <a:noFill/>
            <a:ln w="381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1" name="Text Box 9"/>
            <p:cNvSpPr txBox="1">
              <a:spLocks noChangeArrowheads="1"/>
            </p:cNvSpPr>
            <p:nvPr/>
          </p:nvSpPr>
          <p:spPr bwMode="auto">
            <a:xfrm>
              <a:off x="3559" y="1584"/>
              <a:ext cx="32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solidFill>
                    <a:schemeClr val="bg2"/>
                  </a:solidFill>
                </a:rPr>
                <a:t>800</a:t>
              </a:r>
            </a:p>
          </p:txBody>
        </p:sp>
        <p:sp>
          <p:nvSpPr>
            <p:cNvPr id="28684" name="Line 12"/>
            <p:cNvSpPr>
              <a:spLocks noChangeShapeType="1"/>
            </p:cNvSpPr>
            <p:nvPr/>
          </p:nvSpPr>
          <p:spPr bwMode="auto">
            <a:xfrm flipV="1">
              <a:off x="3523" y="1393"/>
              <a:ext cx="27" cy="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694" name="Group 22"/>
          <p:cNvGrpSpPr>
            <a:grpSpLocks/>
          </p:cNvGrpSpPr>
          <p:nvPr/>
        </p:nvGrpSpPr>
        <p:grpSpPr bwMode="auto">
          <a:xfrm>
            <a:off x="4953000" y="5110163"/>
            <a:ext cx="3200400" cy="1138237"/>
            <a:chOff x="3120" y="3219"/>
            <a:chExt cx="2016" cy="717"/>
          </a:xfrm>
        </p:grpSpPr>
        <p:sp>
          <p:nvSpPr>
            <p:cNvPr id="28693" name="Rectangle 21"/>
            <p:cNvSpPr>
              <a:spLocks noChangeArrowheads="1"/>
            </p:cNvSpPr>
            <p:nvPr/>
          </p:nvSpPr>
          <p:spPr bwMode="auto">
            <a:xfrm>
              <a:off x="3162" y="3264"/>
              <a:ext cx="1974" cy="67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28691" name="Object 19"/>
            <p:cNvGraphicFramePr>
              <a:graphicFrameLocks noChangeAspect="1"/>
            </p:cNvGraphicFramePr>
            <p:nvPr/>
          </p:nvGraphicFramePr>
          <p:xfrm>
            <a:off x="3120" y="3219"/>
            <a:ext cx="1979" cy="666"/>
          </p:xfrm>
          <a:graphic>
            <a:graphicData uri="http://schemas.openxmlformats.org/presentationml/2006/ole">
              <mc:AlternateContent xmlns:mc="http://schemas.openxmlformats.org/markup-compatibility/2006">
                <mc:Choice xmlns:v="urn:schemas-microsoft-com:vml" Requires="v">
                  <p:oleObj spid="_x0000_s261177" name="Equation" r:id="rId10" imgW="1282680" imgH="431640" progId="Equation.3">
                    <p:embed/>
                  </p:oleObj>
                </mc:Choice>
                <mc:Fallback>
                  <p:oleObj name="Equation" r:id="rId10" imgW="1282680" imgH="4316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20" y="3219"/>
                          <a:ext cx="1979" cy="666"/>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28687" name="Group 15"/>
          <p:cNvGrpSpPr>
            <a:grpSpLocks/>
          </p:cNvGrpSpPr>
          <p:nvPr/>
        </p:nvGrpSpPr>
        <p:grpSpPr bwMode="auto">
          <a:xfrm>
            <a:off x="4876800" y="2057400"/>
            <a:ext cx="528638" cy="2286000"/>
            <a:chOff x="2976" y="1248"/>
            <a:chExt cx="333" cy="1440"/>
          </a:xfrm>
        </p:grpSpPr>
        <p:sp>
          <p:nvSpPr>
            <p:cNvPr id="28677" name="Line 5"/>
            <p:cNvSpPr>
              <a:spLocks noChangeShapeType="1"/>
            </p:cNvSpPr>
            <p:nvPr/>
          </p:nvSpPr>
          <p:spPr bwMode="auto">
            <a:xfrm>
              <a:off x="3300" y="1248"/>
              <a:ext cx="0" cy="144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78" name="Text Box 6"/>
            <p:cNvSpPr txBox="1">
              <a:spLocks noChangeArrowheads="1"/>
            </p:cNvSpPr>
            <p:nvPr/>
          </p:nvSpPr>
          <p:spPr bwMode="auto">
            <a:xfrm>
              <a:off x="2976" y="1584"/>
              <a:ext cx="32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solidFill>
                    <a:srgbClr val="CC0000"/>
                  </a:solidFill>
                </a:rPr>
                <a:t>670</a:t>
              </a:r>
            </a:p>
          </p:txBody>
        </p:sp>
        <p:sp>
          <p:nvSpPr>
            <p:cNvPr id="28682" name="Line 10"/>
            <p:cNvSpPr>
              <a:spLocks noChangeShapeType="1"/>
            </p:cNvSpPr>
            <p:nvPr/>
          </p:nvSpPr>
          <p:spPr bwMode="auto">
            <a:xfrm flipV="1">
              <a:off x="3280" y="2571"/>
              <a:ext cx="29" cy="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8704" name="Picture 32" descr="Green Lea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92438" y="1676400"/>
            <a:ext cx="3103562" cy="3276600"/>
          </a:xfrm>
          <a:prstGeom prst="rect">
            <a:avLst/>
          </a:prstGeom>
          <a:noFill/>
          <a:extLst>
            <a:ext uri="{909E8E84-426E-40DD-AFC4-6F175D3DCCD1}">
              <a14:hiddenFill xmlns:a14="http://schemas.microsoft.com/office/drawing/2010/main">
                <a:solidFill>
                  <a:srgbClr val="FFFFFF"/>
                </a:solidFill>
              </a14:hiddenFill>
            </a:ext>
          </a:extLst>
        </p:spPr>
      </p:pic>
      <p:sp>
        <p:nvSpPr>
          <p:cNvPr id="28705" name="Text Box 33"/>
          <p:cNvSpPr txBox="1">
            <a:spLocks noChangeArrowheads="1"/>
          </p:cNvSpPr>
          <p:nvPr/>
        </p:nvSpPr>
        <p:spPr bwMode="auto">
          <a:xfrm>
            <a:off x="4038600" y="3676650"/>
            <a:ext cx="1308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NDVI=0.87</a:t>
            </a:r>
          </a:p>
        </p:txBody>
      </p:sp>
      <p:pic>
        <p:nvPicPr>
          <p:cNvPr id="28706" name="Picture 34" descr="Less Green Lea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96000" y="1671638"/>
            <a:ext cx="2924175" cy="3286125"/>
          </a:xfrm>
          <a:prstGeom prst="rect">
            <a:avLst/>
          </a:prstGeom>
          <a:noFill/>
          <a:extLst>
            <a:ext uri="{909E8E84-426E-40DD-AFC4-6F175D3DCCD1}">
              <a14:hiddenFill xmlns:a14="http://schemas.microsoft.com/office/drawing/2010/main">
                <a:solidFill>
                  <a:srgbClr val="FFFFFF"/>
                </a:solidFill>
              </a14:hiddenFill>
            </a:ext>
          </a:extLst>
        </p:spPr>
      </p:pic>
      <p:sp>
        <p:nvSpPr>
          <p:cNvPr id="28707" name="Text Box 35"/>
          <p:cNvSpPr txBox="1">
            <a:spLocks noChangeArrowheads="1"/>
          </p:cNvSpPr>
          <p:nvPr/>
        </p:nvSpPr>
        <p:spPr bwMode="auto">
          <a:xfrm>
            <a:off x="7194550" y="3675063"/>
            <a:ext cx="1308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NDVI=0.18</a:t>
            </a:r>
          </a:p>
        </p:txBody>
      </p:sp>
      <p:pic>
        <p:nvPicPr>
          <p:cNvPr id="28712" name="Picture 4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71975" y="4035425"/>
            <a:ext cx="4648200"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NoAm NDVI.mpeg">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5"/>
          <a:stretch>
            <a:fillRect/>
          </a:stretch>
        </p:blipFill>
        <p:spPr>
          <a:xfrm>
            <a:off x="4000500" y="2083269"/>
            <a:ext cx="4544219" cy="3098331"/>
          </a:xfrm>
          <a:prstGeom prst="rect">
            <a:avLst/>
          </a:prstGeom>
        </p:spPr>
      </p:pic>
    </p:spTree>
    <p:extLst>
      <p:ext uri="{BB962C8B-B14F-4D97-AF65-F5344CB8AC3E}">
        <p14:creationId xmlns:p14="http://schemas.microsoft.com/office/powerpoint/2010/main" val="845745999"/>
      </p:ext>
    </p:extLst>
  </p:cSld>
  <p:clrMapOvr>
    <a:masterClrMapping/>
  </p:clrMapOvr>
  <p:timing>
    <p:tnLst>
      <p:par>
        <p:cTn id="1" dur="indefinite" restart="never" nodeType="tmRoot">
          <p:childTnLst>
            <p:video>
              <p:cMediaNode vol="80000" showWhenStopped="0">
                <p:cTn id="2" repeatCount="indefinite" fill="hold" display="0">
                  <p:stCondLst>
                    <p:cond delay="indefinite"/>
                  </p:stCondLst>
                </p:cTn>
                <p:tgtEl>
                  <p:spTgt spid="3"/>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Rectangle 4"/>
          <p:cNvSpPr>
            <a:spLocks noGrp="1" noChangeArrowheads="1"/>
          </p:cNvSpPr>
          <p:nvPr>
            <p:ph type="title"/>
          </p:nvPr>
        </p:nvSpPr>
        <p:spPr>
          <a:xfrm>
            <a:off x="228600" y="228600"/>
            <a:ext cx="4495800" cy="838200"/>
          </a:xfrm>
        </p:spPr>
        <p:txBody>
          <a:bodyPr/>
          <a:lstStyle/>
          <a:p>
            <a:r>
              <a:rPr lang="en-US" sz="3600" b="1" i="1" dirty="0"/>
              <a:t>Vegetation Index</a:t>
            </a:r>
          </a:p>
        </p:txBody>
      </p:sp>
      <p:sp>
        <p:nvSpPr>
          <p:cNvPr id="138247" name="Rectangle 7"/>
          <p:cNvSpPr>
            <a:spLocks noGrp="1" noChangeArrowheads="1"/>
          </p:cNvSpPr>
          <p:nvPr>
            <p:ph type="body" sz="half" idx="2"/>
          </p:nvPr>
        </p:nvSpPr>
        <p:spPr>
          <a:xfrm>
            <a:off x="4572000" y="762000"/>
            <a:ext cx="4114800" cy="3048000"/>
          </a:xfrm>
        </p:spPr>
        <p:txBody>
          <a:bodyPr/>
          <a:lstStyle/>
          <a:p>
            <a:pPr>
              <a:lnSpc>
                <a:spcPct val="90000"/>
              </a:lnSpc>
            </a:pPr>
            <a:r>
              <a:rPr lang="en-US" sz="2000" dirty="0"/>
              <a:t>As plants grow, canopy and biomass increase </a:t>
            </a:r>
          </a:p>
          <a:p>
            <a:pPr>
              <a:lnSpc>
                <a:spcPct val="90000"/>
              </a:lnSpc>
            </a:pPr>
            <a:r>
              <a:rPr lang="en-US" sz="2000" dirty="0"/>
              <a:t>Green leaves absorb more red and blue light –</a:t>
            </a:r>
          </a:p>
          <a:p>
            <a:pPr>
              <a:lnSpc>
                <a:spcPct val="90000"/>
              </a:lnSpc>
            </a:pPr>
            <a:r>
              <a:rPr lang="en-US" sz="2000" dirty="0"/>
              <a:t>Increase in NIR reflectance</a:t>
            </a:r>
          </a:p>
          <a:p>
            <a:pPr>
              <a:lnSpc>
                <a:spcPct val="90000"/>
              </a:lnSpc>
            </a:pPr>
            <a:r>
              <a:rPr lang="en-US" sz="2000" dirty="0"/>
              <a:t>Vegetation indices express the difference between NIR and red reflectance</a:t>
            </a:r>
          </a:p>
          <a:p>
            <a:pPr>
              <a:lnSpc>
                <a:spcPct val="90000"/>
              </a:lnSpc>
            </a:pPr>
            <a:r>
              <a:rPr lang="en-US" sz="2000" b="1" dirty="0"/>
              <a:t>“Greenness”</a:t>
            </a:r>
            <a:r>
              <a:rPr lang="en-US" sz="2000" dirty="0"/>
              <a:t> - associated with plant photosynthetic activity, biomass, fractional cover of vegetation</a:t>
            </a:r>
          </a:p>
        </p:txBody>
      </p:sp>
      <p:pic>
        <p:nvPicPr>
          <p:cNvPr id="138245" name="Picture 5"/>
          <p:cNvPicPr>
            <a:picLocks noChangeAspect="1" noChangeArrowheads="1"/>
          </p:cNvPicPr>
          <p:nvPr/>
        </p:nvPicPr>
        <p:blipFill>
          <a:blip r:embed="rId3" cstate="print"/>
          <a:srcRect/>
          <a:stretch>
            <a:fillRect/>
          </a:stretch>
        </p:blipFill>
        <p:spPr bwMode="auto">
          <a:xfrm>
            <a:off x="381000" y="1981200"/>
            <a:ext cx="4186238" cy="2936875"/>
          </a:xfrm>
          <a:prstGeom prst="rect">
            <a:avLst/>
          </a:prstGeom>
          <a:noFill/>
          <a:ln w="12700">
            <a:noFill/>
            <a:miter lim="800000"/>
            <a:headEnd type="none" w="sm" len="sm"/>
            <a:tailEnd type="none" w="sm" len="sm"/>
          </a:ln>
          <a:effectLst/>
        </p:spPr>
      </p:pic>
      <p:pic>
        <p:nvPicPr>
          <p:cNvPr id="138249" name="Picture 9" descr="NDVI=\frac{(NIR-RED)}{(NIR+RED)}"/>
          <p:cNvPicPr>
            <a:picLocks noChangeAspect="1" noChangeArrowheads="1"/>
          </p:cNvPicPr>
          <p:nvPr/>
        </p:nvPicPr>
        <p:blipFill>
          <a:blip r:embed="rId4" cstate="print"/>
          <a:srcRect/>
          <a:stretch>
            <a:fillRect/>
          </a:stretch>
        </p:blipFill>
        <p:spPr bwMode="auto">
          <a:xfrm>
            <a:off x="1066800" y="5638800"/>
            <a:ext cx="2076450" cy="447675"/>
          </a:xfrm>
          <a:prstGeom prst="rect">
            <a:avLst/>
          </a:prstGeom>
          <a:noFill/>
        </p:spPr>
      </p:pic>
      <p:sp>
        <p:nvSpPr>
          <p:cNvPr id="138250" name="Text Box 10"/>
          <p:cNvSpPr txBox="1">
            <a:spLocks noChangeArrowheads="1"/>
          </p:cNvSpPr>
          <p:nvPr/>
        </p:nvSpPr>
        <p:spPr bwMode="auto">
          <a:xfrm>
            <a:off x="304800" y="5105400"/>
            <a:ext cx="4724400" cy="396875"/>
          </a:xfrm>
          <a:prstGeom prst="rect">
            <a:avLst/>
          </a:prstGeom>
          <a:noFill/>
          <a:ln w="12700">
            <a:noFill/>
            <a:miter lim="800000"/>
            <a:headEnd type="none" w="sm" len="sm"/>
            <a:tailEnd type="none" w="sm" len="sm"/>
          </a:ln>
          <a:effectLst/>
        </p:spPr>
        <p:txBody>
          <a:bodyPr>
            <a:spAutoFit/>
          </a:bodyPr>
          <a:lstStyle/>
          <a:p>
            <a:r>
              <a:rPr lang="en-US" sz="2000" dirty="0">
                <a:solidFill>
                  <a:srgbClr val="FF0000"/>
                </a:solidFill>
              </a:rPr>
              <a:t>Normalized vegetation index (-1, 1)</a:t>
            </a:r>
          </a:p>
        </p:txBody>
      </p:sp>
      <p:pic>
        <p:nvPicPr>
          <p:cNvPr id="7" name="Picture 5"/>
          <p:cNvPicPr>
            <a:picLocks noChangeAspect="1" noChangeArrowheads="1"/>
          </p:cNvPicPr>
          <p:nvPr/>
        </p:nvPicPr>
        <p:blipFill>
          <a:blip r:embed="rId5" cstate="print"/>
          <a:srcRect/>
          <a:stretch>
            <a:fillRect/>
          </a:stretch>
        </p:blipFill>
        <p:spPr bwMode="auto">
          <a:xfrm>
            <a:off x="5181600" y="4495800"/>
            <a:ext cx="3505200" cy="2198304"/>
          </a:xfrm>
          <a:prstGeom prst="rect">
            <a:avLst/>
          </a:prstGeom>
          <a:noFill/>
          <a:ln w="12700">
            <a:noFill/>
            <a:miter lim="800000"/>
            <a:headEnd type="none" w="sm" len="sm"/>
            <a:tailEnd type="none" w="sm" len="sm"/>
          </a:ln>
          <a:effectLst/>
        </p:spPr>
      </p:pic>
    </p:spTree>
    <p:extLst>
      <p:ext uri="{BB962C8B-B14F-4D97-AF65-F5344CB8AC3E}">
        <p14:creationId xmlns:p14="http://schemas.microsoft.com/office/powerpoint/2010/main" val="4020058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6325" name="Object 5"/>
          <p:cNvGraphicFramePr>
            <a:graphicFrameLocks noGrp="1" noChangeAspect="1"/>
          </p:cNvGraphicFramePr>
          <p:nvPr>
            <p:ph type="clipArt" sz="half" idx="2"/>
            <p:extLst>
              <p:ext uri="{D42A27DB-BD31-4B8C-83A1-F6EECF244321}">
                <p14:modId xmlns:p14="http://schemas.microsoft.com/office/powerpoint/2010/main" val="3593350043"/>
              </p:ext>
            </p:extLst>
          </p:nvPr>
        </p:nvGraphicFramePr>
        <p:xfrm>
          <a:off x="1371600" y="2991663"/>
          <a:ext cx="5410200" cy="3571062"/>
        </p:xfrm>
        <a:graphic>
          <a:graphicData uri="http://schemas.openxmlformats.org/presentationml/2006/ole">
            <mc:AlternateContent xmlns:mc="http://schemas.openxmlformats.org/markup-compatibility/2006">
              <mc:Choice xmlns:v="urn:schemas-microsoft-com:vml" Requires="v">
                <p:oleObj spid="_x0000_s56383" name="Photo Editor Photo" r:id="rId3" imgW="7497221" imgH="4952381" progId="">
                  <p:embed/>
                </p:oleObj>
              </mc:Choice>
              <mc:Fallback>
                <p:oleObj name="Photo Editor Photo" r:id="rId3" imgW="7497221" imgH="4952381" progId="">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991663"/>
                        <a:ext cx="5410200" cy="3571062"/>
                      </a:xfrm>
                      <a:prstGeom prst="rect">
                        <a:avLst/>
                      </a:prstGeom>
                      <a:noFill/>
                      <a:ln>
                        <a:noFill/>
                      </a:ln>
                      <a:effectLst/>
                    </p:spPr>
                  </p:pic>
                </p:oleObj>
              </mc:Fallback>
            </mc:AlternateContent>
          </a:graphicData>
        </a:graphic>
      </p:graphicFrame>
      <p:sp>
        <p:nvSpPr>
          <p:cNvPr id="56322" name="Rectangle 2"/>
          <p:cNvSpPr>
            <a:spLocks noGrp="1" noChangeArrowheads="1"/>
          </p:cNvSpPr>
          <p:nvPr>
            <p:ph type="title"/>
          </p:nvPr>
        </p:nvSpPr>
        <p:spPr>
          <a:xfrm>
            <a:off x="685800" y="533400"/>
            <a:ext cx="7772400" cy="990600"/>
          </a:xfrm>
        </p:spPr>
        <p:txBody>
          <a:bodyPr/>
          <a:lstStyle/>
          <a:p>
            <a:r>
              <a:rPr lang="en-US" sz="3600" i="1" dirty="0"/>
              <a:t>Remote Sensing: A Definition</a:t>
            </a:r>
          </a:p>
        </p:txBody>
      </p:sp>
      <p:sp>
        <p:nvSpPr>
          <p:cNvPr id="56323" name="Rectangle 3"/>
          <p:cNvSpPr>
            <a:spLocks noGrp="1" noChangeArrowheads="1"/>
          </p:cNvSpPr>
          <p:nvPr>
            <p:ph type="body" sz="half" idx="1"/>
          </p:nvPr>
        </p:nvSpPr>
        <p:spPr>
          <a:xfrm>
            <a:off x="381000" y="1676400"/>
            <a:ext cx="8458200" cy="1295400"/>
          </a:xfrm>
        </p:spPr>
        <p:txBody>
          <a:bodyPr/>
          <a:lstStyle/>
          <a:p>
            <a:pPr>
              <a:lnSpc>
                <a:spcPct val="90000"/>
              </a:lnSpc>
            </a:pPr>
            <a:r>
              <a:rPr lang="en-US" sz="2800" dirty="0"/>
              <a:t>The art and science of acquiring information about the earth and its environment using sensors mounted in aircraft and spacecraft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figure_10_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600" y="139700"/>
            <a:ext cx="6154738" cy="659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41500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5346" name="Object 2"/>
          <p:cNvGraphicFramePr>
            <a:graphicFrameLocks noChangeAspect="1"/>
          </p:cNvGraphicFramePr>
          <p:nvPr/>
        </p:nvGraphicFramePr>
        <p:xfrm>
          <a:off x="228600" y="533400"/>
          <a:ext cx="8610600" cy="5562600"/>
        </p:xfrm>
        <a:graphic>
          <a:graphicData uri="http://schemas.openxmlformats.org/presentationml/2006/ole">
            <mc:AlternateContent xmlns:mc="http://schemas.openxmlformats.org/markup-compatibility/2006">
              <mc:Choice xmlns:v="urn:schemas-microsoft-com:vml" Requires="v">
                <p:oleObj spid="_x0000_s262173" name="Photo Editor Photo" r:id="rId4" imgW="6838095" imgH="4420217" progId="">
                  <p:embed/>
                </p:oleObj>
              </mc:Choice>
              <mc:Fallback>
                <p:oleObj name="Photo Editor Photo" r:id="rId4" imgW="6838095" imgH="442021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33400"/>
                        <a:ext cx="86106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0863939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dirty="0" smtClean="0"/>
              <a:t>Imaging</a:t>
            </a:r>
            <a:endParaRPr lang="en-US" dirty="0"/>
          </a:p>
        </p:txBody>
      </p:sp>
      <p:sp>
        <p:nvSpPr>
          <p:cNvPr id="3" name="Content Placeholder 2"/>
          <p:cNvSpPr>
            <a:spLocks noGrp="1"/>
          </p:cNvSpPr>
          <p:nvPr>
            <p:ph idx="1"/>
          </p:nvPr>
        </p:nvSpPr>
        <p:spPr>
          <a:xfrm>
            <a:off x="457200" y="1447800"/>
            <a:ext cx="8229600" cy="4876800"/>
          </a:xfrm>
        </p:spPr>
        <p:txBody>
          <a:bodyPr/>
          <a:lstStyle/>
          <a:p>
            <a:r>
              <a:rPr lang="en-US" dirty="0" smtClean="0"/>
              <a:t>Digital images are made up of picture elements (pixels)</a:t>
            </a:r>
          </a:p>
          <a:p>
            <a:endParaRPr lang="en-US" dirty="0"/>
          </a:p>
        </p:txBody>
      </p:sp>
      <p:pic>
        <p:nvPicPr>
          <p:cNvPr id="5122" name="Picture 2" descr="C:\Users\aiz\MY_PROJ\My Courses\NRES 312\Lectures\Week 10\Visual Resources\no atmosphere no scatter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514600"/>
            <a:ext cx="3076575" cy="3070422"/>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aiz\MY_PROJ\My Courses\NRES 312\Lectures\Week 10\Visual Resources\Flag blowu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5211" y="2384507"/>
            <a:ext cx="4736144" cy="3330608"/>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a:off x="3429000" y="3505200"/>
            <a:ext cx="10668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1000" y="5715115"/>
            <a:ext cx="11125200" cy="830997"/>
          </a:xfrm>
          <a:prstGeom prst="rect">
            <a:avLst/>
          </a:prstGeom>
        </p:spPr>
        <p:txBody>
          <a:bodyPr wrap="square">
            <a:spAutoFit/>
          </a:bodyPr>
          <a:lstStyle/>
          <a:p>
            <a:r>
              <a:rPr lang="en-US" sz="2400" dirty="0" smtClean="0"/>
              <a:t>1957-- </a:t>
            </a:r>
            <a:r>
              <a:rPr lang="en-US" sz="2400" dirty="0"/>
              <a:t>Soviets launch Sputnik </a:t>
            </a:r>
            <a:r>
              <a:rPr lang="en-US" sz="2400" dirty="0" smtClean="0"/>
              <a:t>I</a:t>
            </a:r>
          </a:p>
          <a:p>
            <a:r>
              <a:rPr lang="en-US" sz="2400" dirty="0"/>
              <a:t>Explorer-I, </a:t>
            </a:r>
            <a:r>
              <a:rPr lang="en-US" sz="2400" dirty="0" smtClean="0"/>
              <a:t>Satellite 1958 </a:t>
            </a:r>
            <a:r>
              <a:rPr lang="en-US" sz="2400" dirty="0"/>
              <a:t>Alpha, </a:t>
            </a:r>
            <a:r>
              <a:rPr lang="en-US" sz="2400" dirty="0" smtClean="0"/>
              <a:t>the </a:t>
            </a:r>
            <a:r>
              <a:rPr lang="en-US" sz="2400" dirty="0"/>
              <a:t>first </a:t>
            </a:r>
            <a:r>
              <a:rPr lang="en-US" sz="2400" dirty="0" smtClean="0"/>
              <a:t> US earth </a:t>
            </a:r>
            <a:r>
              <a:rPr lang="en-US" sz="2400" dirty="0"/>
              <a:t>satellite </a:t>
            </a:r>
          </a:p>
        </p:txBody>
      </p:sp>
    </p:spTree>
    <p:extLst>
      <p:ext uri="{BB962C8B-B14F-4D97-AF65-F5344CB8AC3E}">
        <p14:creationId xmlns:p14="http://schemas.microsoft.com/office/powerpoint/2010/main" val="103712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5" y="19050"/>
            <a:ext cx="8229600" cy="591312"/>
          </a:xfrm>
        </p:spPr>
        <p:txBody>
          <a:bodyPr>
            <a:normAutofit fontScale="90000"/>
          </a:bodyPr>
          <a:lstStyle/>
          <a:p>
            <a:r>
              <a:rPr lang="en-US" dirty="0" smtClean="0"/>
              <a:t>Pixels on an image of earth</a:t>
            </a:r>
            <a:endParaRPr lang="en-US" dirty="0"/>
          </a:p>
        </p:txBody>
      </p:sp>
      <p:sp>
        <p:nvSpPr>
          <p:cNvPr id="3" name="Content Placeholder 2"/>
          <p:cNvSpPr>
            <a:spLocks noGrp="1"/>
          </p:cNvSpPr>
          <p:nvPr>
            <p:ph idx="1"/>
          </p:nvPr>
        </p:nvSpPr>
        <p:spPr>
          <a:xfrm>
            <a:off x="381000" y="814000"/>
            <a:ext cx="8229600" cy="4953000"/>
          </a:xfrm>
        </p:spPr>
        <p:txBody>
          <a:bodyPr/>
          <a:lstStyle/>
          <a:p>
            <a:r>
              <a:rPr lang="en-US" dirty="0" smtClean="0"/>
              <a:t>Images from satellites are digital images with pixels</a:t>
            </a:r>
            <a:endParaRPr lang="en-US" dirty="0"/>
          </a:p>
        </p:txBody>
      </p:sp>
      <p:pic>
        <p:nvPicPr>
          <p:cNvPr id="6146" name="Picture 2" descr="C:\Users\aiz\MY_PROJ\My Courses\NRES 312\Lectures\Week 10\Visual Resources\salton_321 true col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57400"/>
            <a:ext cx="4240343" cy="383381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aiz\MY_PROJ\My Courses\NRES 312\Lectures\Week 10\Visual Resources\salton_321 true color blowu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438400"/>
            <a:ext cx="5369417" cy="3648074"/>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a:off x="2057400" y="3974306"/>
            <a:ext cx="1524000" cy="5214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06276" y="2967335"/>
            <a:ext cx="6731458" cy="646331"/>
          </a:xfrm>
          <a:prstGeom prst="rect">
            <a:avLst/>
          </a:prstGeom>
          <a:solidFill>
            <a:schemeClr val="bg1"/>
          </a:solidFill>
        </p:spPr>
        <p:txBody>
          <a:bodyPr wrap="none" lIns="91440" tIns="45720" rIns="91440" bIns="45720">
            <a:spAutoFit/>
          </a:bodyPr>
          <a:lstStyle/>
          <a:p>
            <a:pPr algn="ctr"/>
            <a:r>
              <a:rPr lang="en-US" sz="36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Resolution: area per pixel</a:t>
            </a:r>
            <a:endParaRPr lang="en-US" sz="3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val="253481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591312"/>
          </a:xfrm>
        </p:spPr>
        <p:txBody>
          <a:bodyPr>
            <a:normAutofit fontScale="90000"/>
          </a:bodyPr>
          <a:lstStyle/>
          <a:p>
            <a:r>
              <a:rPr lang="en-US" dirty="0" smtClean="0"/>
              <a:t>Hyperspectral Images</a:t>
            </a:r>
            <a:endParaRPr lang="en-US" dirty="0"/>
          </a:p>
        </p:txBody>
      </p:sp>
      <p:sp>
        <p:nvSpPr>
          <p:cNvPr id="3" name="Content Placeholder 2"/>
          <p:cNvSpPr>
            <a:spLocks noGrp="1"/>
          </p:cNvSpPr>
          <p:nvPr>
            <p:ph idx="1"/>
          </p:nvPr>
        </p:nvSpPr>
        <p:spPr>
          <a:xfrm>
            <a:off x="76200" y="990600"/>
            <a:ext cx="3886200" cy="4953000"/>
          </a:xfrm>
        </p:spPr>
        <p:txBody>
          <a:bodyPr/>
          <a:lstStyle/>
          <a:p>
            <a:r>
              <a:rPr lang="en-US" dirty="0" smtClean="0"/>
              <a:t>Hundreds of images</a:t>
            </a:r>
          </a:p>
          <a:p>
            <a:pPr lvl="1"/>
            <a:r>
              <a:rPr lang="en-US" dirty="0" smtClean="0"/>
              <a:t>One at each wave band</a:t>
            </a:r>
          </a:p>
          <a:p>
            <a:pPr lvl="1"/>
            <a:r>
              <a:rPr lang="en-US" dirty="0" smtClean="0"/>
              <a:t>Can view an image</a:t>
            </a:r>
          </a:p>
          <a:p>
            <a:pPr lvl="1"/>
            <a:r>
              <a:rPr lang="en-US" dirty="0" smtClean="0"/>
              <a:t>Construct a spectrum at each pixel position</a:t>
            </a:r>
            <a:endParaRPr lang="en-US" dirty="0"/>
          </a:p>
        </p:txBody>
      </p:sp>
      <p:pic>
        <p:nvPicPr>
          <p:cNvPr id="6146" name="Picture 2" descr="C:\Users\aiz\My_Proj\My Courses\NRES 312\Lectures\Week 10\Visual Resources\hdc.png"/>
          <p:cNvPicPr>
            <a:picLocks noChangeAspect="1" noChangeArrowheads="1"/>
          </p:cNvPicPr>
          <p:nvPr/>
        </p:nvPicPr>
        <p:blipFill rotWithShape="1">
          <a:blip r:embed="rId2">
            <a:extLst>
              <a:ext uri="{28A0092B-C50C-407E-A947-70E740481C1C}">
                <a14:useLocalDpi xmlns:a14="http://schemas.microsoft.com/office/drawing/2010/main" val="0"/>
              </a:ext>
            </a:extLst>
          </a:blip>
          <a:srcRect t="8742"/>
          <a:stretch/>
        </p:blipFill>
        <p:spPr bwMode="auto">
          <a:xfrm>
            <a:off x="3762375" y="1905000"/>
            <a:ext cx="5381625" cy="407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7889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591312"/>
          </a:xfrm>
        </p:spPr>
        <p:txBody>
          <a:bodyPr>
            <a:noAutofit/>
          </a:bodyPr>
          <a:lstStyle/>
          <a:p>
            <a:r>
              <a:rPr lang="en-US" sz="2800" dirty="0" smtClean="0"/>
              <a:t>Background: Making color</a:t>
            </a:r>
            <a:endParaRPr lang="en-US" sz="2800" dirty="0"/>
          </a:p>
        </p:txBody>
      </p:sp>
      <p:sp>
        <p:nvSpPr>
          <p:cNvPr id="3" name="Content Placeholder 2"/>
          <p:cNvSpPr>
            <a:spLocks noGrp="1"/>
          </p:cNvSpPr>
          <p:nvPr>
            <p:ph idx="1"/>
          </p:nvPr>
        </p:nvSpPr>
        <p:spPr>
          <a:xfrm>
            <a:off x="457200" y="1219200"/>
            <a:ext cx="8229600" cy="5181600"/>
          </a:xfrm>
        </p:spPr>
        <p:txBody>
          <a:bodyPr>
            <a:noAutofit/>
          </a:bodyPr>
          <a:lstStyle/>
          <a:p>
            <a:r>
              <a:rPr lang="en-US" sz="1600" dirty="0" smtClean="0"/>
              <a:t>Every color can be created from primary colors</a:t>
            </a:r>
          </a:p>
          <a:p>
            <a:pPr lvl="1"/>
            <a:r>
              <a:rPr lang="en-US" sz="1600" dirty="0" smtClean="0"/>
              <a:t>Red, yellow, blue are additive</a:t>
            </a:r>
          </a:p>
          <a:p>
            <a:pPr lvl="2"/>
            <a:endParaRPr lang="en-US" sz="1600" dirty="0" smtClean="0"/>
          </a:p>
          <a:p>
            <a:pPr lvl="2"/>
            <a:endParaRPr lang="en-US" sz="1600" dirty="0"/>
          </a:p>
          <a:p>
            <a:pPr lvl="2"/>
            <a:endParaRPr lang="en-US" sz="1600" dirty="0" smtClean="0"/>
          </a:p>
          <a:p>
            <a:pPr lvl="2"/>
            <a:endParaRPr lang="en-US" sz="1600" dirty="0"/>
          </a:p>
          <a:p>
            <a:pPr lvl="2"/>
            <a:endParaRPr lang="en-US" sz="1600" dirty="0" smtClean="0"/>
          </a:p>
          <a:p>
            <a:pPr lvl="2"/>
            <a:r>
              <a:rPr lang="en-US" sz="1600" dirty="0" smtClean="0"/>
              <a:t>Adjust the red, yellow or blue light (or “gun”) to get any color</a:t>
            </a:r>
          </a:p>
          <a:p>
            <a:pPr lvl="2"/>
            <a:endParaRPr lang="en-US" sz="1600" dirty="0" smtClean="0"/>
          </a:p>
          <a:p>
            <a:pPr lvl="1"/>
            <a:r>
              <a:rPr lang="en-US" sz="1600" dirty="0" smtClean="0"/>
              <a:t>Yellow, magenta, and cyan are subtractive</a:t>
            </a:r>
          </a:p>
          <a:p>
            <a:pPr lvl="2"/>
            <a:endParaRPr lang="en-US" sz="1600" dirty="0" smtClean="0"/>
          </a:p>
          <a:p>
            <a:pPr marL="667512" lvl="2" indent="0">
              <a:buNone/>
            </a:pPr>
            <a:endParaRPr lang="en-US" sz="1600" dirty="0" smtClean="0"/>
          </a:p>
          <a:p>
            <a:pPr marL="667512" lvl="2" indent="0">
              <a:buNone/>
            </a:pPr>
            <a:endParaRPr lang="en-US" sz="1600" dirty="0" smtClean="0"/>
          </a:p>
          <a:p>
            <a:pPr lvl="2"/>
            <a:endParaRPr lang="en-US" sz="1600" dirty="0" smtClean="0"/>
          </a:p>
          <a:p>
            <a:pPr lvl="2"/>
            <a:endParaRPr lang="en-US" sz="1600" dirty="0"/>
          </a:p>
          <a:p>
            <a:pPr lvl="2"/>
            <a:endParaRPr lang="en-US" sz="1600" dirty="0" smtClean="0"/>
          </a:p>
          <a:p>
            <a:pPr lvl="2"/>
            <a:r>
              <a:rPr lang="en-US" sz="1600" dirty="0" smtClean="0"/>
              <a:t>Adjust yellow, magenta, and cyan filters to block light</a:t>
            </a:r>
            <a:endParaRPr lang="en-US" sz="1600" dirty="0"/>
          </a:p>
        </p:txBody>
      </p:sp>
      <p:pic>
        <p:nvPicPr>
          <p:cNvPr id="3074" name="Picture 2" descr="C:\Users\aiz\My_Proj\My Courses\NRES 312\Lectures\Week 10\Visual Resources\red-green-blu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0475" y="1828800"/>
            <a:ext cx="1524000" cy="141129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iz\My_Proj\My Courses\NRES 312\Lectures\Week 10\Visual Resources\subtractive.jpg"/>
          <p:cNvPicPr>
            <a:picLocks noChangeAspect="1" noChangeArrowheads="1"/>
          </p:cNvPicPr>
          <p:nvPr/>
        </p:nvPicPr>
        <p:blipFill rotWithShape="1">
          <a:blip r:embed="rId3">
            <a:extLst>
              <a:ext uri="{28A0092B-C50C-407E-A947-70E740481C1C}">
                <a14:useLocalDpi xmlns:a14="http://schemas.microsoft.com/office/drawing/2010/main" val="0"/>
              </a:ext>
            </a:extLst>
          </a:blip>
          <a:srcRect t="6995" b="10492"/>
          <a:stretch/>
        </p:blipFill>
        <p:spPr bwMode="auto">
          <a:xfrm>
            <a:off x="3505200" y="4219575"/>
            <a:ext cx="2114550" cy="164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31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table_10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8531225" cy="641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21261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figure_10_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139700"/>
            <a:ext cx="7550150" cy="659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2819400" y="6248400"/>
            <a:ext cx="6324600" cy="1219200"/>
          </a:xfrm>
        </p:spPr>
        <p:txBody>
          <a:bodyPr/>
          <a:lstStyle/>
          <a:p>
            <a:r>
              <a:rPr lang="en-US" dirty="0" smtClean="0"/>
              <a:t>Color composite image</a:t>
            </a:r>
            <a:endParaRPr lang="en-US" dirty="0"/>
          </a:p>
        </p:txBody>
      </p:sp>
    </p:spTree>
    <p:extLst>
      <p:ext uri="{BB962C8B-B14F-4D97-AF65-F5344CB8AC3E}">
        <p14:creationId xmlns:p14="http://schemas.microsoft.com/office/powerpoint/2010/main" val="5044706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dirty="0" smtClean="0"/>
              <a:t>Panchromatic Image</a:t>
            </a:r>
            <a:endParaRPr lang="en-US" dirty="0"/>
          </a:p>
        </p:txBody>
      </p:sp>
      <p:sp>
        <p:nvSpPr>
          <p:cNvPr id="3" name="Content Placeholder 2"/>
          <p:cNvSpPr>
            <a:spLocks noGrp="1"/>
          </p:cNvSpPr>
          <p:nvPr>
            <p:ph idx="1"/>
          </p:nvPr>
        </p:nvSpPr>
        <p:spPr>
          <a:xfrm>
            <a:off x="457200" y="1371600"/>
            <a:ext cx="8229600" cy="4953000"/>
          </a:xfrm>
        </p:spPr>
        <p:txBody>
          <a:bodyPr/>
          <a:lstStyle/>
          <a:p>
            <a:r>
              <a:rPr lang="en-US" sz="2800" dirty="0" smtClean="0"/>
              <a:t>“Black and White” or Panchromatic (all color) image covering a part of the spectrum (visible, blue, NIR, etc.)</a:t>
            </a:r>
          </a:p>
          <a:p>
            <a:r>
              <a:rPr lang="en-US" sz="2800" dirty="0" smtClean="0"/>
              <a:t>Each pixel is the average brightness of the wavelengths included at that point in the image</a:t>
            </a:r>
            <a:endParaRPr lang="en-US" sz="2800" dirty="0"/>
          </a:p>
        </p:txBody>
      </p:sp>
      <p:pic>
        <p:nvPicPr>
          <p:cNvPr id="7170" name="Picture 2" descr="C:\Users\aiz\MY_PROJ\My Courses\NRES 312\Lectures\Week 10\Visual Resources\saltonsea_b4 N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867242"/>
            <a:ext cx="3124200" cy="28251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765051" y="5279813"/>
            <a:ext cx="4397999" cy="369332"/>
          </a:xfrm>
          <a:prstGeom prst="rect">
            <a:avLst/>
          </a:prstGeom>
          <a:noFill/>
        </p:spPr>
        <p:txBody>
          <a:bodyPr wrap="none" rtlCol="0">
            <a:spAutoFit/>
          </a:bodyPr>
          <a:lstStyle/>
          <a:p>
            <a:r>
              <a:rPr lang="en-US" dirty="0" smtClean="0"/>
              <a:t>NIR Panchromatic Image of the Salton Sea</a:t>
            </a:r>
            <a:endParaRPr lang="en-US" dirty="0"/>
          </a:p>
        </p:txBody>
      </p:sp>
    </p:spTree>
    <p:extLst>
      <p:ext uri="{BB962C8B-B14F-4D97-AF65-F5344CB8AC3E}">
        <p14:creationId xmlns:p14="http://schemas.microsoft.com/office/powerpoint/2010/main" val="24109178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75488"/>
            <a:ext cx="8229600" cy="591312"/>
          </a:xfrm>
        </p:spPr>
        <p:txBody>
          <a:bodyPr>
            <a:normAutofit fontScale="90000"/>
          </a:bodyPr>
          <a:lstStyle/>
          <a:p>
            <a:r>
              <a:rPr lang="en-US" dirty="0" smtClean="0"/>
              <a:t>Multiband panchromatic images</a:t>
            </a:r>
            <a:endParaRPr lang="en-US" dirty="0"/>
          </a:p>
        </p:txBody>
      </p:sp>
      <p:pic>
        <p:nvPicPr>
          <p:cNvPr id="8194" name="Picture 2" descr="C:\Users\aiz\MY_PROJ\My Courses\NRES 312\Lectures\Week 10\Visual Resources\spectrum_ch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133475"/>
            <a:ext cx="3476625" cy="5408084"/>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2438400" y="1981200"/>
            <a:ext cx="1524000" cy="152400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824162" y="4114800"/>
            <a:ext cx="1524000" cy="1524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657475" y="3048000"/>
            <a:ext cx="1524000" cy="1524000"/>
          </a:xfrm>
          <a:prstGeom prst="ellipse">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00200" y="2558534"/>
            <a:ext cx="628698" cy="369332"/>
          </a:xfrm>
          <a:prstGeom prst="rect">
            <a:avLst/>
          </a:prstGeom>
          <a:noFill/>
        </p:spPr>
        <p:txBody>
          <a:bodyPr wrap="none" rtlCol="0">
            <a:spAutoFit/>
          </a:bodyPr>
          <a:lstStyle/>
          <a:p>
            <a:r>
              <a:rPr lang="en-US" dirty="0" smtClean="0"/>
              <a:t>Blue</a:t>
            </a:r>
            <a:endParaRPr lang="en-US" dirty="0"/>
          </a:p>
        </p:txBody>
      </p:sp>
      <p:sp>
        <p:nvSpPr>
          <p:cNvPr id="9" name="TextBox 8"/>
          <p:cNvSpPr txBox="1"/>
          <p:nvPr/>
        </p:nvSpPr>
        <p:spPr>
          <a:xfrm>
            <a:off x="1670247" y="3623191"/>
            <a:ext cx="787203" cy="369332"/>
          </a:xfrm>
          <a:prstGeom prst="rect">
            <a:avLst/>
          </a:prstGeom>
          <a:noFill/>
        </p:spPr>
        <p:txBody>
          <a:bodyPr wrap="none" rtlCol="0">
            <a:spAutoFit/>
          </a:bodyPr>
          <a:lstStyle/>
          <a:p>
            <a:r>
              <a:rPr lang="en-US" dirty="0" smtClean="0"/>
              <a:t>Green</a:t>
            </a:r>
            <a:endParaRPr lang="en-US" dirty="0"/>
          </a:p>
        </p:txBody>
      </p:sp>
      <p:sp>
        <p:nvSpPr>
          <p:cNvPr id="10" name="TextBox 9"/>
          <p:cNvSpPr txBox="1"/>
          <p:nvPr/>
        </p:nvSpPr>
        <p:spPr>
          <a:xfrm>
            <a:off x="2021605" y="4636532"/>
            <a:ext cx="569195" cy="369332"/>
          </a:xfrm>
          <a:prstGeom prst="rect">
            <a:avLst/>
          </a:prstGeom>
          <a:noFill/>
        </p:spPr>
        <p:txBody>
          <a:bodyPr wrap="none" rtlCol="0">
            <a:spAutoFit/>
          </a:bodyPr>
          <a:lstStyle/>
          <a:p>
            <a:r>
              <a:rPr lang="en-US" dirty="0" smtClean="0"/>
              <a:t>Red</a:t>
            </a:r>
            <a:endParaRPr lang="en-US" dirty="0"/>
          </a:p>
        </p:txBody>
      </p:sp>
      <p:sp>
        <p:nvSpPr>
          <p:cNvPr id="11" name="TextBox 10"/>
          <p:cNvSpPr txBox="1"/>
          <p:nvPr/>
        </p:nvSpPr>
        <p:spPr>
          <a:xfrm>
            <a:off x="5476217" y="2438400"/>
            <a:ext cx="582211" cy="369332"/>
          </a:xfrm>
          <a:prstGeom prst="rect">
            <a:avLst/>
          </a:prstGeom>
          <a:noFill/>
        </p:spPr>
        <p:txBody>
          <a:bodyPr wrap="none" rtlCol="0">
            <a:spAutoFit/>
          </a:bodyPr>
          <a:lstStyle/>
          <a:p>
            <a:r>
              <a:rPr lang="en-US" dirty="0" smtClean="0"/>
              <a:t>NIR</a:t>
            </a:r>
            <a:endParaRPr lang="en-US" dirty="0"/>
          </a:p>
        </p:txBody>
      </p:sp>
      <p:sp>
        <p:nvSpPr>
          <p:cNvPr id="12" name="TextBox 11"/>
          <p:cNvSpPr txBox="1"/>
          <p:nvPr/>
        </p:nvSpPr>
        <p:spPr>
          <a:xfrm>
            <a:off x="5141209" y="5715000"/>
            <a:ext cx="617477" cy="369332"/>
          </a:xfrm>
          <a:prstGeom prst="rect">
            <a:avLst/>
          </a:prstGeom>
          <a:noFill/>
        </p:spPr>
        <p:txBody>
          <a:bodyPr wrap="none" rtlCol="0">
            <a:spAutoFit/>
          </a:bodyPr>
          <a:lstStyle/>
          <a:p>
            <a:r>
              <a:rPr lang="en-US" dirty="0" smtClean="0"/>
              <a:t>MIR</a:t>
            </a:r>
            <a:endParaRPr lang="en-US" dirty="0"/>
          </a:p>
        </p:txBody>
      </p:sp>
      <p:sp>
        <p:nvSpPr>
          <p:cNvPr id="14" name="TextBox 13"/>
          <p:cNvSpPr txBox="1"/>
          <p:nvPr/>
        </p:nvSpPr>
        <p:spPr>
          <a:xfrm>
            <a:off x="5943600" y="3625334"/>
            <a:ext cx="617477" cy="369332"/>
          </a:xfrm>
          <a:prstGeom prst="rect">
            <a:avLst/>
          </a:prstGeom>
          <a:noFill/>
        </p:spPr>
        <p:txBody>
          <a:bodyPr wrap="none" rtlCol="0">
            <a:spAutoFit/>
          </a:bodyPr>
          <a:lstStyle/>
          <a:p>
            <a:r>
              <a:rPr lang="en-US" dirty="0" smtClean="0"/>
              <a:t>MIR</a:t>
            </a:r>
            <a:endParaRPr lang="en-US" dirty="0"/>
          </a:p>
        </p:txBody>
      </p:sp>
      <p:sp>
        <p:nvSpPr>
          <p:cNvPr id="15" name="TextBox 14"/>
          <p:cNvSpPr txBox="1"/>
          <p:nvPr/>
        </p:nvSpPr>
        <p:spPr>
          <a:xfrm>
            <a:off x="6067425" y="4692134"/>
            <a:ext cx="617477" cy="369332"/>
          </a:xfrm>
          <a:prstGeom prst="rect">
            <a:avLst/>
          </a:prstGeom>
          <a:noFill/>
        </p:spPr>
        <p:txBody>
          <a:bodyPr wrap="none" rtlCol="0">
            <a:spAutoFit/>
          </a:bodyPr>
          <a:lstStyle/>
          <a:p>
            <a:r>
              <a:rPr lang="en-US" dirty="0" smtClean="0"/>
              <a:t>MIR</a:t>
            </a:r>
            <a:endParaRPr lang="en-US" dirty="0"/>
          </a:p>
        </p:txBody>
      </p:sp>
    </p:spTree>
    <p:extLst>
      <p:ext uri="{BB962C8B-B14F-4D97-AF65-F5344CB8AC3E}">
        <p14:creationId xmlns:p14="http://schemas.microsoft.com/office/powerpoint/2010/main" val="34757111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52400" y="685800"/>
            <a:ext cx="8458200" cy="990600"/>
          </a:xfrm>
        </p:spPr>
        <p:txBody>
          <a:bodyPr/>
          <a:lstStyle/>
          <a:p>
            <a:r>
              <a:rPr lang="en-US" sz="3600" i="1" dirty="0"/>
              <a:t>Remote </a:t>
            </a:r>
            <a:r>
              <a:rPr lang="en-US" sz="3600" i="1" dirty="0" smtClean="0"/>
              <a:t>Sensing</a:t>
            </a:r>
            <a:r>
              <a:rPr lang="en-US" sz="3600" i="1" dirty="0"/>
              <a:t> </a:t>
            </a:r>
            <a:r>
              <a:rPr lang="en-US" sz="3600" i="1" dirty="0" smtClean="0"/>
              <a:t>in the context of GIS</a:t>
            </a:r>
            <a:endParaRPr lang="en-US" sz="3600" i="1" dirty="0"/>
          </a:p>
        </p:txBody>
      </p:sp>
      <p:sp>
        <p:nvSpPr>
          <p:cNvPr id="56323" name="Rectangle 3"/>
          <p:cNvSpPr>
            <a:spLocks noGrp="1" noChangeArrowheads="1"/>
          </p:cNvSpPr>
          <p:nvPr>
            <p:ph type="body" sz="half" idx="1"/>
          </p:nvPr>
        </p:nvSpPr>
        <p:spPr>
          <a:xfrm>
            <a:off x="457200" y="1752600"/>
            <a:ext cx="8458200" cy="4572000"/>
          </a:xfrm>
        </p:spPr>
        <p:txBody>
          <a:bodyPr/>
          <a:lstStyle/>
          <a:p>
            <a:pPr>
              <a:lnSpc>
                <a:spcPct val="90000"/>
              </a:lnSpc>
            </a:pPr>
            <a:r>
              <a:rPr lang="en-US" sz="2800" dirty="0" smtClean="0"/>
              <a:t>Aerial images taken from aircraft using </a:t>
            </a:r>
            <a:r>
              <a:rPr lang="en-US" sz="2800" b="1" dirty="0" smtClean="0">
                <a:solidFill>
                  <a:srgbClr val="0070C0"/>
                </a:solidFill>
              </a:rPr>
              <a:t>film or digital cameras</a:t>
            </a:r>
          </a:p>
          <a:p>
            <a:pPr>
              <a:lnSpc>
                <a:spcPct val="90000"/>
              </a:lnSpc>
            </a:pPr>
            <a:r>
              <a:rPr lang="en-US" sz="2800" dirty="0" smtClean="0"/>
              <a:t>Satellite images recorded with </a:t>
            </a:r>
            <a:r>
              <a:rPr lang="en-US" sz="2800" b="1" dirty="0" smtClean="0">
                <a:solidFill>
                  <a:srgbClr val="0070C0"/>
                </a:solidFill>
              </a:rPr>
              <a:t>satellite scanners</a:t>
            </a:r>
          </a:p>
          <a:p>
            <a:pPr>
              <a:lnSpc>
                <a:spcPct val="90000"/>
              </a:lnSpc>
            </a:pPr>
            <a:r>
              <a:rPr lang="en-US" sz="2800" dirty="0" smtClean="0"/>
              <a:t>Under most conditions, aerial images contain </a:t>
            </a:r>
            <a:r>
              <a:rPr lang="en-US" sz="2800" b="1" dirty="0" smtClean="0">
                <a:solidFill>
                  <a:srgbClr val="0070C0"/>
                </a:solidFill>
              </a:rPr>
              <a:t>geometric distortion</a:t>
            </a:r>
          </a:p>
          <a:p>
            <a:pPr lvl="1">
              <a:lnSpc>
                <a:spcPct val="90000"/>
              </a:lnSpc>
            </a:pPr>
            <a:r>
              <a:rPr lang="en-US" sz="2400" dirty="0" smtClean="0"/>
              <a:t>Imperfections in the camera, lens or film systems,</a:t>
            </a:r>
          </a:p>
          <a:p>
            <a:pPr lvl="1">
              <a:lnSpc>
                <a:spcPct val="90000"/>
              </a:lnSpc>
            </a:pPr>
            <a:r>
              <a:rPr lang="en-US" sz="2400" dirty="0" smtClean="0"/>
              <a:t>Camera tilt or terrain variation</a:t>
            </a:r>
          </a:p>
          <a:p>
            <a:pPr>
              <a:lnSpc>
                <a:spcPct val="90000"/>
              </a:lnSpc>
            </a:pPr>
            <a:r>
              <a:rPr lang="en-US" sz="2800" dirty="0" smtClean="0"/>
              <a:t>Satellite scanners may also contain errors due to </a:t>
            </a:r>
            <a:r>
              <a:rPr lang="en-US" sz="2800" b="1" dirty="0" smtClean="0">
                <a:solidFill>
                  <a:srgbClr val="0070C0"/>
                </a:solidFill>
              </a:rPr>
              <a:t>imaging equipment or satellite platform</a:t>
            </a:r>
            <a:endParaRPr lang="en-US" sz="2800" b="1" dirty="0">
              <a:solidFill>
                <a:srgbClr val="0070C0"/>
              </a:solidFill>
            </a:endParaRPr>
          </a:p>
        </p:txBody>
      </p:sp>
    </p:spTree>
    <p:extLst>
      <p:ext uri="{BB962C8B-B14F-4D97-AF65-F5344CB8AC3E}">
        <p14:creationId xmlns:p14="http://schemas.microsoft.com/office/powerpoint/2010/main" val="29687651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591312"/>
          </a:xfrm>
        </p:spPr>
        <p:txBody>
          <a:bodyPr>
            <a:noAutofit/>
          </a:bodyPr>
          <a:lstStyle/>
          <a:p>
            <a:r>
              <a:rPr lang="en-US" sz="3200" dirty="0" smtClean="0"/>
              <a:t>Turning panchromatic images into a color image</a:t>
            </a:r>
            <a:endParaRPr lang="en-US" sz="3200" dirty="0"/>
          </a:p>
        </p:txBody>
      </p:sp>
      <p:pic>
        <p:nvPicPr>
          <p:cNvPr id="4098" name="Picture 2" descr="C:\Users\aiz\My_Proj\My Courses\NRES 312\Lectures\Week 10\Visual Resources\spectrum_chrt.jpg"/>
          <p:cNvPicPr>
            <a:picLocks noChangeAspect="1" noChangeArrowheads="1"/>
          </p:cNvPicPr>
          <p:nvPr/>
        </p:nvPicPr>
        <p:blipFill rotWithShape="1">
          <a:blip r:embed="rId2">
            <a:extLst>
              <a:ext uri="{28A0092B-C50C-407E-A947-70E740481C1C}">
                <a14:useLocalDpi xmlns:a14="http://schemas.microsoft.com/office/drawing/2010/main" val="0"/>
              </a:ext>
            </a:extLst>
          </a:blip>
          <a:srcRect t="19643" r="54630" b="21329"/>
          <a:stretch/>
        </p:blipFill>
        <p:spPr bwMode="auto">
          <a:xfrm>
            <a:off x="1219200" y="2445544"/>
            <a:ext cx="1844936" cy="37338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iz\My_Proj\My Courses\NRES 312\Lectures\Week 10\Visual Resources\salton_321 true col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552700"/>
            <a:ext cx="3576638" cy="3233738"/>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a:off x="2514600" y="2978944"/>
            <a:ext cx="2286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2743200" y="4169569"/>
            <a:ext cx="2057400" cy="561975"/>
          </a:xfrm>
          <a:prstGeom prst="rightArrow">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2886075" y="5036344"/>
            <a:ext cx="2057400" cy="5619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38200" y="1371600"/>
            <a:ext cx="6622839" cy="923330"/>
          </a:xfrm>
          <a:prstGeom prst="rect">
            <a:avLst/>
          </a:prstGeom>
          <a:noFill/>
        </p:spPr>
        <p:txBody>
          <a:bodyPr wrap="none" rtlCol="0">
            <a:spAutoFit/>
          </a:bodyPr>
          <a:lstStyle/>
          <a:p>
            <a:pPr marL="285750" indent="-285750">
              <a:buFont typeface="Arial" pitchFamily="34" charset="0"/>
              <a:buChar char="•"/>
            </a:pPr>
            <a:r>
              <a:rPr lang="en-US" dirty="0" smtClean="0"/>
              <a:t>Panchromatic images viewed as grey shaded (black and white)</a:t>
            </a:r>
          </a:p>
          <a:p>
            <a:pPr marL="285750" indent="-285750">
              <a:buFont typeface="Arial" pitchFamily="34" charset="0"/>
              <a:buChar char="•"/>
            </a:pPr>
            <a:r>
              <a:rPr lang="en-US" dirty="0" smtClean="0"/>
              <a:t>But view them in blue, green, and red (primary colors)</a:t>
            </a:r>
          </a:p>
          <a:p>
            <a:pPr marL="742950" lvl="1" indent="-285750">
              <a:buFont typeface="Arial" pitchFamily="34" charset="0"/>
              <a:buChar char="•"/>
            </a:pPr>
            <a:r>
              <a:rPr lang="en-US" dirty="0" smtClean="0"/>
              <a:t>And combine them</a:t>
            </a:r>
            <a:endParaRPr lang="en-US" dirty="0"/>
          </a:p>
        </p:txBody>
      </p:sp>
      <p:grpSp>
        <p:nvGrpSpPr>
          <p:cNvPr id="9" name="Group 8"/>
          <p:cNvGrpSpPr/>
          <p:nvPr/>
        </p:nvGrpSpPr>
        <p:grpSpPr>
          <a:xfrm>
            <a:off x="1133475" y="2362200"/>
            <a:ext cx="2066925" cy="3998119"/>
            <a:chOff x="1133475" y="2362200"/>
            <a:chExt cx="2066925" cy="3998119"/>
          </a:xfrm>
        </p:grpSpPr>
        <p:sp>
          <p:nvSpPr>
            <p:cNvPr id="12" name="Oval 11"/>
            <p:cNvSpPr/>
            <p:nvPr/>
          </p:nvSpPr>
          <p:spPr>
            <a:xfrm>
              <a:off x="1133475" y="2362200"/>
              <a:ext cx="1524000" cy="152400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676400" y="4836319"/>
              <a:ext cx="1524000" cy="1524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362075" y="3550444"/>
              <a:ext cx="1524000" cy="1524000"/>
            </a:xfrm>
            <a:prstGeom prst="ellipse">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98331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0" y="228600"/>
            <a:ext cx="9144000" cy="715963"/>
          </a:xfrm>
        </p:spPr>
        <p:txBody>
          <a:bodyPr/>
          <a:lstStyle/>
          <a:p>
            <a:r>
              <a:rPr lang="en-US" sz="2800" b="1" i="1"/>
              <a:t>Image processing to generate color composite</a:t>
            </a:r>
          </a:p>
        </p:txBody>
      </p:sp>
      <p:graphicFrame>
        <p:nvGraphicFramePr>
          <p:cNvPr id="130075" name="Group 27"/>
          <p:cNvGraphicFramePr>
            <a:graphicFrameLocks noGrp="1"/>
          </p:cNvGraphicFramePr>
          <p:nvPr>
            <p:ph sz="quarter" idx="3"/>
          </p:nvPr>
        </p:nvGraphicFramePr>
        <p:xfrm>
          <a:off x="3886200" y="2667000"/>
          <a:ext cx="4648200" cy="2005965"/>
        </p:xfrm>
        <a:graphic>
          <a:graphicData uri="http://schemas.openxmlformats.org/drawingml/2006/table">
            <a:tbl>
              <a:tblPr/>
              <a:tblGrid>
                <a:gridCol w="2166938"/>
                <a:gridCol w="2481262"/>
              </a:tblGrid>
              <a:tr h="434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Spectral band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Color assignment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green (TM2)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blue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red (TM3)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green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near-infrared (TM4)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red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30068" name="Text Box 20"/>
          <p:cNvSpPr txBox="1">
            <a:spLocks noChangeArrowheads="1"/>
          </p:cNvSpPr>
          <p:nvPr/>
        </p:nvSpPr>
        <p:spPr bwMode="auto">
          <a:xfrm>
            <a:off x="3810000" y="2209800"/>
            <a:ext cx="4724400" cy="519113"/>
          </a:xfrm>
          <a:prstGeom prst="rect">
            <a:avLst/>
          </a:prstGeom>
          <a:noFill/>
          <a:ln w="9525">
            <a:noFill/>
            <a:miter lim="800000"/>
            <a:headEnd/>
            <a:tailEnd/>
          </a:ln>
          <a:effectLst/>
        </p:spPr>
        <p:txBody>
          <a:bodyPr>
            <a:spAutoFit/>
          </a:bodyPr>
          <a:lstStyle/>
          <a:p>
            <a:pPr>
              <a:spcBef>
                <a:spcPct val="50000"/>
              </a:spcBef>
            </a:pPr>
            <a:r>
              <a:rPr lang="en-US" sz="2800" b="1">
                <a:latin typeface="Times New Roman" pitchFamily="18" charset="0"/>
                <a:cs typeface="Arial" charset="0"/>
              </a:rPr>
              <a:t>False Color Composite</a:t>
            </a:r>
          </a:p>
        </p:txBody>
      </p:sp>
      <p:sp>
        <p:nvSpPr>
          <p:cNvPr id="130069" name="Rectangle 21"/>
          <p:cNvSpPr>
            <a:spLocks noGrp="1" noChangeArrowheads="1"/>
          </p:cNvSpPr>
          <p:nvPr>
            <p:ph type="body" sz="half" idx="1"/>
          </p:nvPr>
        </p:nvSpPr>
        <p:spPr>
          <a:xfrm>
            <a:off x="457200" y="914400"/>
            <a:ext cx="7620000" cy="990600"/>
          </a:xfrm>
        </p:spPr>
        <p:txBody>
          <a:bodyPr/>
          <a:lstStyle/>
          <a:p>
            <a:pPr>
              <a:lnSpc>
                <a:spcPct val="90000"/>
              </a:lnSpc>
            </a:pPr>
            <a:r>
              <a:rPr lang="en-US" sz="2800"/>
              <a:t>Individual bands can be displayed in gray shades</a:t>
            </a:r>
          </a:p>
          <a:p>
            <a:pPr>
              <a:lnSpc>
                <a:spcPct val="90000"/>
              </a:lnSpc>
            </a:pPr>
            <a:r>
              <a:rPr lang="en-US" sz="2800"/>
              <a:t>Bands can be combined in color composites</a:t>
            </a:r>
          </a:p>
        </p:txBody>
      </p:sp>
      <p:sp>
        <p:nvSpPr>
          <p:cNvPr id="130073" name="Rectangle 25"/>
          <p:cNvSpPr>
            <a:spLocks noChangeArrowheads="1"/>
          </p:cNvSpPr>
          <p:nvPr/>
        </p:nvSpPr>
        <p:spPr bwMode="auto">
          <a:xfrm>
            <a:off x="3505200" y="4676775"/>
            <a:ext cx="5257800" cy="2014538"/>
          </a:xfrm>
          <a:prstGeom prst="rect">
            <a:avLst/>
          </a:prstGeom>
          <a:noFill/>
          <a:ln w="12700">
            <a:noFill/>
            <a:miter lim="800000"/>
            <a:headEnd type="none" w="sm" len="sm"/>
            <a:tailEnd type="none" w="sm" len="sm"/>
          </a:ln>
          <a:effectLst/>
        </p:spPr>
        <p:txBody>
          <a:bodyPr anchor="ctr">
            <a:spAutoFit/>
          </a:bodyPr>
          <a:lstStyle/>
          <a:p>
            <a:pPr eaLnBrk="0" hangingPunct="0">
              <a:buClr>
                <a:srgbClr val="FF0000"/>
              </a:buClr>
              <a:buFontTx/>
              <a:buChar char="•"/>
            </a:pPr>
            <a:r>
              <a:rPr lang="en-US"/>
              <a:t> Reds, depicting vegetation</a:t>
            </a:r>
          </a:p>
          <a:p>
            <a:pPr eaLnBrk="0" hangingPunct="0">
              <a:buClr>
                <a:srgbClr val="FF0000"/>
              </a:buClr>
              <a:buFontTx/>
              <a:buChar char="•"/>
            </a:pPr>
            <a:r>
              <a:rPr lang="en-US"/>
              <a:t> Medium grayish-browns, mainly along the bright sun-facing  slopes </a:t>
            </a:r>
          </a:p>
          <a:p>
            <a:pPr eaLnBrk="0" hangingPunct="0">
              <a:buClr>
                <a:srgbClr val="FF0000"/>
              </a:buClr>
              <a:buFontTx/>
              <a:buChar char="•"/>
            </a:pPr>
            <a:r>
              <a:rPr lang="en-US"/>
              <a:t> Deep blue, depicting ocean and bay</a:t>
            </a:r>
          </a:p>
          <a:p>
            <a:pPr eaLnBrk="0" hangingPunct="0">
              <a:buClr>
                <a:srgbClr val="FF0000"/>
              </a:buClr>
              <a:buFontTx/>
              <a:buChar char="•"/>
            </a:pPr>
            <a:r>
              <a:rPr lang="en-US"/>
              <a:t> Near the shore, a bit lighter blue where thicker sediments add reflectance </a:t>
            </a:r>
          </a:p>
          <a:p>
            <a:pPr eaLnBrk="0" hangingPunct="0">
              <a:buClr>
                <a:srgbClr val="FF0000"/>
              </a:buClr>
              <a:buFontTx/>
              <a:buChar char="•"/>
            </a:pPr>
            <a:endParaRPr lang="en-US"/>
          </a:p>
        </p:txBody>
      </p:sp>
      <p:pic>
        <p:nvPicPr>
          <p:cNvPr id="130074" name="Picture 26"/>
          <p:cNvPicPr>
            <a:picLocks noChangeAspect="1" noChangeArrowheads="1"/>
          </p:cNvPicPr>
          <p:nvPr/>
        </p:nvPicPr>
        <p:blipFill>
          <a:blip r:embed="rId3" cstate="print"/>
          <a:srcRect/>
          <a:stretch>
            <a:fillRect/>
          </a:stretch>
        </p:blipFill>
        <p:spPr bwMode="auto">
          <a:xfrm>
            <a:off x="0" y="3429000"/>
            <a:ext cx="3505200" cy="3429000"/>
          </a:xfrm>
          <a:prstGeom prst="rect">
            <a:avLst/>
          </a:prstGeom>
          <a:noFill/>
          <a:ln w="12700">
            <a:noFill/>
            <a:miter lim="800000"/>
            <a:headEnd type="none" w="sm" len="sm"/>
            <a:tailEnd type="none" w="sm" len="sm"/>
          </a:ln>
          <a:effectLst/>
        </p:spPr>
      </p:pic>
    </p:spTree>
    <p:extLst>
      <p:ext uri="{BB962C8B-B14F-4D97-AF65-F5344CB8AC3E}">
        <p14:creationId xmlns:p14="http://schemas.microsoft.com/office/powerpoint/2010/main" val="25870919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sz="3200" b="1" dirty="0"/>
              <a:t>Major Components of </a:t>
            </a:r>
            <a:r>
              <a:rPr lang="en-US" sz="3200" b="1" dirty="0" smtClean="0"/>
              <a:t>Technology</a:t>
            </a:r>
            <a:r>
              <a:rPr lang="en-US" sz="3200" dirty="0"/>
              <a:t/>
            </a:r>
            <a:br>
              <a:rPr lang="en-US" sz="3200" dirty="0"/>
            </a:br>
            <a:endParaRPr lang="en-US" sz="3200" dirty="0"/>
          </a:p>
        </p:txBody>
      </p:sp>
      <p:sp>
        <p:nvSpPr>
          <p:cNvPr id="165891" name="Rectangle 3"/>
          <p:cNvSpPr>
            <a:spLocks noGrp="1" noChangeArrowheads="1"/>
          </p:cNvSpPr>
          <p:nvPr>
            <p:ph type="body" idx="1"/>
          </p:nvPr>
        </p:nvSpPr>
        <p:spPr>
          <a:xfrm>
            <a:off x="457200" y="1219200"/>
            <a:ext cx="7239000" cy="5181600"/>
          </a:xfrm>
        </p:spPr>
        <p:txBody>
          <a:bodyPr/>
          <a:lstStyle/>
          <a:p>
            <a:pPr>
              <a:lnSpc>
                <a:spcPct val="90000"/>
              </a:lnSpc>
            </a:pPr>
            <a:r>
              <a:rPr lang="en-US" sz="2800" dirty="0">
                <a:solidFill>
                  <a:srgbClr val="C00000"/>
                </a:solidFill>
              </a:rPr>
              <a:t>Energy Source </a:t>
            </a:r>
          </a:p>
          <a:p>
            <a:pPr lvl="1">
              <a:lnSpc>
                <a:spcPct val="90000"/>
              </a:lnSpc>
            </a:pPr>
            <a:r>
              <a:rPr lang="en-US" dirty="0"/>
              <a:t>Passive System: Irradiance from earth's materials</a:t>
            </a:r>
          </a:p>
          <a:p>
            <a:pPr lvl="1">
              <a:lnSpc>
                <a:spcPct val="90000"/>
              </a:lnSpc>
            </a:pPr>
            <a:r>
              <a:rPr lang="en-US" dirty="0"/>
              <a:t>Active System: irradiance from artificially generated energy sources such as radar</a:t>
            </a:r>
          </a:p>
          <a:p>
            <a:pPr>
              <a:lnSpc>
                <a:spcPct val="90000"/>
              </a:lnSpc>
            </a:pPr>
            <a:r>
              <a:rPr lang="en-US" sz="2800" dirty="0">
                <a:solidFill>
                  <a:srgbClr val="006600"/>
                </a:solidFill>
              </a:rPr>
              <a:t>Platforms:</a:t>
            </a:r>
            <a:r>
              <a:rPr lang="en-US" sz="2800" dirty="0"/>
              <a:t> Vehicle to carry the sensor</a:t>
            </a:r>
          </a:p>
          <a:p>
            <a:pPr>
              <a:lnSpc>
                <a:spcPct val="90000"/>
              </a:lnSpc>
            </a:pPr>
            <a:r>
              <a:rPr lang="en-US" sz="2800" dirty="0">
                <a:solidFill>
                  <a:srgbClr val="0070C0"/>
                </a:solidFill>
              </a:rPr>
              <a:t>Sensors:</a:t>
            </a:r>
            <a:r>
              <a:rPr lang="en-US" sz="2800" dirty="0"/>
              <a:t> Device to detect electro-magnetic </a:t>
            </a:r>
            <a:r>
              <a:rPr lang="en-US" sz="2800" dirty="0" smtClean="0"/>
              <a:t>radiation</a:t>
            </a:r>
            <a:endParaRPr lang="en-US" sz="28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85800" y="152400"/>
            <a:ext cx="7772400" cy="838200"/>
          </a:xfrm>
        </p:spPr>
        <p:txBody>
          <a:bodyPr/>
          <a:lstStyle/>
          <a:p>
            <a:r>
              <a:rPr lang="en-US" sz="3600" b="1" i="1" dirty="0"/>
              <a:t>Sensors</a:t>
            </a:r>
          </a:p>
        </p:txBody>
      </p:sp>
      <p:sp>
        <p:nvSpPr>
          <p:cNvPr id="2051" name="Rectangle 3"/>
          <p:cNvSpPr>
            <a:spLocks noGrp="1" noChangeArrowheads="1"/>
          </p:cNvSpPr>
          <p:nvPr>
            <p:ph type="body" sz="half" idx="1"/>
          </p:nvPr>
        </p:nvSpPr>
        <p:spPr>
          <a:xfrm>
            <a:off x="381000" y="1295400"/>
            <a:ext cx="3352800" cy="4572000"/>
          </a:xfrm>
        </p:spPr>
        <p:txBody>
          <a:bodyPr/>
          <a:lstStyle/>
          <a:p>
            <a:pPr>
              <a:lnSpc>
                <a:spcPct val="90000"/>
              </a:lnSpc>
            </a:pPr>
            <a:r>
              <a:rPr lang="en-US" sz="2800"/>
              <a:t>include cameras, scanners, radar</a:t>
            </a:r>
          </a:p>
          <a:p>
            <a:pPr>
              <a:lnSpc>
                <a:spcPct val="90000"/>
              </a:lnSpc>
            </a:pPr>
            <a:r>
              <a:rPr lang="en-US" sz="2800"/>
              <a:t>sensors are designed to address specific problems and data requirements</a:t>
            </a:r>
          </a:p>
          <a:p>
            <a:pPr>
              <a:lnSpc>
                <a:spcPct val="90000"/>
              </a:lnSpc>
            </a:pPr>
            <a:r>
              <a:rPr lang="en-US" sz="2800"/>
              <a:t>sensors complement one another; </a:t>
            </a:r>
            <a:r>
              <a:rPr lang="en-US" sz="2800" i="1"/>
              <a:t>image fusion</a:t>
            </a:r>
          </a:p>
        </p:txBody>
      </p:sp>
      <p:graphicFrame>
        <p:nvGraphicFramePr>
          <p:cNvPr id="2057" name="Object 9"/>
          <p:cNvGraphicFramePr>
            <a:graphicFrameLocks noChangeAspect="1"/>
          </p:cNvGraphicFramePr>
          <p:nvPr/>
        </p:nvGraphicFramePr>
        <p:xfrm>
          <a:off x="4038600" y="3352800"/>
          <a:ext cx="4325938" cy="2873375"/>
        </p:xfrm>
        <a:graphic>
          <a:graphicData uri="http://schemas.openxmlformats.org/presentationml/2006/ole">
            <mc:AlternateContent xmlns:mc="http://schemas.openxmlformats.org/markup-compatibility/2006">
              <mc:Choice xmlns:v="urn:schemas-microsoft-com:vml" Requires="v">
                <p:oleObj spid="_x0000_s252020" name="Photo Editor Photo" r:id="rId4" imgW="8040222" imgH="5342857" progId="">
                  <p:embed/>
                </p:oleObj>
              </mc:Choice>
              <mc:Fallback>
                <p:oleObj name="Photo Editor Photo" r:id="rId4" imgW="8040222" imgH="5342857"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352800"/>
                        <a:ext cx="4325938" cy="287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60" name="Object 12"/>
          <p:cNvGraphicFramePr>
            <a:graphicFrameLocks noChangeAspect="1"/>
          </p:cNvGraphicFramePr>
          <p:nvPr/>
        </p:nvGraphicFramePr>
        <p:xfrm>
          <a:off x="5791200" y="1371600"/>
          <a:ext cx="3124200" cy="1809750"/>
        </p:xfrm>
        <a:graphic>
          <a:graphicData uri="http://schemas.openxmlformats.org/presentationml/2006/ole">
            <mc:AlternateContent xmlns:mc="http://schemas.openxmlformats.org/markup-compatibility/2006">
              <mc:Choice xmlns:v="urn:schemas-microsoft-com:vml" Requires="v">
                <p:oleObj spid="_x0000_s252021" name="Photo Editor Photo" r:id="rId6" imgW="3809524" imgH="2247619" progId="">
                  <p:embed/>
                </p:oleObj>
              </mc:Choice>
              <mc:Fallback>
                <p:oleObj name="Photo Editor Photo" r:id="rId6" imgW="3809524" imgH="2247619"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l="2563" t="4344"/>
                      <a:stretch>
                        <a:fillRect/>
                      </a:stretch>
                    </p:blipFill>
                    <p:spPr bwMode="auto">
                      <a:xfrm>
                        <a:off x="5791200" y="1371600"/>
                        <a:ext cx="3124200"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61" name="Picture 13" descr="aerial camera 22"/>
          <p:cNvPicPr>
            <a:picLocks noChangeAspect="1" noChangeArrowheads="1"/>
          </p:cNvPicPr>
          <p:nvPr/>
        </p:nvPicPr>
        <p:blipFill>
          <a:blip r:embed="rId8" cstate="print"/>
          <a:srcRect/>
          <a:stretch>
            <a:fillRect/>
          </a:stretch>
        </p:blipFill>
        <p:spPr bwMode="auto">
          <a:xfrm>
            <a:off x="3733800" y="1371600"/>
            <a:ext cx="1981200" cy="1770063"/>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586" y="152400"/>
            <a:ext cx="8229600" cy="591312"/>
          </a:xfrm>
        </p:spPr>
        <p:txBody>
          <a:bodyPr>
            <a:noAutofit/>
          </a:bodyPr>
          <a:lstStyle/>
          <a:p>
            <a:r>
              <a:rPr lang="en-US" sz="3600" b="1" dirty="0" smtClean="0"/>
              <a:t>Sensors</a:t>
            </a:r>
            <a:endParaRPr lang="en-US" sz="3600" b="1" dirty="0"/>
          </a:p>
        </p:txBody>
      </p:sp>
      <p:sp>
        <p:nvSpPr>
          <p:cNvPr id="3" name="Content Placeholder 2"/>
          <p:cNvSpPr>
            <a:spLocks noGrp="1"/>
          </p:cNvSpPr>
          <p:nvPr>
            <p:ph idx="1"/>
          </p:nvPr>
        </p:nvSpPr>
        <p:spPr>
          <a:xfrm>
            <a:off x="152400" y="1323976"/>
            <a:ext cx="8229600" cy="4953000"/>
          </a:xfrm>
        </p:spPr>
        <p:txBody>
          <a:bodyPr/>
          <a:lstStyle/>
          <a:p>
            <a:r>
              <a:rPr lang="en-US" dirty="0" smtClean="0"/>
              <a:t>Two major categories of sensors</a:t>
            </a:r>
          </a:p>
          <a:p>
            <a:pPr lvl="1"/>
            <a:r>
              <a:rPr lang="en-US" dirty="0" smtClean="0"/>
              <a:t>Along Track</a:t>
            </a:r>
          </a:p>
          <a:p>
            <a:pPr lvl="2"/>
            <a:r>
              <a:rPr lang="en-US" dirty="0" smtClean="0"/>
              <a:t>No moving parts</a:t>
            </a:r>
          </a:p>
          <a:p>
            <a:pPr lvl="2"/>
            <a:r>
              <a:rPr lang="en-US" dirty="0" smtClean="0"/>
              <a:t>“Push Broom”</a:t>
            </a:r>
          </a:p>
          <a:p>
            <a:pPr lvl="2"/>
            <a:r>
              <a:rPr lang="en-US" dirty="0" smtClean="0"/>
              <a:t>IPhone</a:t>
            </a:r>
          </a:p>
          <a:p>
            <a:pPr lvl="1"/>
            <a:r>
              <a:rPr lang="en-US" dirty="0" smtClean="0"/>
              <a:t>Across Track</a:t>
            </a:r>
          </a:p>
          <a:p>
            <a:pPr lvl="2"/>
            <a:r>
              <a:rPr lang="en-US" dirty="0" smtClean="0"/>
              <a:t>“Whisk Broom”</a:t>
            </a:r>
          </a:p>
          <a:p>
            <a:pPr lvl="2"/>
            <a:r>
              <a:rPr lang="en-US" dirty="0" smtClean="0"/>
              <a:t>MODIS, all Landsat</a:t>
            </a:r>
          </a:p>
          <a:p>
            <a:r>
              <a:rPr lang="en-US" dirty="0" smtClean="0"/>
              <a:t>Swath Width</a:t>
            </a:r>
          </a:p>
          <a:p>
            <a:pPr lvl="2"/>
            <a:endParaRPr lang="en-US" dirty="0"/>
          </a:p>
          <a:p>
            <a:pPr lvl="2"/>
            <a:endParaRPr lang="en-US" dirty="0" smtClean="0"/>
          </a:p>
          <a:p>
            <a:pPr lvl="2"/>
            <a:endParaRPr lang="en-US" dirty="0"/>
          </a:p>
        </p:txBody>
      </p:sp>
      <p:pic>
        <p:nvPicPr>
          <p:cNvPr id="3074" name="Picture 2" descr="C:\Users\aiz\My_Proj\My Courses\NRES 312\Lectures\Week 11\Visual Resources\push broo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86575" y="1447800"/>
            <a:ext cx="1843548"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iz\My_Proj\My Courses\NRES 312\Lectures\Week 11\Visual Resources\butler-with-whisk-broom_sjpg98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1976437"/>
            <a:ext cx="1664810" cy="13954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iz\My_Proj\My Courses\NRES 312\Lectures\Week 11\Textbook Resources\ch11\Along trac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3590925"/>
            <a:ext cx="1728186" cy="277177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iz\My_Proj\My Courses\NRES 312\Lectures\Week 11\Textbook Resources\ch11\Across Trac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9100" y="3419474"/>
            <a:ext cx="2402002" cy="277177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V="1">
            <a:off x="5105400" y="5791200"/>
            <a:ext cx="649402" cy="571502"/>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8382000" y="5791200"/>
            <a:ext cx="420802" cy="381000"/>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019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fltVal val="0"/>
                                          </p:val>
                                        </p:tav>
                                        <p:tav tm="100000">
                                          <p:val>
                                            <p:strVal val="#ppt_w"/>
                                          </p:val>
                                        </p:tav>
                                      </p:tavLst>
                                    </p:anim>
                                    <p:anim calcmode="lin" valueType="num">
                                      <p:cBhvr>
                                        <p:cTn id="15" dur="1000" fill="hold"/>
                                        <p:tgtEl>
                                          <p:spTgt spid="14"/>
                                        </p:tgtEl>
                                        <p:attrNameLst>
                                          <p:attrName>ppt_h</p:attrName>
                                        </p:attrNameLst>
                                      </p:cBhvr>
                                      <p:tavLst>
                                        <p:tav tm="0">
                                          <p:val>
                                            <p:fltVal val="0"/>
                                          </p:val>
                                        </p:tav>
                                        <p:tav tm="100000">
                                          <p:val>
                                            <p:strVal val="#ppt_h"/>
                                          </p:val>
                                        </p:tav>
                                      </p:tavLst>
                                    </p:anim>
                                    <p:anim calcmode="lin" valueType="num">
                                      <p:cBhvr>
                                        <p:cTn id="16" dur="1000" fill="hold"/>
                                        <p:tgtEl>
                                          <p:spTgt spid="14"/>
                                        </p:tgtEl>
                                        <p:attrNameLst>
                                          <p:attrName>style.rotation</p:attrName>
                                        </p:attrNameLst>
                                      </p:cBhvr>
                                      <p:tavLst>
                                        <p:tav tm="0">
                                          <p:val>
                                            <p:fltVal val="90"/>
                                          </p:val>
                                        </p:tav>
                                        <p:tav tm="100000">
                                          <p:val>
                                            <p:fltVal val="0"/>
                                          </p:val>
                                        </p:tav>
                                      </p:tavLst>
                                    </p:anim>
                                    <p:animEffect transition="in" filter="fade">
                                      <p:cBhvr>
                                        <p:cTn id="1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0"/>
            <a:ext cx="7772400" cy="838200"/>
          </a:xfrm>
        </p:spPr>
        <p:txBody>
          <a:bodyPr/>
          <a:lstStyle/>
          <a:p>
            <a:r>
              <a:rPr lang="en-US" sz="3600" b="1" i="1"/>
              <a:t>Platforms</a:t>
            </a:r>
          </a:p>
        </p:txBody>
      </p:sp>
      <p:sp>
        <p:nvSpPr>
          <p:cNvPr id="3075" name="Rectangle 3"/>
          <p:cNvSpPr>
            <a:spLocks noGrp="1" noChangeArrowheads="1"/>
          </p:cNvSpPr>
          <p:nvPr>
            <p:ph type="body" sz="half" idx="1"/>
          </p:nvPr>
        </p:nvSpPr>
        <p:spPr>
          <a:xfrm>
            <a:off x="457200" y="685800"/>
            <a:ext cx="3429000" cy="3429000"/>
          </a:xfrm>
        </p:spPr>
        <p:txBody>
          <a:bodyPr/>
          <a:lstStyle/>
          <a:p>
            <a:r>
              <a:rPr lang="en-US" sz="2800"/>
              <a:t>field vehicles</a:t>
            </a:r>
          </a:p>
          <a:p>
            <a:r>
              <a:rPr lang="en-US" sz="2800"/>
              <a:t>light aircraft</a:t>
            </a:r>
          </a:p>
          <a:p>
            <a:r>
              <a:rPr lang="en-US" sz="2800"/>
              <a:t>high altitude aircraft</a:t>
            </a:r>
          </a:p>
          <a:p>
            <a:r>
              <a:rPr lang="en-US" sz="2800"/>
              <a:t>satellites (Landsat, SPOT, Ikonos, Terra)</a:t>
            </a:r>
          </a:p>
          <a:p>
            <a:r>
              <a:rPr lang="en-US" sz="2800"/>
              <a:t>space shuttle</a:t>
            </a:r>
          </a:p>
        </p:txBody>
      </p:sp>
      <p:pic>
        <p:nvPicPr>
          <p:cNvPr id="3080" name="Picture 8" descr="eos_am1_wide"/>
          <p:cNvPicPr>
            <a:picLocks noChangeAspect="1" noChangeArrowheads="1"/>
          </p:cNvPicPr>
          <p:nvPr/>
        </p:nvPicPr>
        <p:blipFill>
          <a:blip r:embed="rId3" cstate="print"/>
          <a:srcRect/>
          <a:stretch>
            <a:fillRect/>
          </a:stretch>
        </p:blipFill>
        <p:spPr bwMode="auto">
          <a:xfrm>
            <a:off x="990600" y="4572000"/>
            <a:ext cx="7086600" cy="1905000"/>
          </a:xfrm>
          <a:prstGeom prst="rect">
            <a:avLst/>
          </a:prstGeom>
          <a:noFill/>
        </p:spPr>
      </p:pic>
      <p:graphicFrame>
        <p:nvGraphicFramePr>
          <p:cNvPr id="3082" name="Object 10"/>
          <p:cNvGraphicFramePr>
            <a:graphicFrameLocks noChangeAspect="1"/>
          </p:cNvGraphicFramePr>
          <p:nvPr/>
        </p:nvGraphicFramePr>
        <p:xfrm>
          <a:off x="3962400" y="1143000"/>
          <a:ext cx="3429000" cy="2536825"/>
        </p:xfrm>
        <a:graphic>
          <a:graphicData uri="http://schemas.openxmlformats.org/presentationml/2006/ole">
            <mc:AlternateContent xmlns:mc="http://schemas.openxmlformats.org/markup-compatibility/2006">
              <mc:Choice xmlns:v="urn:schemas-microsoft-com:vml" Requires="v">
                <p:oleObj spid="_x0000_s252987" name="Photo Editor Photo" r:id="rId4" imgW="4904762" imgH="3629532" progId="">
                  <p:embed/>
                </p:oleObj>
              </mc:Choice>
              <mc:Fallback>
                <p:oleObj name="Photo Editor Photo" r:id="rId4" imgW="4904762" imgH="3629532"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1143000"/>
                        <a:ext cx="3429000"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77" name="Picture 5" descr="dr_7"/>
          <p:cNvPicPr>
            <a:picLocks noGrp="1" noChangeAspect="1" noChangeArrowheads="1"/>
          </p:cNvPicPr>
          <p:nvPr>
            <p:ph type="clipArt" sz="half" idx="2"/>
          </p:nvPr>
        </p:nvPicPr>
        <p:blipFill>
          <a:blip r:embed="rId6" cstate="print"/>
          <a:srcRect/>
          <a:stretch>
            <a:fillRect/>
          </a:stretch>
        </p:blipFill>
        <p:spPr>
          <a:xfrm>
            <a:off x="6324600" y="3048000"/>
            <a:ext cx="2392363" cy="2438400"/>
          </a:xfrm>
          <a:noFill/>
          <a:ln w="28575">
            <a:solidFill>
              <a:srgbClr val="00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p:cTn id="7" dur="500" fill="hold"/>
                                        <p:tgtEl>
                                          <p:spTgt spid="3077"/>
                                        </p:tgtEl>
                                        <p:attrNameLst>
                                          <p:attrName>ppt_w</p:attrName>
                                        </p:attrNameLst>
                                      </p:cBhvr>
                                      <p:tavLst>
                                        <p:tav tm="0">
                                          <p:val>
                                            <p:fltVal val="0"/>
                                          </p:val>
                                        </p:tav>
                                        <p:tav tm="100000">
                                          <p:val>
                                            <p:strVal val="#ppt_w"/>
                                          </p:val>
                                        </p:tav>
                                      </p:tavLst>
                                    </p:anim>
                                    <p:anim calcmode="lin" valueType="num">
                                      <p:cBhvr>
                                        <p:cTn id="8" dur="500" fill="hold"/>
                                        <p:tgtEl>
                                          <p:spTgt spid="3077"/>
                                        </p:tgtEl>
                                        <p:attrNameLst>
                                          <p:attrName>ppt_h</p:attrName>
                                        </p:attrNameLst>
                                      </p:cBhvr>
                                      <p:tavLst>
                                        <p:tav tm="0">
                                          <p:val>
                                            <p:fltVal val="0"/>
                                          </p:val>
                                        </p:tav>
                                        <p:tav tm="100000">
                                          <p:val>
                                            <p:strVal val="#ppt_h"/>
                                          </p:val>
                                        </p:tav>
                                      </p:tavLst>
                                    </p:anim>
                                    <p:anim calcmode="lin" valueType="num">
                                      <p:cBhvr>
                                        <p:cTn id="9" dur="500" fill="hold"/>
                                        <p:tgtEl>
                                          <p:spTgt spid="3077"/>
                                        </p:tgtEl>
                                        <p:attrNameLst>
                                          <p:attrName>ppt_x</p:attrName>
                                        </p:attrNameLst>
                                      </p:cBhvr>
                                      <p:tavLst>
                                        <p:tav tm="0">
                                          <p:val>
                                            <p:fltVal val="0.5"/>
                                          </p:val>
                                        </p:tav>
                                        <p:tav tm="100000">
                                          <p:val>
                                            <p:strVal val="#ppt_x"/>
                                          </p:val>
                                        </p:tav>
                                      </p:tavLst>
                                    </p:anim>
                                    <p:anim calcmode="lin" valueType="num">
                                      <p:cBhvr>
                                        <p:cTn id="10" dur="500" fill="hold"/>
                                        <p:tgtEl>
                                          <p:spTgt spid="307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5800" y="0"/>
            <a:ext cx="7772400" cy="1143000"/>
          </a:xfrm>
        </p:spPr>
        <p:txBody>
          <a:bodyPr/>
          <a:lstStyle/>
          <a:p>
            <a:r>
              <a:rPr lang="en-US" sz="3600" b="1" i="1"/>
              <a:t>Some Sensors and Platforms</a:t>
            </a:r>
          </a:p>
        </p:txBody>
      </p:sp>
      <p:graphicFrame>
        <p:nvGraphicFramePr>
          <p:cNvPr id="63532" name="Group 44"/>
          <p:cNvGraphicFramePr>
            <a:graphicFrameLocks noGrp="1"/>
          </p:cNvGraphicFramePr>
          <p:nvPr>
            <p:ph type="tbl" idx="1"/>
          </p:nvPr>
        </p:nvGraphicFramePr>
        <p:xfrm>
          <a:off x="685800" y="1371600"/>
          <a:ext cx="7772400" cy="4785360"/>
        </p:xfrm>
        <a:graphic>
          <a:graphicData uri="http://schemas.openxmlformats.org/drawingml/2006/table">
            <a:tbl>
              <a:tblPr/>
              <a:tblGrid>
                <a:gridCol w="2286000"/>
                <a:gridCol w="5486400"/>
              </a:tblGrid>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Platform</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Sensor(s)</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Ikonos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Ikonos</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Landsat-7</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Enhanced Thematic Mapper +  (ETM+)</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SPOT-4</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High Resolution Visible -Infrared (HRVIR); Vegetation</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Terra</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MODIS; ASTER</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EO-1</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Advanced Land Imager (ALI); Hyperion</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Radarsat</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Synthetic Aperture Radar (SAR)</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r>
              <a:rPr lang="en-US" dirty="0" smtClean="0">
                <a:solidFill>
                  <a:srgbClr val="FF0000"/>
                </a:solidFill>
              </a:rPr>
              <a:t>Sensor Capability</a:t>
            </a:r>
            <a:endParaRPr lang="en-US" dirty="0">
              <a:solidFill>
                <a:srgbClr val="FF0000"/>
              </a:solidFill>
            </a:endParaRPr>
          </a:p>
        </p:txBody>
      </p:sp>
      <p:sp>
        <p:nvSpPr>
          <p:cNvPr id="3" name="Content Placeholder 2"/>
          <p:cNvSpPr>
            <a:spLocks noGrp="1"/>
          </p:cNvSpPr>
          <p:nvPr>
            <p:ph idx="1"/>
          </p:nvPr>
        </p:nvSpPr>
        <p:spPr>
          <a:xfrm>
            <a:off x="457200" y="1447800"/>
            <a:ext cx="8229600" cy="4876800"/>
          </a:xfrm>
        </p:spPr>
        <p:txBody>
          <a:bodyPr/>
          <a:lstStyle/>
          <a:p>
            <a:r>
              <a:rPr lang="en-US" dirty="0" smtClean="0"/>
              <a:t>Four terms to “know”</a:t>
            </a:r>
          </a:p>
          <a:p>
            <a:pPr lvl="1"/>
            <a:r>
              <a:rPr lang="en-US" dirty="0" smtClean="0"/>
              <a:t>Spatial Resolution</a:t>
            </a:r>
          </a:p>
          <a:p>
            <a:pPr lvl="1"/>
            <a:r>
              <a:rPr lang="en-US" dirty="0" smtClean="0"/>
              <a:t>Radiometric Resolution</a:t>
            </a:r>
          </a:p>
          <a:p>
            <a:pPr lvl="1"/>
            <a:r>
              <a:rPr lang="en-US" dirty="0" smtClean="0"/>
              <a:t>Spectral Resolution</a:t>
            </a:r>
          </a:p>
          <a:p>
            <a:pPr lvl="1"/>
            <a:r>
              <a:rPr lang="en-US" dirty="0" smtClean="0"/>
              <a:t>Temporal Resolution</a:t>
            </a:r>
            <a:endParaRPr lang="en-US" dirty="0"/>
          </a:p>
        </p:txBody>
      </p:sp>
    </p:spTree>
    <p:extLst>
      <p:ext uri="{BB962C8B-B14F-4D97-AF65-F5344CB8AC3E}">
        <p14:creationId xmlns:p14="http://schemas.microsoft.com/office/powerpoint/2010/main" val="7869443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Autofit/>
          </a:bodyPr>
          <a:lstStyle/>
          <a:p>
            <a:r>
              <a:rPr lang="en-US" sz="3600" dirty="0" smtClean="0"/>
              <a:t>Sensor Capability: Spatial </a:t>
            </a:r>
            <a:r>
              <a:rPr lang="en-US" sz="3600" dirty="0"/>
              <a:t>Resolution</a:t>
            </a:r>
            <a:br>
              <a:rPr lang="en-US" sz="3600" dirty="0"/>
            </a:br>
            <a:endParaRPr lang="en-US" sz="3600" dirty="0"/>
          </a:p>
        </p:txBody>
      </p:sp>
      <p:sp>
        <p:nvSpPr>
          <p:cNvPr id="3" name="Content Placeholder 2"/>
          <p:cNvSpPr>
            <a:spLocks noGrp="1"/>
          </p:cNvSpPr>
          <p:nvPr>
            <p:ph idx="1"/>
          </p:nvPr>
        </p:nvSpPr>
        <p:spPr>
          <a:xfrm>
            <a:off x="228600" y="1371600"/>
            <a:ext cx="3200400" cy="4724400"/>
          </a:xfrm>
        </p:spPr>
        <p:txBody>
          <a:bodyPr/>
          <a:lstStyle/>
          <a:p>
            <a:r>
              <a:rPr lang="en-US" sz="2000" dirty="0" smtClean="0"/>
              <a:t>Spatial Resolution</a:t>
            </a:r>
          </a:p>
          <a:p>
            <a:r>
              <a:rPr lang="en-US" sz="2000" dirty="0"/>
              <a:t>pixel size (instantaneous field of view)</a:t>
            </a:r>
          </a:p>
          <a:p>
            <a:r>
              <a:rPr lang="en-US" sz="2000" dirty="0"/>
              <a:t>smallest object one can discern/identify</a:t>
            </a:r>
          </a:p>
          <a:p>
            <a:r>
              <a:rPr lang="en-US" sz="2000" dirty="0"/>
              <a:t>commonly 1 meter to 1100 meters</a:t>
            </a:r>
          </a:p>
          <a:p>
            <a:endParaRPr lang="en-US" sz="2000" dirty="0"/>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1752600"/>
            <a:ext cx="6167437" cy="477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38968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dirty="0" smtClean="0"/>
              <a:t>Sensor Capability</a:t>
            </a:r>
            <a:endParaRPr lang="en-US" dirty="0"/>
          </a:p>
        </p:txBody>
      </p:sp>
      <p:sp>
        <p:nvSpPr>
          <p:cNvPr id="3" name="Content Placeholder 2"/>
          <p:cNvSpPr>
            <a:spLocks noGrp="1"/>
          </p:cNvSpPr>
          <p:nvPr>
            <p:ph idx="1"/>
          </p:nvPr>
        </p:nvSpPr>
        <p:spPr>
          <a:xfrm>
            <a:off x="457200" y="1371600"/>
            <a:ext cx="3581400" cy="4953000"/>
          </a:xfrm>
        </p:spPr>
        <p:txBody>
          <a:bodyPr/>
          <a:lstStyle/>
          <a:p>
            <a:r>
              <a:rPr lang="en-US" dirty="0" smtClean="0"/>
              <a:t>Improving Spatial Resolution</a:t>
            </a:r>
          </a:p>
          <a:p>
            <a:pPr lvl="1"/>
            <a:r>
              <a:rPr lang="en-US" dirty="0"/>
              <a:t>P</a:t>
            </a:r>
            <a:r>
              <a:rPr lang="en-US" dirty="0" smtClean="0"/>
              <a:t>anchromatic Sharpening</a:t>
            </a:r>
            <a:endParaRPr lang="en-US" dirty="0"/>
          </a:p>
        </p:txBody>
      </p:sp>
      <p:pic>
        <p:nvPicPr>
          <p:cNvPr id="5122" name="Picture 2" descr="C:\Users\aiz\My_Proj\My Courses\NRES 312\Lectures\Week 11\Visual Resources\Pan Sharpening ESRI.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86000"/>
            <a:ext cx="3819525" cy="390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7052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0" y="685800"/>
            <a:ext cx="8458200" cy="5181600"/>
          </a:xfrm>
        </p:spPr>
        <p:txBody>
          <a:bodyPr/>
          <a:lstStyle/>
          <a:p>
            <a:pPr marL="0" indent="0">
              <a:buNone/>
            </a:pPr>
            <a:r>
              <a:rPr lang="en-US" sz="3600" b="1" dirty="0" smtClean="0"/>
              <a:t>Remotely sensed images have a number of features which make them ideal GIS data sources </a:t>
            </a:r>
          </a:p>
          <a:p>
            <a:r>
              <a:rPr lang="en-US" dirty="0" smtClean="0"/>
              <a:t>Remote sensing provides </a:t>
            </a:r>
            <a:r>
              <a:rPr lang="en-US" b="1" dirty="0" smtClean="0">
                <a:solidFill>
                  <a:srgbClr val="FF0000"/>
                </a:solidFill>
              </a:rPr>
              <a:t>a regional view</a:t>
            </a:r>
            <a:r>
              <a:rPr lang="en-US" b="1" dirty="0" smtClean="0"/>
              <a:t> </a:t>
            </a:r>
          </a:p>
          <a:p>
            <a:r>
              <a:rPr lang="en-US" dirty="0" smtClean="0"/>
              <a:t>Remote sensing provides </a:t>
            </a:r>
            <a:r>
              <a:rPr lang="en-US" b="1" dirty="0" smtClean="0">
                <a:solidFill>
                  <a:srgbClr val="7030A0"/>
                </a:solidFill>
              </a:rPr>
              <a:t>repetitive looks </a:t>
            </a:r>
            <a:r>
              <a:rPr lang="en-US" dirty="0" smtClean="0"/>
              <a:t>at the same area </a:t>
            </a:r>
          </a:p>
          <a:p>
            <a:r>
              <a:rPr lang="en-US" dirty="0" smtClean="0"/>
              <a:t>Remote sensors </a:t>
            </a:r>
            <a:r>
              <a:rPr lang="en-US" b="1" dirty="0" smtClean="0">
                <a:solidFill>
                  <a:srgbClr val="0070C0"/>
                </a:solidFill>
              </a:rPr>
              <a:t>"see" over a broader </a:t>
            </a:r>
            <a:r>
              <a:rPr lang="en-US" dirty="0" smtClean="0"/>
              <a:t>portion of the </a:t>
            </a:r>
            <a:r>
              <a:rPr lang="en-US" b="1" dirty="0" smtClean="0"/>
              <a:t>electromagnetic spectrum </a:t>
            </a:r>
            <a:r>
              <a:rPr lang="en-US" dirty="0" smtClean="0"/>
              <a:t>than the human eye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0"/>
            <a:ext cx="7772400" cy="1143000"/>
          </a:xfrm>
        </p:spPr>
        <p:txBody>
          <a:bodyPr/>
          <a:lstStyle/>
          <a:p>
            <a:r>
              <a:rPr lang="en-US" sz="3600" b="1" i="1"/>
              <a:t>Spatial Resolution</a:t>
            </a:r>
          </a:p>
        </p:txBody>
      </p:sp>
      <p:sp>
        <p:nvSpPr>
          <p:cNvPr id="28675" name="Rectangle 3"/>
          <p:cNvSpPr>
            <a:spLocks noGrp="1" noChangeArrowheads="1"/>
          </p:cNvSpPr>
          <p:nvPr>
            <p:ph type="body" sz="half" idx="1"/>
          </p:nvPr>
        </p:nvSpPr>
        <p:spPr>
          <a:xfrm>
            <a:off x="381000" y="5791200"/>
            <a:ext cx="4419600" cy="457200"/>
          </a:xfrm>
        </p:spPr>
        <p:txBody>
          <a:bodyPr/>
          <a:lstStyle/>
          <a:p>
            <a:pPr>
              <a:buFontTx/>
              <a:buNone/>
            </a:pPr>
            <a:r>
              <a:rPr lang="en-US" sz="2400"/>
              <a:t>Coarse (30 m, multispectral)</a:t>
            </a:r>
          </a:p>
        </p:txBody>
      </p:sp>
      <p:graphicFrame>
        <p:nvGraphicFramePr>
          <p:cNvPr id="28680" name="Object 8"/>
          <p:cNvGraphicFramePr>
            <a:graphicFrameLocks noGrp="1" noChangeAspect="1"/>
          </p:cNvGraphicFramePr>
          <p:nvPr>
            <p:ph type="clipArt" sz="half" idx="2"/>
          </p:nvPr>
        </p:nvGraphicFramePr>
        <p:xfrm>
          <a:off x="4572000" y="1828800"/>
          <a:ext cx="4038600" cy="3930650"/>
        </p:xfrm>
        <a:graphic>
          <a:graphicData uri="http://schemas.openxmlformats.org/presentationml/2006/ole">
            <mc:AlternateContent xmlns:mc="http://schemas.openxmlformats.org/markup-compatibility/2006">
              <mc:Choice xmlns:v="urn:schemas-microsoft-com:vml" Requires="v">
                <p:oleObj spid="_x0000_s28797" name="Photo Editor Photo" r:id="rId3" imgW="5361905" imgH="5219048" progId="">
                  <p:embed/>
                </p:oleObj>
              </mc:Choice>
              <mc:Fallback>
                <p:oleObj name="Photo Editor Photo" r:id="rId3" imgW="5361905" imgH="5219048" progId="">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828800"/>
                        <a:ext cx="4038600" cy="3930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81" name="Text Box 9"/>
          <p:cNvSpPr txBox="1">
            <a:spLocks noChangeArrowheads="1"/>
          </p:cNvSpPr>
          <p:nvPr/>
        </p:nvSpPr>
        <p:spPr bwMode="auto">
          <a:xfrm>
            <a:off x="4495800" y="5791200"/>
            <a:ext cx="4343400" cy="457200"/>
          </a:xfrm>
          <a:prstGeom prst="rect">
            <a:avLst/>
          </a:prstGeom>
          <a:noFill/>
          <a:ln w="12700">
            <a:noFill/>
            <a:miter lim="800000"/>
            <a:headEnd type="none" w="sm" len="sm"/>
            <a:tailEnd type="none" w="sm" len="sm"/>
          </a:ln>
          <a:effectLst/>
        </p:spPr>
        <p:txBody>
          <a:bodyPr>
            <a:spAutoFit/>
          </a:bodyPr>
          <a:lstStyle/>
          <a:p>
            <a:pPr eaLnBrk="0" hangingPunct="0">
              <a:spcBef>
                <a:spcPct val="50000"/>
              </a:spcBef>
              <a:buClr>
                <a:schemeClr val="tx2"/>
              </a:buClr>
            </a:pPr>
            <a:r>
              <a:rPr lang="en-US" sz="2400">
                <a:latin typeface="Times New Roman" pitchFamily="18" charset="0"/>
              </a:rPr>
              <a:t>Fine (1 m, panchromatic, Ikonos)</a:t>
            </a:r>
          </a:p>
        </p:txBody>
      </p:sp>
      <p:sp>
        <p:nvSpPr>
          <p:cNvPr id="28682" name="Text Box 10"/>
          <p:cNvSpPr txBox="1">
            <a:spLocks noChangeArrowheads="1"/>
          </p:cNvSpPr>
          <p:nvPr/>
        </p:nvSpPr>
        <p:spPr bwMode="auto">
          <a:xfrm>
            <a:off x="1600200" y="1143000"/>
            <a:ext cx="6096000" cy="45720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en-US" sz="2400" b="1">
                <a:latin typeface="Times New Roman" pitchFamily="18" charset="0"/>
              </a:rPr>
              <a:t>Image of Lincoln, NE</a:t>
            </a:r>
          </a:p>
        </p:txBody>
      </p:sp>
      <p:graphicFrame>
        <p:nvGraphicFramePr>
          <p:cNvPr id="28684" name="Object 12"/>
          <p:cNvGraphicFramePr>
            <a:graphicFrameLocks noChangeAspect="1"/>
          </p:cNvGraphicFramePr>
          <p:nvPr/>
        </p:nvGraphicFramePr>
        <p:xfrm>
          <a:off x="762000" y="1752600"/>
          <a:ext cx="3319463" cy="4014788"/>
        </p:xfrm>
        <a:graphic>
          <a:graphicData uri="http://schemas.openxmlformats.org/presentationml/2006/ole">
            <mc:AlternateContent xmlns:mc="http://schemas.openxmlformats.org/markup-compatibility/2006">
              <mc:Choice xmlns:v="urn:schemas-microsoft-com:vml" Requires="v">
                <p:oleObj spid="_x0000_s28798" name="Photo Editor Photo" r:id="rId5" imgW="4495238" imgH="5439534" progId="">
                  <p:embed/>
                </p:oleObj>
              </mc:Choice>
              <mc:Fallback>
                <p:oleObj name="Photo Editor Photo" r:id="rId5" imgW="4495238" imgH="5439534" progId="">
                  <p:embed/>
                  <p:pic>
                    <p:nvPicPr>
                      <p:cNvPr id="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752600"/>
                        <a:ext cx="3319463" cy="401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cstate="print"/>
          <a:srcRect/>
          <a:stretch>
            <a:fillRect/>
          </a:stretch>
        </p:blipFill>
        <p:spPr bwMode="auto">
          <a:xfrm>
            <a:off x="304800" y="1143000"/>
            <a:ext cx="5334000" cy="5176838"/>
          </a:xfrm>
          <a:prstGeom prst="rect">
            <a:avLst/>
          </a:prstGeom>
          <a:noFill/>
          <a:ln w="9525">
            <a:noFill/>
            <a:miter lim="800000"/>
            <a:headEnd/>
            <a:tailEnd/>
          </a:ln>
          <a:effectLst/>
        </p:spPr>
      </p:pic>
      <p:pic>
        <p:nvPicPr>
          <p:cNvPr id="124931" name="Picture 3"/>
          <p:cNvPicPr>
            <a:picLocks noChangeAspect="1" noChangeArrowheads="1"/>
          </p:cNvPicPr>
          <p:nvPr/>
        </p:nvPicPr>
        <p:blipFill>
          <a:blip r:embed="rId4" cstate="print"/>
          <a:srcRect/>
          <a:stretch>
            <a:fillRect/>
          </a:stretch>
        </p:blipFill>
        <p:spPr bwMode="auto">
          <a:xfrm>
            <a:off x="5791200" y="914400"/>
            <a:ext cx="2857500" cy="2016125"/>
          </a:xfrm>
          <a:prstGeom prst="rect">
            <a:avLst/>
          </a:prstGeom>
          <a:noFill/>
          <a:ln w="9525">
            <a:noFill/>
            <a:miter lim="800000"/>
            <a:headEnd/>
            <a:tailEnd/>
          </a:ln>
          <a:effectLst/>
        </p:spPr>
      </p:pic>
      <p:sp>
        <p:nvSpPr>
          <p:cNvPr id="124932" name="Rectangle 4"/>
          <p:cNvSpPr>
            <a:spLocks noGrp="1" noChangeArrowheads="1"/>
          </p:cNvSpPr>
          <p:nvPr>
            <p:ph type="title"/>
          </p:nvPr>
        </p:nvSpPr>
        <p:spPr>
          <a:xfrm>
            <a:off x="0" y="228600"/>
            <a:ext cx="9144000" cy="685800"/>
          </a:xfrm>
        </p:spPr>
        <p:txBody>
          <a:bodyPr/>
          <a:lstStyle/>
          <a:p>
            <a:r>
              <a:rPr lang="en-US" sz="3600" b="1" i="1"/>
              <a:t>LIDAR (Light Detection and Ranging)</a:t>
            </a:r>
            <a:r>
              <a:rPr lang="en-US"/>
              <a:t> </a:t>
            </a:r>
          </a:p>
        </p:txBody>
      </p:sp>
      <p:pic>
        <p:nvPicPr>
          <p:cNvPr id="124933" name="Picture 5"/>
          <p:cNvPicPr>
            <a:picLocks noChangeAspect="1" noChangeArrowheads="1"/>
          </p:cNvPicPr>
          <p:nvPr/>
        </p:nvPicPr>
        <p:blipFill>
          <a:blip r:embed="rId5" cstate="print"/>
          <a:srcRect/>
          <a:stretch>
            <a:fillRect/>
          </a:stretch>
        </p:blipFill>
        <p:spPr bwMode="auto">
          <a:xfrm>
            <a:off x="6324600" y="3048000"/>
            <a:ext cx="1828800" cy="3276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152400"/>
            <a:ext cx="7772400" cy="914400"/>
          </a:xfrm>
        </p:spPr>
        <p:txBody>
          <a:bodyPr/>
          <a:lstStyle/>
          <a:p>
            <a:r>
              <a:rPr lang="en-US" sz="3600" b="1" i="1"/>
              <a:t>Radiometric Resolution</a:t>
            </a:r>
          </a:p>
        </p:txBody>
      </p:sp>
      <p:sp>
        <p:nvSpPr>
          <p:cNvPr id="26627" name="Rectangle 3"/>
          <p:cNvSpPr>
            <a:spLocks noGrp="1" noChangeArrowheads="1"/>
          </p:cNvSpPr>
          <p:nvPr>
            <p:ph type="body" sz="half" idx="1"/>
          </p:nvPr>
        </p:nvSpPr>
        <p:spPr>
          <a:xfrm>
            <a:off x="381000" y="1143000"/>
            <a:ext cx="8763000" cy="4648200"/>
          </a:xfrm>
        </p:spPr>
        <p:txBody>
          <a:bodyPr/>
          <a:lstStyle/>
          <a:p>
            <a:r>
              <a:rPr lang="en-US" sz="2800" dirty="0" smtClean="0"/>
              <a:t>Number </a:t>
            </a:r>
            <a:r>
              <a:rPr lang="en-US" sz="2800" dirty="0"/>
              <a:t>of “brightness levels” (gray shades; bits)</a:t>
            </a:r>
          </a:p>
          <a:p>
            <a:r>
              <a:rPr lang="en-US" sz="2800" dirty="0"/>
              <a:t>commonly 256 - 2048 levels (8 - 11 bit)</a:t>
            </a:r>
          </a:p>
          <a:p>
            <a:pPr>
              <a:buFontTx/>
              <a:buNone/>
            </a:pPr>
            <a:endParaRPr lang="en-US" sz="2800" dirty="0"/>
          </a:p>
        </p:txBody>
      </p:sp>
      <p:pic>
        <p:nvPicPr>
          <p:cNvPr id="26629" name="Picture 5" descr="radiometric_lowres"/>
          <p:cNvPicPr>
            <a:picLocks noChangeAspect="1" noChangeArrowheads="1"/>
          </p:cNvPicPr>
          <p:nvPr/>
        </p:nvPicPr>
        <p:blipFill>
          <a:blip r:embed="rId2" cstate="print"/>
          <a:srcRect/>
          <a:stretch>
            <a:fillRect/>
          </a:stretch>
        </p:blipFill>
        <p:spPr bwMode="auto">
          <a:xfrm>
            <a:off x="685800" y="2819400"/>
            <a:ext cx="3886200" cy="2930525"/>
          </a:xfrm>
          <a:prstGeom prst="rect">
            <a:avLst/>
          </a:prstGeom>
          <a:noFill/>
        </p:spPr>
      </p:pic>
      <p:pic>
        <p:nvPicPr>
          <p:cNvPr id="26631" name="Picture 7" descr="radiometric_highres"/>
          <p:cNvPicPr>
            <a:picLocks noGrp="1" noChangeAspect="1" noChangeArrowheads="1"/>
          </p:cNvPicPr>
          <p:nvPr>
            <p:ph type="clipArt" sz="half" idx="2"/>
          </p:nvPr>
        </p:nvPicPr>
        <p:blipFill>
          <a:blip r:embed="rId3" cstate="print"/>
          <a:srcRect l="2000"/>
          <a:stretch>
            <a:fillRect/>
          </a:stretch>
        </p:blipFill>
        <p:spPr>
          <a:xfrm>
            <a:off x="4876800" y="2819400"/>
            <a:ext cx="3733800" cy="2889250"/>
          </a:xfrm>
          <a:noFill/>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2971800" cy="5029200"/>
          </a:xfrm>
        </p:spPr>
        <p:txBody>
          <a:bodyPr/>
          <a:lstStyle/>
          <a:p>
            <a:r>
              <a:rPr lang="en-US" dirty="0" smtClean="0"/>
              <a:t>Radiometric Resolution</a:t>
            </a:r>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6050" y="373063"/>
            <a:ext cx="6176963" cy="646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99356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dirty="0" smtClean="0"/>
              <a:t>Sensor Capability</a:t>
            </a:r>
            <a:endParaRPr lang="en-US" dirty="0"/>
          </a:p>
        </p:txBody>
      </p:sp>
      <p:sp>
        <p:nvSpPr>
          <p:cNvPr id="3" name="Content Placeholder 2"/>
          <p:cNvSpPr>
            <a:spLocks noGrp="1"/>
          </p:cNvSpPr>
          <p:nvPr>
            <p:ph idx="1"/>
          </p:nvPr>
        </p:nvSpPr>
        <p:spPr>
          <a:xfrm>
            <a:off x="457200" y="1295400"/>
            <a:ext cx="8229600" cy="5029200"/>
          </a:xfrm>
        </p:spPr>
        <p:txBody>
          <a:bodyPr/>
          <a:lstStyle/>
          <a:p>
            <a:r>
              <a:rPr lang="en-US" dirty="0" smtClean="0"/>
              <a:t>Radiometric Resolution</a:t>
            </a:r>
            <a:endParaRPr lang="en-US" dirty="0"/>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733" r="17039" b="3069"/>
          <a:stretch/>
        </p:blipFill>
        <p:spPr bwMode="auto">
          <a:xfrm>
            <a:off x="4524375" y="304801"/>
            <a:ext cx="4029075" cy="626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152400" y="4953000"/>
            <a:ext cx="3880237" cy="1536700"/>
            <a:chOff x="152400" y="4953000"/>
            <a:chExt cx="3880237" cy="1536700"/>
          </a:xfrm>
        </p:grpSpPr>
        <p:pic>
          <p:nvPicPr>
            <p:cNvPr id="2052" name="Picture 4" descr="C:\Users\aiz\My_Proj\My Courses\NRES 312\Lectures\Week 11\Visual Resources\Quantization\julia-roberts-brad-pitt 1 bi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4953000"/>
              <a:ext cx="2305050" cy="1536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01512" y="5536684"/>
              <a:ext cx="1531125" cy="369332"/>
            </a:xfrm>
            <a:prstGeom prst="rect">
              <a:avLst/>
            </a:prstGeom>
            <a:noFill/>
          </p:spPr>
          <p:txBody>
            <a:bodyPr wrap="none" rtlCol="0">
              <a:spAutoFit/>
            </a:bodyPr>
            <a:lstStyle/>
            <a:p>
              <a:r>
                <a:rPr lang="en-US" dirty="0" smtClean="0"/>
                <a:t>1 bit (2 levels)</a:t>
              </a:r>
              <a:endParaRPr lang="en-US" dirty="0"/>
            </a:p>
          </p:txBody>
        </p:sp>
      </p:grpSp>
      <p:grpSp>
        <p:nvGrpSpPr>
          <p:cNvPr id="10" name="Group 9"/>
          <p:cNvGrpSpPr/>
          <p:nvPr/>
        </p:nvGrpSpPr>
        <p:grpSpPr>
          <a:xfrm>
            <a:off x="420198" y="3359150"/>
            <a:ext cx="3999402" cy="1536700"/>
            <a:chOff x="420198" y="3359150"/>
            <a:chExt cx="3999402" cy="1536700"/>
          </a:xfrm>
        </p:grpSpPr>
        <p:pic>
          <p:nvPicPr>
            <p:cNvPr id="2051" name="Picture 3" descr="C:\Users\aiz\My_Proj\My Courses\NRES 312\Lectures\Week 11\Visual Resources\Quantization\julia-roberts-brad-pitt 4 bi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4550" y="3359150"/>
              <a:ext cx="2305050" cy="15367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20198" y="3942834"/>
              <a:ext cx="1665777" cy="369332"/>
            </a:xfrm>
            <a:prstGeom prst="rect">
              <a:avLst/>
            </a:prstGeom>
            <a:noFill/>
          </p:spPr>
          <p:txBody>
            <a:bodyPr wrap="none" rtlCol="0">
              <a:spAutoFit/>
            </a:bodyPr>
            <a:lstStyle/>
            <a:p>
              <a:r>
                <a:rPr lang="en-US" dirty="0" smtClean="0"/>
                <a:t>4 bit (16 levels)</a:t>
              </a:r>
              <a:endParaRPr lang="en-US" dirty="0"/>
            </a:p>
          </p:txBody>
        </p:sp>
      </p:grpSp>
      <p:grpSp>
        <p:nvGrpSpPr>
          <p:cNvPr id="11" name="Group 10"/>
          <p:cNvGrpSpPr/>
          <p:nvPr/>
        </p:nvGrpSpPr>
        <p:grpSpPr>
          <a:xfrm>
            <a:off x="152400" y="1739900"/>
            <a:ext cx="4305300" cy="1536700"/>
            <a:chOff x="152400" y="1739900"/>
            <a:chExt cx="4305300" cy="1536700"/>
          </a:xfrm>
        </p:grpSpPr>
        <p:pic>
          <p:nvPicPr>
            <p:cNvPr id="2050" name="Picture 2" descr="C:\Users\aiz\My_Proj\My Courses\NRES 312\Lectures\Week 11\Visual Resources\Quantization\julia-roberts-brad-pitt 8 bi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1739900"/>
              <a:ext cx="2305050" cy="15367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551665" y="2323584"/>
              <a:ext cx="1906035" cy="369332"/>
            </a:xfrm>
            <a:prstGeom prst="rect">
              <a:avLst/>
            </a:prstGeom>
            <a:noFill/>
          </p:spPr>
          <p:txBody>
            <a:bodyPr wrap="none" rtlCol="0">
              <a:spAutoFit/>
            </a:bodyPr>
            <a:lstStyle/>
            <a:p>
              <a:r>
                <a:rPr lang="en-US" dirty="0" smtClean="0"/>
                <a:t>8 bits (256 levels)</a:t>
              </a:r>
              <a:endParaRPr lang="en-US" dirty="0"/>
            </a:p>
          </p:txBody>
        </p:sp>
      </p:grpSp>
    </p:spTree>
    <p:extLst>
      <p:ext uri="{BB962C8B-B14F-4D97-AF65-F5344CB8AC3E}">
        <p14:creationId xmlns:p14="http://schemas.microsoft.com/office/powerpoint/2010/main" val="377196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0"/>
            <a:ext cx="7772400" cy="1143000"/>
          </a:xfrm>
        </p:spPr>
        <p:txBody>
          <a:bodyPr/>
          <a:lstStyle/>
          <a:p>
            <a:r>
              <a:rPr lang="en-US" sz="3600" b="1" i="1"/>
              <a:t>Spectral Resolution</a:t>
            </a:r>
          </a:p>
        </p:txBody>
      </p:sp>
      <p:sp>
        <p:nvSpPr>
          <p:cNvPr id="25603" name="Rectangle 3"/>
          <p:cNvSpPr>
            <a:spLocks noGrp="1" noChangeArrowheads="1"/>
          </p:cNvSpPr>
          <p:nvPr>
            <p:ph type="body" sz="half" idx="1"/>
          </p:nvPr>
        </p:nvSpPr>
        <p:spPr>
          <a:xfrm>
            <a:off x="381000" y="762000"/>
            <a:ext cx="3200400" cy="3048000"/>
          </a:xfrm>
        </p:spPr>
        <p:txBody>
          <a:bodyPr/>
          <a:lstStyle/>
          <a:p>
            <a:r>
              <a:rPr lang="en-US" sz="2800" dirty="0"/>
              <a:t>how many spectral bands?</a:t>
            </a:r>
          </a:p>
          <a:p>
            <a:r>
              <a:rPr lang="en-US" sz="2800" u="sng" dirty="0"/>
              <a:t>which</a:t>
            </a:r>
            <a:r>
              <a:rPr lang="en-US" sz="2800" dirty="0"/>
              <a:t> bands?</a:t>
            </a:r>
          </a:p>
          <a:p>
            <a:r>
              <a:rPr lang="en-US" sz="2800" dirty="0"/>
              <a:t>band widths - narrow band </a:t>
            </a:r>
            <a:r>
              <a:rPr lang="en-US" sz="2800" dirty="0" err="1"/>
              <a:t>vs</a:t>
            </a:r>
            <a:r>
              <a:rPr lang="en-US" sz="2800" dirty="0"/>
              <a:t> broad band</a:t>
            </a:r>
          </a:p>
          <a:p>
            <a:pPr>
              <a:buFontTx/>
              <a:buNone/>
            </a:pPr>
            <a:endParaRPr lang="en-US" sz="2800" dirty="0"/>
          </a:p>
        </p:txBody>
      </p:sp>
      <p:graphicFrame>
        <p:nvGraphicFramePr>
          <p:cNvPr id="25605" name="Object 5"/>
          <p:cNvGraphicFramePr>
            <a:graphicFrameLocks noGrp="1" noChangeAspect="1"/>
          </p:cNvGraphicFramePr>
          <p:nvPr>
            <p:ph type="clipArt" sz="half" idx="2"/>
          </p:nvPr>
        </p:nvGraphicFramePr>
        <p:xfrm>
          <a:off x="3810000" y="1524000"/>
          <a:ext cx="4800600" cy="3548063"/>
        </p:xfrm>
        <a:graphic>
          <a:graphicData uri="http://schemas.openxmlformats.org/presentationml/2006/ole">
            <mc:AlternateContent xmlns:mc="http://schemas.openxmlformats.org/markup-compatibility/2006">
              <mc:Choice xmlns:v="urn:schemas-microsoft-com:vml" Requires="v">
                <p:oleObj spid="_x0000_s25663" name="Photo Editor Photo" r:id="rId4" imgW="3982006" imgH="2943636" progId="">
                  <p:embed/>
                </p:oleObj>
              </mc:Choice>
              <mc:Fallback>
                <p:oleObj name="Photo Editor Photo" r:id="rId4" imgW="3982006" imgH="2943636" progId="">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1524000"/>
                        <a:ext cx="4800600" cy="3548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608" name="Rectangle 8"/>
          <p:cNvSpPr>
            <a:spLocks noChangeArrowheads="1"/>
          </p:cNvSpPr>
          <p:nvPr/>
        </p:nvSpPr>
        <p:spPr bwMode="auto">
          <a:xfrm>
            <a:off x="685800" y="6320605"/>
            <a:ext cx="7416800" cy="366713"/>
          </a:xfrm>
          <a:prstGeom prst="rect">
            <a:avLst/>
          </a:prstGeom>
          <a:noFill/>
          <a:ln w="12700">
            <a:noFill/>
            <a:miter lim="800000"/>
            <a:headEnd type="none" w="sm" len="sm"/>
            <a:tailEnd type="none" w="sm" len="sm"/>
          </a:ln>
          <a:effectLst/>
        </p:spPr>
        <p:txBody>
          <a:bodyPr wrap="none">
            <a:spAutoFit/>
          </a:bodyPr>
          <a:lstStyle/>
          <a:p>
            <a:pPr algn="ctr" eaLnBrk="0" hangingPunct="0"/>
            <a:r>
              <a:rPr lang="en-US" dirty="0">
                <a:latin typeface="Times New Roman" pitchFamily="18" charset="0"/>
                <a:hlinkClick r:id="rId6"/>
              </a:rPr>
              <a:t>http://geospatial.amnh.org/remote_sensing/widgets/spectral_curve/spectral.swf</a:t>
            </a:r>
            <a:endParaRPr lang="en-US" dirty="0">
              <a:latin typeface="Times New Roman" pitchFamily="18" charset="0"/>
            </a:endParaRPr>
          </a:p>
        </p:txBody>
      </p:sp>
      <p:pic>
        <p:nvPicPr>
          <p:cNvPr id="6" name="Picture 2" descr="C:\Users\aiz\My_Proj\My Courses\NRES 312\Lectures\Week 11\Visual Resources\Landsat bands versus spectr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4350" y="3657600"/>
            <a:ext cx="3276600" cy="26630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5029200"/>
          </a:xfrm>
        </p:spPr>
        <p:txBody>
          <a:bodyPr>
            <a:normAutofit/>
          </a:bodyPr>
          <a:lstStyle/>
          <a:p>
            <a:r>
              <a:rPr lang="en-US" sz="2400" dirty="0" smtClean="0"/>
              <a:t>Temporal Resolution</a:t>
            </a:r>
          </a:p>
          <a:p>
            <a:pPr lvl="1"/>
            <a:r>
              <a:rPr lang="en-US" sz="2000" dirty="0" smtClean="0"/>
              <a:t>Revisit Time</a:t>
            </a:r>
          </a:p>
          <a:p>
            <a:pPr lvl="1"/>
            <a:r>
              <a:rPr lang="en-US" sz="2000" dirty="0" smtClean="0"/>
              <a:t>How often does the satellite view a particular area?</a:t>
            </a:r>
          </a:p>
          <a:p>
            <a:pPr lvl="1"/>
            <a:r>
              <a:rPr lang="en-US" sz="2000" dirty="0" smtClean="0"/>
              <a:t>How much time between “visits?”</a:t>
            </a:r>
          </a:p>
          <a:p>
            <a:r>
              <a:rPr lang="en-US" sz="2200" dirty="0" smtClean="0"/>
              <a:t>Usual view: Nadir, straight down</a:t>
            </a:r>
          </a:p>
          <a:p>
            <a:r>
              <a:rPr lang="en-US" sz="2200" dirty="0" smtClean="0"/>
              <a:t>Off-nadir shortens revisit time</a:t>
            </a:r>
          </a:p>
          <a:p>
            <a:pPr lvl="1"/>
            <a:r>
              <a:rPr lang="en-US" sz="2000" dirty="0" smtClean="0"/>
              <a:t>Point to the side</a:t>
            </a:r>
          </a:p>
          <a:p>
            <a:pPr lvl="1"/>
            <a:r>
              <a:rPr lang="en-US" sz="2000" dirty="0" smtClean="0"/>
              <a:t>On some satellites</a:t>
            </a:r>
          </a:p>
          <a:p>
            <a:pPr lvl="1"/>
            <a:r>
              <a:rPr lang="en-US" sz="2000" dirty="0" smtClean="0"/>
              <a:t>More distortion, more atmosphere</a:t>
            </a:r>
          </a:p>
          <a:p>
            <a:pPr lvl="1"/>
            <a:endParaRPr lang="en-US" sz="2000" dirty="0"/>
          </a:p>
        </p:txBody>
      </p:sp>
      <p:pic>
        <p:nvPicPr>
          <p:cNvPr id="8194" name="Picture 2" descr="C:\Users\aiz\My_Proj\My Courses\NRES 312\Lectures\Week 11\Textbook Resources\ch11\figure_11_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2514600"/>
            <a:ext cx="3429000" cy="36024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9287" y="5174218"/>
            <a:ext cx="4711546" cy="923330"/>
          </a:xfrm>
          <a:prstGeom prst="rect">
            <a:avLst/>
          </a:prstGeom>
          <a:noFill/>
        </p:spPr>
        <p:txBody>
          <a:bodyPr wrap="none" rtlCol="0">
            <a:spAutoFit/>
          </a:bodyPr>
          <a:lstStyle/>
          <a:p>
            <a:r>
              <a:rPr lang="en-US" dirty="0" smtClean="0"/>
              <a:t>Landsat 7 has a Sun-synchronous orbit,  </a:t>
            </a:r>
          </a:p>
          <a:p>
            <a:r>
              <a:rPr lang="en-US" dirty="0" smtClean="0"/>
              <a:t>allowing it to cross the Equator at a constant</a:t>
            </a:r>
          </a:p>
          <a:p>
            <a:r>
              <a:rPr lang="en-US" dirty="0" smtClean="0"/>
              <a:t> time every day</a:t>
            </a:r>
            <a:endParaRPr lang="en-US" dirty="0"/>
          </a:p>
        </p:txBody>
      </p:sp>
    </p:spTree>
    <p:extLst>
      <p:ext uri="{BB962C8B-B14F-4D97-AF65-F5344CB8AC3E}">
        <p14:creationId xmlns:p14="http://schemas.microsoft.com/office/powerpoint/2010/main" val="4263594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0"/>
            <a:ext cx="7772400" cy="1143000"/>
          </a:xfrm>
        </p:spPr>
        <p:txBody>
          <a:bodyPr/>
          <a:lstStyle/>
          <a:p>
            <a:r>
              <a:rPr lang="en-US" sz="3600" b="1" i="1"/>
              <a:t>Temporal Resolution</a:t>
            </a:r>
          </a:p>
        </p:txBody>
      </p:sp>
      <p:sp>
        <p:nvSpPr>
          <p:cNvPr id="27651" name="Rectangle 3"/>
          <p:cNvSpPr>
            <a:spLocks noGrp="1" noChangeArrowheads="1"/>
          </p:cNvSpPr>
          <p:nvPr>
            <p:ph type="body" sz="half" idx="1"/>
          </p:nvPr>
        </p:nvSpPr>
        <p:spPr>
          <a:xfrm>
            <a:off x="685800" y="1828800"/>
            <a:ext cx="3810000" cy="4343400"/>
          </a:xfrm>
        </p:spPr>
        <p:txBody>
          <a:bodyPr/>
          <a:lstStyle/>
          <a:p>
            <a:r>
              <a:rPr lang="en-US" sz="2800" dirty="0" smtClean="0"/>
              <a:t>Varies </a:t>
            </a:r>
            <a:r>
              <a:rPr lang="en-US" sz="2800" dirty="0"/>
              <a:t>from 1 day to 26 days (phased?)</a:t>
            </a:r>
          </a:p>
          <a:p>
            <a:r>
              <a:rPr lang="en-US" sz="2800" dirty="0" smtClean="0"/>
              <a:t>Some </a:t>
            </a:r>
            <a:r>
              <a:rPr lang="en-US" sz="2800" dirty="0"/>
              <a:t>sensors must be “tasked”; some are </a:t>
            </a:r>
            <a:r>
              <a:rPr lang="en-US" sz="2800" dirty="0" err="1"/>
              <a:t>pointable</a:t>
            </a:r>
            <a:endParaRPr lang="en-US" sz="2800" dirty="0"/>
          </a:p>
          <a:p>
            <a:r>
              <a:rPr lang="en-US" sz="2800" dirty="0" smtClean="0"/>
              <a:t>Historical </a:t>
            </a:r>
            <a:r>
              <a:rPr lang="en-US" sz="2800" dirty="0"/>
              <a:t>archive?</a:t>
            </a:r>
          </a:p>
        </p:txBody>
      </p:sp>
      <p:graphicFrame>
        <p:nvGraphicFramePr>
          <p:cNvPr id="27654" name="Object 6"/>
          <p:cNvGraphicFramePr>
            <a:graphicFrameLocks noChangeAspect="1"/>
          </p:cNvGraphicFramePr>
          <p:nvPr/>
        </p:nvGraphicFramePr>
        <p:xfrm>
          <a:off x="4903788" y="1828800"/>
          <a:ext cx="2840037" cy="4191000"/>
        </p:xfrm>
        <a:graphic>
          <a:graphicData uri="http://schemas.openxmlformats.org/presentationml/2006/ole">
            <mc:AlternateContent xmlns:mc="http://schemas.openxmlformats.org/markup-compatibility/2006">
              <mc:Choice xmlns:v="urn:schemas-microsoft-com:vml" Requires="v">
                <p:oleObj spid="_x0000_s27713" name="Photo Editor Photo" r:id="rId4" imgW="1961905" imgH="2895238" progId="">
                  <p:embed/>
                </p:oleObj>
              </mc:Choice>
              <mc:Fallback>
                <p:oleObj name="Photo Editor Photo" r:id="rId4" imgW="1961905" imgH="2895238" progId="">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3788" y="1828800"/>
                        <a:ext cx="2840037"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0"/>
            <a:ext cx="7772400" cy="1143000"/>
          </a:xfrm>
        </p:spPr>
        <p:txBody>
          <a:bodyPr/>
          <a:lstStyle/>
          <a:p>
            <a:r>
              <a:rPr lang="en-US" sz="3600" b="1" i="1"/>
              <a:t>Comparing Resolution </a:t>
            </a:r>
          </a:p>
        </p:txBody>
      </p:sp>
      <p:graphicFrame>
        <p:nvGraphicFramePr>
          <p:cNvPr id="64644" name="Group 132"/>
          <p:cNvGraphicFramePr>
            <a:graphicFrameLocks noGrp="1"/>
          </p:cNvGraphicFramePr>
          <p:nvPr>
            <p:ph type="tbl" idx="1"/>
          </p:nvPr>
        </p:nvGraphicFramePr>
        <p:xfrm>
          <a:off x="533400" y="1600200"/>
          <a:ext cx="8077200" cy="4731386"/>
        </p:xfrm>
        <a:graphic>
          <a:graphicData uri="http://schemas.openxmlformats.org/drawingml/2006/table">
            <a:tbl>
              <a:tblPr/>
              <a:tblGrid>
                <a:gridCol w="1828800"/>
                <a:gridCol w="1219200"/>
                <a:gridCol w="1447800"/>
                <a:gridCol w="1981200"/>
                <a:gridCol w="1600200"/>
              </a:tblGrid>
              <a:tr h="8064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Sensor</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Spatial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Spectral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Radiometric</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Temporal</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r>
              <a:tr h="741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Ikonos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1-4 m</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4 + pan bands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11 bit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1-3 days</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887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SPOT-5 HRG</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2.5-10 m</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4 + pan bands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8 bit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1-26 days</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887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Landsat-7 ETM+</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15-30 m</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7 + pan bands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8 bit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16 days</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887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Terra MODIS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250 m – 1000 m</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36 bands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12 bit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 day</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dirty="0" smtClean="0"/>
              <a:t>Major Satellite Series: Landsat</a:t>
            </a:r>
            <a:endParaRPr lang="en-US" dirty="0"/>
          </a:p>
        </p:txBody>
      </p:sp>
      <p:pic>
        <p:nvPicPr>
          <p:cNvPr id="9218" name="Picture 2" descr="C:\Users\aiz\My_Proj\My Courses\NRES 312\Lectures\Week 11\Textbook Resources\ch11\figure_11_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295400"/>
            <a:ext cx="3614739" cy="3298032"/>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aiz\My_Proj\My Courses\NRES 312\Lectures\Week 11\Visual Resources\landsat_band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514600"/>
            <a:ext cx="4522110" cy="3398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2611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b="1" dirty="0" smtClean="0"/>
              <a:t>Remote Sensing and GIS</a:t>
            </a:r>
            <a:endParaRPr lang="en-US" sz="3600" dirty="0"/>
          </a:p>
        </p:txBody>
      </p:sp>
      <p:sp>
        <p:nvSpPr>
          <p:cNvPr id="5" name="Content Placeholder 4"/>
          <p:cNvSpPr>
            <a:spLocks noGrp="1"/>
          </p:cNvSpPr>
          <p:nvPr>
            <p:ph idx="1"/>
          </p:nvPr>
        </p:nvSpPr>
        <p:spPr>
          <a:xfrm>
            <a:off x="457200" y="1219200"/>
            <a:ext cx="8229600" cy="4525963"/>
          </a:xfrm>
        </p:spPr>
        <p:txBody>
          <a:bodyPr/>
          <a:lstStyle/>
          <a:p>
            <a:r>
              <a:rPr lang="en-US" sz="2800" dirty="0" smtClean="0"/>
              <a:t>Sensors can focus in on a </a:t>
            </a:r>
            <a:r>
              <a:rPr lang="en-US" sz="2800" b="1" dirty="0" smtClean="0">
                <a:solidFill>
                  <a:srgbClr val="00B0F0"/>
                </a:solidFill>
              </a:rPr>
              <a:t>very specific bandwidth in an image</a:t>
            </a:r>
            <a:r>
              <a:rPr lang="en-US" sz="2800" dirty="0" smtClean="0">
                <a:solidFill>
                  <a:srgbClr val="00B0F0"/>
                </a:solidFill>
              </a:rPr>
              <a:t> </a:t>
            </a:r>
          </a:p>
          <a:p>
            <a:r>
              <a:rPr lang="en-US" sz="2800" dirty="0" smtClean="0"/>
              <a:t>They can also look at a </a:t>
            </a:r>
            <a:r>
              <a:rPr lang="en-US" sz="2800" b="1" dirty="0" smtClean="0"/>
              <a:t>number of bandwidths simultaneously</a:t>
            </a:r>
            <a:r>
              <a:rPr lang="en-US" sz="2800" dirty="0" smtClean="0"/>
              <a:t> </a:t>
            </a:r>
          </a:p>
          <a:p>
            <a:r>
              <a:rPr lang="en-US" sz="2800" dirty="0" smtClean="0"/>
              <a:t>Remote sensors often </a:t>
            </a:r>
            <a:r>
              <a:rPr lang="en-US" sz="2800" b="1" dirty="0" smtClean="0">
                <a:solidFill>
                  <a:srgbClr val="FF0000"/>
                </a:solidFill>
              </a:rPr>
              <a:t>record signals electronically</a:t>
            </a:r>
            <a:r>
              <a:rPr lang="en-US" sz="2800" dirty="0" smtClean="0"/>
              <a:t> and provide </a:t>
            </a:r>
            <a:r>
              <a:rPr lang="en-US" sz="2800" b="1" dirty="0" smtClean="0">
                <a:solidFill>
                  <a:srgbClr val="00B050"/>
                </a:solidFill>
              </a:rPr>
              <a:t>geo-referenced, digital</a:t>
            </a:r>
            <a:r>
              <a:rPr lang="en-US" sz="2800" dirty="0" smtClean="0"/>
              <a:t> data (i.e. aerial images)</a:t>
            </a:r>
          </a:p>
          <a:p>
            <a:r>
              <a:rPr lang="en-US" sz="2800" dirty="0" smtClean="0"/>
              <a:t>Some remote sensors </a:t>
            </a:r>
            <a:r>
              <a:rPr lang="en-US" sz="2800" b="1" dirty="0" smtClean="0">
                <a:solidFill>
                  <a:srgbClr val="7030A0"/>
                </a:solidFill>
              </a:rPr>
              <a:t>operate in all seasons</a:t>
            </a:r>
            <a:r>
              <a:rPr lang="en-US" sz="2800" dirty="0" smtClean="0"/>
              <a:t>, at night, and in bad weather</a:t>
            </a:r>
          </a:p>
          <a:p>
            <a:pPr>
              <a:lnSpc>
                <a:spcPct val="90000"/>
              </a:lnSpc>
            </a:pPr>
            <a:r>
              <a:rPr lang="en-US" sz="2800" b="1" dirty="0" smtClean="0"/>
              <a:t>Permanent record </a:t>
            </a:r>
            <a:r>
              <a:rPr lang="en-US" sz="2800" dirty="0" smtClean="0"/>
              <a:t>(Image is fixed in time). Therefore, it is an a</a:t>
            </a:r>
            <a:r>
              <a:rPr lang="en-US" sz="2800" dirty="0" smtClean="0">
                <a:solidFill>
                  <a:srgbClr val="006600"/>
                </a:solidFill>
              </a:rPr>
              <a:t>ccurate source of historical information</a:t>
            </a:r>
          </a:p>
          <a:p>
            <a:endParaRPr lang="en-US" sz="2800" dirty="0" smtClean="0"/>
          </a:p>
          <a:p>
            <a:endParaRPr lang="en-US" sz="28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figure_11_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8531225" cy="411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52600" y="5715000"/>
            <a:ext cx="6858000" cy="369332"/>
          </a:xfrm>
          <a:prstGeom prst="rect">
            <a:avLst/>
          </a:prstGeom>
        </p:spPr>
        <p:txBody>
          <a:bodyPr wrap="square">
            <a:spAutoFit/>
          </a:bodyPr>
          <a:lstStyle/>
          <a:p>
            <a:r>
              <a:rPr lang="en-US" dirty="0">
                <a:hlinkClick r:id="rId4"/>
              </a:rPr>
              <a:t>http://www.youtube.com/watch?v=BPbHDKgBBxA</a:t>
            </a:r>
            <a:endParaRPr lang="en-US" dirty="0"/>
          </a:p>
        </p:txBody>
      </p:sp>
    </p:spTree>
    <p:extLst>
      <p:ext uri="{BB962C8B-B14F-4D97-AF65-F5344CB8AC3E}">
        <p14:creationId xmlns:p14="http://schemas.microsoft.com/office/powerpoint/2010/main" val="41908820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LANDSAT</a:t>
            </a:r>
            <a:endParaRPr lang="en-US" dirty="0"/>
          </a:p>
        </p:txBody>
      </p:sp>
      <p:sp>
        <p:nvSpPr>
          <p:cNvPr id="3" name="Content Placeholder 2"/>
          <p:cNvSpPr>
            <a:spLocks noGrp="1"/>
          </p:cNvSpPr>
          <p:nvPr>
            <p:ph idx="1"/>
          </p:nvPr>
        </p:nvSpPr>
        <p:spPr>
          <a:xfrm>
            <a:off x="457200" y="1143000"/>
            <a:ext cx="8077200" cy="4983163"/>
          </a:xfrm>
        </p:spPr>
        <p:txBody>
          <a:bodyPr/>
          <a:lstStyle/>
          <a:p>
            <a:r>
              <a:rPr lang="en-US" sz="2400" dirty="0" smtClean="0">
                <a:hlinkClick r:id="rId2"/>
              </a:rPr>
              <a:t>LANDSAT</a:t>
            </a:r>
            <a:r>
              <a:rPr lang="en-US" sz="2400" dirty="0" smtClean="0"/>
              <a:t> refers to a series of satellites put into orbit around the earth to collect environmental data about the earth's surface. </a:t>
            </a:r>
          </a:p>
          <a:p>
            <a:r>
              <a:rPr lang="en-US" sz="2400" dirty="0" smtClean="0"/>
              <a:t>The LANDSAT program was initiated by the U.S. Department of Interior and NASA under the name ERTS, Earth Resources Technology Satellites. </a:t>
            </a:r>
          </a:p>
          <a:p>
            <a:r>
              <a:rPr lang="en-US" sz="2400" dirty="0" smtClean="0"/>
              <a:t>ERTS-1 was launched on July 23, 1972, and was the first unmanned satellite designed solely to acquire earth resources data on a systematic, repetitive, multispectral basis. </a:t>
            </a:r>
          </a:p>
          <a:p>
            <a:r>
              <a:rPr lang="en-US" sz="2400" dirty="0" smtClean="0"/>
              <a:t>Over time, the sensors carried by the LANDSAT satellites have varied as technologies improved and certain types of data proved more useful than others</a:t>
            </a:r>
            <a:endParaRPr lang="en-US" sz="2400"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dirty="0" smtClean="0"/>
              <a:t>Landsat Observation Bands</a:t>
            </a:r>
            <a:endParaRPr lang="en-US" dirty="0"/>
          </a:p>
        </p:txBody>
      </p:sp>
      <p:pic>
        <p:nvPicPr>
          <p:cNvPr id="10242" name="Picture 2" descr="C:\Users\aiz\My_Proj\My Courses\NRES 312\Lectures\Week 11\Visual Resources\landsat_band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1426607"/>
            <a:ext cx="2461968" cy="184999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p:cNvGraphicFramePr>
            <a:graphicFrameLocks noGrp="1"/>
          </p:cNvGraphicFramePr>
          <p:nvPr>
            <p:extLst>
              <p:ext uri="{D42A27DB-BD31-4B8C-83A1-F6EECF244321}">
                <p14:modId xmlns:p14="http://schemas.microsoft.com/office/powerpoint/2010/main" val="973239940"/>
              </p:ext>
            </p:extLst>
          </p:nvPr>
        </p:nvGraphicFramePr>
        <p:xfrm>
          <a:off x="304800" y="3505200"/>
          <a:ext cx="8686799" cy="2133601"/>
        </p:xfrm>
        <a:graphic>
          <a:graphicData uri="http://schemas.openxmlformats.org/drawingml/2006/table">
            <a:tbl>
              <a:tblPr>
                <a:tableStyleId>{5C22544A-7EE6-4342-B048-85BDC9FD1C3A}</a:tableStyleId>
              </a:tblPr>
              <a:tblGrid>
                <a:gridCol w="2589441"/>
                <a:gridCol w="708223"/>
                <a:gridCol w="5389135"/>
              </a:tblGrid>
              <a:tr h="390897">
                <a:tc>
                  <a:txBody>
                    <a:bodyPr/>
                    <a:lstStyle/>
                    <a:p>
                      <a:pPr algn="l" fontAlgn="b"/>
                      <a:r>
                        <a:rPr lang="en-US" sz="900" u="none" strike="noStrike" dirty="0">
                          <a:effectLst/>
                        </a:rPr>
                        <a:t>﻿Landsat 5 TM and Landsat 7 ETM+ Spectral Bands </a:t>
                      </a:r>
                      <a:endParaRPr lang="en-US" sz="900" b="0" i="0" u="none" strike="noStrike" dirty="0">
                        <a:solidFill>
                          <a:srgbClr val="000000"/>
                        </a:solidFill>
                        <a:effectLst/>
                        <a:latin typeface="Calibri"/>
                      </a:endParaRPr>
                    </a:p>
                  </a:txBody>
                  <a:tcPr marL="7863" marR="7863" marT="7863" marB="0" anchor="b"/>
                </a:tc>
                <a:tc>
                  <a:txBody>
                    <a:bodyPr/>
                    <a:lstStyle/>
                    <a:p>
                      <a:pPr algn="l" fontAlgn="b"/>
                      <a:r>
                        <a:rPr lang="en-US" sz="900" u="none" strike="noStrike">
                          <a:effectLst/>
                        </a:rPr>
                        <a:t>Wavelength </a:t>
                      </a:r>
                      <a:endParaRPr lang="en-US" sz="900" b="0" i="0" u="none" strike="noStrike">
                        <a:solidFill>
                          <a:srgbClr val="000000"/>
                        </a:solidFill>
                        <a:effectLst/>
                        <a:latin typeface="Calibri"/>
                      </a:endParaRPr>
                    </a:p>
                  </a:txBody>
                  <a:tcPr marL="7863" marR="7863" marT="7863" marB="0" anchor="b"/>
                </a:tc>
                <a:tc>
                  <a:txBody>
                    <a:bodyPr/>
                    <a:lstStyle/>
                    <a:p>
                      <a:pPr algn="l" fontAlgn="b"/>
                      <a:r>
                        <a:rPr lang="en-US" sz="900" u="none" strike="noStrike">
                          <a:effectLst/>
                        </a:rPr>
                        <a:t>Useful for mapping </a:t>
                      </a:r>
                      <a:endParaRPr lang="en-US" sz="900" b="0" i="0" u="none" strike="noStrike">
                        <a:solidFill>
                          <a:srgbClr val="000000"/>
                        </a:solidFill>
                        <a:effectLst/>
                        <a:latin typeface="Calibri"/>
                      </a:endParaRPr>
                    </a:p>
                  </a:txBody>
                  <a:tcPr marL="7863" marR="7863" marT="7863" marB="0" anchor="b"/>
                </a:tc>
              </a:tr>
              <a:tr h="217838">
                <a:tc>
                  <a:txBody>
                    <a:bodyPr/>
                    <a:lstStyle/>
                    <a:p>
                      <a:pPr algn="l" fontAlgn="b"/>
                      <a:r>
                        <a:rPr lang="en-US" sz="900" u="none" strike="noStrike">
                          <a:effectLst/>
                        </a:rPr>
                        <a:t>Band 1 – blue </a:t>
                      </a:r>
                      <a:endParaRPr lang="en-US" sz="900" b="0" i="0" u="none" strike="noStrike">
                        <a:solidFill>
                          <a:srgbClr val="000000"/>
                        </a:solidFill>
                        <a:effectLst/>
                        <a:latin typeface="Calibri"/>
                      </a:endParaRPr>
                    </a:p>
                  </a:txBody>
                  <a:tcPr marL="7863" marR="7863" marT="7863" marB="0" anchor="b"/>
                </a:tc>
                <a:tc>
                  <a:txBody>
                    <a:bodyPr/>
                    <a:lstStyle/>
                    <a:p>
                      <a:pPr algn="l" fontAlgn="b"/>
                      <a:r>
                        <a:rPr lang="en-US" sz="900" u="none" strike="noStrike">
                          <a:effectLst/>
                        </a:rPr>
                        <a:t>0.45-0.52 </a:t>
                      </a:r>
                      <a:endParaRPr lang="en-US" sz="900" b="0" i="0" u="none" strike="noStrike">
                        <a:solidFill>
                          <a:srgbClr val="000000"/>
                        </a:solidFill>
                        <a:effectLst/>
                        <a:latin typeface="Calibri"/>
                      </a:endParaRPr>
                    </a:p>
                  </a:txBody>
                  <a:tcPr marL="7863" marR="7863" marT="7863" marB="0" anchor="b"/>
                </a:tc>
                <a:tc>
                  <a:txBody>
                    <a:bodyPr/>
                    <a:lstStyle/>
                    <a:p>
                      <a:pPr algn="l" fontAlgn="b"/>
                      <a:r>
                        <a:rPr lang="en-US" sz="900" u="none" strike="noStrike">
                          <a:effectLst/>
                        </a:rPr>
                        <a:t>Bathymetric mapping, distinguishing soil from vegetation and deciduous from coniferous vegetation </a:t>
                      </a:r>
                      <a:endParaRPr lang="en-US" sz="900" b="0" i="0" u="none" strike="noStrike">
                        <a:solidFill>
                          <a:srgbClr val="000000"/>
                        </a:solidFill>
                        <a:effectLst/>
                        <a:latin typeface="Calibri"/>
                      </a:endParaRPr>
                    </a:p>
                  </a:txBody>
                  <a:tcPr marL="7863" marR="7863" marT="7863" marB="0" anchor="b"/>
                </a:tc>
              </a:tr>
              <a:tr h="217838">
                <a:tc>
                  <a:txBody>
                    <a:bodyPr/>
                    <a:lstStyle/>
                    <a:p>
                      <a:pPr algn="l" fontAlgn="b"/>
                      <a:r>
                        <a:rPr lang="en-US" sz="900" u="none" strike="noStrike">
                          <a:effectLst/>
                        </a:rPr>
                        <a:t>Band 2 -green </a:t>
                      </a:r>
                      <a:endParaRPr lang="en-US" sz="900" b="0" i="0" u="none" strike="noStrike">
                        <a:solidFill>
                          <a:srgbClr val="000000"/>
                        </a:solidFill>
                        <a:effectLst/>
                        <a:latin typeface="Calibri"/>
                      </a:endParaRPr>
                    </a:p>
                  </a:txBody>
                  <a:tcPr marL="7863" marR="7863" marT="7863" marB="0" anchor="b"/>
                </a:tc>
                <a:tc>
                  <a:txBody>
                    <a:bodyPr/>
                    <a:lstStyle/>
                    <a:p>
                      <a:pPr algn="l" fontAlgn="b"/>
                      <a:r>
                        <a:rPr lang="en-US" sz="900" u="none" strike="noStrike">
                          <a:effectLst/>
                        </a:rPr>
                        <a:t>0.52-0.60 </a:t>
                      </a:r>
                      <a:endParaRPr lang="en-US" sz="900" b="0" i="0" u="none" strike="noStrike">
                        <a:solidFill>
                          <a:srgbClr val="000000"/>
                        </a:solidFill>
                        <a:effectLst/>
                        <a:latin typeface="Calibri"/>
                      </a:endParaRPr>
                    </a:p>
                  </a:txBody>
                  <a:tcPr marL="7863" marR="7863" marT="7863" marB="0" anchor="b"/>
                </a:tc>
                <a:tc>
                  <a:txBody>
                    <a:bodyPr/>
                    <a:lstStyle/>
                    <a:p>
                      <a:pPr algn="l" fontAlgn="b"/>
                      <a:r>
                        <a:rPr lang="en-US" sz="900" u="none" strike="noStrike">
                          <a:effectLst/>
                        </a:rPr>
                        <a:t>Emphasizes peak vegetation, which is useful for assessing plant vigor </a:t>
                      </a:r>
                      <a:endParaRPr lang="en-US" sz="900" b="0" i="0" u="none" strike="noStrike">
                        <a:solidFill>
                          <a:srgbClr val="000000"/>
                        </a:solidFill>
                        <a:effectLst/>
                        <a:latin typeface="Calibri"/>
                      </a:endParaRPr>
                    </a:p>
                  </a:txBody>
                  <a:tcPr marL="7863" marR="7863" marT="7863" marB="0" anchor="b"/>
                </a:tc>
              </a:tr>
              <a:tr h="217838">
                <a:tc>
                  <a:txBody>
                    <a:bodyPr/>
                    <a:lstStyle/>
                    <a:p>
                      <a:pPr algn="l" fontAlgn="b"/>
                      <a:r>
                        <a:rPr lang="en-US" sz="900" u="none" strike="noStrike">
                          <a:effectLst/>
                        </a:rPr>
                        <a:t>Band 3 – red </a:t>
                      </a:r>
                      <a:endParaRPr lang="en-US" sz="900" b="0" i="0" u="none" strike="noStrike">
                        <a:solidFill>
                          <a:srgbClr val="000000"/>
                        </a:solidFill>
                        <a:effectLst/>
                        <a:latin typeface="Calibri"/>
                      </a:endParaRPr>
                    </a:p>
                  </a:txBody>
                  <a:tcPr marL="7863" marR="7863" marT="7863" marB="0" anchor="b"/>
                </a:tc>
                <a:tc>
                  <a:txBody>
                    <a:bodyPr/>
                    <a:lstStyle/>
                    <a:p>
                      <a:pPr algn="l" fontAlgn="b"/>
                      <a:r>
                        <a:rPr lang="en-US" sz="900" u="none" strike="noStrike">
                          <a:effectLst/>
                        </a:rPr>
                        <a:t>0.63-0.69 </a:t>
                      </a:r>
                      <a:endParaRPr lang="en-US" sz="900" b="0" i="0" u="none" strike="noStrike">
                        <a:solidFill>
                          <a:srgbClr val="000000"/>
                        </a:solidFill>
                        <a:effectLst/>
                        <a:latin typeface="Calibri"/>
                      </a:endParaRPr>
                    </a:p>
                  </a:txBody>
                  <a:tcPr marL="7863" marR="7863" marT="7863" marB="0" anchor="b"/>
                </a:tc>
                <a:tc>
                  <a:txBody>
                    <a:bodyPr/>
                    <a:lstStyle/>
                    <a:p>
                      <a:pPr algn="l" fontAlgn="b"/>
                      <a:r>
                        <a:rPr lang="en-US" sz="900" u="none" strike="noStrike">
                          <a:effectLst/>
                        </a:rPr>
                        <a:t>Discriminates vegetation slopes </a:t>
                      </a:r>
                      <a:endParaRPr lang="en-US" sz="900" b="0" i="0" u="none" strike="noStrike">
                        <a:solidFill>
                          <a:srgbClr val="000000"/>
                        </a:solidFill>
                        <a:effectLst/>
                        <a:latin typeface="Calibri"/>
                      </a:endParaRPr>
                    </a:p>
                  </a:txBody>
                  <a:tcPr marL="7863" marR="7863" marT="7863" marB="0" anchor="b"/>
                </a:tc>
              </a:tr>
              <a:tr h="217838">
                <a:tc>
                  <a:txBody>
                    <a:bodyPr/>
                    <a:lstStyle/>
                    <a:p>
                      <a:pPr algn="l" fontAlgn="b"/>
                      <a:r>
                        <a:rPr lang="en-US" sz="900" u="none" strike="noStrike">
                          <a:effectLst/>
                        </a:rPr>
                        <a:t>Band 4 -Near Infrared </a:t>
                      </a:r>
                      <a:endParaRPr lang="en-US" sz="900" b="0" i="0" u="none" strike="noStrike">
                        <a:solidFill>
                          <a:srgbClr val="000000"/>
                        </a:solidFill>
                        <a:effectLst/>
                        <a:latin typeface="Calibri"/>
                      </a:endParaRPr>
                    </a:p>
                  </a:txBody>
                  <a:tcPr marL="7863" marR="7863" marT="7863" marB="0" anchor="b"/>
                </a:tc>
                <a:tc>
                  <a:txBody>
                    <a:bodyPr/>
                    <a:lstStyle/>
                    <a:p>
                      <a:pPr algn="l" fontAlgn="b"/>
                      <a:r>
                        <a:rPr lang="en-US" sz="900" u="none" strike="noStrike">
                          <a:effectLst/>
                        </a:rPr>
                        <a:t>0.77-0.90 </a:t>
                      </a:r>
                      <a:endParaRPr lang="en-US" sz="900" b="0" i="0" u="none" strike="noStrike">
                        <a:solidFill>
                          <a:srgbClr val="000000"/>
                        </a:solidFill>
                        <a:effectLst/>
                        <a:latin typeface="Calibri"/>
                      </a:endParaRPr>
                    </a:p>
                  </a:txBody>
                  <a:tcPr marL="7863" marR="7863" marT="7863" marB="0" anchor="b"/>
                </a:tc>
                <a:tc>
                  <a:txBody>
                    <a:bodyPr/>
                    <a:lstStyle/>
                    <a:p>
                      <a:pPr algn="l" fontAlgn="b"/>
                      <a:r>
                        <a:rPr lang="en-US" sz="900" u="none" strike="noStrike">
                          <a:effectLst/>
                        </a:rPr>
                        <a:t>Emphasizes biomass content and shorelines </a:t>
                      </a:r>
                      <a:endParaRPr lang="en-US" sz="900" b="0" i="0" u="none" strike="noStrike">
                        <a:solidFill>
                          <a:srgbClr val="000000"/>
                        </a:solidFill>
                        <a:effectLst/>
                        <a:latin typeface="Calibri"/>
                      </a:endParaRPr>
                    </a:p>
                  </a:txBody>
                  <a:tcPr marL="7863" marR="7863" marT="7863" marB="0" anchor="b"/>
                </a:tc>
              </a:tr>
              <a:tr h="217838">
                <a:tc>
                  <a:txBody>
                    <a:bodyPr/>
                    <a:lstStyle/>
                    <a:p>
                      <a:pPr algn="l" fontAlgn="b"/>
                      <a:r>
                        <a:rPr lang="en-US" sz="900" u="none" strike="noStrike">
                          <a:effectLst/>
                        </a:rPr>
                        <a:t>Band 5 – Short-wave Infrared </a:t>
                      </a:r>
                      <a:endParaRPr lang="en-US" sz="900" b="0" i="0" u="none" strike="noStrike">
                        <a:solidFill>
                          <a:srgbClr val="000000"/>
                        </a:solidFill>
                        <a:effectLst/>
                        <a:latin typeface="Calibri"/>
                      </a:endParaRPr>
                    </a:p>
                  </a:txBody>
                  <a:tcPr marL="7863" marR="7863" marT="7863" marB="0" anchor="b"/>
                </a:tc>
                <a:tc>
                  <a:txBody>
                    <a:bodyPr/>
                    <a:lstStyle/>
                    <a:p>
                      <a:pPr algn="l" fontAlgn="b"/>
                      <a:r>
                        <a:rPr lang="en-US" sz="900" u="none" strike="noStrike">
                          <a:effectLst/>
                        </a:rPr>
                        <a:t>1.55-1.75 </a:t>
                      </a:r>
                      <a:endParaRPr lang="en-US" sz="900" b="0" i="0" u="none" strike="noStrike">
                        <a:solidFill>
                          <a:srgbClr val="000000"/>
                        </a:solidFill>
                        <a:effectLst/>
                        <a:latin typeface="Calibri"/>
                      </a:endParaRPr>
                    </a:p>
                  </a:txBody>
                  <a:tcPr marL="7863" marR="7863" marT="7863" marB="0" anchor="b"/>
                </a:tc>
                <a:tc>
                  <a:txBody>
                    <a:bodyPr/>
                    <a:lstStyle/>
                    <a:p>
                      <a:pPr algn="l" fontAlgn="b"/>
                      <a:r>
                        <a:rPr lang="en-US" sz="900" u="none" strike="noStrike">
                          <a:effectLst/>
                        </a:rPr>
                        <a:t>Discriminates moisture content of soil and vegetation; penetrates thin clouds </a:t>
                      </a:r>
                      <a:endParaRPr lang="en-US" sz="900" b="0" i="0" u="none" strike="noStrike">
                        <a:solidFill>
                          <a:srgbClr val="000000"/>
                        </a:solidFill>
                        <a:effectLst/>
                        <a:latin typeface="Calibri"/>
                      </a:endParaRPr>
                    </a:p>
                  </a:txBody>
                  <a:tcPr marL="7863" marR="7863" marT="7863" marB="0" anchor="b"/>
                </a:tc>
              </a:tr>
              <a:tr h="217838">
                <a:tc>
                  <a:txBody>
                    <a:bodyPr/>
                    <a:lstStyle/>
                    <a:p>
                      <a:pPr algn="l" fontAlgn="b"/>
                      <a:r>
                        <a:rPr lang="en-US" sz="900" u="none" strike="noStrike">
                          <a:effectLst/>
                        </a:rPr>
                        <a:t>Band 6 – Thermal Infrared </a:t>
                      </a:r>
                      <a:endParaRPr lang="en-US" sz="900" b="0" i="0" u="none" strike="noStrike">
                        <a:solidFill>
                          <a:srgbClr val="000000"/>
                        </a:solidFill>
                        <a:effectLst/>
                        <a:latin typeface="Calibri"/>
                      </a:endParaRPr>
                    </a:p>
                  </a:txBody>
                  <a:tcPr marL="7863" marR="7863" marT="7863" marB="0" anchor="b"/>
                </a:tc>
                <a:tc>
                  <a:txBody>
                    <a:bodyPr/>
                    <a:lstStyle/>
                    <a:p>
                      <a:pPr algn="l" fontAlgn="b"/>
                      <a:r>
                        <a:rPr lang="en-US" sz="900" u="none" strike="noStrike">
                          <a:effectLst/>
                        </a:rPr>
                        <a:t>10.40-12.50 </a:t>
                      </a:r>
                      <a:endParaRPr lang="en-US" sz="900" b="0" i="0" u="none" strike="noStrike">
                        <a:solidFill>
                          <a:srgbClr val="000000"/>
                        </a:solidFill>
                        <a:effectLst/>
                        <a:latin typeface="Calibri"/>
                      </a:endParaRPr>
                    </a:p>
                  </a:txBody>
                  <a:tcPr marL="7863" marR="7863" marT="7863" marB="0" anchor="b"/>
                </a:tc>
                <a:tc>
                  <a:txBody>
                    <a:bodyPr/>
                    <a:lstStyle/>
                    <a:p>
                      <a:pPr algn="l" fontAlgn="b"/>
                      <a:r>
                        <a:rPr lang="en-US" sz="900" u="none" strike="noStrike" dirty="0">
                          <a:effectLst/>
                        </a:rPr>
                        <a:t>Thermal mapping and estimated soil moisture </a:t>
                      </a:r>
                      <a:endParaRPr lang="en-US" sz="900" b="0" i="0" u="none" strike="noStrike" dirty="0">
                        <a:solidFill>
                          <a:srgbClr val="000000"/>
                        </a:solidFill>
                        <a:effectLst/>
                        <a:latin typeface="Calibri"/>
                      </a:endParaRPr>
                    </a:p>
                  </a:txBody>
                  <a:tcPr marL="7863" marR="7863" marT="7863" marB="0" anchor="b"/>
                </a:tc>
              </a:tr>
              <a:tr h="217838">
                <a:tc>
                  <a:txBody>
                    <a:bodyPr/>
                    <a:lstStyle/>
                    <a:p>
                      <a:pPr algn="l" fontAlgn="b"/>
                      <a:r>
                        <a:rPr lang="en-US" sz="900" u="none" strike="noStrike">
                          <a:effectLst/>
                        </a:rPr>
                        <a:t>Band 7 – Short-wave Infrared </a:t>
                      </a:r>
                      <a:endParaRPr lang="en-US" sz="900" b="0" i="0" u="none" strike="noStrike">
                        <a:solidFill>
                          <a:srgbClr val="000000"/>
                        </a:solidFill>
                        <a:effectLst/>
                        <a:latin typeface="Calibri"/>
                      </a:endParaRPr>
                    </a:p>
                  </a:txBody>
                  <a:tcPr marL="7863" marR="7863" marT="7863" marB="0" anchor="b"/>
                </a:tc>
                <a:tc>
                  <a:txBody>
                    <a:bodyPr/>
                    <a:lstStyle/>
                    <a:p>
                      <a:pPr algn="l" fontAlgn="b"/>
                      <a:r>
                        <a:rPr lang="en-US" sz="900" u="none" strike="noStrike">
                          <a:effectLst/>
                        </a:rPr>
                        <a:t>2.09-2.35 </a:t>
                      </a:r>
                      <a:endParaRPr lang="en-US" sz="900" b="0" i="0" u="none" strike="noStrike">
                        <a:solidFill>
                          <a:srgbClr val="000000"/>
                        </a:solidFill>
                        <a:effectLst/>
                        <a:latin typeface="Calibri"/>
                      </a:endParaRPr>
                    </a:p>
                  </a:txBody>
                  <a:tcPr marL="7863" marR="7863" marT="7863" marB="0" anchor="b"/>
                </a:tc>
                <a:tc>
                  <a:txBody>
                    <a:bodyPr/>
                    <a:lstStyle/>
                    <a:p>
                      <a:pPr algn="l" fontAlgn="b"/>
                      <a:r>
                        <a:rPr lang="en-US" sz="900" u="none" strike="noStrike">
                          <a:effectLst/>
                        </a:rPr>
                        <a:t>Hydrothermally altered rocks associated with mineral deposits </a:t>
                      </a:r>
                      <a:endParaRPr lang="en-US" sz="900" b="0" i="0" u="none" strike="noStrike">
                        <a:solidFill>
                          <a:srgbClr val="000000"/>
                        </a:solidFill>
                        <a:effectLst/>
                        <a:latin typeface="Calibri"/>
                      </a:endParaRPr>
                    </a:p>
                  </a:txBody>
                  <a:tcPr marL="7863" marR="7863" marT="7863" marB="0" anchor="b"/>
                </a:tc>
              </a:tr>
              <a:tr h="217838">
                <a:tc>
                  <a:txBody>
                    <a:bodyPr/>
                    <a:lstStyle/>
                    <a:p>
                      <a:pPr algn="l" fontAlgn="b"/>
                      <a:r>
                        <a:rPr lang="en-US" sz="900" u="none" strike="noStrike">
                          <a:effectLst/>
                        </a:rPr>
                        <a:t>Band 8 – Panchromatic (Landsat 7 only) </a:t>
                      </a:r>
                      <a:endParaRPr lang="en-US" sz="900" b="0" i="0" u="none" strike="noStrike">
                        <a:solidFill>
                          <a:srgbClr val="000000"/>
                        </a:solidFill>
                        <a:effectLst/>
                        <a:latin typeface="Calibri"/>
                      </a:endParaRPr>
                    </a:p>
                  </a:txBody>
                  <a:tcPr marL="7863" marR="7863" marT="7863" marB="0" anchor="b"/>
                </a:tc>
                <a:tc>
                  <a:txBody>
                    <a:bodyPr/>
                    <a:lstStyle/>
                    <a:p>
                      <a:pPr algn="l" fontAlgn="b"/>
                      <a:r>
                        <a:rPr lang="en-US" sz="900" u="none" strike="noStrike">
                          <a:effectLst/>
                        </a:rPr>
                        <a:t>.52-.90 15 </a:t>
                      </a:r>
                      <a:endParaRPr lang="en-US" sz="900" b="0" i="0" u="none" strike="noStrike">
                        <a:solidFill>
                          <a:srgbClr val="000000"/>
                        </a:solidFill>
                        <a:effectLst/>
                        <a:latin typeface="Calibri"/>
                      </a:endParaRPr>
                    </a:p>
                  </a:txBody>
                  <a:tcPr marL="7863" marR="7863" marT="7863" marB="0" anchor="b"/>
                </a:tc>
                <a:tc>
                  <a:txBody>
                    <a:bodyPr/>
                    <a:lstStyle/>
                    <a:p>
                      <a:pPr algn="l" fontAlgn="b"/>
                      <a:r>
                        <a:rPr lang="en-US" sz="900" u="none" strike="noStrike" dirty="0">
                          <a:effectLst/>
                        </a:rPr>
                        <a:t>meter resolution, sharper image definition </a:t>
                      </a:r>
                      <a:endParaRPr lang="en-US" sz="900" b="0" i="0" u="none" strike="noStrike" dirty="0">
                        <a:solidFill>
                          <a:srgbClr val="000000"/>
                        </a:solidFill>
                        <a:effectLst/>
                        <a:latin typeface="Calibri"/>
                      </a:endParaRPr>
                    </a:p>
                  </a:txBody>
                  <a:tcPr marL="7863" marR="7863" marT="7863" marB="0" anchor="b"/>
                </a:tc>
              </a:tr>
            </a:tbl>
          </a:graphicData>
        </a:graphic>
      </p:graphicFrame>
    </p:spTree>
    <p:extLst>
      <p:ext uri="{BB962C8B-B14F-4D97-AF65-F5344CB8AC3E}">
        <p14:creationId xmlns:p14="http://schemas.microsoft.com/office/powerpoint/2010/main" val="49169216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28600" y="152400"/>
            <a:ext cx="8610600" cy="762000"/>
          </a:xfrm>
        </p:spPr>
        <p:txBody>
          <a:bodyPr/>
          <a:lstStyle/>
          <a:p>
            <a:r>
              <a:rPr lang="en-US" sz="3600" b="1" i="1"/>
              <a:t>Landsat Images to Cover Nebraska</a:t>
            </a:r>
          </a:p>
        </p:txBody>
      </p:sp>
      <p:graphicFrame>
        <p:nvGraphicFramePr>
          <p:cNvPr id="51203" name="Object 3"/>
          <p:cNvGraphicFramePr>
            <a:graphicFrameLocks noChangeAspect="1"/>
          </p:cNvGraphicFramePr>
          <p:nvPr/>
        </p:nvGraphicFramePr>
        <p:xfrm>
          <a:off x="304800" y="1066800"/>
          <a:ext cx="8410575" cy="5118100"/>
        </p:xfrm>
        <a:graphic>
          <a:graphicData uri="http://schemas.openxmlformats.org/presentationml/2006/ole">
            <mc:AlternateContent xmlns:mc="http://schemas.openxmlformats.org/markup-compatibility/2006">
              <mc:Choice xmlns:v="urn:schemas-microsoft-com:vml" Requires="v">
                <p:oleObj spid="_x0000_s51260" name="Photo Editor Photo" r:id="rId3" imgW="28476190" imgH="17333333" progId="">
                  <p:embed/>
                </p:oleObj>
              </mc:Choice>
              <mc:Fallback>
                <p:oleObj name="Photo Editor Photo" r:id="rId3" imgW="28476190" imgH="17333333"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066800"/>
                        <a:ext cx="8410575"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204" name="Picture 4" descr="Landsat4_schematic3"/>
          <p:cNvPicPr>
            <a:picLocks noChangeAspect="1" noChangeArrowheads="1"/>
          </p:cNvPicPr>
          <p:nvPr/>
        </p:nvPicPr>
        <p:blipFill>
          <a:blip r:embed="rId5" cstate="print"/>
          <a:srcRect/>
          <a:stretch>
            <a:fillRect/>
          </a:stretch>
        </p:blipFill>
        <p:spPr bwMode="auto">
          <a:xfrm>
            <a:off x="152400" y="4724400"/>
            <a:ext cx="1863725" cy="1774825"/>
          </a:xfrm>
          <a:prstGeom prst="rect">
            <a:avLst/>
          </a:prstGeom>
          <a:noFill/>
        </p:spPr>
      </p:pic>
      <p:sp>
        <p:nvSpPr>
          <p:cNvPr id="51205" name="Text Box 5"/>
          <p:cNvSpPr txBox="1">
            <a:spLocks noChangeArrowheads="1"/>
          </p:cNvSpPr>
          <p:nvPr/>
        </p:nvSpPr>
        <p:spPr bwMode="auto">
          <a:xfrm>
            <a:off x="1066800" y="6400800"/>
            <a:ext cx="7543800" cy="30480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en-US" sz="1400">
                <a:latin typeface="Times New Roman" pitchFamily="18" charset="0"/>
                <a:hlinkClick r:id="rId6"/>
              </a:rPr>
              <a:t>http://earthnow.usgs.gov/earthnow_app.html?sessionId=a0d0c8de12ec09f065837276c5d8ab6b4155</a:t>
            </a:r>
            <a:endParaRPr lang="en-US" sz="1400">
              <a:latin typeface="Times New Roman" pitchFamily="18"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Poster_L5_mosaic_c"/>
          <p:cNvPicPr>
            <a:picLocks noChangeAspect="1" noChangeArrowheads="1"/>
          </p:cNvPicPr>
          <p:nvPr/>
        </p:nvPicPr>
        <p:blipFill>
          <a:blip r:embed="rId2" cstate="print"/>
          <a:srcRect l="9354" t="17218" r="12883" b="17912"/>
          <a:stretch>
            <a:fillRect/>
          </a:stretch>
        </p:blipFill>
        <p:spPr bwMode="auto">
          <a:xfrm>
            <a:off x="0" y="381000"/>
            <a:ext cx="9067800" cy="5118100"/>
          </a:xfrm>
          <a:prstGeom prst="rect">
            <a:avLst/>
          </a:prstGeom>
          <a:noFill/>
        </p:spPr>
      </p:pic>
      <p:sp>
        <p:nvSpPr>
          <p:cNvPr id="210947" name="Text Box 3"/>
          <p:cNvSpPr txBox="1">
            <a:spLocks noChangeArrowheads="1"/>
          </p:cNvSpPr>
          <p:nvPr/>
        </p:nvSpPr>
        <p:spPr bwMode="auto">
          <a:xfrm>
            <a:off x="1295400" y="13255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P33R30</a:t>
            </a:r>
          </a:p>
          <a:p>
            <a:pPr algn="ctr"/>
            <a:r>
              <a:rPr lang="en-US" sz="1200">
                <a:solidFill>
                  <a:schemeClr val="bg1"/>
                </a:solidFill>
              </a:rPr>
              <a:t>10</a:t>
            </a:r>
          </a:p>
        </p:txBody>
      </p:sp>
      <p:sp>
        <p:nvSpPr>
          <p:cNvPr id="210948" name="Text Box 4"/>
          <p:cNvSpPr txBox="1">
            <a:spLocks noChangeArrowheads="1"/>
          </p:cNvSpPr>
          <p:nvPr/>
        </p:nvSpPr>
        <p:spPr bwMode="auto">
          <a:xfrm>
            <a:off x="2438400" y="13255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P32R30</a:t>
            </a:r>
          </a:p>
          <a:p>
            <a:pPr algn="ctr"/>
            <a:r>
              <a:rPr lang="en-US" sz="1200">
                <a:solidFill>
                  <a:schemeClr val="bg1"/>
                </a:solidFill>
              </a:rPr>
              <a:t>9</a:t>
            </a:r>
          </a:p>
        </p:txBody>
      </p:sp>
      <p:sp>
        <p:nvSpPr>
          <p:cNvPr id="210949" name="Text Box 5"/>
          <p:cNvSpPr txBox="1">
            <a:spLocks noChangeArrowheads="1"/>
          </p:cNvSpPr>
          <p:nvPr/>
        </p:nvSpPr>
        <p:spPr bwMode="auto">
          <a:xfrm>
            <a:off x="3581400" y="13255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P31R30</a:t>
            </a:r>
          </a:p>
          <a:p>
            <a:pPr algn="ctr"/>
            <a:r>
              <a:rPr lang="en-US" sz="1200">
                <a:solidFill>
                  <a:schemeClr val="bg1"/>
                </a:solidFill>
              </a:rPr>
              <a:t>10</a:t>
            </a:r>
          </a:p>
        </p:txBody>
      </p:sp>
      <p:sp>
        <p:nvSpPr>
          <p:cNvPr id="210950" name="Text Box 6"/>
          <p:cNvSpPr txBox="1">
            <a:spLocks noChangeArrowheads="1"/>
          </p:cNvSpPr>
          <p:nvPr/>
        </p:nvSpPr>
        <p:spPr bwMode="auto">
          <a:xfrm>
            <a:off x="4648200" y="13255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P30R30</a:t>
            </a:r>
          </a:p>
          <a:p>
            <a:pPr algn="ctr"/>
            <a:r>
              <a:rPr lang="en-US" sz="1200">
                <a:solidFill>
                  <a:schemeClr val="bg1"/>
                </a:solidFill>
              </a:rPr>
              <a:t>9</a:t>
            </a:r>
          </a:p>
        </p:txBody>
      </p:sp>
      <p:sp>
        <p:nvSpPr>
          <p:cNvPr id="210951" name="Text Box 7"/>
          <p:cNvSpPr txBox="1">
            <a:spLocks noChangeArrowheads="1"/>
          </p:cNvSpPr>
          <p:nvPr/>
        </p:nvSpPr>
        <p:spPr bwMode="auto">
          <a:xfrm>
            <a:off x="5867400" y="13255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P29R30</a:t>
            </a:r>
          </a:p>
          <a:p>
            <a:pPr algn="ctr"/>
            <a:r>
              <a:rPr lang="en-US" sz="1200">
                <a:solidFill>
                  <a:schemeClr val="bg1"/>
                </a:solidFill>
              </a:rPr>
              <a:t>10</a:t>
            </a:r>
          </a:p>
        </p:txBody>
      </p:sp>
      <p:sp>
        <p:nvSpPr>
          <p:cNvPr id="210952" name="Text Box 8"/>
          <p:cNvSpPr txBox="1">
            <a:spLocks noChangeArrowheads="1"/>
          </p:cNvSpPr>
          <p:nvPr/>
        </p:nvSpPr>
        <p:spPr bwMode="auto">
          <a:xfrm>
            <a:off x="914400" y="28194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P33R31</a:t>
            </a:r>
          </a:p>
          <a:p>
            <a:pPr algn="ctr"/>
            <a:r>
              <a:rPr lang="en-US" sz="1200">
                <a:solidFill>
                  <a:schemeClr val="bg1"/>
                </a:solidFill>
              </a:rPr>
              <a:t>11</a:t>
            </a:r>
          </a:p>
        </p:txBody>
      </p:sp>
      <p:sp>
        <p:nvSpPr>
          <p:cNvPr id="210953" name="Text Box 9"/>
          <p:cNvSpPr txBox="1">
            <a:spLocks noChangeArrowheads="1"/>
          </p:cNvSpPr>
          <p:nvPr/>
        </p:nvSpPr>
        <p:spPr bwMode="auto">
          <a:xfrm>
            <a:off x="1981200" y="28194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P32R31</a:t>
            </a:r>
          </a:p>
          <a:p>
            <a:pPr algn="ctr"/>
            <a:r>
              <a:rPr lang="en-US" sz="1200">
                <a:solidFill>
                  <a:schemeClr val="bg1"/>
                </a:solidFill>
              </a:rPr>
              <a:t>10</a:t>
            </a:r>
          </a:p>
        </p:txBody>
      </p:sp>
      <p:sp>
        <p:nvSpPr>
          <p:cNvPr id="210954" name="Text Box 10"/>
          <p:cNvSpPr txBox="1">
            <a:spLocks noChangeArrowheads="1"/>
          </p:cNvSpPr>
          <p:nvPr/>
        </p:nvSpPr>
        <p:spPr bwMode="auto">
          <a:xfrm>
            <a:off x="3124200" y="28194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P31R31</a:t>
            </a:r>
          </a:p>
          <a:p>
            <a:pPr algn="ctr"/>
            <a:r>
              <a:rPr lang="en-US" sz="1200">
                <a:solidFill>
                  <a:schemeClr val="bg1"/>
                </a:solidFill>
              </a:rPr>
              <a:t>12</a:t>
            </a:r>
          </a:p>
        </p:txBody>
      </p:sp>
      <p:sp>
        <p:nvSpPr>
          <p:cNvPr id="210955" name="Text Box 11"/>
          <p:cNvSpPr txBox="1">
            <a:spLocks noChangeArrowheads="1"/>
          </p:cNvSpPr>
          <p:nvPr/>
        </p:nvSpPr>
        <p:spPr bwMode="auto">
          <a:xfrm>
            <a:off x="4297363" y="2819400"/>
            <a:ext cx="731837"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P30R31</a:t>
            </a:r>
          </a:p>
          <a:p>
            <a:pPr algn="ctr"/>
            <a:r>
              <a:rPr lang="en-US" sz="1200">
                <a:solidFill>
                  <a:schemeClr val="bg1"/>
                </a:solidFill>
              </a:rPr>
              <a:t>9</a:t>
            </a:r>
          </a:p>
        </p:txBody>
      </p:sp>
      <p:sp>
        <p:nvSpPr>
          <p:cNvPr id="210956" name="Text Box 12"/>
          <p:cNvSpPr txBox="1">
            <a:spLocks noChangeArrowheads="1"/>
          </p:cNvSpPr>
          <p:nvPr/>
        </p:nvSpPr>
        <p:spPr bwMode="auto">
          <a:xfrm>
            <a:off x="5516563" y="2819400"/>
            <a:ext cx="731837"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P29R31</a:t>
            </a:r>
          </a:p>
          <a:p>
            <a:pPr algn="ctr"/>
            <a:r>
              <a:rPr lang="en-US" sz="1200">
                <a:solidFill>
                  <a:schemeClr val="bg1"/>
                </a:solidFill>
              </a:rPr>
              <a:t>11</a:t>
            </a:r>
          </a:p>
        </p:txBody>
      </p:sp>
      <p:sp>
        <p:nvSpPr>
          <p:cNvPr id="210957" name="Text Box 13"/>
          <p:cNvSpPr txBox="1">
            <a:spLocks noChangeArrowheads="1"/>
          </p:cNvSpPr>
          <p:nvPr/>
        </p:nvSpPr>
        <p:spPr bwMode="auto">
          <a:xfrm>
            <a:off x="6781800" y="28194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P28R31</a:t>
            </a:r>
          </a:p>
          <a:p>
            <a:pPr algn="ctr"/>
            <a:r>
              <a:rPr lang="en-US" sz="1200">
                <a:solidFill>
                  <a:schemeClr val="bg1"/>
                </a:solidFill>
              </a:rPr>
              <a:t>8</a:t>
            </a:r>
          </a:p>
        </p:txBody>
      </p:sp>
      <p:sp>
        <p:nvSpPr>
          <p:cNvPr id="210958" name="Text Box 14"/>
          <p:cNvSpPr txBox="1">
            <a:spLocks noChangeArrowheads="1"/>
          </p:cNvSpPr>
          <p:nvPr/>
        </p:nvSpPr>
        <p:spPr bwMode="auto">
          <a:xfrm>
            <a:off x="563563" y="4221163"/>
            <a:ext cx="731837"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P33R32</a:t>
            </a:r>
          </a:p>
          <a:p>
            <a:pPr algn="ctr"/>
            <a:r>
              <a:rPr lang="en-US" sz="1200">
                <a:solidFill>
                  <a:schemeClr val="bg1"/>
                </a:solidFill>
              </a:rPr>
              <a:t>15</a:t>
            </a:r>
          </a:p>
        </p:txBody>
      </p:sp>
      <p:sp>
        <p:nvSpPr>
          <p:cNvPr id="210959" name="Text Box 15"/>
          <p:cNvSpPr txBox="1">
            <a:spLocks noChangeArrowheads="1"/>
          </p:cNvSpPr>
          <p:nvPr/>
        </p:nvSpPr>
        <p:spPr bwMode="auto">
          <a:xfrm>
            <a:off x="1752600" y="42211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P32R32</a:t>
            </a:r>
          </a:p>
          <a:p>
            <a:pPr algn="ctr"/>
            <a:r>
              <a:rPr lang="en-US" sz="1200">
                <a:solidFill>
                  <a:schemeClr val="bg1"/>
                </a:solidFill>
              </a:rPr>
              <a:t>8</a:t>
            </a:r>
          </a:p>
        </p:txBody>
      </p:sp>
      <p:sp>
        <p:nvSpPr>
          <p:cNvPr id="210960" name="Text Box 16"/>
          <p:cNvSpPr txBox="1">
            <a:spLocks noChangeArrowheads="1"/>
          </p:cNvSpPr>
          <p:nvPr/>
        </p:nvSpPr>
        <p:spPr bwMode="auto">
          <a:xfrm>
            <a:off x="2925763" y="4221163"/>
            <a:ext cx="731837"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P31R32</a:t>
            </a:r>
          </a:p>
          <a:p>
            <a:pPr algn="ctr"/>
            <a:r>
              <a:rPr lang="en-US" sz="1200">
                <a:solidFill>
                  <a:schemeClr val="bg1"/>
                </a:solidFill>
              </a:rPr>
              <a:t>12</a:t>
            </a:r>
          </a:p>
        </p:txBody>
      </p:sp>
      <p:sp>
        <p:nvSpPr>
          <p:cNvPr id="210961" name="Text Box 17"/>
          <p:cNvSpPr txBox="1">
            <a:spLocks noChangeArrowheads="1"/>
          </p:cNvSpPr>
          <p:nvPr/>
        </p:nvSpPr>
        <p:spPr bwMode="auto">
          <a:xfrm>
            <a:off x="4114800" y="42211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P30R32</a:t>
            </a:r>
          </a:p>
          <a:p>
            <a:pPr algn="ctr"/>
            <a:r>
              <a:rPr lang="en-US" sz="1200">
                <a:solidFill>
                  <a:schemeClr val="bg1"/>
                </a:solidFill>
              </a:rPr>
              <a:t>10</a:t>
            </a:r>
          </a:p>
        </p:txBody>
      </p:sp>
      <p:sp>
        <p:nvSpPr>
          <p:cNvPr id="210962" name="Text Box 18"/>
          <p:cNvSpPr txBox="1">
            <a:spLocks noChangeArrowheads="1"/>
          </p:cNvSpPr>
          <p:nvPr/>
        </p:nvSpPr>
        <p:spPr bwMode="auto">
          <a:xfrm>
            <a:off x="5257800" y="41910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P29R32</a:t>
            </a:r>
          </a:p>
          <a:p>
            <a:pPr algn="ctr"/>
            <a:r>
              <a:rPr lang="en-US" sz="1200">
                <a:solidFill>
                  <a:schemeClr val="bg1"/>
                </a:solidFill>
              </a:rPr>
              <a:t>12</a:t>
            </a:r>
          </a:p>
        </p:txBody>
      </p:sp>
      <p:sp>
        <p:nvSpPr>
          <p:cNvPr id="210963" name="Text Box 19"/>
          <p:cNvSpPr txBox="1">
            <a:spLocks noChangeArrowheads="1"/>
          </p:cNvSpPr>
          <p:nvPr/>
        </p:nvSpPr>
        <p:spPr bwMode="auto">
          <a:xfrm>
            <a:off x="6400800" y="41910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P28R32</a:t>
            </a:r>
          </a:p>
          <a:p>
            <a:pPr algn="ctr"/>
            <a:r>
              <a:rPr lang="en-US" sz="1200">
                <a:solidFill>
                  <a:schemeClr val="bg1"/>
                </a:solidFill>
              </a:rPr>
              <a:t>10</a:t>
            </a:r>
          </a:p>
        </p:txBody>
      </p:sp>
      <p:sp>
        <p:nvSpPr>
          <p:cNvPr id="210964" name="Text Box 20"/>
          <p:cNvSpPr txBox="1">
            <a:spLocks noChangeArrowheads="1"/>
          </p:cNvSpPr>
          <p:nvPr/>
        </p:nvSpPr>
        <p:spPr bwMode="auto">
          <a:xfrm>
            <a:off x="7772400" y="41910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P27R32</a:t>
            </a:r>
          </a:p>
          <a:p>
            <a:pPr algn="ctr"/>
            <a:r>
              <a:rPr lang="en-US" sz="1200">
                <a:solidFill>
                  <a:schemeClr val="bg1"/>
                </a:solidFill>
              </a:rPr>
              <a:t>8</a:t>
            </a:r>
          </a:p>
        </p:txBody>
      </p:sp>
      <p:sp>
        <p:nvSpPr>
          <p:cNvPr id="210965" name="Text Box 21"/>
          <p:cNvSpPr txBox="1">
            <a:spLocks noChangeArrowheads="1"/>
          </p:cNvSpPr>
          <p:nvPr/>
        </p:nvSpPr>
        <p:spPr bwMode="auto">
          <a:xfrm>
            <a:off x="288925" y="417513"/>
            <a:ext cx="692150" cy="366712"/>
          </a:xfrm>
          <a:prstGeom prst="rect">
            <a:avLst/>
          </a:prstGeom>
          <a:noFill/>
          <a:ln w="9525">
            <a:noFill/>
            <a:miter lim="800000"/>
            <a:headEnd/>
            <a:tailEnd/>
          </a:ln>
          <a:effectLst/>
        </p:spPr>
        <p:txBody>
          <a:bodyPr wrap="none">
            <a:spAutoFit/>
          </a:bodyPr>
          <a:lstStyle/>
          <a:p>
            <a:r>
              <a:rPr lang="en-US"/>
              <a:t>2005</a:t>
            </a:r>
          </a:p>
        </p:txBody>
      </p:sp>
      <p:sp>
        <p:nvSpPr>
          <p:cNvPr id="210966" name="Rectangle 22"/>
          <p:cNvSpPr>
            <a:spLocks noGrp="1" noChangeArrowheads="1"/>
          </p:cNvSpPr>
          <p:nvPr>
            <p:ph type="title"/>
          </p:nvPr>
        </p:nvSpPr>
        <p:spPr>
          <a:xfrm>
            <a:off x="685800" y="0"/>
            <a:ext cx="7772400" cy="914400"/>
          </a:xfrm>
          <a:noFill/>
          <a:ln/>
        </p:spPr>
        <p:txBody>
          <a:bodyPr/>
          <a:lstStyle/>
          <a:p>
            <a:r>
              <a:rPr lang="en-US" sz="3200" b="1" i="1"/>
              <a:t>Image Coverage</a:t>
            </a:r>
          </a:p>
        </p:txBody>
      </p:sp>
      <p:sp>
        <p:nvSpPr>
          <p:cNvPr id="210967" name="Rectangle 23"/>
          <p:cNvSpPr>
            <a:spLocks noGrp="1" noChangeArrowheads="1"/>
          </p:cNvSpPr>
          <p:nvPr>
            <p:ph type="body" sz="half" idx="1"/>
          </p:nvPr>
        </p:nvSpPr>
        <p:spPr>
          <a:xfrm>
            <a:off x="990600" y="5562600"/>
            <a:ext cx="7772400" cy="990600"/>
          </a:xfrm>
          <a:noFill/>
          <a:ln/>
        </p:spPr>
        <p:txBody>
          <a:bodyPr/>
          <a:lstStyle/>
          <a:p>
            <a:pPr>
              <a:lnSpc>
                <a:spcPct val="90000"/>
              </a:lnSpc>
            </a:pPr>
            <a:r>
              <a:rPr lang="en-US" sz="2000"/>
              <a:t>Number of images to cover study area</a:t>
            </a:r>
          </a:p>
          <a:p>
            <a:pPr>
              <a:lnSpc>
                <a:spcPct val="90000"/>
              </a:lnSpc>
            </a:pPr>
            <a:r>
              <a:rPr lang="en-US" sz="2000"/>
              <a:t>Generally, higher spatial resolution = smaller area coverage per frame = more scenes </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0" y="1143000"/>
            <a:ext cx="9144000" cy="5715000"/>
          </a:xfrm>
          <a:prstGeom prst="rect">
            <a:avLst/>
          </a:prstGeom>
          <a:noFill/>
          <a:ln w="9525">
            <a:noFill/>
            <a:miter lim="800000"/>
            <a:headEnd/>
            <a:tailEnd/>
          </a:ln>
          <a:effectLst/>
        </p:spPr>
      </p:pic>
      <p:sp>
        <p:nvSpPr>
          <p:cNvPr id="3" name="TextBox 2"/>
          <p:cNvSpPr txBox="1"/>
          <p:nvPr/>
        </p:nvSpPr>
        <p:spPr>
          <a:xfrm>
            <a:off x="0" y="0"/>
            <a:ext cx="4648200" cy="1569660"/>
          </a:xfrm>
          <a:prstGeom prst="rect">
            <a:avLst/>
          </a:prstGeom>
          <a:noFill/>
        </p:spPr>
        <p:txBody>
          <a:bodyPr wrap="square" rtlCol="0">
            <a:spAutoFit/>
          </a:bodyPr>
          <a:lstStyle/>
          <a:p>
            <a:r>
              <a:rPr lang="en-US" sz="2400" dirty="0" err="1" smtClean="0"/>
              <a:t>Landsat</a:t>
            </a:r>
            <a:r>
              <a:rPr lang="en-US" sz="2400" dirty="0" smtClean="0"/>
              <a:t> – 30 m x 30 m pixels</a:t>
            </a:r>
          </a:p>
          <a:p>
            <a:r>
              <a:rPr lang="en-US" sz="2400" dirty="0" smtClean="0"/>
              <a:t>1972 – present</a:t>
            </a:r>
          </a:p>
          <a:p>
            <a:r>
              <a:rPr lang="en-US" sz="2400" dirty="0" smtClean="0"/>
              <a:t>Thermal imager since 1984</a:t>
            </a:r>
          </a:p>
          <a:p>
            <a:endParaRPr lang="en-US" sz="2400" dirty="0"/>
          </a:p>
        </p:txBody>
      </p:sp>
      <p:sp>
        <p:nvSpPr>
          <p:cNvPr id="4" name="TextBox 3"/>
          <p:cNvSpPr txBox="1"/>
          <p:nvPr/>
        </p:nvSpPr>
        <p:spPr>
          <a:xfrm>
            <a:off x="4191000" y="0"/>
            <a:ext cx="4648200" cy="1200329"/>
          </a:xfrm>
          <a:prstGeom prst="rect">
            <a:avLst/>
          </a:prstGeom>
          <a:noFill/>
        </p:spPr>
        <p:txBody>
          <a:bodyPr wrap="square" rtlCol="0">
            <a:spAutoFit/>
          </a:bodyPr>
          <a:lstStyle/>
          <a:p>
            <a:r>
              <a:rPr lang="en-US" sz="2400" dirty="0" smtClean="0"/>
              <a:t>Center Pivot irrigated fields</a:t>
            </a:r>
          </a:p>
          <a:p>
            <a:r>
              <a:rPr lang="en-US" sz="2400" dirty="0" smtClean="0"/>
              <a:t>near Kearney, Nebraska, 2011</a:t>
            </a:r>
          </a:p>
          <a:p>
            <a:endParaRPr lang="en-US" sz="2400" dirty="0"/>
          </a:p>
        </p:txBody>
      </p:sp>
    </p:spTree>
    <p:extLst>
      <p:ext uri="{BB962C8B-B14F-4D97-AF65-F5344CB8AC3E}">
        <p14:creationId xmlns:p14="http://schemas.microsoft.com/office/powerpoint/2010/main" val="348244365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867400" cy="584775"/>
          </a:xfrm>
          <a:prstGeom prst="rect">
            <a:avLst/>
          </a:prstGeom>
        </p:spPr>
        <p:txBody>
          <a:bodyPr wrap="square">
            <a:spAutoFit/>
          </a:bodyPr>
          <a:lstStyle/>
          <a:p>
            <a:r>
              <a:rPr lang="en-US" sz="3200" dirty="0" smtClean="0"/>
              <a:t>http://landsatlook.usgs.gov/</a:t>
            </a:r>
            <a:endParaRPr lang="en-US" sz="3200" dirty="0"/>
          </a:p>
        </p:txBody>
      </p:sp>
      <p:pic>
        <p:nvPicPr>
          <p:cNvPr id="1026" name="Picture 2"/>
          <p:cNvPicPr>
            <a:picLocks noChangeAspect="1" noChangeArrowheads="1"/>
          </p:cNvPicPr>
          <p:nvPr/>
        </p:nvPicPr>
        <p:blipFill>
          <a:blip r:embed="rId2"/>
          <a:srcRect/>
          <a:stretch>
            <a:fillRect/>
          </a:stretch>
        </p:blipFill>
        <p:spPr bwMode="auto">
          <a:xfrm>
            <a:off x="0" y="838200"/>
            <a:ext cx="9631680" cy="6019800"/>
          </a:xfrm>
          <a:prstGeom prst="rect">
            <a:avLst/>
          </a:prstGeom>
          <a:noFill/>
          <a:ln w="9525">
            <a:noFill/>
            <a:miter lim="800000"/>
            <a:headEnd/>
            <a:tailEnd/>
          </a:ln>
          <a:effectLst/>
        </p:spPr>
      </p:pic>
    </p:spTree>
    <p:extLst>
      <p:ext uri="{BB962C8B-B14F-4D97-AF65-F5344CB8AC3E}">
        <p14:creationId xmlns:p14="http://schemas.microsoft.com/office/powerpoint/2010/main" val="296192204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1447800"/>
            <a:ext cx="8656320" cy="5410200"/>
          </a:xfrm>
          <a:prstGeom prst="rect">
            <a:avLst/>
          </a:prstGeom>
          <a:noFill/>
          <a:ln w="9525">
            <a:noFill/>
            <a:miter lim="800000"/>
            <a:headEnd/>
            <a:tailEnd/>
          </a:ln>
          <a:effectLst/>
        </p:spPr>
      </p:pic>
      <p:sp>
        <p:nvSpPr>
          <p:cNvPr id="3" name="TextBox 2"/>
          <p:cNvSpPr txBox="1"/>
          <p:nvPr/>
        </p:nvSpPr>
        <p:spPr>
          <a:xfrm>
            <a:off x="1219200" y="685800"/>
            <a:ext cx="5859681" cy="707886"/>
          </a:xfrm>
          <a:prstGeom prst="rect">
            <a:avLst/>
          </a:prstGeom>
          <a:noFill/>
        </p:spPr>
        <p:txBody>
          <a:bodyPr wrap="none" rtlCol="0">
            <a:spAutoFit/>
          </a:bodyPr>
          <a:lstStyle/>
          <a:p>
            <a:r>
              <a:rPr lang="en-US" sz="4000" dirty="0" smtClean="0"/>
              <a:t>Zoom In – Here is Nebraska</a:t>
            </a:r>
            <a:endParaRPr lang="en-US" sz="4000" dirty="0"/>
          </a:p>
        </p:txBody>
      </p:sp>
    </p:spTree>
    <p:extLst>
      <p:ext uri="{BB962C8B-B14F-4D97-AF65-F5344CB8AC3E}">
        <p14:creationId xmlns:p14="http://schemas.microsoft.com/office/powerpoint/2010/main" val="281143093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1143000"/>
            <a:ext cx="9144000" cy="5715000"/>
          </a:xfrm>
          <a:prstGeom prst="rect">
            <a:avLst/>
          </a:prstGeom>
          <a:noFill/>
          <a:ln w="9525">
            <a:noFill/>
            <a:miter lim="800000"/>
            <a:headEnd/>
            <a:tailEnd/>
          </a:ln>
          <a:effectLst/>
        </p:spPr>
      </p:pic>
      <p:sp>
        <p:nvSpPr>
          <p:cNvPr id="3" name="TextBox 2"/>
          <p:cNvSpPr txBox="1"/>
          <p:nvPr/>
        </p:nvSpPr>
        <p:spPr>
          <a:xfrm>
            <a:off x="0" y="0"/>
            <a:ext cx="8993616" cy="1569660"/>
          </a:xfrm>
          <a:prstGeom prst="rect">
            <a:avLst/>
          </a:prstGeom>
          <a:noFill/>
        </p:spPr>
        <p:txBody>
          <a:bodyPr wrap="none" rtlCol="0">
            <a:spAutoFit/>
          </a:bodyPr>
          <a:lstStyle/>
          <a:p>
            <a:r>
              <a:rPr lang="en-US" sz="2400" dirty="0" smtClean="0"/>
              <a:t>Press “Select Scenes” to: a) get </a:t>
            </a:r>
            <a:r>
              <a:rPr lang="en-US" sz="2400" dirty="0" err="1" smtClean="0"/>
              <a:t>Landsat</a:t>
            </a:r>
            <a:r>
              <a:rPr lang="en-US" sz="2400" dirty="0" smtClean="0"/>
              <a:t> image background</a:t>
            </a:r>
          </a:p>
          <a:p>
            <a:r>
              <a:rPr lang="en-US" sz="2400" dirty="0" smtClean="0"/>
              <a:t>b) “Find” 657 !!!  </a:t>
            </a:r>
            <a:r>
              <a:rPr lang="en-US" sz="2400" dirty="0" err="1" smtClean="0"/>
              <a:t>Landsat</a:t>
            </a:r>
            <a:r>
              <a:rPr lang="en-US" sz="2400" dirty="0" smtClean="0"/>
              <a:t> scenes for Lincoln, Nebraska from 1999-2012</a:t>
            </a:r>
          </a:p>
          <a:p>
            <a:r>
              <a:rPr lang="en-US" sz="2400" dirty="0" smtClean="0"/>
              <a:t>c) Move the “Slide bar” to progress through the scenes in viewer</a:t>
            </a:r>
          </a:p>
          <a:p>
            <a:endParaRPr lang="en-US" sz="2400" dirty="0"/>
          </a:p>
        </p:txBody>
      </p:sp>
    </p:spTree>
    <p:extLst>
      <p:ext uri="{BB962C8B-B14F-4D97-AF65-F5344CB8AC3E}">
        <p14:creationId xmlns:p14="http://schemas.microsoft.com/office/powerpoint/2010/main" val="413823771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09600" y="228600"/>
            <a:ext cx="7772400" cy="1470025"/>
          </a:xfrm>
        </p:spPr>
        <p:txBody>
          <a:bodyPr>
            <a:normAutofit fontScale="90000"/>
          </a:bodyPr>
          <a:lstStyle/>
          <a:p>
            <a:r>
              <a:rPr lang="en-US" dirty="0"/>
              <a:t>The Moderate Resolution Imaging </a:t>
            </a:r>
            <a:r>
              <a:rPr lang="en-US" dirty="0" err="1" smtClean="0"/>
              <a:t>Spectroradiometer</a:t>
            </a:r>
            <a:r>
              <a:rPr lang="en-US" dirty="0" smtClean="0"/>
              <a:t> (MODIS)</a:t>
            </a:r>
            <a:endParaRPr lang="en-US" dirty="0"/>
          </a:p>
        </p:txBody>
      </p:sp>
      <p:sp>
        <p:nvSpPr>
          <p:cNvPr id="4" name="Subtitle 3"/>
          <p:cNvSpPr>
            <a:spLocks noGrp="1"/>
          </p:cNvSpPr>
          <p:nvPr>
            <p:ph type="subTitle" idx="1"/>
          </p:nvPr>
        </p:nvSpPr>
        <p:spPr>
          <a:xfrm>
            <a:off x="685800" y="1676400"/>
            <a:ext cx="7620000" cy="3886200"/>
          </a:xfrm>
        </p:spPr>
        <p:txBody>
          <a:bodyPr>
            <a:normAutofit fontScale="92500" lnSpcReduction="10000"/>
          </a:bodyPr>
          <a:lstStyle/>
          <a:p>
            <a:pPr marL="457200" indent="-457200" algn="l">
              <a:buFont typeface="Arial" pitchFamily="34" charset="0"/>
              <a:buChar char="•"/>
            </a:pPr>
            <a:r>
              <a:rPr lang="en-US" dirty="0" smtClean="0">
                <a:solidFill>
                  <a:schemeClr val="tx1"/>
                </a:solidFill>
              </a:rPr>
              <a:t>Operating </a:t>
            </a:r>
            <a:r>
              <a:rPr lang="en-US" dirty="0">
                <a:solidFill>
                  <a:schemeClr val="tx1"/>
                </a:solidFill>
              </a:rPr>
              <a:t>on both the Terra and Aqua spacecraft. </a:t>
            </a:r>
          </a:p>
          <a:p>
            <a:pPr marL="457200" indent="-457200" algn="l">
              <a:buFont typeface="Arial" pitchFamily="34" charset="0"/>
              <a:buChar char="•"/>
            </a:pPr>
            <a:r>
              <a:rPr lang="en-US" dirty="0">
                <a:solidFill>
                  <a:schemeClr val="tx1"/>
                </a:solidFill>
              </a:rPr>
              <a:t>It has a viewing swath width of 2,330 km </a:t>
            </a:r>
            <a:endParaRPr lang="en-US" dirty="0" smtClean="0">
              <a:solidFill>
                <a:schemeClr val="tx1"/>
              </a:solidFill>
            </a:endParaRPr>
          </a:p>
          <a:p>
            <a:pPr marL="457200" indent="-457200" algn="l">
              <a:buFont typeface="Arial" pitchFamily="34" charset="0"/>
              <a:buChar char="•"/>
            </a:pPr>
            <a:r>
              <a:rPr lang="en-US" dirty="0" smtClean="0">
                <a:solidFill>
                  <a:schemeClr val="tx1"/>
                </a:solidFill>
              </a:rPr>
              <a:t>Views </a:t>
            </a:r>
            <a:r>
              <a:rPr lang="en-US" dirty="0">
                <a:solidFill>
                  <a:schemeClr val="tx1"/>
                </a:solidFill>
              </a:rPr>
              <a:t>the entire surface of the Earth every one to two days. </a:t>
            </a:r>
          </a:p>
          <a:p>
            <a:pPr marL="457200" indent="-457200" algn="l">
              <a:buFont typeface="Arial" pitchFamily="34" charset="0"/>
              <a:buChar char="•"/>
            </a:pPr>
            <a:r>
              <a:rPr lang="en-US" dirty="0">
                <a:solidFill>
                  <a:schemeClr val="tx1"/>
                </a:solidFill>
              </a:rPr>
              <a:t>Its detectors measure 36 spectral bands</a:t>
            </a:r>
          </a:p>
          <a:p>
            <a:pPr marL="457200" indent="-457200" algn="l">
              <a:buFont typeface="Arial" pitchFamily="34" charset="0"/>
              <a:buChar char="•"/>
            </a:pPr>
            <a:r>
              <a:rPr lang="en-US" dirty="0">
                <a:solidFill>
                  <a:schemeClr val="tx1"/>
                </a:solidFill>
              </a:rPr>
              <a:t>It acquires data at three spatial resolutions: 250-m, 500-m, and 1,000-m.</a:t>
            </a:r>
          </a:p>
          <a:p>
            <a:pPr marL="457200" indent="-457200" algn="l">
              <a:buFont typeface="Arial" pitchFamily="34" charset="0"/>
              <a:buChar char="•"/>
            </a:pPr>
            <a:endParaRPr lang="en-US" dirty="0">
              <a:solidFill>
                <a:schemeClr val="tx1"/>
              </a:solidFill>
            </a:endParaRPr>
          </a:p>
        </p:txBody>
      </p:sp>
      <p:sp>
        <p:nvSpPr>
          <p:cNvPr id="2" name="Rectangle 1"/>
          <p:cNvSpPr/>
          <p:nvPr/>
        </p:nvSpPr>
        <p:spPr>
          <a:xfrm>
            <a:off x="1066800" y="5634789"/>
            <a:ext cx="6858000" cy="923330"/>
          </a:xfrm>
          <a:prstGeom prst="rect">
            <a:avLst/>
          </a:prstGeom>
        </p:spPr>
        <p:txBody>
          <a:bodyPr wrap="square">
            <a:spAutoFit/>
          </a:bodyPr>
          <a:lstStyle/>
          <a:p>
            <a:r>
              <a:rPr lang="nl-NL" b="1" dirty="0"/>
              <a:t>Bands 1–2</a:t>
            </a:r>
            <a:r>
              <a:rPr lang="nl-NL" dirty="0"/>
              <a:t> - 250-meter</a:t>
            </a:r>
          </a:p>
          <a:p>
            <a:r>
              <a:rPr lang="nl-NL" b="1" dirty="0"/>
              <a:t>Bands 3–7</a:t>
            </a:r>
            <a:r>
              <a:rPr lang="nl-NL" dirty="0"/>
              <a:t> - 500-meter</a:t>
            </a:r>
          </a:p>
          <a:p>
            <a:r>
              <a:rPr lang="nl-NL" b="1" dirty="0"/>
              <a:t>Bands 8–36</a:t>
            </a:r>
            <a:r>
              <a:rPr lang="nl-NL" dirty="0"/>
              <a:t> - 1000-meter</a:t>
            </a:r>
          </a:p>
        </p:txBody>
      </p:sp>
    </p:spTree>
    <p:extLst>
      <p:ext uri="{BB962C8B-B14F-4D97-AF65-F5344CB8AC3E}">
        <p14:creationId xmlns:p14="http://schemas.microsoft.com/office/powerpoint/2010/main" val="40847752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533400" y="152400"/>
            <a:ext cx="8229600" cy="838200"/>
          </a:xfrm>
        </p:spPr>
        <p:txBody>
          <a:bodyPr/>
          <a:lstStyle/>
          <a:p>
            <a:r>
              <a:rPr lang="en-US" sz="3600" b="1" i="1"/>
              <a:t>Geospatial Data</a:t>
            </a:r>
          </a:p>
        </p:txBody>
      </p:sp>
      <p:pic>
        <p:nvPicPr>
          <p:cNvPr id="126979" name="Picture 3" descr="DLG hydro"/>
          <p:cNvPicPr>
            <a:picLocks noChangeAspect="1" noChangeArrowheads="1"/>
          </p:cNvPicPr>
          <p:nvPr/>
        </p:nvPicPr>
        <p:blipFill>
          <a:blip r:embed="rId3" cstate="print"/>
          <a:srcRect/>
          <a:stretch>
            <a:fillRect/>
          </a:stretch>
        </p:blipFill>
        <p:spPr bwMode="auto">
          <a:xfrm>
            <a:off x="838200" y="1219200"/>
            <a:ext cx="2362200" cy="1825625"/>
          </a:xfrm>
          <a:prstGeom prst="rect">
            <a:avLst/>
          </a:prstGeom>
          <a:noFill/>
        </p:spPr>
      </p:pic>
      <p:pic>
        <p:nvPicPr>
          <p:cNvPr id="126980" name="Picture 4" descr="DRG"/>
          <p:cNvPicPr>
            <a:picLocks noChangeAspect="1" noChangeArrowheads="1"/>
          </p:cNvPicPr>
          <p:nvPr/>
        </p:nvPicPr>
        <p:blipFill>
          <a:blip r:embed="rId4" cstate="print"/>
          <a:srcRect/>
          <a:stretch>
            <a:fillRect/>
          </a:stretch>
        </p:blipFill>
        <p:spPr bwMode="auto">
          <a:xfrm>
            <a:off x="5943600" y="1219200"/>
            <a:ext cx="2362200" cy="1825625"/>
          </a:xfrm>
          <a:prstGeom prst="rect">
            <a:avLst/>
          </a:prstGeom>
          <a:noFill/>
        </p:spPr>
      </p:pic>
      <p:pic>
        <p:nvPicPr>
          <p:cNvPr id="126981" name="Picture 5" descr="DLG roads"/>
          <p:cNvPicPr>
            <a:picLocks noChangeAspect="1" noChangeArrowheads="1"/>
          </p:cNvPicPr>
          <p:nvPr/>
        </p:nvPicPr>
        <p:blipFill>
          <a:blip r:embed="rId5" cstate="print"/>
          <a:srcRect/>
          <a:stretch>
            <a:fillRect/>
          </a:stretch>
        </p:blipFill>
        <p:spPr bwMode="auto">
          <a:xfrm>
            <a:off x="3352800" y="1219200"/>
            <a:ext cx="2362200" cy="1827213"/>
          </a:xfrm>
          <a:prstGeom prst="rect">
            <a:avLst/>
          </a:prstGeom>
          <a:noFill/>
        </p:spPr>
      </p:pic>
      <p:pic>
        <p:nvPicPr>
          <p:cNvPr id="126982" name="Picture 6" descr="DEM"/>
          <p:cNvPicPr>
            <a:picLocks noChangeAspect="1" noChangeArrowheads="1"/>
          </p:cNvPicPr>
          <p:nvPr/>
        </p:nvPicPr>
        <p:blipFill>
          <a:blip r:embed="rId6" cstate="print"/>
          <a:srcRect/>
          <a:stretch>
            <a:fillRect/>
          </a:stretch>
        </p:blipFill>
        <p:spPr bwMode="auto">
          <a:xfrm>
            <a:off x="838200" y="3886200"/>
            <a:ext cx="2362200" cy="1827213"/>
          </a:xfrm>
          <a:prstGeom prst="rect">
            <a:avLst/>
          </a:prstGeom>
          <a:noFill/>
        </p:spPr>
      </p:pic>
      <p:pic>
        <p:nvPicPr>
          <p:cNvPr id="126983" name="Picture 7" descr="SSURGO sample"/>
          <p:cNvPicPr>
            <a:picLocks noChangeAspect="1" noChangeArrowheads="1"/>
          </p:cNvPicPr>
          <p:nvPr/>
        </p:nvPicPr>
        <p:blipFill>
          <a:blip r:embed="rId7" cstate="print"/>
          <a:srcRect/>
          <a:stretch>
            <a:fillRect/>
          </a:stretch>
        </p:blipFill>
        <p:spPr bwMode="auto">
          <a:xfrm>
            <a:off x="3429000" y="3886200"/>
            <a:ext cx="2349500" cy="1846263"/>
          </a:xfrm>
          <a:prstGeom prst="rect">
            <a:avLst/>
          </a:prstGeom>
          <a:noFill/>
        </p:spPr>
      </p:pic>
      <p:pic>
        <p:nvPicPr>
          <p:cNvPr id="126984" name="Picture 8" descr="tmlinc92"/>
          <p:cNvPicPr>
            <a:picLocks noChangeAspect="1" noChangeArrowheads="1"/>
          </p:cNvPicPr>
          <p:nvPr/>
        </p:nvPicPr>
        <p:blipFill>
          <a:blip r:embed="rId8" cstate="print"/>
          <a:srcRect/>
          <a:stretch>
            <a:fillRect/>
          </a:stretch>
        </p:blipFill>
        <p:spPr bwMode="auto">
          <a:xfrm>
            <a:off x="6019800" y="3886200"/>
            <a:ext cx="2438400" cy="1828800"/>
          </a:xfrm>
          <a:prstGeom prst="rect">
            <a:avLst/>
          </a:prstGeom>
          <a:noFill/>
          <a:ln w="9525">
            <a:noFill/>
            <a:miter lim="800000"/>
            <a:headEnd/>
            <a:tailEnd/>
          </a:ln>
        </p:spPr>
      </p:pic>
      <p:sp>
        <p:nvSpPr>
          <p:cNvPr id="126985" name="Text Box 9"/>
          <p:cNvSpPr txBox="1">
            <a:spLocks noChangeArrowheads="1"/>
          </p:cNvSpPr>
          <p:nvPr/>
        </p:nvSpPr>
        <p:spPr bwMode="auto">
          <a:xfrm>
            <a:off x="1066800" y="3048000"/>
            <a:ext cx="19050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Hydrography</a:t>
            </a:r>
          </a:p>
        </p:txBody>
      </p:sp>
      <p:sp>
        <p:nvSpPr>
          <p:cNvPr id="126986" name="Text Box 10"/>
          <p:cNvSpPr txBox="1">
            <a:spLocks noChangeArrowheads="1"/>
          </p:cNvSpPr>
          <p:nvPr/>
        </p:nvSpPr>
        <p:spPr bwMode="auto">
          <a:xfrm>
            <a:off x="3581400" y="3048000"/>
            <a:ext cx="19812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Transportation</a:t>
            </a:r>
          </a:p>
        </p:txBody>
      </p:sp>
      <p:sp>
        <p:nvSpPr>
          <p:cNvPr id="126987" name="Text Box 11"/>
          <p:cNvSpPr txBox="1">
            <a:spLocks noChangeArrowheads="1"/>
          </p:cNvSpPr>
          <p:nvPr/>
        </p:nvSpPr>
        <p:spPr bwMode="auto">
          <a:xfrm>
            <a:off x="1295400" y="5715000"/>
            <a:ext cx="19050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Elevation</a:t>
            </a:r>
          </a:p>
        </p:txBody>
      </p:sp>
      <p:sp>
        <p:nvSpPr>
          <p:cNvPr id="126988" name="Text Box 12"/>
          <p:cNvSpPr txBox="1">
            <a:spLocks noChangeArrowheads="1"/>
          </p:cNvSpPr>
          <p:nvPr/>
        </p:nvSpPr>
        <p:spPr bwMode="auto">
          <a:xfrm>
            <a:off x="4114800" y="5715000"/>
            <a:ext cx="15240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Soils</a:t>
            </a:r>
          </a:p>
        </p:txBody>
      </p:sp>
      <p:sp>
        <p:nvSpPr>
          <p:cNvPr id="126989" name="Text Box 13"/>
          <p:cNvSpPr txBox="1">
            <a:spLocks noChangeArrowheads="1"/>
          </p:cNvSpPr>
          <p:nvPr/>
        </p:nvSpPr>
        <p:spPr bwMode="auto">
          <a:xfrm>
            <a:off x="6400800" y="5715000"/>
            <a:ext cx="19050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Land Use</a:t>
            </a:r>
          </a:p>
        </p:txBody>
      </p:sp>
      <p:sp>
        <p:nvSpPr>
          <p:cNvPr id="126990" name="Text Box 14"/>
          <p:cNvSpPr txBox="1">
            <a:spLocks noChangeArrowheads="1"/>
          </p:cNvSpPr>
          <p:nvPr/>
        </p:nvSpPr>
        <p:spPr bwMode="auto">
          <a:xfrm>
            <a:off x="6019800" y="3048000"/>
            <a:ext cx="22098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Digitized Quads</a:t>
            </a:r>
          </a:p>
        </p:txBody>
      </p:sp>
      <p:sp>
        <p:nvSpPr>
          <p:cNvPr id="126991" name="Text Box 15"/>
          <p:cNvSpPr txBox="1">
            <a:spLocks noChangeArrowheads="1"/>
          </p:cNvSpPr>
          <p:nvPr/>
        </p:nvSpPr>
        <p:spPr bwMode="auto">
          <a:xfrm>
            <a:off x="228600" y="6196013"/>
            <a:ext cx="8718550" cy="427037"/>
          </a:xfrm>
          <a:prstGeom prst="rect">
            <a:avLst/>
          </a:prstGeom>
          <a:noFill/>
          <a:ln w="12700">
            <a:noFill/>
            <a:miter lim="800000"/>
            <a:headEnd type="none" w="sm" len="sm"/>
            <a:tailEnd type="none" w="sm" len="sm"/>
          </a:ln>
          <a:effectLst/>
        </p:spPr>
        <p:txBody>
          <a:bodyPr wrap="none">
            <a:spAutoFit/>
          </a:bodyPr>
          <a:lstStyle/>
          <a:p>
            <a:r>
              <a:rPr lang="en-US" sz="2200"/>
              <a:t>Aerial and satellite images are valuable source of spatial data in GIS!</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hlinkClick r:id="rId2"/>
              </a:rPr>
              <a:t>MODIS download steps</a:t>
            </a:r>
            <a:br>
              <a:rPr lang="en-US" dirty="0" smtClean="0">
                <a:hlinkClick r:id="rId2"/>
              </a:rPr>
            </a:br>
            <a:r>
              <a:rPr lang="en-US" dirty="0" smtClean="0">
                <a:hlinkClick r:id="rId2"/>
              </a:rPr>
              <a:t>http://reverb.echo.nasa.gov</a:t>
            </a:r>
            <a:endParaRPr lang="en-US" dirty="0"/>
          </a:p>
        </p:txBody>
      </p:sp>
      <p:sp>
        <p:nvSpPr>
          <p:cNvPr id="3" name="Content Placeholder 2"/>
          <p:cNvSpPr>
            <a:spLocks noGrp="1"/>
          </p:cNvSpPr>
          <p:nvPr>
            <p:ph idx="1"/>
          </p:nvPr>
        </p:nvSpPr>
        <p:spPr/>
        <p:txBody>
          <a:bodyPr/>
          <a:lstStyle/>
          <a:p>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6038"/>
            <a:ext cx="9144000" cy="4970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43198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228600" y="579438"/>
            <a:ext cx="8915400" cy="685800"/>
          </a:xfrm>
        </p:spPr>
        <p:txBody>
          <a:bodyPr/>
          <a:lstStyle/>
          <a:p>
            <a:r>
              <a:rPr lang="en-US" sz="3600" b="1" i="1"/>
              <a:t>Image processing</a:t>
            </a:r>
            <a:br>
              <a:rPr lang="en-US" sz="3600" b="1" i="1"/>
            </a:br>
            <a:r>
              <a:rPr lang="en-US" sz="3200" b="1" i="1"/>
              <a:t>Leica ERDAS Imagine</a:t>
            </a:r>
          </a:p>
        </p:txBody>
      </p:sp>
      <p:pic>
        <p:nvPicPr>
          <p:cNvPr id="116743" name="Picture 7"/>
          <p:cNvPicPr>
            <a:picLocks noChangeAspect="1" noChangeArrowheads="1"/>
          </p:cNvPicPr>
          <p:nvPr/>
        </p:nvPicPr>
        <p:blipFill>
          <a:blip r:embed="rId2" cstate="print"/>
          <a:srcRect/>
          <a:stretch>
            <a:fillRect/>
          </a:stretch>
        </p:blipFill>
        <p:spPr bwMode="auto">
          <a:xfrm>
            <a:off x="381000" y="1752600"/>
            <a:ext cx="5334000" cy="4000500"/>
          </a:xfrm>
          <a:prstGeom prst="rect">
            <a:avLst/>
          </a:prstGeom>
          <a:noFill/>
          <a:ln w="12700">
            <a:noFill/>
            <a:miter lim="800000"/>
            <a:headEnd type="none" w="sm" len="sm"/>
            <a:tailEnd type="none" w="sm" len="sm"/>
          </a:ln>
          <a:effectLst/>
        </p:spPr>
      </p:pic>
      <p:pic>
        <p:nvPicPr>
          <p:cNvPr id="116741" name="Picture 5"/>
          <p:cNvPicPr>
            <a:picLocks noGrp="1" noChangeAspect="1" noChangeArrowheads="1"/>
          </p:cNvPicPr>
          <p:nvPr>
            <p:ph type="body" idx="1"/>
          </p:nvPr>
        </p:nvPicPr>
        <p:blipFill>
          <a:blip r:embed="rId3" cstate="print"/>
          <a:srcRect/>
          <a:stretch>
            <a:fillRect/>
          </a:stretch>
        </p:blipFill>
        <p:spPr>
          <a:xfrm>
            <a:off x="5867400" y="3581400"/>
            <a:ext cx="2806700" cy="2971800"/>
          </a:xfrm>
        </p:spPr>
      </p:pic>
      <p:pic>
        <p:nvPicPr>
          <p:cNvPr id="116744" name="Picture 8"/>
          <p:cNvPicPr>
            <a:picLocks noChangeAspect="1" noChangeArrowheads="1"/>
          </p:cNvPicPr>
          <p:nvPr/>
        </p:nvPicPr>
        <p:blipFill>
          <a:blip r:embed="rId4" cstate="print"/>
          <a:srcRect/>
          <a:stretch>
            <a:fillRect/>
          </a:stretch>
        </p:blipFill>
        <p:spPr bwMode="auto">
          <a:xfrm>
            <a:off x="6781800" y="1143000"/>
            <a:ext cx="2066925" cy="2143125"/>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1076"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81000"/>
            <a:ext cx="6553200" cy="590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87851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z="3600" b="1" i="1"/>
              <a:t>Remote Sensing</a:t>
            </a:r>
            <a:br>
              <a:rPr lang="en-US" sz="3600" b="1" i="1"/>
            </a:br>
            <a:r>
              <a:rPr lang="en-US" sz="2800" b="1"/>
              <a:t>The Good News</a:t>
            </a:r>
          </a:p>
        </p:txBody>
      </p:sp>
      <p:sp>
        <p:nvSpPr>
          <p:cNvPr id="172035" name="Rectangle 3"/>
          <p:cNvSpPr>
            <a:spLocks noGrp="1" noChangeArrowheads="1"/>
          </p:cNvSpPr>
          <p:nvPr>
            <p:ph type="body" sz="half" idx="1"/>
          </p:nvPr>
        </p:nvSpPr>
        <p:spPr>
          <a:xfrm>
            <a:off x="533400" y="1676400"/>
            <a:ext cx="3598863" cy="3740150"/>
          </a:xfrm>
        </p:spPr>
        <p:txBody>
          <a:bodyPr/>
          <a:lstStyle/>
          <a:p>
            <a:r>
              <a:rPr lang="en-US" sz="2400"/>
              <a:t>sensors - spectral bands, higher resolution (</a:t>
            </a:r>
            <a:r>
              <a:rPr lang="en-US" sz="2400">
                <a:cs typeface="Times New Roman" pitchFamily="18" charset="0"/>
              </a:rPr>
              <a:t>&lt; 1m)</a:t>
            </a:r>
            <a:endParaRPr lang="en-US" sz="2400"/>
          </a:p>
          <a:p>
            <a:r>
              <a:rPr lang="en-US" sz="2400"/>
              <a:t>lower data costs?</a:t>
            </a:r>
          </a:p>
          <a:p>
            <a:r>
              <a:rPr lang="en-US" sz="2400"/>
              <a:t>inexpensive, powerful  software</a:t>
            </a:r>
          </a:p>
          <a:p>
            <a:r>
              <a:rPr lang="en-US" sz="2400"/>
              <a:t>global datasets</a:t>
            </a:r>
          </a:p>
          <a:p>
            <a:r>
              <a:rPr lang="en-US" sz="2400"/>
              <a:t>improved interface to GIS</a:t>
            </a:r>
          </a:p>
          <a:p>
            <a:r>
              <a:rPr lang="en-US" sz="2400"/>
              <a:t>biophysical analyses - biomass, soil moisture, turbidity</a:t>
            </a:r>
          </a:p>
        </p:txBody>
      </p:sp>
      <p:pic>
        <p:nvPicPr>
          <p:cNvPr id="172036" name="Picture 4" descr="eo1"/>
          <p:cNvPicPr>
            <a:picLocks noGrp="1" noChangeAspect="1" noChangeArrowheads="1"/>
          </p:cNvPicPr>
          <p:nvPr>
            <p:ph type="clipArt" sz="half" idx="2"/>
          </p:nvPr>
        </p:nvPicPr>
        <p:blipFill>
          <a:blip r:embed="rId3" cstate="print"/>
          <a:srcRect/>
          <a:stretch>
            <a:fillRect/>
          </a:stretch>
        </p:blipFill>
        <p:spPr>
          <a:xfrm>
            <a:off x="4249738" y="1600200"/>
            <a:ext cx="2339975" cy="1822450"/>
          </a:xfrm>
          <a:noFill/>
          <a:ln/>
        </p:spPr>
      </p:pic>
      <p:pic>
        <p:nvPicPr>
          <p:cNvPr id="172037" name="Picture 5" descr="Ikonos-wash_monument"/>
          <p:cNvPicPr>
            <a:picLocks noChangeAspect="1" noChangeArrowheads="1"/>
          </p:cNvPicPr>
          <p:nvPr/>
        </p:nvPicPr>
        <p:blipFill>
          <a:blip r:embed="rId4" cstate="print"/>
          <a:srcRect/>
          <a:stretch>
            <a:fillRect/>
          </a:stretch>
        </p:blipFill>
        <p:spPr bwMode="auto">
          <a:xfrm>
            <a:off x="4572000" y="3733800"/>
            <a:ext cx="2209800" cy="2198688"/>
          </a:xfrm>
          <a:prstGeom prst="rect">
            <a:avLst/>
          </a:prstGeom>
          <a:noFill/>
        </p:spPr>
      </p:pic>
      <p:pic>
        <p:nvPicPr>
          <p:cNvPr id="172038" name="Picture 6" descr="RS_classified"/>
          <p:cNvPicPr>
            <a:picLocks noChangeAspect="1" noChangeArrowheads="1"/>
          </p:cNvPicPr>
          <p:nvPr/>
        </p:nvPicPr>
        <p:blipFill>
          <a:blip r:embed="rId5" cstate="print"/>
          <a:srcRect/>
          <a:stretch>
            <a:fillRect/>
          </a:stretch>
        </p:blipFill>
        <p:spPr bwMode="auto">
          <a:xfrm>
            <a:off x="6858000" y="2133600"/>
            <a:ext cx="1782763" cy="3733800"/>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066800" y="0"/>
            <a:ext cx="7772400" cy="838200"/>
          </a:xfrm>
        </p:spPr>
        <p:txBody>
          <a:bodyPr/>
          <a:lstStyle/>
          <a:p>
            <a:r>
              <a:rPr lang="en-US" sz="3600" dirty="0" smtClean="0"/>
              <a:t>Aerial or satellite images?</a:t>
            </a:r>
            <a:endParaRPr lang="en-US" sz="3600" dirty="0"/>
          </a:p>
        </p:txBody>
      </p:sp>
      <p:sp>
        <p:nvSpPr>
          <p:cNvPr id="6" name="Subtitle 5"/>
          <p:cNvSpPr>
            <a:spLocks noGrp="1"/>
          </p:cNvSpPr>
          <p:nvPr>
            <p:ph type="subTitle" idx="1"/>
          </p:nvPr>
        </p:nvSpPr>
        <p:spPr>
          <a:xfrm>
            <a:off x="256674" y="914400"/>
            <a:ext cx="8915400" cy="4495800"/>
          </a:xfrm>
        </p:spPr>
        <p:txBody>
          <a:bodyPr/>
          <a:lstStyle/>
          <a:p>
            <a:pPr marL="342900" indent="-342900" algn="l">
              <a:buFont typeface="Arial" pitchFamily="34" charset="0"/>
              <a:buChar char="•"/>
            </a:pPr>
            <a:r>
              <a:rPr lang="en-US" sz="2200" dirty="0" smtClean="0"/>
              <a:t>A </a:t>
            </a:r>
            <a:r>
              <a:rPr lang="en-US" sz="2200" dirty="0"/>
              <a:t>number of factors including spectral range, price, availability, reliability and flexibility are important in deciding between aerial and satellite images. </a:t>
            </a:r>
            <a:endParaRPr lang="en-US" sz="2200" dirty="0" smtClean="0"/>
          </a:p>
          <a:p>
            <a:pPr marL="342900" indent="-342900" algn="l">
              <a:buFont typeface="Arial" pitchFamily="34" charset="0"/>
              <a:buChar char="•"/>
            </a:pPr>
            <a:r>
              <a:rPr lang="en-US" sz="2200" dirty="0" smtClean="0"/>
              <a:t> </a:t>
            </a:r>
            <a:r>
              <a:rPr lang="en-US" sz="2200" dirty="0"/>
              <a:t>Aerial images are the main source of coordinate and attribute data, and provide more detailed information than satellite images. </a:t>
            </a:r>
            <a:endParaRPr lang="en-US" sz="2200" dirty="0" smtClean="0"/>
          </a:p>
          <a:p>
            <a:pPr marL="342900" indent="-342900" algn="l">
              <a:buFont typeface="Arial" pitchFamily="34" charset="0"/>
              <a:buChar char="•"/>
            </a:pPr>
            <a:r>
              <a:rPr lang="en-US" sz="2200" dirty="0" smtClean="0"/>
              <a:t>National</a:t>
            </a:r>
            <a:r>
              <a:rPr lang="en-US" sz="2200" dirty="0"/>
              <a:t>, state, and local governments are the main source of aerial </a:t>
            </a:r>
            <a:r>
              <a:rPr lang="en-US" sz="2200" dirty="0" smtClean="0"/>
              <a:t>images.</a:t>
            </a:r>
          </a:p>
          <a:p>
            <a:pPr marL="342900" indent="-342900" algn="l">
              <a:buFont typeface="Arial" pitchFamily="34" charset="0"/>
              <a:buChar char="•"/>
            </a:pPr>
            <a:r>
              <a:rPr lang="en-US" sz="2200" dirty="0" smtClean="0"/>
              <a:t>The </a:t>
            </a:r>
            <a:r>
              <a:rPr lang="en-US" sz="2200" i="1" dirty="0"/>
              <a:t>National Aerial Photography Program</a:t>
            </a:r>
            <a:r>
              <a:rPr lang="en-US" sz="2200" dirty="0"/>
              <a:t> (NAPP) provides full coverage of the lower 48 United States at 1:40,000 scale </a:t>
            </a:r>
            <a:r>
              <a:rPr lang="en-US" sz="2200" dirty="0" smtClean="0"/>
              <a:t>at </a:t>
            </a:r>
            <a:r>
              <a:rPr lang="en-US" sz="2200" dirty="0"/>
              <a:t>5 to 10 year return intervals.  </a:t>
            </a:r>
            <a:endParaRPr lang="en-US" sz="2200" dirty="0" smtClean="0"/>
          </a:p>
          <a:p>
            <a:pPr marL="342900" indent="-342900" algn="l">
              <a:buFont typeface="Arial" pitchFamily="34" charset="0"/>
              <a:buChar char="•"/>
            </a:pPr>
            <a:r>
              <a:rPr lang="en-US" sz="2200" dirty="0"/>
              <a:t>Satellite systems provide a broader range of spatial, spectral and temporal data relative to aerial images, and cover large areas. </a:t>
            </a:r>
            <a:endParaRPr lang="en-US" sz="2200" dirty="0" smtClean="0"/>
          </a:p>
          <a:p>
            <a:pPr marL="342900" indent="-342900" algn="l">
              <a:buFont typeface="Arial" pitchFamily="34" charset="0"/>
              <a:buChar char="•"/>
            </a:pPr>
            <a:r>
              <a:rPr lang="en-US" sz="2200" dirty="0" smtClean="0"/>
              <a:t>Often </a:t>
            </a:r>
            <a:r>
              <a:rPr lang="en-US" sz="2200" dirty="0"/>
              <a:t>used to create or update </a:t>
            </a:r>
            <a:r>
              <a:rPr lang="en-US" sz="2200" dirty="0" err="1"/>
              <a:t>landcover</a:t>
            </a:r>
            <a:r>
              <a:rPr lang="en-US" sz="2200" dirty="0"/>
              <a:t> classification, and to detect and monitor change over large areas.</a:t>
            </a:r>
          </a:p>
          <a:p>
            <a:pPr marL="342900" indent="-342900" algn="l">
              <a:buFont typeface="Arial" pitchFamily="34" charset="0"/>
              <a:buChar char="•"/>
            </a:pPr>
            <a:endParaRPr lang="en-US" sz="2200" dirty="0"/>
          </a:p>
        </p:txBody>
      </p:sp>
    </p:spTree>
    <p:extLst>
      <p:ext uri="{BB962C8B-B14F-4D97-AF65-F5344CB8AC3E}">
        <p14:creationId xmlns:p14="http://schemas.microsoft.com/office/powerpoint/2010/main" val="324029417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457200" y="274638"/>
            <a:ext cx="4356100" cy="1143000"/>
          </a:xfrm>
        </p:spPr>
        <p:txBody>
          <a:bodyPr/>
          <a:lstStyle/>
          <a:p>
            <a:r>
              <a:rPr lang="en-US" sz="3600" b="1" i="1"/>
              <a:t>Remote Sensing</a:t>
            </a:r>
            <a:br>
              <a:rPr lang="en-US" sz="3600" b="1" i="1"/>
            </a:br>
            <a:r>
              <a:rPr lang="en-US" sz="2800" b="1"/>
              <a:t>Some Typical Applications</a:t>
            </a:r>
          </a:p>
        </p:txBody>
      </p:sp>
      <p:sp>
        <p:nvSpPr>
          <p:cNvPr id="176131" name="Rectangle 3"/>
          <p:cNvSpPr>
            <a:spLocks noGrp="1" noChangeArrowheads="1"/>
          </p:cNvSpPr>
          <p:nvPr>
            <p:ph type="body" sz="half" idx="1"/>
          </p:nvPr>
        </p:nvSpPr>
        <p:spPr>
          <a:xfrm>
            <a:off x="228600" y="1981200"/>
            <a:ext cx="2971800" cy="3878263"/>
          </a:xfrm>
        </p:spPr>
        <p:txBody>
          <a:bodyPr/>
          <a:lstStyle/>
          <a:p>
            <a:pPr>
              <a:lnSpc>
                <a:spcPct val="90000"/>
              </a:lnSpc>
            </a:pPr>
            <a:r>
              <a:rPr lang="en-US" sz="2400" dirty="0"/>
              <a:t>Mapping or monitoring  land cover and land use</a:t>
            </a:r>
          </a:p>
          <a:p>
            <a:pPr>
              <a:lnSpc>
                <a:spcPct val="90000"/>
              </a:lnSpc>
            </a:pPr>
            <a:r>
              <a:rPr lang="en-US" sz="2400" dirty="0"/>
              <a:t>Measuring area, volume, trajectory</a:t>
            </a:r>
          </a:p>
          <a:p>
            <a:pPr>
              <a:lnSpc>
                <a:spcPct val="90000"/>
              </a:lnSpc>
              <a:buFontTx/>
              <a:buNone/>
            </a:pPr>
            <a:endParaRPr lang="en-US" sz="2400" dirty="0"/>
          </a:p>
        </p:txBody>
      </p:sp>
      <p:sp>
        <p:nvSpPr>
          <p:cNvPr id="176132" name="Text Box 4"/>
          <p:cNvSpPr txBox="1">
            <a:spLocks noChangeArrowheads="1"/>
          </p:cNvSpPr>
          <p:nvPr/>
        </p:nvSpPr>
        <p:spPr bwMode="auto">
          <a:xfrm>
            <a:off x="4572000" y="2514600"/>
            <a:ext cx="3810000" cy="457200"/>
          </a:xfrm>
          <a:prstGeom prst="rect">
            <a:avLst/>
          </a:prstGeom>
          <a:noFill/>
          <a:ln w="12700">
            <a:noFill/>
            <a:miter lim="800000"/>
            <a:headEnd type="none" w="sm" len="sm"/>
            <a:tailEnd type="none" w="sm" len="sm"/>
          </a:ln>
          <a:effectLst/>
        </p:spPr>
        <p:txBody>
          <a:bodyPr>
            <a:spAutoFit/>
          </a:bodyPr>
          <a:lstStyle/>
          <a:p>
            <a:pPr>
              <a:spcBef>
                <a:spcPct val="50000"/>
              </a:spcBef>
            </a:pPr>
            <a:endParaRPr lang="en-US" sz="2400">
              <a:latin typeface="Times New Roman" pitchFamily="18" charset="0"/>
            </a:endParaRPr>
          </a:p>
        </p:txBody>
      </p:sp>
      <p:pic>
        <p:nvPicPr>
          <p:cNvPr id="176133" name="Picture 5" descr="landcover_legend"/>
          <p:cNvPicPr>
            <a:picLocks noChangeAspect="1" noChangeArrowheads="1"/>
          </p:cNvPicPr>
          <p:nvPr/>
        </p:nvPicPr>
        <p:blipFill>
          <a:blip r:embed="rId3" cstate="print"/>
          <a:srcRect/>
          <a:stretch>
            <a:fillRect/>
          </a:stretch>
        </p:blipFill>
        <p:spPr bwMode="auto">
          <a:xfrm>
            <a:off x="5791200" y="3657600"/>
            <a:ext cx="2713038" cy="3009900"/>
          </a:xfrm>
          <a:prstGeom prst="rect">
            <a:avLst/>
          </a:prstGeom>
          <a:noFill/>
        </p:spPr>
      </p:pic>
      <p:pic>
        <p:nvPicPr>
          <p:cNvPr id="176134" name="Picture 6"/>
          <p:cNvPicPr>
            <a:picLocks noChangeAspect="1" noChangeArrowheads="1"/>
          </p:cNvPicPr>
          <p:nvPr/>
        </p:nvPicPr>
        <p:blipFill>
          <a:blip r:embed="rId4" cstate="print"/>
          <a:srcRect/>
          <a:stretch>
            <a:fillRect/>
          </a:stretch>
        </p:blipFill>
        <p:spPr bwMode="auto">
          <a:xfrm>
            <a:off x="5410200" y="914400"/>
            <a:ext cx="3457575" cy="2595563"/>
          </a:xfrm>
          <a:prstGeom prst="rect">
            <a:avLst/>
          </a:prstGeom>
          <a:noFill/>
          <a:ln w="12700">
            <a:noFill/>
            <a:miter lim="800000"/>
            <a:headEnd type="none" w="sm" len="sm"/>
            <a:tailEnd type="none" w="sm" len="sm"/>
          </a:ln>
          <a:effectLst/>
        </p:spPr>
      </p:pic>
      <p:pic>
        <p:nvPicPr>
          <p:cNvPr id="176135" name="Picture 7" descr="RS_classified"/>
          <p:cNvPicPr>
            <a:picLocks noChangeAspect="1" noChangeArrowheads="1"/>
          </p:cNvPicPr>
          <p:nvPr/>
        </p:nvPicPr>
        <p:blipFill>
          <a:blip r:embed="rId5" cstate="print"/>
          <a:srcRect/>
          <a:stretch>
            <a:fillRect/>
          </a:stretch>
        </p:blipFill>
        <p:spPr bwMode="auto">
          <a:xfrm>
            <a:off x="3048000" y="1676400"/>
            <a:ext cx="2255838" cy="4724400"/>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body" sz="half" idx="1"/>
          </p:nvPr>
        </p:nvSpPr>
        <p:spPr>
          <a:xfrm>
            <a:off x="304800" y="533400"/>
            <a:ext cx="4648200" cy="1905000"/>
          </a:xfrm>
        </p:spPr>
        <p:txBody>
          <a:bodyPr/>
          <a:lstStyle/>
          <a:p>
            <a:pPr>
              <a:lnSpc>
                <a:spcPct val="90000"/>
              </a:lnSpc>
            </a:pPr>
            <a:r>
              <a:rPr lang="en-US" sz="2400" dirty="0"/>
              <a:t>Estimating biomass, surface temperature, turbidity</a:t>
            </a:r>
          </a:p>
          <a:p>
            <a:pPr>
              <a:lnSpc>
                <a:spcPct val="90000"/>
              </a:lnSpc>
            </a:pPr>
            <a:r>
              <a:rPr lang="en-US" sz="2400" dirty="0"/>
              <a:t>Extent/impacts of natural hazards (e.g., drought, fires)</a:t>
            </a:r>
          </a:p>
          <a:p>
            <a:pPr>
              <a:lnSpc>
                <a:spcPct val="90000"/>
              </a:lnSpc>
            </a:pPr>
            <a:endParaRPr lang="en-US" sz="2400" dirty="0"/>
          </a:p>
        </p:txBody>
      </p:sp>
      <p:sp>
        <p:nvSpPr>
          <p:cNvPr id="177155" name="Text Box 3"/>
          <p:cNvSpPr txBox="1">
            <a:spLocks noChangeArrowheads="1"/>
          </p:cNvSpPr>
          <p:nvPr/>
        </p:nvSpPr>
        <p:spPr bwMode="auto">
          <a:xfrm>
            <a:off x="4572000" y="2514600"/>
            <a:ext cx="3810000" cy="457200"/>
          </a:xfrm>
          <a:prstGeom prst="rect">
            <a:avLst/>
          </a:prstGeom>
          <a:noFill/>
          <a:ln w="12700">
            <a:noFill/>
            <a:miter lim="800000"/>
            <a:headEnd type="none" w="sm" len="sm"/>
            <a:tailEnd type="none" w="sm" len="sm"/>
          </a:ln>
          <a:effectLst/>
        </p:spPr>
        <p:txBody>
          <a:bodyPr>
            <a:spAutoFit/>
          </a:bodyPr>
          <a:lstStyle/>
          <a:p>
            <a:pPr>
              <a:spcBef>
                <a:spcPct val="50000"/>
              </a:spcBef>
            </a:pPr>
            <a:endParaRPr lang="en-US" sz="2400">
              <a:latin typeface="Times New Roman" pitchFamily="18" charset="0"/>
            </a:endParaRPr>
          </a:p>
        </p:txBody>
      </p:sp>
      <p:pic>
        <p:nvPicPr>
          <p:cNvPr id="177156" name="Picture 4" descr="AVHRR NDVI Drought"/>
          <p:cNvPicPr>
            <a:picLocks noChangeAspect="1" noChangeArrowheads="1"/>
          </p:cNvPicPr>
          <p:nvPr/>
        </p:nvPicPr>
        <p:blipFill>
          <a:blip r:embed="rId3" cstate="print"/>
          <a:srcRect/>
          <a:stretch>
            <a:fillRect/>
          </a:stretch>
        </p:blipFill>
        <p:spPr bwMode="auto">
          <a:xfrm>
            <a:off x="5181600" y="533400"/>
            <a:ext cx="2727325" cy="6096000"/>
          </a:xfrm>
          <a:prstGeom prst="rect">
            <a:avLst/>
          </a:prstGeom>
          <a:noFill/>
        </p:spPr>
      </p:pic>
      <p:pic>
        <p:nvPicPr>
          <p:cNvPr id="177157" name="Picture 5"/>
          <p:cNvPicPr>
            <a:picLocks noChangeAspect="1" noChangeArrowheads="1"/>
          </p:cNvPicPr>
          <p:nvPr/>
        </p:nvPicPr>
        <p:blipFill>
          <a:blip r:embed="rId4" cstate="print"/>
          <a:srcRect/>
          <a:stretch>
            <a:fillRect/>
          </a:stretch>
        </p:blipFill>
        <p:spPr bwMode="auto">
          <a:xfrm>
            <a:off x="990600" y="2514600"/>
            <a:ext cx="3448050" cy="2586038"/>
          </a:xfrm>
          <a:prstGeom prst="rect">
            <a:avLst/>
          </a:prstGeom>
          <a:noFill/>
          <a:ln w="12700">
            <a:noFill/>
            <a:miter lim="800000"/>
            <a:headEnd type="none" w="sm" len="sm"/>
            <a:tailEnd type="none" w="sm" len="sm"/>
          </a:ln>
          <a:effectLst/>
        </p:spPr>
      </p:pic>
      <p:pic>
        <p:nvPicPr>
          <p:cNvPr id="177158" name="Picture 6"/>
          <p:cNvPicPr>
            <a:picLocks noChangeAspect="1" noChangeArrowheads="1"/>
          </p:cNvPicPr>
          <p:nvPr/>
        </p:nvPicPr>
        <p:blipFill>
          <a:blip r:embed="rId5" cstate="print"/>
          <a:srcRect/>
          <a:stretch>
            <a:fillRect/>
          </a:stretch>
        </p:blipFill>
        <p:spPr bwMode="auto">
          <a:xfrm>
            <a:off x="1905000" y="5203825"/>
            <a:ext cx="1676400" cy="1654175"/>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Mapping Invasive species (</a:t>
            </a:r>
            <a:r>
              <a:rPr lang="en-US" dirty="0" smtClean="0">
                <a:solidFill>
                  <a:schemeClr val="tx2"/>
                </a:solidFill>
                <a:latin typeface="+mj-lt"/>
                <a:ea typeface="+mj-ea"/>
                <a:cs typeface="+mj-cs"/>
              </a:rPr>
              <a:t>Albuquerque, NM)</a:t>
            </a:r>
            <a:endParaRPr lang="en-US" dirty="0"/>
          </a:p>
        </p:txBody>
      </p:sp>
      <p:pic>
        <p:nvPicPr>
          <p:cNvPr id="258050" name="Picture 2"/>
          <p:cNvPicPr>
            <a:picLocks noGrp="1" noChangeAspect="1" noChangeArrowheads="1"/>
          </p:cNvPicPr>
          <p:nvPr>
            <p:ph sz="half" idx="1"/>
          </p:nvPr>
        </p:nvPicPr>
        <p:blipFill>
          <a:blip r:embed="rId2" cstate="print"/>
          <a:srcRect/>
          <a:stretch>
            <a:fillRect/>
          </a:stretch>
        </p:blipFill>
        <p:spPr bwMode="auto">
          <a:xfrm>
            <a:off x="685271" y="1905000"/>
            <a:ext cx="3941233" cy="4267200"/>
          </a:xfrm>
          <a:prstGeom prst="rect">
            <a:avLst/>
          </a:prstGeom>
          <a:noFill/>
          <a:ln w="12700" cap="flat" cmpd="sng">
            <a:noFill/>
            <a:prstDash val="solid"/>
            <a:miter lim="800000"/>
            <a:headEnd type="none" w="sm" len="sm"/>
            <a:tailEnd type="none" w="sm" len="sm"/>
          </a:ln>
        </p:spPr>
      </p:pic>
      <p:pic>
        <p:nvPicPr>
          <p:cNvPr id="258051" name="Picture 3"/>
          <p:cNvPicPr>
            <a:picLocks noGrp="1" noChangeAspect="1" noChangeArrowheads="1"/>
          </p:cNvPicPr>
          <p:nvPr>
            <p:ph sz="half" idx="2"/>
          </p:nvPr>
        </p:nvPicPr>
        <p:blipFill>
          <a:blip r:embed="rId3" cstate="print"/>
          <a:srcRect/>
          <a:stretch>
            <a:fillRect/>
          </a:stretch>
        </p:blipFill>
        <p:spPr bwMode="auto">
          <a:xfrm>
            <a:off x="5105400" y="1828800"/>
            <a:ext cx="2224755" cy="4525963"/>
          </a:xfrm>
          <a:prstGeom prst="rect">
            <a:avLst/>
          </a:prstGeom>
          <a:noFill/>
          <a:ln w="12700" cap="flat" cmpd="sng">
            <a:noFill/>
            <a:prstDash val="solid"/>
            <a:miter lim="800000"/>
            <a:headEnd type="none" w="sm" len="sm"/>
            <a:tailEnd type="none" w="sm" len="sm"/>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3" cstate="print"/>
          <a:srcRect/>
          <a:stretch>
            <a:fillRect/>
          </a:stretch>
        </p:blipFill>
        <p:spPr bwMode="auto">
          <a:xfrm>
            <a:off x="381000" y="2108200"/>
            <a:ext cx="8382000" cy="3759200"/>
          </a:xfrm>
          <a:prstGeom prst="rect">
            <a:avLst/>
          </a:prstGeom>
          <a:noFill/>
        </p:spPr>
      </p:pic>
      <p:sp>
        <p:nvSpPr>
          <p:cNvPr id="151555" name="Rectangle 3"/>
          <p:cNvSpPr>
            <a:spLocks noGrp="1" noChangeArrowheads="1"/>
          </p:cNvSpPr>
          <p:nvPr>
            <p:ph type="title"/>
          </p:nvPr>
        </p:nvSpPr>
        <p:spPr>
          <a:xfrm>
            <a:off x="381000" y="533400"/>
            <a:ext cx="8416925" cy="642938"/>
          </a:xfrm>
        </p:spPr>
        <p:txBody>
          <a:bodyPr/>
          <a:lstStyle/>
          <a:p>
            <a:r>
              <a:rPr lang="en-US" sz="3200">
                <a:effectLst>
                  <a:outerShdw blurRad="38100" dist="38100" dir="2700000" algn="tl">
                    <a:srgbClr val="C0C0C0"/>
                  </a:outerShdw>
                </a:effectLst>
              </a:rPr>
              <a:t>Global Normalized Difference Vegetation Index (NDVI) Image Produced Using (AVHRR) Imagery</a:t>
            </a:r>
            <a:endParaRPr lang="tr-TR" sz="320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Grp="1" noChangeAspect="1"/>
          </p:cNvGraphicFramePr>
          <p:nvPr/>
        </p:nvGraphicFramePr>
        <p:xfrm>
          <a:off x="685800" y="0"/>
          <a:ext cx="7848600" cy="6526213"/>
        </p:xfrm>
        <a:graphic>
          <a:graphicData uri="http://schemas.openxmlformats.org/presentationml/2006/ole">
            <mc:AlternateContent xmlns:mc="http://schemas.openxmlformats.org/markup-compatibility/2006">
              <mc:Choice xmlns:v="urn:schemas-microsoft-com:vml" Requires="v">
                <p:oleObj spid="_x0000_s260131" name="Bitmap Image" r:id="rId3" imgW="5990476" imgH="4982270" progId="PBrush">
                  <p:embed/>
                </p:oleObj>
              </mc:Choice>
              <mc:Fallback>
                <p:oleObj name="Bitmap Image" r:id="rId3" imgW="5990476" imgH="4982270" progId="PBrush">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7848600" cy="652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7"/>
          <p:cNvSpPr>
            <a:spLocks noChangeArrowheads="1"/>
          </p:cNvSpPr>
          <p:nvPr/>
        </p:nvSpPr>
        <p:spPr bwMode="auto">
          <a:xfrm>
            <a:off x="457200" y="4800600"/>
            <a:ext cx="2763838" cy="457200"/>
          </a:xfrm>
          <a:prstGeom prst="rect">
            <a:avLst/>
          </a:prstGeom>
          <a:solidFill>
            <a:schemeClr val="bg1"/>
          </a:solidFill>
          <a:ln w="9525">
            <a:noFill/>
            <a:miter lim="800000"/>
            <a:headEnd/>
            <a:tailEnd/>
          </a:ln>
        </p:spPr>
        <p:txBody>
          <a:bodyPr wrap="none" anchor="ctr">
            <a:spAutoFit/>
          </a:bodyPr>
          <a:lstStyle/>
          <a:p>
            <a:r>
              <a:rPr lang="en-US" dirty="0"/>
              <a:t>http://srtm.usgs.gov/ </a:t>
            </a:r>
          </a:p>
        </p:txBody>
      </p:sp>
    </p:spTree>
    <p:extLst>
      <p:ext uri="{BB962C8B-B14F-4D97-AF65-F5344CB8AC3E}">
        <p14:creationId xmlns:p14="http://schemas.microsoft.com/office/powerpoint/2010/main" val="359694487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ChangeArrowheads="1"/>
          </p:cNvSpPr>
          <p:nvPr/>
        </p:nvSpPr>
        <p:spPr bwMode="auto">
          <a:xfrm>
            <a:off x="457200" y="1295400"/>
            <a:ext cx="4192588" cy="946150"/>
          </a:xfrm>
          <a:prstGeom prst="rect">
            <a:avLst/>
          </a:prstGeom>
          <a:noFill/>
          <a:ln w="9525">
            <a:noFill/>
            <a:miter lim="800000"/>
            <a:headEnd/>
            <a:tailEnd/>
          </a:ln>
          <a:effectLst/>
        </p:spPr>
        <p:txBody>
          <a:bodyPr>
            <a:spAutoFit/>
          </a:bodyPr>
          <a:lstStyle/>
          <a:p>
            <a:pPr marL="230188" indent="-230188" eaLnBrk="0" hangingPunct="0">
              <a:buFontTx/>
              <a:buChar char="•"/>
            </a:pPr>
            <a:r>
              <a:rPr lang="en-US" sz="2800">
                <a:latin typeface="Times New Roman" pitchFamily="18" charset="0"/>
              </a:rPr>
              <a:t>The area of green leaf per unit area of ground</a:t>
            </a:r>
            <a:r>
              <a:rPr lang="en-US" sz="2400">
                <a:latin typeface="Times New Roman" pitchFamily="18" charset="0"/>
              </a:rPr>
              <a:t> </a:t>
            </a:r>
          </a:p>
        </p:txBody>
      </p:sp>
      <p:sp>
        <p:nvSpPr>
          <p:cNvPr id="173059" name="Rectangle 3"/>
          <p:cNvSpPr>
            <a:spLocks noGrp="1" noChangeArrowheads="1"/>
          </p:cNvSpPr>
          <p:nvPr>
            <p:ph type="title" idx="4294967295"/>
          </p:nvPr>
        </p:nvSpPr>
        <p:spPr>
          <a:xfrm>
            <a:off x="203200" y="433388"/>
            <a:ext cx="4673600" cy="504825"/>
          </a:xfrm>
        </p:spPr>
        <p:txBody>
          <a:bodyPr/>
          <a:lstStyle/>
          <a:p>
            <a:r>
              <a:rPr lang="en-US" sz="3600" b="1" i="1"/>
              <a:t>Leaf Area Index</a:t>
            </a:r>
            <a:endParaRPr lang="en-US" sz="3600">
              <a:solidFill>
                <a:schemeClr val="tx1"/>
              </a:solidFill>
            </a:endParaRPr>
          </a:p>
        </p:txBody>
      </p:sp>
      <p:pic>
        <p:nvPicPr>
          <p:cNvPr id="173060" name="Picture 4" descr="lai"/>
          <p:cNvPicPr>
            <a:picLocks noChangeAspect="1" noChangeArrowheads="1"/>
          </p:cNvPicPr>
          <p:nvPr/>
        </p:nvPicPr>
        <p:blipFill>
          <a:blip r:embed="rId3" cstate="print"/>
          <a:srcRect/>
          <a:stretch>
            <a:fillRect/>
          </a:stretch>
        </p:blipFill>
        <p:spPr bwMode="auto">
          <a:xfrm>
            <a:off x="4800600" y="433388"/>
            <a:ext cx="4154488" cy="6043612"/>
          </a:xfrm>
          <a:prstGeom prst="rect">
            <a:avLst/>
          </a:prstGeom>
          <a:noFill/>
        </p:spPr>
      </p:pic>
      <p:pic>
        <p:nvPicPr>
          <p:cNvPr id="173061" name="Picture 5" descr="LAI_example"/>
          <p:cNvPicPr>
            <a:picLocks noChangeAspect="1" noChangeArrowheads="1"/>
          </p:cNvPicPr>
          <p:nvPr/>
        </p:nvPicPr>
        <p:blipFill>
          <a:blip r:embed="rId4" cstate="print"/>
          <a:srcRect/>
          <a:stretch>
            <a:fillRect/>
          </a:stretch>
        </p:blipFill>
        <p:spPr bwMode="auto">
          <a:xfrm>
            <a:off x="533400" y="2743200"/>
            <a:ext cx="3810000" cy="1539875"/>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1000" y="4648200"/>
            <a:ext cx="8229600" cy="1143000"/>
          </a:xfrm>
        </p:spPr>
        <p:txBody>
          <a:bodyPr/>
          <a:lstStyle/>
          <a:p>
            <a:r>
              <a:rPr lang="en-US" sz="2800" dirty="0" smtClean="0"/>
              <a:t>Actual Evapotranspiration (ET)  at Central Platte Natural Resources District , NE</a:t>
            </a:r>
            <a:endParaRPr lang="en-US" sz="2800" dirty="0"/>
          </a:p>
        </p:txBody>
      </p:sp>
      <p:pic>
        <p:nvPicPr>
          <p:cNvPr id="260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8458200" cy="3544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65760" y="914400"/>
            <a:ext cx="3291840" cy="27432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3794760" y="914400"/>
            <a:ext cx="3291840" cy="2743200"/>
          </a:xfrm>
          <a:prstGeom prst="rect">
            <a:avLst/>
          </a:prstGeom>
          <a:noFill/>
          <a:ln w="9525">
            <a:noFill/>
            <a:miter lim="800000"/>
            <a:headEnd/>
            <a:tailEnd/>
          </a:ln>
        </p:spPr>
      </p:pic>
      <p:sp>
        <p:nvSpPr>
          <p:cNvPr id="4" name="Rectangle 3"/>
          <p:cNvSpPr/>
          <p:nvPr/>
        </p:nvSpPr>
        <p:spPr>
          <a:xfrm>
            <a:off x="4343400" y="5943600"/>
            <a:ext cx="4572000" cy="646331"/>
          </a:xfrm>
          <a:prstGeom prst="rect">
            <a:avLst/>
          </a:prstGeom>
        </p:spPr>
        <p:txBody>
          <a:bodyPr>
            <a:spAutoFit/>
          </a:bodyPr>
          <a:lstStyle/>
          <a:p>
            <a:r>
              <a:rPr lang="en-US" dirty="0" smtClean="0"/>
              <a:t>http://www.nasa.gov/vision/earth/lookingatearth/socal_wildfires_oct07.html</a:t>
            </a:r>
            <a:endParaRPr lang="en-US" dirty="0"/>
          </a:p>
        </p:txBody>
      </p:sp>
      <p:sp>
        <p:nvSpPr>
          <p:cNvPr id="8" name="Rectangle 7"/>
          <p:cNvSpPr/>
          <p:nvPr/>
        </p:nvSpPr>
        <p:spPr>
          <a:xfrm>
            <a:off x="323850" y="3857625"/>
            <a:ext cx="6400800" cy="646331"/>
          </a:xfrm>
          <a:prstGeom prst="rect">
            <a:avLst/>
          </a:prstGeom>
        </p:spPr>
        <p:txBody>
          <a:bodyPr wrap="square">
            <a:spAutoFit/>
          </a:bodyPr>
          <a:lstStyle/>
          <a:p>
            <a:r>
              <a:rPr lang="en-US" sz="1200" dirty="0" smtClean="0"/>
              <a:t>Witch </a:t>
            </a:r>
            <a:r>
              <a:rPr lang="en-US" sz="1200" dirty="0" err="1" smtClean="0"/>
              <a:t>Wildland</a:t>
            </a:r>
            <a:r>
              <a:rPr lang="en-US" sz="1200" dirty="0" smtClean="0"/>
              <a:t> fire, burned 198,000 acres north of San Diego, destroying 1125 homes, commercial structures, and outbuildings. Over 3,000 firefighters finally contained the fire two weeks after it started on October 21. Fire started on Oct 8</a:t>
            </a:r>
            <a:r>
              <a:rPr lang="en-US" sz="1200" baseline="30000" dirty="0" smtClean="0"/>
              <a:t>th</a:t>
            </a:r>
            <a:r>
              <a:rPr lang="en-US" sz="1200" dirty="0" smtClean="0"/>
              <a:t> 2007</a:t>
            </a:r>
            <a:endParaRPr lang="en-US" sz="1200" dirty="0"/>
          </a:p>
        </p:txBody>
      </p:sp>
      <p:sp>
        <p:nvSpPr>
          <p:cNvPr id="9" name="Rectangle 8"/>
          <p:cNvSpPr/>
          <p:nvPr/>
        </p:nvSpPr>
        <p:spPr>
          <a:xfrm>
            <a:off x="228600" y="304800"/>
            <a:ext cx="4215321" cy="461665"/>
          </a:xfrm>
          <a:prstGeom prst="rect">
            <a:avLst/>
          </a:prstGeom>
        </p:spPr>
        <p:txBody>
          <a:bodyPr wrap="none">
            <a:spAutoFit/>
          </a:bodyPr>
          <a:lstStyle/>
          <a:p>
            <a:r>
              <a:rPr lang="en-US" sz="2400" b="1" dirty="0" smtClean="0"/>
              <a:t>Witch </a:t>
            </a:r>
            <a:r>
              <a:rPr lang="en-US" sz="2400" b="1" dirty="0" err="1" smtClean="0"/>
              <a:t>Wildland</a:t>
            </a:r>
            <a:r>
              <a:rPr lang="en-US" sz="2400" b="1" dirty="0" smtClean="0"/>
              <a:t> fire San Diego </a:t>
            </a:r>
            <a:endParaRPr lang="en-US" sz="2400" b="1" dirty="0"/>
          </a:p>
        </p:txBody>
      </p:sp>
      <p:sp>
        <p:nvSpPr>
          <p:cNvPr id="10" name="Rectangle 9"/>
          <p:cNvSpPr/>
          <p:nvPr/>
        </p:nvSpPr>
        <p:spPr>
          <a:xfrm>
            <a:off x="304800" y="4495800"/>
            <a:ext cx="7924800" cy="830997"/>
          </a:xfrm>
          <a:prstGeom prst="rect">
            <a:avLst/>
          </a:prstGeom>
        </p:spPr>
        <p:txBody>
          <a:bodyPr wrap="square">
            <a:spAutoFit/>
          </a:bodyPr>
          <a:lstStyle/>
          <a:p>
            <a:r>
              <a:rPr lang="en-US" sz="1200" dirty="0" smtClean="0"/>
              <a:t>This ASTER image depicts the area after the fire, on November 6; vegetation is green, burned areas are dark red, and urban areas are blue. On the burn severity index image, calculated using infrared and visible bands, red areas are the most severely burned, followed by green and blue. This information can help the US Forest Service to plan post-fire activities.</a:t>
            </a:r>
            <a:endParaRPr lang="en-US" sz="1200"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990600" y="1524000"/>
            <a:ext cx="6667500" cy="2219325"/>
          </a:xfrm>
          <a:prstGeom prst="rect">
            <a:avLst/>
          </a:prstGeom>
          <a:noFill/>
          <a:ln w="9525">
            <a:noFill/>
            <a:miter lim="800000"/>
            <a:headEnd/>
            <a:tailEnd/>
          </a:ln>
        </p:spPr>
      </p:pic>
      <p:sp>
        <p:nvSpPr>
          <p:cNvPr id="4" name="Rectangle 3"/>
          <p:cNvSpPr/>
          <p:nvPr/>
        </p:nvSpPr>
        <p:spPr>
          <a:xfrm>
            <a:off x="1066800" y="5867400"/>
            <a:ext cx="1958741" cy="369332"/>
          </a:xfrm>
          <a:prstGeom prst="rect">
            <a:avLst/>
          </a:prstGeom>
        </p:spPr>
        <p:txBody>
          <a:bodyPr wrap="none">
            <a:spAutoFit/>
          </a:bodyPr>
          <a:lstStyle/>
          <a:p>
            <a:r>
              <a:rPr lang="en-US" dirty="0" smtClean="0"/>
              <a:t>Photo credit: USGS</a:t>
            </a:r>
            <a:endParaRPr lang="en-US" dirty="0"/>
          </a:p>
        </p:txBody>
      </p:sp>
      <p:sp>
        <p:nvSpPr>
          <p:cNvPr id="5" name="Rectangle 4"/>
          <p:cNvSpPr/>
          <p:nvPr/>
        </p:nvSpPr>
        <p:spPr>
          <a:xfrm>
            <a:off x="4114800" y="5943600"/>
            <a:ext cx="4572000" cy="646331"/>
          </a:xfrm>
          <a:prstGeom prst="rect">
            <a:avLst/>
          </a:prstGeom>
        </p:spPr>
        <p:txBody>
          <a:bodyPr>
            <a:spAutoFit/>
          </a:bodyPr>
          <a:lstStyle/>
          <a:p>
            <a:r>
              <a:rPr lang="en-US" dirty="0" smtClean="0"/>
              <a:t>http://pubs.usgs.gov/fs/2010/3026/pdf/FS2010-3026.pdf</a:t>
            </a:r>
            <a:endParaRPr lang="en-US" dirty="0"/>
          </a:p>
        </p:txBody>
      </p:sp>
      <p:sp>
        <p:nvSpPr>
          <p:cNvPr id="6" name="Rectangle 5"/>
          <p:cNvSpPr/>
          <p:nvPr/>
        </p:nvSpPr>
        <p:spPr>
          <a:xfrm>
            <a:off x="990600" y="609600"/>
            <a:ext cx="2830903" cy="369332"/>
          </a:xfrm>
          <a:prstGeom prst="rect">
            <a:avLst/>
          </a:prstGeom>
        </p:spPr>
        <p:txBody>
          <a:bodyPr wrap="none">
            <a:spAutoFit/>
          </a:bodyPr>
          <a:lstStyle/>
          <a:p>
            <a:r>
              <a:rPr lang="en-US" b="1" dirty="0" smtClean="0"/>
              <a:t>Remote Sensing in Forestry </a:t>
            </a:r>
            <a:endParaRPr lang="en-US" b="1" dirty="0"/>
          </a:p>
        </p:txBody>
      </p:sp>
      <p:sp>
        <p:nvSpPr>
          <p:cNvPr id="7" name="Rectangle 6"/>
          <p:cNvSpPr/>
          <p:nvPr/>
        </p:nvSpPr>
        <p:spPr>
          <a:xfrm>
            <a:off x="914400" y="3886200"/>
            <a:ext cx="6781800" cy="1200329"/>
          </a:xfrm>
          <a:prstGeom prst="rect">
            <a:avLst/>
          </a:prstGeom>
        </p:spPr>
        <p:txBody>
          <a:bodyPr wrap="square">
            <a:spAutoFit/>
          </a:bodyPr>
          <a:lstStyle/>
          <a:p>
            <a:r>
              <a:rPr lang="en-US" dirty="0" smtClean="0"/>
              <a:t>Progression of deforestation in Bolivia from 1975 to 2000 using LANDSAT 2, 4, and 7 images. The image on the left was acquired on June 17, 1975; the middle image on July 10, 1992; and the right image on August 1, 2000. </a:t>
            </a:r>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52400"/>
            <a:ext cx="4572000" cy="646331"/>
          </a:xfrm>
          <a:prstGeom prst="rect">
            <a:avLst/>
          </a:prstGeom>
        </p:spPr>
        <p:txBody>
          <a:bodyPr>
            <a:spAutoFit/>
          </a:bodyPr>
          <a:lstStyle/>
          <a:p>
            <a:r>
              <a:rPr lang="en-US" b="1" dirty="0" smtClean="0"/>
              <a:t>Airborne Remote Sensing to Support Precision Farming</a:t>
            </a:r>
            <a:endParaRPr lang="en-US" b="1" dirty="0"/>
          </a:p>
        </p:txBody>
      </p:sp>
      <p:pic>
        <p:nvPicPr>
          <p:cNvPr id="4098" name="Picture 2"/>
          <p:cNvPicPr>
            <a:picLocks noChangeAspect="1" noChangeArrowheads="1"/>
          </p:cNvPicPr>
          <p:nvPr/>
        </p:nvPicPr>
        <p:blipFill>
          <a:blip r:embed="rId3" cstate="print"/>
          <a:srcRect/>
          <a:stretch>
            <a:fillRect/>
          </a:stretch>
        </p:blipFill>
        <p:spPr bwMode="auto">
          <a:xfrm>
            <a:off x="457200" y="990600"/>
            <a:ext cx="7782128" cy="2438400"/>
          </a:xfrm>
          <a:prstGeom prst="rect">
            <a:avLst/>
          </a:prstGeom>
          <a:noFill/>
          <a:ln w="9525">
            <a:noFill/>
            <a:miter lim="800000"/>
            <a:headEnd/>
            <a:tailEnd/>
          </a:ln>
        </p:spPr>
      </p:pic>
      <p:sp>
        <p:nvSpPr>
          <p:cNvPr id="4" name="Rectangle 3"/>
          <p:cNvSpPr/>
          <p:nvPr/>
        </p:nvSpPr>
        <p:spPr>
          <a:xfrm>
            <a:off x="457200" y="3505200"/>
            <a:ext cx="2819400" cy="646331"/>
          </a:xfrm>
          <a:prstGeom prst="rect">
            <a:avLst/>
          </a:prstGeom>
        </p:spPr>
        <p:txBody>
          <a:bodyPr wrap="square">
            <a:spAutoFit/>
          </a:bodyPr>
          <a:lstStyle/>
          <a:p>
            <a:r>
              <a:rPr lang="en-US" dirty="0" smtClean="0"/>
              <a:t>Maturity Map of Brown Rice</a:t>
            </a:r>
            <a:br>
              <a:rPr lang="en-US" dirty="0" smtClean="0"/>
            </a:br>
            <a:r>
              <a:rPr lang="en-US" dirty="0" smtClean="0"/>
              <a:t>(Red: High, Purple: Low)</a:t>
            </a:r>
            <a:endParaRPr lang="en-US" dirty="0"/>
          </a:p>
        </p:txBody>
      </p:sp>
      <p:sp>
        <p:nvSpPr>
          <p:cNvPr id="5" name="Rectangle 4"/>
          <p:cNvSpPr/>
          <p:nvPr/>
        </p:nvSpPr>
        <p:spPr>
          <a:xfrm>
            <a:off x="3276600" y="3505200"/>
            <a:ext cx="2743200" cy="646331"/>
          </a:xfrm>
          <a:prstGeom prst="rect">
            <a:avLst/>
          </a:prstGeom>
        </p:spPr>
        <p:txBody>
          <a:bodyPr wrap="square">
            <a:spAutoFit/>
          </a:bodyPr>
          <a:lstStyle/>
          <a:p>
            <a:r>
              <a:rPr lang="en-US" dirty="0" smtClean="0"/>
              <a:t>Protein Map of Brown Rice</a:t>
            </a:r>
            <a:br>
              <a:rPr lang="en-US" dirty="0" smtClean="0"/>
            </a:br>
            <a:r>
              <a:rPr lang="en-US" dirty="0" smtClean="0"/>
              <a:t>(Red: High, Purple: Low)</a:t>
            </a:r>
            <a:endParaRPr lang="en-US" dirty="0"/>
          </a:p>
        </p:txBody>
      </p:sp>
      <p:sp>
        <p:nvSpPr>
          <p:cNvPr id="6" name="Rectangle 5"/>
          <p:cNvSpPr/>
          <p:nvPr/>
        </p:nvSpPr>
        <p:spPr>
          <a:xfrm>
            <a:off x="6248400" y="3505200"/>
            <a:ext cx="2514600" cy="646331"/>
          </a:xfrm>
          <a:prstGeom prst="rect">
            <a:avLst/>
          </a:prstGeom>
        </p:spPr>
        <p:txBody>
          <a:bodyPr wrap="square">
            <a:spAutoFit/>
          </a:bodyPr>
          <a:lstStyle/>
          <a:p>
            <a:r>
              <a:rPr lang="en-US" dirty="0" smtClean="0"/>
              <a:t>Detail Map</a:t>
            </a:r>
            <a:br>
              <a:rPr lang="en-US" dirty="0" smtClean="0"/>
            </a:br>
            <a:r>
              <a:rPr lang="en-US" dirty="0" smtClean="0"/>
              <a:t>(Red: High, Purple: Low)</a:t>
            </a:r>
            <a:endParaRPr lang="en-US" dirty="0"/>
          </a:p>
        </p:txBody>
      </p:sp>
      <p:sp>
        <p:nvSpPr>
          <p:cNvPr id="7" name="Rectangle 6"/>
          <p:cNvSpPr/>
          <p:nvPr/>
        </p:nvSpPr>
        <p:spPr>
          <a:xfrm>
            <a:off x="4191000" y="5867400"/>
            <a:ext cx="4572000" cy="646331"/>
          </a:xfrm>
          <a:prstGeom prst="rect">
            <a:avLst/>
          </a:prstGeom>
        </p:spPr>
        <p:txBody>
          <a:bodyPr>
            <a:spAutoFit/>
          </a:bodyPr>
          <a:lstStyle/>
          <a:p>
            <a:r>
              <a:rPr lang="en-US" dirty="0" smtClean="0"/>
              <a:t>http://www.esri.com/mapmuseum/mapbook_gallery/volume20/agriculture3.html</a:t>
            </a:r>
            <a:endParaRPr lang="en-US" dirty="0"/>
          </a:p>
        </p:txBody>
      </p:sp>
      <p:sp>
        <p:nvSpPr>
          <p:cNvPr id="8" name="Rectangle 7"/>
          <p:cNvSpPr/>
          <p:nvPr/>
        </p:nvSpPr>
        <p:spPr>
          <a:xfrm>
            <a:off x="457200" y="4704665"/>
            <a:ext cx="8382000" cy="646331"/>
          </a:xfrm>
          <a:prstGeom prst="rect">
            <a:avLst/>
          </a:prstGeom>
        </p:spPr>
        <p:txBody>
          <a:bodyPr wrap="square">
            <a:spAutoFit/>
          </a:bodyPr>
          <a:lstStyle/>
          <a:p>
            <a:r>
              <a:rPr lang="en-US" dirty="0" err="1" smtClean="0"/>
              <a:t>Hyperspectral</a:t>
            </a:r>
            <a:r>
              <a:rPr lang="en-US" dirty="0" smtClean="0"/>
              <a:t> airborne remote sensing can be used for leaf color analysis, soil classification, and monitoring the growth stage of rice in a large area.</a:t>
            </a:r>
            <a:endParaRPr lang="en-US" dirty="0"/>
          </a:p>
        </p:txBody>
      </p:sp>
      <p:sp>
        <p:nvSpPr>
          <p:cNvPr id="9" name="Rectangle 8"/>
          <p:cNvSpPr/>
          <p:nvPr/>
        </p:nvSpPr>
        <p:spPr>
          <a:xfrm>
            <a:off x="4367314" y="5352365"/>
            <a:ext cx="4572000" cy="646331"/>
          </a:xfrm>
          <a:prstGeom prst="rect">
            <a:avLst/>
          </a:prstGeom>
        </p:spPr>
        <p:txBody>
          <a:bodyPr>
            <a:spAutoFit/>
          </a:bodyPr>
          <a:lstStyle/>
          <a:p>
            <a:r>
              <a:rPr lang="en-US" dirty="0" smtClean="0"/>
              <a:t>Tokyo, Japan</a:t>
            </a:r>
          </a:p>
          <a:p>
            <a:r>
              <a:rPr lang="en-US" dirty="0" smtClean="0"/>
              <a:t>By PASCO Corporation</a:t>
            </a:r>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52400"/>
            <a:ext cx="7391400" cy="369332"/>
          </a:xfrm>
          <a:prstGeom prst="rect">
            <a:avLst/>
          </a:prstGeom>
        </p:spPr>
        <p:txBody>
          <a:bodyPr wrap="square">
            <a:spAutoFit/>
          </a:bodyPr>
          <a:lstStyle/>
          <a:p>
            <a:r>
              <a:rPr lang="en-US" b="1" dirty="0" smtClean="0"/>
              <a:t>Mapping Riparian Vegetation with </a:t>
            </a:r>
            <a:r>
              <a:rPr lang="en-US" b="1" dirty="0" err="1" smtClean="0"/>
              <a:t>Lidar</a:t>
            </a:r>
            <a:r>
              <a:rPr lang="en-US" b="1" dirty="0" smtClean="0"/>
              <a:t> Data</a:t>
            </a:r>
            <a:endParaRPr lang="en-US" b="1" dirty="0"/>
          </a:p>
        </p:txBody>
      </p:sp>
      <p:pic>
        <p:nvPicPr>
          <p:cNvPr id="5122" name="Picture 2"/>
          <p:cNvPicPr>
            <a:picLocks noChangeAspect="1" noChangeArrowheads="1"/>
          </p:cNvPicPr>
          <p:nvPr/>
        </p:nvPicPr>
        <p:blipFill>
          <a:blip r:embed="rId3" cstate="print"/>
          <a:srcRect/>
          <a:stretch>
            <a:fillRect/>
          </a:stretch>
        </p:blipFill>
        <p:spPr bwMode="auto">
          <a:xfrm>
            <a:off x="685800" y="683418"/>
            <a:ext cx="2381250" cy="3276600"/>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3200400" y="683418"/>
            <a:ext cx="2438400" cy="3355182"/>
          </a:xfrm>
          <a:prstGeom prst="rect">
            <a:avLst/>
          </a:prstGeom>
          <a:noFill/>
          <a:ln w="9525">
            <a:noFill/>
            <a:miter lim="800000"/>
            <a:headEnd/>
            <a:tailEnd/>
          </a:ln>
        </p:spPr>
      </p:pic>
      <p:sp>
        <p:nvSpPr>
          <p:cNvPr id="5" name="Rectangle 4"/>
          <p:cNvSpPr/>
          <p:nvPr/>
        </p:nvSpPr>
        <p:spPr>
          <a:xfrm>
            <a:off x="609600" y="4119771"/>
            <a:ext cx="5943600" cy="1061829"/>
          </a:xfrm>
          <a:prstGeom prst="rect">
            <a:avLst/>
          </a:prstGeom>
        </p:spPr>
        <p:txBody>
          <a:bodyPr wrap="square">
            <a:spAutoFit/>
          </a:bodyPr>
          <a:lstStyle/>
          <a:p>
            <a:r>
              <a:rPr lang="en-US" sz="1050" dirty="0" smtClean="0"/>
              <a:t>The figure on the left is a 0.3048-meter-resolution aerial photograph of the Walker River in Nevada. The image on the right is the height-above- river map using a 300-meter kernel size and classified into 50-centimeter vertical intervals. In the upper left-hand corner is a </a:t>
            </a:r>
            <a:r>
              <a:rPr lang="en-US" sz="1050" dirty="0" err="1" smtClean="0"/>
              <a:t>eutrophic</a:t>
            </a:r>
            <a:r>
              <a:rPr lang="en-US" sz="1050" dirty="0" smtClean="0"/>
              <a:t> oxbow lake that is low lying yet disconnected from the river channel. Near the bottom of the map is a shallow river channel that periodically fills with water, cutting off the point bar. An irrigation ditch is visible on the right-hand side of the image.</a:t>
            </a:r>
            <a:endParaRPr lang="en-US" sz="1050" dirty="0"/>
          </a:p>
        </p:txBody>
      </p:sp>
      <p:sp>
        <p:nvSpPr>
          <p:cNvPr id="6" name="Rectangle 5"/>
          <p:cNvSpPr/>
          <p:nvPr/>
        </p:nvSpPr>
        <p:spPr>
          <a:xfrm>
            <a:off x="4267200" y="5791200"/>
            <a:ext cx="4572000" cy="646331"/>
          </a:xfrm>
          <a:prstGeom prst="rect">
            <a:avLst/>
          </a:prstGeom>
        </p:spPr>
        <p:txBody>
          <a:bodyPr>
            <a:spAutoFit/>
          </a:bodyPr>
          <a:lstStyle/>
          <a:p>
            <a:r>
              <a:rPr lang="en-US" dirty="0" smtClean="0"/>
              <a:t>http://www.esri.com/news/arcuser/0110/mapping-with-lidar.html</a:t>
            </a:r>
            <a:endParaRPr 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19600" y="5943600"/>
            <a:ext cx="4572000" cy="646331"/>
          </a:xfrm>
          <a:prstGeom prst="rect">
            <a:avLst/>
          </a:prstGeom>
        </p:spPr>
        <p:txBody>
          <a:bodyPr>
            <a:spAutoFit/>
          </a:bodyPr>
          <a:lstStyle/>
          <a:p>
            <a:r>
              <a:rPr lang="en-US" dirty="0" smtClean="0"/>
              <a:t>http://remotesensing.usgs.gov/feature/description.php?id=190</a:t>
            </a:r>
            <a:endParaRPr lang="en-US" dirty="0"/>
          </a:p>
        </p:txBody>
      </p:sp>
      <p:pic>
        <p:nvPicPr>
          <p:cNvPr id="3" name="Picture 2" descr="4688604350_7c8fe7c31a_o.jpg"/>
          <p:cNvPicPr>
            <a:picLocks noChangeAspect="1"/>
          </p:cNvPicPr>
          <p:nvPr/>
        </p:nvPicPr>
        <p:blipFill>
          <a:blip r:embed="rId3" cstate="print"/>
          <a:stretch>
            <a:fillRect/>
          </a:stretch>
        </p:blipFill>
        <p:spPr>
          <a:xfrm>
            <a:off x="838200" y="838200"/>
            <a:ext cx="3718049" cy="3657600"/>
          </a:xfrm>
          <a:prstGeom prst="rect">
            <a:avLst/>
          </a:prstGeom>
        </p:spPr>
      </p:pic>
      <p:sp>
        <p:nvSpPr>
          <p:cNvPr id="4" name="Rectangle 3"/>
          <p:cNvSpPr/>
          <p:nvPr/>
        </p:nvSpPr>
        <p:spPr>
          <a:xfrm>
            <a:off x="685800" y="152400"/>
            <a:ext cx="4572000" cy="646331"/>
          </a:xfrm>
          <a:prstGeom prst="rect">
            <a:avLst/>
          </a:prstGeom>
        </p:spPr>
        <p:txBody>
          <a:bodyPr>
            <a:spAutoFit/>
          </a:bodyPr>
          <a:lstStyle/>
          <a:p>
            <a:r>
              <a:rPr lang="en-US" dirty="0" err="1" smtClean="0"/>
              <a:t>Landsat</a:t>
            </a:r>
            <a:r>
              <a:rPr lang="en-US" dirty="0" smtClean="0"/>
              <a:t> 5 Image of the Oil Slick in the Gulf of Mexico</a:t>
            </a:r>
            <a:endParaRPr lang="en-US" dirty="0"/>
          </a:p>
        </p:txBody>
      </p:sp>
      <p:sp>
        <p:nvSpPr>
          <p:cNvPr id="5" name="Rectangle 4"/>
          <p:cNvSpPr/>
          <p:nvPr/>
        </p:nvSpPr>
        <p:spPr>
          <a:xfrm>
            <a:off x="838200" y="4648200"/>
            <a:ext cx="4572000" cy="1384995"/>
          </a:xfrm>
          <a:prstGeom prst="rect">
            <a:avLst/>
          </a:prstGeom>
        </p:spPr>
        <p:txBody>
          <a:bodyPr>
            <a:spAutoFit/>
          </a:bodyPr>
          <a:lstStyle/>
          <a:p>
            <a:r>
              <a:rPr lang="en-US" sz="1050" dirty="0" smtClean="0"/>
              <a:t>On April 20, 2010, an explosion at an oil well in the Gulf of Mexico resulted in a major oil spill. Since then, emergency response efforts have been underway to cap the leaking well system and contain the growing oil slick before it reaches wildlife refuges, fisheries, and beaches along the southern coast of the United States. </a:t>
            </a:r>
          </a:p>
          <a:p>
            <a:r>
              <a:rPr lang="en-US" sz="1050" dirty="0" err="1" smtClean="0"/>
              <a:t>Landsat</a:t>
            </a:r>
            <a:r>
              <a:rPr lang="en-US" sz="1050" dirty="0" smtClean="0"/>
              <a:t> imagery, acquired by the U.S. Geological Survey on May 9 shows the extent of the oil slick. The </a:t>
            </a:r>
            <a:r>
              <a:rPr lang="en-US" sz="1050" dirty="0" err="1" smtClean="0"/>
              <a:t>Landsat</a:t>
            </a:r>
            <a:r>
              <a:rPr lang="en-US" sz="1050" dirty="0" smtClean="0"/>
              <a:t> data are being used by emergency response teams to monitor the extent and movement of the slick.</a:t>
            </a:r>
            <a:endParaRPr lang="en-US" sz="1050"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19600" y="6019800"/>
            <a:ext cx="4572000" cy="646331"/>
          </a:xfrm>
          <a:prstGeom prst="rect">
            <a:avLst/>
          </a:prstGeom>
        </p:spPr>
        <p:txBody>
          <a:bodyPr>
            <a:spAutoFit/>
          </a:bodyPr>
          <a:lstStyle/>
          <a:p>
            <a:r>
              <a:rPr lang="en-US" dirty="0" smtClean="0"/>
              <a:t>http://landsat.gsfc.nasa.gov/images/archive/e0024.html</a:t>
            </a:r>
            <a:endParaRPr lang="en-US" dirty="0"/>
          </a:p>
        </p:txBody>
      </p:sp>
      <p:pic>
        <p:nvPicPr>
          <p:cNvPr id="6146" name="Picture 2"/>
          <p:cNvPicPr>
            <a:picLocks noChangeAspect="1" noChangeArrowheads="1"/>
          </p:cNvPicPr>
          <p:nvPr/>
        </p:nvPicPr>
        <p:blipFill>
          <a:blip r:embed="rId3" cstate="print"/>
          <a:srcRect/>
          <a:stretch>
            <a:fillRect/>
          </a:stretch>
        </p:blipFill>
        <p:spPr bwMode="auto">
          <a:xfrm>
            <a:off x="838200" y="609600"/>
            <a:ext cx="4267200" cy="4267200"/>
          </a:xfrm>
          <a:prstGeom prst="rect">
            <a:avLst/>
          </a:prstGeom>
          <a:noFill/>
          <a:ln w="9525">
            <a:noFill/>
            <a:miter lim="800000"/>
            <a:headEnd/>
            <a:tailEnd/>
          </a:ln>
        </p:spPr>
      </p:pic>
      <p:sp>
        <p:nvSpPr>
          <p:cNvPr id="5" name="Rectangle 4"/>
          <p:cNvSpPr/>
          <p:nvPr/>
        </p:nvSpPr>
        <p:spPr>
          <a:xfrm>
            <a:off x="685800" y="5029200"/>
            <a:ext cx="7772400" cy="861774"/>
          </a:xfrm>
          <a:prstGeom prst="rect">
            <a:avLst/>
          </a:prstGeom>
        </p:spPr>
        <p:txBody>
          <a:bodyPr wrap="square">
            <a:spAutoFit/>
          </a:bodyPr>
          <a:lstStyle/>
          <a:p>
            <a:r>
              <a:rPr lang="en-US" sz="1000" dirty="0" smtClean="0"/>
              <a:t>In this image the Mississippi Delta is displayed on the left and the oil spill can be seen on the right. The image colors have been enhanced to increase visibility of the oil spill. Vegetation appears green, sediment-laden effluence from the delta appears light blue, clouds are white, the Gulf of Mexico is magenta, and the oil spill is a deep to light purple.</a:t>
            </a:r>
          </a:p>
          <a:p>
            <a:r>
              <a:rPr lang="en-US" sz="1000" dirty="0" smtClean="0"/>
              <a:t>This </a:t>
            </a:r>
            <a:r>
              <a:rPr lang="en-US" sz="1000" dirty="0" err="1" smtClean="0"/>
              <a:t>Landsat</a:t>
            </a:r>
            <a:r>
              <a:rPr lang="en-US" sz="1000" dirty="0" smtClean="0"/>
              <a:t> 7 false-color composite image was created using ETM+ bands 7,4, and 2. It was acquired on May 1, 2010. The image falls on </a:t>
            </a:r>
            <a:r>
              <a:rPr lang="en-US" sz="1000" dirty="0" err="1" smtClean="0"/>
              <a:t>Landsat</a:t>
            </a:r>
            <a:r>
              <a:rPr lang="en-US" sz="1000" dirty="0" smtClean="0"/>
              <a:t> WRS-2 Path 21 Row 40. </a:t>
            </a:r>
            <a:endParaRPr lang="en-US" sz="1000" dirty="0"/>
          </a:p>
        </p:txBody>
      </p:sp>
      <p:sp>
        <p:nvSpPr>
          <p:cNvPr id="6" name="Rectangle 5"/>
          <p:cNvSpPr/>
          <p:nvPr/>
        </p:nvSpPr>
        <p:spPr>
          <a:xfrm>
            <a:off x="838200" y="152400"/>
            <a:ext cx="2877775" cy="369332"/>
          </a:xfrm>
          <a:prstGeom prst="rect">
            <a:avLst/>
          </a:prstGeom>
        </p:spPr>
        <p:txBody>
          <a:bodyPr wrap="none">
            <a:spAutoFit/>
          </a:bodyPr>
          <a:lstStyle/>
          <a:p>
            <a:r>
              <a:rPr lang="en-US" b="1" dirty="0" smtClean="0"/>
              <a:t>Gulf of Mexico Oil Spill 2010</a:t>
            </a:r>
            <a:endParaRPr lang="en-US" b="1"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04800"/>
            <a:ext cx="3013902" cy="369332"/>
          </a:xfrm>
          <a:prstGeom prst="rect">
            <a:avLst/>
          </a:prstGeom>
        </p:spPr>
        <p:txBody>
          <a:bodyPr wrap="none">
            <a:spAutoFit/>
          </a:bodyPr>
          <a:lstStyle/>
          <a:p>
            <a:r>
              <a:rPr lang="en-US" b="1" dirty="0" smtClean="0"/>
              <a:t>Remote Sensing for Land Use </a:t>
            </a:r>
            <a:endParaRPr lang="en-US" b="1" dirty="0"/>
          </a:p>
        </p:txBody>
      </p:sp>
      <p:pic>
        <p:nvPicPr>
          <p:cNvPr id="7170" name="Picture 2"/>
          <p:cNvPicPr>
            <a:picLocks noChangeAspect="1" noChangeArrowheads="1"/>
          </p:cNvPicPr>
          <p:nvPr/>
        </p:nvPicPr>
        <p:blipFill>
          <a:blip r:embed="rId3" cstate="print"/>
          <a:srcRect/>
          <a:stretch>
            <a:fillRect/>
          </a:stretch>
        </p:blipFill>
        <p:spPr bwMode="auto">
          <a:xfrm>
            <a:off x="485775" y="762000"/>
            <a:ext cx="8172450" cy="4086225"/>
          </a:xfrm>
          <a:prstGeom prst="rect">
            <a:avLst/>
          </a:prstGeom>
          <a:noFill/>
          <a:ln w="9525">
            <a:noFill/>
            <a:miter lim="800000"/>
            <a:headEnd/>
            <a:tailEnd/>
          </a:ln>
        </p:spPr>
      </p:pic>
      <p:pic>
        <p:nvPicPr>
          <p:cNvPr id="7171" name="Picture 3"/>
          <p:cNvPicPr>
            <a:picLocks noChangeAspect="1" noChangeArrowheads="1"/>
          </p:cNvPicPr>
          <p:nvPr/>
        </p:nvPicPr>
        <p:blipFill>
          <a:blip r:embed="rId4" cstate="print"/>
          <a:srcRect l="38811"/>
          <a:stretch>
            <a:fillRect/>
          </a:stretch>
        </p:blipFill>
        <p:spPr bwMode="auto">
          <a:xfrm>
            <a:off x="3657600" y="4953000"/>
            <a:ext cx="5000625" cy="952500"/>
          </a:xfrm>
          <a:prstGeom prst="rect">
            <a:avLst/>
          </a:prstGeom>
          <a:noFill/>
          <a:ln w="9525">
            <a:noFill/>
            <a:miter lim="800000"/>
            <a:headEnd/>
            <a:tailEnd/>
          </a:ln>
        </p:spPr>
      </p:pic>
      <p:sp>
        <p:nvSpPr>
          <p:cNvPr id="5" name="Rectangle 4"/>
          <p:cNvSpPr/>
          <p:nvPr/>
        </p:nvSpPr>
        <p:spPr>
          <a:xfrm>
            <a:off x="4800600" y="6172200"/>
            <a:ext cx="3541098" cy="369332"/>
          </a:xfrm>
          <a:prstGeom prst="rect">
            <a:avLst/>
          </a:prstGeom>
        </p:spPr>
        <p:txBody>
          <a:bodyPr wrap="none">
            <a:spAutoFit/>
          </a:bodyPr>
          <a:lstStyle/>
          <a:p>
            <a:r>
              <a:rPr lang="en-US" dirty="0" smtClean="0"/>
              <a:t>http://calmit.unl.edu/2005landuse/</a:t>
            </a:r>
            <a:endParaRPr 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152401" y="735107"/>
            <a:ext cx="4495799" cy="5818093"/>
          </a:xfrm>
          <a:prstGeom prst="rect">
            <a:avLst/>
          </a:prstGeom>
          <a:noFill/>
          <a:ln w="9525">
            <a:noFill/>
            <a:miter lim="800000"/>
            <a:headEnd/>
            <a:tailEnd/>
          </a:ln>
        </p:spPr>
      </p:pic>
      <p:sp>
        <p:nvSpPr>
          <p:cNvPr id="4" name="Rectangle 3"/>
          <p:cNvSpPr/>
          <p:nvPr/>
        </p:nvSpPr>
        <p:spPr>
          <a:xfrm>
            <a:off x="4343400" y="5867400"/>
            <a:ext cx="4572000" cy="646331"/>
          </a:xfrm>
          <a:prstGeom prst="rect">
            <a:avLst/>
          </a:prstGeom>
        </p:spPr>
        <p:txBody>
          <a:bodyPr>
            <a:spAutoFit/>
          </a:bodyPr>
          <a:lstStyle/>
          <a:p>
            <a:r>
              <a:rPr lang="en-US" dirty="0" smtClean="0"/>
              <a:t>http://www.nass.usda.gov/research/Cropland/CDL09_greatplains_l.png</a:t>
            </a:r>
            <a:endParaRPr lang="en-US" dirty="0"/>
          </a:p>
        </p:txBody>
      </p:sp>
      <p:sp>
        <p:nvSpPr>
          <p:cNvPr id="5" name="Rectangle 4"/>
          <p:cNvSpPr/>
          <p:nvPr/>
        </p:nvSpPr>
        <p:spPr>
          <a:xfrm>
            <a:off x="4343400" y="5105400"/>
            <a:ext cx="4572000" cy="646331"/>
          </a:xfrm>
          <a:prstGeom prst="rect">
            <a:avLst/>
          </a:prstGeom>
        </p:spPr>
        <p:txBody>
          <a:bodyPr>
            <a:spAutoFit/>
          </a:bodyPr>
          <a:lstStyle/>
          <a:p>
            <a:r>
              <a:rPr lang="en-US" dirty="0" smtClean="0"/>
              <a:t>http://www.nass.usda.gov/research/Cropland/sarsfaqs2.html#_What_satellite_sensors</a:t>
            </a:r>
            <a:endParaRPr lang="en-US" dirty="0"/>
          </a:p>
        </p:txBody>
      </p:sp>
      <p:sp>
        <p:nvSpPr>
          <p:cNvPr id="6" name="Rectangle 5"/>
          <p:cNvSpPr/>
          <p:nvPr/>
        </p:nvSpPr>
        <p:spPr>
          <a:xfrm>
            <a:off x="4343400" y="1295400"/>
            <a:ext cx="4572000" cy="1754326"/>
          </a:xfrm>
          <a:prstGeom prst="rect">
            <a:avLst/>
          </a:prstGeom>
        </p:spPr>
        <p:txBody>
          <a:bodyPr>
            <a:spAutoFit/>
          </a:bodyPr>
          <a:lstStyle/>
          <a:p>
            <a:r>
              <a:rPr lang="en-US" dirty="0" smtClean="0"/>
              <a:t>The CDL Program uses medium resolution satellites. CDL products prior </a:t>
            </a:r>
            <a:r>
              <a:rPr lang="en-US" dirty="0" err="1" smtClean="0"/>
              <a:t>AWiFS</a:t>
            </a:r>
            <a:r>
              <a:rPr lang="en-US" dirty="0" smtClean="0"/>
              <a:t> to 2006 relied primarily on </a:t>
            </a:r>
            <a:r>
              <a:rPr lang="en-US" dirty="0" err="1" smtClean="0">
                <a:hlinkClick r:id="rId4"/>
              </a:rPr>
              <a:t>Landsat</a:t>
            </a:r>
            <a:r>
              <a:rPr lang="en-US" dirty="0" smtClean="0">
                <a:hlinkClick r:id="rId4"/>
              </a:rPr>
              <a:t> 4/5/7</a:t>
            </a:r>
            <a:r>
              <a:rPr lang="en-US" dirty="0" smtClean="0"/>
              <a:t>. Beginning with the 2006 CDL products, the CDL program transitioned to using the senor on the </a:t>
            </a:r>
            <a:r>
              <a:rPr lang="en-US" dirty="0" smtClean="0">
                <a:hlinkClick r:id="rId5"/>
              </a:rPr>
              <a:t>IRS-P6 Resourcesat-1</a:t>
            </a:r>
            <a:r>
              <a:rPr lang="en-US" dirty="0" smtClean="0"/>
              <a:t> satellite. </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458185DD-49DB-437A-AD4E-F9020B11CEA4}">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7164</TotalTime>
  <Words>5894</Words>
  <Application>Microsoft Office PowerPoint</Application>
  <PresentationFormat>On-screen Show (4:3)</PresentationFormat>
  <Paragraphs>850</Paragraphs>
  <Slides>110</Slides>
  <Notes>64</Notes>
  <HiddenSlides>0</HiddenSlides>
  <MMClips>1</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110</vt:i4>
      </vt:variant>
    </vt:vector>
  </HeadingPairs>
  <TitlesOfParts>
    <vt:vector size="114" baseType="lpstr">
      <vt:lpstr>Default Design</vt:lpstr>
      <vt:lpstr>Photo Editor Photo</vt:lpstr>
      <vt:lpstr>Bitmap Image</vt:lpstr>
      <vt:lpstr>Equation</vt:lpstr>
      <vt:lpstr>PowerPoint Presentation</vt:lpstr>
      <vt:lpstr>Field trip of Cavett Elementary School to Roca Berry Farm (NE) on Oct 4, 2012. An JPG image taken with an Iphone</vt:lpstr>
      <vt:lpstr>PowerPoint Presentation</vt:lpstr>
      <vt:lpstr>Remote Sensing: A Definition</vt:lpstr>
      <vt:lpstr>Remote Sensing in the context of GIS</vt:lpstr>
      <vt:lpstr>PowerPoint Presentation</vt:lpstr>
      <vt:lpstr>Remote Sensing and GIS</vt:lpstr>
      <vt:lpstr>Geospatial Data</vt:lpstr>
      <vt:lpstr>PowerPoint Presentation</vt:lpstr>
      <vt:lpstr>Processes involved in electromagnetic remote sensing of earth features</vt:lpstr>
      <vt:lpstr>Overview of data acquisition by satellites</vt:lpstr>
      <vt:lpstr>Remote Sensing Raster (Matrix) Data Format</vt:lpstr>
      <vt:lpstr>Digital Image</vt:lpstr>
      <vt:lpstr>Passive Remote Sensing</vt:lpstr>
      <vt:lpstr>Active Remote Sensing</vt:lpstr>
      <vt:lpstr>Active Remote Sensing</vt:lpstr>
      <vt:lpstr>PowerPoint Presentation</vt:lpstr>
      <vt:lpstr>When sun radiates energy, it radiates in the form of waves at the speed of light</vt:lpstr>
      <vt:lpstr>Electromagnetic Spectrum</vt:lpstr>
      <vt:lpstr>Looking more closely:  Visible” spectrum </vt:lpstr>
      <vt:lpstr>Passive Remote Sensing Spectrum</vt:lpstr>
      <vt:lpstr>Thermal Radiation Principles</vt:lpstr>
      <vt:lpstr>Atmospheric Windows (AW) in the Electromagnetic Spectrum</vt:lpstr>
      <vt:lpstr>Light in the atmosphere</vt:lpstr>
      <vt:lpstr>Scattering (due to particles in the atmosphere).</vt:lpstr>
      <vt:lpstr>Scattering</vt:lpstr>
      <vt:lpstr>Scattering</vt:lpstr>
      <vt:lpstr>When light “hits” an object</vt:lpstr>
      <vt:lpstr>PowerPoint Presentation</vt:lpstr>
      <vt:lpstr>Measuring Spectral Reflectance</vt:lpstr>
      <vt:lpstr>Multispectral - Hyperspectral</vt:lpstr>
      <vt:lpstr>Reflectance</vt:lpstr>
      <vt:lpstr>Reflectance Spectrum</vt:lpstr>
      <vt:lpstr>Reflectance Spectrum</vt:lpstr>
      <vt:lpstr>Reflectance Spectrum</vt:lpstr>
      <vt:lpstr>PowerPoint Presentation</vt:lpstr>
      <vt:lpstr>Spectral Response Curve (“signature”)</vt:lpstr>
      <vt:lpstr>How do you get useful information out of the reflectance spectrum?</vt:lpstr>
      <vt:lpstr>Vegetation Index</vt:lpstr>
      <vt:lpstr>PowerPoint Presentation</vt:lpstr>
      <vt:lpstr>PowerPoint Presentation</vt:lpstr>
      <vt:lpstr>Imaging</vt:lpstr>
      <vt:lpstr>Pixels on an image of earth</vt:lpstr>
      <vt:lpstr>Hyperspectral Images</vt:lpstr>
      <vt:lpstr>Background: Making color</vt:lpstr>
      <vt:lpstr>PowerPoint Presentation</vt:lpstr>
      <vt:lpstr>PowerPoint Presentation</vt:lpstr>
      <vt:lpstr>Panchromatic Image</vt:lpstr>
      <vt:lpstr>Multiband panchromatic images</vt:lpstr>
      <vt:lpstr>Turning panchromatic images into a color image</vt:lpstr>
      <vt:lpstr>Image processing to generate color composite</vt:lpstr>
      <vt:lpstr>Major Components of Technology </vt:lpstr>
      <vt:lpstr>Sensors</vt:lpstr>
      <vt:lpstr>Sensors</vt:lpstr>
      <vt:lpstr>Platforms</vt:lpstr>
      <vt:lpstr>Some Sensors and Platforms</vt:lpstr>
      <vt:lpstr>Sensor Capability</vt:lpstr>
      <vt:lpstr>Sensor Capability: Spatial Resolution </vt:lpstr>
      <vt:lpstr>Sensor Capability</vt:lpstr>
      <vt:lpstr>Spatial Resolution</vt:lpstr>
      <vt:lpstr>LIDAR (Light Detection and Ranging) </vt:lpstr>
      <vt:lpstr>Radiometric Resolution</vt:lpstr>
      <vt:lpstr>PowerPoint Presentation</vt:lpstr>
      <vt:lpstr>Sensor Capability</vt:lpstr>
      <vt:lpstr>Spectral Resolution</vt:lpstr>
      <vt:lpstr>PowerPoint Presentation</vt:lpstr>
      <vt:lpstr>Temporal Resolution</vt:lpstr>
      <vt:lpstr>Comparing Resolution </vt:lpstr>
      <vt:lpstr>Major Satellite Series: Landsat</vt:lpstr>
      <vt:lpstr>PowerPoint Presentation</vt:lpstr>
      <vt:lpstr>LANDSAT</vt:lpstr>
      <vt:lpstr>Landsat Observation Bands</vt:lpstr>
      <vt:lpstr>Landsat Images to Cover Nebraska</vt:lpstr>
      <vt:lpstr>Image Coverage</vt:lpstr>
      <vt:lpstr>PowerPoint Presentation</vt:lpstr>
      <vt:lpstr>PowerPoint Presentation</vt:lpstr>
      <vt:lpstr>PowerPoint Presentation</vt:lpstr>
      <vt:lpstr>PowerPoint Presentation</vt:lpstr>
      <vt:lpstr>The Moderate Resolution Imaging Spectroradiometer (MODIS)</vt:lpstr>
      <vt:lpstr>MODIS download steps http://reverb.echo.nasa.gov</vt:lpstr>
      <vt:lpstr>Image processing Leica ERDAS Imagine</vt:lpstr>
      <vt:lpstr>PowerPoint Presentation</vt:lpstr>
      <vt:lpstr>PowerPoint Presentation</vt:lpstr>
      <vt:lpstr>Remote Sensing The Good News</vt:lpstr>
      <vt:lpstr>Aerial or satellite images?</vt:lpstr>
      <vt:lpstr>Remote Sensing Some Typical Applications</vt:lpstr>
      <vt:lpstr>PowerPoint Presentation</vt:lpstr>
      <vt:lpstr>Mapping Invasive species (Albuquerque, NM)</vt:lpstr>
      <vt:lpstr>Global Normalized Difference Vegetation Index (NDVI) Image Produced Using (AVHRR) Imagery</vt:lpstr>
      <vt:lpstr>Leaf Area Index</vt:lpstr>
      <vt:lpstr>Actual Evapotranspiration (ET)  at Central Platte Natural Resources District , 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Landsat Change Analysis</vt:lpstr>
      <vt:lpstr>NOAA Advanced Very High Resolution Radiometer (AVHRR)</vt:lpstr>
      <vt:lpstr>PowerPoint Presentation</vt:lpstr>
      <vt:lpstr>Global Land Cover 1992</vt:lpstr>
      <vt:lpstr>Landsat 7 - Black Hills, SD</vt:lpstr>
      <vt:lpstr>Monitoring Volcanic Eruptions</vt:lpstr>
      <vt:lpstr>Lecture Summary</vt:lpstr>
      <vt:lpstr>Lecture Summary</vt:lpstr>
    </vt:vector>
  </TitlesOfParts>
  <Company>Dell Computer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Sensors</dc:title>
  <dc:creator>Preferred Customer</dc:creator>
  <cp:lastModifiedBy>Maidment, David R</cp:lastModifiedBy>
  <cp:revision>274</cp:revision>
  <dcterms:created xsi:type="dcterms:W3CDTF">2001-04-05T00:56:45Z</dcterms:created>
  <dcterms:modified xsi:type="dcterms:W3CDTF">2012-10-05T18:29:50Z</dcterms:modified>
</cp:coreProperties>
</file>