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535" r:id="rId1"/>
  </p:sldMasterIdLst>
  <p:notesMasterIdLst>
    <p:notesMasterId r:id="rId15"/>
  </p:notesMasterIdLst>
  <p:sldIdLst>
    <p:sldId id="268" r:id="rId2"/>
    <p:sldId id="272" r:id="rId3"/>
    <p:sldId id="271" r:id="rId4"/>
    <p:sldId id="280" r:id="rId5"/>
    <p:sldId id="273" r:id="rId6"/>
    <p:sldId id="275" r:id="rId7"/>
    <p:sldId id="281" r:id="rId8"/>
    <p:sldId id="276" r:id="rId9"/>
    <p:sldId id="277" r:id="rId10"/>
    <p:sldId id="278" r:id="rId11"/>
    <p:sldId id="279" r:id="rId12"/>
    <p:sldId id="282" r:id="rId13"/>
    <p:sldId id="274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CC"/>
    <a:srgbClr val="007BC3"/>
    <a:srgbClr val="005C9E"/>
    <a:srgbClr val="0B0C0A"/>
    <a:srgbClr val="0C0C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25" autoAdjust="0"/>
    <p:restoredTop sz="94647" autoAdjust="0"/>
  </p:normalViewPr>
  <p:slideViewPr>
    <p:cSldViewPr snapToGrid="0" snapToObjects="1">
      <p:cViewPr varScale="1">
        <p:scale>
          <a:sx n="103" d="100"/>
          <a:sy n="103" d="100"/>
        </p:scale>
        <p:origin x="-4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D7920-A4F3-4E5B-B493-BB5F0966D609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BEFFE-BD1A-4A24-A385-05332E950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33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BEFFE-BD1A-4A24-A385-05332E9502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5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B1FA596-933F-4DA1-B890-8AF9DB30997A}" type="datetimeFigureOut">
              <a:rPr lang="en-US"/>
              <a:pPr>
                <a:defRPr/>
              </a:pPr>
              <a:t>12/3/2013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EB623E3-F23E-49FB-A91D-FF5091A27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21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5365BC4-9371-436F-9C93-8002B0152004}" type="datetimeFigureOut">
              <a:rPr lang="en-US"/>
              <a:pPr>
                <a:defRPr/>
              </a:pPr>
              <a:t>12/3/2013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5B375BF8-FFF3-47AD-8C37-4420FACD77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1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376B2-5EDD-4723-B714-0F161D68C9FA}" type="datetimeFigureOut">
              <a:rPr lang="en-US"/>
              <a:pPr>
                <a:defRPr/>
              </a:pPr>
              <a:t>12/3/2013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16E8D-A80A-42E0-A7D3-B340D6A82A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999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D09FF-F6E1-4DEE-88E4-56DAA091142B}" type="datetimeFigureOut">
              <a:rPr lang="en-US"/>
              <a:pPr>
                <a:defRPr/>
              </a:pPr>
              <a:t>12/3/2013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6DE25-D22F-489F-A1EF-FA0DD1416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49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5AA0F-1665-40A5-BE2B-39265A262D0C}" type="datetimeFigureOut">
              <a:rPr lang="en-US"/>
              <a:pPr>
                <a:defRPr/>
              </a:pPr>
              <a:t>12/3/2013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E56F1-8542-4F05-B509-06C971497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127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rue False">
    <p:bg>
      <p:bgPr>
        <a:gradFill flip="none" rotWithShape="1">
          <a:gsLst>
            <a:gs pos="0">
              <a:schemeClr val="accent3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5BF8A-0D54-4EB7-A4FE-77B24D888DAA}" type="datetimeFigureOut">
              <a:rPr lang="en-US"/>
              <a:pPr>
                <a:defRPr/>
              </a:pPr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F3BAF4B-0347-4ECC-87A3-1A2F6BE02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78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5EE72-D12E-4520-BF9C-4AB5987B32E6}" type="datetimeFigureOut">
              <a:rPr lang="en-US"/>
              <a:pPr>
                <a:defRPr/>
              </a:pPr>
              <a:t>12/3/2013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99643D8-0ABA-4E8F-983B-BCD46A22E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169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9F0AE9D-AF72-4AB1-B7FA-4CF98DAE8FE9}" type="datetimeFigureOut">
              <a:rPr lang="en-US"/>
              <a:pPr>
                <a:defRPr/>
              </a:pPr>
              <a:t>12/3/2013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9C90C9A-F06C-4734-9302-453E5B97F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43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A235F48-0058-4014-A8BF-9D00E8F45805}" type="datetimeFigureOut">
              <a:rPr lang="en-US"/>
              <a:pPr>
                <a:defRPr/>
              </a:pPr>
              <a:t>12/3/2013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E35422E-C3BA-42B1-96B8-2282BE08A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7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D2762-6594-441A-9E15-AFDDF958277A}" type="datetimeFigureOut">
              <a:rPr lang="en-US"/>
              <a:pPr>
                <a:defRPr/>
              </a:pPr>
              <a:t>12/3/2013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1EEA7-D313-456D-94C9-4D0950EB1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76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5A769-F636-47EB-95D6-25825ACE2A62}" type="datetimeFigureOut">
              <a:rPr lang="en-US"/>
              <a:pPr>
                <a:defRPr/>
              </a:pPr>
              <a:t>12/3/2013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EDF7728-1BE0-4732-99BE-49073B2D11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24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B6593-3A04-40F8-A1EE-8C01F8B4796F}" type="datetimeFigureOut">
              <a:rPr lang="en-US"/>
              <a:pPr>
                <a:defRPr/>
              </a:pPr>
              <a:t>12/3/2013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8F5B-533A-438A-9CA6-7C908ED57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15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90EF33-EDE8-42A2-9738-6846AB640C1E}" type="datetimeFigureOut">
              <a:rPr lang="en-US"/>
              <a:pPr>
                <a:defRPr/>
              </a:pPr>
              <a:t>12/3/2013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0255AB-E435-447F-B8E5-226E329B7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1" r:id="rId1"/>
    <p:sldLayoutId id="2147484577" r:id="rId2"/>
    <p:sldLayoutId id="2147484582" r:id="rId3"/>
    <p:sldLayoutId id="2147484583" r:id="rId4"/>
    <p:sldLayoutId id="2147484584" r:id="rId5"/>
    <p:sldLayoutId id="2147484585" r:id="rId6"/>
    <p:sldLayoutId id="2147484578" r:id="rId7"/>
    <p:sldLayoutId id="2147484586" r:id="rId8"/>
    <p:sldLayoutId id="2147484579" r:id="rId9"/>
    <p:sldLayoutId id="2147484587" r:id="rId10"/>
    <p:sldLayoutId id="2147484580" r:id="rId11"/>
    <p:sldLayoutId id="214748458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FDB515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43B649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8/8a/Pentane-3D-balls.png" TargetMode="External"/><Relationship Id="rId2" Type="http://schemas.openxmlformats.org/officeDocument/2006/relationships/hyperlink" Target="http://www.npr.org/2012/02/13/146803953/natural-gas-boom-energizing-the-chemical-industry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businesswire.com/news/home/20130530005473/en/ExxonMobil-Singapore-Chemical-Plant-Expansion-Operation" TargetMode="External"/><Relationship Id="rId5" Type="http://schemas.openxmlformats.org/officeDocument/2006/relationships/hyperlink" Target="http://energymixreport.com/wp-content/uploads/2013/07/gas-pipelines.jpg" TargetMode="External"/><Relationship Id="rId4" Type="http://schemas.openxmlformats.org/officeDocument/2006/relationships/hyperlink" Target="http://nextchem-analyzers.com/wp-content/themes/nextchem/images/homebanner1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energy.usgs.gov/OilGas/AssessmentsData/NationalOilGasAssessment.aspx#.UpAKD8Ssim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ubtitl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2036763"/>
          </a:xfrm>
        </p:spPr>
        <p:txBody>
          <a:bodyPr/>
          <a:lstStyle/>
          <a:p>
            <a:pPr eaLnBrk="1" hangingPunct="1"/>
            <a:r>
              <a:rPr lang="en-US" altLang="en-US" sz="3600" b="1" dirty="0" smtClean="0"/>
              <a:t>Sean DeRosa</a:t>
            </a:r>
          </a:p>
        </p:txBody>
      </p:sp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dirty="0" smtClean="0"/>
              <a:t>Modeling Natural Gas Liquid Infrastructure in the United States</a:t>
            </a:r>
          </a:p>
        </p:txBody>
      </p:sp>
      <p:pic>
        <p:nvPicPr>
          <p:cNvPr id="1024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4951413"/>
            <a:ext cx="4044950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Location-Allocation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362" y="2522713"/>
            <a:ext cx="7549277" cy="4096451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084" y="5878959"/>
            <a:ext cx="136015" cy="153355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115704"/>
          </a:xfrm>
        </p:spPr>
        <p:txBody>
          <a:bodyPr/>
          <a:lstStyle/>
          <a:p>
            <a:r>
              <a:rPr lang="en-US" dirty="0" smtClean="0"/>
              <a:t>Locate distribution centers to most effectively serve demand</a:t>
            </a:r>
          </a:p>
        </p:txBody>
      </p:sp>
    </p:spTree>
    <p:extLst>
      <p:ext uri="{BB962C8B-B14F-4D97-AF65-F5344CB8AC3E}">
        <p14:creationId xmlns:p14="http://schemas.microsoft.com/office/powerpoint/2010/main" val="321744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Location-Allocation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37" y="1742507"/>
            <a:ext cx="8877541" cy="446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78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>
              <a:buClr>
                <a:srgbClr val="D14B0B"/>
              </a:buClr>
            </a:pPr>
            <a:r>
              <a:rPr lang="en-US" sz="2400" dirty="0">
                <a:solidFill>
                  <a:srgbClr val="000000"/>
                </a:solidFill>
              </a:rPr>
              <a:t>Pipeline routes to incorporate </a:t>
            </a:r>
            <a:r>
              <a:rPr lang="en-US" sz="2400" dirty="0" smtClean="0">
                <a:solidFill>
                  <a:srgbClr val="000000"/>
                </a:solidFill>
              </a:rPr>
              <a:t>distribution centers</a:t>
            </a:r>
            <a:endParaRPr lang="en-US" sz="2400" dirty="0">
              <a:solidFill>
                <a:srgbClr val="000000"/>
              </a:solidFill>
            </a:endParaRPr>
          </a:p>
          <a:p>
            <a:pPr lvl="0">
              <a:buClr>
                <a:srgbClr val="D14B0B"/>
              </a:buClr>
            </a:pPr>
            <a:endParaRPr lang="en-US" sz="2400" dirty="0">
              <a:solidFill>
                <a:srgbClr val="000000"/>
              </a:solidFill>
            </a:endParaRPr>
          </a:p>
          <a:p>
            <a:pPr lvl="0">
              <a:buClr>
                <a:srgbClr val="D14B0B"/>
              </a:buClr>
            </a:pPr>
            <a:r>
              <a:rPr lang="en-US" sz="2400" dirty="0">
                <a:solidFill>
                  <a:srgbClr val="000000"/>
                </a:solidFill>
              </a:rPr>
              <a:t>Include other components of natural gas liquids</a:t>
            </a:r>
          </a:p>
          <a:p>
            <a:endParaRPr lang="en-US" dirty="0"/>
          </a:p>
        </p:txBody>
      </p:sp>
      <p:pic>
        <p:nvPicPr>
          <p:cNvPr id="4" name="Picture 5" descr="http://mms.businesswire.com/media/20130530005473/en/370903/5/Singapore_Chemical_Plant_Expansion_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90" y="3594147"/>
            <a:ext cx="8464858" cy="301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80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Image Sources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8153400" cy="4572000"/>
          </a:xfrm>
        </p:spPr>
        <p:txBody>
          <a:bodyPr/>
          <a:lstStyle/>
          <a:p>
            <a:r>
              <a:rPr lang="en-US" sz="1800" dirty="0" smtClean="0"/>
              <a:t>Ethylene Cracker </a:t>
            </a:r>
            <a:r>
              <a:rPr lang="en-US" sz="1800" dirty="0" smtClean="0">
                <a:hlinkClick r:id="rId2"/>
              </a:rPr>
              <a:t>http://www.npr.org/2012/02/13/146803953/natural-gas-boom-energizing-the-chemical-industry</a:t>
            </a:r>
            <a:endParaRPr lang="en-US" sz="1800" dirty="0" smtClean="0"/>
          </a:p>
          <a:p>
            <a:pPr lvl="1"/>
            <a:r>
              <a:rPr lang="en-US" sz="1500" dirty="0" smtClean="0"/>
              <a:t>Shell ethylene cracker Singapore</a:t>
            </a:r>
          </a:p>
          <a:p>
            <a:r>
              <a:rPr lang="en-US" sz="1800" dirty="0" smtClean="0"/>
              <a:t>Chemical models </a:t>
            </a:r>
            <a:r>
              <a:rPr lang="en-US" sz="1800" dirty="0" smtClean="0">
                <a:hlinkClick r:id="rId3"/>
              </a:rPr>
              <a:t>http://upload.wikimedia.org/wikipedia/commons/8/8a/Pentane-3D-balls.png</a:t>
            </a:r>
            <a:endParaRPr lang="en-US" sz="1800" dirty="0" smtClean="0"/>
          </a:p>
          <a:p>
            <a:r>
              <a:rPr lang="en-US" sz="1800" dirty="0" smtClean="0"/>
              <a:t>Supply, personal photo</a:t>
            </a:r>
          </a:p>
          <a:p>
            <a:r>
              <a:rPr lang="en-US" sz="1800" dirty="0" smtClean="0"/>
              <a:t>Demand </a:t>
            </a:r>
            <a:r>
              <a:rPr lang="en-US" sz="1800" dirty="0" smtClean="0">
                <a:hlinkClick r:id="rId4"/>
              </a:rPr>
              <a:t>http://nextchem-analyzers.com/wp-content/themes/nextchem/images/homebanner1.jpg</a:t>
            </a:r>
            <a:endParaRPr lang="en-US" sz="1800" dirty="0" smtClean="0"/>
          </a:p>
          <a:p>
            <a:r>
              <a:rPr lang="en-US" sz="1800" dirty="0" smtClean="0"/>
              <a:t>Pipeline </a:t>
            </a:r>
            <a:r>
              <a:rPr lang="en-US" sz="1800" dirty="0" smtClean="0">
                <a:hlinkClick r:id="rId5"/>
              </a:rPr>
              <a:t>http://energymixreport.com/wp-content/uploads/2013/07/gas-pipelines.jpg</a:t>
            </a:r>
            <a:endParaRPr lang="en-US" sz="1800" dirty="0" smtClean="0"/>
          </a:p>
          <a:p>
            <a:r>
              <a:rPr lang="en-US" sz="1800" dirty="0" smtClean="0"/>
              <a:t>Ethylene plant </a:t>
            </a:r>
            <a:r>
              <a:rPr lang="en-US" sz="1800" dirty="0" smtClean="0">
                <a:hlinkClick r:id="rId6"/>
              </a:rPr>
              <a:t>http://www.businesswire.com/news/home/20130530005473/en/ExxonMobil-Singapore-Chemical-Plant-Expansion-Operation</a:t>
            </a:r>
            <a:endParaRPr lang="en-US" sz="1800" dirty="0" smtClean="0"/>
          </a:p>
          <a:p>
            <a:pPr lvl="1"/>
            <a:r>
              <a:rPr lang="en-US" sz="1500" dirty="0" smtClean="0"/>
              <a:t>ExxonMobil ethylene cracker Singapore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Background/Relevance</a:t>
            </a:r>
          </a:p>
        </p:txBody>
      </p:sp>
      <p:pic>
        <p:nvPicPr>
          <p:cNvPr id="6" name="Picture 2" descr="A Shell-owned ethylene cracker plant on Pulau Bukom, Singapore. Several U.S. states are competing for a similar plant the company plans to build in northern Appalachia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6091936" cy="456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upload.wikimedia.org/wikipedia/commons/3/3c/Ethane-A-3D-ball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12" y="5527343"/>
            <a:ext cx="1556070" cy="120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upload.wikimedia.org/wikipedia/commons/e/e4/Propane-3D-balls-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37" y="5527343"/>
            <a:ext cx="1710069" cy="114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://upload.wikimedia.org/wikipedia/commons/4/4d/Butane-anti-side-3D-ball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784" y="5334000"/>
            <a:ext cx="1520453" cy="131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http://upload.wikimedia.org/wikipedia/commons/8/8a/Pentane-3D-ball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726" y="5533591"/>
            <a:ext cx="1922674" cy="91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Shale Basins in the U.S.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03843" y="5831006"/>
            <a:ext cx="8153400" cy="788158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1200" dirty="0" smtClean="0"/>
              <a:t>NGL estimates from USGS National Oil and Gas Assessment </a:t>
            </a:r>
            <a:r>
              <a:rPr lang="en-US" sz="1200" dirty="0" smtClean="0">
                <a:hlinkClick r:id="rId2"/>
              </a:rPr>
              <a:t>http</a:t>
            </a:r>
            <a:r>
              <a:rPr lang="en-US" sz="1200" dirty="0">
                <a:hlinkClick r:id="rId2"/>
              </a:rPr>
              <a:t>://energy.usgs.gov/OilGas/AssessmentsData/NationalOilGasAssessment.aspx#.UpAKD8Ssim4</a:t>
            </a:r>
            <a:endParaRPr lang="en-US" sz="1200" dirty="0"/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None/>
              <a:defRPr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78" y="1583163"/>
            <a:ext cx="8240375" cy="424784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000295" cy="4495800"/>
          </a:xfrm>
        </p:spPr>
        <p:txBody>
          <a:bodyPr/>
          <a:lstStyle/>
          <a:p>
            <a:pPr>
              <a:lnSpc>
                <a:spcPct val="300000"/>
              </a:lnSpc>
            </a:pPr>
            <a:r>
              <a:rPr lang="en-US" dirty="0" smtClean="0"/>
              <a:t>Supply</a:t>
            </a:r>
          </a:p>
          <a:p>
            <a:pPr>
              <a:lnSpc>
                <a:spcPct val="300000"/>
              </a:lnSpc>
            </a:pPr>
            <a:endParaRPr lang="en-US" dirty="0" smtClean="0"/>
          </a:p>
          <a:p>
            <a:pPr>
              <a:lnSpc>
                <a:spcPct val="300000"/>
              </a:lnSpc>
            </a:pPr>
            <a:r>
              <a:rPr lang="en-US" dirty="0" smtClean="0"/>
              <a:t>Demand</a:t>
            </a:r>
          </a:p>
        </p:txBody>
      </p:sp>
      <p:pic>
        <p:nvPicPr>
          <p:cNvPr id="40962" name="Picture 2" descr="http://energymixreport.com/wp-content/uploads/2013/07/gas-pipeli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987" y="2981750"/>
            <a:ext cx="2764855" cy="194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3" name="Picture 3" descr="C:\Users\Sean DeRosa\Pictures\Olympus Camera\Summer 2011 - SLB\P805032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5" t="21891" r="23202" b="25373"/>
          <a:stretch/>
        </p:blipFill>
        <p:spPr bwMode="auto">
          <a:xfrm>
            <a:off x="2494358" y="1869457"/>
            <a:ext cx="1813247" cy="222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7" name="Picture 7" descr="http://nextchem-analyzers.com/wp-content/themes/nextchem/images/homebanner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61" y="4462816"/>
            <a:ext cx="2731889" cy="204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914040" y="1602472"/>
            <a:ext cx="400029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DB515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43B649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300000"/>
              </a:lnSpc>
            </a:pPr>
            <a:r>
              <a:rPr lang="en-US" dirty="0" smtClean="0"/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416366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Model Formulation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5" y="1801928"/>
            <a:ext cx="875347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Formulation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37" y="1756154"/>
            <a:ext cx="8823300" cy="443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3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Route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Cost raster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dirty="0" smtClean="0"/>
              <a:t>Distance/Backlink tools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Cost Path tool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325" y="3141426"/>
            <a:ext cx="5773003" cy="2524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057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 Solutions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32" y="1761546"/>
            <a:ext cx="8826690" cy="446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4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 Solutions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85" y="1737425"/>
            <a:ext cx="8938640" cy="451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59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RemixCSE 1">
      <a:dk1>
        <a:srgbClr val="000000"/>
      </a:dk1>
      <a:lt1>
        <a:srgbClr val="FFFFFF"/>
      </a:lt1>
      <a:dk2>
        <a:srgbClr val="2E333C"/>
      </a:dk2>
      <a:lt2>
        <a:srgbClr val="6E7177"/>
      </a:lt2>
      <a:accent1>
        <a:srgbClr val="0071BB"/>
      </a:accent1>
      <a:accent2>
        <a:srgbClr val="D14B0B"/>
      </a:accent2>
      <a:accent3>
        <a:srgbClr val="FDB515"/>
      </a:accent3>
      <a:accent4>
        <a:srgbClr val="43B649"/>
      </a:accent4>
      <a:accent5>
        <a:srgbClr val="7DCEF1"/>
      </a:accent5>
      <a:accent6>
        <a:srgbClr val="E3D8AA"/>
      </a:accent6>
      <a:hlink>
        <a:srgbClr val="AE8751"/>
      </a:hlink>
      <a:folHlink>
        <a:srgbClr val="E7DDE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20625</TotalTime>
  <Words>118</Words>
  <Application>Microsoft Office PowerPoint</Application>
  <PresentationFormat>On-screen Show (4:3)</PresentationFormat>
  <Paragraphs>41</Paragraphs>
  <Slides>13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Median</vt:lpstr>
      <vt:lpstr>Modeling Natural Gas Liquid Infrastructure in the United States</vt:lpstr>
      <vt:lpstr>Background/Relevance</vt:lpstr>
      <vt:lpstr>Shale Basins in the U.S.</vt:lpstr>
      <vt:lpstr>Model Formulation</vt:lpstr>
      <vt:lpstr>Model Formulation</vt:lpstr>
      <vt:lpstr>Model Formulation</vt:lpstr>
      <vt:lpstr>Calculating Route Solutions</vt:lpstr>
      <vt:lpstr>Route Solutions</vt:lpstr>
      <vt:lpstr>Route Solutions</vt:lpstr>
      <vt:lpstr>Location-Allocation</vt:lpstr>
      <vt:lpstr>Location-Allocation</vt:lpstr>
      <vt:lpstr>Future Work</vt:lpstr>
      <vt:lpstr>Image Sources</vt:lpstr>
    </vt:vector>
  </TitlesOfParts>
  <Company>The University of Texas at Austin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Caleb Horn</dc:creator>
  <cp:lastModifiedBy>Maidment</cp:lastModifiedBy>
  <cp:revision>184</cp:revision>
  <cp:lastPrinted>2011-07-01T18:31:48Z</cp:lastPrinted>
  <dcterms:created xsi:type="dcterms:W3CDTF">2011-07-20T14:36:32Z</dcterms:created>
  <dcterms:modified xsi:type="dcterms:W3CDTF">2013-12-03T06:41:16Z</dcterms:modified>
</cp:coreProperties>
</file>