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8" r:id="rId4"/>
    <p:sldId id="261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2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ave\Projects\NASA_UEB\TimeSamplingExample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37707786526684"/>
          <c:y val="6.5289442986293383E-2"/>
          <c:w val="0.82298403324584424"/>
          <c:h val="0.73444808982210552"/>
        </c:manualLayout>
      </c:layout>
      <c:scatterChart>
        <c:scatterStyle val="lineMarker"/>
        <c:varyColors val="0"/>
        <c:ser>
          <c:idx val="2"/>
          <c:order val="1"/>
          <c:spPr>
            <a:ln w="28575">
              <a:noFill/>
            </a:ln>
          </c:spPr>
          <c:xVal>
            <c:numRef>
              <c:f>Sheet1!$D$12:$D$34</c:f>
              <c:numCache>
                <c:formatCode>General</c:formatCode>
                <c:ptCount val="23"/>
                <c:pt idx="0">
                  <c:v>0</c:v>
                </c:pt>
                <c:pt idx="1">
                  <c:v>1.5</c:v>
                </c:pt>
                <c:pt idx="3">
                  <c:v>1.5</c:v>
                </c:pt>
                <c:pt idx="4">
                  <c:v>3</c:v>
                </c:pt>
                <c:pt idx="6">
                  <c:v>3</c:v>
                </c:pt>
                <c:pt idx="7">
                  <c:v>4.5</c:v>
                </c:pt>
                <c:pt idx="9">
                  <c:v>4.5</c:v>
                </c:pt>
                <c:pt idx="10">
                  <c:v>6</c:v>
                </c:pt>
                <c:pt idx="12">
                  <c:v>6</c:v>
                </c:pt>
                <c:pt idx="13">
                  <c:v>7.5</c:v>
                </c:pt>
                <c:pt idx="15">
                  <c:v>7.5</c:v>
                </c:pt>
                <c:pt idx="16">
                  <c:v>9</c:v>
                </c:pt>
                <c:pt idx="18">
                  <c:v>9</c:v>
                </c:pt>
                <c:pt idx="19">
                  <c:v>10.5</c:v>
                </c:pt>
                <c:pt idx="21">
                  <c:v>10.5</c:v>
                </c:pt>
                <c:pt idx="22">
                  <c:v>12</c:v>
                </c:pt>
              </c:numCache>
            </c:numRef>
          </c:xVal>
          <c:yVal>
            <c:numRef>
              <c:f>Sheet1!$E$12:$E$34</c:f>
              <c:numCache>
                <c:formatCode>General</c:formatCode>
                <c:ptCount val="23"/>
              </c:numCache>
            </c:numRef>
          </c:yVal>
          <c:smooth val="0"/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Temperature</c:v>
                </c:pt>
              </c:strCache>
            </c:strRef>
          </c:tx>
          <c:spPr>
            <a:ln w="190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Sheet1!$A$2:$A$50</c:f>
              <c:numCache>
                <c:formatCode>General</c:formatCode>
                <c:ptCount val="49"/>
                <c:pt idx="0">
                  <c:v>0</c:v>
                </c:pt>
                <c:pt idx="1">
                  <c:v>0.25</c:v>
                </c:pt>
                <c:pt idx="2">
                  <c:v>0.5</c:v>
                </c:pt>
                <c:pt idx="3">
                  <c:v>0.75</c:v>
                </c:pt>
                <c:pt idx="4">
                  <c:v>1</c:v>
                </c:pt>
                <c:pt idx="5">
                  <c:v>1.25</c:v>
                </c:pt>
                <c:pt idx="6">
                  <c:v>1.5</c:v>
                </c:pt>
                <c:pt idx="7">
                  <c:v>1.75</c:v>
                </c:pt>
                <c:pt idx="8">
                  <c:v>2</c:v>
                </c:pt>
                <c:pt idx="9">
                  <c:v>2.25</c:v>
                </c:pt>
                <c:pt idx="10">
                  <c:v>2.5</c:v>
                </c:pt>
                <c:pt idx="11">
                  <c:v>2.75</c:v>
                </c:pt>
                <c:pt idx="12">
                  <c:v>3</c:v>
                </c:pt>
                <c:pt idx="13">
                  <c:v>3.25</c:v>
                </c:pt>
                <c:pt idx="14">
                  <c:v>3.5</c:v>
                </c:pt>
                <c:pt idx="15">
                  <c:v>3.75</c:v>
                </c:pt>
                <c:pt idx="16">
                  <c:v>4</c:v>
                </c:pt>
                <c:pt idx="17">
                  <c:v>4.25</c:v>
                </c:pt>
                <c:pt idx="18">
                  <c:v>4.5</c:v>
                </c:pt>
                <c:pt idx="19">
                  <c:v>4.75</c:v>
                </c:pt>
                <c:pt idx="20">
                  <c:v>5</c:v>
                </c:pt>
                <c:pt idx="21">
                  <c:v>5.25</c:v>
                </c:pt>
                <c:pt idx="22">
                  <c:v>5.5</c:v>
                </c:pt>
                <c:pt idx="23">
                  <c:v>5.75</c:v>
                </c:pt>
                <c:pt idx="24">
                  <c:v>6</c:v>
                </c:pt>
                <c:pt idx="25">
                  <c:v>6.25</c:v>
                </c:pt>
                <c:pt idx="26">
                  <c:v>6.5</c:v>
                </c:pt>
                <c:pt idx="27">
                  <c:v>6.75</c:v>
                </c:pt>
                <c:pt idx="28">
                  <c:v>7</c:v>
                </c:pt>
                <c:pt idx="29">
                  <c:v>7.25</c:v>
                </c:pt>
                <c:pt idx="30">
                  <c:v>7.5</c:v>
                </c:pt>
                <c:pt idx="31">
                  <c:v>7.75</c:v>
                </c:pt>
                <c:pt idx="32">
                  <c:v>8</c:v>
                </c:pt>
                <c:pt idx="33">
                  <c:v>8.25</c:v>
                </c:pt>
                <c:pt idx="34">
                  <c:v>8.5</c:v>
                </c:pt>
                <c:pt idx="35">
                  <c:v>8.75</c:v>
                </c:pt>
                <c:pt idx="36">
                  <c:v>9</c:v>
                </c:pt>
                <c:pt idx="37">
                  <c:v>9.25</c:v>
                </c:pt>
                <c:pt idx="38">
                  <c:v>9.5</c:v>
                </c:pt>
                <c:pt idx="39">
                  <c:v>9.75</c:v>
                </c:pt>
                <c:pt idx="40">
                  <c:v>10</c:v>
                </c:pt>
                <c:pt idx="41">
                  <c:v>10.25</c:v>
                </c:pt>
                <c:pt idx="42">
                  <c:v>10.5</c:v>
                </c:pt>
                <c:pt idx="43">
                  <c:v>10.75</c:v>
                </c:pt>
                <c:pt idx="44">
                  <c:v>11</c:v>
                </c:pt>
                <c:pt idx="45">
                  <c:v>11.25</c:v>
                </c:pt>
                <c:pt idx="46">
                  <c:v>11.5</c:v>
                </c:pt>
                <c:pt idx="47">
                  <c:v>11.75</c:v>
                </c:pt>
                <c:pt idx="48">
                  <c:v>12</c:v>
                </c:pt>
              </c:numCache>
            </c:numRef>
          </c:xVal>
          <c:yVal>
            <c:numRef>
              <c:f>Sheet1!$B$2:$B$50</c:f>
              <c:numCache>
                <c:formatCode>General</c:formatCode>
                <c:ptCount val="49"/>
                <c:pt idx="0">
                  <c:v>5.5</c:v>
                </c:pt>
                <c:pt idx="1">
                  <c:v>5.2</c:v>
                </c:pt>
                <c:pt idx="2">
                  <c:v>4.8</c:v>
                </c:pt>
                <c:pt idx="3">
                  <c:v>4.2</c:v>
                </c:pt>
                <c:pt idx="4">
                  <c:v>3.3</c:v>
                </c:pt>
                <c:pt idx="5">
                  <c:v>2.6</c:v>
                </c:pt>
                <c:pt idx="6">
                  <c:v>2</c:v>
                </c:pt>
                <c:pt idx="7">
                  <c:v>1.9</c:v>
                </c:pt>
                <c:pt idx="8">
                  <c:v>2</c:v>
                </c:pt>
                <c:pt idx="9">
                  <c:v>2.1</c:v>
                </c:pt>
                <c:pt idx="10">
                  <c:v>2.25</c:v>
                </c:pt>
                <c:pt idx="11">
                  <c:v>2.4</c:v>
                </c:pt>
                <c:pt idx="12">
                  <c:v>2.6</c:v>
                </c:pt>
                <c:pt idx="13">
                  <c:v>2.85</c:v>
                </c:pt>
                <c:pt idx="14">
                  <c:v>3.2</c:v>
                </c:pt>
                <c:pt idx="15">
                  <c:v>3.6</c:v>
                </c:pt>
                <c:pt idx="16">
                  <c:v>4</c:v>
                </c:pt>
                <c:pt idx="17">
                  <c:v>4.4000000000000004</c:v>
                </c:pt>
                <c:pt idx="18">
                  <c:v>5</c:v>
                </c:pt>
                <c:pt idx="19">
                  <c:v>5.7</c:v>
                </c:pt>
                <c:pt idx="20">
                  <c:v>6.5</c:v>
                </c:pt>
                <c:pt idx="21">
                  <c:v>7.5</c:v>
                </c:pt>
                <c:pt idx="22">
                  <c:v>8.5</c:v>
                </c:pt>
                <c:pt idx="23">
                  <c:v>9.5</c:v>
                </c:pt>
                <c:pt idx="24">
                  <c:v>10.3</c:v>
                </c:pt>
                <c:pt idx="25">
                  <c:v>11.1</c:v>
                </c:pt>
                <c:pt idx="26">
                  <c:v>12</c:v>
                </c:pt>
                <c:pt idx="27">
                  <c:v>12.3</c:v>
                </c:pt>
                <c:pt idx="28">
                  <c:v>12.4</c:v>
                </c:pt>
                <c:pt idx="29">
                  <c:v>12.2</c:v>
                </c:pt>
                <c:pt idx="30">
                  <c:v>11</c:v>
                </c:pt>
                <c:pt idx="31">
                  <c:v>9.8000000000000007</c:v>
                </c:pt>
                <c:pt idx="32">
                  <c:v>9</c:v>
                </c:pt>
                <c:pt idx="33">
                  <c:v>8.3000000000000007</c:v>
                </c:pt>
                <c:pt idx="34">
                  <c:v>7.5</c:v>
                </c:pt>
                <c:pt idx="35">
                  <c:v>7</c:v>
                </c:pt>
                <c:pt idx="36">
                  <c:v>6.6</c:v>
                </c:pt>
                <c:pt idx="37">
                  <c:v>6.3</c:v>
                </c:pt>
                <c:pt idx="38">
                  <c:v>6</c:v>
                </c:pt>
                <c:pt idx="39">
                  <c:v>5.75</c:v>
                </c:pt>
                <c:pt idx="40">
                  <c:v>5.5</c:v>
                </c:pt>
                <c:pt idx="41">
                  <c:v>5.2</c:v>
                </c:pt>
                <c:pt idx="42">
                  <c:v>4.9000000000000004</c:v>
                </c:pt>
                <c:pt idx="43">
                  <c:v>4.75</c:v>
                </c:pt>
                <c:pt idx="44">
                  <c:v>4.4000000000000004</c:v>
                </c:pt>
                <c:pt idx="45">
                  <c:v>4.0999999999999996</c:v>
                </c:pt>
                <c:pt idx="46">
                  <c:v>3.8</c:v>
                </c:pt>
                <c:pt idx="47">
                  <c:v>3.4</c:v>
                </c:pt>
                <c:pt idx="48">
                  <c:v>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2138944"/>
        <c:axId val="332139336"/>
      </c:scatterChart>
      <c:valAx>
        <c:axId val="332138944"/>
        <c:scaling>
          <c:orientation val="minMax"/>
          <c:max val="12"/>
          <c:min val="0"/>
        </c:scaling>
        <c:delete val="0"/>
        <c:axPos val="b"/>
        <c:majorGridlines>
          <c:spPr>
            <a:ln>
              <a:solidFill>
                <a:schemeClr val="bg1">
                  <a:lumMod val="6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/>
                  <a:t>Months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32139336"/>
        <c:crosses val="autoZero"/>
        <c:crossBetween val="midCat"/>
        <c:majorUnit val="1"/>
      </c:valAx>
      <c:valAx>
        <c:axId val="3321393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32138944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Discharge</a:t>
            </a:r>
          </a:p>
        </c:rich>
      </c:tx>
      <c:layout>
        <c:manualLayout>
          <c:xMode val="edge"/>
          <c:yMode val="edge"/>
          <c:x val="0.44208440999138676"/>
          <c:y val="5.228758169934640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9720324694512517E-2"/>
          <c:y val="0.12895261164059288"/>
          <c:w val="0.9169128858892639"/>
          <c:h val="0.61391252500110871"/>
        </c:manualLayout>
      </c:layout>
      <c:lineChart>
        <c:grouping val="standard"/>
        <c:varyColors val="0"/>
        <c:ser>
          <c:idx val="2"/>
          <c:order val="0"/>
          <c:tx>
            <c:strRef>
              <c:f>Sheet2!$K$1</c:f>
              <c:strCache>
                <c:ptCount val="1"/>
                <c:pt idx="0">
                  <c:v>Observed</c:v>
                </c:pt>
              </c:strCache>
            </c:strRef>
          </c:tx>
          <c:spPr>
            <a:ln w="28575" cap="rnd">
              <a:solidFill>
                <a:schemeClr val="tx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Sheet2!$L$2:$L$13</c:f>
              <c:numCache>
                <c:formatCode>m/d/yyyy</c:formatCode>
                <c:ptCount val="12"/>
                <c:pt idx="0">
                  <c:v>41183</c:v>
                </c:pt>
                <c:pt idx="1">
                  <c:v>41214</c:v>
                </c:pt>
                <c:pt idx="2">
                  <c:v>41244</c:v>
                </c:pt>
                <c:pt idx="3">
                  <c:v>41275</c:v>
                </c:pt>
                <c:pt idx="4">
                  <c:v>41306</c:v>
                </c:pt>
                <c:pt idx="5">
                  <c:v>41334</c:v>
                </c:pt>
                <c:pt idx="6">
                  <c:v>41365</c:v>
                </c:pt>
                <c:pt idx="7">
                  <c:v>41395</c:v>
                </c:pt>
                <c:pt idx="8">
                  <c:v>41426</c:v>
                </c:pt>
                <c:pt idx="9">
                  <c:v>41456</c:v>
                </c:pt>
                <c:pt idx="10">
                  <c:v>41487</c:v>
                </c:pt>
                <c:pt idx="11">
                  <c:v>41518</c:v>
                </c:pt>
              </c:numCache>
            </c:numRef>
          </c:cat>
          <c:val>
            <c:numRef>
              <c:f>Sheet2!$K$2:$K$13</c:f>
              <c:numCache>
                <c:formatCode>0.000</c:formatCode>
                <c:ptCount val="12"/>
                <c:pt idx="0">
                  <c:v>20.028958999999997</c:v>
                </c:pt>
                <c:pt idx="1">
                  <c:v>18.184113999999997</c:v>
                </c:pt>
                <c:pt idx="2">
                  <c:v>17.809638</c:v>
                </c:pt>
                <c:pt idx="3">
                  <c:v>16.416366999999997</c:v>
                </c:pt>
                <c:pt idx="4">
                  <c:v>14.395298</c:v>
                </c:pt>
                <c:pt idx="5">
                  <c:v>17.976500099999999</c:v>
                </c:pt>
                <c:pt idx="6">
                  <c:v>24.968737999999998</c:v>
                </c:pt>
                <c:pt idx="7">
                  <c:v>55.631713999999995</c:v>
                </c:pt>
                <c:pt idx="8">
                  <c:v>31.538589000000002</c:v>
                </c:pt>
                <c:pt idx="9">
                  <c:v>14.846871999999998</c:v>
                </c:pt>
                <c:pt idx="10">
                  <c:v>11.026435161290321</c:v>
                </c:pt>
                <c:pt idx="11">
                  <c:v>11.244559733333331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Sheet2!$D$1</c:f>
              <c:strCache>
                <c:ptCount val="1"/>
                <c:pt idx="0">
                  <c:v>NLDAS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Sheet2!$L$2:$L$13</c:f>
              <c:numCache>
                <c:formatCode>m/d/yyyy</c:formatCode>
                <c:ptCount val="12"/>
                <c:pt idx="0">
                  <c:v>41183</c:v>
                </c:pt>
                <c:pt idx="1">
                  <c:v>41214</c:v>
                </c:pt>
                <c:pt idx="2">
                  <c:v>41244</c:v>
                </c:pt>
                <c:pt idx="3">
                  <c:v>41275</c:v>
                </c:pt>
                <c:pt idx="4">
                  <c:v>41306</c:v>
                </c:pt>
                <c:pt idx="5">
                  <c:v>41334</c:v>
                </c:pt>
                <c:pt idx="6">
                  <c:v>41365</c:v>
                </c:pt>
                <c:pt idx="7">
                  <c:v>41395</c:v>
                </c:pt>
                <c:pt idx="8">
                  <c:v>41426</c:v>
                </c:pt>
                <c:pt idx="9">
                  <c:v>41456</c:v>
                </c:pt>
                <c:pt idx="10">
                  <c:v>41487</c:v>
                </c:pt>
                <c:pt idx="11">
                  <c:v>41518</c:v>
                </c:pt>
              </c:numCache>
            </c:numRef>
          </c:cat>
          <c:val>
            <c:numRef>
              <c:f>Sheet2!$D$2:$D$13</c:f>
              <c:numCache>
                <c:formatCode>General</c:formatCode>
                <c:ptCount val="12"/>
                <c:pt idx="0">
                  <c:v>9.779199997580001</c:v>
                </c:pt>
                <c:pt idx="1">
                  <c:v>12.36693342529</c:v>
                </c:pt>
                <c:pt idx="2">
                  <c:v>13.590399980539999</c:v>
                </c:pt>
                <c:pt idx="3">
                  <c:v>4.7733333986290001</c:v>
                </c:pt>
                <c:pt idx="4">
                  <c:v>2.6239999979799999</c:v>
                </c:pt>
                <c:pt idx="5">
                  <c:v>58.862933476747997</c:v>
                </c:pt>
                <c:pt idx="6">
                  <c:v>103.95093496689999</c:v>
                </c:pt>
                <c:pt idx="7">
                  <c:v>60.945066973500005</c:v>
                </c:pt>
                <c:pt idx="8">
                  <c:v>31.991466681199999</c:v>
                </c:pt>
                <c:pt idx="9">
                  <c:v>47.072000046569997</c:v>
                </c:pt>
                <c:pt idx="10">
                  <c:v>42.541866853847999</c:v>
                </c:pt>
                <c:pt idx="11">
                  <c:v>17.579733729339999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3246296"/>
        <c:axId val="303243944"/>
      </c:lineChart>
      <c:catAx>
        <c:axId val="303246296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3243944"/>
        <c:crosses val="autoZero"/>
        <c:auto val="0"/>
        <c:lblAlgn val="ctr"/>
        <c:lblOffset val="100"/>
        <c:noMultiLvlLbl val="0"/>
      </c:catAx>
      <c:valAx>
        <c:axId val="303243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3246296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75215392649562218"/>
          <c:y val="0.17077206525654878"/>
          <c:w val="0.15643790650199729"/>
          <c:h val="0.243520148216767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Precipitation</a:t>
            </a:r>
            <a:r>
              <a:rPr lang="en-US" sz="1800" baseline="0"/>
              <a:t> and ET</a:t>
            </a:r>
            <a:endParaRPr lang="en-US" sz="1800"/>
          </a:p>
        </c:rich>
      </c:tx>
      <c:layout>
        <c:manualLayout>
          <c:xMode val="edge"/>
          <c:yMode val="edge"/>
          <c:x val="0.37510665059885068"/>
          <c:y val="1.41342756183745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9475757186562473E-2"/>
          <c:y val="0.12895261164059288"/>
          <c:w val="0.91212190069716814"/>
          <c:h val="0.61391252500110871"/>
        </c:manualLayout>
      </c:layout>
      <c:lineChart>
        <c:grouping val="standard"/>
        <c:varyColors val="0"/>
        <c:ser>
          <c:idx val="2"/>
          <c:order val="0"/>
          <c:tx>
            <c:strRef>
              <c:f>Sheet2!$H$1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tx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Sheet2!$L$2:$L$13</c:f>
              <c:numCache>
                <c:formatCode>m/d/yyyy</c:formatCode>
                <c:ptCount val="12"/>
                <c:pt idx="0">
                  <c:v>41183</c:v>
                </c:pt>
                <c:pt idx="1">
                  <c:v>41214</c:v>
                </c:pt>
                <c:pt idx="2">
                  <c:v>41244</c:v>
                </c:pt>
                <c:pt idx="3">
                  <c:v>41275</c:v>
                </c:pt>
                <c:pt idx="4">
                  <c:v>41306</c:v>
                </c:pt>
                <c:pt idx="5">
                  <c:v>41334</c:v>
                </c:pt>
                <c:pt idx="6">
                  <c:v>41365</c:v>
                </c:pt>
                <c:pt idx="7">
                  <c:v>41395</c:v>
                </c:pt>
                <c:pt idx="8">
                  <c:v>41426</c:v>
                </c:pt>
                <c:pt idx="9">
                  <c:v>41456</c:v>
                </c:pt>
                <c:pt idx="10">
                  <c:v>41487</c:v>
                </c:pt>
                <c:pt idx="11">
                  <c:v>41518</c:v>
                </c:pt>
              </c:numCache>
            </c:numRef>
          </c:cat>
          <c:val>
            <c:numRef>
              <c:f>Sheet2!$H$2:$H$13</c:f>
              <c:numCache>
                <c:formatCode>General</c:formatCode>
                <c:ptCount val="12"/>
                <c:pt idx="0">
                  <c:v>81.203201770799993</c:v>
                </c:pt>
                <c:pt idx="1">
                  <c:v>59.394133567799997</c:v>
                </c:pt>
                <c:pt idx="2">
                  <c:v>156.21547063169999</c:v>
                </c:pt>
                <c:pt idx="3">
                  <c:v>57.787732442200003</c:v>
                </c:pt>
                <c:pt idx="4">
                  <c:v>32.320000330600003</c:v>
                </c:pt>
                <c:pt idx="5">
                  <c:v>58.758399407100001</c:v>
                </c:pt>
                <c:pt idx="6">
                  <c:v>99.150933583599993</c:v>
                </c:pt>
                <c:pt idx="7">
                  <c:v>41.278933658859195</c:v>
                </c:pt>
                <c:pt idx="8">
                  <c:v>8.5333331177600003E-3</c:v>
                </c:pt>
                <c:pt idx="9">
                  <c:v>20.539733250899999</c:v>
                </c:pt>
                <c:pt idx="10">
                  <c:v>15.7119995753</c:v>
                </c:pt>
                <c:pt idx="11">
                  <c:v>70.904534816720002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Sheet2!$F$1</c:f>
              <c:strCache>
                <c:ptCount val="1"/>
                <c:pt idx="0">
                  <c:v>Rain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Sheet2!$L$2:$L$13</c:f>
              <c:numCache>
                <c:formatCode>m/d/yyyy</c:formatCode>
                <c:ptCount val="12"/>
                <c:pt idx="0">
                  <c:v>41183</c:v>
                </c:pt>
                <c:pt idx="1">
                  <c:v>41214</c:v>
                </c:pt>
                <c:pt idx="2">
                  <c:v>41244</c:v>
                </c:pt>
                <c:pt idx="3">
                  <c:v>41275</c:v>
                </c:pt>
                <c:pt idx="4">
                  <c:v>41306</c:v>
                </c:pt>
                <c:pt idx="5">
                  <c:v>41334</c:v>
                </c:pt>
                <c:pt idx="6">
                  <c:v>41365</c:v>
                </c:pt>
                <c:pt idx="7">
                  <c:v>41395</c:v>
                </c:pt>
                <c:pt idx="8">
                  <c:v>41426</c:v>
                </c:pt>
                <c:pt idx="9">
                  <c:v>41456</c:v>
                </c:pt>
                <c:pt idx="10">
                  <c:v>41487</c:v>
                </c:pt>
                <c:pt idx="11">
                  <c:v>41518</c:v>
                </c:pt>
              </c:numCache>
            </c:numRef>
          </c:cat>
          <c:val>
            <c:numRef>
              <c:f>Sheet2!$F$2:$F$13</c:f>
              <c:numCache>
                <c:formatCode>General</c:formatCode>
                <c:ptCount val="12"/>
                <c:pt idx="0">
                  <c:v>69.529602050799994</c:v>
                </c:pt>
                <c:pt idx="1">
                  <c:v>37.401599883999999</c:v>
                </c:pt>
                <c:pt idx="2">
                  <c:v>38.225067138699998</c:v>
                </c:pt>
                <c:pt idx="3">
                  <c:v>0</c:v>
                </c:pt>
                <c:pt idx="4">
                  <c:v>0</c:v>
                </c:pt>
                <c:pt idx="5">
                  <c:v>3.5583999156999999</c:v>
                </c:pt>
                <c:pt idx="6">
                  <c:v>59.775999704999997</c:v>
                </c:pt>
                <c:pt idx="7">
                  <c:v>41.258666992199998</c:v>
                </c:pt>
                <c:pt idx="8">
                  <c:v>8.5333331177600003E-3</c:v>
                </c:pt>
                <c:pt idx="9">
                  <c:v>20.539733250899999</c:v>
                </c:pt>
                <c:pt idx="10">
                  <c:v>15.7119995753</c:v>
                </c:pt>
                <c:pt idx="11">
                  <c:v>68.590934753400006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Sheet2!$G$1</c:f>
              <c:strCache>
                <c:ptCount val="1"/>
                <c:pt idx="0">
                  <c:v>Snow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Sheet2!$L$2:$L$13</c:f>
              <c:numCache>
                <c:formatCode>m/d/yyyy</c:formatCode>
                <c:ptCount val="12"/>
                <c:pt idx="0">
                  <c:v>41183</c:v>
                </c:pt>
                <c:pt idx="1">
                  <c:v>41214</c:v>
                </c:pt>
                <c:pt idx="2">
                  <c:v>41244</c:v>
                </c:pt>
                <c:pt idx="3">
                  <c:v>41275</c:v>
                </c:pt>
                <c:pt idx="4">
                  <c:v>41306</c:v>
                </c:pt>
                <c:pt idx="5">
                  <c:v>41334</c:v>
                </c:pt>
                <c:pt idx="6">
                  <c:v>41365</c:v>
                </c:pt>
                <c:pt idx="7">
                  <c:v>41395</c:v>
                </c:pt>
                <c:pt idx="8">
                  <c:v>41426</c:v>
                </c:pt>
                <c:pt idx="9">
                  <c:v>41456</c:v>
                </c:pt>
                <c:pt idx="10">
                  <c:v>41487</c:v>
                </c:pt>
                <c:pt idx="11">
                  <c:v>41518</c:v>
                </c:pt>
              </c:numCache>
            </c:numRef>
          </c:cat>
          <c:val>
            <c:numRef>
              <c:f>Sheet2!$G$2:$G$13</c:f>
              <c:numCache>
                <c:formatCode>General</c:formatCode>
                <c:ptCount val="12"/>
                <c:pt idx="0">
                  <c:v>11.67359972</c:v>
                </c:pt>
                <c:pt idx="1">
                  <c:v>21.992533683800001</c:v>
                </c:pt>
                <c:pt idx="2">
                  <c:v>117.990403493</c:v>
                </c:pt>
                <c:pt idx="3">
                  <c:v>57.787732442200003</c:v>
                </c:pt>
                <c:pt idx="4">
                  <c:v>32.320000330600003</c:v>
                </c:pt>
                <c:pt idx="5">
                  <c:v>55.1999994914</c:v>
                </c:pt>
                <c:pt idx="6">
                  <c:v>39.374933878599997</c:v>
                </c:pt>
                <c:pt idx="7">
                  <c:v>2.0266666659199999E-2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2.31360006332</c:v>
                </c:pt>
              </c:numCache>
            </c:numRef>
          </c:val>
          <c:smooth val="0"/>
        </c:ser>
        <c:ser>
          <c:idx val="0"/>
          <c:order val="3"/>
          <c:tx>
            <c:strRef>
              <c:f>Sheet2!$E$1</c:f>
              <c:strCache>
                <c:ptCount val="1"/>
                <c:pt idx="0">
                  <c:v>ET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val>
            <c:numRef>
              <c:f>Sheet2!$E$2:$E$13</c:f>
              <c:numCache>
                <c:formatCode>General</c:formatCode>
                <c:ptCount val="12"/>
                <c:pt idx="0">
                  <c:v>21.4265664419</c:v>
                </c:pt>
                <c:pt idx="1">
                  <c:v>11.8006000519</c:v>
                </c:pt>
                <c:pt idx="2">
                  <c:v>5.1920334696800001</c:v>
                </c:pt>
                <c:pt idx="3">
                  <c:v>4.6811332702600001</c:v>
                </c:pt>
                <c:pt idx="4">
                  <c:v>9.19756698608</c:v>
                </c:pt>
                <c:pt idx="5">
                  <c:v>17.780333201099999</c:v>
                </c:pt>
                <c:pt idx="6">
                  <c:v>25.272500355999998</c:v>
                </c:pt>
                <c:pt idx="7">
                  <c:v>35.629099527999998</c:v>
                </c:pt>
                <c:pt idx="8">
                  <c:v>16.205233573899999</c:v>
                </c:pt>
                <c:pt idx="9">
                  <c:v>27.627298990900002</c:v>
                </c:pt>
                <c:pt idx="10">
                  <c:v>26.042432784999999</c:v>
                </c:pt>
                <c:pt idx="11">
                  <c:v>32.512366612800001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3243552"/>
        <c:axId val="303244336"/>
      </c:lineChart>
      <c:catAx>
        <c:axId val="303243552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3244336"/>
        <c:crosses val="autoZero"/>
        <c:auto val="0"/>
        <c:lblAlgn val="ctr"/>
        <c:lblOffset val="100"/>
        <c:noMultiLvlLbl val="0"/>
      </c:catAx>
      <c:valAx>
        <c:axId val="303244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3243552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63676490784702255"/>
          <c:y val="0.14032330764308171"/>
          <c:w val="0.33022887683081065"/>
          <c:h val="0.225560038210771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Storage</a:t>
            </a:r>
          </a:p>
        </c:rich>
      </c:tx>
      <c:layout>
        <c:manualLayout>
          <c:xMode val="edge"/>
          <c:yMode val="edge"/>
          <c:x val="0.4487514515231051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9475757186562473E-2"/>
          <c:y val="0.12895261164059288"/>
          <c:w val="0.91212190069716814"/>
          <c:h val="0.61391252500110871"/>
        </c:manualLayout>
      </c:layout>
      <c:lineChart>
        <c:grouping val="standard"/>
        <c:varyColors val="0"/>
        <c:ser>
          <c:idx val="2"/>
          <c:order val="0"/>
          <c:tx>
            <c:strRef>
              <c:f>Sheet2!$D$22</c:f>
              <c:strCache>
                <c:ptCount val="1"/>
                <c:pt idx="0">
                  <c:v>Soil (200 cm)</c:v>
                </c:pt>
              </c:strCache>
            </c:strRef>
          </c:tx>
          <c:spPr>
            <a:ln w="2857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Sheet2!$F$23:$F$35</c:f>
              <c:strCache>
                <c:ptCount val="13"/>
                <c:pt idx="0">
                  <c:v>Oct</c:v>
                </c:pt>
                <c:pt idx="1">
                  <c:v>Nov</c:v>
                </c:pt>
                <c:pt idx="2">
                  <c:v>Dec</c:v>
                </c:pt>
                <c:pt idx="3">
                  <c:v>Jan</c:v>
                </c:pt>
                <c:pt idx="4">
                  <c:v>Feb</c:v>
                </c:pt>
                <c:pt idx="5">
                  <c:v>Mar</c:v>
                </c:pt>
                <c:pt idx="6">
                  <c:v>Apr</c:v>
                </c:pt>
                <c:pt idx="7">
                  <c:v>May</c:v>
                </c:pt>
                <c:pt idx="8">
                  <c:v>Jun</c:v>
                </c:pt>
                <c:pt idx="9">
                  <c:v>Jul</c:v>
                </c:pt>
                <c:pt idx="10">
                  <c:v>Aug</c:v>
                </c:pt>
                <c:pt idx="11">
                  <c:v>Sep</c:v>
                </c:pt>
                <c:pt idx="12">
                  <c:v>Oct</c:v>
                </c:pt>
              </c:strCache>
            </c:strRef>
          </c:cat>
          <c:val>
            <c:numRef>
              <c:f>Sheet2!$D$23:$D$35</c:f>
              <c:numCache>
                <c:formatCode>General</c:formatCode>
                <c:ptCount val="13"/>
                <c:pt idx="0">
                  <c:v>472.87621053100003</c:v>
                </c:pt>
                <c:pt idx="1">
                  <c:v>522.815165202</c:v>
                </c:pt>
                <c:pt idx="2">
                  <c:v>549.39403279600003</c:v>
                </c:pt>
                <c:pt idx="3">
                  <c:v>573.17476399700001</c:v>
                </c:pt>
                <c:pt idx="4">
                  <c:v>569.855244954</c:v>
                </c:pt>
                <c:pt idx="5">
                  <c:v>569.88918050100006</c:v>
                </c:pt>
                <c:pt idx="6">
                  <c:v>615.21128336599998</c:v>
                </c:pt>
                <c:pt idx="7">
                  <c:v>677.92598470099995</c:v>
                </c:pt>
                <c:pt idx="8">
                  <c:v>661.06042480500003</c:v>
                </c:pt>
                <c:pt idx="9">
                  <c:v>612.87329101600005</c:v>
                </c:pt>
                <c:pt idx="10">
                  <c:v>558.716796875</c:v>
                </c:pt>
                <c:pt idx="11">
                  <c:v>505.84538777699998</c:v>
                </c:pt>
                <c:pt idx="12">
                  <c:v>526.64957682299996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Sheet2!$E$22</c:f>
              <c:strCache>
                <c:ptCount val="1"/>
                <c:pt idx="0">
                  <c:v>Snow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Sheet2!$F$23:$F$35</c:f>
              <c:strCache>
                <c:ptCount val="13"/>
                <c:pt idx="0">
                  <c:v>Oct</c:v>
                </c:pt>
                <c:pt idx="1">
                  <c:v>Nov</c:v>
                </c:pt>
                <c:pt idx="2">
                  <c:v>Dec</c:v>
                </c:pt>
                <c:pt idx="3">
                  <c:v>Jan</c:v>
                </c:pt>
                <c:pt idx="4">
                  <c:v>Feb</c:v>
                </c:pt>
                <c:pt idx="5">
                  <c:v>Mar</c:v>
                </c:pt>
                <c:pt idx="6">
                  <c:v>Apr</c:v>
                </c:pt>
                <c:pt idx="7">
                  <c:v>May</c:v>
                </c:pt>
                <c:pt idx="8">
                  <c:v>Jun</c:v>
                </c:pt>
                <c:pt idx="9">
                  <c:v>Jul</c:v>
                </c:pt>
                <c:pt idx="10">
                  <c:v>Aug</c:v>
                </c:pt>
                <c:pt idx="11">
                  <c:v>Sep</c:v>
                </c:pt>
                <c:pt idx="12">
                  <c:v>Oct</c:v>
                </c:pt>
              </c:strCache>
            </c:strRef>
          </c:cat>
          <c:val>
            <c:numRef>
              <c:f>Sheet2!$E$23:$E$35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8.3989332467299995</c:v>
                </c:pt>
                <c:pt idx="3">
                  <c:v>121.868797302</c:v>
                </c:pt>
                <c:pt idx="4">
                  <c:v>173.46560160300001</c:v>
                </c:pt>
                <c:pt idx="5">
                  <c:v>193.92853037500001</c:v>
                </c:pt>
                <c:pt idx="6">
                  <c:v>130.892801921</c:v>
                </c:pt>
                <c:pt idx="7">
                  <c:v>38.297599792500002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3249824"/>
        <c:axId val="303250216"/>
      </c:lineChart>
      <c:catAx>
        <c:axId val="303249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3250216"/>
        <c:crosses val="autoZero"/>
        <c:auto val="0"/>
        <c:lblAlgn val="ctr"/>
        <c:lblOffset val="100"/>
        <c:noMultiLvlLbl val="0"/>
      </c:catAx>
      <c:valAx>
        <c:axId val="303250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3249824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12993481269386781"/>
          <c:y val="0.38517928286852582"/>
          <c:w val="0.22353525809273844"/>
          <c:h val="0.185259591555039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51EF2-8729-48C2-89D3-2A26CBDC020F}" type="datetimeFigureOut">
              <a:rPr lang="en-US" smtClean="0"/>
              <a:t>10/31/2013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96091-56E6-4025-80C0-8D27F2D60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75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51EF2-8729-48C2-89D3-2A26CBDC020F}" type="datetimeFigureOut">
              <a:rPr lang="en-US" smtClean="0"/>
              <a:t>10/31/2013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96091-56E6-4025-80C0-8D27F2D60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118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51EF2-8729-48C2-89D3-2A26CBDC020F}" type="datetimeFigureOut">
              <a:rPr lang="en-US" smtClean="0"/>
              <a:t>10/31/2013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96091-56E6-4025-80C0-8D27F2D60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11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51EF2-8729-48C2-89D3-2A26CBDC020F}" type="datetimeFigureOut">
              <a:rPr lang="en-US" smtClean="0"/>
              <a:t>10/31/2013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96091-56E6-4025-80C0-8D27F2D60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53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51EF2-8729-48C2-89D3-2A26CBDC020F}" type="datetimeFigureOut">
              <a:rPr lang="en-US" smtClean="0"/>
              <a:t>10/31/2013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96091-56E6-4025-80C0-8D27F2D60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48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51EF2-8729-48C2-89D3-2A26CBDC020F}" type="datetimeFigureOut">
              <a:rPr lang="en-US" smtClean="0"/>
              <a:t>10/31/2013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96091-56E6-4025-80C0-8D27F2D60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68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51EF2-8729-48C2-89D3-2A26CBDC020F}" type="datetimeFigureOut">
              <a:rPr lang="en-US" smtClean="0"/>
              <a:t>10/31/2013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96091-56E6-4025-80C0-8D27F2D60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365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51EF2-8729-48C2-89D3-2A26CBDC020F}" type="datetimeFigureOut">
              <a:rPr lang="en-US" smtClean="0"/>
              <a:t>10/31/2013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96091-56E6-4025-80C0-8D27F2D60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288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51EF2-8729-48C2-89D3-2A26CBDC020F}" type="datetimeFigureOut">
              <a:rPr lang="en-US" smtClean="0"/>
              <a:t>10/31/2013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96091-56E6-4025-80C0-8D27F2D60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839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51EF2-8729-48C2-89D3-2A26CBDC020F}" type="datetimeFigureOut">
              <a:rPr lang="en-US" smtClean="0"/>
              <a:t>10/31/2013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96091-56E6-4025-80C0-8D27F2D60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639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51EF2-8729-48C2-89D3-2A26CBDC020F}" type="datetimeFigureOut">
              <a:rPr lang="en-US" smtClean="0"/>
              <a:t>10/31/2013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96091-56E6-4025-80C0-8D27F2D60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353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1EF2-8729-48C2-89D3-2A26CBDC020F}" type="datetimeFigureOut">
              <a:rPr lang="en-US" smtClean="0"/>
              <a:t>10/31/2013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96091-56E6-4025-80C0-8D27F2D60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5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481579" y="2306865"/>
            <a:ext cx="2798844" cy="3121250"/>
            <a:chOff x="2558427" y="578623"/>
            <a:chExt cx="2798844" cy="3121250"/>
          </a:xfrm>
        </p:grpSpPr>
        <p:sp>
          <p:nvSpPr>
            <p:cNvPr id="4" name="Rectangle 3"/>
            <p:cNvSpPr/>
            <p:nvPr/>
          </p:nvSpPr>
          <p:spPr>
            <a:xfrm>
              <a:off x="3145872" y="2525087"/>
              <a:ext cx="1417739" cy="1174786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204594" y="2223083"/>
              <a:ext cx="1300294" cy="285225"/>
            </a:xfrm>
            <a:prstGeom prst="rect">
              <a:avLst/>
            </a:prstGeom>
            <a:solidFill>
              <a:schemeClr val="bg2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3481431" y="1921079"/>
              <a:ext cx="16778" cy="587229"/>
            </a:xfrm>
            <a:prstGeom prst="line">
              <a:avLst/>
            </a:prstGeom>
            <a:ln w="762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Isosceles Triangle 5"/>
            <p:cNvSpPr/>
            <p:nvPr/>
          </p:nvSpPr>
          <p:spPr>
            <a:xfrm>
              <a:off x="3338818" y="1484851"/>
              <a:ext cx="302004" cy="562063"/>
            </a:xfrm>
            <a:prstGeom prst="triangle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498209" y="1551747"/>
              <a:ext cx="6719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Cstor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615190" y="2180922"/>
              <a:ext cx="6061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SWE</a:t>
              </a:r>
              <a:endParaRPr lang="en-US" dirty="0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3338818" y="578840"/>
              <a:ext cx="0" cy="75479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4357004" y="578840"/>
              <a:ext cx="0" cy="75479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306982" y="712739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RF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355606" y="704133"/>
              <a:ext cx="3962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SF</a:t>
              </a:r>
              <a:endParaRPr lang="en-US" dirty="0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4504888" y="2508308"/>
              <a:ext cx="54528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4579494" y="2122199"/>
              <a:ext cx="7024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Qsurf</a:t>
              </a:r>
              <a:endParaRPr lang="en-US" dirty="0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4504888" y="3407328"/>
              <a:ext cx="54528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4579494" y="3021219"/>
              <a:ext cx="7777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Qbase</a:t>
              </a:r>
              <a:endParaRPr lang="en-US" dirty="0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3833222" y="578623"/>
              <a:ext cx="0" cy="754793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831824" y="703916"/>
              <a:ext cx="409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ET</a:t>
              </a:r>
              <a:endParaRPr lang="en-US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2927758" y="2525085"/>
              <a:ext cx="16778" cy="1174787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 rot="16200000">
              <a:off x="2307717" y="2927811"/>
              <a:ext cx="8707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200 cm</a:t>
              </a:r>
              <a:endParaRPr lang="en-US" dirty="0"/>
            </a:p>
          </p:txBody>
        </p:sp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271278"/>
              </p:ext>
            </p:extLst>
          </p:nvPr>
        </p:nvGraphicFramePr>
        <p:xfrm>
          <a:off x="3290351" y="2090898"/>
          <a:ext cx="5617979" cy="140208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872696"/>
                <a:gridCol w="4745283"/>
              </a:tblGrid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RF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Rainfall (unfrozen precipitation) (kg/m^2)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SF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Snowfall (frozen precipitation) (kg/m^2)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Qsurf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Surface runoff (non-infiltrating) (kg/m^2)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Qbase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Subsurface runoff (baseflow) (kg/m^2)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ET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Total evapotranspiration (kg/m^2)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05555"/>
              </p:ext>
            </p:extLst>
          </p:nvPr>
        </p:nvGraphicFramePr>
        <p:xfrm>
          <a:off x="3280423" y="4405343"/>
          <a:ext cx="5773328" cy="1201059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896828"/>
                <a:gridCol w="4876500"/>
              </a:tblGrid>
              <a:tr h="4003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SM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0-200 cm Total column soil moisture content (kg/m^2)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003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SWE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Accumulated snow water-equivalent (kg/m^2)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003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Cstor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Plant canopy surface water (kg/m^2)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834576" y="1380922"/>
            <a:ext cx="18376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NZ" altLang="en-US" sz="2400" u="sng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Flux</a:t>
            </a:r>
            <a:r>
              <a:rPr lang="en-NZ" altLang="en-US" sz="1100" u="sng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NZ" altLang="en-US" sz="2400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variables</a:t>
            </a:r>
            <a:endParaRPr lang="en-US" alt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3542" y="452486"/>
            <a:ext cx="77749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Land Data Assimilation System Water Balance</a:t>
            </a:r>
            <a:endParaRPr lang="en-US" sz="3200" dirty="0"/>
          </a:p>
        </p:txBody>
      </p:sp>
      <p:sp>
        <p:nvSpPr>
          <p:cNvPr id="17" name="Rectangle 16"/>
          <p:cNvSpPr/>
          <p:nvPr/>
        </p:nvSpPr>
        <p:spPr>
          <a:xfrm>
            <a:off x="4861730" y="3870418"/>
            <a:ext cx="1783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NZ" altLang="en-US" u="sng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Storage variables</a:t>
            </a:r>
            <a:endParaRPr lang="en-NZ" alt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33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279" y="891251"/>
            <a:ext cx="4274068" cy="571717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6528" y="1674350"/>
            <a:ext cx="2818853" cy="4366911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8098" y="133634"/>
            <a:ext cx="7886700" cy="757618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Zonal Average of Raster Series over Basin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7529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481579" y="2306865"/>
            <a:ext cx="2798844" cy="3121250"/>
            <a:chOff x="2558427" y="578623"/>
            <a:chExt cx="2798844" cy="3121250"/>
          </a:xfrm>
        </p:grpSpPr>
        <p:sp>
          <p:nvSpPr>
            <p:cNvPr id="4" name="Rectangle 3"/>
            <p:cNvSpPr/>
            <p:nvPr/>
          </p:nvSpPr>
          <p:spPr>
            <a:xfrm>
              <a:off x="3145872" y="2525087"/>
              <a:ext cx="1417739" cy="1174786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204594" y="2223083"/>
              <a:ext cx="1300294" cy="285225"/>
            </a:xfrm>
            <a:prstGeom prst="rect">
              <a:avLst/>
            </a:prstGeom>
            <a:solidFill>
              <a:schemeClr val="bg2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3481431" y="1921079"/>
              <a:ext cx="16778" cy="587229"/>
            </a:xfrm>
            <a:prstGeom prst="line">
              <a:avLst/>
            </a:prstGeom>
            <a:ln w="762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Isosceles Triangle 5"/>
            <p:cNvSpPr/>
            <p:nvPr/>
          </p:nvSpPr>
          <p:spPr>
            <a:xfrm>
              <a:off x="3338818" y="1484851"/>
              <a:ext cx="302004" cy="562063"/>
            </a:xfrm>
            <a:prstGeom prst="triangle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498209" y="1551747"/>
              <a:ext cx="6719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Cstor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615190" y="2180922"/>
              <a:ext cx="6061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SWE</a:t>
              </a:r>
              <a:endParaRPr lang="en-US" dirty="0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3338818" y="578840"/>
              <a:ext cx="0" cy="75479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4357004" y="578840"/>
              <a:ext cx="0" cy="75479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306982" y="712739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RF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355606" y="704133"/>
              <a:ext cx="3962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SF</a:t>
              </a:r>
              <a:endParaRPr lang="en-US" dirty="0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4504888" y="2508308"/>
              <a:ext cx="54528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4579494" y="2122199"/>
              <a:ext cx="7024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Qsurf</a:t>
              </a:r>
              <a:endParaRPr lang="en-US" dirty="0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4504888" y="3407328"/>
              <a:ext cx="54528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4579494" y="3021219"/>
              <a:ext cx="7777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Qbase</a:t>
              </a:r>
              <a:endParaRPr lang="en-US" dirty="0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3833222" y="578623"/>
              <a:ext cx="0" cy="754793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831824" y="703916"/>
              <a:ext cx="409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ET</a:t>
              </a:r>
              <a:endParaRPr lang="en-US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2927758" y="2525085"/>
              <a:ext cx="16778" cy="1174787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 rot="16200000">
              <a:off x="2307717" y="2927811"/>
              <a:ext cx="8707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200 cm</a:t>
              </a:r>
              <a:endParaRPr lang="en-US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63542" y="452486"/>
            <a:ext cx="77749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Land Data Assimilation System Water Balance</a:t>
            </a:r>
            <a:endParaRPr lang="en-US" sz="32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5903798"/>
              </p:ext>
            </p:extLst>
          </p:nvPr>
        </p:nvGraphicFramePr>
        <p:xfrm>
          <a:off x="3692525" y="1536700"/>
          <a:ext cx="4786313" cy="470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Worksheet" r:id="rId3" imgW="3676682" imgH="3609911" progId="Excel.Sheet.12">
                  <p:embed/>
                </p:oleObj>
              </mc:Choice>
              <mc:Fallback>
                <p:oleObj name="Worksheet" r:id="rId3" imgW="3676682" imgH="360991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92525" y="1536700"/>
                        <a:ext cx="4786313" cy="4700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27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6096292"/>
              </p:ext>
            </p:extLst>
          </p:nvPr>
        </p:nvGraphicFramePr>
        <p:xfrm>
          <a:off x="180535" y="1289035"/>
          <a:ext cx="7856193" cy="5012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185512"/>
            <a:ext cx="7886700" cy="1325563"/>
          </a:xfrm>
        </p:spPr>
        <p:txBody>
          <a:bodyPr/>
          <a:lstStyle/>
          <a:p>
            <a:pPr algn="ctr"/>
            <a:r>
              <a:rPr lang="en-US" dirty="0" smtClean="0"/>
              <a:t>Storage Variable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222491" y="3842454"/>
            <a:ext cx="68090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721262" y="4527534"/>
            <a:ext cx="3102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22491" y="4075776"/>
            <a:ext cx="5715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759765" y="4650871"/>
            <a:ext cx="5715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297039" y="4702627"/>
            <a:ext cx="5715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834313" y="4449585"/>
            <a:ext cx="5715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371587" y="3989510"/>
            <a:ext cx="5715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908861" y="3089488"/>
            <a:ext cx="5715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46135" y="2258484"/>
            <a:ext cx="5715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983409" y="2479895"/>
            <a:ext cx="5715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486735" y="3322401"/>
            <a:ext cx="5715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040983" y="3707713"/>
            <a:ext cx="5715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595231" y="3998134"/>
            <a:ext cx="5715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132510" y="4284045"/>
            <a:ext cx="5715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7876383" y="3836291"/>
            <a:ext cx="0" cy="691243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883009" y="3922553"/>
            <a:ext cx="1252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Correct Net Storage Change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4031188" y="4031823"/>
            <a:ext cx="1252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Wrong Net Storage Change</a:t>
            </a:r>
            <a:endParaRPr lang="en-US" sz="12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327378" y="4067973"/>
            <a:ext cx="4159357" cy="78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128431" y="4288462"/>
            <a:ext cx="20040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283553" y="4090874"/>
            <a:ext cx="0" cy="21491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509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374" y="110483"/>
            <a:ext cx="7886700" cy="5261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Logan River Water Balance 2013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263516" y="1551606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mm</a:t>
            </a:r>
            <a:endParaRPr lang="en-US" dirty="0"/>
          </a:p>
        </p:txBody>
      </p:sp>
      <p:graphicFrame>
        <p:nvGraphicFramePr>
          <p:cNvPr id="24" name="Chart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3662948"/>
              </p:ext>
            </p:extLst>
          </p:nvPr>
        </p:nvGraphicFramePr>
        <p:xfrm>
          <a:off x="752354" y="630771"/>
          <a:ext cx="7430947" cy="2428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1" name="Rectangle 30"/>
          <p:cNvSpPr/>
          <p:nvPr/>
        </p:nvSpPr>
        <p:spPr>
          <a:xfrm>
            <a:off x="478707" y="2503642"/>
            <a:ext cx="7947663" cy="5555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6" name="Chart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4159842"/>
              </p:ext>
            </p:extLst>
          </p:nvPr>
        </p:nvGraphicFramePr>
        <p:xfrm>
          <a:off x="848040" y="2474751"/>
          <a:ext cx="7434323" cy="2695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" name="Rectangle 29"/>
          <p:cNvSpPr/>
          <p:nvPr/>
        </p:nvSpPr>
        <p:spPr>
          <a:xfrm>
            <a:off x="1307939" y="4517826"/>
            <a:ext cx="7118431" cy="5634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9" name="Chart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8061770"/>
              </p:ext>
            </p:extLst>
          </p:nvPr>
        </p:nvGraphicFramePr>
        <p:xfrm>
          <a:off x="691949" y="4467225"/>
          <a:ext cx="7858125" cy="2390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TextBox 21"/>
          <p:cNvSpPr txBox="1"/>
          <p:nvPr/>
        </p:nvSpPr>
        <p:spPr>
          <a:xfrm rot="16200000">
            <a:off x="375147" y="4916748"/>
            <a:ext cx="561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mm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 rot="16200000">
            <a:off x="386694" y="3551988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03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</TotalTime>
  <Words>135</Words>
  <Application>Microsoft Office PowerPoint</Application>
  <PresentationFormat>On-screen Show (4:3)</PresentationFormat>
  <Paragraphs>50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Microsoft Excel Worksheet</vt:lpstr>
      <vt:lpstr>PowerPoint Presentation</vt:lpstr>
      <vt:lpstr>Zonal Average of Raster Series over Basin</vt:lpstr>
      <vt:lpstr>PowerPoint Presentation</vt:lpstr>
      <vt:lpstr>Storage Variable</vt:lpstr>
      <vt:lpstr>Logan River Water Balance 2013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Tarboton</dc:creator>
  <cp:lastModifiedBy>David Tarboton</cp:lastModifiedBy>
  <cp:revision>16</cp:revision>
  <dcterms:created xsi:type="dcterms:W3CDTF">2013-10-28T06:49:55Z</dcterms:created>
  <dcterms:modified xsi:type="dcterms:W3CDTF">2013-10-31T06:47:39Z</dcterms:modified>
</cp:coreProperties>
</file>