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58" r:id="rId4"/>
    <p:sldId id="270" r:id="rId5"/>
    <p:sldId id="259" r:id="rId6"/>
    <p:sldId id="257" r:id="rId7"/>
    <p:sldId id="260" r:id="rId8"/>
    <p:sldId id="265" r:id="rId9"/>
    <p:sldId id="266" r:id="rId10"/>
    <p:sldId id="271" r:id="rId11"/>
    <p:sldId id="264" r:id="rId12"/>
    <p:sldId id="272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549EB-162C-43FD-8069-B8160AEBA5F7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CD9E9-3B99-432A-8F15-D10ABE249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9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D9E9-3B99-432A-8F15-D10ABE249C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0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Low-relief, heterogeneous,</a:t>
            </a:r>
            <a:r>
              <a:rPr lang="en-US" baseline="0" dirty="0" smtClean="0"/>
              <a:t> low gradient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D9E9-3B99-432A-8F15-D10ABE249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Steep slopes, vegetative,</a:t>
            </a:r>
            <a:r>
              <a:rPr lang="en-US" baseline="0" dirty="0" smtClean="0"/>
              <a:t> highly variable landscape- transitions from </a:t>
            </a:r>
            <a:r>
              <a:rPr lang="en-US" baseline="0" smtClean="0"/>
              <a:t>steep to flat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D9E9-3B99-432A-8F15-D10ABE249C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3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D9E9-3B99-432A-8F15-D10ABE249C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6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D9E9-3B99-432A-8F15-D10ABE249C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initiation area/channel head which corresponds to the inflection point on the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CD9E9-3B99-432A-8F15-D10ABE249C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7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6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7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6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7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D4DD1-524A-4A8E-B8FD-CD8DD3CE176D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87CD-6AD5-47E1-9B58-35A0A756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0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14011" r="5239" b="13511"/>
          <a:stretch/>
        </p:blipFill>
        <p:spPr>
          <a:xfrm>
            <a:off x="0" y="0"/>
            <a:ext cx="9489090" cy="6858754"/>
          </a:xfrm>
          <a:prstGeom prst="rect">
            <a:avLst/>
          </a:prstGeom>
          <a:solidFill>
            <a:schemeClr val="accent1">
              <a:alpha val="51000"/>
            </a:schemeClr>
          </a:solidFill>
          <a:effectLst>
            <a:reflection endPos="0" dist="508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219200" y="1066800"/>
            <a:ext cx="6477000" cy="1905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GIS feature extraction tools</a:t>
            </a:r>
            <a:br>
              <a:rPr lang="en-US" dirty="0" smtClean="0"/>
            </a:br>
            <a:r>
              <a:rPr lang="en-US" dirty="0" smtClean="0"/>
              <a:t> in </a:t>
            </a:r>
            <a:r>
              <a:rPr lang="en-US" b="1" dirty="0" smtClean="0"/>
              <a:t>diverse</a:t>
            </a:r>
            <a:r>
              <a:rPr lang="en-US" dirty="0" smtClean="0"/>
              <a:t> landscapes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0200"/>
            <a:ext cx="93726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Anna </a:t>
            </a:r>
            <a:r>
              <a:rPr lang="en-US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Kladzyk</a:t>
            </a:r>
            <a:endParaRPr lang="en-US" sz="2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M.S. Candidate, Expected 2015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Department of Environmental and Water Resources Engineering </a:t>
            </a:r>
            <a:endParaRPr lang="en-US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University of Texas-Austin</a:t>
            </a:r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7724" y="6564868"/>
            <a:ext cx="198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EROS, USGS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526" y="0"/>
            <a:ext cx="9152526" cy="6880847"/>
          </a:xfrm>
          <a:prstGeom prst="rect">
            <a:avLst/>
          </a:prstGeom>
          <a:blipFill dpi="0" rotWithShape="1">
            <a:blip r:embed="rId2">
              <a:alphaModFix amt="18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Discussion: </a:t>
            </a:r>
            <a:r>
              <a:rPr lang="en-US" dirty="0" smtClean="0"/>
              <a:t>Filtering operations affect curvature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42047"/>
            <a:ext cx="8001000" cy="5615953"/>
          </a:xfrm>
        </p:spPr>
      </p:pic>
      <p:sp>
        <p:nvSpPr>
          <p:cNvPr id="5" name="Rectangle 4"/>
          <p:cNvSpPr/>
          <p:nvPr/>
        </p:nvSpPr>
        <p:spPr>
          <a:xfrm>
            <a:off x="5029200" y="5791200"/>
            <a:ext cx="831273" cy="762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1905000"/>
            <a:ext cx="997528" cy="9144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1800" y="4114800"/>
            <a:ext cx="831273" cy="762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0" y="6477001"/>
            <a:ext cx="4953000" cy="45719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8526" y="6511515"/>
            <a:ext cx="503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 of </a:t>
            </a:r>
            <a:r>
              <a:rPr lang="en-US" dirty="0" err="1" smtClean="0"/>
              <a:t>ArcMap</a:t>
            </a:r>
            <a:r>
              <a:rPr lang="en-US" dirty="0" smtClean="0"/>
              <a:t> curvature results in Eel River Basin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07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5715000" cy="1143000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Preliminary Results: </a:t>
            </a:r>
            <a:br>
              <a:rPr lang="en-US" sz="3800" b="1" dirty="0" smtClean="0"/>
            </a:br>
            <a:r>
              <a:rPr lang="en-US" sz="3800" b="1" dirty="0" smtClean="0"/>
              <a:t>Slope v. </a:t>
            </a:r>
            <a:r>
              <a:rPr lang="en-US" sz="3800" b="1" dirty="0" err="1" smtClean="0"/>
              <a:t>Accum</a:t>
            </a:r>
            <a:r>
              <a:rPr lang="en-US" sz="3800" b="1" dirty="0" smtClean="0"/>
              <a:t>. Area plots &amp; Drainage networks [</a:t>
            </a:r>
            <a:r>
              <a:rPr lang="en-US" sz="3800" b="1" dirty="0" err="1" smtClean="0"/>
              <a:t>GeoNet</a:t>
            </a:r>
            <a:r>
              <a:rPr lang="en-US" sz="3800" b="1" dirty="0" smtClean="0"/>
              <a:t>]</a:t>
            </a:r>
            <a:endParaRPr lang="en-US" sz="3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7143"/>
          <a:stretch/>
        </p:blipFill>
        <p:spPr>
          <a:xfrm>
            <a:off x="304800" y="2417762"/>
            <a:ext cx="5236846" cy="4364038"/>
          </a:xfrm>
        </p:spPr>
      </p:pic>
      <p:sp>
        <p:nvSpPr>
          <p:cNvPr id="6" name="TextBox 5"/>
          <p:cNvSpPr txBox="1"/>
          <p:nvPr/>
        </p:nvSpPr>
        <p:spPr>
          <a:xfrm>
            <a:off x="152400" y="6400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[Eel River Basin]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" b="3631"/>
          <a:stretch/>
        </p:blipFill>
        <p:spPr>
          <a:xfrm>
            <a:off x="6172200" y="381000"/>
            <a:ext cx="2827241" cy="62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2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Further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comparison of curvature results</a:t>
            </a:r>
          </a:p>
          <a:p>
            <a:r>
              <a:rPr lang="en-US" dirty="0" smtClean="0"/>
              <a:t>Calculate accumulation areas for basins in </a:t>
            </a:r>
            <a:r>
              <a:rPr lang="en-US" dirty="0" err="1" smtClean="0"/>
              <a:t>ArcMap</a:t>
            </a:r>
            <a:endParaRPr lang="en-US" dirty="0" smtClean="0"/>
          </a:p>
          <a:p>
            <a:r>
              <a:rPr lang="en-US" dirty="0" smtClean="0"/>
              <a:t>Generate channel networks in </a:t>
            </a:r>
            <a:r>
              <a:rPr lang="en-US" dirty="0" err="1" smtClean="0"/>
              <a:t>ArcMap</a:t>
            </a:r>
            <a:endParaRPr lang="en-US" dirty="0" smtClean="0"/>
          </a:p>
          <a:p>
            <a:r>
              <a:rPr lang="en-US" dirty="0" smtClean="0"/>
              <a:t>Compare </a:t>
            </a:r>
            <a:r>
              <a:rPr lang="en-US" dirty="0"/>
              <a:t>s</a:t>
            </a:r>
            <a:r>
              <a:rPr lang="en-US" dirty="0" smtClean="0"/>
              <a:t>lope v. accumulation area graphs</a:t>
            </a:r>
          </a:p>
          <a:p>
            <a:r>
              <a:rPr lang="en-US" dirty="0" smtClean="0"/>
              <a:t>Compare channel networks in basins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6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Acknowledgements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Drs. </a:t>
            </a:r>
            <a:r>
              <a:rPr lang="en-US" dirty="0" err="1" smtClean="0"/>
              <a:t>Passalacqua</a:t>
            </a:r>
            <a:r>
              <a:rPr lang="en-US" dirty="0" smtClean="0"/>
              <a:t> &amp; </a:t>
            </a:r>
            <a:r>
              <a:rPr lang="en-US" dirty="0" err="1" smtClean="0"/>
              <a:t>Maidment</a:t>
            </a:r>
            <a:endParaRPr lang="en-US" dirty="0" smtClean="0"/>
          </a:p>
          <a:p>
            <a:r>
              <a:rPr lang="en-US" dirty="0" smtClean="0"/>
              <a:t>Harish </a:t>
            </a:r>
            <a:r>
              <a:rPr lang="en-US" dirty="0" err="1" smtClean="0"/>
              <a:t>Sangireddy</a:t>
            </a:r>
            <a:endParaRPr lang="en-US" dirty="0" smtClean="0"/>
          </a:p>
          <a:p>
            <a:r>
              <a:rPr lang="en-US" dirty="0" smtClean="0"/>
              <a:t>Alicia &amp; Corey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4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Passalacqua</a:t>
            </a:r>
            <a:r>
              <a:rPr lang="en-US" dirty="0"/>
              <a:t>, P., T. Do </a:t>
            </a:r>
            <a:r>
              <a:rPr lang="en-US" dirty="0" err="1"/>
              <a:t>Trung</a:t>
            </a:r>
            <a:r>
              <a:rPr lang="en-US" dirty="0"/>
              <a:t>, E. </a:t>
            </a:r>
            <a:r>
              <a:rPr lang="en-US" dirty="0" err="1"/>
              <a:t>Foufoula</a:t>
            </a:r>
            <a:r>
              <a:rPr lang="en-US" dirty="0"/>
              <a:t>-Georgiou, G. </a:t>
            </a:r>
            <a:r>
              <a:rPr lang="en-US" dirty="0" err="1"/>
              <a:t>Sapiro</a:t>
            </a:r>
            <a:r>
              <a:rPr lang="en-US" dirty="0"/>
              <a:t>, and W. E. Dietrich (2010a), A geometric framework for channel network extraction from </a:t>
            </a:r>
            <a:r>
              <a:rPr lang="en-US" dirty="0" err="1"/>
              <a:t>lidar</a:t>
            </a:r>
            <a:r>
              <a:rPr lang="en-US" dirty="0"/>
              <a:t>: Nonlinear diffusion and geodesic paths, J. </a:t>
            </a:r>
            <a:r>
              <a:rPr lang="en-US" dirty="0" err="1"/>
              <a:t>Geophys</a:t>
            </a:r>
            <a:r>
              <a:rPr lang="en-US" dirty="0"/>
              <a:t>. Res., 115, F01002,doi:10.1029/2009JF001254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Passalacqua</a:t>
            </a:r>
            <a:r>
              <a:rPr lang="en-US" dirty="0"/>
              <a:t>, P., P. </a:t>
            </a:r>
            <a:r>
              <a:rPr lang="en-US" dirty="0" err="1"/>
              <a:t>Tarolli</a:t>
            </a:r>
            <a:r>
              <a:rPr lang="en-US" dirty="0"/>
              <a:t>, and E. </a:t>
            </a:r>
            <a:r>
              <a:rPr lang="en-US" dirty="0" err="1"/>
              <a:t>Foufoula</a:t>
            </a:r>
            <a:r>
              <a:rPr lang="en-US" dirty="0"/>
              <a:t>-Georgiou (2010b), Testing space-scale methodologies for automatic geomorphic feature extraction from </a:t>
            </a:r>
            <a:r>
              <a:rPr lang="en-US" dirty="0" err="1"/>
              <a:t>lidar</a:t>
            </a:r>
            <a:r>
              <a:rPr lang="en-US" dirty="0"/>
              <a:t> in a complex mountainous landscape, Water </a:t>
            </a:r>
            <a:r>
              <a:rPr lang="en-US" dirty="0" err="1"/>
              <a:t>Resour</a:t>
            </a:r>
            <a:r>
              <a:rPr lang="en-US" dirty="0"/>
              <a:t>. Res., 46, W11535, doi:10.1029/2009WR008812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Passalacqua</a:t>
            </a:r>
            <a:r>
              <a:rPr lang="en-US" dirty="0"/>
              <a:t>, P., P. Belmont, and E. </a:t>
            </a:r>
            <a:r>
              <a:rPr lang="en-US" dirty="0" err="1"/>
              <a:t>Foufoula</a:t>
            </a:r>
            <a:r>
              <a:rPr lang="en-US" dirty="0"/>
              <a:t>-Georgiou (2012), Automatic channel network and geomorphic feature extraction in flat and engineered landscapes, Water </a:t>
            </a:r>
            <a:r>
              <a:rPr lang="en-US" dirty="0" err="1"/>
              <a:t>Resour</a:t>
            </a:r>
            <a:r>
              <a:rPr lang="en-US" dirty="0"/>
              <a:t>. Res., 48, W03528, doi:10.1029/2011WR010958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Roering</a:t>
            </a:r>
            <a:r>
              <a:rPr lang="en-US" dirty="0"/>
              <a:t>, J.J., Mackey</a:t>
            </a:r>
            <a:r>
              <a:rPr lang="en-US" dirty="0" smtClean="0"/>
              <a:t>, B.H</a:t>
            </a:r>
            <a:r>
              <a:rPr lang="en-US" dirty="0"/>
              <a:t>., Marshall</a:t>
            </a:r>
            <a:r>
              <a:rPr lang="en-US" dirty="0" smtClean="0"/>
              <a:t>, J.A</a:t>
            </a:r>
            <a:r>
              <a:rPr lang="en-US" dirty="0"/>
              <a:t>., Sweeney, K.E., </a:t>
            </a:r>
            <a:r>
              <a:rPr lang="en-US" dirty="0" err="1"/>
              <a:t>Deligne</a:t>
            </a:r>
            <a:r>
              <a:rPr lang="en-US" dirty="0"/>
              <a:t>, N.I., Booth, A.M., </a:t>
            </a:r>
            <a:r>
              <a:rPr lang="en-US" dirty="0" err="1"/>
              <a:t>Handwerger</a:t>
            </a:r>
            <a:r>
              <a:rPr lang="en-US" dirty="0"/>
              <a:t>, A.L., </a:t>
            </a:r>
            <a:r>
              <a:rPr lang="en-US" dirty="0" err="1"/>
              <a:t>Cerovski-Darriau</a:t>
            </a:r>
            <a:r>
              <a:rPr lang="en-US" dirty="0"/>
              <a:t> C. (2013). You are HERE: connecting the dots with airborne </a:t>
            </a:r>
            <a:r>
              <a:rPr lang="en-US" dirty="0" err="1"/>
              <a:t>lidar</a:t>
            </a:r>
            <a:r>
              <a:rPr lang="en-US" dirty="0"/>
              <a:t> for geomorphic fieldwork. Geomorphology, Volume 200, http://dx.doi.org/10.1016/j.geomorph.2013.04.009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1981200"/>
            <a:ext cx="5257800" cy="2057400"/>
          </a:xfrm>
        </p:spPr>
        <p:txBody>
          <a:bodyPr>
            <a:normAutofit/>
          </a:bodyPr>
          <a:lstStyle/>
          <a:p>
            <a:r>
              <a:rPr lang="en-US" b="1" dirty="0" smtClean="0"/>
              <a:t>Thank you!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Presentation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Introduction </a:t>
            </a:r>
          </a:p>
          <a:p>
            <a:r>
              <a:rPr lang="en-US" b="1" dirty="0" smtClean="0"/>
              <a:t>Objectives</a:t>
            </a:r>
          </a:p>
          <a:p>
            <a:r>
              <a:rPr lang="en-US" b="1" dirty="0" smtClean="0"/>
              <a:t>Test cases</a:t>
            </a:r>
          </a:p>
          <a:p>
            <a:r>
              <a:rPr lang="en-US" b="1" dirty="0" smtClean="0"/>
              <a:t>Methods</a:t>
            </a:r>
          </a:p>
          <a:p>
            <a:r>
              <a:rPr lang="en-US" b="1" dirty="0" smtClean="0"/>
              <a:t>Results</a:t>
            </a:r>
            <a:r>
              <a:rPr lang="en-US" dirty="0"/>
              <a:t> </a:t>
            </a:r>
            <a:r>
              <a:rPr lang="en-US" b="1" dirty="0" smtClean="0"/>
              <a:t>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36975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3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Feature extraction from high resolution imagery data allows us to </a:t>
            </a:r>
            <a:r>
              <a:rPr lang="en-US" b="1" dirty="0" smtClean="0"/>
              <a:t>identify</a:t>
            </a:r>
            <a:r>
              <a:rPr lang="en-US" dirty="0" smtClean="0"/>
              <a:t> and  </a:t>
            </a:r>
            <a:r>
              <a:rPr lang="en-US" b="1" dirty="0" smtClean="0"/>
              <a:t>characterize</a:t>
            </a:r>
            <a:r>
              <a:rPr lang="en-US" dirty="0" smtClean="0"/>
              <a:t> </a:t>
            </a:r>
            <a:r>
              <a:rPr lang="en-US" b="1" dirty="0" smtClean="0"/>
              <a:t>channel networks.</a:t>
            </a:r>
            <a:r>
              <a:rPr lang="en-US" dirty="0" smtClean="0"/>
              <a:t>  </a:t>
            </a:r>
          </a:p>
          <a:p>
            <a:r>
              <a:rPr lang="en-US" dirty="0" smtClean="0"/>
              <a:t>Channel networks are </a:t>
            </a:r>
            <a:r>
              <a:rPr lang="en-US" dirty="0"/>
              <a:t>dynamic pathways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mass and </a:t>
            </a:r>
            <a:r>
              <a:rPr lang="en-US" b="1" dirty="0" smtClean="0"/>
              <a:t>energy transport</a:t>
            </a:r>
            <a:r>
              <a:rPr lang="en-US" dirty="0" smtClean="0"/>
              <a:t> across the landscape.</a:t>
            </a:r>
          </a:p>
          <a:p>
            <a:r>
              <a:rPr lang="en-US" dirty="0"/>
              <a:t>I</a:t>
            </a:r>
            <a:r>
              <a:rPr lang="en-US" dirty="0" smtClean="0"/>
              <a:t>mproved </a:t>
            </a:r>
            <a:r>
              <a:rPr lang="en-US" dirty="0"/>
              <a:t>understanding of these transport processes </a:t>
            </a:r>
            <a:r>
              <a:rPr lang="en-US" dirty="0" smtClean="0"/>
              <a:t>will </a:t>
            </a:r>
            <a:r>
              <a:rPr lang="en-US" dirty="0"/>
              <a:t>provide critical insights into </a:t>
            </a:r>
            <a:r>
              <a:rPr lang="en-US" b="1" dirty="0"/>
              <a:t>river basin morphology</a:t>
            </a:r>
            <a:r>
              <a:rPr lang="en-US" dirty="0"/>
              <a:t>, and inform </a:t>
            </a:r>
            <a:r>
              <a:rPr lang="en-US" b="1" dirty="0"/>
              <a:t>water resources </a:t>
            </a:r>
            <a:r>
              <a:rPr lang="en-US" b="1" dirty="0" smtClean="0"/>
              <a:t>management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4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Extract channel network</a:t>
            </a:r>
            <a:r>
              <a:rPr lang="en-US" dirty="0" smtClean="0"/>
              <a:t> features from two different </a:t>
            </a:r>
            <a:r>
              <a:rPr lang="en-US" dirty="0" smtClean="0"/>
              <a:t>sub-basins </a:t>
            </a:r>
            <a:r>
              <a:rPr lang="en-US" dirty="0" smtClean="0"/>
              <a:t>using different extraction methods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Employ </a:t>
            </a:r>
            <a:r>
              <a:rPr lang="en-US" b="1" dirty="0" smtClean="0"/>
              <a:t>stochastic and graphical methods</a:t>
            </a:r>
            <a:r>
              <a:rPr lang="en-US" dirty="0" smtClean="0"/>
              <a:t> compare the results from different methods in each basin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26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684" y="0"/>
            <a:ext cx="9497684" cy="6858000"/>
          </a:xfrm>
        </p:spPr>
      </p:pic>
      <p:sp>
        <p:nvSpPr>
          <p:cNvPr id="3" name="Rectangle 2"/>
          <p:cNvSpPr/>
          <p:nvPr/>
        </p:nvSpPr>
        <p:spPr>
          <a:xfrm>
            <a:off x="6477000" y="-76200"/>
            <a:ext cx="2971800" cy="42672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5884" y="-76200"/>
            <a:ext cx="2694316" cy="2057400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Test Case 1: 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Seuer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Basin, MN</a:t>
            </a:r>
            <a:b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 smtClean="0"/>
              <a:t>[17.9 sq. km]</a:t>
            </a:r>
            <a:endParaRPr lang="en-US" sz="3100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1958876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Characterized by: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low-relief terrain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</a:t>
            </a:r>
            <a:r>
              <a:rPr lang="en-US" sz="2400" dirty="0" smtClean="0"/>
              <a:t>ngineered </a:t>
            </a:r>
          </a:p>
          <a:p>
            <a:r>
              <a:rPr lang="en-US" sz="2400" dirty="0" smtClean="0"/>
              <a:t>    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meandering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river </a:t>
            </a:r>
            <a:r>
              <a:rPr lang="en-US" sz="2400" dirty="0"/>
              <a:t>channels</a:t>
            </a:r>
          </a:p>
        </p:txBody>
      </p:sp>
    </p:spTree>
    <p:extLst>
      <p:ext uri="{BB962C8B-B14F-4D97-AF65-F5344CB8AC3E}">
        <p14:creationId xmlns:p14="http://schemas.microsoft.com/office/powerpoint/2010/main" val="38208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" b="5119"/>
          <a:stretch/>
        </p:blipFill>
        <p:spPr>
          <a:xfrm>
            <a:off x="0" y="-304800"/>
            <a:ext cx="9296400" cy="7393515"/>
          </a:xfrm>
        </p:spPr>
      </p:pic>
      <p:sp>
        <p:nvSpPr>
          <p:cNvPr id="8" name="Rectangle 7"/>
          <p:cNvSpPr/>
          <p:nvPr/>
        </p:nvSpPr>
        <p:spPr>
          <a:xfrm>
            <a:off x="6477000" y="-228600"/>
            <a:ext cx="2971800" cy="39624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49684" y="0"/>
            <a:ext cx="2694316" cy="2057400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Test Case 2: 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Eel River</a:t>
            </a:r>
            <a:b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Basin, CA</a:t>
            </a:r>
            <a:b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 smtClean="0"/>
              <a:t>[1.7 sq. km]</a:t>
            </a:r>
            <a:endParaRPr lang="en-US" sz="3100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216414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Characterized by: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Steep slopes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vegetative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highly variable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39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63" y="-13366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Methods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9" b="9009"/>
          <a:stretch/>
        </p:blipFill>
        <p:spPr>
          <a:xfrm>
            <a:off x="2863085" y="3886200"/>
            <a:ext cx="3309115" cy="2971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001000" cy="34290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Surface features measured using:</a:t>
            </a:r>
          </a:p>
          <a:p>
            <a:pPr lvl="1"/>
            <a:r>
              <a:rPr lang="en-US" sz="1800" dirty="0" smtClean="0"/>
              <a:t>Spatial Analyst toolbox in </a:t>
            </a:r>
            <a:r>
              <a:rPr lang="en-US" sz="1800" dirty="0" err="1" smtClean="0"/>
              <a:t>ArcMap</a:t>
            </a:r>
            <a:endParaRPr lang="en-US" sz="1800" dirty="0" smtClean="0"/>
          </a:p>
          <a:p>
            <a:pPr lvl="2"/>
            <a:r>
              <a:rPr lang="en-US" sz="1800" dirty="0" smtClean="0"/>
              <a:t>Similar to homework assignment </a:t>
            </a:r>
          </a:p>
          <a:p>
            <a:pPr lvl="1"/>
            <a:r>
              <a:rPr lang="en-US" sz="1800" dirty="0" err="1" smtClean="0"/>
              <a:t>GeoNet</a:t>
            </a:r>
            <a:r>
              <a:rPr lang="en-US" sz="1800" dirty="0" smtClean="0"/>
              <a:t>: </a:t>
            </a:r>
            <a:r>
              <a:rPr lang="en-US" sz="1800" dirty="0" err="1" smtClean="0"/>
              <a:t>MatLab</a:t>
            </a:r>
            <a:r>
              <a:rPr lang="en-US" sz="1800" dirty="0" smtClean="0"/>
              <a:t>-based computational tool</a:t>
            </a:r>
          </a:p>
          <a:p>
            <a:pPr lvl="2"/>
            <a:r>
              <a:rPr lang="en-US" sz="1800" dirty="0" smtClean="0"/>
              <a:t>Uses nonlinear filtering and geodesic minimization principles </a:t>
            </a:r>
          </a:p>
          <a:p>
            <a:r>
              <a:rPr lang="en-US" sz="2400" b="1" dirty="0" smtClean="0"/>
              <a:t>Features extracted:</a:t>
            </a:r>
          </a:p>
          <a:p>
            <a:pPr lvl="1"/>
            <a:r>
              <a:rPr lang="en-US" sz="1800" dirty="0" smtClean="0"/>
              <a:t>Slope (first derivative of the surface)</a:t>
            </a:r>
          </a:p>
          <a:p>
            <a:pPr lvl="1"/>
            <a:r>
              <a:rPr lang="en-US" sz="1800" dirty="0" smtClean="0"/>
              <a:t>Curvature </a:t>
            </a:r>
            <a:r>
              <a:rPr lang="en-US" sz="1800" dirty="0"/>
              <a:t>(</a:t>
            </a:r>
            <a:r>
              <a:rPr lang="en-US" sz="1800" dirty="0" smtClean="0"/>
              <a:t>second </a:t>
            </a:r>
            <a:r>
              <a:rPr lang="en-US" sz="1800" dirty="0"/>
              <a:t>derivative of </a:t>
            </a:r>
            <a:r>
              <a:rPr lang="en-US" sz="1800" dirty="0" smtClean="0"/>
              <a:t>the surface)</a:t>
            </a:r>
          </a:p>
          <a:p>
            <a:pPr lvl="1"/>
            <a:r>
              <a:rPr lang="en-US" sz="1800" dirty="0" smtClean="0"/>
              <a:t>Accumulation area </a:t>
            </a:r>
          </a:p>
          <a:p>
            <a:pPr lvl="1"/>
            <a:r>
              <a:rPr lang="en-US" sz="1800" dirty="0" smtClean="0"/>
              <a:t>Channel networks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70977" y="6629400"/>
            <a:ext cx="324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Image: ArcGIS Resources; ‘How Curvature Works’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40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/>
              <a:t>Results: Le </a:t>
            </a:r>
            <a:r>
              <a:rPr lang="en-US" sz="3800" b="1" dirty="0" err="1"/>
              <a:t>Seuer</a:t>
            </a:r>
            <a:r>
              <a:rPr lang="en-US" sz="3800" b="1" dirty="0"/>
              <a:t> sub-basin- </a:t>
            </a:r>
            <a:r>
              <a:rPr lang="en-US" sz="3800" b="1" dirty="0" smtClean="0"/>
              <a:t>Curvature</a:t>
            </a:r>
            <a:endParaRPr lang="en-US" sz="3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905000"/>
            <a:ext cx="4876800" cy="3657600"/>
          </a:xfrm>
        </p:spPr>
      </p:pic>
      <p:pic>
        <p:nvPicPr>
          <p:cNvPr id="4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905000"/>
            <a:ext cx="48768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4579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[</a:t>
            </a:r>
            <a:r>
              <a:rPr lang="en-US" sz="2800" dirty="0" err="1"/>
              <a:t>GeoNet</a:t>
            </a:r>
            <a:r>
              <a:rPr lang="en-US" sz="2800" dirty="0"/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44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ArcMap</a:t>
            </a:r>
            <a:r>
              <a:rPr lang="en-US" sz="2800" dirty="0" smtClean="0"/>
              <a:t>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33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Results: Eel </a:t>
            </a:r>
            <a:r>
              <a:rPr lang="en-US" b="1" dirty="0"/>
              <a:t>River Sub-basin – </a:t>
            </a:r>
            <a:r>
              <a:rPr lang="en-US" b="1" dirty="0" smtClean="0"/>
              <a:t>Curvature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057400"/>
            <a:ext cx="4876800" cy="3657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33600"/>
            <a:ext cx="48768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[</a:t>
            </a:r>
            <a:r>
              <a:rPr lang="en-US" sz="2800" dirty="0" err="1"/>
              <a:t>GeoNet</a:t>
            </a:r>
            <a:r>
              <a:rPr lang="en-US" sz="2800" dirty="0"/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16865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ArcMap</a:t>
            </a:r>
            <a:r>
              <a:rPr lang="en-US" sz="2800" dirty="0" smtClean="0"/>
              <a:t>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6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500</Words>
  <Application>Microsoft Office PowerPoint</Application>
  <PresentationFormat>On-screen Show (4:3)</PresentationFormat>
  <Paragraphs>82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GIS feature extraction tools  in diverse landscapes</vt:lpstr>
      <vt:lpstr>Presentation Outline</vt:lpstr>
      <vt:lpstr>Introduction</vt:lpstr>
      <vt:lpstr>Objectives</vt:lpstr>
      <vt:lpstr>Test Case 1: Le Seuer Basin, MN [17.9 sq. km]</vt:lpstr>
      <vt:lpstr>Test Case 2: Eel River Basin, CA [1.7 sq. km]</vt:lpstr>
      <vt:lpstr>Methods</vt:lpstr>
      <vt:lpstr>Results: Le Seuer sub-basin- Curvature</vt:lpstr>
      <vt:lpstr>Results: Eel River Sub-basin – Curvature</vt:lpstr>
      <vt:lpstr>Discussion: Filtering operations affect curvature results</vt:lpstr>
      <vt:lpstr>Preliminary Results:  Slope v. Accum. Area plots &amp; Drainage networks [GeoNet]</vt:lpstr>
      <vt:lpstr>Further work</vt:lpstr>
      <vt:lpstr>Acknowledgements</vt:lpstr>
      <vt:lpstr>References</vt:lpstr>
      <vt:lpstr>Thank you!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Exploiting high-resolution topography for advancing the understanding of mass and energy transfer across landscapes</dc:title>
  <dc:creator>Anna G. Kladzyk</dc:creator>
  <cp:lastModifiedBy>Anna G. Kladzyk</cp:lastModifiedBy>
  <cp:revision>112</cp:revision>
  <dcterms:created xsi:type="dcterms:W3CDTF">2013-10-24T16:27:51Z</dcterms:created>
  <dcterms:modified xsi:type="dcterms:W3CDTF">2013-11-19T13:20:13Z</dcterms:modified>
</cp:coreProperties>
</file>