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65" r:id="rId4"/>
    <p:sldId id="268" r:id="rId5"/>
    <p:sldId id="270" r:id="rId6"/>
    <p:sldId id="261" r:id="rId7"/>
    <p:sldId id="266" r:id="rId8"/>
    <p:sldId id="267" r:id="rId9"/>
    <p:sldId id="271"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4660"/>
  </p:normalViewPr>
  <p:slideViewPr>
    <p:cSldViewPr snapToGrid="0">
      <p:cViewPr varScale="1">
        <p:scale>
          <a:sx n="103" d="100"/>
          <a:sy n="103" d="100"/>
        </p:scale>
        <p:origin x="15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79C1C-527F-4E7B-BCA2-C51BFFCCB969}" type="datetimeFigureOut">
              <a:rPr lang="en-US" smtClean="0"/>
              <a:t>11/19/2013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8C3A8B-3D27-49D7-8CDC-A1EC760D5929}" type="slidenum">
              <a:rPr lang="en-US" smtClean="0"/>
              <a:t>‹#›</a:t>
            </a:fld>
            <a:endParaRPr lang="en-US"/>
          </a:p>
        </p:txBody>
      </p:sp>
    </p:spTree>
    <p:extLst>
      <p:ext uri="{BB962C8B-B14F-4D97-AF65-F5344CB8AC3E}">
        <p14:creationId xmlns:p14="http://schemas.microsoft.com/office/powerpoint/2010/main" val="2672215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flooding</a:t>
            </a:r>
            <a:r>
              <a:rPr lang="en-US" baseline="0" dirty="0" smtClean="0"/>
              <a:t> in 1993</a:t>
            </a:r>
            <a:endParaRPr lang="en-US" dirty="0"/>
          </a:p>
        </p:txBody>
      </p:sp>
      <p:sp>
        <p:nvSpPr>
          <p:cNvPr id="4" name="Slide Number Placeholder 3"/>
          <p:cNvSpPr>
            <a:spLocks noGrp="1"/>
          </p:cNvSpPr>
          <p:nvPr>
            <p:ph type="sldNum" sz="quarter" idx="10"/>
          </p:nvPr>
        </p:nvSpPr>
        <p:spPr/>
        <p:txBody>
          <a:bodyPr/>
          <a:lstStyle/>
          <a:p>
            <a:fld id="{748C3A8B-3D27-49D7-8CDC-A1EC760D5929}" type="slidenum">
              <a:rPr lang="en-US" smtClean="0"/>
              <a:t>4</a:t>
            </a:fld>
            <a:endParaRPr lang="en-US"/>
          </a:p>
        </p:txBody>
      </p:sp>
    </p:spTree>
    <p:extLst>
      <p:ext uri="{BB962C8B-B14F-4D97-AF65-F5344CB8AC3E}">
        <p14:creationId xmlns:p14="http://schemas.microsoft.com/office/powerpoint/2010/main" val="78933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a:t>
            </a:r>
            <a:r>
              <a:rPr lang="en-US" baseline="0" dirty="0" smtClean="0"/>
              <a:t> how the peak discharge at the changes and the percent changes in population. When the areas are anything other than the yellowy color then the population is decreasing in that city. The areas that are not color are very rural areas. There are farms and townships but not worth mentioning for the purpose of this study since they are outside of the urbanized area. There is also not historical gage data for those areas. </a:t>
            </a:r>
            <a:endParaRPr lang="en-US" dirty="0"/>
          </a:p>
        </p:txBody>
      </p:sp>
      <p:sp>
        <p:nvSpPr>
          <p:cNvPr id="4" name="Slide Number Placeholder 3"/>
          <p:cNvSpPr>
            <a:spLocks noGrp="1"/>
          </p:cNvSpPr>
          <p:nvPr>
            <p:ph type="sldNum" sz="quarter" idx="10"/>
          </p:nvPr>
        </p:nvSpPr>
        <p:spPr/>
        <p:txBody>
          <a:bodyPr/>
          <a:lstStyle/>
          <a:p>
            <a:fld id="{748C3A8B-3D27-49D7-8CDC-A1EC760D5929}" type="slidenum">
              <a:rPr lang="en-US" smtClean="0"/>
              <a:t>6</a:t>
            </a:fld>
            <a:endParaRPr lang="en-US"/>
          </a:p>
        </p:txBody>
      </p:sp>
    </p:spTree>
    <p:extLst>
      <p:ext uri="{BB962C8B-B14F-4D97-AF65-F5344CB8AC3E}">
        <p14:creationId xmlns:p14="http://schemas.microsoft.com/office/powerpoint/2010/main" val="129330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 shows the changes</a:t>
            </a:r>
            <a:r>
              <a:rPr lang="en-US" baseline="0" dirty="0" smtClean="0"/>
              <a:t> in discharge at the gage </a:t>
            </a:r>
            <a:r>
              <a:rPr lang="en-US" baseline="0" dirty="0" err="1" smtClean="0"/>
              <a:t>vs</a:t>
            </a:r>
            <a:r>
              <a:rPr lang="en-US" baseline="0" dirty="0" smtClean="0"/>
              <a:t> the GRACE soil storage data. The discharge is normalized with respect to drainage area. </a:t>
            </a:r>
            <a:endParaRPr lang="en-US" dirty="0"/>
          </a:p>
        </p:txBody>
      </p:sp>
      <p:sp>
        <p:nvSpPr>
          <p:cNvPr id="4" name="Slide Number Placeholder 3"/>
          <p:cNvSpPr>
            <a:spLocks noGrp="1"/>
          </p:cNvSpPr>
          <p:nvPr>
            <p:ph type="sldNum" sz="quarter" idx="10"/>
          </p:nvPr>
        </p:nvSpPr>
        <p:spPr/>
        <p:txBody>
          <a:bodyPr/>
          <a:lstStyle/>
          <a:p>
            <a:fld id="{748C3A8B-3D27-49D7-8CDC-A1EC760D5929}" type="slidenum">
              <a:rPr lang="en-US" smtClean="0"/>
              <a:t>7</a:t>
            </a:fld>
            <a:endParaRPr lang="en-US"/>
          </a:p>
        </p:txBody>
      </p:sp>
    </p:spTree>
    <p:extLst>
      <p:ext uri="{BB962C8B-B14F-4D97-AF65-F5344CB8AC3E}">
        <p14:creationId xmlns:p14="http://schemas.microsoft.com/office/powerpoint/2010/main" val="3202113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11/19/2013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11/19/2013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7" y="1399592"/>
            <a:ext cx="6815669" cy="2155023"/>
          </a:xfrm>
        </p:spPr>
        <p:txBody>
          <a:bodyPr/>
          <a:lstStyle/>
          <a:p>
            <a:r>
              <a:rPr lang="en-US" sz="4000" dirty="0" smtClean="0"/>
              <a:t>Effects of Urbanization on Water Resources in Johnson County, KS</a:t>
            </a:r>
            <a:endParaRPr lang="en-US" sz="4000" dirty="0"/>
          </a:p>
        </p:txBody>
      </p:sp>
      <p:sp>
        <p:nvSpPr>
          <p:cNvPr id="3" name="Subtitle 2"/>
          <p:cNvSpPr>
            <a:spLocks noGrp="1"/>
          </p:cNvSpPr>
          <p:nvPr>
            <p:ph type="subTitle" idx="1"/>
          </p:nvPr>
        </p:nvSpPr>
        <p:spPr>
          <a:xfrm>
            <a:off x="2692397" y="3620276"/>
            <a:ext cx="6815669" cy="947575"/>
          </a:xfrm>
        </p:spPr>
        <p:txBody>
          <a:bodyPr/>
          <a:lstStyle/>
          <a:p>
            <a:r>
              <a:rPr lang="en-US" dirty="0" smtClean="0"/>
              <a:t>Meagan Malloy</a:t>
            </a:r>
          </a:p>
          <a:p>
            <a:r>
              <a:rPr lang="en-US" dirty="0" smtClean="0"/>
              <a:t>CE 394K</a:t>
            </a:r>
          </a:p>
        </p:txBody>
      </p:sp>
    </p:spTree>
    <p:extLst>
      <p:ext uri="{BB962C8B-B14F-4D97-AF65-F5344CB8AC3E}">
        <p14:creationId xmlns:p14="http://schemas.microsoft.com/office/powerpoint/2010/main" val="767690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3700" y="2557463"/>
            <a:ext cx="4984600" cy="3317875"/>
          </a:xfrm>
        </p:spPr>
      </p:pic>
    </p:spTree>
    <p:extLst>
      <p:ext uri="{BB962C8B-B14F-4D97-AF65-F5344CB8AC3E}">
        <p14:creationId xmlns:p14="http://schemas.microsoft.com/office/powerpoint/2010/main" val="1569541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074015672"/>
              </p:ext>
            </p:extLst>
          </p:nvPr>
        </p:nvGraphicFramePr>
        <p:xfrm>
          <a:off x="3755766" y="2550989"/>
          <a:ext cx="4718049" cy="3337560"/>
        </p:xfrm>
        <a:graphic>
          <a:graphicData uri="http://schemas.openxmlformats.org/drawingml/2006/table">
            <a:tbl>
              <a:tblPr firstRow="1" bandRow="1">
                <a:tableStyleId>{5C22544A-7EE6-4342-B048-85BDC9FD1C3A}</a:tableStyleId>
              </a:tblPr>
              <a:tblGrid>
                <a:gridCol w="1572683"/>
                <a:gridCol w="1572683"/>
                <a:gridCol w="1572683"/>
              </a:tblGrid>
              <a:tr h="370840">
                <a:tc>
                  <a:txBody>
                    <a:bodyPr/>
                    <a:lstStyle/>
                    <a:p>
                      <a:pPr algn="ctr"/>
                      <a:r>
                        <a:rPr lang="en-US" dirty="0" smtClean="0"/>
                        <a:t>Decade</a:t>
                      </a:r>
                      <a:endParaRPr lang="en-US" dirty="0"/>
                    </a:p>
                  </a:txBody>
                  <a:tcPr/>
                </a:tc>
                <a:tc>
                  <a:txBody>
                    <a:bodyPr/>
                    <a:lstStyle/>
                    <a:p>
                      <a:pPr algn="ctr"/>
                      <a:r>
                        <a:rPr lang="en-US" dirty="0" smtClean="0"/>
                        <a:t>Population</a:t>
                      </a:r>
                      <a:endParaRPr lang="en-US" dirty="0"/>
                    </a:p>
                  </a:txBody>
                  <a:tcPr/>
                </a:tc>
                <a:tc>
                  <a:txBody>
                    <a:bodyPr/>
                    <a:lstStyle/>
                    <a:p>
                      <a:pPr algn="ctr"/>
                      <a:r>
                        <a:rPr lang="en-US" dirty="0" smtClean="0"/>
                        <a:t>% Change</a:t>
                      </a:r>
                      <a:endParaRPr lang="en-US" dirty="0"/>
                    </a:p>
                  </a:txBody>
                  <a:tcPr/>
                </a:tc>
              </a:tr>
              <a:tr h="370840">
                <a:tc>
                  <a:txBody>
                    <a:bodyPr/>
                    <a:lstStyle/>
                    <a:p>
                      <a:pPr algn="ctr" fontAlgn="b"/>
                      <a:r>
                        <a:rPr lang="en-US" sz="1100" b="0" i="0" u="none" strike="noStrike" dirty="0">
                          <a:solidFill>
                            <a:srgbClr val="000000"/>
                          </a:solidFill>
                          <a:effectLst/>
                          <a:latin typeface="Calibri" panose="020F0502020204030204" pitchFamily="34" charset="0"/>
                        </a:rPr>
                        <a:t>1940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33327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a:t>
                      </a:r>
                    </a:p>
                  </a:txBody>
                  <a:tcPr marL="9525" marR="9525" marT="9525" marB="0" anchor="ctr"/>
                </a:tc>
              </a:tr>
              <a:tr h="370840">
                <a:tc>
                  <a:txBody>
                    <a:bodyPr/>
                    <a:lstStyle/>
                    <a:p>
                      <a:pPr algn="ctr" fontAlgn="b"/>
                      <a:r>
                        <a:rPr lang="en-US" sz="1100" b="0" i="0" u="none" strike="noStrike">
                          <a:solidFill>
                            <a:srgbClr val="000000"/>
                          </a:solidFill>
                          <a:effectLst/>
                          <a:latin typeface="Calibri" panose="020F0502020204030204" pitchFamily="34" charset="0"/>
                        </a:rPr>
                        <a:t>1950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62783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88%</a:t>
                      </a:r>
                    </a:p>
                  </a:txBody>
                  <a:tcPr marL="9525" marR="9525" marT="9525" marB="0" anchor="ctr"/>
                </a:tc>
              </a:tr>
              <a:tr h="370840">
                <a:tc>
                  <a:txBody>
                    <a:bodyPr/>
                    <a:lstStyle/>
                    <a:p>
                      <a:pPr algn="ctr" fontAlgn="b"/>
                      <a:r>
                        <a:rPr lang="en-US" sz="1100" b="0" i="0" u="none" strike="noStrike" dirty="0">
                          <a:solidFill>
                            <a:srgbClr val="000000"/>
                          </a:solidFill>
                          <a:effectLst/>
                          <a:latin typeface="Calibri" panose="020F0502020204030204" pitchFamily="34" charset="0"/>
                        </a:rPr>
                        <a:t>1960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143792</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129%</a:t>
                      </a:r>
                    </a:p>
                  </a:txBody>
                  <a:tcPr marL="9525" marR="9525" marT="9525" marB="0" anchor="ctr"/>
                </a:tc>
              </a:tr>
              <a:tr h="370840">
                <a:tc>
                  <a:txBody>
                    <a:bodyPr/>
                    <a:lstStyle/>
                    <a:p>
                      <a:pPr algn="ctr" fontAlgn="b"/>
                      <a:r>
                        <a:rPr lang="en-US" sz="1100" b="0" i="0" u="none" strike="noStrike">
                          <a:solidFill>
                            <a:srgbClr val="000000"/>
                          </a:solidFill>
                          <a:effectLst/>
                          <a:latin typeface="Calibri" panose="020F0502020204030204" pitchFamily="34" charset="0"/>
                        </a:rPr>
                        <a:t>1970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217662</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51%</a:t>
                      </a:r>
                    </a:p>
                  </a:txBody>
                  <a:tcPr marL="9525" marR="9525" marT="9525" marB="0" anchor="ctr"/>
                </a:tc>
              </a:tr>
              <a:tr h="370840">
                <a:tc>
                  <a:txBody>
                    <a:bodyPr/>
                    <a:lstStyle/>
                    <a:p>
                      <a:pPr algn="ctr" fontAlgn="b"/>
                      <a:r>
                        <a:rPr lang="en-US" sz="1100" b="0" i="0" u="none" strike="noStrike">
                          <a:solidFill>
                            <a:srgbClr val="000000"/>
                          </a:solidFill>
                          <a:effectLst/>
                          <a:latin typeface="Calibri" panose="020F0502020204030204" pitchFamily="34" charset="0"/>
                        </a:rPr>
                        <a:t>1980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270269</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24%</a:t>
                      </a:r>
                    </a:p>
                  </a:txBody>
                  <a:tcPr marL="9525" marR="9525" marT="9525" marB="0" anchor="ctr"/>
                </a:tc>
              </a:tr>
              <a:tr h="370840">
                <a:tc>
                  <a:txBody>
                    <a:bodyPr/>
                    <a:lstStyle/>
                    <a:p>
                      <a:pPr algn="ctr" fontAlgn="b"/>
                      <a:r>
                        <a:rPr lang="en-US" sz="1100" b="0" i="0" u="none" strike="noStrike">
                          <a:solidFill>
                            <a:srgbClr val="000000"/>
                          </a:solidFill>
                          <a:effectLst/>
                          <a:latin typeface="Calibri" panose="020F0502020204030204" pitchFamily="34" charset="0"/>
                        </a:rPr>
                        <a:t>1990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355054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31%</a:t>
                      </a:r>
                    </a:p>
                  </a:txBody>
                  <a:tcPr marL="9525" marR="9525" marT="9525" marB="0" anchor="ctr"/>
                </a:tc>
              </a:tr>
              <a:tr h="370840">
                <a:tc>
                  <a:txBody>
                    <a:bodyPr/>
                    <a:lstStyle/>
                    <a:p>
                      <a:pPr algn="ctr" fontAlgn="b"/>
                      <a:r>
                        <a:rPr lang="en-US" sz="1100" b="0" i="0" u="none" strike="noStrike">
                          <a:solidFill>
                            <a:srgbClr val="000000"/>
                          </a:solidFill>
                          <a:effectLst/>
                          <a:latin typeface="Calibri" panose="020F0502020204030204" pitchFamily="34" charset="0"/>
                        </a:rPr>
                        <a:t>2000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451086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27%</a:t>
                      </a:r>
                    </a:p>
                  </a:txBody>
                  <a:tcPr marL="9525" marR="9525" marT="9525" marB="0" anchor="ctr"/>
                </a:tc>
              </a:tr>
              <a:tr h="370840">
                <a:tc>
                  <a:txBody>
                    <a:bodyPr/>
                    <a:lstStyle/>
                    <a:p>
                      <a:pPr algn="ctr" fontAlgn="b"/>
                      <a:r>
                        <a:rPr lang="en-US" sz="1100" b="0" i="0" u="none" strike="noStrike">
                          <a:solidFill>
                            <a:srgbClr val="000000"/>
                          </a:solidFill>
                          <a:effectLst/>
                          <a:latin typeface="Calibri" panose="020F0502020204030204" pitchFamily="34" charset="0"/>
                        </a:rPr>
                        <a:t>2010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545750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21%</a:t>
                      </a:r>
                    </a:p>
                  </a:txBody>
                  <a:tcPr marL="9525" marR="9525" marT="9525" marB="0" anchor="ctr"/>
                </a:tc>
              </a:tr>
            </a:tbl>
          </a:graphicData>
        </a:graphic>
      </p:graphicFrame>
    </p:spTree>
    <p:extLst>
      <p:ext uri="{BB962C8B-B14F-4D97-AF65-F5344CB8AC3E}">
        <p14:creationId xmlns:p14="http://schemas.microsoft.com/office/powerpoint/2010/main" val="3984010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2" y="982133"/>
            <a:ext cx="9601196" cy="846668"/>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Purpose</a:t>
            </a:r>
            <a:endParaRPr lang="en-US" dirty="0"/>
          </a:p>
        </p:txBody>
      </p:sp>
      <p:sp>
        <p:nvSpPr>
          <p:cNvPr id="4" name="Content Placeholder 2"/>
          <p:cNvSpPr txBox="1">
            <a:spLocks/>
          </p:cNvSpPr>
          <p:nvPr/>
        </p:nvSpPr>
        <p:spPr>
          <a:xfrm>
            <a:off x="1295402" y="1828801"/>
            <a:ext cx="4722844" cy="3310128"/>
          </a:xfrm>
          <a:prstGeom prst="rect">
            <a:avLst/>
          </a:prstGeom>
        </p:spPr>
        <p:txBody>
          <a:bodyPr anchor="ct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smtClean="0"/>
              <a:t>Visualize the effects of urbanization on peak discharge, and water quality</a:t>
            </a:r>
            <a:endParaRPr lang="en-US" dirty="0"/>
          </a:p>
        </p:txBody>
      </p:sp>
      <p:cxnSp>
        <p:nvCxnSpPr>
          <p:cNvPr id="6" name="Straight Connector 5"/>
          <p:cNvCxnSpPr/>
          <p:nvPr/>
        </p:nvCxnSpPr>
        <p:spPr>
          <a:xfrm>
            <a:off x="1399592" y="1726164"/>
            <a:ext cx="949700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9106" t="3423" r="7493" b="5408"/>
          <a:stretch/>
        </p:blipFill>
        <p:spPr>
          <a:xfrm>
            <a:off x="6503437" y="1828802"/>
            <a:ext cx="4655975" cy="4302010"/>
          </a:xfrm>
          <a:prstGeom prst="rect">
            <a:avLst/>
          </a:prstGeom>
        </p:spPr>
      </p:pic>
    </p:spTree>
    <p:extLst>
      <p:ext uri="{BB962C8B-B14F-4D97-AF65-F5344CB8AC3E}">
        <p14:creationId xmlns:p14="http://schemas.microsoft.com/office/powerpoint/2010/main" val="3630281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4294967295"/>
          </p:nvPr>
        </p:nvPicPr>
        <p:blipFill>
          <a:blip r:embed="rId3"/>
          <a:stretch>
            <a:fillRect/>
          </a:stretch>
        </p:blipFill>
        <p:spPr>
          <a:xfrm>
            <a:off x="1828800" y="1232517"/>
            <a:ext cx="8557100" cy="4347190"/>
          </a:xfrm>
          <a:prstGeom prst="rect">
            <a:avLst/>
          </a:prstGeom>
        </p:spPr>
      </p:pic>
    </p:spTree>
    <p:extLst>
      <p:ext uri="{BB962C8B-B14F-4D97-AF65-F5344CB8AC3E}">
        <p14:creationId xmlns:p14="http://schemas.microsoft.com/office/powerpoint/2010/main" val="3592218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24801" y="1454025"/>
            <a:ext cx="9370718" cy="3815824"/>
          </a:xfrm>
          <a:prstGeom prst="rect">
            <a:avLst/>
          </a:prstGeom>
        </p:spPr>
      </p:pic>
    </p:spTree>
    <p:extLst>
      <p:ext uri="{BB962C8B-B14F-4D97-AF65-F5344CB8AC3E}">
        <p14:creationId xmlns:p14="http://schemas.microsoft.com/office/powerpoint/2010/main" val="2330267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Results</a:t>
            </a:r>
            <a:endParaRPr lang="en-US" dirty="0"/>
          </a:p>
        </p:txBody>
      </p:sp>
      <p:sp>
        <p:nvSpPr>
          <p:cNvPr id="4" name="Text Placeholder 3"/>
          <p:cNvSpPr>
            <a:spLocks noGrp="1"/>
          </p:cNvSpPr>
          <p:nvPr>
            <p:ph type="body" sz="half" idx="2"/>
          </p:nvPr>
        </p:nvSpPr>
        <p:spPr/>
        <p:txBody>
          <a:bodyPr/>
          <a:lstStyle/>
          <a:p>
            <a:r>
              <a:rPr lang="en-US" dirty="0" smtClean="0"/>
              <a:t>Percent Changes in Population and Gage Data</a:t>
            </a:r>
          </a:p>
          <a:p>
            <a:r>
              <a:rPr lang="en-US" dirty="0" smtClean="0"/>
              <a:t>1975 – 2012 </a:t>
            </a:r>
            <a:endParaRPr lang="en-US" dirty="0"/>
          </a:p>
        </p:txBody>
      </p:sp>
      <p:pic>
        <p:nvPicPr>
          <p:cNvPr id="5" name="PrecPop&amp;Gage75_1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418138" y="1844481"/>
            <a:ext cx="5470525" cy="3186113"/>
          </a:xfrm>
        </p:spPr>
      </p:pic>
    </p:spTree>
    <p:extLst>
      <p:ext uri="{BB962C8B-B14F-4D97-AF65-F5344CB8AC3E}">
        <p14:creationId xmlns:p14="http://schemas.microsoft.com/office/powerpoint/2010/main" val="7752776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GRACE </a:t>
            </a:r>
            <a:r>
              <a:rPr lang="en-US" dirty="0" err="1" smtClean="0"/>
              <a:t>vs</a:t>
            </a:r>
            <a:r>
              <a:rPr lang="en-US" dirty="0" smtClean="0"/>
              <a:t> Gage </a:t>
            </a:r>
            <a:endParaRPr lang="en-US" dirty="0"/>
          </a:p>
        </p:txBody>
      </p:sp>
      <p:sp>
        <p:nvSpPr>
          <p:cNvPr id="4" name="Text Placeholder 3"/>
          <p:cNvSpPr>
            <a:spLocks noGrp="1"/>
          </p:cNvSpPr>
          <p:nvPr>
            <p:ph type="body" sz="half" idx="2"/>
          </p:nvPr>
        </p:nvSpPr>
        <p:spPr/>
        <p:txBody>
          <a:bodyPr/>
          <a:lstStyle/>
          <a:p>
            <a:r>
              <a:rPr lang="en-US" dirty="0" smtClean="0"/>
              <a:t>Shows soil storage and peak flow </a:t>
            </a:r>
          </a:p>
          <a:p>
            <a:r>
              <a:rPr lang="en-US" dirty="0" smtClean="0"/>
              <a:t>2004 – 2012  </a:t>
            </a:r>
            <a:endParaRPr lang="en-US" dirty="0"/>
          </a:p>
        </p:txBody>
      </p:sp>
      <p:pic>
        <p:nvPicPr>
          <p:cNvPr id="7" name="PerAreaandGrace04_1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418138" y="1050925"/>
            <a:ext cx="5470525" cy="4756150"/>
          </a:xfrm>
        </p:spPr>
      </p:pic>
    </p:spTree>
    <p:extLst>
      <p:ext uri="{BB962C8B-B14F-4D97-AF65-F5344CB8AC3E}">
        <p14:creationId xmlns:p14="http://schemas.microsoft.com/office/powerpoint/2010/main" val="37716779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 Data</a:t>
            </a:r>
            <a:endParaRPr lang="en-US" dirty="0"/>
          </a:p>
        </p:txBody>
      </p:sp>
      <p:pic>
        <p:nvPicPr>
          <p:cNvPr id="5" name="TempTimeSerie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18138" y="1835150"/>
            <a:ext cx="5470525" cy="3186113"/>
          </a:xfrm>
        </p:spPr>
      </p:pic>
      <p:sp>
        <p:nvSpPr>
          <p:cNvPr id="4" name="Text Placeholder 3"/>
          <p:cNvSpPr>
            <a:spLocks noGrp="1"/>
          </p:cNvSpPr>
          <p:nvPr>
            <p:ph type="body" sz="half" idx="2"/>
          </p:nvPr>
        </p:nvSpPr>
        <p:spPr/>
        <p:txBody>
          <a:bodyPr/>
          <a:lstStyle/>
          <a:p>
            <a:r>
              <a:rPr lang="en-US" dirty="0" smtClean="0"/>
              <a:t>Water Temperature </a:t>
            </a:r>
            <a:r>
              <a:rPr lang="en-US" dirty="0" err="1" smtClean="0"/>
              <a:t>vs</a:t>
            </a:r>
            <a:r>
              <a:rPr lang="en-US" dirty="0" smtClean="0"/>
              <a:t> Percent Change in Population</a:t>
            </a:r>
            <a:endParaRPr lang="en-US" dirty="0"/>
          </a:p>
        </p:txBody>
      </p:sp>
    </p:spTree>
    <p:extLst>
      <p:ext uri="{BB962C8B-B14F-4D97-AF65-F5344CB8AC3E}">
        <p14:creationId xmlns:p14="http://schemas.microsoft.com/office/powerpoint/2010/main" val="31356533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Interesting Information</a:t>
            </a:r>
            <a:endParaRPr lang="en-US" dirty="0"/>
          </a:p>
        </p:txBody>
      </p:sp>
      <p:sp>
        <p:nvSpPr>
          <p:cNvPr id="7" name="Content Placeholder 6"/>
          <p:cNvSpPr>
            <a:spLocks noGrp="1"/>
          </p:cNvSpPr>
          <p:nvPr>
            <p:ph sz="half" idx="1"/>
          </p:nvPr>
        </p:nvSpPr>
        <p:spPr/>
        <p:txBody>
          <a:bodyPr anchor="ctr"/>
          <a:lstStyle/>
          <a:p>
            <a:r>
              <a:rPr lang="en-US" dirty="0"/>
              <a:t>Olathe’s Cost Share Reimbursement </a:t>
            </a:r>
            <a:r>
              <a:rPr lang="en-US" dirty="0" smtClean="0"/>
              <a:t>Program (2011)</a:t>
            </a:r>
            <a:endParaRPr lang="en-US" dirty="0"/>
          </a:p>
        </p:txBody>
      </p:sp>
      <p:pic>
        <p:nvPicPr>
          <p:cNvPr id="9" name="Content Placeholder 8"/>
          <p:cNvPicPr>
            <a:picLocks noGrp="1" noChangeAspect="1"/>
          </p:cNvPicPr>
          <p:nvPr>
            <p:ph sz="half" idx="2"/>
          </p:nvPr>
        </p:nvPicPr>
        <p:blipFill>
          <a:blip r:embed="rId2"/>
          <a:stretch>
            <a:fillRect/>
          </a:stretch>
        </p:blipFill>
        <p:spPr>
          <a:xfrm>
            <a:off x="6288525" y="2560638"/>
            <a:ext cx="4504450" cy="3309937"/>
          </a:xfrm>
          <a:prstGeom prst="rect">
            <a:avLst/>
          </a:prstGeom>
        </p:spPr>
      </p:pic>
    </p:spTree>
    <p:extLst>
      <p:ext uri="{BB962C8B-B14F-4D97-AF65-F5344CB8AC3E}">
        <p14:creationId xmlns:p14="http://schemas.microsoft.com/office/powerpoint/2010/main" val="15685230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454</TotalTime>
  <Words>224</Words>
  <Application>Microsoft Office PowerPoint</Application>
  <PresentationFormat>Widescreen</PresentationFormat>
  <Paragraphs>50</Paragraphs>
  <Slides>10</Slides>
  <Notes>3</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Garamond</vt:lpstr>
      <vt:lpstr>Organic</vt:lpstr>
      <vt:lpstr>Effects of Urbanization on Water Resources in Johnson County, KS</vt:lpstr>
      <vt:lpstr>Background</vt:lpstr>
      <vt:lpstr>PowerPoint Presentation</vt:lpstr>
      <vt:lpstr>PowerPoint Presentation</vt:lpstr>
      <vt:lpstr>PowerPoint Presentation</vt:lpstr>
      <vt:lpstr>Preliminary Results</vt:lpstr>
      <vt:lpstr>GRACE vs Gage </vt:lpstr>
      <vt:lpstr>Water Quality Data</vt:lpstr>
      <vt:lpstr>Interesting Information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Urbanization on Water Resources in Johnson County, KS</dc:title>
  <dc:creator>Malloy, Meagan L</dc:creator>
  <cp:lastModifiedBy>Malloy, Meagan L</cp:lastModifiedBy>
  <cp:revision>23</cp:revision>
  <dcterms:created xsi:type="dcterms:W3CDTF">2013-11-14T15:44:27Z</dcterms:created>
  <dcterms:modified xsi:type="dcterms:W3CDTF">2013-11-19T16:15:27Z</dcterms:modified>
</cp:coreProperties>
</file>