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IS%20Project\Dairy%20Cow%20Inventory%20Census_Master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Dairy Cow Population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Pop Summary'!$A$2</c:f>
              <c:strCache>
                <c:ptCount val="1"/>
                <c:pt idx="0">
                  <c:v>Maryland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'Total Pop Summary'!$B$1:$D$1</c:f>
              <c:numCache>
                <c:formatCode>General</c:formatCode>
                <c:ptCount val="3"/>
                <c:pt idx="0">
                  <c:v>1997</c:v>
                </c:pt>
                <c:pt idx="1">
                  <c:v>2002</c:v>
                </c:pt>
                <c:pt idx="2">
                  <c:v>2007</c:v>
                </c:pt>
              </c:numCache>
            </c:numRef>
          </c:cat>
          <c:val>
            <c:numRef>
              <c:f>'Total Pop Summary'!$B$2:$D$2</c:f>
              <c:numCache>
                <c:formatCode>#,##0</c:formatCode>
                <c:ptCount val="3"/>
                <c:pt idx="0">
                  <c:v>82953</c:v>
                </c:pt>
                <c:pt idx="1">
                  <c:v>72343</c:v>
                </c:pt>
                <c:pt idx="2">
                  <c:v>56751</c:v>
                </c:pt>
              </c:numCache>
            </c:numRef>
          </c:val>
        </c:ser>
        <c:ser>
          <c:idx val="1"/>
          <c:order val="1"/>
          <c:tx>
            <c:strRef>
              <c:f>'Total Pop Summary'!$A$3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'Total Pop Summary'!$B$1:$D$1</c:f>
              <c:numCache>
                <c:formatCode>General</c:formatCode>
                <c:ptCount val="3"/>
                <c:pt idx="0">
                  <c:v>1997</c:v>
                </c:pt>
                <c:pt idx="1">
                  <c:v>2002</c:v>
                </c:pt>
                <c:pt idx="2">
                  <c:v>2007</c:v>
                </c:pt>
              </c:numCache>
            </c:numRef>
          </c:cat>
          <c:val>
            <c:numRef>
              <c:f>'Total Pop Summary'!$B$3:$D$3</c:f>
              <c:numCache>
                <c:formatCode>#,##0</c:formatCode>
                <c:ptCount val="3"/>
                <c:pt idx="0">
                  <c:v>699139</c:v>
                </c:pt>
                <c:pt idx="1">
                  <c:v>669986</c:v>
                </c:pt>
                <c:pt idx="2">
                  <c:v>626438</c:v>
                </c:pt>
              </c:numCache>
            </c:numRef>
          </c:val>
        </c:ser>
        <c:ser>
          <c:idx val="2"/>
          <c:order val="2"/>
          <c:tx>
            <c:strRef>
              <c:f>'Total Pop Summary'!$A$4</c:f>
              <c:strCache>
                <c:ptCount val="1"/>
                <c:pt idx="0">
                  <c:v>Pennsylvania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'Total Pop Summary'!$B$1:$D$1</c:f>
              <c:numCache>
                <c:formatCode>General</c:formatCode>
                <c:ptCount val="3"/>
                <c:pt idx="0">
                  <c:v>1997</c:v>
                </c:pt>
                <c:pt idx="1">
                  <c:v>2002</c:v>
                </c:pt>
                <c:pt idx="2">
                  <c:v>2007</c:v>
                </c:pt>
              </c:numCache>
            </c:numRef>
          </c:cat>
          <c:val>
            <c:numRef>
              <c:f>'Total Pop Summary'!$B$4:$D$4</c:f>
              <c:numCache>
                <c:formatCode>#,##0</c:formatCode>
                <c:ptCount val="3"/>
                <c:pt idx="0">
                  <c:v>624968</c:v>
                </c:pt>
                <c:pt idx="1">
                  <c:v>591419</c:v>
                </c:pt>
                <c:pt idx="2">
                  <c:v>553252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763008"/>
        <c:axId val="115763568"/>
      </c:barChart>
      <c:catAx>
        <c:axId val="115763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Census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3568"/>
        <c:crosses val="autoZero"/>
        <c:auto val="1"/>
        <c:lblAlgn val="ctr"/>
        <c:lblOffset val="100"/>
        <c:noMultiLvlLbl val="0"/>
      </c:catAx>
      <c:valAx>
        <c:axId val="11576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Dairy Cattle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62029746281716"/>
          <c:y val="0.42005686789151364"/>
          <c:w val="0.17671303587051618"/>
          <c:h val="0.25752478856809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92F0-A52A-4B3B-98FD-7022177A264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7C90-6C35-4EE1-A83A-6AFCEBB0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9661" r="-1900" b="13468"/>
          <a:stretch/>
        </p:blipFill>
        <p:spPr>
          <a:xfrm>
            <a:off x="1" y="0"/>
            <a:ext cx="124256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33605" y="-144967"/>
            <a:ext cx="2374639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9897" y="431074"/>
            <a:ext cx="14029508" cy="2560320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292100"/>
          </a:effectLst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Effects of N Loadings from Dairy Cows to the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Susquehanna River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4491" y="2338249"/>
            <a:ext cx="6675120" cy="1998619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29210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182" y="2599509"/>
            <a:ext cx="5399314" cy="1445055"/>
          </a:xfrm>
          <a:noFill/>
          <a:effectLst>
            <a:softEdge rad="11430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Austin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Weidner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CE394K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: GIS in Water Resources</a:t>
            </a:r>
          </a:p>
          <a:p>
            <a:pPr algn="r">
              <a:spcBef>
                <a:spcPct val="0"/>
              </a:spcBef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University of Texas at Austin</a:t>
            </a:r>
          </a:p>
          <a:p>
            <a:pPr algn="r">
              <a:spcBef>
                <a:spcPct val="0"/>
              </a:spcBef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November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19,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2013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338249"/>
            <a:ext cx="12192000" cy="0"/>
          </a:xfrm>
          <a:prstGeom prst="line">
            <a:avLst/>
          </a:prstGeom>
          <a:ln w="476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Susquehanna River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234" y="1944308"/>
            <a:ext cx="4681655" cy="4351338"/>
          </a:xfrm>
        </p:spPr>
        <p:txBody>
          <a:bodyPr/>
          <a:lstStyle/>
          <a:p>
            <a:r>
              <a:rPr lang="en-US" dirty="0" smtClean="0"/>
              <a:t>River </a:t>
            </a:r>
            <a:r>
              <a:rPr lang="en-US" dirty="0" smtClean="0"/>
              <a:t>Length = </a:t>
            </a:r>
            <a:r>
              <a:rPr lang="en-US" dirty="0"/>
              <a:t>444 miles</a:t>
            </a:r>
            <a:endParaRPr lang="en-US" dirty="0" smtClean="0"/>
          </a:p>
          <a:p>
            <a:r>
              <a:rPr lang="en-US" dirty="0" smtClean="0"/>
              <a:t>Basin </a:t>
            </a:r>
            <a:r>
              <a:rPr lang="en-US" dirty="0" smtClean="0"/>
              <a:t>Area = </a:t>
            </a:r>
            <a:r>
              <a:rPr lang="en-US" dirty="0"/>
              <a:t>27,510 </a:t>
            </a:r>
            <a:r>
              <a:rPr lang="en-US" dirty="0" smtClean="0"/>
              <a:t>mi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/>
              <a:t>Covers 3 states </a:t>
            </a:r>
            <a:r>
              <a:rPr lang="en-US" dirty="0" smtClean="0"/>
              <a:t>(PA, NY, MD)</a:t>
            </a:r>
          </a:p>
          <a:p>
            <a:pPr lvl="1"/>
            <a:r>
              <a:rPr lang="en-US" dirty="0" smtClean="0"/>
              <a:t>67 </a:t>
            </a:r>
            <a:r>
              <a:rPr lang="en-US" dirty="0"/>
              <a:t>counties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 smtClean="0"/>
              <a:t>Flow = </a:t>
            </a:r>
            <a:r>
              <a:rPr lang="en-US" dirty="0" smtClean="0"/>
              <a:t>40,174 ft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0272" r="9349" b="11973"/>
          <a:stretch/>
        </p:blipFill>
        <p:spPr>
          <a:xfrm>
            <a:off x="5274527" y="1944308"/>
            <a:ext cx="6760095" cy="4418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Impacts on Chesapeake Bay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35478" cy="4351338"/>
          </a:xfrm>
        </p:spPr>
        <p:txBody>
          <a:bodyPr/>
          <a:lstStyle/>
          <a:p>
            <a:r>
              <a:rPr lang="en-US" dirty="0" smtClean="0"/>
              <a:t>Non-point </a:t>
            </a:r>
            <a:r>
              <a:rPr lang="en-US" dirty="0" smtClean="0"/>
              <a:t>pollution leads to dead zones</a:t>
            </a:r>
          </a:p>
          <a:p>
            <a:pPr lvl="1"/>
            <a:r>
              <a:rPr lang="en-US" dirty="0" smtClean="0"/>
              <a:t>Agricultural Runoff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Susquehanna River provides</a:t>
            </a:r>
          </a:p>
          <a:p>
            <a:pPr lvl="1"/>
            <a:r>
              <a:rPr lang="en-US" dirty="0" smtClean="0"/>
              <a:t>40</a:t>
            </a:r>
            <a:r>
              <a:rPr lang="en-US" dirty="0" smtClean="0"/>
              <a:t>% of N </a:t>
            </a:r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50</a:t>
            </a:r>
            <a:r>
              <a:rPr lang="en-US" dirty="0" smtClean="0"/>
              <a:t>% of </a:t>
            </a:r>
            <a:r>
              <a:rPr lang="en-US" dirty="0" smtClean="0"/>
              <a:t>which is </a:t>
            </a:r>
            <a:r>
              <a:rPr lang="en-US" dirty="0" smtClean="0"/>
              <a:t>manure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59" y="424675"/>
            <a:ext cx="41910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13243" y="6457040"/>
            <a:ext cx="34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Chesapeake Bay Foundation, 2013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889" t="27741" r="40252" b="12136"/>
          <a:stretch/>
        </p:blipFill>
        <p:spPr>
          <a:xfrm>
            <a:off x="5073678" y="2934186"/>
            <a:ext cx="2518142" cy="3522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73678" y="6503206"/>
            <a:ext cx="251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</a:t>
            </a:r>
            <a:r>
              <a:rPr lang="en-US" sz="1200" dirty="0"/>
              <a:t>Chesapeake Bay </a:t>
            </a:r>
            <a:r>
              <a:rPr lang="en-US" sz="1200" dirty="0" smtClean="0"/>
              <a:t>Foundation.</a:t>
            </a:r>
            <a:r>
              <a:rPr lang="en-US" sz="1200" i="1" dirty="0" smtClean="0"/>
              <a:t> </a:t>
            </a:r>
            <a:r>
              <a:rPr lang="en-US" sz="1200" i="1" dirty="0"/>
              <a:t>Waters at Risk</a:t>
            </a:r>
            <a:r>
              <a:rPr lang="en-US" sz="1200" dirty="0" smtClean="0"/>
              <a:t>, 2006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2007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Dairy Cow Population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7356"/>
            <a:ext cx="3923372" cy="5430643"/>
          </a:xfrm>
        </p:spPr>
        <p:txBody>
          <a:bodyPr>
            <a:noAutofit/>
          </a:bodyPr>
          <a:lstStyle/>
          <a:p>
            <a:r>
              <a:rPr lang="en-US" dirty="0" smtClean="0"/>
              <a:t>USDA Ag </a:t>
            </a:r>
            <a:r>
              <a:rPr lang="en-US" dirty="0" smtClean="0"/>
              <a:t>Census </a:t>
            </a:r>
            <a:endParaRPr lang="en-US" dirty="0" smtClean="0"/>
          </a:p>
          <a:p>
            <a:r>
              <a:rPr lang="en-US" dirty="0" smtClean="0"/>
              <a:t>Lacks Spatial Detail</a:t>
            </a:r>
            <a:endParaRPr lang="en-US" dirty="0" smtClean="0"/>
          </a:p>
          <a:p>
            <a:endParaRPr lang="en-US" sz="1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Lancaster County, PA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408287"/>
              </p:ext>
            </p:extLst>
          </p:nvPr>
        </p:nvGraphicFramePr>
        <p:xfrm>
          <a:off x="0" y="2625634"/>
          <a:ext cx="5721530" cy="364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t="13142" r="9621" b="12191"/>
          <a:stretch/>
        </p:blipFill>
        <p:spPr>
          <a:xfrm>
            <a:off x="5786844" y="1721120"/>
            <a:ext cx="6211293" cy="4879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1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2007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Dairy Cow Population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16566"/>
            <a:ext cx="5000898" cy="5236929"/>
          </a:xfrm>
        </p:spPr>
        <p:txBody>
          <a:bodyPr>
            <a:noAutofit/>
          </a:bodyPr>
          <a:lstStyle/>
          <a:p>
            <a:r>
              <a:rPr lang="en-US" dirty="0" smtClean="0"/>
              <a:t>Spatial Estimation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Dairy </a:t>
            </a:r>
            <a:r>
              <a:rPr lang="en-US" dirty="0" smtClean="0"/>
              <a:t>Cows </a:t>
            </a:r>
            <a:r>
              <a:rPr lang="en-US" dirty="0" smtClean="0"/>
              <a:t>produce 121 kg N / year in Manure </a:t>
            </a:r>
            <a:r>
              <a:rPr lang="en-US" sz="1800" dirty="0" smtClean="0"/>
              <a:t>(Boyer, et al. 2002) </a:t>
            </a:r>
            <a:endParaRPr lang="en-US" sz="1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63494"/>
              </p:ext>
            </p:extLst>
          </p:nvPr>
        </p:nvGraphicFramePr>
        <p:xfrm>
          <a:off x="248196" y="3124626"/>
          <a:ext cx="5368834" cy="3124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3286"/>
                <a:gridCol w="1389241"/>
                <a:gridCol w="1606307"/>
              </a:tblGrid>
              <a:tr h="617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Subbasin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Name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2007 Cow Population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 from Manure (kg/year)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Upper Susquehanna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72,290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8,747,090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Chemung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33,466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4,049,386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Middle Susquehanna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3,581,600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1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West Branch Susquehanna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39,851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4,821,971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Juniata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69,990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8,468,790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Lower Susquehanna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202,668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24,522,828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447,865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54,191,665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12762" r="9328" b="12381"/>
          <a:stretch/>
        </p:blipFill>
        <p:spPr>
          <a:xfrm>
            <a:off x="5839097" y="1371600"/>
            <a:ext cx="6139543" cy="513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91777" y="6356195"/>
            <a:ext cx="194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119.4 tons N/year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Future Work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15000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Compare N estimates to actual stream measurements</a:t>
            </a:r>
          </a:p>
          <a:p>
            <a:pPr lvl="1"/>
            <a:r>
              <a:rPr lang="en-US" dirty="0" smtClean="0"/>
              <a:t>Determine at risk streams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Precipitation impacts on runoff rates</a:t>
            </a:r>
          </a:p>
          <a:p>
            <a:pPr lvl="1"/>
            <a:r>
              <a:rPr lang="en-US" dirty="0" smtClean="0"/>
              <a:t>Compare yearly precipitation / # of large storm events to N loadings</a:t>
            </a:r>
          </a:p>
          <a:p>
            <a:pPr lvl="1"/>
            <a:r>
              <a:rPr lang="en-US" dirty="0" smtClean="0"/>
              <a:t>Precipitation varies spatially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84" t="13590" r="15622" b="9633"/>
          <a:stretch/>
        </p:blipFill>
        <p:spPr>
          <a:xfrm>
            <a:off x="5890629" y="1405054"/>
            <a:ext cx="6180151" cy="46054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8151541" y="3345366"/>
            <a:ext cx="1237786" cy="602166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1883" y="6010507"/>
            <a:ext cx="452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Discharge Stream Gauge: </a:t>
            </a:r>
            <a:r>
              <a:rPr lang="en-US" dirty="0"/>
              <a:t>Susquehanna River at </a:t>
            </a:r>
            <a:r>
              <a:rPr lang="en-US" dirty="0" err="1"/>
              <a:t>Conowingo</a:t>
            </a:r>
            <a:r>
              <a:rPr lang="en-US" dirty="0"/>
              <a:t>, </a:t>
            </a:r>
            <a:r>
              <a:rPr lang="en-US" dirty="0" smtClean="0"/>
              <a:t>MD; Site ID 01578310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3605" y="-144967"/>
            <a:ext cx="1071805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394" y="0"/>
            <a:ext cx="13441679" cy="1855561"/>
          </a:xfrm>
          <a:solidFill>
            <a:schemeClr val="accent5">
              <a:lumMod val="20000"/>
              <a:lumOff val="80000"/>
              <a:alpha val="70000"/>
            </a:schemeClr>
          </a:solidFill>
          <a:effectLst>
            <a:softEdge rad="4699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Conclusions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9069" cy="4351338"/>
          </a:xfrm>
        </p:spPr>
        <p:txBody>
          <a:bodyPr/>
          <a:lstStyle/>
          <a:p>
            <a:r>
              <a:rPr lang="en-US" dirty="0" smtClean="0"/>
              <a:t>Susquehanna River is a major source of non-point source pollution to the Chesapeake Bay</a:t>
            </a:r>
          </a:p>
          <a:p>
            <a:pPr lvl="1"/>
            <a:r>
              <a:rPr lang="en-US" dirty="0" smtClean="0"/>
              <a:t>Difficult to Analyze Non-Point Pollution in ArcGIS</a:t>
            </a:r>
            <a:endParaRPr lang="en-US" dirty="0" smtClean="0"/>
          </a:p>
          <a:p>
            <a:r>
              <a:rPr lang="en-US" dirty="0" smtClean="0"/>
              <a:t>Much of the Nutrient Loading comes from Dairy Cattle</a:t>
            </a:r>
            <a:endParaRPr lang="en-US" dirty="0" smtClean="0"/>
          </a:p>
          <a:p>
            <a:r>
              <a:rPr lang="en-US" dirty="0" smtClean="0"/>
              <a:t>An estimated 447,865 dairy cows live within the Susquehanna Basin producing 120 tons N / year</a:t>
            </a:r>
          </a:p>
          <a:p>
            <a:r>
              <a:rPr lang="en-US" dirty="0" smtClean="0"/>
              <a:t>Future Work to analyze water quality data of </a:t>
            </a:r>
            <a:r>
              <a:rPr lang="en-US" dirty="0" err="1" smtClean="0"/>
              <a:t>subbasins</a:t>
            </a:r>
            <a:r>
              <a:rPr lang="en-US" dirty="0" smtClean="0"/>
              <a:t> and precipitation impacts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45" r="8750" b="10782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33605" y="-144967"/>
            <a:ext cx="2374639" cy="7159083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0932" y="391886"/>
            <a:ext cx="14029508" cy="2560320"/>
          </a:xfrm>
          <a:gradFill flip="none" rotWithShape="1">
            <a:gsLst>
              <a:gs pos="52000">
                <a:srgbClr val="DAE3F3">
                  <a:alpha val="21000"/>
                </a:srgbClr>
              </a:gs>
              <a:gs pos="40000">
                <a:schemeClr val="accent5">
                  <a:lumMod val="20000"/>
                  <a:lumOff val="80000"/>
                  <a:alpha val="7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92100"/>
          </a:effectLst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    Questions?</a:t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338249"/>
            <a:ext cx="12192000" cy="0"/>
          </a:xfrm>
          <a:prstGeom prst="line">
            <a:avLst/>
          </a:prstGeom>
          <a:ln w="476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23500">
                  <a:srgbClr val="333F50">
                    <a:alpha val="80000"/>
                  </a:srgbClr>
                </a:gs>
                <a:gs pos="47000">
                  <a:schemeClr val="tx2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306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Medium Cond</vt:lpstr>
      <vt:lpstr>Garamond</vt:lpstr>
      <vt:lpstr>Office Theme</vt:lpstr>
      <vt:lpstr>         Effects of N Loadings from Dairy Cows to the          Susquehanna River </vt:lpstr>
      <vt:lpstr>            Susquehanna River </vt:lpstr>
      <vt:lpstr>            Impacts on Chesapeake Bay </vt:lpstr>
      <vt:lpstr>            2007 Dairy Cow Population </vt:lpstr>
      <vt:lpstr>            2007 Dairy Cow Population </vt:lpstr>
      <vt:lpstr>            Future Work </vt:lpstr>
      <vt:lpstr>            Conclusions </vt:lpstr>
      <vt:lpstr>         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N Loadings from Dairy Cows to Susquehanna River</dc:title>
  <dc:creator>Weidner, Austin D</dc:creator>
  <cp:lastModifiedBy>Weidner, Austin D</cp:lastModifiedBy>
  <cp:revision>16</cp:revision>
  <dcterms:created xsi:type="dcterms:W3CDTF">2013-11-19T07:00:34Z</dcterms:created>
  <dcterms:modified xsi:type="dcterms:W3CDTF">2013-11-19T16:58:23Z</dcterms:modified>
</cp:coreProperties>
</file>