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59" r:id="rId4"/>
    <p:sldId id="260" r:id="rId5"/>
    <p:sldId id="261" r:id="rId6"/>
    <p:sldId id="271" r:id="rId7"/>
    <p:sldId id="272" r:id="rId8"/>
    <p:sldId id="269" r:id="rId9"/>
    <p:sldId id="268" r:id="rId10"/>
    <p:sldId id="264" r:id="rId11"/>
    <p:sldId id="277" r:id="rId12"/>
    <p:sldId id="262" r:id="rId13"/>
    <p:sldId id="270" r:id="rId14"/>
    <p:sldId id="274" r:id="rId15"/>
    <p:sldId id="275" r:id="rId16"/>
    <p:sldId id="276" r:id="rId17"/>
    <p:sldId id="273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0CCA9C4-3A9F-406F-9997-48D28ECF1B62}" type="datetimeFigureOut">
              <a:rPr lang="en-US" smtClean="0"/>
              <a:t>11/26/2013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4D107AF-A5D7-4F13-8556-B2956A018D5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River Network Model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San Antonio and Guadalupe Basins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GIS in Water Resources</a:t>
            </a:r>
          </a:p>
          <a:p>
            <a:endParaRPr lang="en-US" sz="2800" dirty="0"/>
          </a:p>
          <a:p>
            <a:r>
              <a:rPr lang="en-US" sz="2800" dirty="0" smtClean="0"/>
              <a:t>Alfredo Hijar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74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785225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2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28798" r="10067" b="26967"/>
          <a:stretch/>
        </p:blipFill>
        <p:spPr bwMode="auto">
          <a:xfrm>
            <a:off x="990600" y="1524000"/>
            <a:ext cx="7239000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4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772400" cy="441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39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1000"/>
            <a:ext cx="820060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21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Noah – Land Surface Model (LSM)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Where do we get the discharge data?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4" name="Runo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981200"/>
            <a:ext cx="7822483" cy="43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8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ArcGIS 10.2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3400" y="3760818"/>
            <a:ext cx="17526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Reaches from the River Network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21000" y="1981200"/>
            <a:ext cx="2311400" cy="1143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Runoff + Baseflow Noah</a:t>
            </a:r>
          </a:p>
          <a:p>
            <a:pPr algn="ctr"/>
            <a:r>
              <a:rPr lang="en-US" dirty="0" smtClean="0"/>
              <a:t>(mm/hour)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238500" y="3772727"/>
            <a:ext cx="1752600" cy="1295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Reaches with Catchment Area (km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286000" y="4294218"/>
            <a:ext cx="9525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1028700" y="3227418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06400" y="2059018"/>
            <a:ext cx="2057400" cy="914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Catchment areas - NHDPlus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3767916" y="3356784"/>
            <a:ext cx="693768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991100" y="4332318"/>
            <a:ext cx="9525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5800" y="4147628"/>
            <a:ext cx="322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DISCHARGE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791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"/>
            <a:ext cx="73818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6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81975" cy="64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 each reach with the total runoff time series to calculate the discharge in every reach.</a:t>
            </a:r>
          </a:p>
          <a:p>
            <a:endParaRPr lang="en-US" dirty="0"/>
          </a:p>
          <a:p>
            <a:r>
              <a:rPr lang="en-US" dirty="0" smtClean="0"/>
              <a:t>Create the SPRINT Input Data: Netlist.</a:t>
            </a:r>
          </a:p>
          <a:p>
            <a:pPr lvl="1"/>
            <a:r>
              <a:rPr lang="en-US" dirty="0"/>
              <a:t>Each netlist consists of </a:t>
            </a:r>
            <a:r>
              <a:rPr lang="en-US" dirty="0" smtClean="0"/>
              <a:t>the speciﬁcations </a:t>
            </a:r>
            <a:r>
              <a:rPr lang="en-US" dirty="0"/>
              <a:t>of nodes, segments, branches, forcing terms, lateral ﬂows, downstream boundary </a:t>
            </a:r>
            <a:r>
              <a:rPr lang="en-US" dirty="0" smtClean="0"/>
              <a:t>conditions.</a:t>
            </a:r>
          </a:p>
          <a:p>
            <a:pPr lvl="1"/>
            <a:endParaRPr lang="en-US" dirty="0"/>
          </a:p>
          <a:p>
            <a:r>
              <a:rPr lang="en-US" dirty="0" smtClean="0"/>
              <a:t>Run SPRINT model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5029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7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Model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network </a:t>
            </a:r>
            <a:r>
              <a:rPr lang="en-US" sz="2800" dirty="0" smtClean="0"/>
              <a:t>in the San Antonio and Guadalupe Basin.</a:t>
            </a:r>
          </a:p>
          <a:p>
            <a:endParaRPr lang="en-US" sz="2800" dirty="0" smtClean="0"/>
          </a:p>
          <a:p>
            <a:r>
              <a:rPr lang="en-US" sz="2800" dirty="0"/>
              <a:t>Determine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trends</a:t>
            </a:r>
            <a:r>
              <a:rPr lang="en-US" sz="2800" dirty="0"/>
              <a:t> that could facilitate data management in basins with scarce hydrological information.</a:t>
            </a:r>
          </a:p>
          <a:p>
            <a:endParaRPr lang="en-US" sz="2800" dirty="0" smtClean="0"/>
          </a:p>
          <a:p>
            <a:r>
              <a:rPr lang="en-US" sz="2800" dirty="0" smtClean="0"/>
              <a:t>Use the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SPRINT</a:t>
            </a:r>
            <a:r>
              <a:rPr lang="en-US" sz="2800" dirty="0" smtClean="0"/>
              <a:t> model and compare the results with previous studies.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River Network “Area”: San Antonio and Guadalupe Basins.</a:t>
            </a:r>
          </a:p>
          <a:p>
            <a:endParaRPr lang="en-US" sz="2800" dirty="0"/>
          </a:p>
          <a:p>
            <a:r>
              <a:rPr lang="en-US" sz="2800" dirty="0" smtClean="0"/>
              <a:t>A flood/wave propagation technique: the full dynamic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Saint-Venant equations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River Network Model: SPRINT, which is a new </a:t>
            </a:r>
            <a:r>
              <a:rPr lang="en-US" sz="2800" dirty="0"/>
              <a:t>model, written to address the grand challenge for river modeling.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867341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 smtClean="0"/>
              <a:t>River Network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866" r="2219" b="2158"/>
          <a:stretch/>
        </p:blipFill>
        <p:spPr>
          <a:xfrm>
            <a:off x="838200" y="990600"/>
            <a:ext cx="7370619" cy="5708074"/>
          </a:xfrm>
        </p:spPr>
      </p:pic>
    </p:spTree>
    <p:extLst>
      <p:ext uri="{BB962C8B-B14F-4D97-AF65-F5344CB8AC3E}">
        <p14:creationId xmlns:p14="http://schemas.microsoft.com/office/powerpoint/2010/main" val="3558525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Saint-Venant 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Continuity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𝑤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Momentum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𝑔𝐴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𝑔𝐴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Relationship: Q – 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667" t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4297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787465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62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7" y="1676400"/>
            <a:ext cx="8963593" cy="41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20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000173" cy="518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4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“Q” and “h”</a:t>
            </a:r>
            <a:endParaRPr lang="en-US" dirty="0"/>
          </a:p>
        </p:txBody>
      </p:sp>
      <p:pic>
        <p:nvPicPr>
          <p:cNvPr id="5" name="Tren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2418" y="1346200"/>
            <a:ext cx="6324600" cy="51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483</TotalTime>
  <Words>272</Words>
  <Application>Microsoft Office PowerPoint</Application>
  <PresentationFormat>On-screen Show (4:3)</PresentationFormat>
  <Paragraphs>50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Cambria Math</vt:lpstr>
      <vt:lpstr>Clarity</vt:lpstr>
      <vt:lpstr>River Network Model  San Antonio and Guadalupe Basins</vt:lpstr>
      <vt:lpstr>Objectives</vt:lpstr>
      <vt:lpstr>Data and Tools</vt:lpstr>
      <vt:lpstr>River Network Area</vt:lpstr>
      <vt:lpstr>Saint-Venant Equations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Relationship between “Q” and “h”</vt:lpstr>
      <vt:lpstr>Noah – Land Surface Model (LSM)</vt:lpstr>
      <vt:lpstr>ArcGIS 10.2</vt:lpstr>
      <vt:lpstr>PowerPoint Presentation</vt:lpstr>
      <vt:lpstr>PowerPoint Presentation</vt:lpstr>
      <vt:lpstr>Further Work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Network Model</dc:title>
  <dc:creator>Hijar Santibanez, Alfredo R</dc:creator>
  <cp:lastModifiedBy>Maidment, David R</cp:lastModifiedBy>
  <cp:revision>25</cp:revision>
  <dcterms:created xsi:type="dcterms:W3CDTF">2013-11-22T20:20:25Z</dcterms:created>
  <dcterms:modified xsi:type="dcterms:W3CDTF">2013-11-26T17:10:42Z</dcterms:modified>
</cp:coreProperties>
</file>