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 varScale="1">
        <p:scale>
          <a:sx n="112" d="100"/>
          <a:sy n="112" d="100"/>
        </p:scale>
        <p:origin x="158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4CE7D-BF7B-447B-99CF-C3B8EF12C7B5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C69D-90ED-4B0F-AB89-412C2837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soutlet.org/2012/04/in-texas-gas-wells-everywher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owatch.com/2012/06/04/fracking-coming-to-a-city-or-suburb-near-yo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doesn’t include other prominent fracking</a:t>
            </a:r>
            <a:r>
              <a:rPr lang="en-US" baseline="0" dirty="0" smtClean="0"/>
              <a:t> locations like the </a:t>
            </a:r>
            <a:r>
              <a:rPr lang="en-US" baseline="0" dirty="0" err="1" smtClean="0"/>
              <a:t>Bakken</a:t>
            </a:r>
            <a:r>
              <a:rPr lang="en-US" baseline="0" dirty="0" smtClean="0"/>
              <a:t> formation, the </a:t>
            </a:r>
            <a:r>
              <a:rPr lang="en-US" baseline="0" dirty="0" err="1" smtClean="0"/>
              <a:t>Piceance</a:t>
            </a:r>
            <a:r>
              <a:rPr lang="en-US" baseline="0" dirty="0" smtClean="0"/>
              <a:t> basin, or anything in the CA central valley or Green River, WY.</a:t>
            </a:r>
          </a:p>
          <a:p>
            <a:r>
              <a:rPr lang="en-US" baseline="0" dirty="0" smtClean="0"/>
              <a:t>The second map includes all frac jobs from the past 3 years, as provided by </a:t>
            </a:r>
            <a:r>
              <a:rPr lang="en-US" baseline="0" dirty="0" err="1" smtClean="0"/>
              <a:t>SkyTruth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69D-90ED-4B0F-AB89-412C283717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just shows all of the aquifers in the US – complete coverage. The second picture, however, is</a:t>
            </a:r>
            <a:r>
              <a:rPr lang="en-US" baseline="0" dirty="0" smtClean="0"/>
              <a:t> all of the aquifers that intersect with fracturing activity over the last 3 years.</a:t>
            </a:r>
          </a:p>
          <a:p>
            <a:r>
              <a:rPr lang="en-US" baseline="0" dirty="0" smtClean="0"/>
              <a:t>The final map is all USGS-monitored GW wells over the past few years, and only the ones that intersect with the aquifers of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69D-90ED-4B0F-AB89-412C283717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other variables I would</a:t>
            </a:r>
            <a:r>
              <a:rPr lang="en-US" baseline="0" dirty="0" smtClean="0"/>
              <a:t> like to factor in are environmental justice aspects like GDP per capita for that county, or proximity to national parks/forests.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sources: </a:t>
            </a:r>
            <a:r>
              <a:rPr lang="en-US" dirty="0" smtClean="0">
                <a:effectLst/>
                <a:hlinkClick r:id="rId3"/>
              </a:rPr>
              <a:t>www.thenewsoutlet.org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4"/>
              </a:rPr>
              <a:t>ecowatch.com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69D-90ED-4B0F-AB89-412C283717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map: well density (frac activity) per</a:t>
            </a:r>
            <a:r>
              <a:rPr lang="en-US" baseline="0" dirty="0" smtClean="0"/>
              <a:t> county.</a:t>
            </a:r>
          </a:p>
          <a:p>
            <a:r>
              <a:rPr lang="en-US" baseline="0" dirty="0" smtClean="0"/>
              <a:t>Second map: Counties that have both fracturing and GW monitoring wells. Red is depleted, Green is increased water levels.</a:t>
            </a:r>
          </a:p>
          <a:p>
            <a:r>
              <a:rPr lang="en-US" baseline="0" dirty="0" smtClean="0"/>
              <a:t>Third map: The most at risk – for now. The four counties I identified as having the worst combination of risk factors. The counties are Bradford and Susquehanna in PA, Tarrant in TX, and Broomfield in CO, indicated in the red circle.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narrow down those four counties, I compared the county lists for the highest category in each graded factor. From there, I selected the counties that were in multiple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BC69D-90ED-4B0F-AB89-412C283717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48AA94-1221-4787-B43F-5305A081A9E7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5768411-ABE3-4371-A8D2-63E907AC3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County Level Determination of Fracturing Risk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project, CE385K.4</a:t>
            </a:r>
          </a:p>
          <a:p>
            <a:endParaRPr lang="en-US" dirty="0" smtClean="0"/>
          </a:p>
          <a:p>
            <a:r>
              <a:rPr lang="en-US" dirty="0" smtClean="0"/>
              <a:t>Nick Kuzmyak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A8PEhIVFA8QDw0PDxAQFRAUDw8PFBAVFBQQFBIXGyYeFxkjGRQUHy8gIycpLCwsFR4xNTAqNSY3LCkBCQoKDgwOFw8PGC0cHBwpNSwpKSksKSkpLCksLDUqLCwpKSwpLCksLCwpKSwsLCkvLCkpKSksKSksKiwsLSwpKf/AABEIALcBFAMBIgACEQEDEQH/xAAcAAACAwEBAQEAAAAAAAAAAAACAwABBAUGBwj/xAA8EAABBAADBQUFBwMDBQAAAAABAAIDEQQSIQUxQVFhBhOBkaEiMkJxsQcUUmLB0fAVkuEjcrIXJDOi8f/EABoBAAMBAQEBAAAAAAAAAAAAAAABAgMEBQb/xAAtEQACAgIBAgUDAgcAAAAAAAAAAQIRAxIhBDEFExRBUSJhcTJCI1JikbHR8P/aAAwDAQACEQMRAD8A5ARhCCiQItEAqBRBKwIArpVaIFFjogCulYV0iwKpXSuldIsAaV0ipXSLACldIqV0iwApXSOlKSsAKVUrllDfeIA13/oudsztBHiGlzbaAXD26A0OhvrYTsDoUoiV0iwF5VWRNpVSVgLyoHA8E5UU7AzOB5JUkZWsuSnPSY0Ze6A4KjEE57ikm+amyqYh+FCF0GiafmgKXA+RDsOlth+S1ZSVXdjiUBYtsbeSOwNwUOXggJVWTVllyiAqkWKjp7lbb5Iw7ojBRYFsCMBUEQKVgWAqLEQCIBIAGsR0iAV0ixlAK6V0rpFhRVKZUVK6SsdA0rpFSlIsKKpSkVIUWOjzPbkkRRgOy26QE825LLfGgF5fs9gnOnijc8tYXuBa0jMT3ee6I3EVqvV9sB/473Njncd3HIwVY5uXIwWE7vGPJ+DFQhpHu5pW6t6aEeStPgmuT3AClIQFC5Z7F6lkqsyveoWo2DUG1RKLu+qvKnsLUSWBLLFpKW4dEWFGd8SS+ELW7xSXpNlKzM7D6JRbS0PJSiSlaHyJdaW4prkDglY6FG1MpRZlC8p2JoWY1FFaLCjshEl2VDaqzPUbasPCzPDuaVblDkWoHQEgRteFyi4omyFLcryzq5wiDwuWJCjbMluPyzpZwrzrC2cdU1kzeaNg0NQcpmSRK3moJOVJbBoaArCU20wI2DUIBEAhBRWjYWp4/ti9hlLTWduHafisO732WmtwoAknh81xMM4NnxDiQCMRG9uYgGhPrlBOp3eC3doZMuLxJo+0cK3LRLXsLWm73Ci0DzXLw7mtnxNmj3mVrcpogzEO3XlI0PmuhdjJ9z6SZOivKo13Pmfqa9KUzfwrl2OnUJrVZaEGc8FBrxRsLUJAXo8iB0Q339U9g1BzKiVYpVmCNw1EvlpBmtSUa6BLNhGw9QnN6Jbm9FM5VGdGwtRL2FKLE8Spbwix0JLQrpFSmiaYmgFEWiiqyKHjFIxixyWYQlX3az3NvLHOxFqhIlgIgp2KUA1dIQjBS2HqVkUyIwVYUORaiAGogEYaiEaWw6Ba5FnV90rDFO49SxIp3p5q+7ViNLceiK7081ReTxR5FMiW49UeW29IRLIRdudhGk3y9ogjlq038lywCx2JeAbP3oGnAj2ZReayL3jXnS7GPizTS38U7Ggc2shGajemu/TksMMNFrC7U4jHtN/EAWVm6ZgPELuhL6TilHk9iySxfMA+aLMkbPFwwnnFF55Ba0ZVwuVM7FFUV3hU74q8qiW49UUJyhMxVlCQnuLRFF6oyKEKi1PcNAc6JshVZEJYqUyXACWS0kppagIT2FqBaEuRkICqUhOJQcELnqEIS1VsRqVmUUyqJ7BqesOyRQ4K/wCjtrl1QHHO6/NKnxryOXyXmLf5OrgjNiZrpC7Ywur1CxjFPBJBItC3EuBuza1qfyLg0T7ODa/RIOHANWidinHjyTRiLFFoVJyXcKM3dqw1aQxu/X5IvZ5aeqNx0Z2hMaFpYW/hTDl4KHkDUygJgajtXSNmPUghVnDomtRCM8FOwqFd0F5Lb+25Io2PjeAXTFm4H2bcPdIrgF7TIV4DtnsQwxxv717s+IoNdlytJDnWOviujp3GU6ZlmtRtHC2ttaR00xzkATSloaSACSQSPmAscW0pGkuDzZLnG6NlwIcTfOyrxOFeXOdleQ5z3BxafbGY+118OaQYXAXlNbro1fK166Uao8xuVn1Tssc+Dw5O/u68iQukYFzuwDh9wi5h8wP95/Sl6BwvivDzOpyX3PWx/pRzjCgMS3uhQ/djyWWxoYTGhLFvOFKF+EIT2AwFiEhbXYdKdEq2CjKQgLVqLEBYqUhUZixA5i3MhHG66BOfggNW6/7wPoUeYkLU5HdE8PJAYl1JHyVXetA5AtH0CUMO0al9n8tfUq1k+ROJzzEqMa0yNHDT5m/oEosWikQ0IyKJ+VRVaJo1DGO4Gk1uNf8AwBU5tqhoufj4NTRDP+JtqS046MACW2ZGJioaKIYb3ClQwya3FH+UjGISuQxbcMeBUOHIThKEVjqo2YzMGFG1icWKBiNh0RsKY2P5Kg1Ma1Q5BRGhMDwqDCmtZ0Ubj1FmjwK8h9poy4aAjhiQfKNxXtgzovHfaky8NhxzxNecbgt+lleaJjnX8NnkttscYcO+9YsPHmdfB8jmNDaO72PqutsCUjZweaJbinZQ+yHv77DkA8958Atr4C77+492QMPIweycpDGO1ZZ01cDfPVYezsT/ALjZyGPLinQgh15mPjfIHHdZDNOgK9OUk4V8M5Ixan+Ues7N4IsbOyycs5OoINuijc40eZJNcF1+5pc/s4H58Yx1W2aKg0lzQ3usoAcQCayEXXBdoxlePnnU2ehjj9JkLUBB5rYYkBhWSyF6mM2hK1mBA6FUpi1M4KmS0wxIHRq1MnUrI3oqEDTxrxVGNUWKtxajjXFx9SssrW9fFWWKZLVKSFqzK9oS6HLzWt8SzuiVqaDUWSOQ8kp0YKc5iDKrTJoX3SibairYVDRlPMFE2MfwLeMKEQwoXO8iLo54Z0VGNdMYPkiGDPL0S8xAcsMRBq6Rgrgh7np9UvMKSMQCdG3mSB03rQ3T4R5I8oPAD5KHMqgAG/m3flOvyRtDeRv5gfoiEKY2BZORVAMHinNr8ICJuGKYMPX8ChzHqU0IxGOSJsScyNQ8g1EUIei8Z9qMBMODaBq7GsaOGpYQvfiPqvD/AGrRXHgG6HNjmDU0NW1qeG9dHRyvPH/vYy6hfw2cfBxZoMY329+0A5zxq1jIGER7gATkvdoBwsK+zkQdsZw0usZrvLTmsGgd+iZDgg3COkq2SHaTs1EBgD3Rsp34Sco+Y6rN2HwTX4DEl1+7HZzua2jLKCSAaqgd/VerOnGTvtJHLH9S/DPUdkbdLOHe/wDd8EXMoDI7NNY3m7sEO4hwK9P3C8p2BjJlbIc1TYCLLncXOPdSNaXWTuJe6hwAC913a8brHWVnZhf08nOMCAwLpmIcwlujC5NjbhnOOHS3YddF0QS3Q+PyVKYUYfuRPBKOFA3+lLc4Vz9UktCpTYqMpjaOF/P/AAluA5N/91sc0cklwbyK0TJMLmdEUeUb1q7ytwHjaHvHX06BXsTRnmDasC9FizA8DfRbMQ0k636BZ8tcFrFiYh2HPI+KU+KlsDCeXiXIH8tPlmJ/RaKRJjpROdF0Pp+yivYmhrMS4cfNNbiz0WASIxIhxQJHSbi+YCa3FhctsiMSLJwRSOq2dp4lNbK3ouS2RMbIs3EpHYYQeXmEz7oDy9P3XIbInNkWbiUjo/0s8CFY2a4LGyXqnsxJ5nzKydlGtmFcN4tOZheJB+WiysxjvxFaY8c7n6BZsrkb3I/DSPuep8kLMYenknsxnT1KixPb4AGE5X4heF+1WMs/ple99/YW6DeAOBNHWuK+iDaHMepXzD7YNsNE+yyKqKSWdwJzNOV8Yogf7CF3eHxvPGvv/g5OonPR2h8UY/o7Q+GehhZXZ2tjMZEj3PNnNdXRuuC812HlkfhzDHC9zWyQSTEB7u8jEk3sgD4bIvmRS9x2g25k2GGRsJcMBg+8cSMkYeAMvV5zWBy1PC+b9iuC/wC2ncXgSF7JIHEWGUZGFp5tcWmxyPMAr0ozUcOSTX7jllKWy/Bs7EPBmwkXdyNLcPtBhc9jmZsskdNDiKfWQ9RqDuX0E7O5H/kf0Xguze2WvxuGtjmn+o7QwxLqyNLmTyd0037XvtJIAF5V9NcWD/4SvP6uK3Ta7/7KWWS4Rzf6XpZdXgUl+z6+L/C6T5m/wEJL5m8x4gFcLUTaOTIct2DH4vKkt2D5H1AW95aeI8gEotHNQdMZyfcwvw5Iq/M2kvwtcR6LeQlvrkfROzVMw5CNMzfJqU41xb9P0Wwhp4HxpIkDeXorTBoySO6t8z+yWZev/JaHMZz9CkPYz8X1WqZNCpJQd/0WZ729fJaJIhwN+iyyRHhXmFrFkNA/eQOfl/lLONHL0QvhPT0SjhjzHmtlQqCdimneFEo4Mq1f0iowCRGJVhEyMTLocQRuEqY2VYBMjE6hxLSN4lTGyrntnTBOs3EpI6LZUxsy5zZ01s6ycS0jpNmTWyrmtnTW4gBYOJWp1GSp7JFyIsc06BwJq6BBNc1zD2pvFTYZuhiia8EhpEjrb7PPc4VXVSsE5tpLsDlGNW+57FkirHbREET5nXkjGaSt4YPecBxoa0vPbU7ZYfDNkc6QOdG4sMTHNMubNRGUnSjv5LyW2ftTbNDPA2FwZLCYw5zgHNcbDjoCCKrlxTw9DmyST14vn2M8vUYoKtuRfa7t/JLODg55WQCNgoXHb7OZ1b+I8l5PHbQdPrM+SSQUGPe/MGtJJeCCCdSQdOu+1kknbZy2BwuiQOFkKmPs+C+txYIYoqMV2/ufO5Msptts9xg+0E82E7h+IwjMOO6aYZG3O4CQNzEH3joHGzuXD2L2jmwckEseUmJkrQxwdkHeOcSDRF6EHQ1u4rjWqkKF08Emq4YPNJ18o2Yraksjy8vIcZXzex7NSPrM8VregXttk/bFiI2NZPG2ci/9TMY3kXpdNINL51evgrv6pZOnxZVrONpBHLOLtM+zbJ+12GZ7Y3wSxl1gFv8Aqi63ZWDN6L12C2gZY2S1lDxmYMwdcZ1Y+xzbRrha/N7JCDYJB4EEgjxX3LsZtaObA4fu3WYoo4ZG/EyRraII9QvnvE+jh08FPGvc9Xoszytxkd9855pEmIKGSRZJZl4kXZ6+gyTEnmkPxR5lZ5JlnfMumKIcTU7GHmUp+Odz+ixunSjMt4xRDibHY13P0CW7HO5+ixumS3TLZQXwQ0a3Y13P0S3Y138AWQzIHSrVQXwQ0anYo9PJLOKPRZTKgMq1UUQ0a/vZ6KLD3qtVoiTmidEJ158bfj/N5f5SMftkgty3ua861oRoF6XkNnN6iKV2epE6keIJu9PaIFG7HNeOO23a7/7ioNuuF6HffvO0R6Zi9XE9sJ0g7VIJHdSGiBdMrXd8S8g7bz+o0r3j5pDtqSHXvHf3FC6X5FLrV7HsMZ2iMVXE7UOIss1Iqhoeqc3bxAt0Th7eTR0damh8S8LPjXPrM4uq6s3VpZxDvxHnvO9V6SFcmfrpXwex2l2hynWR7b3MjLLDa+ROvO156fFxuDvbmcTdBxbRPC/FcwvUtbQwRguDDJ1MpvkIPI1BI4aaaclQfrqT56q86het6Oay3vBG43pZLibOt6eXkgVZlWZAGswsytOYF1PL2VRbRoDMTRvQpUQF7/h8jySg9Midr4JJDbsaSo/cge5W52ngqJBUpBmVZ0hjwvXQ9qGYN+HmibIHughbiI3sysmaBrRJ1r4XctOGviu9Kbisc+XJndfdtDGXvDBub8gscuJZOJdvc2xZXjtrue0xP2p4gkubHFkvQFr7A4W7Nv8A2Sf+p85GsUXnIP1XjM5qta5IVgug6dfsRr63P/Mz6hsHtZ96Y9zmhj2Oa3KCadmGlX1BC3t2iC1ricpc0HK4ixpZHgvkIfSa3FENLBQB948XVrRPL9lzz8Ng3cXR1w8TkopSVs+qOx7brMLq943bks7QbZGcaVeo4ix6FfMmYv2chrLmDqpu/Xed/FNkxFtazTK2yAA3ed5veeHkmvDkvcb8S/pPo4xYN0QaNGuB5eoQunXgoNuSMAa11Nb8ADAPotDu0spr3dOh19UvQyT4LXX42uUeyMyAzLx0naGQijW8HSx9Cji7QyOc0EtaCQC7LdDiaVLo5Evrsf3PVOxCEzryr9uSBx9prmg6GqvqhO3pPy7+Xor9JIj1sD1PfqLyp2/J+XyP7qI9LIXq4HGCtzid/QeAUpVS9A8sq1EVKUgAaUpFlV0gAC1SkVKZUADSmVFlUyoAGlKV5VeVAAKUiyqw1AAUrbx6osqmRAELlCdPVTKpSAApXSINV0gAKUpMBQuCABUV0pSAKVBFSgCABRl5UpUWoAgdXBE16FSkAMzdVTqQKqQARcra5DSooAsvUVKIAtRRRAEtRWogCrVqKIAisKKJARS1FEwJaiiiQEVqKIAiipRAFqqUUQBdKKKJARSlFEwKIVK1EASlFFEARRRRAEUUUQBFKUUQBVKUoogClFFEwP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QEA8PEhIVFA8QDw0PDxAQFRAUDw8PFBAVFBQQFBIXGyYeFxkjGRQUHy8gIycpLCwsFR4xNTAqNSY3LCkBCQoKDgwOFw8PGC0cHBwpNSwpKSksKSkpLCksLDUqLCwpKSwpLCksLCwpKSwsLCkvLCkpKSksKSksKiwsLSwpKf/AABEIALcBFAMBIgACEQEDEQH/xAAcAAACAwEBAQEAAAAAAAAAAAACAwABBAUGBwj/xAA8EAABBAADBQUFBwMDBQAAAAABAAIDEQQSIQUxQVFhBhOBkaEiMkJxsQcUUmLB0fAVkuEjcrIXJDOi8f/EABoBAAMBAQEBAAAAAAAAAAAAAAABAgMEBQb/xAAtEQACAgIBAgUDAgcAAAAAAAAAAQIRAxIhBDEFExRBUSJhcTJCI1JikbHR8P/aAAwDAQACEQMRAD8A5ARhCCiQItEAqBRBKwIArpVaIFFjogCulYV0iwKpXSuldIsAaV0ipXSLACldIqV0iwApXSOlKSsAKVUrllDfeIA13/oudsztBHiGlzbaAXD26A0OhvrYTsDoUoiV0iwF5VWRNpVSVgLyoHA8E5UU7AzOB5JUkZWsuSnPSY0Ze6A4KjEE57ikm+amyqYh+FCF0GiafmgKXA+RDsOlth+S1ZSVXdjiUBYtsbeSOwNwUOXggJVWTVllyiAqkWKjp7lbb5Iw7ojBRYFsCMBUEQKVgWAqLEQCIBIAGsR0iAV0ixlAK6V0rpFhRVKZUVK6SsdA0rpFSlIsKKpSkVIUWOjzPbkkRRgOy26QE825LLfGgF5fs9gnOnijc8tYXuBa0jMT3ee6I3EVqvV9sB/473Njncd3HIwVY5uXIwWE7vGPJ+DFQhpHu5pW6t6aEeStPgmuT3AClIQFC5Z7F6lkqsyveoWo2DUG1RKLu+qvKnsLUSWBLLFpKW4dEWFGd8SS+ELW7xSXpNlKzM7D6JRbS0PJSiSlaHyJdaW4prkDglY6FG1MpRZlC8p2JoWY1FFaLCjshEl2VDaqzPUbasPCzPDuaVblDkWoHQEgRteFyi4omyFLcryzq5wiDwuWJCjbMluPyzpZwrzrC2cdU1kzeaNg0NQcpmSRK3moJOVJbBoaArCU20wI2DUIBEAhBRWjYWp4/ti9hlLTWduHafisO732WmtwoAknh81xMM4NnxDiQCMRG9uYgGhPrlBOp3eC3doZMuLxJo+0cK3LRLXsLWm73Ci0DzXLw7mtnxNmj3mVrcpogzEO3XlI0PmuhdjJ9z6SZOivKo13Pmfqa9KUzfwrl2OnUJrVZaEGc8FBrxRsLUJAXo8iB0Q339U9g1BzKiVYpVmCNw1EvlpBmtSUa6BLNhGw9QnN6Jbm9FM5VGdGwtRL2FKLE8Spbwix0JLQrpFSmiaYmgFEWiiqyKHjFIxixyWYQlX3az3NvLHOxFqhIlgIgp2KUA1dIQjBS2HqVkUyIwVYUORaiAGogEYaiEaWw6Ba5FnV90rDFO49SxIp3p5q+7ViNLceiK7081ReTxR5FMiW49UeW29IRLIRdudhGk3y9ogjlq038lywCx2JeAbP3oGnAj2ZReayL3jXnS7GPizTS38U7Ggc2shGajemu/TksMMNFrC7U4jHtN/EAWVm6ZgPELuhL6TilHk9iySxfMA+aLMkbPFwwnnFF55Ba0ZVwuVM7FFUV3hU74q8qiW49UUJyhMxVlCQnuLRFF6oyKEKi1PcNAc6JshVZEJYqUyXACWS0kppagIT2FqBaEuRkICqUhOJQcELnqEIS1VsRqVmUUyqJ7BqesOyRQ4K/wCjtrl1QHHO6/NKnxryOXyXmLf5OrgjNiZrpC7Ywur1CxjFPBJBItC3EuBuza1qfyLg0T7ODa/RIOHANWidinHjyTRiLFFoVJyXcKM3dqw1aQxu/X5IvZ5aeqNx0Z2hMaFpYW/hTDl4KHkDUygJgajtXSNmPUghVnDomtRCM8FOwqFd0F5Lb+25Io2PjeAXTFm4H2bcPdIrgF7TIV4DtnsQwxxv717s+IoNdlytJDnWOviujp3GU6ZlmtRtHC2ttaR00xzkATSloaSACSQSPmAscW0pGkuDzZLnG6NlwIcTfOyrxOFeXOdleQ5z3BxafbGY+118OaQYXAXlNbro1fK166Uao8xuVn1Tssc+Dw5O/u68iQukYFzuwDh9wi5h8wP95/Sl6BwvivDzOpyX3PWx/pRzjCgMS3uhQ/djyWWxoYTGhLFvOFKF+EIT2AwFiEhbXYdKdEq2CjKQgLVqLEBYqUhUZixA5i3MhHG66BOfggNW6/7wPoUeYkLU5HdE8PJAYl1JHyVXetA5AtH0CUMO0al9n8tfUq1k+ROJzzEqMa0yNHDT5m/oEosWikQ0IyKJ+VRVaJo1DGO4Gk1uNf8AwBU5tqhoufj4NTRDP+JtqS046MACW2ZGJioaKIYb3ClQwya3FH+UjGISuQxbcMeBUOHIThKEVjqo2YzMGFG1icWKBiNh0RsKY2P5Kg1Ma1Q5BRGhMDwqDCmtZ0Ubj1FmjwK8h9poy4aAjhiQfKNxXtgzovHfaky8NhxzxNecbgt+lleaJjnX8NnkttscYcO+9YsPHmdfB8jmNDaO72PqutsCUjZweaJbinZQ+yHv77DkA8958Atr4C77+492QMPIweycpDGO1ZZ01cDfPVYezsT/ALjZyGPLinQgh15mPjfIHHdZDNOgK9OUk4V8M5Ixan+Ues7N4IsbOyycs5OoINuijc40eZJNcF1+5pc/s4H58Yx1W2aKg0lzQ3usoAcQCayEXXBdoxlePnnU2ehjj9JkLUBB5rYYkBhWSyF6mM2hK1mBA6FUpi1M4KmS0wxIHRq1MnUrI3oqEDTxrxVGNUWKtxajjXFx9SssrW9fFWWKZLVKSFqzK9oS6HLzWt8SzuiVqaDUWSOQ8kp0YKc5iDKrTJoX3SibairYVDRlPMFE2MfwLeMKEQwoXO8iLo54Z0VGNdMYPkiGDPL0S8xAcsMRBq6Rgrgh7np9UvMKSMQCdG3mSB03rQ3T4R5I8oPAD5KHMqgAG/m3flOvyRtDeRv5gfoiEKY2BZORVAMHinNr8ICJuGKYMPX8ChzHqU0IxGOSJsScyNQ8g1EUIei8Z9qMBMODaBq7GsaOGpYQvfiPqvD/AGrRXHgG6HNjmDU0NW1qeG9dHRyvPH/vYy6hfw2cfBxZoMY329+0A5zxq1jIGER7gATkvdoBwsK+zkQdsZw0usZrvLTmsGgd+iZDgg3COkq2SHaTs1EBgD3Rsp34Sco+Y6rN2HwTX4DEl1+7HZzua2jLKCSAaqgd/VerOnGTvtJHLH9S/DPUdkbdLOHe/wDd8EXMoDI7NNY3m7sEO4hwK9P3C8p2BjJlbIc1TYCLLncXOPdSNaXWTuJe6hwAC913a8brHWVnZhf08nOMCAwLpmIcwlujC5NjbhnOOHS3YddF0QS3Q+PyVKYUYfuRPBKOFA3+lLc4Vz9UktCpTYqMpjaOF/P/AAluA5N/91sc0cklwbyK0TJMLmdEUeUb1q7ytwHjaHvHX06BXsTRnmDasC9FizA8DfRbMQ0k636BZ8tcFrFiYh2HPI+KU+KlsDCeXiXIH8tPlmJ/RaKRJjpROdF0Pp+yivYmhrMS4cfNNbiz0WASIxIhxQJHSbi+YCa3FhctsiMSLJwRSOq2dp4lNbK3ouS2RMbIs3EpHYYQeXmEz7oDy9P3XIbInNkWbiUjo/0s8CFY2a4LGyXqnsxJ5nzKydlGtmFcN4tOZheJB+WiysxjvxFaY8c7n6BZsrkb3I/DSPuep8kLMYenknsxnT1KixPb4AGE5X4heF+1WMs/ple99/YW6DeAOBNHWuK+iDaHMepXzD7YNsNE+yyKqKSWdwJzNOV8Yogf7CF3eHxvPGvv/g5OonPR2h8UY/o7Q+GehhZXZ2tjMZEj3PNnNdXRuuC812HlkfhzDHC9zWyQSTEB7u8jEk3sgD4bIvmRS9x2g25k2GGRsJcMBg+8cSMkYeAMvV5zWBy1PC+b9iuC/wC2ncXgSF7JIHEWGUZGFp5tcWmxyPMAr0ozUcOSTX7jllKWy/Bs7EPBmwkXdyNLcPtBhc9jmZsskdNDiKfWQ9RqDuX0E7O5H/kf0Xguze2WvxuGtjmn+o7QwxLqyNLmTyd0037XvtJIAF5V9NcWD/4SvP6uK3Ta7/7KWWS4Rzf6XpZdXgUl+z6+L/C6T5m/wEJL5m8x4gFcLUTaOTIct2DH4vKkt2D5H1AW95aeI8gEotHNQdMZyfcwvw5Iq/M2kvwtcR6LeQlvrkfROzVMw5CNMzfJqU41xb9P0Wwhp4HxpIkDeXorTBoySO6t8z+yWZev/JaHMZz9CkPYz8X1WqZNCpJQd/0WZ729fJaJIhwN+iyyRHhXmFrFkNA/eQOfl/lLONHL0QvhPT0SjhjzHmtlQqCdimneFEo4Mq1f0iowCRGJVhEyMTLocQRuEqY2VYBMjE6hxLSN4lTGyrntnTBOs3EpI6LZUxsy5zZ01s6ycS0jpNmTWyrmtnTW4gBYOJWp1GSp7JFyIsc06BwJq6BBNc1zD2pvFTYZuhiia8EhpEjrb7PPc4VXVSsE5tpLsDlGNW+57FkirHbREET5nXkjGaSt4YPecBxoa0vPbU7ZYfDNkc6QOdG4sMTHNMubNRGUnSjv5LyW2ftTbNDPA2FwZLCYw5zgHNcbDjoCCKrlxTw9DmyST14vn2M8vUYoKtuRfa7t/JLODg55WQCNgoXHb7OZ1b+I8l5PHbQdPrM+SSQUGPe/MGtJJeCCCdSQdOu+1kknbZy2BwuiQOFkKmPs+C+txYIYoqMV2/ufO5Msptts9xg+0E82E7h+IwjMOO6aYZG3O4CQNzEH3joHGzuXD2L2jmwckEseUmJkrQxwdkHeOcSDRF6EHQ1u4rjWqkKF08Emq4YPNJ18o2Yraksjy8vIcZXzex7NSPrM8VregXttk/bFiI2NZPG2ci/9TMY3kXpdNINL51evgrv6pZOnxZVrONpBHLOLtM+zbJ+12GZ7Y3wSxl1gFv8Aqi63ZWDN6L12C2gZY2S1lDxmYMwdcZ1Y+xzbRrha/N7JCDYJB4EEgjxX3LsZtaObA4fu3WYoo4ZG/EyRraII9QvnvE+jh08FPGvc9Xoszytxkd9855pEmIKGSRZJZl4kXZ6+gyTEnmkPxR5lZ5JlnfMumKIcTU7GHmUp+Odz+ixunSjMt4xRDibHY13P0CW7HO5+ixumS3TLZQXwQ0a3Y13P0S3Y138AWQzIHSrVQXwQ0anYo9PJLOKPRZTKgMq1UUQ0a/vZ6KLD3qtVoiTmidEJ158bfj/N5f5SMftkgty3ua861oRoF6XkNnN6iKV2epE6keIJu9PaIFG7HNeOO23a7/7ioNuuF6HffvO0R6Zi9XE9sJ0g7VIJHdSGiBdMrXd8S8g7bz+o0r3j5pDtqSHXvHf3FC6X5FLrV7HsMZ2iMVXE7UOIss1Iqhoeqc3bxAt0Th7eTR0damh8S8LPjXPrM4uq6s3VpZxDvxHnvO9V6SFcmfrpXwex2l2hynWR7b3MjLLDa+ROvO156fFxuDvbmcTdBxbRPC/FcwvUtbQwRguDDJ1MpvkIPI1BI4aaaclQfrqT56q86het6Oay3vBG43pZLibOt6eXkgVZlWZAGswsytOYF1PL2VRbRoDMTRvQpUQF7/h8jySg9Midr4JJDbsaSo/cge5W52ngqJBUpBmVZ0hjwvXQ9qGYN+HmibIHughbiI3sysmaBrRJ1r4XctOGviu9Kbisc+XJndfdtDGXvDBub8gscuJZOJdvc2xZXjtrue0xP2p4gkubHFkvQFr7A4W7Nv8A2Sf+p85GsUXnIP1XjM5qta5IVgug6dfsRr63P/Mz6hsHtZ96Y9zmhj2Oa3KCadmGlX1BC3t2iC1ricpc0HK4ixpZHgvkIfSa3FENLBQB948XVrRPL9lzz8Ng3cXR1w8TkopSVs+qOx7brMLq943bks7QbZGcaVeo4ix6FfMmYv2chrLmDqpu/Xed/FNkxFtazTK2yAA3ed5veeHkmvDkvcb8S/pPo4xYN0QaNGuB5eoQunXgoNuSMAa11Nb8ADAPotDu0spr3dOh19UvQyT4LXX42uUeyMyAzLx0naGQijW8HSx9Cji7QyOc0EtaCQC7LdDiaVLo5Evrsf3PVOxCEzryr9uSBx9prmg6GqvqhO3pPy7+Xor9JIj1sD1PfqLyp2/J+XyP7qI9LIXq4HGCtzid/QeAUpVS9A8sq1EVKUgAaUpFlV0gAC1SkVKZUADSmVFlUyoAGlKV5VeVAAKUiyqw1AAUrbx6osqmRAELlCdPVTKpSAApXSINV0gAKUpMBQuCABUV0pSAKVBFSgCABRl5UpUWoAgdXBE16FSkAMzdVTqQKqQARcra5DSooAsvUVKIAtRRRAEtRWogCrVqKIAisKKJARS1FEwJaiiiQEVqKIAiipRAFqqUUQBdKKKJARSlFEwKIVK1EASlFFEARRRRAEUUUQBFKUUQBVKUoogClFFEwP/Z"/>
          <p:cNvSpPr>
            <a:spLocks noChangeAspect="1" noChangeArrowheads="1"/>
          </p:cNvSpPr>
          <p:nvPr/>
        </p:nvSpPr>
        <p:spPr bwMode="auto">
          <a:xfrm>
            <a:off x="307975" y="-1058863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 descr="D:\Pictures\Saudi Arabia\100_4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"/>
            <a:ext cx="9144000" cy="68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575" y="556260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Questions?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Fracturing in the US</a:t>
            </a:r>
            <a:endParaRPr lang="en-US" dirty="0"/>
          </a:p>
        </p:txBody>
      </p:sp>
      <p:pic>
        <p:nvPicPr>
          <p:cNvPr id="1026" name="Picture 2" descr="http://upload.wikimedia.org/wikipedia/commons/7/73/Hydraulic_Fracturing-Related_Activit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12870"/>
            <a:ext cx="4191000" cy="34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Hydraulic fracturing continuing to expand</a:t>
            </a:r>
          </a:p>
          <a:p>
            <a:r>
              <a:rPr lang="en-US" dirty="0" smtClean="0"/>
              <a:t>Practices steadily getting more refined</a:t>
            </a:r>
          </a:p>
          <a:p>
            <a:pPr lvl="1"/>
            <a:r>
              <a:rPr lang="en-US" dirty="0" smtClean="0"/>
              <a:t>Water treatment/recycling</a:t>
            </a:r>
          </a:p>
          <a:p>
            <a:pPr lvl="1"/>
            <a:r>
              <a:rPr lang="en-US" dirty="0" smtClean="0"/>
              <a:t>Non-traditional water sources</a:t>
            </a:r>
          </a:p>
          <a:p>
            <a:pPr lvl="1"/>
            <a:r>
              <a:rPr lang="en-US" dirty="0" err="1" smtClean="0"/>
              <a:t>Microseismic</a:t>
            </a:r>
            <a:r>
              <a:rPr lang="en-US" dirty="0" smtClean="0"/>
              <a:t> imaging</a:t>
            </a:r>
          </a:p>
        </p:txBody>
      </p:sp>
    </p:spTree>
    <p:extLst>
      <p:ext uri="{BB962C8B-B14F-4D97-AF65-F5344CB8AC3E}">
        <p14:creationId xmlns:p14="http://schemas.microsoft.com/office/powerpoint/2010/main" val="17677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Shale Plays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7" t="19611" r="12293" b="10561"/>
          <a:stretch/>
        </p:blipFill>
        <p:spPr bwMode="auto">
          <a:xfrm>
            <a:off x="685800" y="1371600"/>
            <a:ext cx="7837077" cy="540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Aquifers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9223" r="13903" b="11269"/>
          <a:stretch/>
        </p:blipFill>
        <p:spPr bwMode="auto">
          <a:xfrm>
            <a:off x="838200" y="1371159"/>
            <a:ext cx="7543800" cy="53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19201" r="13243" b="10038"/>
          <a:stretch/>
        </p:blipFill>
        <p:spPr bwMode="auto">
          <a:xfrm>
            <a:off x="762000" y="1295400"/>
            <a:ext cx="7696200" cy="53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20905" r="9244" b="10848"/>
          <a:stretch/>
        </p:blipFill>
        <p:spPr bwMode="auto">
          <a:xfrm>
            <a:off x="564931" y="1524000"/>
            <a:ext cx="8008882" cy="499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the background info…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what should we be concerned about regarding hydraulic fracturing activity?</a:t>
            </a:r>
          </a:p>
          <a:p>
            <a:pPr lvl="1"/>
            <a:r>
              <a:rPr lang="en-US" dirty="0" smtClean="0"/>
              <a:t>Proximity to large/dense population centers</a:t>
            </a:r>
          </a:p>
          <a:p>
            <a:pPr lvl="1"/>
            <a:r>
              <a:rPr lang="en-US" dirty="0" smtClean="0"/>
              <a:t>Concurrence with aquifers</a:t>
            </a:r>
          </a:p>
          <a:p>
            <a:pPr lvl="1"/>
            <a:r>
              <a:rPr lang="en-US" dirty="0" smtClean="0"/>
              <a:t>Shale plays with high fracking activity</a:t>
            </a:r>
          </a:p>
          <a:p>
            <a:pPr lvl="1"/>
            <a:endParaRPr lang="en-US" dirty="0"/>
          </a:p>
          <a:p>
            <a:r>
              <a:rPr lang="en-US" dirty="0" smtClean="0"/>
              <a:t>Current goal of project:</a:t>
            </a:r>
          </a:p>
          <a:p>
            <a:pPr lvl="1"/>
            <a:r>
              <a:rPr lang="en-US" dirty="0" smtClean="0"/>
              <a:t>Figure out which counties are the most at-risk</a:t>
            </a:r>
          </a:p>
          <a:p>
            <a:pPr lvl="1"/>
            <a:r>
              <a:rPr lang="en-US" dirty="0" smtClean="0"/>
              <a:t>Determine what legislation is available there</a:t>
            </a:r>
          </a:p>
          <a:p>
            <a:pPr lvl="1"/>
            <a:r>
              <a:rPr lang="en-US" dirty="0" smtClean="0"/>
              <a:t>Be able to target action</a:t>
            </a:r>
          </a:p>
        </p:txBody>
      </p:sp>
    </p:spTree>
    <p:extLst>
      <p:ext uri="{BB962C8B-B14F-4D97-AF65-F5344CB8AC3E}">
        <p14:creationId xmlns:p14="http://schemas.microsoft.com/office/powerpoint/2010/main" val="769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At-Risk Counties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function of weighted factors:</a:t>
            </a:r>
          </a:p>
          <a:p>
            <a:pPr lvl="1"/>
            <a:r>
              <a:rPr lang="en-US" dirty="0" smtClean="0"/>
              <a:t>Aquifer depletion</a:t>
            </a:r>
          </a:p>
          <a:p>
            <a:pPr lvl="1"/>
            <a:r>
              <a:rPr lang="en-US" dirty="0" smtClean="0"/>
              <a:t>Fracturing activity level</a:t>
            </a:r>
          </a:p>
          <a:p>
            <a:pPr lvl="1"/>
            <a:r>
              <a:rPr lang="en-US" dirty="0" smtClean="0"/>
              <a:t>Proximity to densely populated areas</a:t>
            </a:r>
          </a:p>
          <a:p>
            <a:pPr lvl="1"/>
            <a:r>
              <a:rPr lang="en-US" dirty="0" smtClean="0"/>
              <a:t>Others to be added</a:t>
            </a:r>
            <a:endParaRPr lang="en-US" dirty="0"/>
          </a:p>
        </p:txBody>
      </p:sp>
      <p:pic>
        <p:nvPicPr>
          <p:cNvPr id="5122" name="Picture 2" descr="http://ecowatch.org/wp-content/uploads/2012/06/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TteIqihDVtVl9FgkgzVCp206cl27LMn_qwJex9z7DQbpQ3UYH8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72" y="609600"/>
            <a:ext cx="3704908" cy="24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At-Risk Counties: Activity, Density, Aquifer Depletion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20905" r="9244" b="10991"/>
          <a:stretch/>
        </p:blipFill>
        <p:spPr bwMode="auto">
          <a:xfrm>
            <a:off x="685800" y="1529255"/>
            <a:ext cx="8040413" cy="49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9" t="21013" r="9287" b="10453"/>
          <a:stretch/>
        </p:blipFill>
        <p:spPr bwMode="auto">
          <a:xfrm>
            <a:off x="740978" y="1497725"/>
            <a:ext cx="8008883" cy="50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1228" r="9045" b="10884"/>
          <a:stretch/>
        </p:blipFill>
        <p:spPr bwMode="auto">
          <a:xfrm>
            <a:off x="725213" y="1529255"/>
            <a:ext cx="8056179" cy="496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124200" y="3733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true areas of polygons to get accurate measures of density</a:t>
            </a:r>
          </a:p>
          <a:p>
            <a:pPr lvl="1"/>
            <a:r>
              <a:rPr lang="en-US" dirty="0" smtClean="0"/>
              <a:t>Wells per square mile</a:t>
            </a:r>
          </a:p>
          <a:p>
            <a:pPr lvl="1"/>
            <a:r>
              <a:rPr lang="en-US" dirty="0" smtClean="0"/>
              <a:t>People per square mile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intrapolygon</a:t>
            </a:r>
            <a:r>
              <a:rPr lang="en-US" dirty="0" smtClean="0"/>
              <a:t> </a:t>
            </a:r>
            <a:r>
              <a:rPr lang="en-US" dirty="0" err="1" smtClean="0"/>
              <a:t>rasters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Well density over a shale play</a:t>
            </a:r>
          </a:p>
          <a:p>
            <a:pPr lvl="1"/>
            <a:r>
              <a:rPr lang="en-US" dirty="0" smtClean="0"/>
              <a:t>Well drawdown over an aquifer</a:t>
            </a:r>
            <a:endParaRPr lang="en-US" dirty="0"/>
          </a:p>
          <a:p>
            <a:pPr lvl="1"/>
            <a:r>
              <a:rPr lang="en-US" dirty="0" smtClean="0"/>
              <a:t>Quantified risk over entire US</a:t>
            </a:r>
          </a:p>
          <a:p>
            <a:r>
              <a:rPr lang="en-US" dirty="0" smtClean="0"/>
              <a:t>Expand “risk equation,” weight factors</a:t>
            </a:r>
            <a:endParaRPr lang="en-US" dirty="0"/>
          </a:p>
          <a:p>
            <a:r>
              <a:rPr lang="en-US" dirty="0" smtClean="0"/>
              <a:t>Cross-reference at-risk counties with current laws</a:t>
            </a:r>
          </a:p>
        </p:txBody>
      </p:sp>
    </p:spTree>
    <p:extLst>
      <p:ext uri="{BB962C8B-B14F-4D97-AF65-F5344CB8AC3E}">
        <p14:creationId xmlns:p14="http://schemas.microsoft.com/office/powerpoint/2010/main" val="21536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836</TotalTime>
  <Words>453</Words>
  <Application>Microsoft Office PowerPoint</Application>
  <PresentationFormat>On-screen Show (4:3)</PresentationFormat>
  <Paragraphs>57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Clarity</vt:lpstr>
      <vt:lpstr>County Level Determination of Fracturing Risk</vt:lpstr>
      <vt:lpstr>Fracturing in the US</vt:lpstr>
      <vt:lpstr>Extent of Shale Plays</vt:lpstr>
      <vt:lpstr>Relevant Aquifers</vt:lpstr>
      <vt:lpstr>Population Density</vt:lpstr>
      <vt:lpstr>Given the background info…</vt:lpstr>
      <vt:lpstr>Most At-Risk Counties</vt:lpstr>
      <vt:lpstr>At-Risk Counties: Activity, Density, Aquifer Depletion</vt:lpstr>
      <vt:lpstr>Still To Do</vt:lpstr>
      <vt:lpstr>Questions?</vt:lpstr>
    </vt:vector>
  </TitlesOfParts>
  <Company>Drexel 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Fracturing Risk Determination for US Counties</dc:title>
  <dc:creator>Nick</dc:creator>
  <cp:lastModifiedBy>Maidment, David R</cp:lastModifiedBy>
  <cp:revision>18</cp:revision>
  <dcterms:created xsi:type="dcterms:W3CDTF">2013-11-25T17:44:26Z</dcterms:created>
  <dcterms:modified xsi:type="dcterms:W3CDTF">2013-11-26T17:24:22Z</dcterms:modified>
</cp:coreProperties>
</file>