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3" r:id="rId5"/>
    <p:sldMasterId id="2147483986" r:id="rId6"/>
  </p:sldMasterIdLst>
  <p:notesMasterIdLst>
    <p:notesMasterId r:id="rId71"/>
  </p:notesMasterIdLst>
  <p:sldIdLst>
    <p:sldId id="651" r:id="rId7"/>
    <p:sldId id="684" r:id="rId8"/>
    <p:sldId id="647" r:id="rId9"/>
    <p:sldId id="654" r:id="rId10"/>
    <p:sldId id="665" r:id="rId11"/>
    <p:sldId id="627" r:id="rId12"/>
    <p:sldId id="630" r:id="rId13"/>
    <p:sldId id="631" r:id="rId14"/>
    <p:sldId id="628" r:id="rId15"/>
    <p:sldId id="629" r:id="rId16"/>
    <p:sldId id="635" r:id="rId17"/>
    <p:sldId id="636" r:id="rId18"/>
    <p:sldId id="637" r:id="rId19"/>
    <p:sldId id="638" r:id="rId20"/>
    <p:sldId id="639" r:id="rId21"/>
    <p:sldId id="640" r:id="rId22"/>
    <p:sldId id="601" r:id="rId23"/>
    <p:sldId id="571" r:id="rId24"/>
    <p:sldId id="572" r:id="rId25"/>
    <p:sldId id="600" r:id="rId26"/>
    <p:sldId id="582" r:id="rId27"/>
    <p:sldId id="583" r:id="rId28"/>
    <p:sldId id="599" r:id="rId29"/>
    <p:sldId id="586" r:id="rId30"/>
    <p:sldId id="587" r:id="rId31"/>
    <p:sldId id="588" r:id="rId32"/>
    <p:sldId id="589" r:id="rId33"/>
    <p:sldId id="591" r:id="rId34"/>
    <p:sldId id="669" r:id="rId35"/>
    <p:sldId id="670" r:id="rId36"/>
    <p:sldId id="671" r:id="rId37"/>
    <p:sldId id="672" r:id="rId38"/>
    <p:sldId id="592" r:id="rId39"/>
    <p:sldId id="593" r:id="rId40"/>
    <p:sldId id="595" r:id="rId41"/>
    <p:sldId id="598" r:id="rId42"/>
    <p:sldId id="673" r:id="rId43"/>
    <p:sldId id="602" r:id="rId44"/>
    <p:sldId id="675" r:id="rId45"/>
    <p:sldId id="676" r:id="rId46"/>
    <p:sldId id="677" r:id="rId47"/>
    <p:sldId id="678" r:id="rId48"/>
    <p:sldId id="679" r:id="rId49"/>
    <p:sldId id="685" r:id="rId50"/>
    <p:sldId id="688" r:id="rId51"/>
    <p:sldId id="689" r:id="rId52"/>
    <p:sldId id="690" r:id="rId53"/>
    <p:sldId id="691" r:id="rId54"/>
    <p:sldId id="692" r:id="rId55"/>
    <p:sldId id="696" r:id="rId56"/>
    <p:sldId id="698" r:id="rId57"/>
    <p:sldId id="700" r:id="rId58"/>
    <p:sldId id="701" r:id="rId59"/>
    <p:sldId id="702" r:id="rId60"/>
    <p:sldId id="703" r:id="rId61"/>
    <p:sldId id="704" r:id="rId62"/>
    <p:sldId id="705" r:id="rId63"/>
    <p:sldId id="706" r:id="rId64"/>
    <p:sldId id="707" r:id="rId65"/>
    <p:sldId id="708" r:id="rId66"/>
    <p:sldId id="709" r:id="rId67"/>
    <p:sldId id="710" r:id="rId68"/>
    <p:sldId id="711" r:id="rId69"/>
    <p:sldId id="653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3300"/>
    <a:srgbClr val="FFFF66"/>
    <a:srgbClr val="556416"/>
    <a:srgbClr val="A2530B"/>
    <a:srgbClr val="C17F36"/>
    <a:srgbClr val="FFA94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7826" autoAdjust="0"/>
    <p:restoredTop sz="90929"/>
  </p:normalViewPr>
  <p:slideViewPr>
    <p:cSldViewPr snapToGrid="0">
      <p:cViewPr varScale="1">
        <p:scale>
          <a:sx n="97" d="100"/>
          <a:sy n="97" d="100"/>
        </p:scale>
        <p:origin x="-114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5A6B90D-D8D7-4798-98D3-521DFA33F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5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964549-3498-4C70-AF1B-D54C15359CF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Notes: 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b="1" smtClean="0">
                <a:ea typeface="ＭＳ Ｐゴシック" pitchFamily="34" charset="-128"/>
              </a:rPr>
              <a:t>Industrial partners:</a:t>
            </a:r>
            <a:r>
              <a:rPr lang="en-US" smtClean="0">
                <a:ea typeface="ＭＳ Ｐゴシック" pitchFamily="34" charset="-128"/>
              </a:rPr>
              <a:t> ESRI, Danish Hydraulic Institute, Camp,Dresser and McKee, Dodson and Associates</a:t>
            </a:r>
          </a:p>
          <a:p>
            <a:r>
              <a:rPr lang="en-US" b="1" smtClean="0">
                <a:ea typeface="ＭＳ Ｐゴシック" pitchFamily="34" charset="-128"/>
              </a:rPr>
              <a:t>Government partners:</a:t>
            </a:r>
            <a:r>
              <a:rPr lang="en-US" smtClean="0">
                <a:ea typeface="ＭＳ Ｐゴシック" pitchFamily="34" charset="-128"/>
              </a:rPr>
              <a:t> </a:t>
            </a:r>
          </a:p>
          <a:p>
            <a:r>
              <a:rPr lang="en-US" smtClean="0">
                <a:ea typeface="ＭＳ Ｐゴシック" pitchFamily="34" charset="-128"/>
              </a:rPr>
              <a:t>	Federal: EPA, USGS, Corps of Engineers (Hydrologic Engineering Center)</a:t>
            </a:r>
          </a:p>
          <a:p>
            <a:r>
              <a:rPr lang="en-US" smtClean="0">
                <a:ea typeface="ＭＳ Ｐゴシック" pitchFamily="34" charset="-128"/>
              </a:rPr>
              <a:t>	State: Texas Natural Resource Conservation Commission, Texas Water Development Board</a:t>
            </a:r>
          </a:p>
          <a:p>
            <a:r>
              <a:rPr lang="en-US" smtClean="0">
                <a:ea typeface="ＭＳ Ｐゴシック" pitchFamily="34" charset="-128"/>
              </a:rPr>
              <a:t>	Local: Lower Colorado River Authority, City of Austin, Dept of Watershed Protection</a:t>
            </a:r>
          </a:p>
          <a:p>
            <a:r>
              <a:rPr lang="en-US" b="1" smtClean="0">
                <a:ea typeface="ＭＳ Ｐゴシック" pitchFamily="34" charset="-128"/>
              </a:rPr>
              <a:t>Academic Partners:</a:t>
            </a:r>
            <a:r>
              <a:rPr lang="en-US" smtClean="0">
                <a:ea typeface="ＭＳ Ｐゴシック" pitchFamily="34" charset="-128"/>
              </a:rPr>
              <a:t> University of Texas, Brigham Young University, Utah State University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0973F71-48B5-4682-8556-846750C2363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41A498F-BF83-42DF-8F9F-EEEB8CCC315E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AF11898-EBC0-4086-93E7-A6AB5F3E108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CC444D8-B5EC-4DEF-A9E4-1DEFEF75C0A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D237813-29DC-45B4-8312-557372B9464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0679E0A-DBA1-472B-8942-89D5135B303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E245A9F-8C39-4C9B-8DE6-50F70F6F0AF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CFF588C-65F4-4594-86B7-775C341ED82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63E3257-925A-4DC2-85B0-44528AEDB5B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09F336E-4DDF-48BA-B8C1-1576533E864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59EA0-53D4-4A63-9052-1B86ED1503BB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4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ea typeface="ＭＳ Ｐゴシック" pitchFamily="1" charset="-128"/>
              </a:rPr>
              <a:t>Notes:  </a:t>
            </a:r>
          </a:p>
          <a:p>
            <a:endParaRPr lang="en-US" smtClean="0">
              <a:ea typeface="ＭＳ Ｐゴシック" pitchFamily="1" charset="-128"/>
            </a:endParaRPr>
          </a:p>
          <a:p>
            <a:r>
              <a:rPr lang="en-US" b="1" smtClean="0">
                <a:ea typeface="ＭＳ Ｐゴシック" pitchFamily="1" charset="-128"/>
              </a:rPr>
              <a:t>Industrial partners:</a:t>
            </a:r>
            <a:r>
              <a:rPr lang="en-US" smtClean="0">
                <a:ea typeface="ＭＳ Ｐゴシック" pitchFamily="1" charset="-128"/>
              </a:rPr>
              <a:t> ESRI, Danish Hydraulic Institute, Camp,Dresser and McKee, Dodson and Associates</a:t>
            </a:r>
          </a:p>
          <a:p>
            <a:r>
              <a:rPr lang="en-US" b="1" smtClean="0">
                <a:ea typeface="ＭＳ Ｐゴシック" pitchFamily="1" charset="-128"/>
              </a:rPr>
              <a:t>Government partners:</a:t>
            </a:r>
            <a:r>
              <a:rPr lang="en-US" smtClean="0">
                <a:ea typeface="ＭＳ Ｐゴシック" pitchFamily="1" charset="-128"/>
              </a:rPr>
              <a:t> </a:t>
            </a:r>
          </a:p>
          <a:p>
            <a:r>
              <a:rPr lang="en-US" smtClean="0">
                <a:ea typeface="ＭＳ Ｐゴシック" pitchFamily="1" charset="-128"/>
              </a:rPr>
              <a:t>	Federal: EPA, USGS, Corps of Engineers (Hydrologic Engineering Center)</a:t>
            </a:r>
          </a:p>
          <a:p>
            <a:r>
              <a:rPr lang="en-US" smtClean="0">
                <a:ea typeface="ＭＳ Ｐゴシック" pitchFamily="1" charset="-128"/>
              </a:rPr>
              <a:t>	State: Texas Natural Resource Conservation Commission, Texas Water Development Board</a:t>
            </a:r>
          </a:p>
          <a:p>
            <a:r>
              <a:rPr lang="en-US" smtClean="0">
                <a:ea typeface="ＭＳ Ｐゴシック" pitchFamily="1" charset="-128"/>
              </a:rPr>
              <a:t>	Local: Lower Colorado River Authority, City of Austin, Dept of Watershed Protection</a:t>
            </a:r>
          </a:p>
          <a:p>
            <a:r>
              <a:rPr lang="en-US" b="1" smtClean="0">
                <a:ea typeface="ＭＳ Ｐゴシック" pitchFamily="1" charset="-128"/>
              </a:rPr>
              <a:t>Academic Partners:</a:t>
            </a:r>
            <a:r>
              <a:rPr lang="en-US" smtClean="0">
                <a:ea typeface="ＭＳ Ｐゴシック" pitchFamily="1" charset="-128"/>
              </a:rPr>
              <a:t> University of Texas, Brigham Young University, Utah State University</a:t>
            </a:r>
          </a:p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A03C21C-88C2-4E71-9245-54F17B90BCBC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1B75C09-2EFE-4C69-924C-D1FC6F05593B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39F30F3-1839-4787-A16B-8103F9B53C8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1D3C1A9-AA81-455A-B1A5-6AFF206BEDA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F682235-EF8A-46F0-AB7E-F0295CCB17F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8EF2055-13DA-49FD-8980-E71372E17E9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2525377-6D4C-49F5-B34B-554231917A56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D5E355F-E5C8-4524-BEBE-3AE60DC6F74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2C0749-07D2-489A-98BD-3A0F6AFC44A5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B6FF1B4-14DC-41D8-99F4-C9B9FE9C0EB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This is an overview diagram of the AHGW data model.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You can review the different components, talk</a:t>
            </a:r>
            <a:r>
              <a:rPr lang="en-US" baseline="0" dirty="0" smtClean="0"/>
              <a:t> about what each component is for: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Framework – includes hydrography, monitoring points, wells, aquifers, tables for managing time series (the framework includes a simplified temporal component). – with the framework you can get started on most water resources projects.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Borehole data – description of vertical information recorded along boreholes (hydrostratigraphy, well construction).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Geology – representation of data from geologic maps.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Hydrostratigraphy – building 2D and 3D hydrogeologic models including surfaces, cross sections, volumes.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Temporal – dealing with time varying data – plots, tracks, animations.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Simulation – integration with groundwater simulation models, especially MODFLOW.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AFCC004-0C6F-403D-821F-7105820B65F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149BAC3-9439-437F-865C-5AE926E1313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C730E1-74D7-43F8-816E-AF67BD9EB0BF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6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597083D-09BB-42DC-B76B-5E24481C25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5078993-E3FC-42A4-B705-CB9743787008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1D45518-E27E-45CB-B316-E8B3F0F0E1C6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9DB23A4-515C-4EDB-8E96-7E72472C364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17050D5-B893-4D94-841F-42BF89C5BE5E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4056AE3-5D2B-4E08-9C87-5F9BAF15A35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024CDC-1B75-4C8E-B5FB-A77B3958C176}" type="datetime1">
              <a:rPr lang="en-US"/>
              <a:pPr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18DB0-D2FE-43FD-B95A-F13BA03D4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35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B0BE1F-2593-4115-8D27-0343C80099D9}" type="datetime1">
              <a:rPr lang="en-US"/>
              <a:pPr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4EA3F-DE45-4A00-AB5C-6EAB73E3C4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7971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401119-56D5-4390-95F4-FBE311344D4F}" type="datetime1">
              <a:rPr lang="en-US"/>
              <a:pPr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ADC87-6F98-4218-AEB0-EB9CB91B27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778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81025" y="1449388"/>
            <a:ext cx="8218488" cy="5106987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67425" y="6613525"/>
            <a:ext cx="2517775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 Conference Seminar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85200" y="6613525"/>
            <a:ext cx="404813" cy="214313"/>
          </a:xfrm>
        </p:spPr>
        <p:txBody>
          <a:bodyPr/>
          <a:lstStyle>
            <a:lvl1pPr>
              <a:defRPr/>
            </a:lvl1pPr>
          </a:lstStyle>
          <a:p>
            <a:fld id="{1992D6B0-5508-4E68-99EE-EA79174E3C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941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4753667"/>
      </p:ext>
    </p:extLst>
  </p:cSld>
  <p:clrMapOvr>
    <a:masterClrMapping/>
  </p:clrMapOvr>
  <p:transition spd="med"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25146"/>
      </p:ext>
    </p:extLst>
  </p:cSld>
  <p:clrMapOvr>
    <a:masterClrMapping/>
  </p:clrMapOvr>
  <p:transition spd="med">
    <p:fade/>
  </p:transition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46C08-FE39-4356-B161-99EDF780B34F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9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E828-8E7A-48E9-88A7-E8F7D4A5FEDB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41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1CDC-B2DF-47C0-8B98-987D88EE6E1F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F3A-ABA7-4033-8D1E-D8653C83E68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09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E5931-4642-46F0-90B1-EDA4EDED1C8C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0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C700D-4216-4D65-8769-7C0EDFAF9E64}" type="datetime1">
              <a:rPr lang="en-US"/>
              <a:pPr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D0424-6896-489E-85F0-EB591F7508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0565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1B5E-B3A6-433C-8BC1-61E63F3251A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8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9EC3A-A15E-4855-97C1-E71B76554CC0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39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1937-DFDB-4B9C-93F3-C902A8957D9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0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49123A94-F727-4640-B7FC-2D28CECA040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27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3A94-F727-4640-B7FC-2D28CECA040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9334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23A94-F727-4640-B7FC-2D28CECA040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1303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1F88A5-CC96-407D-B20F-7CC043301B76}" type="datetime1">
              <a:rPr lang="en-US"/>
              <a:pPr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D0804-E42D-4988-8F81-669D2A09D2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550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437E5E-90F1-435B-A8E2-A902A8D614C8}" type="datetime1">
              <a:rPr lang="en-US"/>
              <a:pPr/>
              <a:t>10/16/2013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94DA8-0AE2-4F2A-BB7D-B31909E0E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125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18B699-6433-4E18-A5D4-DA8CA3FEEE15}" type="datetime1">
              <a:rPr lang="en-US"/>
              <a:pPr/>
              <a:t>10/16/2013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47057-C7C5-4079-A196-5EB7A8A706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8221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A3648-ED73-4721-80B4-01962DAF96B0}" type="datetime1">
              <a:rPr lang="en-US"/>
              <a:pPr/>
              <a:t>10/16/2013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86121-C848-40E9-AEEB-9474D4B153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260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ADA02B-6CA5-4C65-9A8E-7949FA6AB2A4}" type="datetime1">
              <a:rPr lang="en-US"/>
              <a:pPr/>
              <a:t>10/16/2013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E4712-845F-4B64-949E-ACAA528D14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625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35B054-DAC3-4762-9C56-93182033DBEB}" type="datetime1">
              <a:rPr lang="en-US"/>
              <a:pPr/>
              <a:t>10/16/2013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3A7A6-9260-47FE-93E9-90A42209FB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7350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2BD71-72DF-444B-932F-9157D8852E9D}" type="datetime1">
              <a:rPr lang="en-US"/>
              <a:pPr/>
              <a:t>10/16/2013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F180A-9EE8-4B0A-812F-EFE9A26AC8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101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BCC2FCF0-2628-4621-B0CB-142093111034}" type="datetime1">
              <a:rPr lang="en-US"/>
              <a:pPr/>
              <a:t>10/16/2013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8F6721B-536B-474E-8998-69A960234DC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b="0">
              <a:solidFill>
                <a:prstClr val="black">
                  <a:tint val="9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b="0">
              <a:solidFill>
                <a:prstClr val="black">
                  <a:tint val="9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9123A94-F727-4640-B7FC-2D28CECA040E}" type="slidenum">
              <a:rPr lang="en-US" b="0" smtClean="0">
                <a:solidFill>
                  <a:prstClr val="black">
                    <a:tint val="95000"/>
                  </a:prstClr>
                </a:solidFill>
                <a:latin typeface="Times New Roman" pitchFamily="18" charset="0"/>
              </a:rPr>
              <a:pPr/>
              <a:t>‹#›</a:t>
            </a:fld>
            <a:endParaRPr lang="en-US" b="0">
              <a:solidFill>
                <a:prstClr val="black">
                  <a:tint val="9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85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ationalatlas.gov/" TargetMode="Externa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uaveo.com/archydro-groundwater" TargetMode="External"/><Relationship Id="rId2" Type="http://schemas.openxmlformats.org/officeDocument/2006/relationships/hyperlink" Target="http://resources.arcgis.com/en/communities/hydro/01vn00000011000000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upport@aquaveo.com" TargetMode="External"/><Relationship Id="rId4" Type="http://schemas.openxmlformats.org/officeDocument/2006/relationships/hyperlink" Target="http://www.aquaveo.com/ahgw-learnin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ci-water.groups.et.byu.net/groundwater1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358900"/>
            <a:ext cx="54864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</a:rPr>
              <a:t>Arc Hydro Groundwater Data Model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1846263"/>
            <a:ext cx="4406900" cy="13747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dirty="0" smtClean="0"/>
              <a:t>GIS in Water Resources</a:t>
            </a:r>
          </a:p>
          <a:p>
            <a:pPr algn="ctr" eaLnBrk="1" hangingPunct="1">
              <a:buFont typeface="Arial" charset="0"/>
              <a:buNone/>
            </a:pPr>
            <a:r>
              <a:rPr lang="en-US" dirty="0" smtClean="0"/>
              <a:t>Fall </a:t>
            </a:r>
            <a:r>
              <a:rPr lang="en-US" dirty="0" smtClean="0"/>
              <a:t>2013</a:t>
            </a:r>
            <a:endParaRPr lang="en-US" dirty="0" smtClean="0"/>
          </a:p>
        </p:txBody>
      </p:sp>
      <p:pic>
        <p:nvPicPr>
          <p:cNvPr id="410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3387725"/>
            <a:ext cx="23447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2743" y="5837903"/>
            <a:ext cx="7030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</a:rPr>
              <a:t>Some slides in this presentation are from Dr Norman Jones, Brigham Young University</a:t>
            </a:r>
            <a:endParaRPr lang="en-US" b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50825"/>
            <a:ext cx="8818562" cy="704850"/>
          </a:xfrm>
        </p:spPr>
        <p:txBody>
          <a:bodyPr/>
          <a:lstStyle/>
          <a:p>
            <a:pPr eaLnBrk="1" hangingPunct="1"/>
            <a:r>
              <a:rPr lang="en-US" sz="3200" smtClean="0"/>
              <a:t>Well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idx="1"/>
          </p:nvPr>
        </p:nvSpPr>
        <p:spPr>
          <a:xfrm>
            <a:off x="254000" y="887413"/>
            <a:ext cx="8218488" cy="1473200"/>
          </a:xfrm>
        </p:spPr>
        <p:txBody>
          <a:bodyPr rtlCol="0">
            <a:normAutofit fontScale="77500" lnSpcReduction="20000"/>
          </a:bodyPr>
          <a:lstStyle/>
          <a:p>
            <a:pPr marL="231775" indent="-231775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Wells are defined as 2D point features</a:t>
            </a:r>
          </a:p>
          <a:p>
            <a:pPr marL="231775" indent="-231775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Only some basic attributes are predefined to describe the well use, and geometry and relationship with aquifers</a:t>
            </a:r>
            <a:endParaRPr lang="en-US" dirty="0"/>
          </a:p>
        </p:txBody>
      </p:sp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578100"/>
            <a:ext cx="6415087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3590925"/>
            <a:ext cx="22479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565150" y="2798763"/>
            <a:ext cx="3352800" cy="369887"/>
          </a:xfrm>
          <a:prstGeom prst="rect">
            <a:avLst/>
          </a:prstGeom>
          <a:solidFill>
            <a:srgbClr val="FFFFFF"/>
          </a:solidFill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3A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6" charset="-128"/>
              </a:rPr>
              <a:t>Wells in the Edwards Aquifer</a:t>
            </a:r>
          </a:p>
        </p:txBody>
      </p:sp>
      <p:sp>
        <p:nvSpPr>
          <p:cNvPr id="387083" name="Line 11"/>
          <p:cNvSpPr>
            <a:spLocks noChangeShapeType="1"/>
          </p:cNvSpPr>
          <p:nvPr/>
        </p:nvSpPr>
        <p:spPr bwMode="auto">
          <a:xfrm flipH="1" flipV="1">
            <a:off x="6373813" y="6018213"/>
            <a:ext cx="463550" cy="1508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327025" y="136525"/>
            <a:ext cx="3876675" cy="620713"/>
          </a:xfrm>
        </p:spPr>
        <p:txBody>
          <a:bodyPr/>
          <a:lstStyle/>
          <a:p>
            <a:pPr eaLnBrk="1" hangingPunct="1"/>
            <a:r>
              <a:rPr lang="en-US" sz="3200" smtClean="0"/>
              <a:t>Aquifer and well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6200" y="914400"/>
            <a:ext cx="8913813" cy="147732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Well features are related to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16" charset="-128"/>
              </a:rPr>
              <a:t>Aquifers</a:t>
            </a:r>
          </a:p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16" charset="-128"/>
              </a:rPr>
              <a:t>An </a:t>
            </a: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aquifer can be associated with one or more wells (1:M relationship)</a:t>
            </a:r>
          </a:p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Can  take a different approach to support M:N relationship</a:t>
            </a:r>
          </a:p>
        </p:txBody>
      </p:sp>
      <p:sp>
        <p:nvSpPr>
          <p:cNvPr id="22532" name="AutoShape 6"/>
          <p:cNvSpPr>
            <a:spLocks noChangeAspect="1" noChangeArrowheads="1" noTextEdit="1"/>
          </p:cNvSpPr>
          <p:nvPr/>
        </p:nvSpPr>
        <p:spPr bwMode="auto">
          <a:xfrm>
            <a:off x="981075" y="3113088"/>
            <a:ext cx="6484938" cy="3465512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4889500" y="5097463"/>
            <a:ext cx="13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*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534" name="Rectangle 9"/>
          <p:cNvSpPr>
            <a:spLocks noChangeArrowheads="1"/>
          </p:cNvSpPr>
          <p:nvPr/>
        </p:nvSpPr>
        <p:spPr bwMode="auto">
          <a:xfrm>
            <a:off x="1319213" y="3382963"/>
            <a:ext cx="358775" cy="287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1312863" y="3362325"/>
            <a:ext cx="336550" cy="268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1312863" y="3362325"/>
            <a:ext cx="336550" cy="268288"/>
          </a:xfrm>
          <a:prstGeom prst="rect">
            <a:avLst/>
          </a:prstGeom>
          <a:noFill/>
          <a:ln w="1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Freeform 12"/>
          <p:cNvSpPr>
            <a:spLocks/>
          </p:cNvSpPr>
          <p:nvPr/>
        </p:nvSpPr>
        <p:spPr bwMode="auto">
          <a:xfrm>
            <a:off x="1457325" y="3382963"/>
            <a:ext cx="122238" cy="239712"/>
          </a:xfrm>
          <a:custGeom>
            <a:avLst/>
            <a:gdLst>
              <a:gd name="T0" fmla="*/ 77 w 77"/>
              <a:gd name="T1" fmla="*/ 0 h 151"/>
              <a:gd name="T2" fmla="*/ 0 w 77"/>
              <a:gd name="T3" fmla="*/ 149 h 151"/>
              <a:gd name="T4" fmla="*/ 0 60000 65536"/>
              <a:gd name="T5" fmla="*/ 0 60000 65536"/>
              <a:gd name="T6" fmla="*/ 0 w 77"/>
              <a:gd name="T7" fmla="*/ 0 h 151"/>
              <a:gd name="T8" fmla="*/ 77 w 77"/>
              <a:gd name="T9" fmla="*/ 151 h 1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51">
                <a:moveTo>
                  <a:pt x="77" y="0"/>
                </a:moveTo>
                <a:cubicBezTo>
                  <a:pt x="64" y="84"/>
                  <a:pt x="30" y="151"/>
                  <a:pt x="0" y="149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Freeform 13"/>
          <p:cNvSpPr>
            <a:spLocks/>
          </p:cNvSpPr>
          <p:nvPr/>
        </p:nvSpPr>
        <p:spPr bwMode="auto">
          <a:xfrm>
            <a:off x="1322388" y="3463925"/>
            <a:ext cx="225425" cy="41275"/>
          </a:xfrm>
          <a:custGeom>
            <a:avLst/>
            <a:gdLst>
              <a:gd name="T0" fmla="*/ 0 w 142"/>
              <a:gd name="T1" fmla="*/ 0 h 26"/>
              <a:gd name="T2" fmla="*/ 142 w 142"/>
              <a:gd name="T3" fmla="*/ 26 h 26"/>
              <a:gd name="T4" fmla="*/ 0 60000 65536"/>
              <a:gd name="T5" fmla="*/ 0 60000 65536"/>
              <a:gd name="T6" fmla="*/ 0 w 142"/>
              <a:gd name="T7" fmla="*/ 0 h 26"/>
              <a:gd name="T8" fmla="*/ 142 w 142"/>
              <a:gd name="T9" fmla="*/ 26 h 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2" h="26">
                <a:moveTo>
                  <a:pt x="0" y="0"/>
                </a:moveTo>
                <a:cubicBezTo>
                  <a:pt x="1" y="13"/>
                  <a:pt x="63" y="25"/>
                  <a:pt x="142" y="26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Rectangle 14"/>
          <p:cNvSpPr>
            <a:spLocks noChangeArrowheads="1"/>
          </p:cNvSpPr>
          <p:nvPr/>
        </p:nvSpPr>
        <p:spPr bwMode="auto">
          <a:xfrm>
            <a:off x="1322388" y="3375025"/>
            <a:ext cx="315912" cy="244475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Rectangle 15"/>
          <p:cNvSpPr>
            <a:spLocks noChangeArrowheads="1"/>
          </p:cNvSpPr>
          <p:nvPr/>
        </p:nvSpPr>
        <p:spPr bwMode="auto">
          <a:xfrm>
            <a:off x="1017588" y="3149600"/>
            <a:ext cx="2601912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Rectangle 16"/>
          <p:cNvSpPr>
            <a:spLocks noChangeArrowheads="1"/>
          </p:cNvSpPr>
          <p:nvPr/>
        </p:nvSpPr>
        <p:spPr bwMode="auto">
          <a:xfrm>
            <a:off x="1066800" y="3224213"/>
            <a:ext cx="250507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Rectangle 17"/>
          <p:cNvSpPr>
            <a:spLocks noChangeArrowheads="1"/>
          </p:cNvSpPr>
          <p:nvPr/>
        </p:nvSpPr>
        <p:spPr bwMode="auto">
          <a:xfrm>
            <a:off x="1066800" y="3224213"/>
            <a:ext cx="250507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Rectangle 18"/>
          <p:cNvSpPr>
            <a:spLocks noChangeArrowheads="1"/>
          </p:cNvSpPr>
          <p:nvPr/>
        </p:nvSpPr>
        <p:spPr bwMode="auto">
          <a:xfrm>
            <a:off x="1023938" y="3879850"/>
            <a:ext cx="2595562" cy="1816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Rectangle 19"/>
          <p:cNvSpPr>
            <a:spLocks noChangeArrowheads="1"/>
          </p:cNvSpPr>
          <p:nvPr/>
        </p:nvSpPr>
        <p:spPr bwMode="auto">
          <a:xfrm>
            <a:off x="1023938" y="3879850"/>
            <a:ext cx="2595562" cy="1816100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20"/>
          <p:cNvSpPr>
            <a:spLocks noChangeArrowheads="1"/>
          </p:cNvSpPr>
          <p:nvPr/>
        </p:nvSpPr>
        <p:spPr bwMode="auto">
          <a:xfrm>
            <a:off x="1157288" y="4017963"/>
            <a:ext cx="11191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HydroID</a:t>
            </a:r>
            <a:endParaRPr lang="en-US"/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auto">
          <a:xfrm>
            <a:off x="1157288" y="4332288"/>
            <a:ext cx="15128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HydroCode</a:t>
            </a:r>
            <a:endParaRPr lang="en-US"/>
          </a:p>
        </p:txBody>
      </p:sp>
      <p:sp>
        <p:nvSpPr>
          <p:cNvPr id="22547" name="Rectangle 22"/>
          <p:cNvSpPr>
            <a:spLocks noChangeArrowheads="1"/>
          </p:cNvSpPr>
          <p:nvPr/>
        </p:nvSpPr>
        <p:spPr bwMode="auto">
          <a:xfrm>
            <a:off x="1157288" y="4645025"/>
            <a:ext cx="8445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Name</a:t>
            </a:r>
            <a:endParaRPr lang="en-US"/>
          </a:p>
        </p:txBody>
      </p:sp>
      <p:sp>
        <p:nvSpPr>
          <p:cNvPr id="22548" name="Rectangle 23"/>
          <p:cNvSpPr>
            <a:spLocks noChangeArrowheads="1"/>
          </p:cNvSpPr>
          <p:nvPr/>
        </p:nvSpPr>
        <p:spPr bwMode="auto">
          <a:xfrm>
            <a:off x="1157288" y="4959350"/>
            <a:ext cx="10017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HGUID</a:t>
            </a:r>
            <a:endParaRPr lang="en-US"/>
          </a:p>
        </p:txBody>
      </p:sp>
      <p:sp>
        <p:nvSpPr>
          <p:cNvPr id="22549" name="Rectangle 24"/>
          <p:cNvSpPr>
            <a:spLocks noChangeArrowheads="1"/>
          </p:cNvSpPr>
          <p:nvPr/>
        </p:nvSpPr>
        <p:spPr bwMode="auto">
          <a:xfrm>
            <a:off x="1157288" y="5273675"/>
            <a:ext cx="903287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FType</a:t>
            </a:r>
            <a:endParaRPr lang="en-US"/>
          </a:p>
        </p:txBody>
      </p:sp>
      <p:sp>
        <p:nvSpPr>
          <p:cNvPr id="22550" name="Rectangle 25"/>
          <p:cNvSpPr>
            <a:spLocks noChangeArrowheads="1"/>
          </p:cNvSpPr>
          <p:nvPr/>
        </p:nvSpPr>
        <p:spPr bwMode="auto">
          <a:xfrm>
            <a:off x="1727200" y="3368675"/>
            <a:ext cx="1138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Aquifer</a:t>
            </a:r>
            <a:endParaRPr lang="en-US"/>
          </a:p>
        </p:txBody>
      </p:sp>
      <p:sp>
        <p:nvSpPr>
          <p:cNvPr id="22551" name="Freeform 26"/>
          <p:cNvSpPr>
            <a:spLocks/>
          </p:cNvSpPr>
          <p:nvPr/>
        </p:nvSpPr>
        <p:spPr bwMode="auto">
          <a:xfrm>
            <a:off x="1169988" y="3316288"/>
            <a:ext cx="446087" cy="444500"/>
          </a:xfrm>
          <a:custGeom>
            <a:avLst/>
            <a:gdLst>
              <a:gd name="T0" fmla="*/ 111 w 281"/>
              <a:gd name="T1" fmla="*/ 280 h 280"/>
              <a:gd name="T2" fmla="*/ 281 w 281"/>
              <a:gd name="T3" fmla="*/ 110 h 280"/>
              <a:gd name="T4" fmla="*/ 169 w 281"/>
              <a:gd name="T5" fmla="*/ 0 h 280"/>
              <a:gd name="T6" fmla="*/ 0 w 281"/>
              <a:gd name="T7" fmla="*/ 168 h 280"/>
              <a:gd name="T8" fmla="*/ 111 w 281"/>
              <a:gd name="T9" fmla="*/ 28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1"/>
              <a:gd name="T16" fmla="*/ 0 h 280"/>
              <a:gd name="T17" fmla="*/ 281 w 281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1" h="280">
                <a:moveTo>
                  <a:pt x="111" y="280"/>
                </a:moveTo>
                <a:lnTo>
                  <a:pt x="281" y="110"/>
                </a:lnTo>
                <a:lnTo>
                  <a:pt x="169" y="0"/>
                </a:lnTo>
                <a:lnTo>
                  <a:pt x="0" y="168"/>
                </a:lnTo>
                <a:lnTo>
                  <a:pt x="111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Freeform 27"/>
          <p:cNvSpPr>
            <a:spLocks/>
          </p:cNvSpPr>
          <p:nvPr/>
        </p:nvSpPr>
        <p:spPr bwMode="auto">
          <a:xfrm>
            <a:off x="1179513" y="3297238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Freeform 28"/>
          <p:cNvSpPr>
            <a:spLocks/>
          </p:cNvSpPr>
          <p:nvPr/>
        </p:nvSpPr>
        <p:spPr bwMode="auto">
          <a:xfrm>
            <a:off x="1179513" y="3297238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Freeform 29"/>
          <p:cNvSpPr>
            <a:spLocks/>
          </p:cNvSpPr>
          <p:nvPr/>
        </p:nvSpPr>
        <p:spPr bwMode="auto">
          <a:xfrm>
            <a:off x="1363663" y="3390900"/>
            <a:ext cx="117475" cy="207963"/>
          </a:xfrm>
          <a:custGeom>
            <a:avLst/>
            <a:gdLst>
              <a:gd name="T0" fmla="*/ 0 w 74"/>
              <a:gd name="T1" fmla="*/ 0 h 131"/>
              <a:gd name="T2" fmla="*/ 52 w 74"/>
              <a:gd name="T3" fmla="*/ 131 h 131"/>
              <a:gd name="T4" fmla="*/ 0 60000 65536"/>
              <a:gd name="T5" fmla="*/ 0 60000 65536"/>
              <a:gd name="T6" fmla="*/ 0 w 74"/>
              <a:gd name="T7" fmla="*/ 0 h 131"/>
              <a:gd name="T8" fmla="*/ 74 w 74"/>
              <a:gd name="T9" fmla="*/ 131 h 1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31">
                <a:moveTo>
                  <a:pt x="0" y="0"/>
                </a:moveTo>
                <a:cubicBezTo>
                  <a:pt x="50" y="52"/>
                  <a:pt x="74" y="111"/>
                  <a:pt x="52" y="131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Freeform 30"/>
          <p:cNvSpPr>
            <a:spLocks/>
          </p:cNvSpPr>
          <p:nvPr/>
        </p:nvSpPr>
        <p:spPr bwMode="auto">
          <a:xfrm>
            <a:off x="1249363" y="3476625"/>
            <a:ext cx="179387" cy="141288"/>
          </a:xfrm>
          <a:custGeom>
            <a:avLst/>
            <a:gdLst>
              <a:gd name="T0" fmla="*/ 0 w 113"/>
              <a:gd name="T1" fmla="*/ 80 h 89"/>
              <a:gd name="T2" fmla="*/ 113 w 113"/>
              <a:gd name="T3" fmla="*/ 0 h 89"/>
              <a:gd name="T4" fmla="*/ 0 60000 65536"/>
              <a:gd name="T5" fmla="*/ 0 60000 65536"/>
              <a:gd name="T6" fmla="*/ 0 w 113"/>
              <a:gd name="T7" fmla="*/ 0 h 89"/>
              <a:gd name="T8" fmla="*/ 113 w 113"/>
              <a:gd name="T9" fmla="*/ 89 h 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3" h="89">
                <a:moveTo>
                  <a:pt x="0" y="80"/>
                </a:moveTo>
                <a:cubicBezTo>
                  <a:pt x="10" y="89"/>
                  <a:pt x="60" y="53"/>
                  <a:pt x="113" y="0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Freeform 31"/>
          <p:cNvSpPr>
            <a:spLocks/>
          </p:cNvSpPr>
          <p:nvPr/>
        </p:nvSpPr>
        <p:spPr bwMode="auto">
          <a:xfrm>
            <a:off x="1195388" y="3314700"/>
            <a:ext cx="385762" cy="385763"/>
          </a:xfrm>
          <a:custGeom>
            <a:avLst/>
            <a:gdLst>
              <a:gd name="T0" fmla="*/ 94 w 243"/>
              <a:gd name="T1" fmla="*/ 243 h 243"/>
              <a:gd name="T2" fmla="*/ 243 w 243"/>
              <a:gd name="T3" fmla="*/ 94 h 243"/>
              <a:gd name="T4" fmla="*/ 149 w 243"/>
              <a:gd name="T5" fmla="*/ 0 h 243"/>
              <a:gd name="T6" fmla="*/ 0 w 243"/>
              <a:gd name="T7" fmla="*/ 148 h 243"/>
              <a:gd name="T8" fmla="*/ 94 w 243"/>
              <a:gd name="T9" fmla="*/ 243 h 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3"/>
              <a:gd name="T16" fmla="*/ 0 h 243"/>
              <a:gd name="T17" fmla="*/ 243 w 243"/>
              <a:gd name="T18" fmla="*/ 243 h 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3" h="243">
                <a:moveTo>
                  <a:pt x="94" y="243"/>
                </a:moveTo>
                <a:lnTo>
                  <a:pt x="243" y="94"/>
                </a:lnTo>
                <a:lnTo>
                  <a:pt x="149" y="0"/>
                </a:lnTo>
                <a:lnTo>
                  <a:pt x="0" y="148"/>
                </a:lnTo>
                <a:lnTo>
                  <a:pt x="94" y="243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Rectangle 32"/>
          <p:cNvSpPr>
            <a:spLocks noChangeArrowheads="1"/>
          </p:cNvSpPr>
          <p:nvPr/>
        </p:nvSpPr>
        <p:spPr bwMode="auto">
          <a:xfrm>
            <a:off x="5086350" y="3871913"/>
            <a:ext cx="2338388" cy="2665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Rectangle 33"/>
          <p:cNvSpPr>
            <a:spLocks noChangeArrowheads="1"/>
          </p:cNvSpPr>
          <p:nvPr/>
        </p:nvSpPr>
        <p:spPr bwMode="auto">
          <a:xfrm>
            <a:off x="5086350" y="3871913"/>
            <a:ext cx="2338388" cy="2665412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Rectangle 34"/>
          <p:cNvSpPr>
            <a:spLocks noChangeArrowheads="1"/>
          </p:cNvSpPr>
          <p:nvPr/>
        </p:nvSpPr>
        <p:spPr bwMode="auto">
          <a:xfrm>
            <a:off x="5222875" y="3997325"/>
            <a:ext cx="11191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HydroID</a:t>
            </a:r>
            <a:endParaRPr lang="en-US"/>
          </a:p>
        </p:txBody>
      </p:sp>
      <p:sp>
        <p:nvSpPr>
          <p:cNvPr id="22560" name="Rectangle 35"/>
          <p:cNvSpPr>
            <a:spLocks noChangeArrowheads="1"/>
          </p:cNvSpPr>
          <p:nvPr/>
        </p:nvSpPr>
        <p:spPr bwMode="auto">
          <a:xfrm>
            <a:off x="5222875" y="4311650"/>
            <a:ext cx="15128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HydroCode</a:t>
            </a:r>
            <a:endParaRPr lang="en-US"/>
          </a:p>
        </p:txBody>
      </p:sp>
      <p:sp>
        <p:nvSpPr>
          <p:cNvPr id="22561" name="Rectangle 36"/>
          <p:cNvSpPr>
            <a:spLocks noChangeArrowheads="1"/>
          </p:cNvSpPr>
          <p:nvPr/>
        </p:nvSpPr>
        <p:spPr bwMode="auto">
          <a:xfrm>
            <a:off x="5222875" y="4625975"/>
            <a:ext cx="12573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LandElev</a:t>
            </a:r>
            <a:endParaRPr lang="en-US"/>
          </a:p>
        </p:txBody>
      </p:sp>
      <p:sp>
        <p:nvSpPr>
          <p:cNvPr id="22562" name="Rectangle 37"/>
          <p:cNvSpPr>
            <a:spLocks noChangeArrowheads="1"/>
          </p:cNvSpPr>
          <p:nvPr/>
        </p:nvSpPr>
        <p:spPr bwMode="auto">
          <a:xfrm>
            <a:off x="5222875" y="4940300"/>
            <a:ext cx="13747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WellDepth</a:t>
            </a:r>
            <a:endParaRPr lang="en-US"/>
          </a:p>
        </p:txBody>
      </p:sp>
      <p:sp>
        <p:nvSpPr>
          <p:cNvPr id="22563" name="Rectangle 38"/>
          <p:cNvSpPr>
            <a:spLocks noChangeArrowheads="1"/>
          </p:cNvSpPr>
          <p:nvPr/>
        </p:nvSpPr>
        <p:spPr bwMode="auto">
          <a:xfrm>
            <a:off x="5222875" y="5254625"/>
            <a:ext cx="12573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AquiferID</a:t>
            </a:r>
            <a:endParaRPr lang="en-US"/>
          </a:p>
        </p:txBody>
      </p:sp>
      <p:sp>
        <p:nvSpPr>
          <p:cNvPr id="22564" name="Rectangle 39"/>
          <p:cNvSpPr>
            <a:spLocks noChangeArrowheads="1"/>
          </p:cNvSpPr>
          <p:nvPr/>
        </p:nvSpPr>
        <p:spPr bwMode="auto">
          <a:xfrm>
            <a:off x="5222875" y="5568950"/>
            <a:ext cx="110013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AqCode</a:t>
            </a:r>
            <a:endParaRPr lang="en-US"/>
          </a:p>
        </p:txBody>
      </p:sp>
      <p:sp>
        <p:nvSpPr>
          <p:cNvPr id="22565" name="Rectangle 40"/>
          <p:cNvSpPr>
            <a:spLocks noChangeArrowheads="1"/>
          </p:cNvSpPr>
          <p:nvPr/>
        </p:nvSpPr>
        <p:spPr bwMode="auto">
          <a:xfrm>
            <a:off x="5222875" y="5883275"/>
            <a:ext cx="100171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HGUID</a:t>
            </a:r>
            <a:endParaRPr lang="en-US"/>
          </a:p>
        </p:txBody>
      </p:sp>
      <p:sp>
        <p:nvSpPr>
          <p:cNvPr id="22566" name="Rectangle 41"/>
          <p:cNvSpPr>
            <a:spLocks noChangeArrowheads="1"/>
          </p:cNvSpPr>
          <p:nvPr/>
        </p:nvSpPr>
        <p:spPr bwMode="auto">
          <a:xfrm>
            <a:off x="5222875" y="6197600"/>
            <a:ext cx="9032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FType</a:t>
            </a:r>
            <a:endParaRPr lang="en-US"/>
          </a:p>
        </p:txBody>
      </p:sp>
      <p:sp>
        <p:nvSpPr>
          <p:cNvPr id="22567" name="Rectangle 42"/>
          <p:cNvSpPr>
            <a:spLocks noChangeArrowheads="1"/>
          </p:cNvSpPr>
          <p:nvPr/>
        </p:nvSpPr>
        <p:spPr bwMode="auto">
          <a:xfrm>
            <a:off x="5068888" y="3149600"/>
            <a:ext cx="2355850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8" name="Rectangle 43"/>
          <p:cNvSpPr>
            <a:spLocks noChangeArrowheads="1"/>
          </p:cNvSpPr>
          <p:nvPr/>
        </p:nvSpPr>
        <p:spPr bwMode="auto">
          <a:xfrm>
            <a:off x="5111750" y="3224213"/>
            <a:ext cx="227012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Rectangle 44"/>
          <p:cNvSpPr>
            <a:spLocks noChangeArrowheads="1"/>
          </p:cNvSpPr>
          <p:nvPr/>
        </p:nvSpPr>
        <p:spPr bwMode="auto">
          <a:xfrm>
            <a:off x="5111750" y="3224213"/>
            <a:ext cx="227012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0" name="Rectangle 45"/>
          <p:cNvSpPr>
            <a:spLocks noChangeArrowheads="1"/>
          </p:cNvSpPr>
          <p:nvPr/>
        </p:nvSpPr>
        <p:spPr bwMode="auto">
          <a:xfrm>
            <a:off x="5772150" y="3368675"/>
            <a:ext cx="746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Well</a:t>
            </a:r>
            <a:endParaRPr lang="en-US"/>
          </a:p>
        </p:txBody>
      </p:sp>
      <p:sp>
        <p:nvSpPr>
          <p:cNvPr id="22571" name="Freeform 46"/>
          <p:cNvSpPr>
            <a:spLocks/>
          </p:cNvSpPr>
          <p:nvPr/>
        </p:nvSpPr>
        <p:spPr bwMode="auto">
          <a:xfrm>
            <a:off x="5203825" y="3309938"/>
            <a:ext cx="458788" cy="457200"/>
          </a:xfrm>
          <a:custGeom>
            <a:avLst/>
            <a:gdLst>
              <a:gd name="T0" fmla="*/ 128 w 289"/>
              <a:gd name="T1" fmla="*/ 288 h 288"/>
              <a:gd name="T2" fmla="*/ 289 w 289"/>
              <a:gd name="T3" fmla="*/ 127 h 288"/>
              <a:gd name="T4" fmla="*/ 161 w 289"/>
              <a:gd name="T5" fmla="*/ 0 h 288"/>
              <a:gd name="T6" fmla="*/ 0 w 289"/>
              <a:gd name="T7" fmla="*/ 161 h 288"/>
              <a:gd name="T8" fmla="*/ 128 w 289"/>
              <a:gd name="T9" fmla="*/ 288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288"/>
              <a:gd name="T17" fmla="*/ 289 w 289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288">
                <a:moveTo>
                  <a:pt x="128" y="288"/>
                </a:moveTo>
                <a:lnTo>
                  <a:pt x="289" y="127"/>
                </a:lnTo>
                <a:lnTo>
                  <a:pt x="161" y="0"/>
                </a:lnTo>
                <a:lnTo>
                  <a:pt x="0" y="161"/>
                </a:lnTo>
                <a:lnTo>
                  <a:pt x="128" y="2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2" name="Freeform 47"/>
          <p:cNvSpPr>
            <a:spLocks/>
          </p:cNvSpPr>
          <p:nvPr/>
        </p:nvSpPr>
        <p:spPr bwMode="auto">
          <a:xfrm>
            <a:off x="5208588" y="3289300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3" name="Freeform 48"/>
          <p:cNvSpPr>
            <a:spLocks/>
          </p:cNvSpPr>
          <p:nvPr/>
        </p:nvSpPr>
        <p:spPr bwMode="auto">
          <a:xfrm>
            <a:off x="5208588" y="3289300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4" name="Freeform 49"/>
          <p:cNvSpPr>
            <a:spLocks/>
          </p:cNvSpPr>
          <p:nvPr/>
        </p:nvSpPr>
        <p:spPr bwMode="auto">
          <a:xfrm>
            <a:off x="5226050" y="3306763"/>
            <a:ext cx="396875" cy="398462"/>
          </a:xfrm>
          <a:custGeom>
            <a:avLst/>
            <a:gdLst>
              <a:gd name="T0" fmla="*/ 109 w 250"/>
              <a:gd name="T1" fmla="*/ 251 h 251"/>
              <a:gd name="T2" fmla="*/ 250 w 250"/>
              <a:gd name="T3" fmla="*/ 109 h 251"/>
              <a:gd name="T4" fmla="*/ 142 w 250"/>
              <a:gd name="T5" fmla="*/ 0 h 251"/>
              <a:gd name="T6" fmla="*/ 0 w 250"/>
              <a:gd name="T7" fmla="*/ 142 h 251"/>
              <a:gd name="T8" fmla="*/ 109 w 250"/>
              <a:gd name="T9" fmla="*/ 251 h 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0"/>
              <a:gd name="T16" fmla="*/ 0 h 251"/>
              <a:gd name="T17" fmla="*/ 250 w 250"/>
              <a:gd name="T18" fmla="*/ 251 h 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0" h="251">
                <a:moveTo>
                  <a:pt x="109" y="251"/>
                </a:moveTo>
                <a:lnTo>
                  <a:pt x="250" y="109"/>
                </a:lnTo>
                <a:lnTo>
                  <a:pt x="142" y="0"/>
                </a:lnTo>
                <a:lnTo>
                  <a:pt x="0" y="142"/>
                </a:lnTo>
                <a:lnTo>
                  <a:pt x="109" y="251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5" name="Freeform 50"/>
          <p:cNvSpPr>
            <a:spLocks/>
          </p:cNvSpPr>
          <p:nvPr/>
        </p:nvSpPr>
        <p:spPr bwMode="auto">
          <a:xfrm>
            <a:off x="5383213" y="3430588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6" name="Freeform 51"/>
          <p:cNvSpPr>
            <a:spLocks/>
          </p:cNvSpPr>
          <p:nvPr/>
        </p:nvSpPr>
        <p:spPr bwMode="auto">
          <a:xfrm>
            <a:off x="5383213" y="3430588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7" name="Freeform 52"/>
          <p:cNvSpPr>
            <a:spLocks/>
          </p:cNvSpPr>
          <p:nvPr/>
        </p:nvSpPr>
        <p:spPr bwMode="auto">
          <a:xfrm>
            <a:off x="5437188" y="3375025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8" name="Freeform 53"/>
          <p:cNvSpPr>
            <a:spLocks/>
          </p:cNvSpPr>
          <p:nvPr/>
        </p:nvSpPr>
        <p:spPr bwMode="auto">
          <a:xfrm>
            <a:off x="5437188" y="3375025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9" name="Freeform 54"/>
          <p:cNvSpPr>
            <a:spLocks/>
          </p:cNvSpPr>
          <p:nvPr/>
        </p:nvSpPr>
        <p:spPr bwMode="auto">
          <a:xfrm>
            <a:off x="5483225" y="3419475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0" name="Freeform 55"/>
          <p:cNvSpPr>
            <a:spLocks/>
          </p:cNvSpPr>
          <p:nvPr/>
        </p:nvSpPr>
        <p:spPr bwMode="auto">
          <a:xfrm>
            <a:off x="5483225" y="3419475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1" name="Freeform 56"/>
          <p:cNvSpPr>
            <a:spLocks/>
          </p:cNvSpPr>
          <p:nvPr/>
        </p:nvSpPr>
        <p:spPr bwMode="auto">
          <a:xfrm>
            <a:off x="3619500" y="4162425"/>
            <a:ext cx="1466850" cy="1270000"/>
          </a:xfrm>
          <a:custGeom>
            <a:avLst/>
            <a:gdLst>
              <a:gd name="T0" fmla="*/ 0 w 924"/>
              <a:gd name="T1" fmla="*/ 0 h 800"/>
              <a:gd name="T2" fmla="*/ 463 w 924"/>
              <a:gd name="T3" fmla="*/ 0 h 800"/>
              <a:gd name="T4" fmla="*/ 463 w 924"/>
              <a:gd name="T5" fmla="*/ 800 h 800"/>
              <a:gd name="T6" fmla="*/ 924 w 924"/>
              <a:gd name="T7" fmla="*/ 800 h 800"/>
              <a:gd name="T8" fmla="*/ 0 60000 65536"/>
              <a:gd name="T9" fmla="*/ 0 60000 65536"/>
              <a:gd name="T10" fmla="*/ 0 60000 65536"/>
              <a:gd name="T11" fmla="*/ 0 60000 65536"/>
              <a:gd name="T12" fmla="*/ 0 w 924"/>
              <a:gd name="T13" fmla="*/ 0 h 800"/>
              <a:gd name="T14" fmla="*/ 924 w 924"/>
              <a:gd name="T15" fmla="*/ 800 h 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" h="800">
                <a:moveTo>
                  <a:pt x="0" y="0"/>
                </a:moveTo>
                <a:lnTo>
                  <a:pt x="463" y="0"/>
                </a:lnTo>
                <a:lnTo>
                  <a:pt x="463" y="800"/>
                </a:lnTo>
                <a:lnTo>
                  <a:pt x="924" y="800"/>
                </a:lnTo>
              </a:path>
            </a:pathLst>
          </a:custGeom>
          <a:noFill/>
          <a:ln w="7620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2" name="Rectangle 57"/>
          <p:cNvSpPr>
            <a:spLocks noChangeArrowheads="1"/>
          </p:cNvSpPr>
          <p:nvPr/>
        </p:nvSpPr>
        <p:spPr bwMode="auto">
          <a:xfrm>
            <a:off x="3690938" y="3821113"/>
            <a:ext cx="14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204788" y="287338"/>
            <a:ext cx="3876675" cy="620712"/>
          </a:xfrm>
        </p:spPr>
        <p:txBody>
          <a:bodyPr/>
          <a:lstStyle/>
          <a:p>
            <a:pPr eaLnBrk="1" hangingPunct="1"/>
            <a:r>
              <a:rPr lang="en-US" sz="3200" smtClean="0"/>
              <a:t>Aquifer and well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216025"/>
            <a:ext cx="69913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063625"/>
            <a:ext cx="80676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416425"/>
            <a:ext cx="569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3852863" y="3530600"/>
            <a:ext cx="18875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Well  HydroID = 53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251075" y="5324475"/>
            <a:ext cx="739775" cy="1635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10088" y="2212975"/>
            <a:ext cx="549275" cy="133350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2255838" y="2951163"/>
            <a:ext cx="2938462" cy="182086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xfrm>
            <a:off x="222250" y="255588"/>
            <a:ext cx="5619750" cy="654050"/>
          </a:xfrm>
        </p:spPr>
        <p:txBody>
          <a:bodyPr/>
          <a:lstStyle/>
          <a:p>
            <a:pPr eaLnBrk="1" hangingPunct="1"/>
            <a:r>
              <a:rPr lang="en-US" sz="3200" smtClean="0"/>
              <a:t>Wells and TimeSeries</a:t>
            </a:r>
          </a:p>
        </p:txBody>
      </p:sp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244475" y="895350"/>
            <a:ext cx="670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Well</a:t>
            </a:r>
            <a:r>
              <a:rPr lang="en-US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features are related with time series (water levels, water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16" charset="-128"/>
              </a:rPr>
              <a:t>quality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)</a:t>
            </a:r>
          </a:p>
        </p:txBody>
      </p:sp>
      <p:grpSp>
        <p:nvGrpSpPr>
          <p:cNvPr id="24580" name="Group 7"/>
          <p:cNvGrpSpPr>
            <a:grpSpLocks noChangeAspect="1"/>
          </p:cNvGrpSpPr>
          <p:nvPr/>
        </p:nvGrpSpPr>
        <p:grpSpPr bwMode="auto">
          <a:xfrm>
            <a:off x="2143125" y="1419225"/>
            <a:ext cx="6659563" cy="5281613"/>
            <a:chOff x="1350" y="894"/>
            <a:chExt cx="4195" cy="3327"/>
          </a:xfrm>
        </p:grpSpPr>
        <p:sp>
          <p:nvSpPr>
            <p:cNvPr id="24581" name="AutoShape 6"/>
            <p:cNvSpPr>
              <a:spLocks noChangeAspect="1" noChangeArrowheads="1" noTextEdit="1"/>
            </p:cNvSpPr>
            <p:nvPr/>
          </p:nvSpPr>
          <p:spPr bwMode="auto">
            <a:xfrm>
              <a:off x="1350" y="894"/>
              <a:ext cx="4195" cy="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Rectangle 8"/>
            <p:cNvSpPr>
              <a:spLocks noChangeArrowheads="1"/>
            </p:cNvSpPr>
            <p:nvPr/>
          </p:nvSpPr>
          <p:spPr bwMode="auto">
            <a:xfrm>
              <a:off x="2009" y="3191"/>
              <a:ext cx="98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/>
                <a:t>San Marcos springs</a:t>
              </a:r>
              <a:endParaRPr lang="en-US"/>
            </a:p>
          </p:txBody>
        </p:sp>
        <p:sp>
          <p:nvSpPr>
            <p:cNvPr id="24583" name="Freeform 9"/>
            <p:cNvSpPr>
              <a:spLocks noEditPoints="1"/>
            </p:cNvSpPr>
            <p:nvPr/>
          </p:nvSpPr>
          <p:spPr bwMode="auto">
            <a:xfrm>
              <a:off x="2924" y="3270"/>
              <a:ext cx="184" cy="60"/>
            </a:xfrm>
            <a:custGeom>
              <a:avLst/>
              <a:gdLst>
                <a:gd name="T0" fmla="*/ 1 w 184"/>
                <a:gd name="T1" fmla="*/ 0 h 60"/>
                <a:gd name="T2" fmla="*/ 148 w 184"/>
                <a:gd name="T3" fmla="*/ 37 h 60"/>
                <a:gd name="T4" fmla="*/ 147 w 184"/>
                <a:gd name="T5" fmla="*/ 42 h 60"/>
                <a:gd name="T6" fmla="*/ 0 w 184"/>
                <a:gd name="T7" fmla="*/ 6 h 60"/>
                <a:gd name="T8" fmla="*/ 1 w 184"/>
                <a:gd name="T9" fmla="*/ 0 h 60"/>
                <a:gd name="T10" fmla="*/ 146 w 184"/>
                <a:gd name="T11" fmla="*/ 15 h 60"/>
                <a:gd name="T12" fmla="*/ 184 w 184"/>
                <a:gd name="T13" fmla="*/ 49 h 60"/>
                <a:gd name="T14" fmla="*/ 134 w 184"/>
                <a:gd name="T15" fmla="*/ 60 h 60"/>
                <a:gd name="T16" fmla="*/ 146 w 184"/>
                <a:gd name="T17" fmla="*/ 15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4"/>
                <a:gd name="T28" fmla="*/ 0 h 60"/>
                <a:gd name="T29" fmla="*/ 184 w 184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4" h="60">
                  <a:moveTo>
                    <a:pt x="1" y="0"/>
                  </a:moveTo>
                  <a:lnTo>
                    <a:pt x="148" y="37"/>
                  </a:lnTo>
                  <a:lnTo>
                    <a:pt x="147" y="42"/>
                  </a:lnTo>
                  <a:lnTo>
                    <a:pt x="0" y="6"/>
                  </a:lnTo>
                  <a:lnTo>
                    <a:pt x="1" y="0"/>
                  </a:lnTo>
                  <a:close/>
                  <a:moveTo>
                    <a:pt x="146" y="15"/>
                  </a:moveTo>
                  <a:lnTo>
                    <a:pt x="184" y="49"/>
                  </a:lnTo>
                  <a:lnTo>
                    <a:pt x="134" y="60"/>
                  </a:lnTo>
                  <a:lnTo>
                    <a:pt x="146" y="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458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" y="900"/>
              <a:ext cx="3689" cy="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4445" y="3205"/>
              <a:ext cx="41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Springs</a:t>
              </a:r>
              <a:endParaRPr lang="en-US"/>
            </a:p>
          </p:txBody>
        </p:sp>
        <p:sp>
          <p:nvSpPr>
            <p:cNvPr id="24586" name="Freeform 12"/>
            <p:cNvSpPr>
              <a:spLocks noEditPoints="1"/>
            </p:cNvSpPr>
            <p:nvPr/>
          </p:nvSpPr>
          <p:spPr bwMode="auto">
            <a:xfrm>
              <a:off x="4553" y="2695"/>
              <a:ext cx="70" cy="415"/>
            </a:xfrm>
            <a:custGeom>
              <a:avLst/>
              <a:gdLst>
                <a:gd name="T0" fmla="*/ 58 w 70"/>
                <a:gd name="T1" fmla="*/ 415 h 415"/>
                <a:gd name="T2" fmla="*/ 16 w 70"/>
                <a:gd name="T3" fmla="*/ 39 h 415"/>
                <a:gd name="T4" fmla="*/ 28 w 70"/>
                <a:gd name="T5" fmla="*/ 38 h 415"/>
                <a:gd name="T6" fmla="*/ 70 w 70"/>
                <a:gd name="T7" fmla="*/ 414 h 415"/>
                <a:gd name="T8" fmla="*/ 58 w 70"/>
                <a:gd name="T9" fmla="*/ 415 h 415"/>
                <a:gd name="T10" fmla="*/ 0 w 70"/>
                <a:gd name="T11" fmla="*/ 49 h 415"/>
                <a:gd name="T12" fmla="*/ 18 w 70"/>
                <a:gd name="T13" fmla="*/ 0 h 415"/>
                <a:gd name="T14" fmla="*/ 46 w 70"/>
                <a:gd name="T15" fmla="*/ 44 h 415"/>
                <a:gd name="T16" fmla="*/ 0 w 70"/>
                <a:gd name="T17" fmla="*/ 49 h 4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"/>
                <a:gd name="T28" fmla="*/ 0 h 415"/>
                <a:gd name="T29" fmla="*/ 70 w 70"/>
                <a:gd name="T30" fmla="*/ 415 h 4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" h="415">
                  <a:moveTo>
                    <a:pt x="58" y="415"/>
                  </a:moveTo>
                  <a:lnTo>
                    <a:pt x="16" y="39"/>
                  </a:lnTo>
                  <a:lnTo>
                    <a:pt x="28" y="38"/>
                  </a:lnTo>
                  <a:lnTo>
                    <a:pt x="70" y="414"/>
                  </a:lnTo>
                  <a:lnTo>
                    <a:pt x="58" y="415"/>
                  </a:lnTo>
                  <a:close/>
                  <a:moveTo>
                    <a:pt x="0" y="49"/>
                  </a:moveTo>
                  <a:lnTo>
                    <a:pt x="18" y="0"/>
                  </a:lnTo>
                  <a:lnTo>
                    <a:pt x="46" y="44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Freeform 13"/>
            <p:cNvSpPr>
              <a:spLocks noEditPoints="1"/>
            </p:cNvSpPr>
            <p:nvPr/>
          </p:nvSpPr>
          <p:spPr bwMode="auto">
            <a:xfrm>
              <a:off x="4065" y="3288"/>
              <a:ext cx="324" cy="107"/>
            </a:xfrm>
            <a:custGeom>
              <a:avLst/>
              <a:gdLst>
                <a:gd name="T0" fmla="*/ 324 w 324"/>
                <a:gd name="T1" fmla="*/ 11 h 107"/>
                <a:gd name="T2" fmla="*/ 39 w 324"/>
                <a:gd name="T3" fmla="*/ 92 h 107"/>
                <a:gd name="T4" fmla="*/ 36 w 324"/>
                <a:gd name="T5" fmla="*/ 81 h 107"/>
                <a:gd name="T6" fmla="*/ 321 w 324"/>
                <a:gd name="T7" fmla="*/ 0 h 107"/>
                <a:gd name="T8" fmla="*/ 324 w 324"/>
                <a:gd name="T9" fmla="*/ 11 h 107"/>
                <a:gd name="T10" fmla="*/ 51 w 324"/>
                <a:gd name="T11" fmla="*/ 107 h 107"/>
                <a:gd name="T12" fmla="*/ 0 w 324"/>
                <a:gd name="T13" fmla="*/ 97 h 107"/>
                <a:gd name="T14" fmla="*/ 38 w 324"/>
                <a:gd name="T15" fmla="*/ 62 h 107"/>
                <a:gd name="T16" fmla="*/ 51 w 324"/>
                <a:gd name="T17" fmla="*/ 107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4"/>
                <a:gd name="T28" fmla="*/ 0 h 107"/>
                <a:gd name="T29" fmla="*/ 324 w 324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4" h="107">
                  <a:moveTo>
                    <a:pt x="324" y="11"/>
                  </a:moveTo>
                  <a:lnTo>
                    <a:pt x="39" y="92"/>
                  </a:lnTo>
                  <a:lnTo>
                    <a:pt x="36" y="81"/>
                  </a:lnTo>
                  <a:lnTo>
                    <a:pt x="321" y="0"/>
                  </a:lnTo>
                  <a:lnTo>
                    <a:pt x="324" y="11"/>
                  </a:lnTo>
                  <a:close/>
                  <a:moveTo>
                    <a:pt x="51" y="107"/>
                  </a:moveTo>
                  <a:lnTo>
                    <a:pt x="0" y="97"/>
                  </a:lnTo>
                  <a:lnTo>
                    <a:pt x="38" y="62"/>
                  </a:lnTo>
                  <a:lnTo>
                    <a:pt x="51" y="107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Freeform 14"/>
            <p:cNvSpPr>
              <a:spLocks noEditPoints="1"/>
            </p:cNvSpPr>
            <p:nvPr/>
          </p:nvSpPr>
          <p:spPr bwMode="auto">
            <a:xfrm>
              <a:off x="3849" y="3521"/>
              <a:ext cx="579" cy="549"/>
            </a:xfrm>
            <a:custGeom>
              <a:avLst/>
              <a:gdLst>
                <a:gd name="T0" fmla="*/ 7 w 1612"/>
                <a:gd name="T1" fmla="*/ 68 h 1527"/>
                <a:gd name="T2" fmla="*/ 2 w 1612"/>
                <a:gd name="T3" fmla="*/ 68 h 1527"/>
                <a:gd name="T4" fmla="*/ 4 w 1612"/>
                <a:gd name="T5" fmla="*/ 62 h 1527"/>
                <a:gd name="T6" fmla="*/ 1 w 1612"/>
                <a:gd name="T7" fmla="*/ 65 h 1527"/>
                <a:gd name="T8" fmla="*/ 7 w 1612"/>
                <a:gd name="T9" fmla="*/ 65 h 1527"/>
                <a:gd name="T10" fmla="*/ 5 w 1612"/>
                <a:gd name="T11" fmla="*/ 71 h 1527"/>
                <a:gd name="T12" fmla="*/ 8 w 1612"/>
                <a:gd name="T13" fmla="*/ 60 h 1527"/>
                <a:gd name="T14" fmla="*/ 14 w 1612"/>
                <a:gd name="T15" fmla="*/ 62 h 1527"/>
                <a:gd name="T16" fmla="*/ 13 w 1612"/>
                <a:gd name="T17" fmla="*/ 64 h 1527"/>
                <a:gd name="T18" fmla="*/ 9 w 1612"/>
                <a:gd name="T19" fmla="*/ 64 h 1527"/>
                <a:gd name="T20" fmla="*/ 9 w 1612"/>
                <a:gd name="T21" fmla="*/ 61 h 1527"/>
                <a:gd name="T22" fmla="*/ 10 w 1612"/>
                <a:gd name="T23" fmla="*/ 63 h 1527"/>
                <a:gd name="T24" fmla="*/ 12 w 1612"/>
                <a:gd name="T25" fmla="*/ 63 h 1527"/>
                <a:gd name="T26" fmla="*/ 17 w 1612"/>
                <a:gd name="T27" fmla="*/ 56 h 1527"/>
                <a:gd name="T28" fmla="*/ 14 w 1612"/>
                <a:gd name="T29" fmla="*/ 57 h 1527"/>
                <a:gd name="T30" fmla="*/ 13 w 1612"/>
                <a:gd name="T31" fmla="*/ 56 h 1527"/>
                <a:gd name="T32" fmla="*/ 17 w 1612"/>
                <a:gd name="T33" fmla="*/ 54 h 1527"/>
                <a:gd name="T34" fmla="*/ 19 w 1612"/>
                <a:gd name="T35" fmla="*/ 47 h 1527"/>
                <a:gd name="T36" fmla="*/ 28 w 1612"/>
                <a:gd name="T37" fmla="*/ 50 h 1527"/>
                <a:gd name="T38" fmla="*/ 24 w 1612"/>
                <a:gd name="T39" fmla="*/ 54 h 1527"/>
                <a:gd name="T40" fmla="*/ 27 w 1612"/>
                <a:gd name="T41" fmla="*/ 42 h 1527"/>
                <a:gd name="T42" fmla="*/ 33 w 1612"/>
                <a:gd name="T43" fmla="*/ 44 h 1527"/>
                <a:gd name="T44" fmla="*/ 32 w 1612"/>
                <a:gd name="T45" fmla="*/ 46 h 1527"/>
                <a:gd name="T46" fmla="*/ 28 w 1612"/>
                <a:gd name="T47" fmla="*/ 46 h 1527"/>
                <a:gd name="T48" fmla="*/ 28 w 1612"/>
                <a:gd name="T49" fmla="*/ 43 h 1527"/>
                <a:gd name="T50" fmla="*/ 29 w 1612"/>
                <a:gd name="T51" fmla="*/ 46 h 1527"/>
                <a:gd name="T52" fmla="*/ 31 w 1612"/>
                <a:gd name="T53" fmla="*/ 45 h 1527"/>
                <a:gd name="T54" fmla="*/ 31 w 1612"/>
                <a:gd name="T55" fmla="*/ 39 h 1527"/>
                <a:gd name="T56" fmla="*/ 33 w 1612"/>
                <a:gd name="T57" fmla="*/ 37 h 1527"/>
                <a:gd name="T58" fmla="*/ 34 w 1612"/>
                <a:gd name="T59" fmla="*/ 41 h 1527"/>
                <a:gd name="T60" fmla="*/ 36 w 1612"/>
                <a:gd name="T61" fmla="*/ 35 h 1527"/>
                <a:gd name="T62" fmla="*/ 40 w 1612"/>
                <a:gd name="T63" fmla="*/ 37 h 1527"/>
                <a:gd name="T64" fmla="*/ 38 w 1612"/>
                <a:gd name="T65" fmla="*/ 40 h 1527"/>
                <a:gd name="T66" fmla="*/ 39 w 1612"/>
                <a:gd name="T67" fmla="*/ 34 h 1527"/>
                <a:gd name="T68" fmla="*/ 43 w 1612"/>
                <a:gd name="T69" fmla="*/ 29 h 1527"/>
                <a:gd name="T70" fmla="*/ 42 w 1612"/>
                <a:gd name="T71" fmla="*/ 35 h 1527"/>
                <a:gd name="T72" fmla="*/ 45 w 1612"/>
                <a:gd name="T73" fmla="*/ 32 h 1527"/>
                <a:gd name="T74" fmla="*/ 42 w 1612"/>
                <a:gd name="T75" fmla="*/ 33 h 1527"/>
                <a:gd name="T76" fmla="*/ 50 w 1612"/>
                <a:gd name="T77" fmla="*/ 28 h 1527"/>
                <a:gd name="T78" fmla="*/ 45 w 1612"/>
                <a:gd name="T79" fmla="*/ 28 h 1527"/>
                <a:gd name="T80" fmla="*/ 48 w 1612"/>
                <a:gd name="T81" fmla="*/ 26 h 1527"/>
                <a:gd name="T82" fmla="*/ 46 w 1612"/>
                <a:gd name="T83" fmla="*/ 27 h 1527"/>
                <a:gd name="T84" fmla="*/ 50 w 1612"/>
                <a:gd name="T85" fmla="*/ 29 h 1527"/>
                <a:gd name="T86" fmla="*/ 52 w 1612"/>
                <a:gd name="T87" fmla="*/ 16 h 1527"/>
                <a:gd name="T88" fmla="*/ 56 w 1612"/>
                <a:gd name="T89" fmla="*/ 18 h 1527"/>
                <a:gd name="T90" fmla="*/ 57 w 1612"/>
                <a:gd name="T91" fmla="*/ 20 h 1527"/>
                <a:gd name="T92" fmla="*/ 56 w 1612"/>
                <a:gd name="T93" fmla="*/ 23 h 1527"/>
                <a:gd name="T94" fmla="*/ 55 w 1612"/>
                <a:gd name="T95" fmla="*/ 17 h 1527"/>
                <a:gd name="T96" fmla="*/ 52 w 1612"/>
                <a:gd name="T97" fmla="*/ 18 h 1527"/>
                <a:gd name="T98" fmla="*/ 58 w 1612"/>
                <a:gd name="T99" fmla="*/ 12 h 1527"/>
                <a:gd name="T100" fmla="*/ 63 w 1612"/>
                <a:gd name="T101" fmla="*/ 17 h 1527"/>
                <a:gd name="T102" fmla="*/ 63 w 1612"/>
                <a:gd name="T103" fmla="*/ 13 h 1527"/>
                <a:gd name="T104" fmla="*/ 64 w 1612"/>
                <a:gd name="T105" fmla="*/ 8 h 1527"/>
                <a:gd name="T106" fmla="*/ 71 w 1612"/>
                <a:gd name="T107" fmla="*/ 9 h 1527"/>
                <a:gd name="T108" fmla="*/ 66 w 1612"/>
                <a:gd name="T109" fmla="*/ 5 h 1527"/>
                <a:gd name="T110" fmla="*/ 70 w 1612"/>
                <a:gd name="T111" fmla="*/ 9 h 1527"/>
                <a:gd name="T112" fmla="*/ 67 w 1612"/>
                <a:gd name="T113" fmla="*/ 6 h 1527"/>
                <a:gd name="T114" fmla="*/ 74 w 1612"/>
                <a:gd name="T115" fmla="*/ 7 h 1527"/>
                <a:gd name="T116" fmla="*/ 71 w 1612"/>
                <a:gd name="T117" fmla="*/ 0 h 1527"/>
                <a:gd name="T118" fmla="*/ 72 w 1612"/>
                <a:gd name="T119" fmla="*/ 3 h 15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12"/>
                <a:gd name="T181" fmla="*/ 0 h 1527"/>
                <a:gd name="T182" fmla="*/ 1612 w 1612"/>
                <a:gd name="T183" fmla="*/ 1527 h 15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12" h="1527">
                  <a:moveTo>
                    <a:pt x="61" y="1507"/>
                  </a:moveTo>
                  <a:lnTo>
                    <a:pt x="85" y="1480"/>
                  </a:lnTo>
                  <a:cubicBezTo>
                    <a:pt x="94" y="1487"/>
                    <a:pt x="104" y="1491"/>
                    <a:pt x="112" y="1490"/>
                  </a:cubicBezTo>
                  <a:cubicBezTo>
                    <a:pt x="121" y="1490"/>
                    <a:pt x="130" y="1486"/>
                    <a:pt x="138" y="1478"/>
                  </a:cubicBezTo>
                  <a:cubicBezTo>
                    <a:pt x="146" y="1470"/>
                    <a:pt x="151" y="1462"/>
                    <a:pt x="152" y="1454"/>
                  </a:cubicBezTo>
                  <a:cubicBezTo>
                    <a:pt x="153" y="1446"/>
                    <a:pt x="151" y="1440"/>
                    <a:pt x="147" y="1435"/>
                  </a:cubicBezTo>
                  <a:cubicBezTo>
                    <a:pt x="144" y="1432"/>
                    <a:pt x="140" y="1430"/>
                    <a:pt x="136" y="1430"/>
                  </a:cubicBezTo>
                  <a:cubicBezTo>
                    <a:pt x="132" y="1429"/>
                    <a:pt x="127" y="1430"/>
                    <a:pt x="121" y="1433"/>
                  </a:cubicBezTo>
                  <a:cubicBezTo>
                    <a:pt x="117" y="1435"/>
                    <a:pt x="108" y="1440"/>
                    <a:pt x="94" y="1448"/>
                  </a:cubicBezTo>
                  <a:cubicBezTo>
                    <a:pt x="76" y="1458"/>
                    <a:pt x="62" y="1463"/>
                    <a:pt x="51" y="1463"/>
                  </a:cubicBezTo>
                  <a:cubicBezTo>
                    <a:pt x="36" y="1463"/>
                    <a:pt x="24" y="1458"/>
                    <a:pt x="14" y="1448"/>
                  </a:cubicBezTo>
                  <a:cubicBezTo>
                    <a:pt x="7" y="1441"/>
                    <a:pt x="3" y="1433"/>
                    <a:pt x="2" y="1423"/>
                  </a:cubicBezTo>
                  <a:cubicBezTo>
                    <a:pt x="0" y="1414"/>
                    <a:pt x="1" y="1404"/>
                    <a:pt x="5" y="1394"/>
                  </a:cubicBezTo>
                  <a:cubicBezTo>
                    <a:pt x="10" y="1384"/>
                    <a:pt x="17" y="1374"/>
                    <a:pt x="27" y="1365"/>
                  </a:cubicBezTo>
                  <a:cubicBezTo>
                    <a:pt x="44" y="1349"/>
                    <a:pt x="60" y="1341"/>
                    <a:pt x="76" y="1340"/>
                  </a:cubicBezTo>
                  <a:cubicBezTo>
                    <a:pt x="91" y="1339"/>
                    <a:pt x="105" y="1345"/>
                    <a:pt x="117" y="1357"/>
                  </a:cubicBezTo>
                  <a:lnTo>
                    <a:pt x="91" y="1383"/>
                  </a:lnTo>
                  <a:cubicBezTo>
                    <a:pt x="83" y="1378"/>
                    <a:pt x="76" y="1375"/>
                    <a:pt x="69" y="1376"/>
                  </a:cubicBezTo>
                  <a:cubicBezTo>
                    <a:pt x="63" y="1376"/>
                    <a:pt x="56" y="1380"/>
                    <a:pt x="48" y="1387"/>
                  </a:cubicBezTo>
                  <a:cubicBezTo>
                    <a:pt x="40" y="1395"/>
                    <a:pt x="36" y="1402"/>
                    <a:pt x="34" y="1409"/>
                  </a:cubicBezTo>
                  <a:cubicBezTo>
                    <a:pt x="33" y="1414"/>
                    <a:pt x="35" y="1418"/>
                    <a:pt x="38" y="1422"/>
                  </a:cubicBezTo>
                  <a:cubicBezTo>
                    <a:pt x="41" y="1425"/>
                    <a:pt x="45" y="1426"/>
                    <a:pt x="49" y="1426"/>
                  </a:cubicBezTo>
                  <a:cubicBezTo>
                    <a:pt x="55" y="1426"/>
                    <a:pt x="67" y="1421"/>
                    <a:pt x="83" y="1412"/>
                  </a:cubicBezTo>
                  <a:cubicBezTo>
                    <a:pt x="99" y="1402"/>
                    <a:pt x="111" y="1396"/>
                    <a:pt x="121" y="1394"/>
                  </a:cubicBezTo>
                  <a:cubicBezTo>
                    <a:pt x="130" y="1391"/>
                    <a:pt x="139" y="1391"/>
                    <a:pt x="148" y="1394"/>
                  </a:cubicBezTo>
                  <a:cubicBezTo>
                    <a:pt x="157" y="1396"/>
                    <a:pt x="166" y="1401"/>
                    <a:pt x="174" y="1410"/>
                  </a:cubicBezTo>
                  <a:cubicBezTo>
                    <a:pt x="181" y="1417"/>
                    <a:pt x="185" y="1427"/>
                    <a:pt x="187" y="1437"/>
                  </a:cubicBezTo>
                  <a:cubicBezTo>
                    <a:pt x="189" y="1448"/>
                    <a:pt x="188" y="1459"/>
                    <a:pt x="183" y="1469"/>
                  </a:cubicBezTo>
                  <a:cubicBezTo>
                    <a:pt x="179" y="1480"/>
                    <a:pt x="170" y="1490"/>
                    <a:pt x="159" y="1501"/>
                  </a:cubicBezTo>
                  <a:cubicBezTo>
                    <a:pt x="142" y="1517"/>
                    <a:pt x="125" y="1525"/>
                    <a:pt x="109" y="1526"/>
                  </a:cubicBezTo>
                  <a:cubicBezTo>
                    <a:pt x="93" y="1527"/>
                    <a:pt x="77" y="1521"/>
                    <a:pt x="61" y="1507"/>
                  </a:cubicBezTo>
                  <a:close/>
                  <a:moveTo>
                    <a:pt x="192" y="1339"/>
                  </a:moveTo>
                  <a:lnTo>
                    <a:pt x="165" y="1356"/>
                  </a:lnTo>
                  <a:cubicBezTo>
                    <a:pt x="159" y="1345"/>
                    <a:pt x="157" y="1333"/>
                    <a:pt x="159" y="1323"/>
                  </a:cubicBezTo>
                  <a:cubicBezTo>
                    <a:pt x="161" y="1312"/>
                    <a:pt x="169" y="1301"/>
                    <a:pt x="181" y="1289"/>
                  </a:cubicBezTo>
                  <a:cubicBezTo>
                    <a:pt x="193" y="1279"/>
                    <a:pt x="202" y="1272"/>
                    <a:pt x="210" y="1270"/>
                  </a:cubicBezTo>
                  <a:cubicBezTo>
                    <a:pt x="219" y="1267"/>
                    <a:pt x="226" y="1267"/>
                    <a:pt x="232" y="1269"/>
                  </a:cubicBezTo>
                  <a:cubicBezTo>
                    <a:pt x="238" y="1271"/>
                    <a:pt x="246" y="1277"/>
                    <a:pt x="257" y="1288"/>
                  </a:cubicBezTo>
                  <a:lnTo>
                    <a:pt x="285" y="1318"/>
                  </a:lnTo>
                  <a:cubicBezTo>
                    <a:pt x="293" y="1327"/>
                    <a:pt x="299" y="1333"/>
                    <a:pt x="304" y="1336"/>
                  </a:cubicBezTo>
                  <a:cubicBezTo>
                    <a:pt x="308" y="1339"/>
                    <a:pt x="314" y="1342"/>
                    <a:pt x="320" y="1345"/>
                  </a:cubicBezTo>
                  <a:lnTo>
                    <a:pt x="295" y="1369"/>
                  </a:lnTo>
                  <a:cubicBezTo>
                    <a:pt x="293" y="1368"/>
                    <a:pt x="290" y="1366"/>
                    <a:pt x="286" y="1363"/>
                  </a:cubicBezTo>
                  <a:cubicBezTo>
                    <a:pt x="284" y="1362"/>
                    <a:pt x="282" y="1362"/>
                    <a:pt x="282" y="1361"/>
                  </a:cubicBezTo>
                  <a:cubicBezTo>
                    <a:pt x="281" y="1370"/>
                    <a:pt x="280" y="1377"/>
                    <a:pt x="277" y="1384"/>
                  </a:cubicBezTo>
                  <a:cubicBezTo>
                    <a:pt x="274" y="1391"/>
                    <a:pt x="269" y="1397"/>
                    <a:pt x="264" y="1402"/>
                  </a:cubicBezTo>
                  <a:cubicBezTo>
                    <a:pt x="254" y="1411"/>
                    <a:pt x="244" y="1416"/>
                    <a:pt x="233" y="1416"/>
                  </a:cubicBezTo>
                  <a:cubicBezTo>
                    <a:pt x="222" y="1416"/>
                    <a:pt x="213" y="1412"/>
                    <a:pt x="205" y="1404"/>
                  </a:cubicBezTo>
                  <a:cubicBezTo>
                    <a:pt x="200" y="1398"/>
                    <a:pt x="196" y="1392"/>
                    <a:pt x="195" y="1386"/>
                  </a:cubicBezTo>
                  <a:cubicBezTo>
                    <a:pt x="194" y="1379"/>
                    <a:pt x="194" y="1372"/>
                    <a:pt x="197" y="1365"/>
                  </a:cubicBezTo>
                  <a:cubicBezTo>
                    <a:pt x="199" y="1359"/>
                    <a:pt x="204" y="1350"/>
                    <a:pt x="211" y="1340"/>
                  </a:cubicBezTo>
                  <a:cubicBezTo>
                    <a:pt x="221" y="1327"/>
                    <a:pt x="228" y="1317"/>
                    <a:pt x="230" y="1311"/>
                  </a:cubicBezTo>
                  <a:lnTo>
                    <a:pt x="228" y="1308"/>
                  </a:lnTo>
                  <a:cubicBezTo>
                    <a:pt x="223" y="1303"/>
                    <a:pt x="219" y="1301"/>
                    <a:pt x="214" y="1301"/>
                  </a:cubicBezTo>
                  <a:cubicBezTo>
                    <a:pt x="210" y="1301"/>
                    <a:pt x="204" y="1304"/>
                    <a:pt x="198" y="1311"/>
                  </a:cubicBezTo>
                  <a:cubicBezTo>
                    <a:pt x="193" y="1315"/>
                    <a:pt x="190" y="1319"/>
                    <a:pt x="190" y="1323"/>
                  </a:cubicBezTo>
                  <a:cubicBezTo>
                    <a:pt x="189" y="1328"/>
                    <a:pt x="190" y="1333"/>
                    <a:pt x="192" y="1339"/>
                  </a:cubicBezTo>
                  <a:close/>
                  <a:moveTo>
                    <a:pt x="246" y="1327"/>
                  </a:moveTo>
                  <a:cubicBezTo>
                    <a:pt x="244" y="1331"/>
                    <a:pt x="240" y="1338"/>
                    <a:pt x="234" y="1346"/>
                  </a:cubicBezTo>
                  <a:cubicBezTo>
                    <a:pt x="228" y="1354"/>
                    <a:pt x="225" y="1360"/>
                    <a:pt x="224" y="1363"/>
                  </a:cubicBezTo>
                  <a:cubicBezTo>
                    <a:pt x="223" y="1369"/>
                    <a:pt x="224" y="1373"/>
                    <a:pt x="228" y="1377"/>
                  </a:cubicBezTo>
                  <a:cubicBezTo>
                    <a:pt x="231" y="1381"/>
                    <a:pt x="236" y="1382"/>
                    <a:pt x="241" y="1383"/>
                  </a:cubicBezTo>
                  <a:cubicBezTo>
                    <a:pt x="246" y="1383"/>
                    <a:pt x="250" y="1381"/>
                    <a:pt x="255" y="1377"/>
                  </a:cubicBezTo>
                  <a:cubicBezTo>
                    <a:pt x="259" y="1373"/>
                    <a:pt x="262" y="1367"/>
                    <a:pt x="263" y="1360"/>
                  </a:cubicBezTo>
                  <a:cubicBezTo>
                    <a:pt x="264" y="1355"/>
                    <a:pt x="264" y="1350"/>
                    <a:pt x="262" y="1346"/>
                  </a:cubicBezTo>
                  <a:cubicBezTo>
                    <a:pt x="260" y="1343"/>
                    <a:pt x="257" y="1338"/>
                    <a:pt x="251" y="1332"/>
                  </a:cubicBezTo>
                  <a:lnTo>
                    <a:pt x="246" y="1327"/>
                  </a:lnTo>
                  <a:close/>
                  <a:moveTo>
                    <a:pt x="429" y="1242"/>
                  </a:moveTo>
                  <a:lnTo>
                    <a:pt x="404" y="1266"/>
                  </a:lnTo>
                  <a:lnTo>
                    <a:pt x="357" y="1217"/>
                  </a:lnTo>
                  <a:cubicBezTo>
                    <a:pt x="347" y="1207"/>
                    <a:pt x="340" y="1200"/>
                    <a:pt x="336" y="1198"/>
                  </a:cubicBezTo>
                  <a:cubicBezTo>
                    <a:pt x="332" y="1196"/>
                    <a:pt x="328" y="1196"/>
                    <a:pt x="324" y="1196"/>
                  </a:cubicBezTo>
                  <a:cubicBezTo>
                    <a:pt x="320" y="1197"/>
                    <a:pt x="317" y="1199"/>
                    <a:pt x="313" y="1202"/>
                  </a:cubicBezTo>
                  <a:cubicBezTo>
                    <a:pt x="309" y="1206"/>
                    <a:pt x="306" y="1211"/>
                    <a:pt x="305" y="1217"/>
                  </a:cubicBezTo>
                  <a:cubicBezTo>
                    <a:pt x="303" y="1223"/>
                    <a:pt x="304" y="1228"/>
                    <a:pt x="306" y="1233"/>
                  </a:cubicBezTo>
                  <a:cubicBezTo>
                    <a:pt x="309" y="1239"/>
                    <a:pt x="315" y="1247"/>
                    <a:pt x="325" y="1257"/>
                  </a:cubicBezTo>
                  <a:lnTo>
                    <a:pt x="367" y="1301"/>
                  </a:lnTo>
                  <a:lnTo>
                    <a:pt x="341" y="1325"/>
                  </a:lnTo>
                  <a:lnTo>
                    <a:pt x="250" y="1229"/>
                  </a:lnTo>
                  <a:lnTo>
                    <a:pt x="274" y="1206"/>
                  </a:lnTo>
                  <a:lnTo>
                    <a:pt x="287" y="1220"/>
                  </a:lnTo>
                  <a:cubicBezTo>
                    <a:pt x="285" y="1202"/>
                    <a:pt x="291" y="1186"/>
                    <a:pt x="304" y="1174"/>
                  </a:cubicBezTo>
                  <a:cubicBezTo>
                    <a:pt x="309" y="1169"/>
                    <a:pt x="315" y="1165"/>
                    <a:pt x="322" y="1163"/>
                  </a:cubicBezTo>
                  <a:cubicBezTo>
                    <a:pt x="329" y="1160"/>
                    <a:pt x="335" y="1159"/>
                    <a:pt x="340" y="1160"/>
                  </a:cubicBezTo>
                  <a:cubicBezTo>
                    <a:pt x="345" y="1161"/>
                    <a:pt x="350" y="1163"/>
                    <a:pt x="355" y="1166"/>
                  </a:cubicBezTo>
                  <a:cubicBezTo>
                    <a:pt x="360" y="1170"/>
                    <a:pt x="366" y="1175"/>
                    <a:pt x="373" y="1182"/>
                  </a:cubicBezTo>
                  <a:lnTo>
                    <a:pt x="429" y="1242"/>
                  </a:lnTo>
                  <a:close/>
                  <a:moveTo>
                    <a:pt x="493" y="1183"/>
                  </a:moveTo>
                  <a:lnTo>
                    <a:pt x="367" y="1049"/>
                  </a:lnTo>
                  <a:lnTo>
                    <a:pt x="407" y="1011"/>
                  </a:lnTo>
                  <a:lnTo>
                    <a:pt x="517" y="1080"/>
                  </a:lnTo>
                  <a:lnTo>
                    <a:pt x="455" y="966"/>
                  </a:lnTo>
                  <a:lnTo>
                    <a:pt x="496" y="928"/>
                  </a:lnTo>
                  <a:lnTo>
                    <a:pt x="621" y="1061"/>
                  </a:lnTo>
                  <a:lnTo>
                    <a:pt x="596" y="1085"/>
                  </a:lnTo>
                  <a:lnTo>
                    <a:pt x="497" y="980"/>
                  </a:lnTo>
                  <a:lnTo>
                    <a:pt x="570" y="1110"/>
                  </a:lnTo>
                  <a:lnTo>
                    <a:pt x="544" y="1134"/>
                  </a:lnTo>
                  <a:lnTo>
                    <a:pt x="419" y="1054"/>
                  </a:lnTo>
                  <a:lnTo>
                    <a:pt x="518" y="1159"/>
                  </a:lnTo>
                  <a:lnTo>
                    <a:pt x="493" y="1183"/>
                  </a:lnTo>
                  <a:close/>
                  <a:moveTo>
                    <a:pt x="600" y="955"/>
                  </a:moveTo>
                  <a:lnTo>
                    <a:pt x="573" y="972"/>
                  </a:lnTo>
                  <a:cubicBezTo>
                    <a:pt x="567" y="961"/>
                    <a:pt x="565" y="950"/>
                    <a:pt x="567" y="939"/>
                  </a:cubicBezTo>
                  <a:cubicBezTo>
                    <a:pt x="569" y="929"/>
                    <a:pt x="576" y="917"/>
                    <a:pt x="589" y="906"/>
                  </a:cubicBezTo>
                  <a:cubicBezTo>
                    <a:pt x="600" y="895"/>
                    <a:pt x="610" y="888"/>
                    <a:pt x="618" y="886"/>
                  </a:cubicBezTo>
                  <a:cubicBezTo>
                    <a:pt x="626" y="883"/>
                    <a:pt x="633" y="883"/>
                    <a:pt x="640" y="885"/>
                  </a:cubicBezTo>
                  <a:cubicBezTo>
                    <a:pt x="646" y="887"/>
                    <a:pt x="654" y="893"/>
                    <a:pt x="665" y="904"/>
                  </a:cubicBezTo>
                  <a:lnTo>
                    <a:pt x="692" y="935"/>
                  </a:lnTo>
                  <a:cubicBezTo>
                    <a:pt x="700" y="943"/>
                    <a:pt x="707" y="949"/>
                    <a:pt x="711" y="952"/>
                  </a:cubicBezTo>
                  <a:cubicBezTo>
                    <a:pt x="716" y="955"/>
                    <a:pt x="722" y="958"/>
                    <a:pt x="728" y="961"/>
                  </a:cubicBezTo>
                  <a:lnTo>
                    <a:pt x="703" y="985"/>
                  </a:lnTo>
                  <a:cubicBezTo>
                    <a:pt x="701" y="984"/>
                    <a:pt x="697" y="982"/>
                    <a:pt x="693" y="979"/>
                  </a:cubicBezTo>
                  <a:cubicBezTo>
                    <a:pt x="691" y="978"/>
                    <a:pt x="690" y="978"/>
                    <a:pt x="690" y="977"/>
                  </a:cubicBezTo>
                  <a:cubicBezTo>
                    <a:pt x="689" y="986"/>
                    <a:pt x="687" y="993"/>
                    <a:pt x="684" y="1000"/>
                  </a:cubicBezTo>
                  <a:cubicBezTo>
                    <a:pt x="682" y="1007"/>
                    <a:pt x="677" y="1013"/>
                    <a:pt x="672" y="1018"/>
                  </a:cubicBezTo>
                  <a:cubicBezTo>
                    <a:pt x="662" y="1028"/>
                    <a:pt x="651" y="1032"/>
                    <a:pt x="640" y="1032"/>
                  </a:cubicBezTo>
                  <a:cubicBezTo>
                    <a:pt x="630" y="1032"/>
                    <a:pt x="620" y="1028"/>
                    <a:pt x="613" y="1020"/>
                  </a:cubicBezTo>
                  <a:cubicBezTo>
                    <a:pt x="607" y="1014"/>
                    <a:pt x="604" y="1008"/>
                    <a:pt x="603" y="1002"/>
                  </a:cubicBezTo>
                  <a:cubicBezTo>
                    <a:pt x="601" y="995"/>
                    <a:pt x="602" y="988"/>
                    <a:pt x="604" y="981"/>
                  </a:cubicBezTo>
                  <a:cubicBezTo>
                    <a:pt x="607" y="975"/>
                    <a:pt x="612" y="966"/>
                    <a:pt x="619" y="956"/>
                  </a:cubicBezTo>
                  <a:cubicBezTo>
                    <a:pt x="629" y="943"/>
                    <a:pt x="635" y="933"/>
                    <a:pt x="638" y="927"/>
                  </a:cubicBezTo>
                  <a:lnTo>
                    <a:pt x="636" y="924"/>
                  </a:lnTo>
                  <a:cubicBezTo>
                    <a:pt x="631" y="919"/>
                    <a:pt x="627" y="917"/>
                    <a:pt x="622" y="917"/>
                  </a:cubicBezTo>
                  <a:cubicBezTo>
                    <a:pt x="618" y="917"/>
                    <a:pt x="612" y="921"/>
                    <a:pt x="605" y="927"/>
                  </a:cubicBezTo>
                  <a:cubicBezTo>
                    <a:pt x="601" y="931"/>
                    <a:pt x="598" y="935"/>
                    <a:pt x="597" y="940"/>
                  </a:cubicBezTo>
                  <a:cubicBezTo>
                    <a:pt x="596" y="944"/>
                    <a:pt x="597" y="949"/>
                    <a:pt x="600" y="955"/>
                  </a:cubicBezTo>
                  <a:close/>
                  <a:moveTo>
                    <a:pt x="654" y="943"/>
                  </a:moveTo>
                  <a:cubicBezTo>
                    <a:pt x="652" y="948"/>
                    <a:pt x="648" y="954"/>
                    <a:pt x="642" y="962"/>
                  </a:cubicBezTo>
                  <a:cubicBezTo>
                    <a:pt x="636" y="970"/>
                    <a:pt x="633" y="976"/>
                    <a:pt x="632" y="979"/>
                  </a:cubicBezTo>
                  <a:cubicBezTo>
                    <a:pt x="631" y="985"/>
                    <a:pt x="632" y="990"/>
                    <a:pt x="636" y="993"/>
                  </a:cubicBezTo>
                  <a:cubicBezTo>
                    <a:pt x="639" y="997"/>
                    <a:pt x="643" y="999"/>
                    <a:pt x="648" y="999"/>
                  </a:cubicBezTo>
                  <a:cubicBezTo>
                    <a:pt x="653" y="999"/>
                    <a:pt x="658" y="997"/>
                    <a:pt x="662" y="993"/>
                  </a:cubicBezTo>
                  <a:cubicBezTo>
                    <a:pt x="667" y="989"/>
                    <a:pt x="670" y="983"/>
                    <a:pt x="671" y="976"/>
                  </a:cubicBezTo>
                  <a:cubicBezTo>
                    <a:pt x="672" y="971"/>
                    <a:pt x="671" y="966"/>
                    <a:pt x="669" y="962"/>
                  </a:cubicBezTo>
                  <a:cubicBezTo>
                    <a:pt x="668" y="959"/>
                    <a:pt x="664" y="955"/>
                    <a:pt x="659" y="948"/>
                  </a:cubicBezTo>
                  <a:lnTo>
                    <a:pt x="654" y="943"/>
                  </a:lnTo>
                  <a:close/>
                  <a:moveTo>
                    <a:pt x="773" y="918"/>
                  </a:moveTo>
                  <a:lnTo>
                    <a:pt x="748" y="942"/>
                  </a:lnTo>
                  <a:lnTo>
                    <a:pt x="657" y="846"/>
                  </a:lnTo>
                  <a:lnTo>
                    <a:pt x="681" y="823"/>
                  </a:lnTo>
                  <a:lnTo>
                    <a:pt x="694" y="837"/>
                  </a:lnTo>
                  <a:cubicBezTo>
                    <a:pt x="692" y="827"/>
                    <a:pt x="691" y="819"/>
                    <a:pt x="692" y="814"/>
                  </a:cubicBezTo>
                  <a:cubicBezTo>
                    <a:pt x="694" y="809"/>
                    <a:pt x="696" y="804"/>
                    <a:pt x="701" y="800"/>
                  </a:cubicBezTo>
                  <a:cubicBezTo>
                    <a:pt x="706" y="795"/>
                    <a:pt x="714" y="791"/>
                    <a:pt x="722" y="789"/>
                  </a:cubicBezTo>
                  <a:lnTo>
                    <a:pt x="735" y="819"/>
                  </a:lnTo>
                  <a:cubicBezTo>
                    <a:pt x="728" y="820"/>
                    <a:pt x="723" y="823"/>
                    <a:pt x="719" y="826"/>
                  </a:cubicBezTo>
                  <a:cubicBezTo>
                    <a:pt x="716" y="830"/>
                    <a:pt x="713" y="833"/>
                    <a:pt x="713" y="838"/>
                  </a:cubicBezTo>
                  <a:cubicBezTo>
                    <a:pt x="712" y="842"/>
                    <a:pt x="714" y="847"/>
                    <a:pt x="717" y="854"/>
                  </a:cubicBezTo>
                  <a:cubicBezTo>
                    <a:pt x="720" y="860"/>
                    <a:pt x="730" y="872"/>
                    <a:pt x="745" y="888"/>
                  </a:cubicBezTo>
                  <a:lnTo>
                    <a:pt x="773" y="918"/>
                  </a:lnTo>
                  <a:close/>
                  <a:moveTo>
                    <a:pt x="839" y="728"/>
                  </a:moveTo>
                  <a:lnTo>
                    <a:pt x="818" y="756"/>
                  </a:lnTo>
                  <a:cubicBezTo>
                    <a:pt x="813" y="752"/>
                    <a:pt x="807" y="750"/>
                    <a:pt x="802" y="750"/>
                  </a:cubicBezTo>
                  <a:cubicBezTo>
                    <a:pt x="796" y="751"/>
                    <a:pt x="791" y="753"/>
                    <a:pt x="786" y="758"/>
                  </a:cubicBezTo>
                  <a:cubicBezTo>
                    <a:pt x="780" y="764"/>
                    <a:pt x="777" y="771"/>
                    <a:pt x="777" y="779"/>
                  </a:cubicBezTo>
                  <a:cubicBezTo>
                    <a:pt x="778" y="786"/>
                    <a:pt x="783" y="796"/>
                    <a:pt x="792" y="806"/>
                  </a:cubicBezTo>
                  <a:cubicBezTo>
                    <a:pt x="803" y="817"/>
                    <a:pt x="813" y="824"/>
                    <a:pt x="821" y="825"/>
                  </a:cubicBezTo>
                  <a:cubicBezTo>
                    <a:pt x="829" y="826"/>
                    <a:pt x="837" y="823"/>
                    <a:pt x="843" y="817"/>
                  </a:cubicBezTo>
                  <a:cubicBezTo>
                    <a:pt x="848" y="813"/>
                    <a:pt x="851" y="808"/>
                    <a:pt x="851" y="802"/>
                  </a:cubicBezTo>
                  <a:cubicBezTo>
                    <a:pt x="852" y="796"/>
                    <a:pt x="849" y="789"/>
                    <a:pt x="844" y="782"/>
                  </a:cubicBezTo>
                  <a:lnTo>
                    <a:pt x="874" y="762"/>
                  </a:lnTo>
                  <a:cubicBezTo>
                    <a:pt x="882" y="776"/>
                    <a:pt x="885" y="790"/>
                    <a:pt x="883" y="802"/>
                  </a:cubicBezTo>
                  <a:cubicBezTo>
                    <a:pt x="881" y="815"/>
                    <a:pt x="874" y="828"/>
                    <a:pt x="862" y="839"/>
                  </a:cubicBezTo>
                  <a:cubicBezTo>
                    <a:pt x="848" y="853"/>
                    <a:pt x="832" y="859"/>
                    <a:pt x="815" y="858"/>
                  </a:cubicBezTo>
                  <a:cubicBezTo>
                    <a:pt x="798" y="857"/>
                    <a:pt x="783" y="848"/>
                    <a:pt x="768" y="833"/>
                  </a:cubicBezTo>
                  <a:cubicBezTo>
                    <a:pt x="753" y="817"/>
                    <a:pt x="745" y="800"/>
                    <a:pt x="745" y="783"/>
                  </a:cubicBezTo>
                  <a:cubicBezTo>
                    <a:pt x="745" y="767"/>
                    <a:pt x="753" y="751"/>
                    <a:pt x="767" y="738"/>
                  </a:cubicBezTo>
                  <a:cubicBezTo>
                    <a:pt x="779" y="727"/>
                    <a:pt x="791" y="720"/>
                    <a:pt x="802" y="719"/>
                  </a:cubicBezTo>
                  <a:cubicBezTo>
                    <a:pt x="814" y="717"/>
                    <a:pt x="826" y="720"/>
                    <a:pt x="839" y="728"/>
                  </a:cubicBezTo>
                  <a:close/>
                  <a:moveTo>
                    <a:pt x="871" y="733"/>
                  </a:moveTo>
                  <a:cubicBezTo>
                    <a:pt x="863" y="724"/>
                    <a:pt x="857" y="714"/>
                    <a:pt x="854" y="702"/>
                  </a:cubicBezTo>
                  <a:cubicBezTo>
                    <a:pt x="851" y="690"/>
                    <a:pt x="851" y="678"/>
                    <a:pt x="855" y="667"/>
                  </a:cubicBezTo>
                  <a:cubicBezTo>
                    <a:pt x="858" y="656"/>
                    <a:pt x="865" y="646"/>
                    <a:pt x="875" y="637"/>
                  </a:cubicBezTo>
                  <a:cubicBezTo>
                    <a:pt x="889" y="623"/>
                    <a:pt x="906" y="616"/>
                    <a:pt x="924" y="617"/>
                  </a:cubicBezTo>
                  <a:cubicBezTo>
                    <a:pt x="942" y="618"/>
                    <a:pt x="958" y="625"/>
                    <a:pt x="972" y="640"/>
                  </a:cubicBezTo>
                  <a:cubicBezTo>
                    <a:pt x="986" y="654"/>
                    <a:pt x="992" y="671"/>
                    <a:pt x="992" y="689"/>
                  </a:cubicBezTo>
                  <a:cubicBezTo>
                    <a:pt x="991" y="708"/>
                    <a:pt x="984" y="724"/>
                    <a:pt x="970" y="737"/>
                  </a:cubicBezTo>
                  <a:cubicBezTo>
                    <a:pt x="961" y="746"/>
                    <a:pt x="951" y="752"/>
                    <a:pt x="939" y="755"/>
                  </a:cubicBezTo>
                  <a:cubicBezTo>
                    <a:pt x="927" y="759"/>
                    <a:pt x="915" y="759"/>
                    <a:pt x="904" y="755"/>
                  </a:cubicBezTo>
                  <a:cubicBezTo>
                    <a:pt x="892" y="751"/>
                    <a:pt x="881" y="744"/>
                    <a:pt x="871" y="733"/>
                  </a:cubicBezTo>
                  <a:close/>
                  <a:moveTo>
                    <a:pt x="898" y="709"/>
                  </a:moveTo>
                  <a:cubicBezTo>
                    <a:pt x="908" y="719"/>
                    <a:pt x="917" y="724"/>
                    <a:pt x="926" y="725"/>
                  </a:cubicBezTo>
                  <a:cubicBezTo>
                    <a:pt x="935" y="726"/>
                    <a:pt x="943" y="723"/>
                    <a:pt x="950" y="717"/>
                  </a:cubicBezTo>
                  <a:cubicBezTo>
                    <a:pt x="957" y="710"/>
                    <a:pt x="960" y="703"/>
                    <a:pt x="960" y="693"/>
                  </a:cubicBezTo>
                  <a:cubicBezTo>
                    <a:pt x="959" y="684"/>
                    <a:pt x="955" y="674"/>
                    <a:pt x="946" y="665"/>
                  </a:cubicBezTo>
                  <a:cubicBezTo>
                    <a:pt x="937" y="655"/>
                    <a:pt x="928" y="650"/>
                    <a:pt x="918" y="649"/>
                  </a:cubicBezTo>
                  <a:cubicBezTo>
                    <a:pt x="909" y="648"/>
                    <a:pt x="901" y="651"/>
                    <a:pt x="894" y="657"/>
                  </a:cubicBezTo>
                  <a:cubicBezTo>
                    <a:pt x="888" y="664"/>
                    <a:pt x="884" y="671"/>
                    <a:pt x="885" y="681"/>
                  </a:cubicBezTo>
                  <a:cubicBezTo>
                    <a:pt x="885" y="690"/>
                    <a:pt x="889" y="700"/>
                    <a:pt x="898" y="709"/>
                  </a:cubicBezTo>
                  <a:close/>
                  <a:moveTo>
                    <a:pt x="1005" y="648"/>
                  </a:moveTo>
                  <a:lnTo>
                    <a:pt x="1027" y="620"/>
                  </a:lnTo>
                  <a:cubicBezTo>
                    <a:pt x="1033" y="624"/>
                    <a:pt x="1039" y="626"/>
                    <a:pt x="1045" y="625"/>
                  </a:cubicBezTo>
                  <a:cubicBezTo>
                    <a:pt x="1050" y="624"/>
                    <a:pt x="1056" y="621"/>
                    <a:pt x="1062" y="616"/>
                  </a:cubicBezTo>
                  <a:cubicBezTo>
                    <a:pt x="1069" y="609"/>
                    <a:pt x="1073" y="603"/>
                    <a:pt x="1074" y="598"/>
                  </a:cubicBezTo>
                  <a:cubicBezTo>
                    <a:pt x="1074" y="594"/>
                    <a:pt x="1073" y="591"/>
                    <a:pt x="1071" y="588"/>
                  </a:cubicBezTo>
                  <a:cubicBezTo>
                    <a:pt x="1069" y="586"/>
                    <a:pt x="1067" y="585"/>
                    <a:pt x="1064" y="585"/>
                  </a:cubicBezTo>
                  <a:cubicBezTo>
                    <a:pt x="1062" y="585"/>
                    <a:pt x="1058" y="586"/>
                    <a:pt x="1053" y="590"/>
                  </a:cubicBezTo>
                  <a:cubicBezTo>
                    <a:pt x="1028" y="604"/>
                    <a:pt x="1011" y="613"/>
                    <a:pt x="1002" y="614"/>
                  </a:cubicBezTo>
                  <a:cubicBezTo>
                    <a:pt x="989" y="616"/>
                    <a:pt x="978" y="612"/>
                    <a:pt x="970" y="603"/>
                  </a:cubicBezTo>
                  <a:cubicBezTo>
                    <a:pt x="962" y="595"/>
                    <a:pt x="958" y="584"/>
                    <a:pt x="960" y="573"/>
                  </a:cubicBezTo>
                  <a:cubicBezTo>
                    <a:pt x="961" y="561"/>
                    <a:pt x="968" y="548"/>
                    <a:pt x="982" y="535"/>
                  </a:cubicBezTo>
                  <a:cubicBezTo>
                    <a:pt x="996" y="523"/>
                    <a:pt x="1007" y="515"/>
                    <a:pt x="1018" y="514"/>
                  </a:cubicBezTo>
                  <a:cubicBezTo>
                    <a:pt x="1028" y="512"/>
                    <a:pt x="1039" y="514"/>
                    <a:pt x="1049" y="520"/>
                  </a:cubicBezTo>
                  <a:lnTo>
                    <a:pt x="1029" y="548"/>
                  </a:lnTo>
                  <a:cubicBezTo>
                    <a:pt x="1025" y="545"/>
                    <a:pt x="1020" y="544"/>
                    <a:pt x="1015" y="544"/>
                  </a:cubicBezTo>
                  <a:cubicBezTo>
                    <a:pt x="1011" y="545"/>
                    <a:pt x="1005" y="548"/>
                    <a:pt x="1000" y="553"/>
                  </a:cubicBezTo>
                  <a:cubicBezTo>
                    <a:pt x="993" y="559"/>
                    <a:pt x="989" y="565"/>
                    <a:pt x="988" y="569"/>
                  </a:cubicBezTo>
                  <a:cubicBezTo>
                    <a:pt x="988" y="573"/>
                    <a:pt x="988" y="575"/>
                    <a:pt x="990" y="577"/>
                  </a:cubicBezTo>
                  <a:cubicBezTo>
                    <a:pt x="992" y="579"/>
                    <a:pt x="994" y="580"/>
                    <a:pt x="997" y="580"/>
                  </a:cubicBezTo>
                  <a:cubicBezTo>
                    <a:pt x="1001" y="579"/>
                    <a:pt x="1011" y="574"/>
                    <a:pt x="1028" y="564"/>
                  </a:cubicBezTo>
                  <a:cubicBezTo>
                    <a:pt x="1044" y="555"/>
                    <a:pt x="1057" y="549"/>
                    <a:pt x="1067" y="549"/>
                  </a:cubicBezTo>
                  <a:cubicBezTo>
                    <a:pt x="1077" y="548"/>
                    <a:pt x="1085" y="552"/>
                    <a:pt x="1093" y="560"/>
                  </a:cubicBezTo>
                  <a:cubicBezTo>
                    <a:pt x="1101" y="569"/>
                    <a:pt x="1105" y="580"/>
                    <a:pt x="1103" y="594"/>
                  </a:cubicBezTo>
                  <a:cubicBezTo>
                    <a:pt x="1102" y="607"/>
                    <a:pt x="1094" y="620"/>
                    <a:pt x="1080" y="634"/>
                  </a:cubicBezTo>
                  <a:cubicBezTo>
                    <a:pt x="1066" y="646"/>
                    <a:pt x="1053" y="654"/>
                    <a:pt x="1041" y="656"/>
                  </a:cubicBezTo>
                  <a:cubicBezTo>
                    <a:pt x="1028" y="657"/>
                    <a:pt x="1016" y="655"/>
                    <a:pt x="1005" y="648"/>
                  </a:cubicBezTo>
                  <a:close/>
                  <a:moveTo>
                    <a:pt x="1192" y="524"/>
                  </a:moveTo>
                  <a:lnTo>
                    <a:pt x="1066" y="391"/>
                  </a:lnTo>
                  <a:lnTo>
                    <a:pt x="1123" y="337"/>
                  </a:lnTo>
                  <a:cubicBezTo>
                    <a:pt x="1137" y="324"/>
                    <a:pt x="1149" y="315"/>
                    <a:pt x="1157" y="312"/>
                  </a:cubicBezTo>
                  <a:cubicBezTo>
                    <a:pt x="1166" y="308"/>
                    <a:pt x="1175" y="307"/>
                    <a:pt x="1185" y="310"/>
                  </a:cubicBezTo>
                  <a:cubicBezTo>
                    <a:pt x="1195" y="312"/>
                    <a:pt x="1203" y="318"/>
                    <a:pt x="1211" y="325"/>
                  </a:cubicBezTo>
                  <a:cubicBezTo>
                    <a:pt x="1220" y="335"/>
                    <a:pt x="1225" y="346"/>
                    <a:pt x="1225" y="359"/>
                  </a:cubicBezTo>
                  <a:cubicBezTo>
                    <a:pt x="1225" y="371"/>
                    <a:pt x="1220" y="383"/>
                    <a:pt x="1210" y="396"/>
                  </a:cubicBezTo>
                  <a:cubicBezTo>
                    <a:pt x="1219" y="394"/>
                    <a:pt x="1228" y="393"/>
                    <a:pt x="1235" y="393"/>
                  </a:cubicBezTo>
                  <a:cubicBezTo>
                    <a:pt x="1243" y="394"/>
                    <a:pt x="1255" y="396"/>
                    <a:pt x="1271" y="401"/>
                  </a:cubicBezTo>
                  <a:lnTo>
                    <a:pt x="1312" y="411"/>
                  </a:lnTo>
                  <a:lnTo>
                    <a:pt x="1280" y="442"/>
                  </a:lnTo>
                  <a:lnTo>
                    <a:pt x="1233" y="431"/>
                  </a:lnTo>
                  <a:cubicBezTo>
                    <a:pt x="1216" y="427"/>
                    <a:pt x="1205" y="425"/>
                    <a:pt x="1200" y="425"/>
                  </a:cubicBezTo>
                  <a:cubicBezTo>
                    <a:pt x="1195" y="424"/>
                    <a:pt x="1191" y="425"/>
                    <a:pt x="1187" y="427"/>
                  </a:cubicBezTo>
                  <a:cubicBezTo>
                    <a:pt x="1183" y="428"/>
                    <a:pt x="1178" y="432"/>
                    <a:pt x="1172" y="438"/>
                  </a:cubicBezTo>
                  <a:lnTo>
                    <a:pt x="1166" y="443"/>
                  </a:lnTo>
                  <a:lnTo>
                    <a:pt x="1219" y="499"/>
                  </a:lnTo>
                  <a:lnTo>
                    <a:pt x="1192" y="524"/>
                  </a:lnTo>
                  <a:close/>
                  <a:moveTo>
                    <a:pt x="1146" y="422"/>
                  </a:moveTo>
                  <a:lnTo>
                    <a:pt x="1166" y="403"/>
                  </a:lnTo>
                  <a:cubicBezTo>
                    <a:pt x="1179" y="391"/>
                    <a:pt x="1187" y="383"/>
                    <a:pt x="1189" y="379"/>
                  </a:cubicBezTo>
                  <a:cubicBezTo>
                    <a:pt x="1191" y="375"/>
                    <a:pt x="1192" y="370"/>
                    <a:pt x="1191" y="366"/>
                  </a:cubicBezTo>
                  <a:cubicBezTo>
                    <a:pt x="1190" y="362"/>
                    <a:pt x="1188" y="357"/>
                    <a:pt x="1184" y="353"/>
                  </a:cubicBezTo>
                  <a:cubicBezTo>
                    <a:pt x="1180" y="349"/>
                    <a:pt x="1176" y="346"/>
                    <a:pt x="1171" y="346"/>
                  </a:cubicBezTo>
                  <a:cubicBezTo>
                    <a:pt x="1166" y="345"/>
                    <a:pt x="1161" y="347"/>
                    <a:pt x="1156" y="350"/>
                  </a:cubicBezTo>
                  <a:cubicBezTo>
                    <a:pt x="1153" y="352"/>
                    <a:pt x="1146" y="358"/>
                    <a:pt x="1135" y="368"/>
                  </a:cubicBezTo>
                  <a:lnTo>
                    <a:pt x="1114" y="388"/>
                  </a:lnTo>
                  <a:lnTo>
                    <a:pt x="1146" y="422"/>
                  </a:lnTo>
                  <a:close/>
                  <a:moveTo>
                    <a:pt x="1228" y="283"/>
                  </a:moveTo>
                  <a:lnTo>
                    <a:pt x="1206" y="259"/>
                  </a:lnTo>
                  <a:lnTo>
                    <a:pt x="1231" y="235"/>
                  </a:lnTo>
                  <a:lnTo>
                    <a:pt x="1254" y="259"/>
                  </a:lnTo>
                  <a:lnTo>
                    <a:pt x="1228" y="283"/>
                  </a:lnTo>
                  <a:close/>
                  <a:moveTo>
                    <a:pt x="1331" y="393"/>
                  </a:moveTo>
                  <a:lnTo>
                    <a:pt x="1240" y="296"/>
                  </a:lnTo>
                  <a:lnTo>
                    <a:pt x="1266" y="272"/>
                  </a:lnTo>
                  <a:lnTo>
                    <a:pt x="1357" y="369"/>
                  </a:lnTo>
                  <a:lnTo>
                    <a:pt x="1331" y="393"/>
                  </a:lnTo>
                  <a:close/>
                  <a:moveTo>
                    <a:pt x="1405" y="324"/>
                  </a:moveTo>
                  <a:lnTo>
                    <a:pt x="1275" y="264"/>
                  </a:lnTo>
                  <a:lnTo>
                    <a:pt x="1301" y="239"/>
                  </a:lnTo>
                  <a:lnTo>
                    <a:pt x="1366" y="271"/>
                  </a:lnTo>
                  <a:lnTo>
                    <a:pt x="1387" y="282"/>
                  </a:lnTo>
                  <a:cubicBezTo>
                    <a:pt x="1384" y="277"/>
                    <a:pt x="1383" y="273"/>
                    <a:pt x="1382" y="272"/>
                  </a:cubicBezTo>
                  <a:cubicBezTo>
                    <a:pt x="1380" y="268"/>
                    <a:pt x="1378" y="265"/>
                    <a:pt x="1377" y="261"/>
                  </a:cubicBezTo>
                  <a:lnTo>
                    <a:pt x="1349" y="194"/>
                  </a:lnTo>
                  <a:lnTo>
                    <a:pt x="1375" y="169"/>
                  </a:lnTo>
                  <a:lnTo>
                    <a:pt x="1428" y="302"/>
                  </a:lnTo>
                  <a:lnTo>
                    <a:pt x="1405" y="324"/>
                  </a:lnTo>
                  <a:close/>
                  <a:moveTo>
                    <a:pt x="1510" y="167"/>
                  </a:moveTo>
                  <a:lnTo>
                    <a:pt x="1539" y="147"/>
                  </a:lnTo>
                  <a:cubicBezTo>
                    <a:pt x="1545" y="160"/>
                    <a:pt x="1546" y="171"/>
                    <a:pt x="1544" y="183"/>
                  </a:cubicBezTo>
                  <a:cubicBezTo>
                    <a:pt x="1541" y="195"/>
                    <a:pt x="1535" y="205"/>
                    <a:pt x="1524" y="215"/>
                  </a:cubicBezTo>
                  <a:cubicBezTo>
                    <a:pt x="1508" y="231"/>
                    <a:pt x="1490" y="237"/>
                    <a:pt x="1471" y="234"/>
                  </a:cubicBezTo>
                  <a:cubicBezTo>
                    <a:pt x="1457" y="231"/>
                    <a:pt x="1443" y="223"/>
                    <a:pt x="1431" y="210"/>
                  </a:cubicBezTo>
                  <a:cubicBezTo>
                    <a:pt x="1415" y="194"/>
                    <a:pt x="1408" y="177"/>
                    <a:pt x="1408" y="160"/>
                  </a:cubicBezTo>
                  <a:cubicBezTo>
                    <a:pt x="1408" y="143"/>
                    <a:pt x="1414" y="129"/>
                    <a:pt x="1427" y="117"/>
                  </a:cubicBezTo>
                  <a:cubicBezTo>
                    <a:pt x="1441" y="103"/>
                    <a:pt x="1457" y="97"/>
                    <a:pt x="1474" y="99"/>
                  </a:cubicBezTo>
                  <a:cubicBezTo>
                    <a:pt x="1491" y="101"/>
                    <a:pt x="1509" y="111"/>
                    <a:pt x="1527" y="131"/>
                  </a:cubicBezTo>
                  <a:lnTo>
                    <a:pt x="1463" y="192"/>
                  </a:lnTo>
                  <a:cubicBezTo>
                    <a:pt x="1470" y="199"/>
                    <a:pt x="1478" y="203"/>
                    <a:pt x="1486" y="204"/>
                  </a:cubicBezTo>
                  <a:cubicBezTo>
                    <a:pt x="1494" y="204"/>
                    <a:pt x="1501" y="202"/>
                    <a:pt x="1507" y="196"/>
                  </a:cubicBezTo>
                  <a:cubicBezTo>
                    <a:pt x="1511" y="192"/>
                    <a:pt x="1513" y="188"/>
                    <a:pt x="1514" y="183"/>
                  </a:cubicBezTo>
                  <a:cubicBezTo>
                    <a:pt x="1514" y="178"/>
                    <a:pt x="1513" y="173"/>
                    <a:pt x="1510" y="167"/>
                  </a:cubicBezTo>
                  <a:close/>
                  <a:moveTo>
                    <a:pt x="1487" y="140"/>
                  </a:moveTo>
                  <a:cubicBezTo>
                    <a:pt x="1480" y="132"/>
                    <a:pt x="1473" y="129"/>
                    <a:pt x="1465" y="128"/>
                  </a:cubicBezTo>
                  <a:cubicBezTo>
                    <a:pt x="1458" y="128"/>
                    <a:pt x="1452" y="130"/>
                    <a:pt x="1447" y="135"/>
                  </a:cubicBezTo>
                  <a:cubicBezTo>
                    <a:pt x="1441" y="140"/>
                    <a:pt x="1438" y="146"/>
                    <a:pt x="1439" y="154"/>
                  </a:cubicBezTo>
                  <a:cubicBezTo>
                    <a:pt x="1439" y="161"/>
                    <a:pt x="1442" y="169"/>
                    <a:pt x="1449" y="176"/>
                  </a:cubicBezTo>
                  <a:lnTo>
                    <a:pt x="1487" y="140"/>
                  </a:lnTo>
                  <a:close/>
                  <a:moveTo>
                    <a:pt x="1612" y="128"/>
                  </a:moveTo>
                  <a:lnTo>
                    <a:pt x="1587" y="153"/>
                  </a:lnTo>
                  <a:lnTo>
                    <a:pt x="1496" y="56"/>
                  </a:lnTo>
                  <a:lnTo>
                    <a:pt x="1519" y="34"/>
                  </a:lnTo>
                  <a:lnTo>
                    <a:pt x="1532" y="47"/>
                  </a:lnTo>
                  <a:cubicBezTo>
                    <a:pt x="1530" y="37"/>
                    <a:pt x="1530" y="29"/>
                    <a:pt x="1531" y="24"/>
                  </a:cubicBezTo>
                  <a:cubicBezTo>
                    <a:pt x="1532" y="19"/>
                    <a:pt x="1535" y="15"/>
                    <a:pt x="1539" y="11"/>
                  </a:cubicBezTo>
                  <a:cubicBezTo>
                    <a:pt x="1545" y="5"/>
                    <a:pt x="1552" y="1"/>
                    <a:pt x="1561" y="0"/>
                  </a:cubicBezTo>
                  <a:lnTo>
                    <a:pt x="1574" y="29"/>
                  </a:lnTo>
                  <a:cubicBezTo>
                    <a:pt x="1567" y="31"/>
                    <a:pt x="1562" y="33"/>
                    <a:pt x="1558" y="36"/>
                  </a:cubicBezTo>
                  <a:cubicBezTo>
                    <a:pt x="1554" y="40"/>
                    <a:pt x="1552" y="44"/>
                    <a:pt x="1552" y="48"/>
                  </a:cubicBezTo>
                  <a:cubicBezTo>
                    <a:pt x="1551" y="52"/>
                    <a:pt x="1552" y="58"/>
                    <a:pt x="1556" y="64"/>
                  </a:cubicBezTo>
                  <a:cubicBezTo>
                    <a:pt x="1559" y="71"/>
                    <a:pt x="1569" y="82"/>
                    <a:pt x="1584" y="99"/>
                  </a:cubicBezTo>
                  <a:lnTo>
                    <a:pt x="1612" y="128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Rectangle 15"/>
            <p:cNvSpPr>
              <a:spLocks noChangeArrowheads="1"/>
            </p:cNvSpPr>
            <p:nvPr/>
          </p:nvSpPr>
          <p:spPr bwMode="auto">
            <a:xfrm>
              <a:off x="2928" y="2456"/>
              <a:ext cx="552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Sink Creek</a:t>
              </a:r>
              <a:endParaRPr lang="en-US"/>
            </a:p>
          </p:txBody>
        </p:sp>
        <p:sp>
          <p:nvSpPr>
            <p:cNvPr id="24590" name="Rectangle 16"/>
            <p:cNvSpPr>
              <a:spLocks noChangeArrowheads="1"/>
            </p:cNvSpPr>
            <p:nvPr/>
          </p:nvSpPr>
          <p:spPr bwMode="auto">
            <a:xfrm>
              <a:off x="2698" y="3651"/>
              <a:ext cx="68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</a:rPr>
                <a:t>San Marcos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591" name="Rectangle 17"/>
            <p:cNvSpPr>
              <a:spLocks noChangeArrowheads="1"/>
            </p:cNvSpPr>
            <p:nvPr/>
          </p:nvSpPr>
          <p:spPr bwMode="auto">
            <a:xfrm>
              <a:off x="4238" y="1537"/>
              <a:ext cx="81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Monitoring Well </a:t>
              </a:r>
              <a:endParaRPr lang="en-US"/>
            </a:p>
          </p:txBody>
        </p:sp>
        <p:sp>
          <p:nvSpPr>
            <p:cNvPr id="24592" name="Rectangle 18"/>
            <p:cNvSpPr>
              <a:spLocks noChangeArrowheads="1"/>
            </p:cNvSpPr>
            <p:nvPr/>
          </p:nvSpPr>
          <p:spPr bwMode="auto">
            <a:xfrm>
              <a:off x="4170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(</a:t>
              </a:r>
              <a:endParaRPr lang="en-US"/>
            </a:p>
          </p:txBody>
        </p:sp>
        <p:sp>
          <p:nvSpPr>
            <p:cNvPr id="24593" name="Rectangle 19"/>
            <p:cNvSpPr>
              <a:spLocks noChangeArrowheads="1"/>
            </p:cNvSpPr>
            <p:nvPr/>
          </p:nvSpPr>
          <p:spPr bwMode="auto">
            <a:xfrm>
              <a:off x="4198" y="1646"/>
              <a:ext cx="87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295443097554201</a:t>
              </a:r>
              <a:endParaRPr lang="en-US"/>
            </a:p>
          </p:txBody>
        </p:sp>
        <p:sp>
          <p:nvSpPr>
            <p:cNvPr id="24594" name="Rectangle 20"/>
            <p:cNvSpPr>
              <a:spLocks noChangeArrowheads="1"/>
            </p:cNvSpPr>
            <p:nvPr/>
          </p:nvSpPr>
          <p:spPr bwMode="auto">
            <a:xfrm>
              <a:off x="4991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)</a:t>
              </a:r>
              <a:endParaRPr lang="en-US"/>
            </a:p>
          </p:txBody>
        </p:sp>
        <p:pic>
          <p:nvPicPr>
            <p:cNvPr id="24595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" y="1825"/>
              <a:ext cx="2252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6" name="Freeform 22"/>
            <p:cNvSpPr>
              <a:spLocks noEditPoints="1"/>
            </p:cNvSpPr>
            <p:nvPr/>
          </p:nvSpPr>
          <p:spPr bwMode="auto">
            <a:xfrm>
              <a:off x="3192" y="1817"/>
              <a:ext cx="738" cy="330"/>
            </a:xfrm>
            <a:custGeom>
              <a:avLst/>
              <a:gdLst>
                <a:gd name="T0" fmla="*/ 738 w 738"/>
                <a:gd name="T1" fmla="*/ 10 h 330"/>
                <a:gd name="T2" fmla="*/ 37 w 738"/>
                <a:gd name="T3" fmla="*/ 317 h 330"/>
                <a:gd name="T4" fmla="*/ 33 w 738"/>
                <a:gd name="T5" fmla="*/ 306 h 330"/>
                <a:gd name="T6" fmla="*/ 733 w 738"/>
                <a:gd name="T7" fmla="*/ 0 h 330"/>
                <a:gd name="T8" fmla="*/ 738 w 738"/>
                <a:gd name="T9" fmla="*/ 10 h 330"/>
                <a:gd name="T10" fmla="*/ 51 w 738"/>
                <a:gd name="T11" fmla="*/ 330 h 330"/>
                <a:gd name="T12" fmla="*/ 0 w 738"/>
                <a:gd name="T13" fmla="*/ 327 h 330"/>
                <a:gd name="T14" fmla="*/ 33 w 738"/>
                <a:gd name="T15" fmla="*/ 288 h 330"/>
                <a:gd name="T16" fmla="*/ 51 w 738"/>
                <a:gd name="T17" fmla="*/ 330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8"/>
                <a:gd name="T28" fmla="*/ 0 h 330"/>
                <a:gd name="T29" fmla="*/ 738 w 738"/>
                <a:gd name="T30" fmla="*/ 330 h 3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8" h="330">
                  <a:moveTo>
                    <a:pt x="738" y="10"/>
                  </a:moveTo>
                  <a:lnTo>
                    <a:pt x="37" y="317"/>
                  </a:lnTo>
                  <a:lnTo>
                    <a:pt x="33" y="306"/>
                  </a:lnTo>
                  <a:lnTo>
                    <a:pt x="733" y="0"/>
                  </a:lnTo>
                  <a:lnTo>
                    <a:pt x="738" y="10"/>
                  </a:lnTo>
                  <a:close/>
                  <a:moveTo>
                    <a:pt x="51" y="330"/>
                  </a:moveTo>
                  <a:lnTo>
                    <a:pt x="0" y="327"/>
                  </a:lnTo>
                  <a:lnTo>
                    <a:pt x="33" y="288"/>
                  </a:lnTo>
                  <a:lnTo>
                    <a:pt x="51" y="3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98438" y="168275"/>
            <a:ext cx="5719762" cy="592138"/>
          </a:xfrm>
        </p:spPr>
        <p:txBody>
          <a:bodyPr/>
          <a:lstStyle/>
          <a:p>
            <a:pPr eaLnBrk="1" hangingPunct="1"/>
            <a:r>
              <a:rPr lang="en-US" sz="2800" smtClean="0"/>
              <a:t>MonitoringPoint has time series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797050"/>
            <a:ext cx="5595937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87338" y="796925"/>
            <a:ext cx="736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Monitoring points are related with time series (streamflow, water quality, precipitation)</a:t>
            </a:r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548063"/>
            <a:ext cx="44021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8" name="Line 10"/>
          <p:cNvSpPr>
            <a:spLocks noChangeShapeType="1"/>
          </p:cNvSpPr>
          <p:nvPr/>
        </p:nvSpPr>
        <p:spPr bwMode="auto">
          <a:xfrm>
            <a:off x="3057525" y="3370263"/>
            <a:ext cx="1665288" cy="107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42863"/>
            <a:ext cx="8229600" cy="1143001"/>
          </a:xfrm>
        </p:spPr>
        <p:txBody>
          <a:bodyPr/>
          <a:lstStyle/>
          <a:p>
            <a:pPr eaLnBrk="1" hangingPunct="1"/>
            <a:r>
              <a:rPr lang="en-US" sz="2800" smtClean="0"/>
              <a:t>Integration of surface water and groundwater data</a:t>
            </a:r>
          </a:p>
        </p:txBody>
      </p:sp>
      <p:pic>
        <p:nvPicPr>
          <p:cNvPr id="266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1692275"/>
            <a:ext cx="5935662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22550"/>
            <a:ext cx="6049962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13"/>
          <p:cNvSpPr>
            <a:spLocks noChangeArrowheads="1"/>
          </p:cNvSpPr>
          <p:nvPr/>
        </p:nvSpPr>
        <p:spPr bwMode="auto">
          <a:xfrm>
            <a:off x="6427788" y="4283075"/>
            <a:ext cx="2362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Streamflow Gage at Comal Springs, New Braunfels Texas</a:t>
            </a: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6891338" y="4094163"/>
            <a:ext cx="222250" cy="188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1" name="Rectangle 15"/>
          <p:cNvSpPr>
            <a:spLocks noChangeArrowheads="1"/>
          </p:cNvSpPr>
          <p:nvPr/>
        </p:nvSpPr>
        <p:spPr bwMode="auto">
          <a:xfrm>
            <a:off x="6427788" y="2530475"/>
            <a:ext cx="2362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Well in the Edwards  Aquifer)</a:t>
            </a:r>
          </a:p>
        </p:txBody>
      </p:sp>
      <p:sp>
        <p:nvSpPr>
          <p:cNvPr id="357392" name="Line 16"/>
          <p:cNvSpPr>
            <a:spLocks noChangeShapeType="1"/>
          </p:cNvSpPr>
          <p:nvPr/>
        </p:nvSpPr>
        <p:spPr bwMode="auto">
          <a:xfrm flipH="1">
            <a:off x="6580188" y="3098800"/>
            <a:ext cx="298450" cy="650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3" name="Text Box 4"/>
          <p:cNvSpPr txBox="1">
            <a:spLocks noChangeArrowheads="1"/>
          </p:cNvSpPr>
          <p:nvPr/>
        </p:nvSpPr>
        <p:spPr bwMode="auto">
          <a:xfrm>
            <a:off x="260350" y="852488"/>
            <a:ext cx="736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The common framework supports analysis of surface water and groundwater data together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smtClean="0"/>
              <a:t>Surface water  - groundwater linkage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36538" y="606425"/>
            <a:ext cx="830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Relationships between surface water and aquifer enable analysis based on spatial and hydrologic relationships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306513"/>
            <a:ext cx="7996237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633538"/>
            <a:ext cx="38481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5338" y="4572000"/>
            <a:ext cx="742950" cy="12954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78538" y="2395538"/>
            <a:ext cx="495300" cy="17145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6" name="Straight Connector 15"/>
          <p:cNvCxnSpPr>
            <a:stCxn id="15" idx="2"/>
          </p:cNvCxnSpPr>
          <p:nvPr/>
        </p:nvCxnSpPr>
        <p:spPr>
          <a:xfrm rot="16200000" flipH="1">
            <a:off x="5830888" y="3062288"/>
            <a:ext cx="1962150" cy="971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8913" y="1908175"/>
            <a:ext cx="312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chemeClr val="tx1"/>
                </a:solidFill>
                <a:ea typeface="ＭＳ Ｐゴシック" pitchFamily="16" charset="-128"/>
              </a:rPr>
              <a:t>Streams over the outcrop  = recharge features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4772025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err="1" smtClean="0"/>
              <a:t>Hydrostratigraphy</a:t>
            </a:r>
            <a:r>
              <a:rPr lang="en-US" sz="2400" dirty="0" smtClean="0"/>
              <a:t> – 2D and 3D description of </a:t>
            </a:r>
            <a:r>
              <a:rPr lang="en-US" sz="2400" dirty="0" err="1" smtClean="0"/>
              <a:t>hydrostratigraphy</a:t>
            </a:r>
            <a:endParaRPr lang="en-US" sz="24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4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1052513"/>
            <a:ext cx="8575675" cy="690562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Geologic maps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538" y="836613"/>
            <a:ext cx="835501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A geologic map is a cartographic product that portrays information about the geologic character of a specific geographic area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717675"/>
            <a:ext cx="7269163" cy="19383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236538" indent="-2365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Groundwater features are closely tied to geology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Geologic maps vary in scale (continental, regional, local)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Provide a simple data structure to support mapping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725" name="Picture 2" descr="C:\Gil\GWDataModel_Book\Chapter4\Figures\Major Aquifers US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260725"/>
            <a:ext cx="411638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C:\Gil\GWDataModel_Book\Chapter4\Figures\USA Geologic map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273425"/>
            <a:ext cx="407035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2450" y="5581650"/>
            <a:ext cx="1209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Geology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87875" y="5659438"/>
            <a:ext cx="12255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Aquifers</a:t>
            </a:r>
          </a:p>
        </p:txBody>
      </p:sp>
      <p:sp>
        <p:nvSpPr>
          <p:cNvPr id="30729" name="Rectangle 3"/>
          <p:cNvSpPr>
            <a:spLocks noChangeArrowheads="1"/>
          </p:cNvSpPr>
          <p:nvPr/>
        </p:nvSpPr>
        <p:spPr bwMode="auto">
          <a:xfrm>
            <a:off x="377825" y="6243638"/>
            <a:ext cx="600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857250" algn="l"/>
              </a:tabLst>
            </a:pPr>
            <a:r>
              <a:rPr lang="en-US" i="1">
                <a:solidFill>
                  <a:schemeClr val="tx1"/>
                </a:solidFill>
              </a:rPr>
              <a:t>Maps from the United States National Atlas </a:t>
            </a:r>
            <a:r>
              <a:rPr lang="en-US" i="1"/>
              <a:t>(</a:t>
            </a:r>
            <a:r>
              <a:rPr lang="en-US" i="1">
                <a:hlinkClick r:id="rId5"/>
              </a:rPr>
              <a:t>http://nationalatlas.gov/</a:t>
            </a:r>
            <a:r>
              <a:rPr lang="en-US" i="1"/>
              <a:t>).</a:t>
            </a:r>
            <a:endParaRPr lang="en-US" sz="1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Geology component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164263" y="5745163"/>
            <a:ext cx="29797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 i="1">
                <a:solidFill>
                  <a:schemeClr val="tx1"/>
                </a:solidFill>
              </a:rPr>
              <a:t>Map modified from: Geologic map of the Edwards Aquifer recharge zone, south-central Texas. U.S. Geological Survey SIM 2873 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474913"/>
            <a:ext cx="5900738" cy="42814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18"/>
          <p:cNvSpPr>
            <a:spLocks noChangeArrowheads="1"/>
          </p:cNvSpPr>
          <p:nvPr/>
        </p:nvSpPr>
        <p:spPr bwMode="auto">
          <a:xfrm>
            <a:off x="236538" y="900113"/>
            <a:ext cx="89074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GeologyPoint</a:t>
            </a:r>
            <a:r>
              <a:rPr lang="en-US" sz="1800">
                <a:solidFill>
                  <a:schemeClr val="tx1"/>
                </a:solidFill>
              </a:rPr>
              <a:t>: Point feature (e.g. springs, caves, sinks, and observation points)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accent2"/>
                </a:solidFill>
              </a:rPr>
              <a:t>GeologyLine</a:t>
            </a:r>
            <a:r>
              <a:rPr lang="en-US" sz="1800">
                <a:solidFill>
                  <a:schemeClr val="tx1"/>
                </a:solidFill>
              </a:rPr>
              <a:t>: Line features (e.g. faults, contacts)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accent2"/>
                </a:solidFill>
              </a:rPr>
              <a:t>GeologyArea</a:t>
            </a:r>
            <a:r>
              <a:rPr lang="en-US" sz="1800">
                <a:solidFill>
                  <a:schemeClr val="tx1"/>
                </a:solidFill>
              </a:rPr>
              <a:t>: Areal features (e.g. rock units and alteration zones)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Hydro Resource </a:t>
            </a:r>
            <a:r>
              <a:rPr lang="en-US" dirty="0" smtClean="0"/>
              <a:t>Center: Groundwater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resources.arcgis.com/en/communities/hydro/01vn00000011000000.htm</a:t>
            </a:r>
            <a:r>
              <a:rPr lang="en-US" sz="1600" dirty="0" smtClean="0"/>
              <a:t> </a:t>
            </a:r>
            <a:endParaRPr lang="en-US" sz="1600" dirty="0" smtClean="0"/>
          </a:p>
          <a:p>
            <a:r>
              <a:rPr lang="en-US" dirty="0" smtClean="0"/>
              <a:t>Groundwater Tools and Data Model</a:t>
            </a:r>
            <a:br>
              <a:rPr lang="en-US" dirty="0" smtClean="0"/>
            </a:br>
            <a:r>
              <a:rPr lang="en-US" sz="2800" dirty="0" smtClean="0">
                <a:hlinkClick r:id="rId3"/>
              </a:rPr>
              <a:t>http://www.aquaveo.com/archydro-groundwater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Tutorials</a:t>
            </a:r>
            <a:br>
              <a:rPr lang="en-US" dirty="0" smtClean="0"/>
            </a:br>
            <a:r>
              <a:rPr lang="en-US" sz="2800" dirty="0" smtClean="0">
                <a:hlinkClick r:id="rId4"/>
              </a:rPr>
              <a:t>http://www.aquaveo.com/ahgw-learning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Contact for tool support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>
                <a:hlinkClick r:id="rId5"/>
              </a:rPr>
              <a:t>support@aquaveo.com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17113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1817688"/>
            <a:ext cx="8575675" cy="534987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Figure5.23 copy.png"/>
          <p:cNvPicPr>
            <a:picLocks noChangeAspect="1"/>
          </p:cNvPicPr>
          <p:nvPr/>
        </p:nvPicPr>
        <p:blipFill>
          <a:blip r:embed="rId3" cstate="print"/>
          <a:srcRect r="8422"/>
          <a:stretch>
            <a:fillRect/>
          </a:stretch>
        </p:blipFill>
        <p:spPr bwMode="auto">
          <a:xfrm>
            <a:off x="2909240" y="3001241"/>
            <a:ext cx="5943600" cy="360218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338240" y="3814446"/>
            <a:ext cx="351130" cy="1024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0240" y="5211041"/>
            <a:ext cx="395288" cy="922325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 flipV="1">
            <a:off x="6643040" y="3915640"/>
            <a:ext cx="1905000" cy="15239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3747440" y="3915641"/>
            <a:ext cx="27432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250825"/>
            <a:ext cx="6240462" cy="688975"/>
          </a:xfrm>
        </p:spPr>
        <p:txBody>
          <a:bodyPr/>
          <a:lstStyle/>
          <a:p>
            <a:pPr eaLnBrk="1" hangingPunct="1"/>
            <a:r>
              <a:rPr lang="en-US" sz="3200" smtClean="0"/>
              <a:t>BoreholeLog table</a:t>
            </a:r>
          </a:p>
        </p:txBody>
      </p:sp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931863"/>
            <a:ext cx="8413750" cy="17843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Stores </a:t>
            </a:r>
            <a:r>
              <a:rPr lang="en-US" sz="2000" b="0" dirty="0" smtClean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3D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borehole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data related with well features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Each row 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represents a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point/interval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 along a borehole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Data are related 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to Wells using the </a:t>
            </a:r>
            <a:r>
              <a:rPr lang="en-US" sz="2000" b="0" dirty="0" smtClean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WellID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attribute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3D geometry is defined by the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TopElev and BottomElev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attributes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94" y="2792413"/>
            <a:ext cx="2923940" cy="239454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Documents and Settings\njones\My Documents\Conferences\2009.07 ESRI UC\powerpoint for booth\raw images\ASR1.png"/>
          <p:cNvPicPr>
            <a:picLocks noChangeAspect="1" noChangeArrowheads="1"/>
          </p:cNvPicPr>
          <p:nvPr/>
        </p:nvPicPr>
        <p:blipFill rotWithShape="1">
          <a:blip r:embed="rId3" cstate="print"/>
          <a:srcRect l="12629" t="13601" r="20747" b="8860"/>
          <a:stretch/>
        </p:blipFill>
        <p:spPr bwMode="auto">
          <a:xfrm>
            <a:off x="4057650" y="3155950"/>
            <a:ext cx="4924425" cy="358442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47625"/>
            <a:ext cx="8464550" cy="8064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3D features (</a:t>
            </a:r>
            <a:r>
              <a:rPr lang="en-US" dirty="0" err="1" smtClean="0"/>
              <a:t>BorePoints</a:t>
            </a:r>
            <a:r>
              <a:rPr lang="en-US" dirty="0" smtClean="0"/>
              <a:t> and </a:t>
            </a:r>
            <a:r>
              <a:rPr lang="en-US" dirty="0" err="1" smtClean="0"/>
              <a:t>BoreLines</a:t>
            </a:r>
            <a:r>
              <a:rPr lang="en-US" dirty="0" smtClean="0"/>
              <a:t>)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877888"/>
            <a:ext cx="8369300" cy="21844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create </a:t>
            </a:r>
            <a:r>
              <a:rPr lang="en-US" dirty="0" smtClean="0">
                <a:solidFill>
                  <a:schemeClr val="accent2"/>
                </a:solidFill>
              </a:rPr>
              <a:t>3D features </a:t>
            </a:r>
            <a:r>
              <a:rPr lang="en-US" dirty="0" smtClean="0"/>
              <a:t>representing data in the BoreholeLog table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BorePoint </a:t>
            </a:r>
            <a:r>
              <a:rPr lang="en-US" dirty="0" smtClean="0"/>
              <a:t> is a 3D point feature class for representing point locations along a borehole (e.g. geologic contacts, samples)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BoreLine</a:t>
            </a:r>
            <a:r>
              <a:rPr lang="en-US" dirty="0" smtClean="0"/>
              <a:t>  is a 3D line feature class for representing intervals along a borehole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2689225"/>
            <a:ext cx="375285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2381250"/>
            <a:ext cx="8575675" cy="607219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units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803275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“</a:t>
            </a:r>
            <a:r>
              <a:rPr lang="en-US" dirty="0" smtClean="0">
                <a:solidFill>
                  <a:schemeClr val="accent2"/>
                </a:solidFill>
              </a:rPr>
              <a:t>Hydrogeologic unit </a:t>
            </a:r>
            <a:r>
              <a:rPr lang="en-US" dirty="0" smtClean="0"/>
              <a:t>is any soil or rock unit or zone which by virtue of its hydraulic properties has a distinct influence on the storage or movement of ground water” (USGS glossary of hydrologic terms)</a:t>
            </a:r>
          </a:p>
        </p:txBody>
      </p:sp>
      <p:sp>
        <p:nvSpPr>
          <p:cNvPr id="41988" name="TextBox 19"/>
          <p:cNvSpPr txBox="1">
            <a:spLocks noChangeArrowheads="1"/>
          </p:cNvSpPr>
          <p:nvPr/>
        </p:nvSpPr>
        <p:spPr bwMode="auto">
          <a:xfrm>
            <a:off x="425450" y="1955800"/>
            <a:ext cx="721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Hydrogeology can be derived by classifying stratigraphic units</a:t>
            </a:r>
          </a:p>
        </p:txBody>
      </p:sp>
      <p:sp>
        <p:nvSpPr>
          <p:cNvPr id="41989" name="Text Box 10"/>
          <p:cNvSpPr txBox="1">
            <a:spLocks noChangeArrowheads="1"/>
          </p:cNvSpPr>
          <p:nvPr/>
        </p:nvSpPr>
        <p:spPr bwMode="auto">
          <a:xfrm>
            <a:off x="2408238" y="3381375"/>
            <a:ext cx="17668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Georgetown Fm. (GTOWN)</a:t>
            </a:r>
          </a:p>
        </p:txBody>
      </p:sp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1930400" y="3711575"/>
            <a:ext cx="22447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Cyclic + Marine member (CYMRN)</a:t>
            </a: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2795588" y="2921000"/>
            <a:ext cx="1379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confining unit</a:t>
            </a:r>
          </a:p>
        </p:txBody>
      </p:sp>
      <p:sp>
        <p:nvSpPr>
          <p:cNvPr id="41992" name="Text Box 13"/>
          <p:cNvSpPr txBox="1">
            <a:spLocks noChangeArrowheads="1"/>
          </p:cNvSpPr>
          <p:nvPr/>
        </p:nvSpPr>
        <p:spPr bwMode="auto">
          <a:xfrm>
            <a:off x="1624013" y="4095750"/>
            <a:ext cx="25511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Leached + collapsed member (LCCLP)</a:t>
            </a:r>
          </a:p>
        </p:txBody>
      </p:sp>
      <p:sp>
        <p:nvSpPr>
          <p:cNvPr id="41993" name="Text Box 14"/>
          <p:cNvSpPr txBox="1">
            <a:spLocks noChangeArrowheads="1"/>
          </p:cNvSpPr>
          <p:nvPr/>
        </p:nvSpPr>
        <p:spPr bwMode="auto">
          <a:xfrm>
            <a:off x="1901825" y="4395788"/>
            <a:ext cx="2273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Regional dense member (RGDNS)</a:t>
            </a:r>
          </a:p>
        </p:txBody>
      </p:sp>
      <p:sp>
        <p:nvSpPr>
          <p:cNvPr id="41994" name="Text Box 15"/>
          <p:cNvSpPr txBox="1">
            <a:spLocks noChangeArrowheads="1"/>
          </p:cNvSpPr>
          <p:nvPr/>
        </p:nvSpPr>
        <p:spPr bwMode="auto">
          <a:xfrm>
            <a:off x="2095500" y="4686300"/>
            <a:ext cx="2079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Grainstone member  (GRNSTN)</a:t>
            </a:r>
          </a:p>
        </p:txBody>
      </p:sp>
      <p:sp>
        <p:nvSpPr>
          <p:cNvPr id="41995" name="Text Box 16"/>
          <p:cNvSpPr txBox="1">
            <a:spLocks noChangeArrowheads="1"/>
          </p:cNvSpPr>
          <p:nvPr/>
        </p:nvSpPr>
        <p:spPr bwMode="auto">
          <a:xfrm>
            <a:off x="1628775" y="5068888"/>
            <a:ext cx="25463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Kirschberg evaporite member  (KSCH)</a:t>
            </a:r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2370138" y="5548313"/>
            <a:ext cx="1804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Dolomitic member  (DOLO)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2405063" y="6278563"/>
            <a:ext cx="177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Glen Rose (UGLRS)</a:t>
            </a: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4254500" y="2843213"/>
            <a:ext cx="930275" cy="4619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99" name="Text Box 20"/>
          <p:cNvSpPr txBox="1">
            <a:spLocks noChangeArrowheads="1"/>
          </p:cNvSpPr>
          <p:nvPr/>
        </p:nvSpPr>
        <p:spPr bwMode="auto">
          <a:xfrm>
            <a:off x="2460625" y="2560638"/>
            <a:ext cx="1982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Stratigraphic units</a:t>
            </a:r>
          </a:p>
        </p:txBody>
      </p:sp>
      <p:sp>
        <p:nvSpPr>
          <p:cNvPr id="42000" name="Text Box 21"/>
          <p:cNvSpPr txBox="1">
            <a:spLocks noChangeArrowheads="1"/>
          </p:cNvSpPr>
          <p:nvPr/>
        </p:nvSpPr>
        <p:spPr bwMode="auto">
          <a:xfrm>
            <a:off x="5172075" y="2559050"/>
            <a:ext cx="2149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Hydrogeologic units</a:t>
            </a:r>
          </a:p>
        </p:txBody>
      </p:sp>
      <p:sp>
        <p:nvSpPr>
          <p:cNvPr id="37" name="Rectangle 22"/>
          <p:cNvSpPr>
            <a:spLocks noChangeArrowheads="1"/>
          </p:cNvSpPr>
          <p:nvPr/>
        </p:nvSpPr>
        <p:spPr bwMode="auto">
          <a:xfrm>
            <a:off x="4254500" y="3305175"/>
            <a:ext cx="930275" cy="304800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254500" y="3613150"/>
            <a:ext cx="930275" cy="3365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254500" y="3938588"/>
            <a:ext cx="930275" cy="4603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4254500" y="4386263"/>
            <a:ext cx="930275" cy="1778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4254500" y="4560888"/>
            <a:ext cx="930275" cy="39846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4254500" y="4945063"/>
            <a:ext cx="930275" cy="533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" name="Rectangle 28"/>
          <p:cNvSpPr>
            <a:spLocks noChangeArrowheads="1"/>
          </p:cNvSpPr>
          <p:nvPr/>
        </p:nvSpPr>
        <p:spPr bwMode="auto">
          <a:xfrm>
            <a:off x="4254500" y="5464175"/>
            <a:ext cx="930275" cy="4619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auto">
          <a:xfrm>
            <a:off x="4254500" y="5902325"/>
            <a:ext cx="930275" cy="234950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" name="AutoShape 30"/>
          <p:cNvSpPr>
            <a:spLocks/>
          </p:cNvSpPr>
          <p:nvPr/>
        </p:nvSpPr>
        <p:spPr bwMode="auto">
          <a:xfrm>
            <a:off x="5251450" y="3700463"/>
            <a:ext cx="133350" cy="855662"/>
          </a:xfrm>
          <a:prstGeom prst="rightBracket">
            <a:avLst>
              <a:gd name="adj" fmla="val 54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0" name="Text Box 31"/>
          <p:cNvSpPr txBox="1">
            <a:spLocks noChangeArrowheads="1"/>
          </p:cNvSpPr>
          <p:nvPr/>
        </p:nvSpPr>
        <p:spPr bwMode="auto">
          <a:xfrm>
            <a:off x="5384800" y="3963988"/>
            <a:ext cx="11287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Pearson Fm.</a:t>
            </a:r>
          </a:p>
        </p:txBody>
      </p:sp>
      <p:sp>
        <p:nvSpPr>
          <p:cNvPr id="47" name="AutoShape 32"/>
          <p:cNvSpPr>
            <a:spLocks/>
          </p:cNvSpPr>
          <p:nvPr/>
        </p:nvSpPr>
        <p:spPr bwMode="auto">
          <a:xfrm>
            <a:off x="5251450" y="4621213"/>
            <a:ext cx="133350" cy="1449387"/>
          </a:xfrm>
          <a:prstGeom prst="rightBracket">
            <a:avLst>
              <a:gd name="adj" fmla="val 916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4254500" y="6089650"/>
            <a:ext cx="930275" cy="4413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13" name="Text Box 34"/>
          <p:cNvSpPr txBox="1">
            <a:spLocks noChangeArrowheads="1"/>
          </p:cNvSpPr>
          <p:nvPr/>
        </p:nvSpPr>
        <p:spPr bwMode="auto">
          <a:xfrm>
            <a:off x="1957388" y="5924550"/>
            <a:ext cx="2217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Basal Nodular member  (BSNOD)</a:t>
            </a:r>
          </a:p>
        </p:txBody>
      </p:sp>
      <p:sp>
        <p:nvSpPr>
          <p:cNvPr id="42014" name="Text Box 35"/>
          <p:cNvSpPr txBox="1">
            <a:spLocks noChangeArrowheads="1"/>
          </p:cNvSpPr>
          <p:nvPr/>
        </p:nvSpPr>
        <p:spPr bwMode="auto">
          <a:xfrm>
            <a:off x="5384800" y="5214938"/>
            <a:ext cx="1128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Kainer Fm.</a:t>
            </a:r>
          </a:p>
        </p:txBody>
      </p:sp>
      <p:sp>
        <p:nvSpPr>
          <p:cNvPr id="51" name="AutoShape 36"/>
          <p:cNvSpPr>
            <a:spLocks/>
          </p:cNvSpPr>
          <p:nvPr/>
        </p:nvSpPr>
        <p:spPr bwMode="auto">
          <a:xfrm>
            <a:off x="5251450" y="3305175"/>
            <a:ext cx="133350" cy="330200"/>
          </a:xfrm>
          <a:prstGeom prst="rightBracket">
            <a:avLst>
              <a:gd name="adj" fmla="val 20833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6" name="Text Box 37"/>
          <p:cNvSpPr txBox="1">
            <a:spLocks noChangeArrowheads="1"/>
          </p:cNvSpPr>
          <p:nvPr/>
        </p:nvSpPr>
        <p:spPr bwMode="auto">
          <a:xfrm>
            <a:off x="5384800" y="3370263"/>
            <a:ext cx="126206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Georgetown Fm.</a:t>
            </a:r>
          </a:p>
        </p:txBody>
      </p:sp>
      <p:sp>
        <p:nvSpPr>
          <p:cNvPr id="53" name="AutoShape 38"/>
          <p:cNvSpPr>
            <a:spLocks/>
          </p:cNvSpPr>
          <p:nvPr/>
        </p:nvSpPr>
        <p:spPr bwMode="auto">
          <a:xfrm>
            <a:off x="6446838" y="3305175"/>
            <a:ext cx="131762" cy="2832100"/>
          </a:xfrm>
          <a:prstGeom prst="rightBracket">
            <a:avLst>
              <a:gd name="adj" fmla="val 179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8" name="Text Box 39"/>
          <p:cNvSpPr txBox="1">
            <a:spLocks noChangeArrowheads="1"/>
          </p:cNvSpPr>
          <p:nvPr/>
        </p:nvSpPr>
        <p:spPr bwMode="auto">
          <a:xfrm rot="-5400000">
            <a:off x="6157913" y="4335463"/>
            <a:ext cx="1501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Edwards Aquifer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242888" y="898525"/>
            <a:ext cx="8369300" cy="241617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HydroGeologicUnit</a:t>
            </a:r>
            <a:r>
              <a:rPr lang="en-US" dirty="0" smtClean="0">
                <a:cs typeface="Arial" charset="0"/>
              </a:rPr>
              <a:t> table provides a conceptual description of hydrogeologic units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Hydrogeologic units can be attributed with an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AquiferID</a:t>
            </a:r>
            <a:r>
              <a:rPr lang="en-US" dirty="0" smtClean="0">
                <a:cs typeface="Arial" charset="0"/>
              </a:rPr>
              <a:t> such that they can be grouped to represent an aquifer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Spatial features are indexed with a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r>
              <a:rPr lang="en-US" dirty="0" smtClean="0">
                <a:cs typeface="Arial" charset="0"/>
              </a:rPr>
              <a:t> to relate to the conceptual representation of the units</a:t>
            </a:r>
            <a:endParaRPr lang="en-US" dirty="0">
              <a:cs typeface="Arial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657600"/>
            <a:ext cx="78311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242888" y="898525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2"/>
                </a:solidFill>
                <a:cs typeface="Arial" charset="0"/>
              </a:rPr>
              <a:t>Hydrogeologic units are described with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different spatial instances 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(outcrops, borehole intervals, surfaces, cross sections, and volumes)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 is the key attribute</a:t>
            </a:r>
          </a:p>
        </p:txBody>
      </p:sp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2592388" y="3930650"/>
            <a:ext cx="95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3670300" y="5337175"/>
            <a:ext cx="955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11" name="Left-Right Arrow 10"/>
          <p:cNvSpPr/>
          <p:nvPr/>
        </p:nvSpPr>
        <p:spPr bwMode="auto">
          <a:xfrm rot="3015033">
            <a:off x="3026569" y="4729956"/>
            <a:ext cx="1411288" cy="161925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063" name="TextBox 12"/>
          <p:cNvSpPr txBox="1">
            <a:spLocks noChangeArrowheads="1"/>
          </p:cNvSpPr>
          <p:nvPr/>
        </p:nvSpPr>
        <p:spPr bwMode="auto">
          <a:xfrm>
            <a:off x="531813" y="4257675"/>
            <a:ext cx="274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Conceptual description</a:t>
            </a:r>
          </a:p>
        </p:txBody>
      </p:sp>
      <p:sp>
        <p:nvSpPr>
          <p:cNvPr id="45064" name="TextBox 15"/>
          <p:cNvSpPr txBox="1">
            <a:spLocks noChangeArrowheads="1"/>
          </p:cNvSpPr>
          <p:nvPr/>
        </p:nvSpPr>
        <p:spPr bwMode="auto">
          <a:xfrm>
            <a:off x="2224088" y="5622925"/>
            <a:ext cx="2312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Spatial description</a:t>
            </a:r>
          </a:p>
        </p:txBody>
      </p:sp>
      <p:pic>
        <p:nvPicPr>
          <p:cNvPr id="4506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400425"/>
            <a:ext cx="17018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4427538"/>
            <a:ext cx="184467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1657350"/>
            <a:ext cx="19192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8"/>
          <p:cNvSpPr>
            <a:spLocks noChangeArrowheads="1"/>
          </p:cNvSpPr>
          <p:nvPr/>
        </p:nvSpPr>
        <p:spPr bwMode="auto">
          <a:xfrm>
            <a:off x="4830763" y="2317750"/>
            <a:ext cx="163512" cy="149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Rectangle 19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20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Freeform 21"/>
          <p:cNvSpPr>
            <a:spLocks/>
          </p:cNvSpPr>
          <p:nvPr/>
        </p:nvSpPr>
        <p:spPr bwMode="auto">
          <a:xfrm>
            <a:off x="4894263" y="2317750"/>
            <a:ext cx="53975" cy="122238"/>
          </a:xfrm>
          <a:custGeom>
            <a:avLst/>
            <a:gdLst>
              <a:gd name="T0" fmla="*/ 2147483647 w 34"/>
              <a:gd name="T1" fmla="*/ 0 h 77"/>
              <a:gd name="T2" fmla="*/ 0 w 34"/>
              <a:gd name="T3" fmla="*/ 2147483647 h 77"/>
              <a:gd name="T4" fmla="*/ 0 60000 65536"/>
              <a:gd name="T5" fmla="*/ 0 60000 65536"/>
              <a:gd name="T6" fmla="*/ 0 w 34"/>
              <a:gd name="T7" fmla="*/ 0 h 77"/>
              <a:gd name="T8" fmla="*/ 34 w 34"/>
              <a:gd name="T9" fmla="*/ 77 h 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" h="77">
                <a:moveTo>
                  <a:pt x="34" y="0"/>
                </a:moveTo>
                <a:cubicBezTo>
                  <a:pt x="29" y="42"/>
                  <a:pt x="14" y="76"/>
                  <a:pt x="0" y="77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Freeform 22"/>
          <p:cNvSpPr>
            <a:spLocks/>
          </p:cNvSpPr>
          <p:nvPr/>
        </p:nvSpPr>
        <p:spPr bwMode="auto">
          <a:xfrm>
            <a:off x="4832350" y="2359025"/>
            <a:ext cx="103188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0" y="7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Rectangle 23"/>
          <p:cNvSpPr>
            <a:spLocks noChangeArrowheads="1"/>
          </p:cNvSpPr>
          <p:nvPr/>
        </p:nvSpPr>
        <p:spPr bwMode="auto">
          <a:xfrm>
            <a:off x="4832350" y="2314575"/>
            <a:ext cx="142875" cy="1254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4" name="Rectangle 24"/>
          <p:cNvSpPr>
            <a:spLocks noChangeArrowheads="1"/>
          </p:cNvSpPr>
          <p:nvPr/>
        </p:nvSpPr>
        <p:spPr bwMode="auto">
          <a:xfrm>
            <a:off x="4727575" y="2198688"/>
            <a:ext cx="1227138" cy="377825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5" name="Rectangle 25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Rectangle 26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7" name="Rectangle 27"/>
          <p:cNvSpPr>
            <a:spLocks noChangeArrowheads="1"/>
          </p:cNvSpPr>
          <p:nvPr/>
        </p:nvSpPr>
        <p:spPr bwMode="auto">
          <a:xfrm>
            <a:off x="4794250" y="2249488"/>
            <a:ext cx="647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GeoArea</a:t>
            </a:r>
            <a:endParaRPr lang="en-US"/>
          </a:p>
        </p:txBody>
      </p:sp>
      <p:sp>
        <p:nvSpPr>
          <p:cNvPr id="45078" name="Rectangle 28"/>
          <p:cNvSpPr>
            <a:spLocks noChangeArrowheads="1"/>
          </p:cNvSpPr>
          <p:nvPr/>
        </p:nvSpPr>
        <p:spPr bwMode="auto">
          <a:xfrm>
            <a:off x="5735638" y="2282825"/>
            <a:ext cx="171450" cy="155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9" name="Rectangle 29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Rectangle 30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Freeform 31"/>
          <p:cNvSpPr>
            <a:spLocks/>
          </p:cNvSpPr>
          <p:nvPr/>
        </p:nvSpPr>
        <p:spPr bwMode="auto">
          <a:xfrm>
            <a:off x="5800725" y="2282825"/>
            <a:ext cx="58738" cy="127000"/>
          </a:xfrm>
          <a:custGeom>
            <a:avLst/>
            <a:gdLst>
              <a:gd name="T0" fmla="*/ 2147483647 w 37"/>
              <a:gd name="T1" fmla="*/ 0 h 80"/>
              <a:gd name="T2" fmla="*/ 0 w 37"/>
              <a:gd name="T3" fmla="*/ 2147483647 h 80"/>
              <a:gd name="T4" fmla="*/ 0 60000 65536"/>
              <a:gd name="T5" fmla="*/ 0 60000 65536"/>
              <a:gd name="T6" fmla="*/ 0 w 37"/>
              <a:gd name="T7" fmla="*/ 0 h 80"/>
              <a:gd name="T8" fmla="*/ 37 w 37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" h="80">
                <a:moveTo>
                  <a:pt x="37" y="0"/>
                </a:moveTo>
                <a:cubicBezTo>
                  <a:pt x="31" y="44"/>
                  <a:pt x="15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Freeform 32"/>
          <p:cNvSpPr>
            <a:spLocks/>
          </p:cNvSpPr>
          <p:nvPr/>
        </p:nvSpPr>
        <p:spPr bwMode="auto">
          <a:xfrm>
            <a:off x="5737225" y="2325688"/>
            <a:ext cx="107950" cy="22225"/>
          </a:xfrm>
          <a:custGeom>
            <a:avLst/>
            <a:gdLst>
              <a:gd name="T0" fmla="*/ 0 w 68"/>
              <a:gd name="T1" fmla="*/ 0 h 14"/>
              <a:gd name="T2" fmla="*/ 2147483647 w 68"/>
              <a:gd name="T3" fmla="*/ 2147483647 h 14"/>
              <a:gd name="T4" fmla="*/ 0 60000 65536"/>
              <a:gd name="T5" fmla="*/ 0 60000 65536"/>
              <a:gd name="T6" fmla="*/ 0 w 68"/>
              <a:gd name="T7" fmla="*/ 0 h 14"/>
              <a:gd name="T8" fmla="*/ 68 w 68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" h="14">
                <a:moveTo>
                  <a:pt x="0" y="0"/>
                </a:moveTo>
                <a:cubicBezTo>
                  <a:pt x="0" y="6"/>
                  <a:pt x="30" y="13"/>
                  <a:pt x="68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Rectangle 33"/>
          <p:cNvSpPr>
            <a:spLocks noChangeArrowheads="1"/>
          </p:cNvSpPr>
          <p:nvPr/>
        </p:nvSpPr>
        <p:spPr bwMode="auto">
          <a:xfrm>
            <a:off x="5737225" y="2279650"/>
            <a:ext cx="150813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4" name="Rectangle 34"/>
          <p:cNvSpPr>
            <a:spLocks noChangeArrowheads="1"/>
          </p:cNvSpPr>
          <p:nvPr/>
        </p:nvSpPr>
        <p:spPr bwMode="auto">
          <a:xfrm>
            <a:off x="4772025" y="2438400"/>
            <a:ext cx="4127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Polygon </a:t>
            </a:r>
            <a:endParaRPr lang="en-US"/>
          </a:p>
        </p:txBody>
      </p:sp>
      <p:sp>
        <p:nvSpPr>
          <p:cNvPr id="45085" name="Rectangle 35"/>
          <p:cNvSpPr>
            <a:spLocks noChangeArrowheads="1"/>
          </p:cNvSpPr>
          <p:nvPr/>
        </p:nvSpPr>
        <p:spPr bwMode="auto">
          <a:xfrm>
            <a:off x="5151438" y="2438400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086" name="Rectangle 36"/>
          <p:cNvSpPr>
            <a:spLocks noChangeArrowheads="1"/>
          </p:cNvSpPr>
          <p:nvPr/>
        </p:nvSpPr>
        <p:spPr bwMode="auto">
          <a:xfrm>
            <a:off x="2193925" y="3603625"/>
            <a:ext cx="220663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7" name="Rectangle 37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8" name="Rectangle 38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9" name="Freeform 39"/>
          <p:cNvSpPr>
            <a:spLocks/>
          </p:cNvSpPr>
          <p:nvPr/>
        </p:nvSpPr>
        <p:spPr bwMode="auto">
          <a:xfrm>
            <a:off x="2279650" y="3603625"/>
            <a:ext cx="73025" cy="127000"/>
          </a:xfrm>
          <a:custGeom>
            <a:avLst/>
            <a:gdLst>
              <a:gd name="T0" fmla="*/ 2147483647 w 46"/>
              <a:gd name="T1" fmla="*/ 0 h 80"/>
              <a:gd name="T2" fmla="*/ 0 w 46"/>
              <a:gd name="T3" fmla="*/ 2147483647 h 80"/>
              <a:gd name="T4" fmla="*/ 0 60000 65536"/>
              <a:gd name="T5" fmla="*/ 0 60000 65536"/>
              <a:gd name="T6" fmla="*/ 0 w 46"/>
              <a:gd name="T7" fmla="*/ 0 h 80"/>
              <a:gd name="T8" fmla="*/ 46 w 46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" h="80">
                <a:moveTo>
                  <a:pt x="46" y="0"/>
                </a:moveTo>
                <a:cubicBezTo>
                  <a:pt x="34" y="45"/>
                  <a:pt x="14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0" name="Freeform 40"/>
          <p:cNvSpPr>
            <a:spLocks/>
          </p:cNvSpPr>
          <p:nvPr/>
        </p:nvSpPr>
        <p:spPr bwMode="auto">
          <a:xfrm>
            <a:off x="2195513" y="3646488"/>
            <a:ext cx="134937" cy="22225"/>
          </a:xfrm>
          <a:custGeom>
            <a:avLst/>
            <a:gdLst>
              <a:gd name="T0" fmla="*/ 0 w 85"/>
              <a:gd name="T1" fmla="*/ 0 h 14"/>
              <a:gd name="T2" fmla="*/ 2147483647 w 85"/>
              <a:gd name="T3" fmla="*/ 2147483647 h 14"/>
              <a:gd name="T4" fmla="*/ 0 60000 65536"/>
              <a:gd name="T5" fmla="*/ 0 60000 65536"/>
              <a:gd name="T6" fmla="*/ 0 w 85"/>
              <a:gd name="T7" fmla="*/ 0 h 14"/>
              <a:gd name="T8" fmla="*/ 85 w 85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" h="14">
                <a:moveTo>
                  <a:pt x="0" y="0"/>
                </a:moveTo>
                <a:cubicBezTo>
                  <a:pt x="1" y="6"/>
                  <a:pt x="39" y="13"/>
                  <a:pt x="85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1" name="Rectangle 41"/>
          <p:cNvSpPr>
            <a:spLocks noChangeArrowheads="1"/>
          </p:cNvSpPr>
          <p:nvPr/>
        </p:nvSpPr>
        <p:spPr bwMode="auto">
          <a:xfrm>
            <a:off x="2195513" y="3600450"/>
            <a:ext cx="193675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2" name="Rectangle 42"/>
          <p:cNvSpPr>
            <a:spLocks noChangeArrowheads="1"/>
          </p:cNvSpPr>
          <p:nvPr/>
        </p:nvSpPr>
        <p:spPr bwMode="auto">
          <a:xfrm>
            <a:off x="2055813" y="3478213"/>
            <a:ext cx="1738312" cy="395287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3" name="Rectangle 43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4" name="Rectangle 44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5" name="Rectangle 45"/>
          <p:cNvSpPr>
            <a:spLocks noChangeArrowheads="1"/>
          </p:cNvSpPr>
          <p:nvPr/>
        </p:nvSpPr>
        <p:spPr bwMode="auto">
          <a:xfrm>
            <a:off x="2127250" y="3554413"/>
            <a:ext cx="1249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HydrogeologicUnit</a:t>
            </a:r>
            <a:endParaRPr lang="en-US"/>
          </a:p>
        </p:txBody>
      </p:sp>
      <p:sp>
        <p:nvSpPr>
          <p:cNvPr id="45096" name="Rectangle 46"/>
          <p:cNvSpPr>
            <a:spLocks noChangeArrowheads="1"/>
          </p:cNvSpPr>
          <p:nvPr/>
        </p:nvSpPr>
        <p:spPr bwMode="auto">
          <a:xfrm>
            <a:off x="2149475" y="3732213"/>
            <a:ext cx="279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Table</a:t>
            </a:r>
            <a:endParaRPr lang="en-US"/>
          </a:p>
        </p:txBody>
      </p:sp>
      <p:sp>
        <p:nvSpPr>
          <p:cNvPr id="45097" name="Rectangle 47"/>
          <p:cNvSpPr>
            <a:spLocks noChangeArrowheads="1"/>
          </p:cNvSpPr>
          <p:nvPr/>
        </p:nvSpPr>
        <p:spPr bwMode="auto">
          <a:xfrm>
            <a:off x="3427413" y="3573463"/>
            <a:ext cx="273050" cy="161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8" name="Rectangle 48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9" name="Rectangle 49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0" name="Rectangle 50"/>
          <p:cNvSpPr>
            <a:spLocks noChangeArrowheads="1"/>
          </p:cNvSpPr>
          <p:nvPr/>
        </p:nvSpPr>
        <p:spPr bwMode="auto">
          <a:xfrm>
            <a:off x="3429000" y="3570288"/>
            <a:ext cx="239713" cy="136525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1" name="Line 51"/>
          <p:cNvSpPr>
            <a:spLocks noChangeShapeType="1"/>
          </p:cNvSpPr>
          <p:nvPr/>
        </p:nvSpPr>
        <p:spPr bwMode="auto">
          <a:xfrm>
            <a:off x="3429000" y="3579813"/>
            <a:ext cx="241300" cy="1587"/>
          </a:xfrm>
          <a:prstGeom prst="line">
            <a:avLst/>
          </a:prstGeom>
          <a:noFill/>
          <a:ln w="11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2" name="Rectangle 52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3" name="Rectangle 53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4" name="Line 54"/>
          <p:cNvSpPr>
            <a:spLocks noChangeShapeType="1"/>
          </p:cNvSpPr>
          <p:nvPr/>
        </p:nvSpPr>
        <p:spPr bwMode="auto">
          <a:xfrm>
            <a:off x="3429000" y="362108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5" name="Line 55"/>
          <p:cNvSpPr>
            <a:spLocks noChangeShapeType="1"/>
          </p:cNvSpPr>
          <p:nvPr/>
        </p:nvSpPr>
        <p:spPr bwMode="auto">
          <a:xfrm>
            <a:off x="3429000" y="3649663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6" name="Line 56"/>
          <p:cNvSpPr>
            <a:spLocks noChangeShapeType="1"/>
          </p:cNvSpPr>
          <p:nvPr/>
        </p:nvSpPr>
        <p:spPr bwMode="auto">
          <a:xfrm>
            <a:off x="3429000" y="367823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7" name="Rectangle 57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8" name="Rectangle 58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9" name="Line 59"/>
          <p:cNvSpPr>
            <a:spLocks noChangeShapeType="1"/>
          </p:cNvSpPr>
          <p:nvPr/>
        </p:nvSpPr>
        <p:spPr bwMode="auto">
          <a:xfrm>
            <a:off x="3549650" y="362108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0" name="Line 60"/>
          <p:cNvSpPr>
            <a:spLocks noChangeShapeType="1"/>
          </p:cNvSpPr>
          <p:nvPr/>
        </p:nvSpPr>
        <p:spPr bwMode="auto">
          <a:xfrm>
            <a:off x="3549650" y="3649663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1" name="Line 61"/>
          <p:cNvSpPr>
            <a:spLocks noChangeShapeType="1"/>
          </p:cNvSpPr>
          <p:nvPr/>
        </p:nvSpPr>
        <p:spPr bwMode="auto">
          <a:xfrm>
            <a:off x="3549650" y="367823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112" name="Picture 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5632450"/>
            <a:ext cx="22574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3" name="Freeform 63"/>
          <p:cNvSpPr>
            <a:spLocks/>
          </p:cNvSpPr>
          <p:nvPr/>
        </p:nvSpPr>
        <p:spPr bwMode="auto">
          <a:xfrm>
            <a:off x="6219825" y="3232150"/>
            <a:ext cx="444500" cy="234950"/>
          </a:xfrm>
          <a:custGeom>
            <a:avLst/>
            <a:gdLst>
              <a:gd name="T0" fmla="*/ 0 w 280"/>
              <a:gd name="T1" fmla="*/ 2147483647 h 148"/>
              <a:gd name="T2" fmla="*/ 2147483647 w 280"/>
              <a:gd name="T3" fmla="*/ 2147483647 h 148"/>
              <a:gd name="T4" fmla="*/ 2147483647 w 280"/>
              <a:gd name="T5" fmla="*/ 0 h 148"/>
              <a:gd name="T6" fmla="*/ 2147483647 w 280"/>
              <a:gd name="T7" fmla="*/ 0 h 148"/>
              <a:gd name="T8" fmla="*/ 0 60000 65536"/>
              <a:gd name="T9" fmla="*/ 0 60000 65536"/>
              <a:gd name="T10" fmla="*/ 0 60000 65536"/>
              <a:gd name="T11" fmla="*/ 0 60000 65536"/>
              <a:gd name="T12" fmla="*/ 0 w 280"/>
              <a:gd name="T13" fmla="*/ 0 h 148"/>
              <a:gd name="T14" fmla="*/ 280 w 280"/>
              <a:gd name="T15" fmla="*/ 148 h 1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0" h="148">
                <a:moveTo>
                  <a:pt x="0" y="148"/>
                </a:moveTo>
                <a:lnTo>
                  <a:pt x="126" y="148"/>
                </a:lnTo>
                <a:lnTo>
                  <a:pt x="126" y="0"/>
                </a:lnTo>
                <a:lnTo>
                  <a:pt x="280" y="0"/>
                </a:lnTo>
              </a:path>
            </a:pathLst>
          </a:custGeom>
          <a:noFill/>
          <a:ln w="2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4" name="Rectangle 64"/>
          <p:cNvSpPr>
            <a:spLocks noChangeArrowheads="1"/>
          </p:cNvSpPr>
          <p:nvPr/>
        </p:nvSpPr>
        <p:spPr bwMode="auto">
          <a:xfrm>
            <a:off x="6745288" y="3160713"/>
            <a:ext cx="163512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5" name="Rectangle 65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6" name="Rectangle 66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7" name="Freeform 67"/>
          <p:cNvSpPr>
            <a:spLocks/>
          </p:cNvSpPr>
          <p:nvPr/>
        </p:nvSpPr>
        <p:spPr bwMode="auto">
          <a:xfrm>
            <a:off x="6807200" y="3160713"/>
            <a:ext cx="55563" cy="127000"/>
          </a:xfrm>
          <a:custGeom>
            <a:avLst/>
            <a:gdLst>
              <a:gd name="T0" fmla="*/ 2147483647 w 35"/>
              <a:gd name="T1" fmla="*/ 0 h 80"/>
              <a:gd name="T2" fmla="*/ 0 w 35"/>
              <a:gd name="T3" fmla="*/ 2147483647 h 80"/>
              <a:gd name="T4" fmla="*/ 0 60000 65536"/>
              <a:gd name="T5" fmla="*/ 0 60000 65536"/>
              <a:gd name="T6" fmla="*/ 0 w 35"/>
              <a:gd name="T7" fmla="*/ 0 h 80"/>
              <a:gd name="T8" fmla="*/ 35 w 35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" h="80">
                <a:moveTo>
                  <a:pt x="35" y="0"/>
                </a:moveTo>
                <a:cubicBezTo>
                  <a:pt x="29" y="43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8" name="Freeform 68"/>
          <p:cNvSpPr>
            <a:spLocks/>
          </p:cNvSpPr>
          <p:nvPr/>
        </p:nvSpPr>
        <p:spPr bwMode="auto">
          <a:xfrm>
            <a:off x="6745288" y="3203575"/>
            <a:ext cx="103187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1" y="6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9" name="Rectangle 69"/>
          <p:cNvSpPr>
            <a:spLocks noChangeArrowheads="1"/>
          </p:cNvSpPr>
          <p:nvPr/>
        </p:nvSpPr>
        <p:spPr bwMode="auto">
          <a:xfrm>
            <a:off x="6745288" y="3155950"/>
            <a:ext cx="144462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0" name="Rectangle 70"/>
          <p:cNvSpPr>
            <a:spLocks noChangeArrowheads="1"/>
          </p:cNvSpPr>
          <p:nvPr/>
        </p:nvSpPr>
        <p:spPr bwMode="auto">
          <a:xfrm>
            <a:off x="6640513" y="3035300"/>
            <a:ext cx="1228725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1" name="Rectangle 71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2" name="Rectangle 72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3" name="Rectangle 73"/>
          <p:cNvSpPr>
            <a:spLocks noChangeArrowheads="1"/>
          </p:cNvSpPr>
          <p:nvPr/>
        </p:nvSpPr>
        <p:spPr bwMode="auto">
          <a:xfrm>
            <a:off x="6735763" y="3097213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SectionLine</a:t>
            </a:r>
            <a:endParaRPr lang="en-US"/>
          </a:p>
        </p:txBody>
      </p:sp>
      <p:sp>
        <p:nvSpPr>
          <p:cNvPr id="45124" name="Rectangle 74"/>
          <p:cNvSpPr>
            <a:spLocks noChangeArrowheads="1"/>
          </p:cNvSpPr>
          <p:nvPr/>
        </p:nvSpPr>
        <p:spPr bwMode="auto">
          <a:xfrm>
            <a:off x="6735763" y="3286125"/>
            <a:ext cx="3460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PointZ </a:t>
            </a:r>
            <a:endParaRPr lang="en-US"/>
          </a:p>
        </p:txBody>
      </p:sp>
      <p:sp>
        <p:nvSpPr>
          <p:cNvPr id="45125" name="Rectangle 75"/>
          <p:cNvSpPr>
            <a:spLocks noChangeArrowheads="1"/>
          </p:cNvSpPr>
          <p:nvPr/>
        </p:nvSpPr>
        <p:spPr bwMode="auto">
          <a:xfrm>
            <a:off x="7037388" y="328612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26" name="Rectangle 76"/>
          <p:cNvSpPr>
            <a:spLocks noChangeArrowheads="1"/>
          </p:cNvSpPr>
          <p:nvPr/>
        </p:nvSpPr>
        <p:spPr bwMode="auto">
          <a:xfrm>
            <a:off x="7591425" y="3117850"/>
            <a:ext cx="204788" cy="16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7" name="Rectangle 77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8" name="Rectangle 78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9" name="Line 79"/>
          <p:cNvSpPr>
            <a:spLocks noChangeShapeType="1"/>
          </p:cNvSpPr>
          <p:nvPr/>
        </p:nvSpPr>
        <p:spPr bwMode="auto">
          <a:xfrm>
            <a:off x="7632700" y="3149600"/>
            <a:ext cx="1588" cy="23813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0" name="Line 80"/>
          <p:cNvSpPr>
            <a:spLocks noChangeShapeType="1"/>
          </p:cNvSpPr>
          <p:nvPr/>
        </p:nvSpPr>
        <p:spPr bwMode="auto">
          <a:xfrm>
            <a:off x="7712075" y="3173413"/>
            <a:ext cx="1588" cy="523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1" name="Line 81"/>
          <p:cNvSpPr>
            <a:spLocks noChangeShapeType="1"/>
          </p:cNvSpPr>
          <p:nvPr/>
        </p:nvSpPr>
        <p:spPr bwMode="auto">
          <a:xfrm>
            <a:off x="7610475" y="3173413"/>
            <a:ext cx="136525" cy="15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2" name="Rectangle 82"/>
          <p:cNvSpPr>
            <a:spLocks noChangeArrowheads="1"/>
          </p:cNvSpPr>
          <p:nvPr/>
        </p:nvSpPr>
        <p:spPr bwMode="auto">
          <a:xfrm>
            <a:off x="7593013" y="3113088"/>
            <a:ext cx="179387" cy="1397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3" name="Rectangle 83"/>
          <p:cNvSpPr>
            <a:spLocks noChangeArrowheads="1"/>
          </p:cNvSpPr>
          <p:nvPr/>
        </p:nvSpPr>
        <p:spPr bwMode="auto">
          <a:xfrm>
            <a:off x="4870450" y="4256088"/>
            <a:ext cx="188913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4" name="Rectangle 84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5" name="Rectangle 85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6" name="Freeform 86"/>
          <p:cNvSpPr>
            <a:spLocks/>
          </p:cNvSpPr>
          <p:nvPr/>
        </p:nvSpPr>
        <p:spPr bwMode="auto">
          <a:xfrm>
            <a:off x="4941888" y="4256088"/>
            <a:ext cx="65087" cy="128587"/>
          </a:xfrm>
          <a:custGeom>
            <a:avLst/>
            <a:gdLst>
              <a:gd name="T0" fmla="*/ 2147483647 w 41"/>
              <a:gd name="T1" fmla="*/ 0 h 81"/>
              <a:gd name="T2" fmla="*/ 0 w 41"/>
              <a:gd name="T3" fmla="*/ 2147483647 h 81"/>
              <a:gd name="T4" fmla="*/ 0 60000 65536"/>
              <a:gd name="T5" fmla="*/ 0 60000 65536"/>
              <a:gd name="T6" fmla="*/ 0 w 41"/>
              <a:gd name="T7" fmla="*/ 0 h 81"/>
              <a:gd name="T8" fmla="*/ 41 w 41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" h="81">
                <a:moveTo>
                  <a:pt x="41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7" name="Freeform 87"/>
          <p:cNvSpPr>
            <a:spLocks/>
          </p:cNvSpPr>
          <p:nvPr/>
        </p:nvSpPr>
        <p:spPr bwMode="auto">
          <a:xfrm>
            <a:off x="4870450" y="4298950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8" name="Rectangle 88"/>
          <p:cNvSpPr>
            <a:spLocks noChangeArrowheads="1"/>
          </p:cNvSpPr>
          <p:nvPr/>
        </p:nvSpPr>
        <p:spPr bwMode="auto">
          <a:xfrm>
            <a:off x="4870450" y="4252913"/>
            <a:ext cx="166688" cy="13176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9" name="Rectangle 89"/>
          <p:cNvSpPr>
            <a:spLocks noChangeArrowheads="1"/>
          </p:cNvSpPr>
          <p:nvPr/>
        </p:nvSpPr>
        <p:spPr bwMode="auto">
          <a:xfrm>
            <a:off x="4749800" y="4132263"/>
            <a:ext cx="1497013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0" name="Rectangle 90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1" name="Rectangle 91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2" name="Rectangle 92"/>
          <p:cNvSpPr>
            <a:spLocks noChangeArrowheads="1"/>
          </p:cNvSpPr>
          <p:nvPr/>
        </p:nvSpPr>
        <p:spPr bwMode="auto">
          <a:xfrm>
            <a:off x="4805363" y="4213225"/>
            <a:ext cx="8366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GeoRasters</a:t>
            </a:r>
            <a:endParaRPr lang="en-US"/>
          </a:p>
        </p:txBody>
      </p:sp>
      <p:sp>
        <p:nvSpPr>
          <p:cNvPr id="45143" name="Rectangle 93"/>
          <p:cNvSpPr>
            <a:spLocks noChangeArrowheads="1"/>
          </p:cNvSpPr>
          <p:nvPr/>
        </p:nvSpPr>
        <p:spPr bwMode="auto">
          <a:xfrm>
            <a:off x="4838700" y="4379913"/>
            <a:ext cx="6191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Raster dataset</a:t>
            </a:r>
            <a:endParaRPr lang="en-US"/>
          </a:p>
        </p:txBody>
      </p:sp>
      <p:sp>
        <p:nvSpPr>
          <p:cNvPr id="45144" name="Rectangle 95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5" name="Rectangle 96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6" name="Rectangle 97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7" name="Rectangle 98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noFill/>
          <a:ln w="7">
            <a:solidFill>
              <a:srgbClr val="B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8" name="Rectangle 99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9" name="Rectangle 100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noFill/>
          <a:ln w="7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0" name="Rectangle 101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1" name="Rectangle 102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2" name="Freeform 103"/>
          <p:cNvSpPr>
            <a:spLocks/>
          </p:cNvSpPr>
          <p:nvPr/>
        </p:nvSpPr>
        <p:spPr bwMode="auto">
          <a:xfrm>
            <a:off x="6016625" y="4289425"/>
            <a:ext cx="100013" cy="63500"/>
          </a:xfrm>
          <a:custGeom>
            <a:avLst/>
            <a:gdLst>
              <a:gd name="T0" fmla="*/ 0 w 63"/>
              <a:gd name="T1" fmla="*/ 0 h 40"/>
              <a:gd name="T2" fmla="*/ 2147483647 w 63"/>
              <a:gd name="T3" fmla="*/ 2147483647 h 40"/>
              <a:gd name="T4" fmla="*/ 2147483647 w 63"/>
              <a:gd name="T5" fmla="*/ 2147483647 h 40"/>
              <a:gd name="T6" fmla="*/ 0 60000 65536"/>
              <a:gd name="T7" fmla="*/ 0 60000 65536"/>
              <a:gd name="T8" fmla="*/ 0 60000 65536"/>
              <a:gd name="T9" fmla="*/ 0 w 63"/>
              <a:gd name="T10" fmla="*/ 0 h 40"/>
              <a:gd name="T11" fmla="*/ 63 w 63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40">
                <a:moveTo>
                  <a:pt x="0" y="0"/>
                </a:moveTo>
                <a:lnTo>
                  <a:pt x="53" y="7"/>
                </a:lnTo>
                <a:lnTo>
                  <a:pt x="63" y="40"/>
                </a:lnTo>
              </a:path>
            </a:pathLst>
          </a:custGeom>
          <a:noFill/>
          <a:ln w="11" cap="flat">
            <a:solidFill>
              <a:srgbClr val="A8A8A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3" name="Line 104"/>
          <p:cNvSpPr>
            <a:spLocks noChangeShapeType="1"/>
          </p:cNvSpPr>
          <p:nvPr/>
        </p:nvSpPr>
        <p:spPr bwMode="auto">
          <a:xfrm flipH="1">
            <a:off x="6102350" y="4243388"/>
            <a:ext cx="39688" cy="57150"/>
          </a:xfrm>
          <a:prstGeom prst="line">
            <a:avLst/>
          </a:prstGeom>
          <a:noFill/>
          <a:ln w="11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4" name="Line 105"/>
          <p:cNvSpPr>
            <a:spLocks noChangeShapeType="1"/>
          </p:cNvSpPr>
          <p:nvPr/>
        </p:nvSpPr>
        <p:spPr bwMode="auto">
          <a:xfrm flipH="1">
            <a:off x="6097588" y="4238625"/>
            <a:ext cx="39687" cy="57150"/>
          </a:xfrm>
          <a:prstGeom prst="line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5" name="Freeform 106"/>
          <p:cNvSpPr>
            <a:spLocks/>
          </p:cNvSpPr>
          <p:nvPr/>
        </p:nvSpPr>
        <p:spPr bwMode="auto">
          <a:xfrm>
            <a:off x="6011863" y="4283075"/>
            <a:ext cx="101600" cy="69850"/>
          </a:xfrm>
          <a:custGeom>
            <a:avLst/>
            <a:gdLst>
              <a:gd name="T0" fmla="*/ 0 w 64"/>
              <a:gd name="T1" fmla="*/ 0 h 44"/>
              <a:gd name="T2" fmla="*/ 2147483647 w 64"/>
              <a:gd name="T3" fmla="*/ 2147483647 h 44"/>
              <a:gd name="T4" fmla="*/ 2147483647 w 64"/>
              <a:gd name="T5" fmla="*/ 2147483647 h 44"/>
              <a:gd name="T6" fmla="*/ 0 60000 65536"/>
              <a:gd name="T7" fmla="*/ 0 60000 65536"/>
              <a:gd name="T8" fmla="*/ 0 60000 65536"/>
              <a:gd name="T9" fmla="*/ 0 w 64"/>
              <a:gd name="T10" fmla="*/ 0 h 44"/>
              <a:gd name="T11" fmla="*/ 64 w 64"/>
              <a:gd name="T12" fmla="*/ 44 h 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" h="44">
                <a:moveTo>
                  <a:pt x="0" y="0"/>
                </a:moveTo>
                <a:lnTo>
                  <a:pt x="54" y="8"/>
                </a:lnTo>
                <a:lnTo>
                  <a:pt x="64" y="44"/>
                </a:lnTo>
              </a:path>
            </a:pathLst>
          </a:custGeom>
          <a:noFill/>
          <a:ln w="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6" name="Rectangle 107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7" name="Rectangle 108"/>
          <p:cNvSpPr>
            <a:spLocks noChangeArrowheads="1"/>
          </p:cNvSpPr>
          <p:nvPr/>
        </p:nvSpPr>
        <p:spPr bwMode="auto">
          <a:xfrm>
            <a:off x="6134100" y="4303713"/>
            <a:ext cx="11113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8" name="Rectangle 109"/>
          <p:cNvSpPr>
            <a:spLocks noChangeArrowheads="1"/>
          </p:cNvSpPr>
          <p:nvPr/>
        </p:nvSpPr>
        <p:spPr bwMode="auto">
          <a:xfrm>
            <a:off x="6129338" y="430053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" name="Rectangle 110"/>
          <p:cNvSpPr>
            <a:spLocks noChangeArrowheads="1"/>
          </p:cNvSpPr>
          <p:nvPr/>
        </p:nvSpPr>
        <p:spPr bwMode="auto">
          <a:xfrm>
            <a:off x="6062663" y="4319588"/>
            <a:ext cx="11112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0" name="Rectangle 111"/>
          <p:cNvSpPr>
            <a:spLocks noChangeArrowheads="1"/>
          </p:cNvSpPr>
          <p:nvPr/>
        </p:nvSpPr>
        <p:spPr bwMode="auto">
          <a:xfrm>
            <a:off x="6057900" y="4316413"/>
            <a:ext cx="11113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1" name="Rectangle 112"/>
          <p:cNvSpPr>
            <a:spLocks noChangeArrowheads="1"/>
          </p:cNvSpPr>
          <p:nvPr/>
        </p:nvSpPr>
        <p:spPr bwMode="auto">
          <a:xfrm>
            <a:off x="6070600" y="4259263"/>
            <a:ext cx="12700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2" name="Rectangle 113"/>
          <p:cNvSpPr>
            <a:spLocks noChangeArrowheads="1"/>
          </p:cNvSpPr>
          <p:nvPr/>
        </p:nvSpPr>
        <p:spPr bwMode="auto">
          <a:xfrm>
            <a:off x="6065838" y="425608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3" name="Rectangle 115"/>
          <p:cNvSpPr>
            <a:spLocks noChangeArrowheads="1"/>
          </p:cNvSpPr>
          <p:nvPr/>
        </p:nvSpPr>
        <p:spPr bwMode="auto">
          <a:xfrm>
            <a:off x="4860925" y="3394075"/>
            <a:ext cx="190500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4" name="Rectangle 116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5" name="Rectangle 117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6" name="Freeform 118"/>
          <p:cNvSpPr>
            <a:spLocks/>
          </p:cNvSpPr>
          <p:nvPr/>
        </p:nvSpPr>
        <p:spPr bwMode="auto">
          <a:xfrm>
            <a:off x="4933950" y="3394075"/>
            <a:ext cx="63500" cy="128588"/>
          </a:xfrm>
          <a:custGeom>
            <a:avLst/>
            <a:gdLst>
              <a:gd name="T0" fmla="*/ 2147483647 w 40"/>
              <a:gd name="T1" fmla="*/ 0 h 81"/>
              <a:gd name="T2" fmla="*/ 0 w 40"/>
              <a:gd name="T3" fmla="*/ 2147483647 h 81"/>
              <a:gd name="T4" fmla="*/ 0 60000 65536"/>
              <a:gd name="T5" fmla="*/ 0 60000 65536"/>
              <a:gd name="T6" fmla="*/ 0 w 40"/>
              <a:gd name="T7" fmla="*/ 0 h 81"/>
              <a:gd name="T8" fmla="*/ 40 w 40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1">
                <a:moveTo>
                  <a:pt x="40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7" name="Freeform 119"/>
          <p:cNvSpPr>
            <a:spLocks/>
          </p:cNvSpPr>
          <p:nvPr/>
        </p:nvSpPr>
        <p:spPr bwMode="auto">
          <a:xfrm>
            <a:off x="4862513" y="3436938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8" name="Rectangle 120"/>
          <p:cNvSpPr>
            <a:spLocks noChangeArrowheads="1"/>
          </p:cNvSpPr>
          <p:nvPr/>
        </p:nvSpPr>
        <p:spPr bwMode="auto">
          <a:xfrm>
            <a:off x="4862513" y="3390900"/>
            <a:ext cx="166687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9" name="Rectangle 121"/>
          <p:cNvSpPr>
            <a:spLocks noChangeArrowheads="1"/>
          </p:cNvSpPr>
          <p:nvPr/>
        </p:nvSpPr>
        <p:spPr bwMode="auto">
          <a:xfrm>
            <a:off x="4741863" y="3270250"/>
            <a:ext cx="1497012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0" name="Rectangle 122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1" name="Rectangle 123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2" name="Rectangle 124"/>
          <p:cNvSpPr>
            <a:spLocks noChangeArrowheads="1"/>
          </p:cNvSpPr>
          <p:nvPr/>
        </p:nvSpPr>
        <p:spPr bwMode="auto">
          <a:xfrm>
            <a:off x="4794250" y="3343275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GeoSection</a:t>
            </a:r>
            <a:endParaRPr lang="en-US"/>
          </a:p>
        </p:txBody>
      </p:sp>
      <p:sp>
        <p:nvSpPr>
          <p:cNvPr id="45173" name="Rectangle 125"/>
          <p:cNvSpPr>
            <a:spLocks noChangeArrowheads="1"/>
          </p:cNvSpPr>
          <p:nvPr/>
        </p:nvSpPr>
        <p:spPr bwMode="auto">
          <a:xfrm>
            <a:off x="4827588" y="3521075"/>
            <a:ext cx="5127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74" name="Rectangle 126"/>
          <p:cNvSpPr>
            <a:spLocks noChangeArrowheads="1"/>
          </p:cNvSpPr>
          <p:nvPr/>
        </p:nvSpPr>
        <p:spPr bwMode="auto">
          <a:xfrm>
            <a:off x="5295900" y="352107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75" name="Rectangle 127"/>
          <p:cNvSpPr>
            <a:spLocks noChangeArrowheads="1"/>
          </p:cNvSpPr>
          <p:nvPr/>
        </p:nvSpPr>
        <p:spPr bwMode="auto">
          <a:xfrm>
            <a:off x="5959475" y="3354388"/>
            <a:ext cx="212725" cy="169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6" name="Rectangle 128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7" name="Rectangle 129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8" name="Rectangle 130"/>
          <p:cNvSpPr>
            <a:spLocks noChangeArrowheads="1"/>
          </p:cNvSpPr>
          <p:nvPr/>
        </p:nvSpPr>
        <p:spPr bwMode="auto">
          <a:xfrm>
            <a:off x="5961063" y="334962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9" name="Freeform 131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0" name="Freeform 132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1" name="Freeform 133"/>
          <p:cNvSpPr>
            <a:spLocks/>
          </p:cNvSpPr>
          <p:nvPr/>
        </p:nvSpPr>
        <p:spPr bwMode="auto">
          <a:xfrm>
            <a:off x="6064250" y="3362325"/>
            <a:ext cx="58738" cy="120650"/>
          </a:xfrm>
          <a:custGeom>
            <a:avLst/>
            <a:gdLst>
              <a:gd name="T0" fmla="*/ 2147483647 w 37"/>
              <a:gd name="T1" fmla="*/ 0 h 76"/>
              <a:gd name="T2" fmla="*/ 2147483647 w 37"/>
              <a:gd name="T3" fmla="*/ 2147483647 h 76"/>
              <a:gd name="T4" fmla="*/ 0 w 37"/>
              <a:gd name="T5" fmla="*/ 2147483647 h 76"/>
              <a:gd name="T6" fmla="*/ 0 w 37"/>
              <a:gd name="T7" fmla="*/ 2147483647 h 76"/>
              <a:gd name="T8" fmla="*/ 0 w 37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76"/>
              <a:gd name="T17" fmla="*/ 37 w 37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76">
                <a:moveTo>
                  <a:pt x="37" y="0"/>
                </a:moveTo>
                <a:lnTo>
                  <a:pt x="37" y="26"/>
                </a:lnTo>
                <a:lnTo>
                  <a:pt x="0" y="76"/>
                </a:lnTo>
                <a:lnTo>
                  <a:pt x="0" y="43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2" name="Freeform 134"/>
          <p:cNvSpPr>
            <a:spLocks/>
          </p:cNvSpPr>
          <p:nvPr/>
        </p:nvSpPr>
        <p:spPr bwMode="auto">
          <a:xfrm>
            <a:off x="5980113" y="3408363"/>
            <a:ext cx="82550" cy="76200"/>
          </a:xfrm>
          <a:custGeom>
            <a:avLst/>
            <a:gdLst>
              <a:gd name="T0" fmla="*/ 2147483647 w 52"/>
              <a:gd name="T1" fmla="*/ 0 h 48"/>
              <a:gd name="T2" fmla="*/ 0 w 52"/>
              <a:gd name="T3" fmla="*/ 2147483647 h 48"/>
              <a:gd name="T4" fmla="*/ 2147483647 w 52"/>
              <a:gd name="T5" fmla="*/ 2147483647 h 48"/>
              <a:gd name="T6" fmla="*/ 0 60000 65536"/>
              <a:gd name="T7" fmla="*/ 0 60000 65536"/>
              <a:gd name="T8" fmla="*/ 0 60000 65536"/>
              <a:gd name="T9" fmla="*/ 0 w 52"/>
              <a:gd name="T10" fmla="*/ 0 h 48"/>
              <a:gd name="T11" fmla="*/ 52 w 5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8">
                <a:moveTo>
                  <a:pt x="2" y="0"/>
                </a:moveTo>
                <a:lnTo>
                  <a:pt x="0" y="23"/>
                </a:lnTo>
                <a:lnTo>
                  <a:pt x="52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3" name="Freeform 135"/>
          <p:cNvSpPr>
            <a:spLocks/>
          </p:cNvSpPr>
          <p:nvPr/>
        </p:nvSpPr>
        <p:spPr bwMode="auto">
          <a:xfrm>
            <a:off x="5980113" y="3368675"/>
            <a:ext cx="73025" cy="76200"/>
          </a:xfrm>
          <a:custGeom>
            <a:avLst/>
            <a:gdLst>
              <a:gd name="T0" fmla="*/ 2147483647 w 46"/>
              <a:gd name="T1" fmla="*/ 0 h 48"/>
              <a:gd name="T2" fmla="*/ 2147483647 w 46"/>
              <a:gd name="T3" fmla="*/ 2147483647 h 48"/>
              <a:gd name="T4" fmla="*/ 0 w 46"/>
              <a:gd name="T5" fmla="*/ 2147483647 h 48"/>
              <a:gd name="T6" fmla="*/ 0 60000 65536"/>
              <a:gd name="T7" fmla="*/ 0 60000 65536"/>
              <a:gd name="T8" fmla="*/ 0 60000 65536"/>
              <a:gd name="T9" fmla="*/ 0 w 46"/>
              <a:gd name="T10" fmla="*/ 0 h 48"/>
              <a:gd name="T11" fmla="*/ 46 w 4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48">
                <a:moveTo>
                  <a:pt x="29" y="0"/>
                </a:moveTo>
                <a:lnTo>
                  <a:pt x="46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4" name="Line 136"/>
          <p:cNvSpPr>
            <a:spLocks noChangeShapeType="1"/>
          </p:cNvSpPr>
          <p:nvPr/>
        </p:nvSpPr>
        <p:spPr bwMode="auto">
          <a:xfrm flipH="1">
            <a:off x="6053138" y="3403600"/>
            <a:ext cx="69850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5" name="Rectangle 137"/>
          <p:cNvSpPr>
            <a:spLocks noChangeArrowheads="1"/>
          </p:cNvSpPr>
          <p:nvPr/>
        </p:nvSpPr>
        <p:spPr bwMode="auto">
          <a:xfrm>
            <a:off x="4768850" y="5453063"/>
            <a:ext cx="190500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6" name="Rectangle 138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7" name="Rectangle 139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8" name="Freeform 140"/>
          <p:cNvSpPr>
            <a:spLocks/>
          </p:cNvSpPr>
          <p:nvPr/>
        </p:nvSpPr>
        <p:spPr bwMode="auto">
          <a:xfrm>
            <a:off x="4841875" y="5453063"/>
            <a:ext cx="63500" cy="127000"/>
          </a:xfrm>
          <a:custGeom>
            <a:avLst/>
            <a:gdLst>
              <a:gd name="T0" fmla="*/ 2147483647 w 40"/>
              <a:gd name="T1" fmla="*/ 0 h 80"/>
              <a:gd name="T2" fmla="*/ 0 w 40"/>
              <a:gd name="T3" fmla="*/ 2147483647 h 80"/>
              <a:gd name="T4" fmla="*/ 0 60000 65536"/>
              <a:gd name="T5" fmla="*/ 0 60000 65536"/>
              <a:gd name="T6" fmla="*/ 0 w 40"/>
              <a:gd name="T7" fmla="*/ 0 h 80"/>
              <a:gd name="T8" fmla="*/ 40 w 40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0">
                <a:moveTo>
                  <a:pt x="40" y="0"/>
                </a:moveTo>
                <a:cubicBezTo>
                  <a:pt x="32" y="44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9" name="Freeform 141"/>
          <p:cNvSpPr>
            <a:spLocks/>
          </p:cNvSpPr>
          <p:nvPr/>
        </p:nvSpPr>
        <p:spPr bwMode="auto">
          <a:xfrm>
            <a:off x="4770438" y="5495925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6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0" name="Rectangle 142"/>
          <p:cNvSpPr>
            <a:spLocks noChangeArrowheads="1"/>
          </p:cNvSpPr>
          <p:nvPr/>
        </p:nvSpPr>
        <p:spPr bwMode="auto">
          <a:xfrm>
            <a:off x="4770438" y="5449888"/>
            <a:ext cx="166687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1" name="Rectangle 143"/>
          <p:cNvSpPr>
            <a:spLocks noChangeArrowheads="1"/>
          </p:cNvSpPr>
          <p:nvPr/>
        </p:nvSpPr>
        <p:spPr bwMode="auto">
          <a:xfrm>
            <a:off x="4649788" y="5327650"/>
            <a:ext cx="1497012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2" name="Rectangle 144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3" name="Rectangle 145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4" name="Rectangle 146"/>
          <p:cNvSpPr>
            <a:spLocks noChangeArrowheads="1"/>
          </p:cNvSpPr>
          <p:nvPr/>
        </p:nvSpPr>
        <p:spPr bwMode="auto">
          <a:xfrm>
            <a:off x="4705350" y="5407025"/>
            <a:ext cx="8366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GeoVolume</a:t>
            </a:r>
            <a:endParaRPr lang="en-US"/>
          </a:p>
        </p:txBody>
      </p:sp>
      <p:sp>
        <p:nvSpPr>
          <p:cNvPr id="45195" name="Rectangle 147"/>
          <p:cNvSpPr>
            <a:spLocks noChangeArrowheads="1"/>
          </p:cNvSpPr>
          <p:nvPr/>
        </p:nvSpPr>
        <p:spPr bwMode="auto">
          <a:xfrm>
            <a:off x="4738688" y="5573713"/>
            <a:ext cx="51276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96" name="Rectangle 148"/>
          <p:cNvSpPr>
            <a:spLocks noChangeArrowheads="1"/>
          </p:cNvSpPr>
          <p:nvPr/>
        </p:nvSpPr>
        <p:spPr bwMode="auto">
          <a:xfrm>
            <a:off x="5207000" y="5573713"/>
            <a:ext cx="5461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97" name="Rectangle 149"/>
          <p:cNvSpPr>
            <a:spLocks noChangeArrowheads="1"/>
          </p:cNvSpPr>
          <p:nvPr/>
        </p:nvSpPr>
        <p:spPr bwMode="auto">
          <a:xfrm>
            <a:off x="5884863" y="5403850"/>
            <a:ext cx="212725" cy="1698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8" name="Rectangle 150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9" name="Rectangle 151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0" name="Rectangle 152"/>
          <p:cNvSpPr>
            <a:spLocks noChangeArrowheads="1"/>
          </p:cNvSpPr>
          <p:nvPr/>
        </p:nvSpPr>
        <p:spPr bwMode="auto">
          <a:xfrm>
            <a:off x="5884863" y="540067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1" name="Freeform 153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2" name="Freeform 154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3" name="Freeform 155"/>
          <p:cNvSpPr>
            <a:spLocks/>
          </p:cNvSpPr>
          <p:nvPr/>
        </p:nvSpPr>
        <p:spPr bwMode="auto">
          <a:xfrm>
            <a:off x="5988050" y="5411788"/>
            <a:ext cx="60325" cy="122237"/>
          </a:xfrm>
          <a:custGeom>
            <a:avLst/>
            <a:gdLst>
              <a:gd name="T0" fmla="*/ 2147483647 w 38"/>
              <a:gd name="T1" fmla="*/ 0 h 77"/>
              <a:gd name="T2" fmla="*/ 2147483647 w 38"/>
              <a:gd name="T3" fmla="*/ 2147483647 h 77"/>
              <a:gd name="T4" fmla="*/ 0 w 38"/>
              <a:gd name="T5" fmla="*/ 2147483647 h 77"/>
              <a:gd name="T6" fmla="*/ 0 w 38"/>
              <a:gd name="T7" fmla="*/ 2147483647 h 77"/>
              <a:gd name="T8" fmla="*/ 0 w 38"/>
              <a:gd name="T9" fmla="*/ 2147483647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77"/>
              <a:gd name="T17" fmla="*/ 38 w 38"/>
              <a:gd name="T18" fmla="*/ 77 h 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77">
                <a:moveTo>
                  <a:pt x="38" y="0"/>
                </a:moveTo>
                <a:lnTo>
                  <a:pt x="38" y="26"/>
                </a:lnTo>
                <a:lnTo>
                  <a:pt x="0" y="77"/>
                </a:lnTo>
                <a:lnTo>
                  <a:pt x="0" y="44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4" name="Freeform 156"/>
          <p:cNvSpPr>
            <a:spLocks/>
          </p:cNvSpPr>
          <p:nvPr/>
        </p:nvSpPr>
        <p:spPr bwMode="auto">
          <a:xfrm>
            <a:off x="5903913" y="5459413"/>
            <a:ext cx="82550" cy="74612"/>
          </a:xfrm>
          <a:custGeom>
            <a:avLst/>
            <a:gdLst>
              <a:gd name="T0" fmla="*/ 2147483647 w 52"/>
              <a:gd name="T1" fmla="*/ 0 h 47"/>
              <a:gd name="T2" fmla="*/ 0 w 52"/>
              <a:gd name="T3" fmla="*/ 2147483647 h 47"/>
              <a:gd name="T4" fmla="*/ 2147483647 w 52"/>
              <a:gd name="T5" fmla="*/ 2147483647 h 47"/>
              <a:gd name="T6" fmla="*/ 0 60000 65536"/>
              <a:gd name="T7" fmla="*/ 0 60000 65536"/>
              <a:gd name="T8" fmla="*/ 0 60000 65536"/>
              <a:gd name="T9" fmla="*/ 0 w 52"/>
              <a:gd name="T10" fmla="*/ 0 h 47"/>
              <a:gd name="T11" fmla="*/ 52 w 52"/>
              <a:gd name="T12" fmla="*/ 47 h 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7">
                <a:moveTo>
                  <a:pt x="2" y="0"/>
                </a:moveTo>
                <a:lnTo>
                  <a:pt x="0" y="23"/>
                </a:lnTo>
                <a:lnTo>
                  <a:pt x="52" y="47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5" name="Freeform 157"/>
          <p:cNvSpPr>
            <a:spLocks/>
          </p:cNvSpPr>
          <p:nvPr/>
        </p:nvSpPr>
        <p:spPr bwMode="auto">
          <a:xfrm>
            <a:off x="5905500" y="5418138"/>
            <a:ext cx="71438" cy="76200"/>
          </a:xfrm>
          <a:custGeom>
            <a:avLst/>
            <a:gdLst>
              <a:gd name="T0" fmla="*/ 2147483647 w 45"/>
              <a:gd name="T1" fmla="*/ 0 h 48"/>
              <a:gd name="T2" fmla="*/ 2147483647 w 45"/>
              <a:gd name="T3" fmla="*/ 2147483647 h 48"/>
              <a:gd name="T4" fmla="*/ 0 w 45"/>
              <a:gd name="T5" fmla="*/ 2147483647 h 48"/>
              <a:gd name="T6" fmla="*/ 0 60000 65536"/>
              <a:gd name="T7" fmla="*/ 0 60000 65536"/>
              <a:gd name="T8" fmla="*/ 0 60000 65536"/>
              <a:gd name="T9" fmla="*/ 0 w 45"/>
              <a:gd name="T10" fmla="*/ 0 h 48"/>
              <a:gd name="T11" fmla="*/ 45 w 45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" h="48">
                <a:moveTo>
                  <a:pt x="28" y="0"/>
                </a:moveTo>
                <a:lnTo>
                  <a:pt x="45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6" name="Line 158"/>
          <p:cNvSpPr>
            <a:spLocks noChangeShapeType="1"/>
          </p:cNvSpPr>
          <p:nvPr/>
        </p:nvSpPr>
        <p:spPr bwMode="auto">
          <a:xfrm flipH="1">
            <a:off x="5976938" y="5453063"/>
            <a:ext cx="71437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7" name="Rectangle 159"/>
          <p:cNvSpPr>
            <a:spLocks noChangeArrowheads="1"/>
          </p:cNvSpPr>
          <p:nvPr/>
        </p:nvSpPr>
        <p:spPr bwMode="auto">
          <a:xfrm>
            <a:off x="6554788" y="3082925"/>
            <a:ext cx="12223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45208" name="Rectangle 160"/>
          <p:cNvSpPr>
            <a:spLocks noChangeArrowheads="1"/>
          </p:cNvSpPr>
          <p:nvPr/>
        </p:nvSpPr>
        <p:spPr bwMode="auto">
          <a:xfrm>
            <a:off x="6253163" y="3336925"/>
            <a:ext cx="1333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*</a:t>
            </a:r>
            <a:endParaRPr lang="en-US"/>
          </a:p>
        </p:txBody>
      </p:sp>
      <p:sp>
        <p:nvSpPr>
          <p:cNvPr id="45209" name="Freeform 161"/>
          <p:cNvSpPr>
            <a:spLocks noEditPoints="1"/>
          </p:cNvSpPr>
          <p:nvPr/>
        </p:nvSpPr>
        <p:spPr bwMode="auto">
          <a:xfrm>
            <a:off x="3995738" y="2755900"/>
            <a:ext cx="631825" cy="687388"/>
          </a:xfrm>
          <a:custGeom>
            <a:avLst/>
            <a:gdLst>
              <a:gd name="T0" fmla="*/ 2147483647 w 906"/>
              <a:gd name="T1" fmla="*/ 2147483647 h 984"/>
              <a:gd name="T2" fmla="*/ 2147483647 w 906"/>
              <a:gd name="T3" fmla="*/ 2147483647 h 984"/>
              <a:gd name="T4" fmla="*/ 2147483647 w 906"/>
              <a:gd name="T5" fmla="*/ 2147483647 h 984"/>
              <a:gd name="T6" fmla="*/ 2147483647 w 906"/>
              <a:gd name="T7" fmla="*/ 2147483647 h 984"/>
              <a:gd name="T8" fmla="*/ 2147483647 w 906"/>
              <a:gd name="T9" fmla="*/ 2147483647 h 984"/>
              <a:gd name="T10" fmla="*/ 2147483647 w 906"/>
              <a:gd name="T11" fmla="*/ 2147483647 h 984"/>
              <a:gd name="T12" fmla="*/ 2147483647 w 906"/>
              <a:gd name="T13" fmla="*/ 2147483647 h 984"/>
              <a:gd name="T14" fmla="*/ 2147483647 w 906"/>
              <a:gd name="T15" fmla="*/ 2147483647 h 984"/>
              <a:gd name="T16" fmla="*/ 2147483647 w 906"/>
              <a:gd name="T17" fmla="*/ 2147483647 h 984"/>
              <a:gd name="T18" fmla="*/ 2147483647 w 906"/>
              <a:gd name="T19" fmla="*/ 2147483647 h 984"/>
              <a:gd name="T20" fmla="*/ 2147483647 w 906"/>
              <a:gd name="T21" fmla="*/ 2147483647 h 984"/>
              <a:gd name="T22" fmla="*/ 2147483647 w 906"/>
              <a:gd name="T23" fmla="*/ 2147483647 h 984"/>
              <a:gd name="T24" fmla="*/ 2147483647 w 906"/>
              <a:gd name="T25" fmla="*/ 2147483647 h 984"/>
              <a:gd name="T26" fmla="*/ 2147483647 w 906"/>
              <a:gd name="T27" fmla="*/ 2147483647 h 984"/>
              <a:gd name="T28" fmla="*/ 2147483647 w 906"/>
              <a:gd name="T29" fmla="*/ 2147483647 h 984"/>
              <a:gd name="T30" fmla="*/ 2147483647 w 906"/>
              <a:gd name="T31" fmla="*/ 2147483647 h 984"/>
              <a:gd name="T32" fmla="*/ 2147483647 w 906"/>
              <a:gd name="T33" fmla="*/ 2147483647 h 984"/>
              <a:gd name="T34" fmla="*/ 2147483647 w 906"/>
              <a:gd name="T35" fmla="*/ 2147483647 h 984"/>
              <a:gd name="T36" fmla="*/ 2147483647 w 906"/>
              <a:gd name="T37" fmla="*/ 2147483647 h 984"/>
              <a:gd name="T38" fmla="*/ 2147483647 w 906"/>
              <a:gd name="T39" fmla="*/ 2147483647 h 984"/>
              <a:gd name="T40" fmla="*/ 2147483647 w 906"/>
              <a:gd name="T41" fmla="*/ 2147483647 h 984"/>
              <a:gd name="T42" fmla="*/ 2147483647 w 906"/>
              <a:gd name="T43" fmla="*/ 2147483647 h 984"/>
              <a:gd name="T44" fmla="*/ 2147483647 w 906"/>
              <a:gd name="T45" fmla="*/ 2147483647 h 984"/>
              <a:gd name="T46" fmla="*/ 2147483647 w 906"/>
              <a:gd name="T47" fmla="*/ 2147483647 h 984"/>
              <a:gd name="T48" fmla="*/ 2147483647 w 906"/>
              <a:gd name="T49" fmla="*/ 2147483647 h 984"/>
              <a:gd name="T50" fmla="*/ 2147483647 w 906"/>
              <a:gd name="T51" fmla="*/ 2147483647 h 984"/>
              <a:gd name="T52" fmla="*/ 2147483647 w 906"/>
              <a:gd name="T53" fmla="*/ 2147483647 h 984"/>
              <a:gd name="T54" fmla="*/ 2147483647 w 906"/>
              <a:gd name="T55" fmla="*/ 2147483647 h 984"/>
              <a:gd name="T56" fmla="*/ 2147483647 w 906"/>
              <a:gd name="T57" fmla="*/ 2147483647 h 984"/>
              <a:gd name="T58" fmla="*/ 2147483647 w 906"/>
              <a:gd name="T59" fmla="*/ 2147483647 h 984"/>
              <a:gd name="T60" fmla="*/ 2147483647 w 906"/>
              <a:gd name="T61" fmla="*/ 2147483647 h 984"/>
              <a:gd name="T62" fmla="*/ 2147483647 w 906"/>
              <a:gd name="T63" fmla="*/ 2147483647 h 984"/>
              <a:gd name="T64" fmla="*/ 2147483647 w 906"/>
              <a:gd name="T65" fmla="*/ 2147483647 h 984"/>
              <a:gd name="T66" fmla="*/ 2147483647 w 906"/>
              <a:gd name="T67" fmla="*/ 2147483647 h 984"/>
              <a:gd name="T68" fmla="*/ 2147483647 w 906"/>
              <a:gd name="T69" fmla="*/ 2147483647 h 984"/>
              <a:gd name="T70" fmla="*/ 2147483647 w 906"/>
              <a:gd name="T71" fmla="*/ 2147483647 h 984"/>
              <a:gd name="T72" fmla="*/ 2147483647 w 906"/>
              <a:gd name="T73" fmla="*/ 2147483647 h 984"/>
              <a:gd name="T74" fmla="*/ 2147483647 w 906"/>
              <a:gd name="T75" fmla="*/ 2147483647 h 984"/>
              <a:gd name="T76" fmla="*/ 2147483647 w 906"/>
              <a:gd name="T77" fmla="*/ 2147483647 h 984"/>
              <a:gd name="T78" fmla="*/ 2147483647 w 906"/>
              <a:gd name="T79" fmla="*/ 2147483647 h 984"/>
              <a:gd name="T80" fmla="*/ 2147483647 w 906"/>
              <a:gd name="T81" fmla="*/ 2147483647 h 984"/>
              <a:gd name="T82" fmla="*/ 2147483647 w 906"/>
              <a:gd name="T83" fmla="*/ 2147483647 h 984"/>
              <a:gd name="T84" fmla="*/ 2147483647 w 906"/>
              <a:gd name="T85" fmla="*/ 2147483647 h 984"/>
              <a:gd name="T86" fmla="*/ 2147483647 w 906"/>
              <a:gd name="T87" fmla="*/ 2147483647 h 984"/>
              <a:gd name="T88" fmla="*/ 2147483647 w 906"/>
              <a:gd name="T89" fmla="*/ 2147483647 h 984"/>
              <a:gd name="T90" fmla="*/ 2147483647 w 906"/>
              <a:gd name="T91" fmla="*/ 2147483647 h 984"/>
              <a:gd name="T92" fmla="*/ 2147483647 w 906"/>
              <a:gd name="T93" fmla="*/ 2147483647 h 984"/>
              <a:gd name="T94" fmla="*/ 2147483647 w 906"/>
              <a:gd name="T95" fmla="*/ 2147483647 h 984"/>
              <a:gd name="T96" fmla="*/ 2147483647 w 906"/>
              <a:gd name="T97" fmla="*/ 2147483647 h 98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06"/>
              <a:gd name="T148" fmla="*/ 0 h 984"/>
              <a:gd name="T149" fmla="*/ 906 w 906"/>
              <a:gd name="T150" fmla="*/ 984 h 98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06" h="984">
                <a:moveTo>
                  <a:pt x="903" y="15"/>
                </a:moveTo>
                <a:lnTo>
                  <a:pt x="892" y="26"/>
                </a:lnTo>
                <a:cubicBezTo>
                  <a:pt x="889" y="30"/>
                  <a:pt x="884" y="30"/>
                  <a:pt x="881" y="27"/>
                </a:cubicBezTo>
                <a:cubicBezTo>
                  <a:pt x="878" y="24"/>
                  <a:pt x="878" y="19"/>
                  <a:pt x="881" y="16"/>
                </a:cubicBezTo>
                <a:lnTo>
                  <a:pt x="891" y="4"/>
                </a:lnTo>
                <a:cubicBezTo>
                  <a:pt x="894" y="1"/>
                  <a:pt x="900" y="0"/>
                  <a:pt x="903" y="3"/>
                </a:cubicBezTo>
                <a:cubicBezTo>
                  <a:pt x="906" y="6"/>
                  <a:pt x="906" y="11"/>
                  <a:pt x="903" y="15"/>
                </a:cubicBezTo>
                <a:close/>
                <a:moveTo>
                  <a:pt x="871" y="50"/>
                </a:moveTo>
                <a:lnTo>
                  <a:pt x="860" y="62"/>
                </a:lnTo>
                <a:cubicBezTo>
                  <a:pt x="857" y="65"/>
                  <a:pt x="852" y="65"/>
                  <a:pt x="849" y="62"/>
                </a:cubicBezTo>
                <a:cubicBezTo>
                  <a:pt x="845" y="59"/>
                  <a:pt x="845" y="54"/>
                  <a:pt x="848" y="51"/>
                </a:cubicBezTo>
                <a:lnTo>
                  <a:pt x="859" y="39"/>
                </a:lnTo>
                <a:cubicBezTo>
                  <a:pt x="862" y="36"/>
                  <a:pt x="867" y="36"/>
                  <a:pt x="870" y="39"/>
                </a:cubicBezTo>
                <a:cubicBezTo>
                  <a:pt x="874" y="42"/>
                  <a:pt x="874" y="47"/>
                  <a:pt x="871" y="50"/>
                </a:cubicBezTo>
                <a:close/>
                <a:moveTo>
                  <a:pt x="838" y="85"/>
                </a:moveTo>
                <a:lnTo>
                  <a:pt x="827" y="97"/>
                </a:lnTo>
                <a:cubicBezTo>
                  <a:pt x="824" y="100"/>
                  <a:pt x="819" y="101"/>
                  <a:pt x="816" y="98"/>
                </a:cubicBezTo>
                <a:cubicBezTo>
                  <a:pt x="813" y="95"/>
                  <a:pt x="813" y="90"/>
                  <a:pt x="816" y="86"/>
                </a:cubicBezTo>
                <a:lnTo>
                  <a:pt x="826" y="74"/>
                </a:lnTo>
                <a:cubicBezTo>
                  <a:pt x="829" y="71"/>
                  <a:pt x="835" y="71"/>
                  <a:pt x="838" y="74"/>
                </a:cubicBezTo>
                <a:cubicBezTo>
                  <a:pt x="841" y="77"/>
                  <a:pt x="841" y="82"/>
                  <a:pt x="838" y="85"/>
                </a:cubicBezTo>
                <a:close/>
                <a:moveTo>
                  <a:pt x="806" y="121"/>
                </a:moveTo>
                <a:lnTo>
                  <a:pt x="795" y="132"/>
                </a:lnTo>
                <a:cubicBezTo>
                  <a:pt x="792" y="136"/>
                  <a:pt x="787" y="136"/>
                  <a:pt x="784" y="133"/>
                </a:cubicBezTo>
                <a:cubicBezTo>
                  <a:pt x="780" y="130"/>
                  <a:pt x="780" y="125"/>
                  <a:pt x="783" y="122"/>
                </a:cubicBezTo>
                <a:lnTo>
                  <a:pt x="794" y="110"/>
                </a:lnTo>
                <a:cubicBezTo>
                  <a:pt x="797" y="107"/>
                  <a:pt x="802" y="106"/>
                  <a:pt x="805" y="109"/>
                </a:cubicBezTo>
                <a:cubicBezTo>
                  <a:pt x="809" y="112"/>
                  <a:pt x="809" y="117"/>
                  <a:pt x="806" y="121"/>
                </a:cubicBezTo>
                <a:close/>
                <a:moveTo>
                  <a:pt x="773" y="156"/>
                </a:moveTo>
                <a:lnTo>
                  <a:pt x="762" y="168"/>
                </a:lnTo>
                <a:cubicBezTo>
                  <a:pt x="759" y="171"/>
                  <a:pt x="754" y="171"/>
                  <a:pt x="751" y="168"/>
                </a:cubicBezTo>
                <a:cubicBezTo>
                  <a:pt x="748" y="165"/>
                  <a:pt x="748" y="160"/>
                  <a:pt x="751" y="157"/>
                </a:cubicBezTo>
                <a:lnTo>
                  <a:pt x="761" y="145"/>
                </a:lnTo>
                <a:cubicBezTo>
                  <a:pt x="764" y="142"/>
                  <a:pt x="770" y="142"/>
                  <a:pt x="773" y="145"/>
                </a:cubicBezTo>
                <a:cubicBezTo>
                  <a:pt x="776" y="148"/>
                  <a:pt x="776" y="153"/>
                  <a:pt x="773" y="156"/>
                </a:cubicBezTo>
                <a:close/>
                <a:moveTo>
                  <a:pt x="741" y="191"/>
                </a:moveTo>
                <a:lnTo>
                  <a:pt x="730" y="203"/>
                </a:lnTo>
                <a:cubicBezTo>
                  <a:pt x="727" y="206"/>
                  <a:pt x="722" y="207"/>
                  <a:pt x="719" y="204"/>
                </a:cubicBezTo>
                <a:cubicBezTo>
                  <a:pt x="715" y="201"/>
                  <a:pt x="715" y="195"/>
                  <a:pt x="718" y="192"/>
                </a:cubicBezTo>
                <a:lnTo>
                  <a:pt x="729" y="180"/>
                </a:lnTo>
                <a:cubicBezTo>
                  <a:pt x="732" y="177"/>
                  <a:pt x="737" y="177"/>
                  <a:pt x="740" y="180"/>
                </a:cubicBezTo>
                <a:cubicBezTo>
                  <a:pt x="744" y="183"/>
                  <a:pt x="744" y="188"/>
                  <a:pt x="741" y="191"/>
                </a:cubicBezTo>
                <a:close/>
                <a:moveTo>
                  <a:pt x="708" y="227"/>
                </a:moveTo>
                <a:lnTo>
                  <a:pt x="697" y="238"/>
                </a:lnTo>
                <a:cubicBezTo>
                  <a:pt x="694" y="242"/>
                  <a:pt x="689" y="242"/>
                  <a:pt x="686" y="239"/>
                </a:cubicBezTo>
                <a:cubicBezTo>
                  <a:pt x="683" y="236"/>
                  <a:pt x="683" y="231"/>
                  <a:pt x="686" y="228"/>
                </a:cubicBezTo>
                <a:lnTo>
                  <a:pt x="696" y="216"/>
                </a:lnTo>
                <a:cubicBezTo>
                  <a:pt x="699" y="213"/>
                  <a:pt x="705" y="212"/>
                  <a:pt x="708" y="215"/>
                </a:cubicBezTo>
                <a:cubicBezTo>
                  <a:pt x="711" y="218"/>
                  <a:pt x="711" y="223"/>
                  <a:pt x="708" y="227"/>
                </a:cubicBezTo>
                <a:close/>
                <a:moveTo>
                  <a:pt x="676" y="262"/>
                </a:moveTo>
                <a:lnTo>
                  <a:pt x="665" y="274"/>
                </a:lnTo>
                <a:cubicBezTo>
                  <a:pt x="662" y="277"/>
                  <a:pt x="657" y="277"/>
                  <a:pt x="654" y="274"/>
                </a:cubicBezTo>
                <a:cubicBezTo>
                  <a:pt x="650" y="271"/>
                  <a:pt x="650" y="266"/>
                  <a:pt x="653" y="263"/>
                </a:cubicBezTo>
                <a:lnTo>
                  <a:pt x="664" y="251"/>
                </a:lnTo>
                <a:cubicBezTo>
                  <a:pt x="667" y="248"/>
                  <a:pt x="672" y="248"/>
                  <a:pt x="675" y="251"/>
                </a:cubicBezTo>
                <a:cubicBezTo>
                  <a:pt x="679" y="254"/>
                  <a:pt x="679" y="259"/>
                  <a:pt x="676" y="262"/>
                </a:cubicBezTo>
                <a:close/>
                <a:moveTo>
                  <a:pt x="643" y="297"/>
                </a:moveTo>
                <a:lnTo>
                  <a:pt x="632" y="309"/>
                </a:lnTo>
                <a:cubicBezTo>
                  <a:pt x="629" y="312"/>
                  <a:pt x="624" y="313"/>
                  <a:pt x="621" y="310"/>
                </a:cubicBezTo>
                <a:cubicBezTo>
                  <a:pt x="618" y="307"/>
                  <a:pt x="618" y="301"/>
                  <a:pt x="621" y="298"/>
                </a:cubicBezTo>
                <a:lnTo>
                  <a:pt x="631" y="286"/>
                </a:lnTo>
                <a:cubicBezTo>
                  <a:pt x="634" y="283"/>
                  <a:pt x="640" y="283"/>
                  <a:pt x="643" y="286"/>
                </a:cubicBezTo>
                <a:cubicBezTo>
                  <a:pt x="646" y="289"/>
                  <a:pt x="646" y="294"/>
                  <a:pt x="643" y="297"/>
                </a:cubicBezTo>
                <a:close/>
                <a:moveTo>
                  <a:pt x="611" y="333"/>
                </a:moveTo>
                <a:lnTo>
                  <a:pt x="600" y="344"/>
                </a:lnTo>
                <a:cubicBezTo>
                  <a:pt x="597" y="348"/>
                  <a:pt x="592" y="348"/>
                  <a:pt x="589" y="345"/>
                </a:cubicBezTo>
                <a:cubicBezTo>
                  <a:pt x="585" y="342"/>
                  <a:pt x="585" y="337"/>
                  <a:pt x="588" y="334"/>
                </a:cubicBezTo>
                <a:lnTo>
                  <a:pt x="599" y="322"/>
                </a:lnTo>
                <a:cubicBezTo>
                  <a:pt x="602" y="319"/>
                  <a:pt x="607" y="318"/>
                  <a:pt x="610" y="321"/>
                </a:cubicBezTo>
                <a:cubicBezTo>
                  <a:pt x="614" y="324"/>
                  <a:pt x="614" y="329"/>
                  <a:pt x="611" y="333"/>
                </a:cubicBezTo>
                <a:close/>
                <a:moveTo>
                  <a:pt x="578" y="368"/>
                </a:moveTo>
                <a:lnTo>
                  <a:pt x="567" y="380"/>
                </a:lnTo>
                <a:cubicBezTo>
                  <a:pt x="564" y="383"/>
                  <a:pt x="559" y="383"/>
                  <a:pt x="556" y="380"/>
                </a:cubicBezTo>
                <a:cubicBezTo>
                  <a:pt x="553" y="377"/>
                  <a:pt x="553" y="372"/>
                  <a:pt x="556" y="369"/>
                </a:cubicBezTo>
                <a:lnTo>
                  <a:pt x="566" y="357"/>
                </a:lnTo>
                <a:cubicBezTo>
                  <a:pt x="569" y="354"/>
                  <a:pt x="575" y="354"/>
                  <a:pt x="578" y="357"/>
                </a:cubicBezTo>
                <a:cubicBezTo>
                  <a:pt x="581" y="360"/>
                  <a:pt x="581" y="365"/>
                  <a:pt x="578" y="368"/>
                </a:cubicBezTo>
                <a:close/>
                <a:moveTo>
                  <a:pt x="546" y="403"/>
                </a:moveTo>
                <a:lnTo>
                  <a:pt x="535" y="415"/>
                </a:lnTo>
                <a:cubicBezTo>
                  <a:pt x="532" y="418"/>
                  <a:pt x="527" y="418"/>
                  <a:pt x="524" y="415"/>
                </a:cubicBezTo>
                <a:cubicBezTo>
                  <a:pt x="520" y="413"/>
                  <a:pt x="520" y="407"/>
                  <a:pt x="523" y="404"/>
                </a:cubicBezTo>
                <a:lnTo>
                  <a:pt x="534" y="392"/>
                </a:lnTo>
                <a:cubicBezTo>
                  <a:pt x="537" y="389"/>
                  <a:pt x="542" y="389"/>
                  <a:pt x="545" y="392"/>
                </a:cubicBezTo>
                <a:cubicBezTo>
                  <a:pt x="549" y="395"/>
                  <a:pt x="549" y="400"/>
                  <a:pt x="546" y="403"/>
                </a:cubicBezTo>
                <a:close/>
                <a:moveTo>
                  <a:pt x="513" y="439"/>
                </a:moveTo>
                <a:lnTo>
                  <a:pt x="502" y="450"/>
                </a:lnTo>
                <a:cubicBezTo>
                  <a:pt x="499" y="454"/>
                  <a:pt x="494" y="454"/>
                  <a:pt x="491" y="451"/>
                </a:cubicBezTo>
                <a:cubicBezTo>
                  <a:pt x="488" y="448"/>
                  <a:pt x="488" y="443"/>
                  <a:pt x="491" y="440"/>
                </a:cubicBezTo>
                <a:lnTo>
                  <a:pt x="501" y="428"/>
                </a:lnTo>
                <a:cubicBezTo>
                  <a:pt x="504" y="424"/>
                  <a:pt x="510" y="424"/>
                  <a:pt x="513" y="427"/>
                </a:cubicBezTo>
                <a:cubicBezTo>
                  <a:pt x="516" y="430"/>
                  <a:pt x="516" y="435"/>
                  <a:pt x="513" y="439"/>
                </a:cubicBezTo>
                <a:close/>
                <a:moveTo>
                  <a:pt x="481" y="474"/>
                </a:moveTo>
                <a:lnTo>
                  <a:pt x="470" y="486"/>
                </a:lnTo>
                <a:cubicBezTo>
                  <a:pt x="467" y="489"/>
                  <a:pt x="462" y="489"/>
                  <a:pt x="459" y="486"/>
                </a:cubicBezTo>
                <a:cubicBezTo>
                  <a:pt x="455" y="483"/>
                  <a:pt x="455" y="478"/>
                  <a:pt x="458" y="475"/>
                </a:cubicBezTo>
                <a:lnTo>
                  <a:pt x="469" y="463"/>
                </a:lnTo>
                <a:cubicBezTo>
                  <a:pt x="472" y="460"/>
                  <a:pt x="477" y="460"/>
                  <a:pt x="480" y="463"/>
                </a:cubicBezTo>
                <a:cubicBezTo>
                  <a:pt x="484" y="466"/>
                  <a:pt x="484" y="471"/>
                  <a:pt x="481" y="474"/>
                </a:cubicBezTo>
                <a:close/>
                <a:moveTo>
                  <a:pt x="448" y="509"/>
                </a:moveTo>
                <a:lnTo>
                  <a:pt x="437" y="521"/>
                </a:lnTo>
                <a:cubicBezTo>
                  <a:pt x="434" y="524"/>
                  <a:pt x="429" y="524"/>
                  <a:pt x="426" y="521"/>
                </a:cubicBezTo>
                <a:cubicBezTo>
                  <a:pt x="423" y="518"/>
                  <a:pt x="423" y="513"/>
                  <a:pt x="426" y="510"/>
                </a:cubicBezTo>
                <a:lnTo>
                  <a:pt x="437" y="498"/>
                </a:lnTo>
                <a:cubicBezTo>
                  <a:pt x="439" y="495"/>
                  <a:pt x="445" y="495"/>
                  <a:pt x="448" y="498"/>
                </a:cubicBezTo>
                <a:cubicBezTo>
                  <a:pt x="451" y="501"/>
                  <a:pt x="451" y="506"/>
                  <a:pt x="448" y="509"/>
                </a:cubicBezTo>
                <a:close/>
                <a:moveTo>
                  <a:pt x="416" y="545"/>
                </a:moveTo>
                <a:lnTo>
                  <a:pt x="405" y="556"/>
                </a:lnTo>
                <a:cubicBezTo>
                  <a:pt x="402" y="560"/>
                  <a:pt x="397" y="560"/>
                  <a:pt x="394" y="557"/>
                </a:cubicBezTo>
                <a:cubicBezTo>
                  <a:pt x="390" y="554"/>
                  <a:pt x="390" y="549"/>
                  <a:pt x="393" y="545"/>
                </a:cubicBezTo>
                <a:lnTo>
                  <a:pt x="404" y="534"/>
                </a:lnTo>
                <a:cubicBezTo>
                  <a:pt x="407" y="530"/>
                  <a:pt x="412" y="530"/>
                  <a:pt x="415" y="533"/>
                </a:cubicBezTo>
                <a:cubicBezTo>
                  <a:pt x="419" y="536"/>
                  <a:pt x="419" y="541"/>
                  <a:pt x="416" y="545"/>
                </a:cubicBezTo>
                <a:close/>
                <a:moveTo>
                  <a:pt x="383" y="580"/>
                </a:moveTo>
                <a:lnTo>
                  <a:pt x="372" y="592"/>
                </a:lnTo>
                <a:cubicBezTo>
                  <a:pt x="369" y="595"/>
                  <a:pt x="364" y="595"/>
                  <a:pt x="361" y="592"/>
                </a:cubicBezTo>
                <a:cubicBezTo>
                  <a:pt x="358" y="589"/>
                  <a:pt x="358" y="584"/>
                  <a:pt x="361" y="581"/>
                </a:cubicBezTo>
                <a:lnTo>
                  <a:pt x="372" y="569"/>
                </a:lnTo>
                <a:cubicBezTo>
                  <a:pt x="374" y="566"/>
                  <a:pt x="380" y="566"/>
                  <a:pt x="383" y="569"/>
                </a:cubicBezTo>
                <a:cubicBezTo>
                  <a:pt x="386" y="572"/>
                  <a:pt x="386" y="577"/>
                  <a:pt x="383" y="580"/>
                </a:cubicBezTo>
                <a:close/>
                <a:moveTo>
                  <a:pt x="351" y="615"/>
                </a:moveTo>
                <a:lnTo>
                  <a:pt x="340" y="627"/>
                </a:lnTo>
                <a:cubicBezTo>
                  <a:pt x="337" y="630"/>
                  <a:pt x="332" y="630"/>
                  <a:pt x="329" y="627"/>
                </a:cubicBezTo>
                <a:cubicBezTo>
                  <a:pt x="325" y="624"/>
                  <a:pt x="325" y="619"/>
                  <a:pt x="328" y="616"/>
                </a:cubicBezTo>
                <a:lnTo>
                  <a:pt x="339" y="604"/>
                </a:lnTo>
                <a:cubicBezTo>
                  <a:pt x="342" y="601"/>
                  <a:pt x="347" y="601"/>
                  <a:pt x="350" y="604"/>
                </a:cubicBezTo>
                <a:cubicBezTo>
                  <a:pt x="354" y="607"/>
                  <a:pt x="354" y="612"/>
                  <a:pt x="351" y="615"/>
                </a:cubicBezTo>
                <a:close/>
                <a:moveTo>
                  <a:pt x="318" y="651"/>
                </a:moveTo>
                <a:lnTo>
                  <a:pt x="307" y="662"/>
                </a:lnTo>
                <a:cubicBezTo>
                  <a:pt x="304" y="666"/>
                  <a:pt x="299" y="666"/>
                  <a:pt x="296" y="663"/>
                </a:cubicBezTo>
                <a:cubicBezTo>
                  <a:pt x="293" y="660"/>
                  <a:pt x="293" y="655"/>
                  <a:pt x="296" y="651"/>
                </a:cubicBezTo>
                <a:lnTo>
                  <a:pt x="307" y="640"/>
                </a:lnTo>
                <a:cubicBezTo>
                  <a:pt x="309" y="636"/>
                  <a:pt x="315" y="636"/>
                  <a:pt x="318" y="639"/>
                </a:cubicBezTo>
                <a:cubicBezTo>
                  <a:pt x="321" y="642"/>
                  <a:pt x="321" y="647"/>
                  <a:pt x="318" y="651"/>
                </a:cubicBezTo>
                <a:close/>
                <a:moveTo>
                  <a:pt x="286" y="686"/>
                </a:moveTo>
                <a:lnTo>
                  <a:pt x="275" y="698"/>
                </a:lnTo>
                <a:cubicBezTo>
                  <a:pt x="272" y="701"/>
                  <a:pt x="267" y="701"/>
                  <a:pt x="264" y="698"/>
                </a:cubicBezTo>
                <a:cubicBezTo>
                  <a:pt x="260" y="695"/>
                  <a:pt x="260" y="690"/>
                  <a:pt x="263" y="687"/>
                </a:cubicBezTo>
                <a:lnTo>
                  <a:pt x="274" y="675"/>
                </a:lnTo>
                <a:cubicBezTo>
                  <a:pt x="277" y="672"/>
                  <a:pt x="282" y="672"/>
                  <a:pt x="285" y="675"/>
                </a:cubicBezTo>
                <a:cubicBezTo>
                  <a:pt x="289" y="678"/>
                  <a:pt x="289" y="683"/>
                  <a:pt x="286" y="686"/>
                </a:cubicBezTo>
                <a:close/>
                <a:moveTo>
                  <a:pt x="253" y="721"/>
                </a:moveTo>
                <a:lnTo>
                  <a:pt x="242" y="733"/>
                </a:lnTo>
                <a:cubicBezTo>
                  <a:pt x="239" y="736"/>
                  <a:pt x="234" y="736"/>
                  <a:pt x="231" y="733"/>
                </a:cubicBezTo>
                <a:cubicBezTo>
                  <a:pt x="228" y="730"/>
                  <a:pt x="228" y="725"/>
                  <a:pt x="231" y="722"/>
                </a:cubicBezTo>
                <a:lnTo>
                  <a:pt x="242" y="710"/>
                </a:lnTo>
                <a:cubicBezTo>
                  <a:pt x="245" y="707"/>
                  <a:pt x="250" y="707"/>
                  <a:pt x="253" y="710"/>
                </a:cubicBezTo>
                <a:cubicBezTo>
                  <a:pt x="256" y="713"/>
                  <a:pt x="256" y="718"/>
                  <a:pt x="253" y="721"/>
                </a:cubicBezTo>
                <a:close/>
                <a:moveTo>
                  <a:pt x="221" y="756"/>
                </a:moveTo>
                <a:lnTo>
                  <a:pt x="210" y="768"/>
                </a:lnTo>
                <a:cubicBezTo>
                  <a:pt x="207" y="772"/>
                  <a:pt x="202" y="772"/>
                  <a:pt x="199" y="769"/>
                </a:cubicBezTo>
                <a:cubicBezTo>
                  <a:pt x="195" y="766"/>
                  <a:pt x="195" y="761"/>
                  <a:pt x="198" y="757"/>
                </a:cubicBezTo>
                <a:lnTo>
                  <a:pt x="209" y="746"/>
                </a:lnTo>
                <a:cubicBezTo>
                  <a:pt x="212" y="742"/>
                  <a:pt x="217" y="742"/>
                  <a:pt x="220" y="745"/>
                </a:cubicBezTo>
                <a:cubicBezTo>
                  <a:pt x="224" y="748"/>
                  <a:pt x="224" y="753"/>
                  <a:pt x="221" y="756"/>
                </a:cubicBezTo>
                <a:close/>
                <a:moveTo>
                  <a:pt x="188" y="792"/>
                </a:moveTo>
                <a:lnTo>
                  <a:pt x="177" y="804"/>
                </a:lnTo>
                <a:cubicBezTo>
                  <a:pt x="174" y="807"/>
                  <a:pt x="169" y="807"/>
                  <a:pt x="166" y="804"/>
                </a:cubicBezTo>
                <a:cubicBezTo>
                  <a:pt x="163" y="801"/>
                  <a:pt x="163" y="796"/>
                  <a:pt x="166" y="793"/>
                </a:cubicBezTo>
                <a:lnTo>
                  <a:pt x="177" y="781"/>
                </a:lnTo>
                <a:cubicBezTo>
                  <a:pt x="180" y="778"/>
                  <a:pt x="185" y="778"/>
                  <a:pt x="188" y="781"/>
                </a:cubicBezTo>
                <a:cubicBezTo>
                  <a:pt x="191" y="784"/>
                  <a:pt x="191" y="789"/>
                  <a:pt x="188" y="792"/>
                </a:cubicBezTo>
                <a:close/>
                <a:moveTo>
                  <a:pt x="156" y="827"/>
                </a:moveTo>
                <a:lnTo>
                  <a:pt x="145" y="839"/>
                </a:lnTo>
                <a:cubicBezTo>
                  <a:pt x="142" y="842"/>
                  <a:pt x="137" y="842"/>
                  <a:pt x="134" y="839"/>
                </a:cubicBezTo>
                <a:cubicBezTo>
                  <a:pt x="130" y="836"/>
                  <a:pt x="130" y="831"/>
                  <a:pt x="133" y="828"/>
                </a:cubicBezTo>
                <a:lnTo>
                  <a:pt x="144" y="816"/>
                </a:lnTo>
                <a:cubicBezTo>
                  <a:pt x="147" y="813"/>
                  <a:pt x="152" y="813"/>
                  <a:pt x="155" y="816"/>
                </a:cubicBezTo>
                <a:cubicBezTo>
                  <a:pt x="159" y="819"/>
                  <a:pt x="159" y="824"/>
                  <a:pt x="156" y="827"/>
                </a:cubicBezTo>
                <a:close/>
                <a:moveTo>
                  <a:pt x="123" y="862"/>
                </a:moveTo>
                <a:lnTo>
                  <a:pt x="112" y="874"/>
                </a:lnTo>
                <a:cubicBezTo>
                  <a:pt x="109" y="877"/>
                  <a:pt x="104" y="878"/>
                  <a:pt x="101" y="875"/>
                </a:cubicBezTo>
                <a:cubicBezTo>
                  <a:pt x="98" y="872"/>
                  <a:pt x="98" y="867"/>
                  <a:pt x="101" y="863"/>
                </a:cubicBezTo>
                <a:lnTo>
                  <a:pt x="112" y="852"/>
                </a:lnTo>
                <a:cubicBezTo>
                  <a:pt x="115" y="848"/>
                  <a:pt x="120" y="848"/>
                  <a:pt x="123" y="851"/>
                </a:cubicBezTo>
                <a:cubicBezTo>
                  <a:pt x="126" y="854"/>
                  <a:pt x="126" y="859"/>
                  <a:pt x="123" y="862"/>
                </a:cubicBezTo>
                <a:close/>
                <a:moveTo>
                  <a:pt x="91" y="898"/>
                </a:moveTo>
                <a:lnTo>
                  <a:pt x="80" y="910"/>
                </a:lnTo>
                <a:cubicBezTo>
                  <a:pt x="77" y="913"/>
                  <a:pt x="72" y="913"/>
                  <a:pt x="69" y="910"/>
                </a:cubicBezTo>
                <a:cubicBezTo>
                  <a:pt x="65" y="907"/>
                  <a:pt x="65" y="902"/>
                  <a:pt x="68" y="899"/>
                </a:cubicBezTo>
                <a:lnTo>
                  <a:pt x="79" y="887"/>
                </a:lnTo>
                <a:cubicBezTo>
                  <a:pt x="82" y="884"/>
                  <a:pt x="87" y="884"/>
                  <a:pt x="90" y="886"/>
                </a:cubicBezTo>
                <a:cubicBezTo>
                  <a:pt x="94" y="889"/>
                  <a:pt x="94" y="895"/>
                  <a:pt x="91" y="898"/>
                </a:cubicBezTo>
                <a:close/>
                <a:moveTo>
                  <a:pt x="58" y="933"/>
                </a:moveTo>
                <a:lnTo>
                  <a:pt x="47" y="945"/>
                </a:lnTo>
                <a:cubicBezTo>
                  <a:pt x="44" y="948"/>
                  <a:pt x="39" y="948"/>
                  <a:pt x="36" y="945"/>
                </a:cubicBezTo>
                <a:cubicBezTo>
                  <a:pt x="33" y="942"/>
                  <a:pt x="33" y="937"/>
                  <a:pt x="36" y="934"/>
                </a:cubicBezTo>
                <a:lnTo>
                  <a:pt x="47" y="922"/>
                </a:lnTo>
                <a:cubicBezTo>
                  <a:pt x="50" y="919"/>
                  <a:pt x="55" y="919"/>
                  <a:pt x="58" y="922"/>
                </a:cubicBezTo>
                <a:cubicBezTo>
                  <a:pt x="61" y="925"/>
                  <a:pt x="61" y="930"/>
                  <a:pt x="58" y="933"/>
                </a:cubicBezTo>
                <a:close/>
                <a:moveTo>
                  <a:pt x="26" y="968"/>
                </a:moveTo>
                <a:lnTo>
                  <a:pt x="15" y="980"/>
                </a:lnTo>
                <a:cubicBezTo>
                  <a:pt x="12" y="983"/>
                  <a:pt x="7" y="984"/>
                  <a:pt x="4" y="981"/>
                </a:cubicBezTo>
                <a:cubicBezTo>
                  <a:pt x="0" y="978"/>
                  <a:pt x="0" y="973"/>
                  <a:pt x="3" y="969"/>
                </a:cubicBezTo>
                <a:lnTo>
                  <a:pt x="14" y="958"/>
                </a:lnTo>
                <a:cubicBezTo>
                  <a:pt x="17" y="954"/>
                  <a:pt x="22" y="954"/>
                  <a:pt x="25" y="957"/>
                </a:cubicBezTo>
                <a:cubicBezTo>
                  <a:pt x="29" y="960"/>
                  <a:pt x="29" y="965"/>
                  <a:pt x="26" y="968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0" name="Freeform 162"/>
          <p:cNvSpPr>
            <a:spLocks/>
          </p:cNvSpPr>
          <p:nvPr/>
        </p:nvSpPr>
        <p:spPr bwMode="auto">
          <a:xfrm>
            <a:off x="4587875" y="2686050"/>
            <a:ext cx="103188" cy="109538"/>
          </a:xfrm>
          <a:custGeom>
            <a:avLst/>
            <a:gdLst>
              <a:gd name="T0" fmla="*/ 0 w 65"/>
              <a:gd name="T1" fmla="*/ 2147483647 h 69"/>
              <a:gd name="T2" fmla="*/ 2147483647 w 65"/>
              <a:gd name="T3" fmla="*/ 0 h 69"/>
              <a:gd name="T4" fmla="*/ 2147483647 w 65"/>
              <a:gd name="T5" fmla="*/ 2147483647 h 69"/>
              <a:gd name="T6" fmla="*/ 0 w 65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5"/>
              <a:gd name="T13" fmla="*/ 0 h 69"/>
              <a:gd name="T14" fmla="*/ 65 w 65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" h="69">
                <a:moveTo>
                  <a:pt x="0" y="37"/>
                </a:moveTo>
                <a:lnTo>
                  <a:pt x="65" y="0"/>
                </a:lnTo>
                <a:lnTo>
                  <a:pt x="35" y="69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1" name="Freeform 163"/>
          <p:cNvSpPr>
            <a:spLocks/>
          </p:cNvSpPr>
          <p:nvPr/>
        </p:nvSpPr>
        <p:spPr bwMode="auto">
          <a:xfrm>
            <a:off x="3921125" y="3414713"/>
            <a:ext cx="104775" cy="109537"/>
          </a:xfrm>
          <a:custGeom>
            <a:avLst/>
            <a:gdLst>
              <a:gd name="T0" fmla="*/ 2147483647 w 66"/>
              <a:gd name="T1" fmla="*/ 2147483647 h 69"/>
              <a:gd name="T2" fmla="*/ 0 w 66"/>
              <a:gd name="T3" fmla="*/ 2147483647 h 69"/>
              <a:gd name="T4" fmla="*/ 2147483647 w 66"/>
              <a:gd name="T5" fmla="*/ 0 h 69"/>
              <a:gd name="T6" fmla="*/ 2147483647 w 66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6"/>
              <a:gd name="T13" fmla="*/ 0 h 69"/>
              <a:gd name="T14" fmla="*/ 66 w 66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" h="69">
                <a:moveTo>
                  <a:pt x="66" y="32"/>
                </a:moveTo>
                <a:lnTo>
                  <a:pt x="0" y="69"/>
                </a:lnTo>
                <a:lnTo>
                  <a:pt x="31" y="0"/>
                </a:lnTo>
                <a:lnTo>
                  <a:pt x="66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2" name="Freeform 164"/>
          <p:cNvSpPr>
            <a:spLocks noEditPoints="1"/>
          </p:cNvSpPr>
          <p:nvPr/>
        </p:nvSpPr>
        <p:spPr bwMode="auto">
          <a:xfrm>
            <a:off x="4046538" y="3451225"/>
            <a:ext cx="487362" cy="179388"/>
          </a:xfrm>
          <a:custGeom>
            <a:avLst/>
            <a:gdLst>
              <a:gd name="T0" fmla="*/ 2147483647 w 699"/>
              <a:gd name="T1" fmla="*/ 2147483647 h 257"/>
              <a:gd name="T2" fmla="*/ 2147483647 w 699"/>
              <a:gd name="T3" fmla="*/ 2147483647 h 257"/>
              <a:gd name="T4" fmla="*/ 2147483647 w 699"/>
              <a:gd name="T5" fmla="*/ 2147483647 h 257"/>
              <a:gd name="T6" fmla="*/ 2147483647 w 699"/>
              <a:gd name="T7" fmla="*/ 2147483647 h 257"/>
              <a:gd name="T8" fmla="*/ 2147483647 w 699"/>
              <a:gd name="T9" fmla="*/ 2147483647 h 257"/>
              <a:gd name="T10" fmla="*/ 2147483647 w 699"/>
              <a:gd name="T11" fmla="*/ 2147483647 h 257"/>
              <a:gd name="T12" fmla="*/ 2147483647 w 699"/>
              <a:gd name="T13" fmla="*/ 2147483647 h 257"/>
              <a:gd name="T14" fmla="*/ 2147483647 w 699"/>
              <a:gd name="T15" fmla="*/ 2147483647 h 257"/>
              <a:gd name="T16" fmla="*/ 2147483647 w 699"/>
              <a:gd name="T17" fmla="*/ 2147483647 h 257"/>
              <a:gd name="T18" fmla="*/ 2147483647 w 699"/>
              <a:gd name="T19" fmla="*/ 2147483647 h 257"/>
              <a:gd name="T20" fmla="*/ 2147483647 w 699"/>
              <a:gd name="T21" fmla="*/ 2147483647 h 257"/>
              <a:gd name="T22" fmla="*/ 2147483647 w 699"/>
              <a:gd name="T23" fmla="*/ 2147483647 h 257"/>
              <a:gd name="T24" fmla="*/ 2147483647 w 699"/>
              <a:gd name="T25" fmla="*/ 2147483647 h 257"/>
              <a:gd name="T26" fmla="*/ 2147483647 w 699"/>
              <a:gd name="T27" fmla="*/ 2147483647 h 257"/>
              <a:gd name="T28" fmla="*/ 2147483647 w 699"/>
              <a:gd name="T29" fmla="*/ 2147483647 h 257"/>
              <a:gd name="T30" fmla="*/ 2147483647 w 699"/>
              <a:gd name="T31" fmla="*/ 2147483647 h 257"/>
              <a:gd name="T32" fmla="*/ 2147483647 w 699"/>
              <a:gd name="T33" fmla="*/ 2147483647 h 257"/>
              <a:gd name="T34" fmla="*/ 2147483647 w 699"/>
              <a:gd name="T35" fmla="*/ 2147483647 h 257"/>
              <a:gd name="T36" fmla="*/ 2147483647 w 699"/>
              <a:gd name="T37" fmla="*/ 2147483647 h 257"/>
              <a:gd name="T38" fmla="*/ 2147483647 w 699"/>
              <a:gd name="T39" fmla="*/ 2147483647 h 257"/>
              <a:gd name="T40" fmla="*/ 2147483647 w 699"/>
              <a:gd name="T41" fmla="*/ 2147483647 h 257"/>
              <a:gd name="T42" fmla="*/ 2147483647 w 699"/>
              <a:gd name="T43" fmla="*/ 2147483647 h 257"/>
              <a:gd name="T44" fmla="*/ 2147483647 w 699"/>
              <a:gd name="T45" fmla="*/ 2147483647 h 257"/>
              <a:gd name="T46" fmla="*/ 2147483647 w 699"/>
              <a:gd name="T47" fmla="*/ 2147483647 h 257"/>
              <a:gd name="T48" fmla="*/ 2147483647 w 699"/>
              <a:gd name="T49" fmla="*/ 2147483647 h 257"/>
              <a:gd name="T50" fmla="*/ 2147483647 w 699"/>
              <a:gd name="T51" fmla="*/ 2147483647 h 257"/>
              <a:gd name="T52" fmla="*/ 2147483647 w 699"/>
              <a:gd name="T53" fmla="*/ 2147483647 h 257"/>
              <a:gd name="T54" fmla="*/ 2147483647 w 699"/>
              <a:gd name="T55" fmla="*/ 2147483647 h 257"/>
              <a:gd name="T56" fmla="*/ 2147483647 w 699"/>
              <a:gd name="T57" fmla="*/ 2147483647 h 257"/>
              <a:gd name="T58" fmla="*/ 2147483647 w 699"/>
              <a:gd name="T59" fmla="*/ 2147483647 h 257"/>
              <a:gd name="T60" fmla="*/ 2147483647 w 699"/>
              <a:gd name="T61" fmla="*/ 2147483647 h 257"/>
              <a:gd name="T62" fmla="*/ 2147483647 w 699"/>
              <a:gd name="T63" fmla="*/ 2147483647 h 257"/>
              <a:gd name="T64" fmla="*/ 2147483647 w 699"/>
              <a:gd name="T65" fmla="*/ 2147483647 h 257"/>
              <a:gd name="T66" fmla="*/ 2147483647 w 699"/>
              <a:gd name="T67" fmla="*/ 2147483647 h 257"/>
              <a:gd name="T68" fmla="*/ 2147483647 w 699"/>
              <a:gd name="T69" fmla="*/ 2147483647 h 257"/>
              <a:gd name="T70" fmla="*/ 2147483647 w 699"/>
              <a:gd name="T71" fmla="*/ 2147483647 h 257"/>
              <a:gd name="T72" fmla="*/ 2147483647 w 699"/>
              <a:gd name="T73" fmla="*/ 2147483647 h 257"/>
              <a:gd name="T74" fmla="*/ 2147483647 w 699"/>
              <a:gd name="T75" fmla="*/ 2147483647 h 257"/>
              <a:gd name="T76" fmla="*/ 2147483647 w 699"/>
              <a:gd name="T77" fmla="*/ 2147483647 h 257"/>
              <a:gd name="T78" fmla="*/ 2147483647 w 699"/>
              <a:gd name="T79" fmla="*/ 2147483647 h 257"/>
              <a:gd name="T80" fmla="*/ 2147483647 w 699"/>
              <a:gd name="T81" fmla="*/ 2147483647 h 257"/>
              <a:gd name="T82" fmla="*/ 2147483647 w 699"/>
              <a:gd name="T83" fmla="*/ 2147483647 h 257"/>
              <a:gd name="T84" fmla="*/ 2147483647 w 699"/>
              <a:gd name="T85" fmla="*/ 2147483647 h 257"/>
              <a:gd name="T86" fmla="*/ 2147483647 w 699"/>
              <a:gd name="T87" fmla="*/ 2147483647 h 257"/>
              <a:gd name="T88" fmla="*/ 2147483647 w 699"/>
              <a:gd name="T89" fmla="*/ 2147483647 h 257"/>
              <a:gd name="T90" fmla="*/ 2147483647 w 699"/>
              <a:gd name="T91" fmla="*/ 2147483647 h 257"/>
              <a:gd name="T92" fmla="*/ 2147483647 w 699"/>
              <a:gd name="T93" fmla="*/ 2147483647 h 257"/>
              <a:gd name="T94" fmla="*/ 2147483647 w 699"/>
              <a:gd name="T95" fmla="*/ 2147483647 h 257"/>
              <a:gd name="T96" fmla="*/ 2147483647 w 699"/>
              <a:gd name="T97" fmla="*/ 2147483647 h 257"/>
              <a:gd name="T98" fmla="*/ 2147483647 w 699"/>
              <a:gd name="T99" fmla="*/ 2147483647 h 257"/>
              <a:gd name="T100" fmla="*/ 2147483647 w 699"/>
              <a:gd name="T101" fmla="*/ 2147483647 h 257"/>
              <a:gd name="T102" fmla="*/ 2147483647 w 699"/>
              <a:gd name="T103" fmla="*/ 2147483647 h 257"/>
              <a:gd name="T104" fmla="*/ 2147483647 w 699"/>
              <a:gd name="T105" fmla="*/ 2147483647 h 257"/>
              <a:gd name="T106" fmla="*/ 0 w 699"/>
              <a:gd name="T107" fmla="*/ 2147483647 h 257"/>
              <a:gd name="T108" fmla="*/ 2147483647 w 699"/>
              <a:gd name="T109" fmla="*/ 2147483647 h 257"/>
              <a:gd name="T110" fmla="*/ 2147483647 w 699"/>
              <a:gd name="T111" fmla="*/ 2147483647 h 2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99"/>
              <a:gd name="T169" fmla="*/ 0 h 257"/>
              <a:gd name="T170" fmla="*/ 699 w 699"/>
              <a:gd name="T171" fmla="*/ 257 h 25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99" h="257">
                <a:moveTo>
                  <a:pt x="693" y="17"/>
                </a:moveTo>
                <a:lnTo>
                  <a:pt x="677" y="22"/>
                </a:lnTo>
                <a:cubicBezTo>
                  <a:pt x="673" y="24"/>
                  <a:pt x="669" y="21"/>
                  <a:pt x="667" y="17"/>
                </a:cubicBezTo>
                <a:cubicBezTo>
                  <a:pt x="666" y="13"/>
                  <a:pt x="668" y="8"/>
                  <a:pt x="672" y="7"/>
                </a:cubicBezTo>
                <a:lnTo>
                  <a:pt x="687" y="2"/>
                </a:lnTo>
                <a:cubicBezTo>
                  <a:pt x="691" y="0"/>
                  <a:pt x="696" y="2"/>
                  <a:pt x="697" y="7"/>
                </a:cubicBezTo>
                <a:cubicBezTo>
                  <a:pt x="699" y="11"/>
                  <a:pt x="697" y="15"/>
                  <a:pt x="693" y="17"/>
                </a:cubicBezTo>
                <a:close/>
                <a:moveTo>
                  <a:pt x="647" y="33"/>
                </a:moveTo>
                <a:lnTo>
                  <a:pt x="632" y="38"/>
                </a:lnTo>
                <a:cubicBezTo>
                  <a:pt x="628" y="39"/>
                  <a:pt x="623" y="37"/>
                  <a:pt x="622" y="33"/>
                </a:cubicBezTo>
                <a:cubicBezTo>
                  <a:pt x="621" y="29"/>
                  <a:pt x="623" y="24"/>
                  <a:pt x="627" y="23"/>
                </a:cubicBezTo>
                <a:lnTo>
                  <a:pt x="642" y="18"/>
                </a:lnTo>
                <a:cubicBezTo>
                  <a:pt x="646" y="16"/>
                  <a:pt x="651" y="18"/>
                  <a:pt x="652" y="23"/>
                </a:cubicBezTo>
                <a:cubicBezTo>
                  <a:pt x="654" y="27"/>
                  <a:pt x="651" y="31"/>
                  <a:pt x="647" y="33"/>
                </a:cubicBezTo>
                <a:close/>
                <a:moveTo>
                  <a:pt x="602" y="49"/>
                </a:moveTo>
                <a:lnTo>
                  <a:pt x="587" y="54"/>
                </a:lnTo>
                <a:cubicBezTo>
                  <a:pt x="583" y="55"/>
                  <a:pt x="578" y="53"/>
                  <a:pt x="577" y="49"/>
                </a:cubicBezTo>
                <a:cubicBezTo>
                  <a:pt x="575" y="45"/>
                  <a:pt x="577" y="40"/>
                  <a:pt x="582" y="39"/>
                </a:cubicBezTo>
                <a:lnTo>
                  <a:pt x="597" y="33"/>
                </a:lnTo>
                <a:cubicBezTo>
                  <a:pt x="601" y="32"/>
                  <a:pt x="605" y="34"/>
                  <a:pt x="607" y="38"/>
                </a:cubicBezTo>
                <a:cubicBezTo>
                  <a:pt x="608" y="43"/>
                  <a:pt x="606" y="47"/>
                  <a:pt x="602" y="49"/>
                </a:cubicBezTo>
                <a:close/>
                <a:moveTo>
                  <a:pt x="557" y="64"/>
                </a:moveTo>
                <a:lnTo>
                  <a:pt x="542" y="70"/>
                </a:lnTo>
                <a:cubicBezTo>
                  <a:pt x="537" y="71"/>
                  <a:pt x="533" y="69"/>
                  <a:pt x="531" y="65"/>
                </a:cubicBezTo>
                <a:cubicBezTo>
                  <a:pt x="530" y="61"/>
                  <a:pt x="532" y="56"/>
                  <a:pt x="536" y="55"/>
                </a:cubicBezTo>
                <a:lnTo>
                  <a:pt x="551" y="49"/>
                </a:lnTo>
                <a:cubicBezTo>
                  <a:pt x="556" y="48"/>
                  <a:pt x="560" y="50"/>
                  <a:pt x="562" y="54"/>
                </a:cubicBezTo>
                <a:cubicBezTo>
                  <a:pt x="563" y="58"/>
                  <a:pt x="561" y="63"/>
                  <a:pt x="557" y="64"/>
                </a:cubicBezTo>
                <a:close/>
                <a:moveTo>
                  <a:pt x="511" y="80"/>
                </a:moveTo>
                <a:lnTo>
                  <a:pt x="496" y="86"/>
                </a:lnTo>
                <a:cubicBezTo>
                  <a:pt x="492" y="87"/>
                  <a:pt x="488" y="85"/>
                  <a:pt x="486" y="81"/>
                </a:cubicBezTo>
                <a:cubicBezTo>
                  <a:pt x="485" y="76"/>
                  <a:pt x="487" y="72"/>
                  <a:pt x="491" y="70"/>
                </a:cubicBezTo>
                <a:lnTo>
                  <a:pt x="506" y="65"/>
                </a:lnTo>
                <a:cubicBezTo>
                  <a:pt x="510" y="64"/>
                  <a:pt x="515" y="66"/>
                  <a:pt x="516" y="70"/>
                </a:cubicBezTo>
                <a:cubicBezTo>
                  <a:pt x="518" y="74"/>
                  <a:pt x="516" y="79"/>
                  <a:pt x="511" y="80"/>
                </a:cubicBezTo>
                <a:close/>
                <a:moveTo>
                  <a:pt x="466" y="96"/>
                </a:moveTo>
                <a:lnTo>
                  <a:pt x="451" y="101"/>
                </a:lnTo>
                <a:cubicBezTo>
                  <a:pt x="447" y="103"/>
                  <a:pt x="442" y="101"/>
                  <a:pt x="441" y="97"/>
                </a:cubicBezTo>
                <a:cubicBezTo>
                  <a:pt x="439" y="92"/>
                  <a:pt x="441" y="88"/>
                  <a:pt x="446" y="86"/>
                </a:cubicBezTo>
                <a:lnTo>
                  <a:pt x="461" y="81"/>
                </a:lnTo>
                <a:cubicBezTo>
                  <a:pt x="465" y="80"/>
                  <a:pt x="469" y="82"/>
                  <a:pt x="471" y="86"/>
                </a:cubicBezTo>
                <a:cubicBezTo>
                  <a:pt x="472" y="90"/>
                  <a:pt x="470" y="95"/>
                  <a:pt x="466" y="96"/>
                </a:cubicBezTo>
                <a:close/>
                <a:moveTo>
                  <a:pt x="421" y="112"/>
                </a:moveTo>
                <a:lnTo>
                  <a:pt x="406" y="117"/>
                </a:lnTo>
                <a:cubicBezTo>
                  <a:pt x="401" y="119"/>
                  <a:pt x="397" y="117"/>
                  <a:pt x="395" y="112"/>
                </a:cubicBezTo>
                <a:cubicBezTo>
                  <a:pt x="394" y="108"/>
                  <a:pt x="396" y="104"/>
                  <a:pt x="400" y="102"/>
                </a:cubicBezTo>
                <a:lnTo>
                  <a:pt x="415" y="97"/>
                </a:lnTo>
                <a:cubicBezTo>
                  <a:pt x="420" y="95"/>
                  <a:pt x="424" y="98"/>
                  <a:pt x="426" y="102"/>
                </a:cubicBezTo>
                <a:cubicBezTo>
                  <a:pt x="427" y="106"/>
                  <a:pt x="425" y="111"/>
                  <a:pt x="421" y="112"/>
                </a:cubicBezTo>
                <a:close/>
                <a:moveTo>
                  <a:pt x="375" y="128"/>
                </a:moveTo>
                <a:lnTo>
                  <a:pt x="360" y="133"/>
                </a:lnTo>
                <a:cubicBezTo>
                  <a:pt x="356" y="135"/>
                  <a:pt x="352" y="132"/>
                  <a:pt x="350" y="128"/>
                </a:cubicBezTo>
                <a:cubicBezTo>
                  <a:pt x="349" y="124"/>
                  <a:pt x="351" y="119"/>
                  <a:pt x="355" y="118"/>
                </a:cubicBezTo>
                <a:lnTo>
                  <a:pt x="370" y="113"/>
                </a:lnTo>
                <a:cubicBezTo>
                  <a:pt x="374" y="111"/>
                  <a:pt x="379" y="113"/>
                  <a:pt x="380" y="118"/>
                </a:cubicBezTo>
                <a:cubicBezTo>
                  <a:pt x="382" y="122"/>
                  <a:pt x="380" y="126"/>
                  <a:pt x="375" y="128"/>
                </a:cubicBezTo>
                <a:close/>
                <a:moveTo>
                  <a:pt x="330" y="144"/>
                </a:moveTo>
                <a:lnTo>
                  <a:pt x="315" y="149"/>
                </a:lnTo>
                <a:cubicBezTo>
                  <a:pt x="311" y="150"/>
                  <a:pt x="306" y="148"/>
                  <a:pt x="305" y="144"/>
                </a:cubicBezTo>
                <a:cubicBezTo>
                  <a:pt x="303" y="140"/>
                  <a:pt x="306" y="135"/>
                  <a:pt x="310" y="134"/>
                </a:cubicBezTo>
                <a:lnTo>
                  <a:pt x="325" y="129"/>
                </a:lnTo>
                <a:cubicBezTo>
                  <a:pt x="329" y="127"/>
                  <a:pt x="334" y="129"/>
                  <a:pt x="335" y="134"/>
                </a:cubicBezTo>
                <a:cubicBezTo>
                  <a:pt x="336" y="138"/>
                  <a:pt x="334" y="142"/>
                  <a:pt x="330" y="144"/>
                </a:cubicBezTo>
                <a:close/>
                <a:moveTo>
                  <a:pt x="285" y="160"/>
                </a:moveTo>
                <a:lnTo>
                  <a:pt x="270" y="165"/>
                </a:lnTo>
                <a:cubicBezTo>
                  <a:pt x="266" y="166"/>
                  <a:pt x="261" y="164"/>
                  <a:pt x="260" y="160"/>
                </a:cubicBezTo>
                <a:cubicBezTo>
                  <a:pt x="258" y="156"/>
                  <a:pt x="260" y="151"/>
                  <a:pt x="264" y="150"/>
                </a:cubicBezTo>
                <a:lnTo>
                  <a:pt x="280" y="144"/>
                </a:lnTo>
                <a:cubicBezTo>
                  <a:pt x="284" y="143"/>
                  <a:pt x="288" y="145"/>
                  <a:pt x="290" y="149"/>
                </a:cubicBezTo>
                <a:cubicBezTo>
                  <a:pt x="291" y="154"/>
                  <a:pt x="289" y="158"/>
                  <a:pt x="285" y="160"/>
                </a:cubicBezTo>
                <a:close/>
                <a:moveTo>
                  <a:pt x="240" y="175"/>
                </a:moveTo>
                <a:lnTo>
                  <a:pt x="224" y="181"/>
                </a:lnTo>
                <a:cubicBezTo>
                  <a:pt x="220" y="182"/>
                  <a:pt x="216" y="180"/>
                  <a:pt x="214" y="176"/>
                </a:cubicBezTo>
                <a:cubicBezTo>
                  <a:pt x="213" y="172"/>
                  <a:pt x="215" y="167"/>
                  <a:pt x="219" y="166"/>
                </a:cubicBezTo>
                <a:lnTo>
                  <a:pt x="234" y="160"/>
                </a:lnTo>
                <a:cubicBezTo>
                  <a:pt x="238" y="159"/>
                  <a:pt x="243" y="161"/>
                  <a:pt x="244" y="165"/>
                </a:cubicBezTo>
                <a:cubicBezTo>
                  <a:pt x="246" y="169"/>
                  <a:pt x="244" y="174"/>
                  <a:pt x="240" y="175"/>
                </a:cubicBezTo>
                <a:close/>
                <a:moveTo>
                  <a:pt x="194" y="191"/>
                </a:moveTo>
                <a:lnTo>
                  <a:pt x="179" y="197"/>
                </a:lnTo>
                <a:cubicBezTo>
                  <a:pt x="175" y="198"/>
                  <a:pt x="170" y="196"/>
                  <a:pt x="169" y="192"/>
                </a:cubicBezTo>
                <a:cubicBezTo>
                  <a:pt x="167" y="187"/>
                  <a:pt x="170" y="183"/>
                  <a:pt x="174" y="181"/>
                </a:cubicBezTo>
                <a:lnTo>
                  <a:pt x="189" y="176"/>
                </a:lnTo>
                <a:cubicBezTo>
                  <a:pt x="193" y="175"/>
                  <a:pt x="198" y="177"/>
                  <a:pt x="199" y="181"/>
                </a:cubicBezTo>
                <a:cubicBezTo>
                  <a:pt x="201" y="185"/>
                  <a:pt x="198" y="190"/>
                  <a:pt x="194" y="191"/>
                </a:cubicBezTo>
                <a:close/>
                <a:moveTo>
                  <a:pt x="149" y="207"/>
                </a:moveTo>
                <a:lnTo>
                  <a:pt x="134" y="212"/>
                </a:lnTo>
                <a:cubicBezTo>
                  <a:pt x="130" y="214"/>
                  <a:pt x="125" y="212"/>
                  <a:pt x="124" y="208"/>
                </a:cubicBezTo>
                <a:cubicBezTo>
                  <a:pt x="122" y="203"/>
                  <a:pt x="124" y="199"/>
                  <a:pt x="129" y="197"/>
                </a:cubicBezTo>
                <a:lnTo>
                  <a:pt x="144" y="192"/>
                </a:lnTo>
                <a:cubicBezTo>
                  <a:pt x="148" y="191"/>
                  <a:pt x="152" y="193"/>
                  <a:pt x="154" y="197"/>
                </a:cubicBezTo>
                <a:cubicBezTo>
                  <a:pt x="155" y="201"/>
                  <a:pt x="153" y="206"/>
                  <a:pt x="149" y="207"/>
                </a:cubicBezTo>
                <a:close/>
                <a:moveTo>
                  <a:pt x="104" y="223"/>
                </a:moveTo>
                <a:lnTo>
                  <a:pt x="89" y="228"/>
                </a:lnTo>
                <a:cubicBezTo>
                  <a:pt x="84" y="230"/>
                  <a:pt x="80" y="228"/>
                  <a:pt x="78" y="223"/>
                </a:cubicBezTo>
                <a:cubicBezTo>
                  <a:pt x="77" y="219"/>
                  <a:pt x="79" y="215"/>
                  <a:pt x="83" y="213"/>
                </a:cubicBezTo>
                <a:lnTo>
                  <a:pt x="98" y="208"/>
                </a:lnTo>
                <a:cubicBezTo>
                  <a:pt x="102" y="206"/>
                  <a:pt x="107" y="209"/>
                  <a:pt x="109" y="213"/>
                </a:cubicBezTo>
                <a:cubicBezTo>
                  <a:pt x="110" y="217"/>
                  <a:pt x="108" y="222"/>
                  <a:pt x="104" y="223"/>
                </a:cubicBezTo>
                <a:close/>
                <a:moveTo>
                  <a:pt x="58" y="239"/>
                </a:moveTo>
                <a:lnTo>
                  <a:pt x="43" y="244"/>
                </a:lnTo>
                <a:cubicBezTo>
                  <a:pt x="39" y="246"/>
                  <a:pt x="34" y="243"/>
                  <a:pt x="33" y="239"/>
                </a:cubicBezTo>
                <a:cubicBezTo>
                  <a:pt x="32" y="235"/>
                  <a:pt x="34" y="230"/>
                  <a:pt x="38" y="229"/>
                </a:cubicBezTo>
                <a:lnTo>
                  <a:pt x="53" y="224"/>
                </a:lnTo>
                <a:cubicBezTo>
                  <a:pt x="57" y="222"/>
                  <a:pt x="62" y="224"/>
                  <a:pt x="63" y="229"/>
                </a:cubicBezTo>
                <a:cubicBezTo>
                  <a:pt x="65" y="233"/>
                  <a:pt x="62" y="237"/>
                  <a:pt x="58" y="239"/>
                </a:cubicBezTo>
                <a:close/>
                <a:moveTo>
                  <a:pt x="13" y="255"/>
                </a:moveTo>
                <a:lnTo>
                  <a:pt x="12" y="255"/>
                </a:lnTo>
                <a:cubicBezTo>
                  <a:pt x="7" y="257"/>
                  <a:pt x="3" y="254"/>
                  <a:pt x="1" y="250"/>
                </a:cubicBezTo>
                <a:cubicBezTo>
                  <a:pt x="0" y="246"/>
                  <a:pt x="2" y="242"/>
                  <a:pt x="6" y="240"/>
                </a:cubicBezTo>
                <a:lnTo>
                  <a:pt x="8" y="240"/>
                </a:lnTo>
                <a:cubicBezTo>
                  <a:pt x="12" y="238"/>
                  <a:pt x="16" y="240"/>
                  <a:pt x="18" y="245"/>
                </a:cubicBezTo>
                <a:cubicBezTo>
                  <a:pt x="19" y="249"/>
                  <a:pt x="17" y="253"/>
                  <a:pt x="13" y="255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3" name="Freeform 165"/>
          <p:cNvSpPr>
            <a:spLocks/>
          </p:cNvSpPr>
          <p:nvPr/>
        </p:nvSpPr>
        <p:spPr bwMode="auto">
          <a:xfrm>
            <a:off x="4505325" y="3422650"/>
            <a:ext cx="119063" cy="73025"/>
          </a:xfrm>
          <a:custGeom>
            <a:avLst/>
            <a:gdLst>
              <a:gd name="T0" fmla="*/ 0 w 75"/>
              <a:gd name="T1" fmla="*/ 2147483647 h 46"/>
              <a:gd name="T2" fmla="*/ 2147483647 w 75"/>
              <a:gd name="T3" fmla="*/ 0 h 46"/>
              <a:gd name="T4" fmla="*/ 2147483647 w 75"/>
              <a:gd name="T5" fmla="*/ 2147483647 h 46"/>
              <a:gd name="T6" fmla="*/ 0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0" y="2"/>
                </a:moveTo>
                <a:lnTo>
                  <a:pt x="75" y="0"/>
                </a:lnTo>
                <a:lnTo>
                  <a:pt x="16" y="4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4" name="Freeform 166"/>
          <p:cNvSpPr>
            <a:spLocks/>
          </p:cNvSpPr>
          <p:nvPr/>
        </p:nvSpPr>
        <p:spPr bwMode="auto">
          <a:xfrm>
            <a:off x="3954463" y="3584575"/>
            <a:ext cx="119062" cy="73025"/>
          </a:xfrm>
          <a:custGeom>
            <a:avLst/>
            <a:gdLst>
              <a:gd name="T0" fmla="*/ 2147483647 w 75"/>
              <a:gd name="T1" fmla="*/ 2147483647 h 46"/>
              <a:gd name="T2" fmla="*/ 0 w 75"/>
              <a:gd name="T3" fmla="*/ 2147483647 h 46"/>
              <a:gd name="T4" fmla="*/ 2147483647 w 75"/>
              <a:gd name="T5" fmla="*/ 0 h 46"/>
              <a:gd name="T6" fmla="*/ 2147483647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75" y="45"/>
                </a:moveTo>
                <a:lnTo>
                  <a:pt x="0" y="46"/>
                </a:lnTo>
                <a:lnTo>
                  <a:pt x="60" y="0"/>
                </a:lnTo>
                <a:lnTo>
                  <a:pt x="75" y="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5" name="Freeform 167"/>
          <p:cNvSpPr>
            <a:spLocks noEditPoints="1"/>
          </p:cNvSpPr>
          <p:nvPr/>
        </p:nvSpPr>
        <p:spPr bwMode="auto">
          <a:xfrm>
            <a:off x="4079875" y="3857625"/>
            <a:ext cx="488950" cy="203200"/>
          </a:xfrm>
          <a:custGeom>
            <a:avLst/>
            <a:gdLst>
              <a:gd name="T0" fmla="*/ 2147483647 w 701"/>
              <a:gd name="T1" fmla="*/ 2147483647 h 292"/>
              <a:gd name="T2" fmla="*/ 2147483647 w 701"/>
              <a:gd name="T3" fmla="*/ 2147483647 h 292"/>
              <a:gd name="T4" fmla="*/ 2147483647 w 701"/>
              <a:gd name="T5" fmla="*/ 2147483647 h 292"/>
              <a:gd name="T6" fmla="*/ 2147483647 w 701"/>
              <a:gd name="T7" fmla="*/ 2147483647 h 292"/>
              <a:gd name="T8" fmla="*/ 2147483647 w 701"/>
              <a:gd name="T9" fmla="*/ 2147483647 h 292"/>
              <a:gd name="T10" fmla="*/ 2147483647 w 701"/>
              <a:gd name="T11" fmla="*/ 2147483647 h 292"/>
              <a:gd name="T12" fmla="*/ 2147483647 w 701"/>
              <a:gd name="T13" fmla="*/ 2147483647 h 292"/>
              <a:gd name="T14" fmla="*/ 2147483647 w 701"/>
              <a:gd name="T15" fmla="*/ 2147483647 h 292"/>
              <a:gd name="T16" fmla="*/ 2147483647 w 701"/>
              <a:gd name="T17" fmla="*/ 2147483647 h 292"/>
              <a:gd name="T18" fmla="*/ 2147483647 w 701"/>
              <a:gd name="T19" fmla="*/ 2147483647 h 292"/>
              <a:gd name="T20" fmla="*/ 2147483647 w 701"/>
              <a:gd name="T21" fmla="*/ 2147483647 h 292"/>
              <a:gd name="T22" fmla="*/ 2147483647 w 701"/>
              <a:gd name="T23" fmla="*/ 2147483647 h 292"/>
              <a:gd name="T24" fmla="*/ 2147483647 w 701"/>
              <a:gd name="T25" fmla="*/ 2147483647 h 292"/>
              <a:gd name="T26" fmla="*/ 2147483647 w 701"/>
              <a:gd name="T27" fmla="*/ 2147483647 h 292"/>
              <a:gd name="T28" fmla="*/ 2147483647 w 701"/>
              <a:gd name="T29" fmla="*/ 2147483647 h 292"/>
              <a:gd name="T30" fmla="*/ 2147483647 w 701"/>
              <a:gd name="T31" fmla="*/ 2147483647 h 292"/>
              <a:gd name="T32" fmla="*/ 2147483647 w 701"/>
              <a:gd name="T33" fmla="*/ 2147483647 h 292"/>
              <a:gd name="T34" fmla="*/ 2147483647 w 701"/>
              <a:gd name="T35" fmla="*/ 2147483647 h 292"/>
              <a:gd name="T36" fmla="*/ 2147483647 w 701"/>
              <a:gd name="T37" fmla="*/ 2147483647 h 292"/>
              <a:gd name="T38" fmla="*/ 2147483647 w 701"/>
              <a:gd name="T39" fmla="*/ 2147483647 h 292"/>
              <a:gd name="T40" fmla="*/ 2147483647 w 701"/>
              <a:gd name="T41" fmla="*/ 2147483647 h 292"/>
              <a:gd name="T42" fmla="*/ 2147483647 w 701"/>
              <a:gd name="T43" fmla="*/ 2147483647 h 292"/>
              <a:gd name="T44" fmla="*/ 2147483647 w 701"/>
              <a:gd name="T45" fmla="*/ 2147483647 h 292"/>
              <a:gd name="T46" fmla="*/ 2147483647 w 701"/>
              <a:gd name="T47" fmla="*/ 2147483647 h 292"/>
              <a:gd name="T48" fmla="*/ 2147483647 w 701"/>
              <a:gd name="T49" fmla="*/ 2147483647 h 292"/>
              <a:gd name="T50" fmla="*/ 2147483647 w 701"/>
              <a:gd name="T51" fmla="*/ 2147483647 h 292"/>
              <a:gd name="T52" fmla="*/ 2147483647 w 701"/>
              <a:gd name="T53" fmla="*/ 2147483647 h 292"/>
              <a:gd name="T54" fmla="*/ 2147483647 w 701"/>
              <a:gd name="T55" fmla="*/ 2147483647 h 292"/>
              <a:gd name="T56" fmla="*/ 2147483647 w 701"/>
              <a:gd name="T57" fmla="*/ 2147483647 h 292"/>
              <a:gd name="T58" fmla="*/ 2147483647 w 701"/>
              <a:gd name="T59" fmla="*/ 2147483647 h 292"/>
              <a:gd name="T60" fmla="*/ 2147483647 w 701"/>
              <a:gd name="T61" fmla="*/ 2147483647 h 292"/>
              <a:gd name="T62" fmla="*/ 2147483647 w 701"/>
              <a:gd name="T63" fmla="*/ 2147483647 h 292"/>
              <a:gd name="T64" fmla="*/ 2147483647 w 701"/>
              <a:gd name="T65" fmla="*/ 2147483647 h 292"/>
              <a:gd name="T66" fmla="*/ 2147483647 w 701"/>
              <a:gd name="T67" fmla="*/ 2147483647 h 292"/>
              <a:gd name="T68" fmla="*/ 2147483647 w 701"/>
              <a:gd name="T69" fmla="*/ 2147483647 h 292"/>
              <a:gd name="T70" fmla="*/ 2147483647 w 701"/>
              <a:gd name="T71" fmla="*/ 2147483647 h 292"/>
              <a:gd name="T72" fmla="*/ 2147483647 w 701"/>
              <a:gd name="T73" fmla="*/ 2147483647 h 292"/>
              <a:gd name="T74" fmla="*/ 2147483647 w 701"/>
              <a:gd name="T75" fmla="*/ 2147483647 h 292"/>
              <a:gd name="T76" fmla="*/ 2147483647 w 701"/>
              <a:gd name="T77" fmla="*/ 2147483647 h 292"/>
              <a:gd name="T78" fmla="*/ 2147483647 w 701"/>
              <a:gd name="T79" fmla="*/ 2147483647 h 292"/>
              <a:gd name="T80" fmla="*/ 2147483647 w 701"/>
              <a:gd name="T81" fmla="*/ 2147483647 h 292"/>
              <a:gd name="T82" fmla="*/ 2147483647 w 701"/>
              <a:gd name="T83" fmla="*/ 2147483647 h 292"/>
              <a:gd name="T84" fmla="*/ 2147483647 w 701"/>
              <a:gd name="T85" fmla="*/ 2147483647 h 292"/>
              <a:gd name="T86" fmla="*/ 2147483647 w 701"/>
              <a:gd name="T87" fmla="*/ 2147483647 h 292"/>
              <a:gd name="T88" fmla="*/ 2147483647 w 701"/>
              <a:gd name="T89" fmla="*/ 2147483647 h 292"/>
              <a:gd name="T90" fmla="*/ 2147483647 w 701"/>
              <a:gd name="T91" fmla="*/ 2147483647 h 292"/>
              <a:gd name="T92" fmla="*/ 2147483647 w 701"/>
              <a:gd name="T93" fmla="*/ 2147483647 h 292"/>
              <a:gd name="T94" fmla="*/ 2147483647 w 701"/>
              <a:gd name="T95" fmla="*/ 2147483647 h 292"/>
              <a:gd name="T96" fmla="*/ 2147483647 w 701"/>
              <a:gd name="T97" fmla="*/ 2147483647 h 292"/>
              <a:gd name="T98" fmla="*/ 2147483647 w 701"/>
              <a:gd name="T99" fmla="*/ 2147483647 h 292"/>
              <a:gd name="T100" fmla="*/ 2147483647 w 701"/>
              <a:gd name="T101" fmla="*/ 2147483647 h 292"/>
              <a:gd name="T102" fmla="*/ 2147483647 w 701"/>
              <a:gd name="T103" fmla="*/ 2147483647 h 292"/>
              <a:gd name="T104" fmla="*/ 2147483647 w 701"/>
              <a:gd name="T105" fmla="*/ 2147483647 h 292"/>
              <a:gd name="T106" fmla="*/ 0 w 701"/>
              <a:gd name="T107" fmla="*/ 2147483647 h 292"/>
              <a:gd name="T108" fmla="*/ 2147483647 w 701"/>
              <a:gd name="T109" fmla="*/ 2147483647 h 292"/>
              <a:gd name="T110" fmla="*/ 2147483647 w 701"/>
              <a:gd name="T111" fmla="*/ 2147483647 h 2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01"/>
              <a:gd name="T169" fmla="*/ 0 h 292"/>
              <a:gd name="T170" fmla="*/ 701 w 701"/>
              <a:gd name="T171" fmla="*/ 292 h 29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01" h="292">
                <a:moveTo>
                  <a:pt x="689" y="290"/>
                </a:moveTo>
                <a:lnTo>
                  <a:pt x="674" y="284"/>
                </a:lnTo>
                <a:cubicBezTo>
                  <a:pt x="670" y="282"/>
                  <a:pt x="668" y="278"/>
                  <a:pt x="670" y="274"/>
                </a:cubicBezTo>
                <a:cubicBezTo>
                  <a:pt x="672" y="270"/>
                  <a:pt x="676" y="268"/>
                  <a:pt x="680" y="269"/>
                </a:cubicBezTo>
                <a:lnTo>
                  <a:pt x="695" y="275"/>
                </a:lnTo>
                <a:cubicBezTo>
                  <a:pt x="699" y="277"/>
                  <a:pt x="701" y="281"/>
                  <a:pt x="700" y="286"/>
                </a:cubicBezTo>
                <a:cubicBezTo>
                  <a:pt x="698" y="290"/>
                  <a:pt x="693" y="292"/>
                  <a:pt x="689" y="290"/>
                </a:cubicBezTo>
                <a:close/>
                <a:moveTo>
                  <a:pt x="645" y="272"/>
                </a:moveTo>
                <a:lnTo>
                  <a:pt x="630" y="266"/>
                </a:lnTo>
                <a:cubicBezTo>
                  <a:pt x="626" y="265"/>
                  <a:pt x="624" y="260"/>
                  <a:pt x="625" y="256"/>
                </a:cubicBezTo>
                <a:cubicBezTo>
                  <a:pt x="627" y="252"/>
                  <a:pt x="632" y="250"/>
                  <a:pt x="636" y="251"/>
                </a:cubicBezTo>
                <a:lnTo>
                  <a:pt x="651" y="257"/>
                </a:lnTo>
                <a:cubicBezTo>
                  <a:pt x="655" y="259"/>
                  <a:pt x="657" y="264"/>
                  <a:pt x="655" y="268"/>
                </a:cubicBezTo>
                <a:cubicBezTo>
                  <a:pt x="653" y="272"/>
                  <a:pt x="649" y="274"/>
                  <a:pt x="645" y="272"/>
                </a:cubicBezTo>
                <a:close/>
                <a:moveTo>
                  <a:pt x="600" y="254"/>
                </a:moveTo>
                <a:lnTo>
                  <a:pt x="585" y="248"/>
                </a:lnTo>
                <a:cubicBezTo>
                  <a:pt x="581" y="247"/>
                  <a:pt x="579" y="242"/>
                  <a:pt x="581" y="238"/>
                </a:cubicBezTo>
                <a:cubicBezTo>
                  <a:pt x="582" y="234"/>
                  <a:pt x="587" y="232"/>
                  <a:pt x="591" y="234"/>
                </a:cubicBezTo>
                <a:lnTo>
                  <a:pt x="606" y="239"/>
                </a:lnTo>
                <a:cubicBezTo>
                  <a:pt x="610" y="241"/>
                  <a:pt x="612" y="246"/>
                  <a:pt x="610" y="250"/>
                </a:cubicBezTo>
                <a:cubicBezTo>
                  <a:pt x="609" y="254"/>
                  <a:pt x="604" y="256"/>
                  <a:pt x="600" y="254"/>
                </a:cubicBezTo>
                <a:close/>
                <a:moveTo>
                  <a:pt x="556" y="237"/>
                </a:moveTo>
                <a:lnTo>
                  <a:pt x="541" y="231"/>
                </a:lnTo>
                <a:cubicBezTo>
                  <a:pt x="537" y="229"/>
                  <a:pt x="535" y="224"/>
                  <a:pt x="536" y="220"/>
                </a:cubicBezTo>
                <a:cubicBezTo>
                  <a:pt x="538" y="216"/>
                  <a:pt x="543" y="214"/>
                  <a:pt x="547" y="216"/>
                </a:cubicBezTo>
                <a:lnTo>
                  <a:pt x="561" y="222"/>
                </a:lnTo>
                <a:cubicBezTo>
                  <a:pt x="566" y="223"/>
                  <a:pt x="568" y="228"/>
                  <a:pt x="566" y="232"/>
                </a:cubicBezTo>
                <a:cubicBezTo>
                  <a:pt x="564" y="236"/>
                  <a:pt x="560" y="238"/>
                  <a:pt x="556" y="237"/>
                </a:cubicBezTo>
                <a:close/>
                <a:moveTo>
                  <a:pt x="511" y="219"/>
                </a:moveTo>
                <a:lnTo>
                  <a:pt x="496" y="213"/>
                </a:lnTo>
                <a:cubicBezTo>
                  <a:pt x="492" y="211"/>
                  <a:pt x="490" y="206"/>
                  <a:pt x="492" y="202"/>
                </a:cubicBezTo>
                <a:cubicBezTo>
                  <a:pt x="493" y="198"/>
                  <a:pt x="498" y="196"/>
                  <a:pt x="502" y="198"/>
                </a:cubicBezTo>
                <a:lnTo>
                  <a:pt x="517" y="204"/>
                </a:lnTo>
                <a:cubicBezTo>
                  <a:pt x="521" y="205"/>
                  <a:pt x="523" y="210"/>
                  <a:pt x="521" y="214"/>
                </a:cubicBezTo>
                <a:cubicBezTo>
                  <a:pt x="520" y="218"/>
                  <a:pt x="515" y="220"/>
                  <a:pt x="511" y="219"/>
                </a:cubicBezTo>
                <a:close/>
                <a:moveTo>
                  <a:pt x="466" y="201"/>
                </a:moveTo>
                <a:lnTo>
                  <a:pt x="452" y="195"/>
                </a:lnTo>
                <a:cubicBezTo>
                  <a:pt x="447" y="193"/>
                  <a:pt x="445" y="189"/>
                  <a:pt x="447" y="185"/>
                </a:cubicBezTo>
                <a:cubicBezTo>
                  <a:pt x="449" y="180"/>
                  <a:pt x="453" y="178"/>
                  <a:pt x="457" y="180"/>
                </a:cubicBezTo>
                <a:lnTo>
                  <a:pt x="472" y="186"/>
                </a:lnTo>
                <a:cubicBezTo>
                  <a:pt x="476" y="188"/>
                  <a:pt x="478" y="192"/>
                  <a:pt x="477" y="196"/>
                </a:cubicBezTo>
                <a:cubicBezTo>
                  <a:pt x="475" y="200"/>
                  <a:pt x="470" y="202"/>
                  <a:pt x="466" y="201"/>
                </a:cubicBezTo>
                <a:close/>
                <a:moveTo>
                  <a:pt x="422" y="183"/>
                </a:moveTo>
                <a:lnTo>
                  <a:pt x="407" y="177"/>
                </a:lnTo>
                <a:cubicBezTo>
                  <a:pt x="403" y="175"/>
                  <a:pt x="401" y="171"/>
                  <a:pt x="403" y="167"/>
                </a:cubicBezTo>
                <a:cubicBezTo>
                  <a:pt x="404" y="163"/>
                  <a:pt x="409" y="161"/>
                  <a:pt x="413" y="162"/>
                </a:cubicBezTo>
                <a:lnTo>
                  <a:pt x="428" y="168"/>
                </a:lnTo>
                <a:cubicBezTo>
                  <a:pt x="432" y="170"/>
                  <a:pt x="434" y="174"/>
                  <a:pt x="432" y="179"/>
                </a:cubicBezTo>
                <a:cubicBezTo>
                  <a:pt x="431" y="183"/>
                  <a:pt x="426" y="185"/>
                  <a:pt x="422" y="183"/>
                </a:cubicBezTo>
                <a:close/>
                <a:moveTo>
                  <a:pt x="377" y="165"/>
                </a:moveTo>
                <a:lnTo>
                  <a:pt x="362" y="159"/>
                </a:lnTo>
                <a:cubicBezTo>
                  <a:pt x="358" y="158"/>
                  <a:pt x="356" y="153"/>
                  <a:pt x="358" y="149"/>
                </a:cubicBezTo>
                <a:cubicBezTo>
                  <a:pt x="360" y="145"/>
                  <a:pt x="364" y="143"/>
                  <a:pt x="368" y="144"/>
                </a:cubicBezTo>
                <a:lnTo>
                  <a:pt x="383" y="150"/>
                </a:lnTo>
                <a:cubicBezTo>
                  <a:pt x="387" y="152"/>
                  <a:pt x="389" y="157"/>
                  <a:pt x="388" y="161"/>
                </a:cubicBezTo>
                <a:cubicBezTo>
                  <a:pt x="386" y="165"/>
                  <a:pt x="381" y="167"/>
                  <a:pt x="377" y="165"/>
                </a:cubicBezTo>
                <a:close/>
                <a:moveTo>
                  <a:pt x="333" y="147"/>
                </a:moveTo>
                <a:lnTo>
                  <a:pt x="318" y="141"/>
                </a:lnTo>
                <a:cubicBezTo>
                  <a:pt x="314" y="140"/>
                  <a:pt x="312" y="135"/>
                  <a:pt x="313" y="131"/>
                </a:cubicBezTo>
                <a:cubicBezTo>
                  <a:pt x="315" y="127"/>
                  <a:pt x="320" y="125"/>
                  <a:pt x="324" y="127"/>
                </a:cubicBezTo>
                <a:lnTo>
                  <a:pt x="339" y="133"/>
                </a:lnTo>
                <a:cubicBezTo>
                  <a:pt x="343" y="134"/>
                  <a:pt x="345" y="139"/>
                  <a:pt x="343" y="143"/>
                </a:cubicBezTo>
                <a:cubicBezTo>
                  <a:pt x="341" y="147"/>
                  <a:pt x="337" y="149"/>
                  <a:pt x="333" y="147"/>
                </a:cubicBezTo>
                <a:close/>
                <a:moveTo>
                  <a:pt x="288" y="130"/>
                </a:moveTo>
                <a:lnTo>
                  <a:pt x="273" y="124"/>
                </a:lnTo>
                <a:cubicBezTo>
                  <a:pt x="269" y="122"/>
                  <a:pt x="267" y="117"/>
                  <a:pt x="269" y="113"/>
                </a:cubicBezTo>
                <a:cubicBezTo>
                  <a:pt x="270" y="109"/>
                  <a:pt x="275" y="107"/>
                  <a:pt x="279" y="109"/>
                </a:cubicBezTo>
                <a:lnTo>
                  <a:pt x="294" y="115"/>
                </a:lnTo>
                <a:cubicBezTo>
                  <a:pt x="298" y="116"/>
                  <a:pt x="300" y="121"/>
                  <a:pt x="299" y="125"/>
                </a:cubicBezTo>
                <a:cubicBezTo>
                  <a:pt x="297" y="129"/>
                  <a:pt x="292" y="131"/>
                  <a:pt x="288" y="130"/>
                </a:cubicBezTo>
                <a:close/>
                <a:moveTo>
                  <a:pt x="244" y="112"/>
                </a:moveTo>
                <a:lnTo>
                  <a:pt x="229" y="106"/>
                </a:lnTo>
                <a:cubicBezTo>
                  <a:pt x="225" y="104"/>
                  <a:pt x="223" y="99"/>
                  <a:pt x="224" y="95"/>
                </a:cubicBezTo>
                <a:cubicBezTo>
                  <a:pt x="226" y="91"/>
                  <a:pt x="231" y="89"/>
                  <a:pt x="235" y="91"/>
                </a:cubicBezTo>
                <a:lnTo>
                  <a:pt x="250" y="97"/>
                </a:lnTo>
                <a:cubicBezTo>
                  <a:pt x="254" y="98"/>
                  <a:pt x="256" y="103"/>
                  <a:pt x="254" y="107"/>
                </a:cubicBezTo>
                <a:cubicBezTo>
                  <a:pt x="252" y="111"/>
                  <a:pt x="248" y="113"/>
                  <a:pt x="244" y="112"/>
                </a:cubicBezTo>
                <a:close/>
                <a:moveTo>
                  <a:pt x="199" y="94"/>
                </a:moveTo>
                <a:lnTo>
                  <a:pt x="184" y="88"/>
                </a:lnTo>
                <a:cubicBezTo>
                  <a:pt x="180" y="86"/>
                  <a:pt x="178" y="82"/>
                  <a:pt x="180" y="78"/>
                </a:cubicBezTo>
                <a:cubicBezTo>
                  <a:pt x="181" y="73"/>
                  <a:pt x="186" y="71"/>
                  <a:pt x="190" y="73"/>
                </a:cubicBezTo>
                <a:lnTo>
                  <a:pt x="205" y="79"/>
                </a:lnTo>
                <a:cubicBezTo>
                  <a:pt x="209" y="81"/>
                  <a:pt x="211" y="85"/>
                  <a:pt x="209" y="89"/>
                </a:cubicBezTo>
                <a:cubicBezTo>
                  <a:pt x="208" y="94"/>
                  <a:pt x="203" y="96"/>
                  <a:pt x="199" y="94"/>
                </a:cubicBezTo>
                <a:close/>
                <a:moveTo>
                  <a:pt x="154" y="76"/>
                </a:moveTo>
                <a:lnTo>
                  <a:pt x="140" y="70"/>
                </a:lnTo>
                <a:cubicBezTo>
                  <a:pt x="135" y="68"/>
                  <a:pt x="133" y="64"/>
                  <a:pt x="135" y="60"/>
                </a:cubicBezTo>
                <a:cubicBezTo>
                  <a:pt x="137" y="56"/>
                  <a:pt x="141" y="54"/>
                  <a:pt x="146" y="55"/>
                </a:cubicBezTo>
                <a:lnTo>
                  <a:pt x="160" y="61"/>
                </a:lnTo>
                <a:cubicBezTo>
                  <a:pt x="164" y="63"/>
                  <a:pt x="166" y="68"/>
                  <a:pt x="165" y="72"/>
                </a:cubicBezTo>
                <a:cubicBezTo>
                  <a:pt x="163" y="76"/>
                  <a:pt x="159" y="78"/>
                  <a:pt x="154" y="76"/>
                </a:cubicBezTo>
                <a:close/>
                <a:moveTo>
                  <a:pt x="110" y="58"/>
                </a:moveTo>
                <a:lnTo>
                  <a:pt x="95" y="52"/>
                </a:lnTo>
                <a:cubicBezTo>
                  <a:pt x="91" y="51"/>
                  <a:pt x="89" y="46"/>
                  <a:pt x="91" y="42"/>
                </a:cubicBezTo>
                <a:cubicBezTo>
                  <a:pt x="92" y="38"/>
                  <a:pt x="97" y="36"/>
                  <a:pt x="101" y="37"/>
                </a:cubicBezTo>
                <a:lnTo>
                  <a:pt x="116" y="43"/>
                </a:lnTo>
                <a:cubicBezTo>
                  <a:pt x="120" y="45"/>
                  <a:pt x="122" y="50"/>
                  <a:pt x="120" y="54"/>
                </a:cubicBezTo>
                <a:cubicBezTo>
                  <a:pt x="119" y="58"/>
                  <a:pt x="114" y="60"/>
                  <a:pt x="110" y="58"/>
                </a:cubicBezTo>
                <a:close/>
                <a:moveTo>
                  <a:pt x="65" y="40"/>
                </a:moveTo>
                <a:lnTo>
                  <a:pt x="50" y="34"/>
                </a:lnTo>
                <a:cubicBezTo>
                  <a:pt x="46" y="33"/>
                  <a:pt x="44" y="28"/>
                  <a:pt x="46" y="24"/>
                </a:cubicBezTo>
                <a:cubicBezTo>
                  <a:pt x="48" y="20"/>
                  <a:pt x="52" y="18"/>
                  <a:pt x="56" y="20"/>
                </a:cubicBezTo>
                <a:lnTo>
                  <a:pt x="71" y="26"/>
                </a:lnTo>
                <a:cubicBezTo>
                  <a:pt x="75" y="27"/>
                  <a:pt x="77" y="32"/>
                  <a:pt x="76" y="36"/>
                </a:cubicBezTo>
                <a:cubicBezTo>
                  <a:pt x="74" y="40"/>
                  <a:pt x="69" y="42"/>
                  <a:pt x="65" y="40"/>
                </a:cubicBezTo>
                <a:close/>
                <a:moveTo>
                  <a:pt x="21" y="23"/>
                </a:moveTo>
                <a:lnTo>
                  <a:pt x="6" y="17"/>
                </a:lnTo>
                <a:cubicBezTo>
                  <a:pt x="2" y="15"/>
                  <a:pt x="0" y="10"/>
                  <a:pt x="1" y="6"/>
                </a:cubicBezTo>
                <a:cubicBezTo>
                  <a:pt x="3" y="2"/>
                  <a:pt x="8" y="0"/>
                  <a:pt x="12" y="2"/>
                </a:cubicBezTo>
                <a:lnTo>
                  <a:pt x="27" y="8"/>
                </a:lnTo>
                <a:cubicBezTo>
                  <a:pt x="31" y="9"/>
                  <a:pt x="33" y="14"/>
                  <a:pt x="31" y="18"/>
                </a:cubicBezTo>
                <a:cubicBezTo>
                  <a:pt x="29" y="22"/>
                  <a:pt x="25" y="24"/>
                  <a:pt x="21" y="23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6" name="Freeform 168"/>
          <p:cNvSpPr>
            <a:spLocks/>
          </p:cNvSpPr>
          <p:nvPr/>
        </p:nvSpPr>
        <p:spPr bwMode="auto">
          <a:xfrm>
            <a:off x="4540250" y="4016375"/>
            <a:ext cx="117475" cy="76200"/>
          </a:xfrm>
          <a:custGeom>
            <a:avLst/>
            <a:gdLst>
              <a:gd name="T0" fmla="*/ 2147483647 w 74"/>
              <a:gd name="T1" fmla="*/ 0 h 48"/>
              <a:gd name="T2" fmla="*/ 2147483647 w 74"/>
              <a:gd name="T3" fmla="*/ 2147483647 h 48"/>
              <a:gd name="T4" fmla="*/ 0 w 74"/>
              <a:gd name="T5" fmla="*/ 2147483647 h 48"/>
              <a:gd name="T6" fmla="*/ 2147483647 w 74"/>
              <a:gd name="T7" fmla="*/ 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48"/>
              <a:gd name="T14" fmla="*/ 74 w 74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48">
                <a:moveTo>
                  <a:pt x="17" y="0"/>
                </a:moveTo>
                <a:lnTo>
                  <a:pt x="74" y="48"/>
                </a:lnTo>
                <a:lnTo>
                  <a:pt x="0" y="44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7" name="Freeform 169"/>
          <p:cNvSpPr>
            <a:spLocks/>
          </p:cNvSpPr>
          <p:nvPr/>
        </p:nvSpPr>
        <p:spPr bwMode="auto">
          <a:xfrm>
            <a:off x="3987800" y="3824288"/>
            <a:ext cx="119063" cy="77787"/>
          </a:xfrm>
          <a:custGeom>
            <a:avLst/>
            <a:gdLst>
              <a:gd name="T0" fmla="*/ 2147483647 w 75"/>
              <a:gd name="T1" fmla="*/ 2147483647 h 49"/>
              <a:gd name="T2" fmla="*/ 0 w 75"/>
              <a:gd name="T3" fmla="*/ 0 h 49"/>
              <a:gd name="T4" fmla="*/ 2147483647 w 75"/>
              <a:gd name="T5" fmla="*/ 2147483647 h 49"/>
              <a:gd name="T6" fmla="*/ 2147483647 w 75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9"/>
              <a:gd name="T14" fmla="*/ 75 w 75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9">
                <a:moveTo>
                  <a:pt x="57" y="49"/>
                </a:moveTo>
                <a:lnTo>
                  <a:pt x="0" y="0"/>
                </a:lnTo>
                <a:lnTo>
                  <a:pt x="75" y="5"/>
                </a:lnTo>
                <a:lnTo>
                  <a:pt x="57" y="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8" name="Freeform 170"/>
          <p:cNvSpPr>
            <a:spLocks noEditPoints="1"/>
          </p:cNvSpPr>
          <p:nvPr/>
        </p:nvSpPr>
        <p:spPr bwMode="auto">
          <a:xfrm>
            <a:off x="3962400" y="4024313"/>
            <a:ext cx="619125" cy="1106487"/>
          </a:xfrm>
          <a:custGeom>
            <a:avLst/>
            <a:gdLst>
              <a:gd name="T0" fmla="*/ 2147483647 w 887"/>
              <a:gd name="T1" fmla="*/ 2147483647 h 1585"/>
              <a:gd name="T2" fmla="*/ 2147483647 w 887"/>
              <a:gd name="T3" fmla="*/ 2147483647 h 1585"/>
              <a:gd name="T4" fmla="*/ 2147483647 w 887"/>
              <a:gd name="T5" fmla="*/ 2147483647 h 1585"/>
              <a:gd name="T6" fmla="*/ 2147483647 w 887"/>
              <a:gd name="T7" fmla="*/ 2147483647 h 1585"/>
              <a:gd name="T8" fmla="*/ 2147483647 w 887"/>
              <a:gd name="T9" fmla="*/ 2147483647 h 1585"/>
              <a:gd name="T10" fmla="*/ 2147483647 w 887"/>
              <a:gd name="T11" fmla="*/ 2147483647 h 1585"/>
              <a:gd name="T12" fmla="*/ 2147483647 w 887"/>
              <a:gd name="T13" fmla="*/ 2147483647 h 1585"/>
              <a:gd name="T14" fmla="*/ 2147483647 w 887"/>
              <a:gd name="T15" fmla="*/ 2147483647 h 1585"/>
              <a:gd name="T16" fmla="*/ 2147483647 w 887"/>
              <a:gd name="T17" fmla="*/ 2147483647 h 1585"/>
              <a:gd name="T18" fmla="*/ 2147483647 w 887"/>
              <a:gd name="T19" fmla="*/ 2147483647 h 1585"/>
              <a:gd name="T20" fmla="*/ 2147483647 w 887"/>
              <a:gd name="T21" fmla="*/ 2147483647 h 1585"/>
              <a:gd name="T22" fmla="*/ 2147483647 w 887"/>
              <a:gd name="T23" fmla="*/ 2147483647 h 1585"/>
              <a:gd name="T24" fmla="*/ 2147483647 w 887"/>
              <a:gd name="T25" fmla="*/ 2147483647 h 1585"/>
              <a:gd name="T26" fmla="*/ 2147483647 w 887"/>
              <a:gd name="T27" fmla="*/ 2147483647 h 1585"/>
              <a:gd name="T28" fmla="*/ 2147483647 w 887"/>
              <a:gd name="T29" fmla="*/ 2147483647 h 1585"/>
              <a:gd name="T30" fmla="*/ 2147483647 w 887"/>
              <a:gd name="T31" fmla="*/ 2147483647 h 1585"/>
              <a:gd name="T32" fmla="*/ 2147483647 w 887"/>
              <a:gd name="T33" fmla="*/ 2147483647 h 1585"/>
              <a:gd name="T34" fmla="*/ 2147483647 w 887"/>
              <a:gd name="T35" fmla="*/ 2147483647 h 1585"/>
              <a:gd name="T36" fmla="*/ 2147483647 w 887"/>
              <a:gd name="T37" fmla="*/ 2147483647 h 1585"/>
              <a:gd name="T38" fmla="*/ 2147483647 w 887"/>
              <a:gd name="T39" fmla="*/ 2147483647 h 1585"/>
              <a:gd name="T40" fmla="*/ 2147483647 w 887"/>
              <a:gd name="T41" fmla="*/ 2147483647 h 1585"/>
              <a:gd name="T42" fmla="*/ 2147483647 w 887"/>
              <a:gd name="T43" fmla="*/ 2147483647 h 1585"/>
              <a:gd name="T44" fmla="*/ 2147483647 w 887"/>
              <a:gd name="T45" fmla="*/ 2147483647 h 1585"/>
              <a:gd name="T46" fmla="*/ 2147483647 w 887"/>
              <a:gd name="T47" fmla="*/ 2147483647 h 1585"/>
              <a:gd name="T48" fmla="*/ 2147483647 w 887"/>
              <a:gd name="T49" fmla="*/ 2147483647 h 1585"/>
              <a:gd name="T50" fmla="*/ 2147483647 w 887"/>
              <a:gd name="T51" fmla="*/ 2147483647 h 1585"/>
              <a:gd name="T52" fmla="*/ 2147483647 w 887"/>
              <a:gd name="T53" fmla="*/ 2147483647 h 1585"/>
              <a:gd name="T54" fmla="*/ 2147483647 w 887"/>
              <a:gd name="T55" fmla="*/ 2147483647 h 1585"/>
              <a:gd name="T56" fmla="*/ 2147483647 w 887"/>
              <a:gd name="T57" fmla="*/ 2147483647 h 1585"/>
              <a:gd name="T58" fmla="*/ 2147483647 w 887"/>
              <a:gd name="T59" fmla="*/ 2147483647 h 1585"/>
              <a:gd name="T60" fmla="*/ 2147483647 w 887"/>
              <a:gd name="T61" fmla="*/ 2147483647 h 1585"/>
              <a:gd name="T62" fmla="*/ 2147483647 w 887"/>
              <a:gd name="T63" fmla="*/ 2147483647 h 1585"/>
              <a:gd name="T64" fmla="*/ 2147483647 w 887"/>
              <a:gd name="T65" fmla="*/ 2147483647 h 1585"/>
              <a:gd name="T66" fmla="*/ 2147483647 w 887"/>
              <a:gd name="T67" fmla="*/ 2147483647 h 1585"/>
              <a:gd name="T68" fmla="*/ 2147483647 w 887"/>
              <a:gd name="T69" fmla="*/ 2147483647 h 1585"/>
              <a:gd name="T70" fmla="*/ 2147483647 w 887"/>
              <a:gd name="T71" fmla="*/ 2147483647 h 1585"/>
              <a:gd name="T72" fmla="*/ 2147483647 w 887"/>
              <a:gd name="T73" fmla="*/ 2147483647 h 1585"/>
              <a:gd name="T74" fmla="*/ 2147483647 w 887"/>
              <a:gd name="T75" fmla="*/ 2147483647 h 1585"/>
              <a:gd name="T76" fmla="*/ 2147483647 w 887"/>
              <a:gd name="T77" fmla="*/ 2147483647 h 1585"/>
              <a:gd name="T78" fmla="*/ 2147483647 w 887"/>
              <a:gd name="T79" fmla="*/ 2147483647 h 1585"/>
              <a:gd name="T80" fmla="*/ 2147483647 w 887"/>
              <a:gd name="T81" fmla="*/ 2147483647 h 1585"/>
              <a:gd name="T82" fmla="*/ 2147483647 w 887"/>
              <a:gd name="T83" fmla="*/ 2147483647 h 1585"/>
              <a:gd name="T84" fmla="*/ 2147483647 w 887"/>
              <a:gd name="T85" fmla="*/ 2147483647 h 1585"/>
              <a:gd name="T86" fmla="*/ 2147483647 w 887"/>
              <a:gd name="T87" fmla="*/ 2147483647 h 1585"/>
              <a:gd name="T88" fmla="*/ 2147483647 w 887"/>
              <a:gd name="T89" fmla="*/ 2147483647 h 1585"/>
              <a:gd name="T90" fmla="*/ 2147483647 w 887"/>
              <a:gd name="T91" fmla="*/ 2147483647 h 1585"/>
              <a:gd name="T92" fmla="*/ 2147483647 w 887"/>
              <a:gd name="T93" fmla="*/ 2147483647 h 1585"/>
              <a:gd name="T94" fmla="*/ 2147483647 w 887"/>
              <a:gd name="T95" fmla="*/ 2147483647 h 1585"/>
              <a:gd name="T96" fmla="*/ 2147483647 w 887"/>
              <a:gd name="T97" fmla="*/ 2147483647 h 1585"/>
              <a:gd name="T98" fmla="*/ 2147483647 w 887"/>
              <a:gd name="T99" fmla="*/ 2147483647 h 1585"/>
              <a:gd name="T100" fmla="*/ 2147483647 w 887"/>
              <a:gd name="T101" fmla="*/ 2147483647 h 1585"/>
              <a:gd name="T102" fmla="*/ 2147483647 w 887"/>
              <a:gd name="T103" fmla="*/ 2147483647 h 1585"/>
              <a:gd name="T104" fmla="*/ 2147483647 w 887"/>
              <a:gd name="T105" fmla="*/ 2147483647 h 15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87"/>
              <a:gd name="T160" fmla="*/ 0 h 1585"/>
              <a:gd name="T161" fmla="*/ 887 w 887"/>
              <a:gd name="T162" fmla="*/ 1585 h 158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87" h="1585">
                <a:moveTo>
                  <a:pt x="871" y="1580"/>
                </a:moveTo>
                <a:lnTo>
                  <a:pt x="863" y="1566"/>
                </a:lnTo>
                <a:cubicBezTo>
                  <a:pt x="861" y="1562"/>
                  <a:pt x="862" y="1557"/>
                  <a:pt x="866" y="1555"/>
                </a:cubicBezTo>
                <a:cubicBezTo>
                  <a:pt x="870" y="1553"/>
                  <a:pt x="875" y="1554"/>
                  <a:pt x="877" y="1558"/>
                </a:cubicBezTo>
                <a:lnTo>
                  <a:pt x="885" y="1572"/>
                </a:lnTo>
                <a:cubicBezTo>
                  <a:pt x="887" y="1576"/>
                  <a:pt x="886" y="1581"/>
                  <a:pt x="882" y="1583"/>
                </a:cubicBezTo>
                <a:cubicBezTo>
                  <a:pt x="878" y="1585"/>
                  <a:pt x="873" y="1584"/>
                  <a:pt x="871" y="1580"/>
                </a:cubicBezTo>
                <a:close/>
                <a:moveTo>
                  <a:pt x="848" y="1538"/>
                </a:moveTo>
                <a:lnTo>
                  <a:pt x="840" y="1524"/>
                </a:lnTo>
                <a:cubicBezTo>
                  <a:pt x="838" y="1520"/>
                  <a:pt x="839" y="1515"/>
                  <a:pt x="843" y="1513"/>
                </a:cubicBezTo>
                <a:cubicBezTo>
                  <a:pt x="847" y="1511"/>
                  <a:pt x="852" y="1512"/>
                  <a:pt x="854" y="1516"/>
                </a:cubicBezTo>
                <a:lnTo>
                  <a:pt x="862" y="1530"/>
                </a:lnTo>
                <a:cubicBezTo>
                  <a:pt x="864" y="1534"/>
                  <a:pt x="862" y="1539"/>
                  <a:pt x="858" y="1541"/>
                </a:cubicBezTo>
                <a:cubicBezTo>
                  <a:pt x="855" y="1543"/>
                  <a:pt x="850" y="1542"/>
                  <a:pt x="848" y="1538"/>
                </a:cubicBezTo>
                <a:close/>
                <a:moveTo>
                  <a:pt x="824" y="1496"/>
                </a:moveTo>
                <a:lnTo>
                  <a:pt x="816" y="1482"/>
                </a:lnTo>
                <a:cubicBezTo>
                  <a:pt x="814" y="1478"/>
                  <a:pt x="816" y="1473"/>
                  <a:pt x="820" y="1471"/>
                </a:cubicBezTo>
                <a:cubicBezTo>
                  <a:pt x="823" y="1469"/>
                  <a:pt x="828" y="1470"/>
                  <a:pt x="830" y="1474"/>
                </a:cubicBezTo>
                <a:lnTo>
                  <a:pt x="838" y="1488"/>
                </a:lnTo>
                <a:cubicBezTo>
                  <a:pt x="840" y="1492"/>
                  <a:pt x="839" y="1497"/>
                  <a:pt x="835" y="1499"/>
                </a:cubicBezTo>
                <a:cubicBezTo>
                  <a:pt x="831" y="1501"/>
                  <a:pt x="826" y="1500"/>
                  <a:pt x="824" y="1496"/>
                </a:cubicBezTo>
                <a:close/>
                <a:moveTo>
                  <a:pt x="801" y="1454"/>
                </a:moveTo>
                <a:lnTo>
                  <a:pt x="793" y="1440"/>
                </a:lnTo>
                <a:cubicBezTo>
                  <a:pt x="791" y="1436"/>
                  <a:pt x="792" y="1431"/>
                  <a:pt x="796" y="1429"/>
                </a:cubicBezTo>
                <a:cubicBezTo>
                  <a:pt x="800" y="1427"/>
                  <a:pt x="805" y="1428"/>
                  <a:pt x="807" y="1432"/>
                </a:cubicBezTo>
                <a:lnTo>
                  <a:pt x="815" y="1446"/>
                </a:lnTo>
                <a:cubicBezTo>
                  <a:pt x="817" y="1450"/>
                  <a:pt x="816" y="1455"/>
                  <a:pt x="812" y="1457"/>
                </a:cubicBezTo>
                <a:cubicBezTo>
                  <a:pt x="808" y="1459"/>
                  <a:pt x="803" y="1458"/>
                  <a:pt x="801" y="1454"/>
                </a:cubicBezTo>
                <a:close/>
                <a:moveTo>
                  <a:pt x="778" y="1412"/>
                </a:moveTo>
                <a:lnTo>
                  <a:pt x="770" y="1398"/>
                </a:lnTo>
                <a:cubicBezTo>
                  <a:pt x="768" y="1394"/>
                  <a:pt x="769" y="1389"/>
                  <a:pt x="773" y="1387"/>
                </a:cubicBezTo>
                <a:cubicBezTo>
                  <a:pt x="777" y="1385"/>
                  <a:pt x="782" y="1386"/>
                  <a:pt x="784" y="1390"/>
                </a:cubicBezTo>
                <a:lnTo>
                  <a:pt x="792" y="1404"/>
                </a:lnTo>
                <a:cubicBezTo>
                  <a:pt x="794" y="1408"/>
                  <a:pt x="792" y="1413"/>
                  <a:pt x="789" y="1415"/>
                </a:cubicBezTo>
                <a:cubicBezTo>
                  <a:pt x="785" y="1417"/>
                  <a:pt x="780" y="1416"/>
                  <a:pt x="778" y="1412"/>
                </a:cubicBezTo>
                <a:close/>
                <a:moveTo>
                  <a:pt x="754" y="1370"/>
                </a:moveTo>
                <a:lnTo>
                  <a:pt x="747" y="1356"/>
                </a:lnTo>
                <a:cubicBezTo>
                  <a:pt x="745" y="1352"/>
                  <a:pt x="746" y="1347"/>
                  <a:pt x="750" y="1345"/>
                </a:cubicBezTo>
                <a:cubicBezTo>
                  <a:pt x="754" y="1343"/>
                  <a:pt x="759" y="1345"/>
                  <a:pt x="761" y="1348"/>
                </a:cubicBezTo>
                <a:lnTo>
                  <a:pt x="768" y="1362"/>
                </a:lnTo>
                <a:cubicBezTo>
                  <a:pt x="771" y="1366"/>
                  <a:pt x="769" y="1371"/>
                  <a:pt x="765" y="1373"/>
                </a:cubicBezTo>
                <a:cubicBezTo>
                  <a:pt x="761" y="1375"/>
                  <a:pt x="757" y="1374"/>
                  <a:pt x="754" y="1370"/>
                </a:cubicBezTo>
                <a:close/>
                <a:moveTo>
                  <a:pt x="731" y="1328"/>
                </a:moveTo>
                <a:lnTo>
                  <a:pt x="723" y="1314"/>
                </a:lnTo>
                <a:cubicBezTo>
                  <a:pt x="721" y="1310"/>
                  <a:pt x="723" y="1305"/>
                  <a:pt x="727" y="1303"/>
                </a:cubicBezTo>
                <a:cubicBezTo>
                  <a:pt x="730" y="1301"/>
                  <a:pt x="735" y="1303"/>
                  <a:pt x="737" y="1306"/>
                </a:cubicBezTo>
                <a:lnTo>
                  <a:pt x="745" y="1320"/>
                </a:lnTo>
                <a:cubicBezTo>
                  <a:pt x="747" y="1324"/>
                  <a:pt x="746" y="1329"/>
                  <a:pt x="742" y="1331"/>
                </a:cubicBezTo>
                <a:cubicBezTo>
                  <a:pt x="738" y="1333"/>
                  <a:pt x="733" y="1332"/>
                  <a:pt x="731" y="1328"/>
                </a:cubicBezTo>
                <a:close/>
                <a:moveTo>
                  <a:pt x="708" y="1286"/>
                </a:moveTo>
                <a:lnTo>
                  <a:pt x="700" y="1272"/>
                </a:lnTo>
                <a:cubicBezTo>
                  <a:pt x="698" y="1268"/>
                  <a:pt x="699" y="1263"/>
                  <a:pt x="703" y="1261"/>
                </a:cubicBezTo>
                <a:cubicBezTo>
                  <a:pt x="707" y="1259"/>
                  <a:pt x="712" y="1261"/>
                  <a:pt x="714" y="1264"/>
                </a:cubicBezTo>
                <a:lnTo>
                  <a:pt x="722" y="1278"/>
                </a:lnTo>
                <a:cubicBezTo>
                  <a:pt x="724" y="1282"/>
                  <a:pt x="723" y="1287"/>
                  <a:pt x="719" y="1289"/>
                </a:cubicBezTo>
                <a:cubicBezTo>
                  <a:pt x="715" y="1291"/>
                  <a:pt x="710" y="1290"/>
                  <a:pt x="708" y="1286"/>
                </a:cubicBezTo>
                <a:close/>
                <a:moveTo>
                  <a:pt x="685" y="1244"/>
                </a:moveTo>
                <a:lnTo>
                  <a:pt x="677" y="1230"/>
                </a:lnTo>
                <a:cubicBezTo>
                  <a:pt x="675" y="1226"/>
                  <a:pt x="676" y="1221"/>
                  <a:pt x="680" y="1219"/>
                </a:cubicBezTo>
                <a:cubicBezTo>
                  <a:pt x="684" y="1217"/>
                  <a:pt x="689" y="1219"/>
                  <a:pt x="691" y="1222"/>
                </a:cubicBezTo>
                <a:lnTo>
                  <a:pt x="699" y="1236"/>
                </a:lnTo>
                <a:cubicBezTo>
                  <a:pt x="701" y="1240"/>
                  <a:pt x="699" y="1245"/>
                  <a:pt x="695" y="1247"/>
                </a:cubicBezTo>
                <a:cubicBezTo>
                  <a:pt x="692" y="1249"/>
                  <a:pt x="687" y="1248"/>
                  <a:pt x="685" y="1244"/>
                </a:cubicBezTo>
                <a:close/>
                <a:moveTo>
                  <a:pt x="661" y="1202"/>
                </a:moveTo>
                <a:lnTo>
                  <a:pt x="654" y="1188"/>
                </a:lnTo>
                <a:cubicBezTo>
                  <a:pt x="651" y="1184"/>
                  <a:pt x="653" y="1179"/>
                  <a:pt x="657" y="1177"/>
                </a:cubicBezTo>
                <a:cubicBezTo>
                  <a:pt x="661" y="1175"/>
                  <a:pt x="665" y="1177"/>
                  <a:pt x="668" y="1180"/>
                </a:cubicBezTo>
                <a:lnTo>
                  <a:pt x="675" y="1194"/>
                </a:lnTo>
                <a:cubicBezTo>
                  <a:pt x="677" y="1198"/>
                  <a:pt x="676" y="1203"/>
                  <a:pt x="672" y="1205"/>
                </a:cubicBezTo>
                <a:cubicBezTo>
                  <a:pt x="668" y="1207"/>
                  <a:pt x="663" y="1206"/>
                  <a:pt x="661" y="1202"/>
                </a:cubicBezTo>
                <a:close/>
                <a:moveTo>
                  <a:pt x="638" y="1160"/>
                </a:moveTo>
                <a:lnTo>
                  <a:pt x="630" y="1146"/>
                </a:lnTo>
                <a:cubicBezTo>
                  <a:pt x="628" y="1142"/>
                  <a:pt x="630" y="1137"/>
                  <a:pt x="633" y="1135"/>
                </a:cubicBezTo>
                <a:cubicBezTo>
                  <a:pt x="637" y="1133"/>
                  <a:pt x="642" y="1135"/>
                  <a:pt x="644" y="1138"/>
                </a:cubicBezTo>
                <a:lnTo>
                  <a:pt x="652" y="1152"/>
                </a:lnTo>
                <a:cubicBezTo>
                  <a:pt x="654" y="1156"/>
                  <a:pt x="653" y="1161"/>
                  <a:pt x="649" y="1163"/>
                </a:cubicBezTo>
                <a:cubicBezTo>
                  <a:pt x="645" y="1165"/>
                  <a:pt x="640" y="1164"/>
                  <a:pt x="638" y="1160"/>
                </a:cubicBezTo>
                <a:close/>
                <a:moveTo>
                  <a:pt x="615" y="1118"/>
                </a:moveTo>
                <a:lnTo>
                  <a:pt x="607" y="1104"/>
                </a:lnTo>
                <a:cubicBezTo>
                  <a:pt x="605" y="1100"/>
                  <a:pt x="606" y="1096"/>
                  <a:pt x="610" y="1093"/>
                </a:cubicBezTo>
                <a:cubicBezTo>
                  <a:pt x="614" y="1091"/>
                  <a:pt x="619" y="1093"/>
                  <a:pt x="621" y="1096"/>
                </a:cubicBezTo>
                <a:lnTo>
                  <a:pt x="629" y="1110"/>
                </a:lnTo>
                <a:cubicBezTo>
                  <a:pt x="631" y="1114"/>
                  <a:pt x="630" y="1119"/>
                  <a:pt x="626" y="1121"/>
                </a:cubicBezTo>
                <a:cubicBezTo>
                  <a:pt x="622" y="1124"/>
                  <a:pt x="617" y="1122"/>
                  <a:pt x="615" y="1118"/>
                </a:cubicBezTo>
                <a:close/>
                <a:moveTo>
                  <a:pt x="592" y="1076"/>
                </a:moveTo>
                <a:lnTo>
                  <a:pt x="584" y="1062"/>
                </a:lnTo>
                <a:cubicBezTo>
                  <a:pt x="582" y="1058"/>
                  <a:pt x="583" y="1054"/>
                  <a:pt x="587" y="1051"/>
                </a:cubicBezTo>
                <a:cubicBezTo>
                  <a:pt x="591" y="1049"/>
                  <a:pt x="596" y="1051"/>
                  <a:pt x="598" y="1055"/>
                </a:cubicBezTo>
                <a:lnTo>
                  <a:pt x="606" y="1069"/>
                </a:lnTo>
                <a:cubicBezTo>
                  <a:pt x="608" y="1072"/>
                  <a:pt x="606" y="1077"/>
                  <a:pt x="602" y="1079"/>
                </a:cubicBezTo>
                <a:cubicBezTo>
                  <a:pt x="599" y="1082"/>
                  <a:pt x="594" y="1080"/>
                  <a:pt x="592" y="1076"/>
                </a:cubicBezTo>
                <a:close/>
                <a:moveTo>
                  <a:pt x="568" y="1034"/>
                </a:moveTo>
                <a:lnTo>
                  <a:pt x="560" y="1020"/>
                </a:lnTo>
                <a:cubicBezTo>
                  <a:pt x="558" y="1016"/>
                  <a:pt x="560" y="1012"/>
                  <a:pt x="564" y="1009"/>
                </a:cubicBezTo>
                <a:cubicBezTo>
                  <a:pt x="567" y="1007"/>
                  <a:pt x="572" y="1009"/>
                  <a:pt x="574" y="1013"/>
                </a:cubicBezTo>
                <a:lnTo>
                  <a:pt x="582" y="1027"/>
                </a:lnTo>
                <a:cubicBezTo>
                  <a:pt x="584" y="1030"/>
                  <a:pt x="583" y="1035"/>
                  <a:pt x="579" y="1037"/>
                </a:cubicBezTo>
                <a:cubicBezTo>
                  <a:pt x="575" y="1040"/>
                  <a:pt x="570" y="1038"/>
                  <a:pt x="568" y="1034"/>
                </a:cubicBezTo>
                <a:close/>
                <a:moveTo>
                  <a:pt x="545" y="992"/>
                </a:moveTo>
                <a:lnTo>
                  <a:pt x="537" y="978"/>
                </a:lnTo>
                <a:cubicBezTo>
                  <a:pt x="535" y="974"/>
                  <a:pt x="536" y="970"/>
                  <a:pt x="540" y="967"/>
                </a:cubicBezTo>
                <a:cubicBezTo>
                  <a:pt x="544" y="965"/>
                  <a:pt x="549" y="967"/>
                  <a:pt x="551" y="971"/>
                </a:cubicBezTo>
                <a:lnTo>
                  <a:pt x="559" y="985"/>
                </a:lnTo>
                <a:cubicBezTo>
                  <a:pt x="561" y="988"/>
                  <a:pt x="560" y="993"/>
                  <a:pt x="556" y="995"/>
                </a:cubicBezTo>
                <a:cubicBezTo>
                  <a:pt x="552" y="998"/>
                  <a:pt x="547" y="996"/>
                  <a:pt x="545" y="992"/>
                </a:cubicBezTo>
                <a:close/>
                <a:moveTo>
                  <a:pt x="522" y="950"/>
                </a:moveTo>
                <a:lnTo>
                  <a:pt x="514" y="936"/>
                </a:lnTo>
                <a:cubicBezTo>
                  <a:pt x="512" y="932"/>
                  <a:pt x="513" y="928"/>
                  <a:pt x="517" y="925"/>
                </a:cubicBezTo>
                <a:cubicBezTo>
                  <a:pt x="521" y="923"/>
                  <a:pt x="526" y="925"/>
                  <a:pt x="528" y="929"/>
                </a:cubicBezTo>
                <a:lnTo>
                  <a:pt x="536" y="943"/>
                </a:lnTo>
                <a:cubicBezTo>
                  <a:pt x="538" y="946"/>
                  <a:pt x="536" y="951"/>
                  <a:pt x="533" y="953"/>
                </a:cubicBezTo>
                <a:cubicBezTo>
                  <a:pt x="529" y="956"/>
                  <a:pt x="524" y="954"/>
                  <a:pt x="522" y="950"/>
                </a:cubicBezTo>
                <a:close/>
                <a:moveTo>
                  <a:pt x="498" y="908"/>
                </a:moveTo>
                <a:lnTo>
                  <a:pt x="491" y="894"/>
                </a:lnTo>
                <a:cubicBezTo>
                  <a:pt x="489" y="890"/>
                  <a:pt x="490" y="886"/>
                  <a:pt x="494" y="883"/>
                </a:cubicBezTo>
                <a:cubicBezTo>
                  <a:pt x="498" y="881"/>
                  <a:pt x="503" y="883"/>
                  <a:pt x="505" y="887"/>
                </a:cubicBezTo>
                <a:lnTo>
                  <a:pt x="512" y="901"/>
                </a:lnTo>
                <a:cubicBezTo>
                  <a:pt x="515" y="904"/>
                  <a:pt x="513" y="909"/>
                  <a:pt x="509" y="911"/>
                </a:cubicBezTo>
                <a:cubicBezTo>
                  <a:pt x="505" y="914"/>
                  <a:pt x="501" y="912"/>
                  <a:pt x="498" y="908"/>
                </a:cubicBezTo>
                <a:close/>
                <a:moveTo>
                  <a:pt x="475" y="866"/>
                </a:moveTo>
                <a:lnTo>
                  <a:pt x="467" y="852"/>
                </a:lnTo>
                <a:cubicBezTo>
                  <a:pt x="465" y="849"/>
                  <a:pt x="467" y="844"/>
                  <a:pt x="471" y="841"/>
                </a:cubicBezTo>
                <a:cubicBezTo>
                  <a:pt x="474" y="839"/>
                  <a:pt x="479" y="841"/>
                  <a:pt x="481" y="845"/>
                </a:cubicBezTo>
                <a:lnTo>
                  <a:pt x="489" y="859"/>
                </a:lnTo>
                <a:cubicBezTo>
                  <a:pt x="491" y="862"/>
                  <a:pt x="490" y="867"/>
                  <a:pt x="486" y="869"/>
                </a:cubicBezTo>
                <a:cubicBezTo>
                  <a:pt x="482" y="872"/>
                  <a:pt x="477" y="870"/>
                  <a:pt x="475" y="866"/>
                </a:cubicBezTo>
                <a:close/>
                <a:moveTo>
                  <a:pt x="452" y="824"/>
                </a:moveTo>
                <a:lnTo>
                  <a:pt x="444" y="810"/>
                </a:lnTo>
                <a:cubicBezTo>
                  <a:pt x="442" y="807"/>
                  <a:pt x="443" y="802"/>
                  <a:pt x="447" y="800"/>
                </a:cubicBezTo>
                <a:cubicBezTo>
                  <a:pt x="451" y="797"/>
                  <a:pt x="456" y="799"/>
                  <a:pt x="458" y="803"/>
                </a:cubicBezTo>
                <a:lnTo>
                  <a:pt x="466" y="817"/>
                </a:lnTo>
                <a:cubicBezTo>
                  <a:pt x="468" y="820"/>
                  <a:pt x="467" y="825"/>
                  <a:pt x="463" y="827"/>
                </a:cubicBezTo>
                <a:cubicBezTo>
                  <a:pt x="459" y="830"/>
                  <a:pt x="454" y="828"/>
                  <a:pt x="452" y="824"/>
                </a:cubicBezTo>
                <a:close/>
                <a:moveTo>
                  <a:pt x="429" y="782"/>
                </a:moveTo>
                <a:lnTo>
                  <a:pt x="421" y="768"/>
                </a:lnTo>
                <a:cubicBezTo>
                  <a:pt x="419" y="765"/>
                  <a:pt x="420" y="760"/>
                  <a:pt x="424" y="758"/>
                </a:cubicBezTo>
                <a:cubicBezTo>
                  <a:pt x="428" y="755"/>
                  <a:pt x="433" y="757"/>
                  <a:pt x="435" y="761"/>
                </a:cubicBezTo>
                <a:lnTo>
                  <a:pt x="443" y="775"/>
                </a:lnTo>
                <a:cubicBezTo>
                  <a:pt x="445" y="779"/>
                  <a:pt x="443" y="783"/>
                  <a:pt x="439" y="786"/>
                </a:cubicBezTo>
                <a:cubicBezTo>
                  <a:pt x="436" y="788"/>
                  <a:pt x="431" y="786"/>
                  <a:pt x="429" y="782"/>
                </a:cubicBezTo>
                <a:close/>
                <a:moveTo>
                  <a:pt x="405" y="740"/>
                </a:moveTo>
                <a:lnTo>
                  <a:pt x="398" y="726"/>
                </a:lnTo>
                <a:cubicBezTo>
                  <a:pt x="395" y="723"/>
                  <a:pt x="397" y="718"/>
                  <a:pt x="401" y="716"/>
                </a:cubicBezTo>
                <a:cubicBezTo>
                  <a:pt x="405" y="713"/>
                  <a:pt x="409" y="715"/>
                  <a:pt x="412" y="719"/>
                </a:cubicBezTo>
                <a:lnTo>
                  <a:pt x="419" y="733"/>
                </a:lnTo>
                <a:cubicBezTo>
                  <a:pt x="421" y="737"/>
                  <a:pt x="420" y="741"/>
                  <a:pt x="416" y="744"/>
                </a:cubicBezTo>
                <a:cubicBezTo>
                  <a:pt x="412" y="746"/>
                  <a:pt x="407" y="744"/>
                  <a:pt x="405" y="740"/>
                </a:cubicBezTo>
                <a:close/>
                <a:moveTo>
                  <a:pt x="382" y="698"/>
                </a:moveTo>
                <a:lnTo>
                  <a:pt x="374" y="684"/>
                </a:lnTo>
                <a:cubicBezTo>
                  <a:pt x="372" y="681"/>
                  <a:pt x="374" y="676"/>
                  <a:pt x="377" y="674"/>
                </a:cubicBezTo>
                <a:cubicBezTo>
                  <a:pt x="381" y="671"/>
                  <a:pt x="386" y="673"/>
                  <a:pt x="388" y="677"/>
                </a:cubicBezTo>
                <a:lnTo>
                  <a:pt x="396" y="691"/>
                </a:lnTo>
                <a:cubicBezTo>
                  <a:pt x="398" y="695"/>
                  <a:pt x="397" y="699"/>
                  <a:pt x="393" y="702"/>
                </a:cubicBezTo>
                <a:cubicBezTo>
                  <a:pt x="389" y="704"/>
                  <a:pt x="384" y="702"/>
                  <a:pt x="382" y="698"/>
                </a:cubicBezTo>
                <a:close/>
                <a:moveTo>
                  <a:pt x="359" y="656"/>
                </a:moveTo>
                <a:lnTo>
                  <a:pt x="351" y="642"/>
                </a:lnTo>
                <a:cubicBezTo>
                  <a:pt x="349" y="639"/>
                  <a:pt x="350" y="634"/>
                  <a:pt x="354" y="632"/>
                </a:cubicBezTo>
                <a:cubicBezTo>
                  <a:pt x="358" y="629"/>
                  <a:pt x="363" y="631"/>
                  <a:pt x="365" y="635"/>
                </a:cubicBezTo>
                <a:lnTo>
                  <a:pt x="373" y="649"/>
                </a:lnTo>
                <a:cubicBezTo>
                  <a:pt x="375" y="653"/>
                  <a:pt x="374" y="657"/>
                  <a:pt x="370" y="660"/>
                </a:cubicBezTo>
                <a:cubicBezTo>
                  <a:pt x="366" y="662"/>
                  <a:pt x="361" y="660"/>
                  <a:pt x="359" y="656"/>
                </a:cubicBezTo>
                <a:close/>
                <a:moveTo>
                  <a:pt x="336" y="614"/>
                </a:moveTo>
                <a:lnTo>
                  <a:pt x="328" y="600"/>
                </a:lnTo>
                <a:cubicBezTo>
                  <a:pt x="326" y="597"/>
                  <a:pt x="327" y="592"/>
                  <a:pt x="331" y="590"/>
                </a:cubicBezTo>
                <a:cubicBezTo>
                  <a:pt x="335" y="587"/>
                  <a:pt x="340" y="589"/>
                  <a:pt x="342" y="593"/>
                </a:cubicBezTo>
                <a:lnTo>
                  <a:pt x="350" y="607"/>
                </a:lnTo>
                <a:cubicBezTo>
                  <a:pt x="352" y="611"/>
                  <a:pt x="350" y="615"/>
                  <a:pt x="346" y="618"/>
                </a:cubicBezTo>
                <a:cubicBezTo>
                  <a:pt x="343" y="620"/>
                  <a:pt x="338" y="618"/>
                  <a:pt x="336" y="614"/>
                </a:cubicBezTo>
                <a:close/>
                <a:moveTo>
                  <a:pt x="312" y="572"/>
                </a:moveTo>
                <a:lnTo>
                  <a:pt x="305" y="558"/>
                </a:lnTo>
                <a:cubicBezTo>
                  <a:pt x="302" y="555"/>
                  <a:pt x="304" y="550"/>
                  <a:pt x="308" y="548"/>
                </a:cubicBezTo>
                <a:cubicBezTo>
                  <a:pt x="311" y="545"/>
                  <a:pt x="316" y="547"/>
                  <a:pt x="318" y="551"/>
                </a:cubicBezTo>
                <a:lnTo>
                  <a:pt x="326" y="565"/>
                </a:lnTo>
                <a:cubicBezTo>
                  <a:pt x="328" y="569"/>
                  <a:pt x="327" y="573"/>
                  <a:pt x="323" y="576"/>
                </a:cubicBezTo>
                <a:cubicBezTo>
                  <a:pt x="319" y="578"/>
                  <a:pt x="314" y="576"/>
                  <a:pt x="312" y="572"/>
                </a:cubicBezTo>
                <a:close/>
                <a:moveTo>
                  <a:pt x="289" y="531"/>
                </a:moveTo>
                <a:lnTo>
                  <a:pt x="281" y="517"/>
                </a:lnTo>
                <a:cubicBezTo>
                  <a:pt x="279" y="513"/>
                  <a:pt x="280" y="508"/>
                  <a:pt x="284" y="506"/>
                </a:cubicBezTo>
                <a:cubicBezTo>
                  <a:pt x="288" y="504"/>
                  <a:pt x="293" y="505"/>
                  <a:pt x="295" y="509"/>
                </a:cubicBezTo>
                <a:lnTo>
                  <a:pt x="303" y="523"/>
                </a:lnTo>
                <a:cubicBezTo>
                  <a:pt x="305" y="527"/>
                  <a:pt x="304" y="531"/>
                  <a:pt x="300" y="534"/>
                </a:cubicBezTo>
                <a:cubicBezTo>
                  <a:pt x="296" y="536"/>
                  <a:pt x="291" y="534"/>
                  <a:pt x="289" y="531"/>
                </a:cubicBezTo>
                <a:close/>
                <a:moveTo>
                  <a:pt x="266" y="489"/>
                </a:moveTo>
                <a:lnTo>
                  <a:pt x="258" y="475"/>
                </a:lnTo>
                <a:cubicBezTo>
                  <a:pt x="256" y="471"/>
                  <a:pt x="257" y="466"/>
                  <a:pt x="261" y="464"/>
                </a:cubicBezTo>
                <a:cubicBezTo>
                  <a:pt x="265" y="462"/>
                  <a:pt x="270" y="463"/>
                  <a:pt x="272" y="467"/>
                </a:cubicBezTo>
                <a:lnTo>
                  <a:pt x="280" y="481"/>
                </a:lnTo>
                <a:cubicBezTo>
                  <a:pt x="282" y="485"/>
                  <a:pt x="280" y="490"/>
                  <a:pt x="277" y="492"/>
                </a:cubicBezTo>
                <a:cubicBezTo>
                  <a:pt x="273" y="494"/>
                  <a:pt x="268" y="492"/>
                  <a:pt x="266" y="489"/>
                </a:cubicBezTo>
                <a:close/>
                <a:moveTo>
                  <a:pt x="242" y="447"/>
                </a:moveTo>
                <a:lnTo>
                  <a:pt x="235" y="433"/>
                </a:lnTo>
                <a:cubicBezTo>
                  <a:pt x="233" y="429"/>
                  <a:pt x="234" y="424"/>
                  <a:pt x="238" y="422"/>
                </a:cubicBezTo>
                <a:cubicBezTo>
                  <a:pt x="242" y="420"/>
                  <a:pt x="247" y="421"/>
                  <a:pt x="249" y="425"/>
                </a:cubicBezTo>
                <a:lnTo>
                  <a:pt x="256" y="439"/>
                </a:lnTo>
                <a:cubicBezTo>
                  <a:pt x="259" y="443"/>
                  <a:pt x="257" y="448"/>
                  <a:pt x="253" y="450"/>
                </a:cubicBezTo>
                <a:cubicBezTo>
                  <a:pt x="249" y="452"/>
                  <a:pt x="245" y="450"/>
                  <a:pt x="242" y="447"/>
                </a:cubicBezTo>
                <a:close/>
                <a:moveTo>
                  <a:pt x="219" y="405"/>
                </a:moveTo>
                <a:lnTo>
                  <a:pt x="211" y="391"/>
                </a:lnTo>
                <a:cubicBezTo>
                  <a:pt x="209" y="387"/>
                  <a:pt x="211" y="382"/>
                  <a:pt x="215" y="380"/>
                </a:cubicBezTo>
                <a:cubicBezTo>
                  <a:pt x="218" y="378"/>
                  <a:pt x="223" y="379"/>
                  <a:pt x="225" y="383"/>
                </a:cubicBezTo>
                <a:lnTo>
                  <a:pt x="233" y="397"/>
                </a:lnTo>
                <a:cubicBezTo>
                  <a:pt x="235" y="401"/>
                  <a:pt x="234" y="406"/>
                  <a:pt x="230" y="408"/>
                </a:cubicBezTo>
                <a:cubicBezTo>
                  <a:pt x="226" y="410"/>
                  <a:pt x="221" y="408"/>
                  <a:pt x="219" y="405"/>
                </a:cubicBezTo>
                <a:close/>
                <a:moveTo>
                  <a:pt x="196" y="363"/>
                </a:moveTo>
                <a:lnTo>
                  <a:pt x="188" y="349"/>
                </a:lnTo>
                <a:cubicBezTo>
                  <a:pt x="186" y="345"/>
                  <a:pt x="187" y="340"/>
                  <a:pt x="191" y="338"/>
                </a:cubicBezTo>
                <a:cubicBezTo>
                  <a:pt x="195" y="336"/>
                  <a:pt x="200" y="337"/>
                  <a:pt x="202" y="341"/>
                </a:cubicBezTo>
                <a:lnTo>
                  <a:pt x="210" y="355"/>
                </a:lnTo>
                <a:cubicBezTo>
                  <a:pt x="212" y="359"/>
                  <a:pt x="211" y="364"/>
                  <a:pt x="207" y="366"/>
                </a:cubicBezTo>
                <a:cubicBezTo>
                  <a:pt x="203" y="368"/>
                  <a:pt x="198" y="366"/>
                  <a:pt x="196" y="363"/>
                </a:cubicBezTo>
                <a:close/>
                <a:moveTo>
                  <a:pt x="173" y="321"/>
                </a:moveTo>
                <a:lnTo>
                  <a:pt x="165" y="307"/>
                </a:lnTo>
                <a:cubicBezTo>
                  <a:pt x="163" y="303"/>
                  <a:pt x="164" y="298"/>
                  <a:pt x="168" y="296"/>
                </a:cubicBezTo>
                <a:cubicBezTo>
                  <a:pt x="172" y="294"/>
                  <a:pt x="177" y="295"/>
                  <a:pt x="179" y="299"/>
                </a:cubicBezTo>
                <a:lnTo>
                  <a:pt x="187" y="313"/>
                </a:lnTo>
                <a:cubicBezTo>
                  <a:pt x="189" y="317"/>
                  <a:pt x="187" y="322"/>
                  <a:pt x="184" y="324"/>
                </a:cubicBezTo>
                <a:cubicBezTo>
                  <a:pt x="180" y="326"/>
                  <a:pt x="175" y="324"/>
                  <a:pt x="173" y="321"/>
                </a:cubicBezTo>
                <a:close/>
                <a:moveTo>
                  <a:pt x="149" y="279"/>
                </a:moveTo>
                <a:lnTo>
                  <a:pt x="142" y="265"/>
                </a:lnTo>
                <a:cubicBezTo>
                  <a:pt x="139" y="261"/>
                  <a:pt x="141" y="256"/>
                  <a:pt x="145" y="254"/>
                </a:cubicBezTo>
                <a:cubicBezTo>
                  <a:pt x="149" y="252"/>
                  <a:pt x="153" y="253"/>
                  <a:pt x="156" y="257"/>
                </a:cubicBezTo>
                <a:lnTo>
                  <a:pt x="163" y="271"/>
                </a:lnTo>
                <a:cubicBezTo>
                  <a:pt x="165" y="275"/>
                  <a:pt x="164" y="280"/>
                  <a:pt x="160" y="282"/>
                </a:cubicBezTo>
                <a:cubicBezTo>
                  <a:pt x="156" y="284"/>
                  <a:pt x="151" y="282"/>
                  <a:pt x="149" y="279"/>
                </a:cubicBezTo>
                <a:close/>
                <a:moveTo>
                  <a:pt x="126" y="237"/>
                </a:moveTo>
                <a:lnTo>
                  <a:pt x="118" y="223"/>
                </a:lnTo>
                <a:cubicBezTo>
                  <a:pt x="116" y="219"/>
                  <a:pt x="118" y="214"/>
                  <a:pt x="121" y="212"/>
                </a:cubicBezTo>
                <a:cubicBezTo>
                  <a:pt x="125" y="210"/>
                  <a:pt x="130" y="211"/>
                  <a:pt x="132" y="215"/>
                </a:cubicBezTo>
                <a:lnTo>
                  <a:pt x="140" y="229"/>
                </a:lnTo>
                <a:cubicBezTo>
                  <a:pt x="142" y="233"/>
                  <a:pt x="141" y="238"/>
                  <a:pt x="137" y="240"/>
                </a:cubicBezTo>
                <a:cubicBezTo>
                  <a:pt x="133" y="242"/>
                  <a:pt x="128" y="241"/>
                  <a:pt x="126" y="237"/>
                </a:cubicBezTo>
                <a:close/>
                <a:moveTo>
                  <a:pt x="103" y="195"/>
                </a:moveTo>
                <a:lnTo>
                  <a:pt x="95" y="181"/>
                </a:lnTo>
                <a:cubicBezTo>
                  <a:pt x="93" y="177"/>
                  <a:pt x="94" y="172"/>
                  <a:pt x="98" y="170"/>
                </a:cubicBezTo>
                <a:cubicBezTo>
                  <a:pt x="102" y="168"/>
                  <a:pt x="107" y="169"/>
                  <a:pt x="109" y="173"/>
                </a:cubicBezTo>
                <a:lnTo>
                  <a:pt x="117" y="187"/>
                </a:lnTo>
                <a:cubicBezTo>
                  <a:pt x="119" y="191"/>
                  <a:pt x="118" y="196"/>
                  <a:pt x="114" y="198"/>
                </a:cubicBezTo>
                <a:cubicBezTo>
                  <a:pt x="110" y="200"/>
                  <a:pt x="105" y="199"/>
                  <a:pt x="103" y="195"/>
                </a:cubicBezTo>
                <a:close/>
                <a:moveTo>
                  <a:pt x="80" y="153"/>
                </a:moveTo>
                <a:lnTo>
                  <a:pt x="72" y="139"/>
                </a:lnTo>
                <a:cubicBezTo>
                  <a:pt x="70" y="135"/>
                  <a:pt x="71" y="130"/>
                  <a:pt x="75" y="128"/>
                </a:cubicBezTo>
                <a:cubicBezTo>
                  <a:pt x="79" y="126"/>
                  <a:pt x="84" y="127"/>
                  <a:pt x="86" y="131"/>
                </a:cubicBezTo>
                <a:lnTo>
                  <a:pt x="94" y="145"/>
                </a:lnTo>
                <a:cubicBezTo>
                  <a:pt x="96" y="149"/>
                  <a:pt x="94" y="154"/>
                  <a:pt x="90" y="156"/>
                </a:cubicBezTo>
                <a:cubicBezTo>
                  <a:pt x="87" y="158"/>
                  <a:pt x="82" y="157"/>
                  <a:pt x="80" y="153"/>
                </a:cubicBezTo>
                <a:close/>
                <a:moveTo>
                  <a:pt x="56" y="111"/>
                </a:moveTo>
                <a:lnTo>
                  <a:pt x="49" y="97"/>
                </a:lnTo>
                <a:cubicBezTo>
                  <a:pt x="46" y="93"/>
                  <a:pt x="48" y="88"/>
                  <a:pt x="52" y="86"/>
                </a:cubicBezTo>
                <a:cubicBezTo>
                  <a:pt x="55" y="84"/>
                  <a:pt x="60" y="85"/>
                  <a:pt x="63" y="89"/>
                </a:cubicBezTo>
                <a:lnTo>
                  <a:pt x="70" y="103"/>
                </a:lnTo>
                <a:cubicBezTo>
                  <a:pt x="72" y="107"/>
                  <a:pt x="71" y="112"/>
                  <a:pt x="67" y="114"/>
                </a:cubicBezTo>
                <a:cubicBezTo>
                  <a:pt x="63" y="116"/>
                  <a:pt x="58" y="115"/>
                  <a:pt x="56" y="111"/>
                </a:cubicBezTo>
                <a:close/>
                <a:moveTo>
                  <a:pt x="33" y="69"/>
                </a:moveTo>
                <a:lnTo>
                  <a:pt x="25" y="55"/>
                </a:lnTo>
                <a:cubicBezTo>
                  <a:pt x="23" y="51"/>
                  <a:pt x="24" y="46"/>
                  <a:pt x="28" y="44"/>
                </a:cubicBezTo>
                <a:cubicBezTo>
                  <a:pt x="32" y="42"/>
                  <a:pt x="37" y="43"/>
                  <a:pt x="39" y="47"/>
                </a:cubicBezTo>
                <a:lnTo>
                  <a:pt x="47" y="61"/>
                </a:lnTo>
                <a:cubicBezTo>
                  <a:pt x="49" y="65"/>
                  <a:pt x="48" y="70"/>
                  <a:pt x="44" y="72"/>
                </a:cubicBezTo>
                <a:cubicBezTo>
                  <a:pt x="40" y="74"/>
                  <a:pt x="35" y="73"/>
                  <a:pt x="33" y="69"/>
                </a:cubicBezTo>
                <a:close/>
                <a:moveTo>
                  <a:pt x="10" y="27"/>
                </a:moveTo>
                <a:lnTo>
                  <a:pt x="2" y="13"/>
                </a:lnTo>
                <a:cubicBezTo>
                  <a:pt x="0" y="9"/>
                  <a:pt x="1" y="4"/>
                  <a:pt x="5" y="2"/>
                </a:cubicBezTo>
                <a:cubicBezTo>
                  <a:pt x="9" y="0"/>
                  <a:pt x="14" y="1"/>
                  <a:pt x="16" y="5"/>
                </a:cubicBezTo>
                <a:lnTo>
                  <a:pt x="24" y="19"/>
                </a:lnTo>
                <a:cubicBezTo>
                  <a:pt x="26" y="23"/>
                  <a:pt x="24" y="28"/>
                  <a:pt x="21" y="30"/>
                </a:cubicBezTo>
                <a:cubicBezTo>
                  <a:pt x="17" y="32"/>
                  <a:pt x="12" y="31"/>
                  <a:pt x="10" y="27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9" name="Freeform 171"/>
          <p:cNvSpPr>
            <a:spLocks/>
          </p:cNvSpPr>
          <p:nvPr/>
        </p:nvSpPr>
        <p:spPr bwMode="auto">
          <a:xfrm>
            <a:off x="4537075" y="5097463"/>
            <a:ext cx="87313" cy="115887"/>
          </a:xfrm>
          <a:custGeom>
            <a:avLst/>
            <a:gdLst>
              <a:gd name="T0" fmla="*/ 2147483647 w 55"/>
              <a:gd name="T1" fmla="*/ 0 h 73"/>
              <a:gd name="T2" fmla="*/ 2147483647 w 55"/>
              <a:gd name="T3" fmla="*/ 2147483647 h 73"/>
              <a:gd name="T4" fmla="*/ 0 w 55"/>
              <a:gd name="T5" fmla="*/ 2147483647 h 73"/>
              <a:gd name="T6" fmla="*/ 2147483647 w 55"/>
              <a:gd name="T7" fmla="*/ 0 h 73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3"/>
              <a:gd name="T14" fmla="*/ 55 w 55"/>
              <a:gd name="T15" fmla="*/ 73 h 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3">
                <a:moveTo>
                  <a:pt x="41" y="0"/>
                </a:moveTo>
                <a:lnTo>
                  <a:pt x="55" y="73"/>
                </a:lnTo>
                <a:lnTo>
                  <a:pt x="0" y="23"/>
                </a:lnTo>
                <a:lnTo>
                  <a:pt x="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20" name="Freeform 172"/>
          <p:cNvSpPr>
            <a:spLocks/>
          </p:cNvSpPr>
          <p:nvPr/>
        </p:nvSpPr>
        <p:spPr bwMode="auto">
          <a:xfrm>
            <a:off x="3913188" y="3930650"/>
            <a:ext cx="87312" cy="117475"/>
          </a:xfrm>
          <a:custGeom>
            <a:avLst/>
            <a:gdLst>
              <a:gd name="T0" fmla="*/ 2147483647 w 55"/>
              <a:gd name="T1" fmla="*/ 2147483647 h 74"/>
              <a:gd name="T2" fmla="*/ 0 w 55"/>
              <a:gd name="T3" fmla="*/ 0 h 74"/>
              <a:gd name="T4" fmla="*/ 2147483647 w 55"/>
              <a:gd name="T5" fmla="*/ 2147483647 h 74"/>
              <a:gd name="T6" fmla="*/ 2147483647 w 55"/>
              <a:gd name="T7" fmla="*/ 2147483647 h 74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4"/>
              <a:gd name="T14" fmla="*/ 55 w 55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4">
                <a:moveTo>
                  <a:pt x="14" y="74"/>
                </a:moveTo>
                <a:lnTo>
                  <a:pt x="0" y="0"/>
                </a:lnTo>
                <a:lnTo>
                  <a:pt x="55" y="51"/>
                </a:lnTo>
                <a:lnTo>
                  <a:pt x="14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884363"/>
            <a:ext cx="75438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38" y="187325"/>
            <a:ext cx="8464550" cy="806450"/>
          </a:xfrm>
        </p:spPr>
        <p:txBody>
          <a:bodyPr/>
          <a:lstStyle/>
          <a:p>
            <a:pPr eaLnBrk="1" hangingPunct="1"/>
            <a:r>
              <a:rPr lang="en-US" sz="2800" smtClean="0"/>
              <a:t>GeoArea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263525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11"/>
          <p:cNvSpPr txBox="1">
            <a:spLocks noChangeArrowheads="1"/>
          </p:cNvSpPr>
          <p:nvPr/>
        </p:nvSpPr>
        <p:spPr bwMode="auto">
          <a:xfrm>
            <a:off x="781050" y="6108700"/>
            <a:ext cx="360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GeoArea feature representing the Kainer hydrogeologic unit</a:t>
            </a:r>
          </a:p>
        </p:txBody>
      </p:sp>
      <p:sp>
        <p:nvSpPr>
          <p:cNvPr id="46086" name="Text Box 14"/>
          <p:cNvSpPr txBox="1">
            <a:spLocks noChangeArrowheads="1"/>
          </p:cNvSpPr>
          <p:nvPr/>
        </p:nvSpPr>
        <p:spPr bwMode="auto">
          <a:xfrm>
            <a:off x="1512888" y="1916113"/>
            <a:ext cx="2794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err="1">
                <a:solidFill>
                  <a:schemeClr val="tx1"/>
                </a:solidFill>
              </a:rPr>
              <a:t>GeologyArea</a:t>
            </a:r>
            <a:r>
              <a:rPr lang="en-US" dirty="0">
                <a:solidFill>
                  <a:schemeClr val="tx1"/>
                </a:solidFill>
              </a:rPr>
              <a:t> features represent data from geologic maps</a:t>
            </a:r>
          </a:p>
        </p:txBody>
      </p:sp>
      <p:sp>
        <p:nvSpPr>
          <p:cNvPr id="46087" name="Line 15"/>
          <p:cNvSpPr>
            <a:spLocks noChangeShapeType="1"/>
          </p:cNvSpPr>
          <p:nvPr/>
        </p:nvSpPr>
        <p:spPr bwMode="auto">
          <a:xfrm flipH="1">
            <a:off x="3443288" y="2341563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TextBox 13"/>
          <p:cNvSpPr txBox="1">
            <a:spLocks noChangeArrowheads="1"/>
          </p:cNvSpPr>
          <p:nvPr/>
        </p:nvSpPr>
        <p:spPr bwMode="auto">
          <a:xfrm>
            <a:off x="779463" y="2425700"/>
            <a:ext cx="9794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>
                <a:solidFill>
                  <a:schemeClr val="tx1"/>
                </a:solidFill>
              </a:rPr>
              <a:t>GeologyArea</a:t>
            </a:r>
          </a:p>
        </p:txBody>
      </p:sp>
      <p:sp>
        <p:nvSpPr>
          <p:cNvPr id="46089" name="Line 15"/>
          <p:cNvSpPr>
            <a:spLocks noChangeShapeType="1"/>
          </p:cNvSpPr>
          <p:nvPr/>
        </p:nvSpPr>
        <p:spPr bwMode="auto">
          <a:xfrm flipV="1">
            <a:off x="3948113" y="5943600"/>
            <a:ext cx="103187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6090" name="Straight Arrow Connector 17"/>
          <p:cNvCxnSpPr>
            <a:cxnSpLocks noChangeShapeType="1"/>
          </p:cNvCxnSpPr>
          <p:nvPr/>
        </p:nvCxnSpPr>
        <p:spPr bwMode="auto">
          <a:xfrm rot="10800000">
            <a:off x="5653088" y="5389563"/>
            <a:ext cx="695325" cy="692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95263" y="819150"/>
            <a:ext cx="8948737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2D polygons defining boundaries of hydrogeologic units</a:t>
            </a:r>
          </a:p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GeoArea (conceptual/interpolated boundary) ≠ GeologyArea (mapped outcrop)</a:t>
            </a:r>
          </a:p>
        </p:txBody>
      </p:sp>
      <p:sp>
        <p:nvSpPr>
          <p:cNvPr id="46092" name="Text Box 11"/>
          <p:cNvSpPr txBox="1">
            <a:spLocks noChangeArrowheads="1"/>
          </p:cNvSpPr>
          <p:nvPr/>
        </p:nvSpPr>
        <p:spPr bwMode="auto">
          <a:xfrm>
            <a:off x="5040313" y="6102350"/>
            <a:ext cx="360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Data points representing top elevations of the Kainer formation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>
          <a:xfrm>
            <a:off x="236538" y="115888"/>
            <a:ext cx="8362950" cy="585787"/>
          </a:xfrm>
        </p:spPr>
        <p:txBody>
          <a:bodyPr/>
          <a:lstStyle/>
          <a:p>
            <a:pPr eaLnBrk="1" hangingPunct="1"/>
            <a:r>
              <a:rPr lang="en-US" sz="2800" smtClean="0"/>
              <a:t>Representation of Cross Sections</a:t>
            </a:r>
          </a:p>
        </p:txBody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176213" y="658813"/>
            <a:ext cx="86502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173038" indent="-1730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SectionLine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tx2"/>
                </a:solidFill>
              </a:rPr>
              <a:t>defines the 2D cross section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GeoSection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represent 3D sections as 3D features</a:t>
            </a:r>
            <a:endParaRPr lang="en-US" sz="1800">
              <a:solidFill>
                <a:schemeClr val="tx2"/>
              </a:solidFill>
            </a:endParaRP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buFontTx/>
              <a:buChar char="•"/>
            </a:pP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SectionID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the polygon relates back to the section line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817688"/>
            <a:ext cx="63341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867275"/>
            <a:ext cx="6496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665538" y="5543550"/>
            <a:ext cx="685800" cy="133350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111" name="TextBox 20"/>
          <p:cNvSpPr txBox="1">
            <a:spLocks noChangeArrowheads="1"/>
          </p:cNvSpPr>
          <p:nvPr/>
        </p:nvSpPr>
        <p:spPr bwMode="auto">
          <a:xfrm>
            <a:off x="1250950" y="2349500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112" name="TextBox 21"/>
          <p:cNvSpPr txBox="1">
            <a:spLocks noChangeArrowheads="1"/>
          </p:cNvSpPr>
          <p:nvPr/>
        </p:nvSpPr>
        <p:spPr bwMode="auto">
          <a:xfrm>
            <a:off x="6986588" y="1885950"/>
            <a:ext cx="354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A’</a:t>
            </a:r>
          </a:p>
        </p:txBody>
      </p:sp>
      <p:sp>
        <p:nvSpPr>
          <p:cNvPr id="47113" name="TextBox 22"/>
          <p:cNvSpPr txBox="1">
            <a:spLocks noChangeArrowheads="1"/>
          </p:cNvSpPr>
          <p:nvPr/>
        </p:nvSpPr>
        <p:spPr bwMode="auto">
          <a:xfrm>
            <a:off x="2117725" y="1827213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114" name="TextBox 23"/>
          <p:cNvSpPr txBox="1">
            <a:spLocks noChangeArrowheads="1"/>
          </p:cNvSpPr>
          <p:nvPr/>
        </p:nvSpPr>
        <p:spPr bwMode="auto">
          <a:xfrm>
            <a:off x="5180013" y="1827213"/>
            <a:ext cx="36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B’</a:t>
            </a:r>
          </a:p>
        </p:txBody>
      </p:sp>
      <p:pic>
        <p:nvPicPr>
          <p:cNvPr id="471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609975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5227638" y="4095750"/>
            <a:ext cx="514350" cy="161925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37" name="Straight Arrow Connector 36"/>
          <p:cNvCxnSpPr>
            <a:stCxn id="36" idx="1"/>
            <a:endCxn id="30" idx="3"/>
          </p:cNvCxnSpPr>
          <p:nvPr/>
        </p:nvCxnSpPr>
        <p:spPr>
          <a:xfrm rot="10800000" flipV="1">
            <a:off x="4351338" y="4176713"/>
            <a:ext cx="876300" cy="143351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GeoSections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85678"/>
            <a:ext cx="7467600" cy="4457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19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107950"/>
            <a:ext cx="85344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Arc Hydro: GIS for Water Resources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5613" y="1570038"/>
            <a:ext cx="4108450" cy="3783012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Arc Hydro</a:t>
            </a:r>
          </a:p>
          <a:p>
            <a:pPr lvl="1" eaLnBrk="1" hangingPunct="1"/>
            <a:r>
              <a:rPr lang="en-US" smtClean="0"/>
              <a:t> An ArcGIS </a:t>
            </a:r>
            <a:r>
              <a:rPr lang="en-US" smtClean="0">
                <a:solidFill>
                  <a:schemeClr val="accent2"/>
                </a:solidFill>
              </a:rPr>
              <a:t>data model </a:t>
            </a:r>
            <a:r>
              <a:rPr lang="en-US" smtClean="0"/>
              <a:t>for water resources</a:t>
            </a:r>
          </a:p>
          <a:p>
            <a:pPr lvl="1" eaLnBrk="1" hangingPunct="1"/>
            <a:r>
              <a:rPr lang="en-US" smtClean="0"/>
              <a:t> Arc Hydro </a:t>
            </a:r>
            <a:r>
              <a:rPr lang="en-US" smtClean="0">
                <a:solidFill>
                  <a:schemeClr val="accent2"/>
                </a:solidFill>
              </a:rPr>
              <a:t>toolset</a:t>
            </a:r>
            <a:r>
              <a:rPr lang="en-US" smtClean="0"/>
              <a:t> for implementation</a:t>
            </a:r>
          </a:p>
          <a:p>
            <a:pPr lvl="1" eaLnBrk="1" hangingPunct="1"/>
            <a:r>
              <a:rPr lang="en-US" smtClean="0"/>
              <a:t> Framework for linking </a:t>
            </a:r>
            <a:r>
              <a:rPr lang="en-US" smtClean="0">
                <a:solidFill>
                  <a:schemeClr val="accent2"/>
                </a:solidFill>
              </a:rPr>
              <a:t>hydrologic simulation </a:t>
            </a:r>
            <a:r>
              <a:rPr lang="en-US" smtClean="0"/>
              <a:t>models</a:t>
            </a:r>
          </a:p>
        </p:txBody>
      </p:sp>
      <p:pic>
        <p:nvPicPr>
          <p:cNvPr id="8196" name="Picture 4" descr="ArcHydro_fr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9211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81000" y="5105400"/>
            <a:ext cx="4287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The Arc Hydro data model and</a:t>
            </a:r>
          </a:p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application tools are in the public</a:t>
            </a:r>
          </a:p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domain</a:t>
            </a:r>
          </a:p>
        </p:txBody>
      </p:sp>
      <p:sp>
        <p:nvSpPr>
          <p:cNvPr id="494598" name="Text Box 6"/>
          <p:cNvSpPr txBox="1">
            <a:spLocks noChangeArrowheads="1"/>
          </p:cNvSpPr>
          <p:nvPr/>
        </p:nvSpPr>
        <p:spPr bwMode="auto">
          <a:xfrm>
            <a:off x="369888" y="992188"/>
            <a:ext cx="2350323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Published in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2002</a:t>
            </a:r>
            <a:endParaRPr lang="en-US" sz="2000" dirty="0">
              <a:solidFill>
                <a:schemeClr val="tx1"/>
              </a:solidFill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XS2D Component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649" y="1260276"/>
            <a:ext cx="7343776" cy="58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Cross Section Editing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0238"/>
            <a:ext cx="64008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48707" y="2394981"/>
            <a:ext cx="60779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Outcrop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99934" y="2624138"/>
            <a:ext cx="528393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31966" y="3800475"/>
            <a:ext cx="14526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Salt water interface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5843506" y="3581714"/>
            <a:ext cx="271463" cy="16606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73183" y="2443163"/>
            <a:ext cx="9954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Borehole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data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2986732" y="2884106"/>
            <a:ext cx="723900" cy="38493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462233" y="2823755"/>
            <a:ext cx="633411" cy="41514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10761" y="4962310"/>
            <a:ext cx="41165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1795583" y="4737498"/>
            <a:ext cx="204478" cy="14018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69719" y="4546704"/>
            <a:ext cx="9678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divider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3322273" y="47958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5398026" y="26241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4400" y="1447800"/>
            <a:ext cx="3272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Edit cross sections in ArcMap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114800"/>
            <a:ext cx="2209800" cy="21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to 3D </a:t>
            </a:r>
            <a:r>
              <a:rPr lang="en-US" dirty="0" err="1" smtClean="0"/>
              <a:t>GeoSection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632689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253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4763"/>
            <a:ext cx="8818562" cy="966787"/>
          </a:xfrm>
        </p:spPr>
        <p:txBody>
          <a:bodyPr/>
          <a:lstStyle/>
          <a:p>
            <a:pPr eaLnBrk="1" hangingPunct="1"/>
            <a:r>
              <a:rPr lang="en-US" sz="3200" smtClean="0"/>
              <a:t>GeoRasters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idx="1"/>
          </p:nvPr>
        </p:nvSpPr>
        <p:spPr>
          <a:xfrm>
            <a:off x="119063" y="693738"/>
            <a:ext cx="8218487" cy="11525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Raster catalog </a:t>
            </a:r>
            <a:r>
              <a:rPr lang="en-US" dirty="0" smtClean="0"/>
              <a:t>for storing and indexing raster datasets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store top and bottom of formations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Each raster is related with a HGU in the hydrogeologic unit table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76550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93775" y="3790950"/>
            <a:ext cx="1074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Georgetown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427163" y="4735513"/>
            <a:ext cx="938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Glen Rose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403350" y="4506913"/>
            <a:ext cx="657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Kainer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284288" y="4202113"/>
            <a:ext cx="700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Person</a:t>
            </a:r>
          </a:p>
        </p:txBody>
      </p:sp>
      <p:pic>
        <p:nvPicPr>
          <p:cNvPr id="481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2062163"/>
            <a:ext cx="682783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8" name="Line 10"/>
          <p:cNvSpPr>
            <a:spLocks noChangeShapeType="1"/>
          </p:cNvSpPr>
          <p:nvPr/>
        </p:nvSpPr>
        <p:spPr bwMode="auto">
          <a:xfrm flipH="1">
            <a:off x="1498600" y="2752725"/>
            <a:ext cx="1041400" cy="9652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pic>
        <p:nvPicPr>
          <p:cNvPr id="4813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065713"/>
            <a:ext cx="685800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H="1">
            <a:off x="2509838" y="2684463"/>
            <a:ext cx="4208462" cy="2733675"/>
          </a:xfrm>
          <a:prstGeom prst="line">
            <a:avLst/>
          </a:prstGeom>
          <a:noFill/>
          <a:ln w="28575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GeoRasters</a:t>
            </a:r>
          </a:p>
        </p:txBody>
      </p:sp>
      <p:sp>
        <p:nvSpPr>
          <p:cNvPr id="434185" name="Rectangle 9"/>
          <p:cNvSpPr>
            <a:spLocks noGrp="1" noChangeArrowheads="1"/>
          </p:cNvSpPr>
          <p:nvPr>
            <p:ph idx="1"/>
          </p:nvPr>
        </p:nvSpPr>
        <p:spPr>
          <a:xfrm>
            <a:off x="231775" y="863600"/>
            <a:ext cx="8218488" cy="11525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GeoRasters </a:t>
            </a:r>
            <a:r>
              <a:rPr lang="en-US" dirty="0" smtClean="0"/>
              <a:t>also store </a:t>
            </a:r>
            <a:r>
              <a:rPr lang="en-US" dirty="0" smtClean="0">
                <a:solidFill>
                  <a:schemeClr val="accent2"/>
                </a:solidFill>
              </a:rPr>
              <a:t>hydraulic properties </a:t>
            </a:r>
            <a:r>
              <a:rPr lang="en-US" dirty="0" smtClean="0"/>
              <a:t>such as transmissivity, conductivity, and specific yield</a:t>
            </a:r>
          </a:p>
        </p:txBody>
      </p:sp>
      <p:pic>
        <p:nvPicPr>
          <p:cNvPr id="4915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955800"/>
            <a:ext cx="66071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14"/>
          <p:cNvGrpSpPr>
            <a:grpSpLocks/>
          </p:cNvGrpSpPr>
          <p:nvPr/>
        </p:nvGrpSpPr>
        <p:grpSpPr bwMode="auto">
          <a:xfrm>
            <a:off x="6632575" y="4157663"/>
            <a:ext cx="1135063" cy="1117600"/>
            <a:chOff x="3058" y="2565"/>
            <a:chExt cx="715" cy="704"/>
          </a:xfrm>
        </p:grpSpPr>
        <p:pic>
          <p:nvPicPr>
            <p:cNvPr id="49161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736"/>
              <a:ext cx="701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Text Box 16"/>
            <p:cNvSpPr txBox="1">
              <a:spLocks noChangeArrowheads="1"/>
            </p:cNvSpPr>
            <p:nvPr/>
          </p:nvSpPr>
          <p:spPr bwMode="auto">
            <a:xfrm>
              <a:off x="3058" y="2565"/>
              <a:ext cx="6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tx1"/>
                  </a:solidFill>
                </a:rPr>
                <a:t>K (feet/day)</a:t>
              </a:r>
            </a:p>
          </p:txBody>
        </p:sp>
      </p:grpSp>
      <p:pic>
        <p:nvPicPr>
          <p:cNvPr id="4915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608263"/>
            <a:ext cx="67897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94" name="Line 18"/>
          <p:cNvSpPr>
            <a:spLocks noChangeShapeType="1"/>
          </p:cNvSpPr>
          <p:nvPr/>
        </p:nvSpPr>
        <p:spPr bwMode="auto">
          <a:xfrm>
            <a:off x="3881438" y="3294063"/>
            <a:ext cx="533400" cy="13716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sp>
        <p:nvSpPr>
          <p:cNvPr id="434195" name="Text Box 19"/>
          <p:cNvSpPr txBox="1">
            <a:spLocks noChangeArrowheads="1"/>
          </p:cNvSpPr>
          <p:nvPr/>
        </p:nvSpPr>
        <p:spPr bwMode="auto">
          <a:xfrm>
            <a:off x="792163" y="5570538"/>
            <a:ext cx="4899025" cy="3079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1" charset="-128"/>
                <a:cs typeface="+mn-cs"/>
              </a:rPr>
              <a:t>Raster of hydraulic conductivity in the Edwards Aquifer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GeoVolume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idx="1"/>
          </p:nvPr>
        </p:nvSpPr>
        <p:spPr>
          <a:xfrm>
            <a:off x="239713" y="839788"/>
            <a:ext cx="8218487" cy="1306512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Objects for representing </a:t>
            </a:r>
            <a:r>
              <a:rPr lang="en-US" dirty="0" smtClean="0">
                <a:solidFill>
                  <a:schemeClr val="accent2"/>
                </a:solidFill>
              </a:rPr>
              <a:t>3D volume objects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Geometry is </a:t>
            </a:r>
            <a:r>
              <a:rPr lang="en-US" dirty="0" smtClean="0">
                <a:solidFill>
                  <a:schemeClr val="accent2"/>
                </a:solidFill>
              </a:rPr>
              <a:t>multipatch - </a:t>
            </a:r>
            <a:r>
              <a:rPr lang="en-US" dirty="0" smtClean="0"/>
              <a:t>Can create the volumes as a set of 3D triangles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Not real volume – can’t do any 3D operations</a:t>
            </a:r>
          </a:p>
        </p:txBody>
      </p:sp>
      <p:pic>
        <p:nvPicPr>
          <p:cNvPr id="7" name="Picture 1" descr="C:\Documents and Settings\njones\My Documents\Aquaveo\ArcHydroGW\Marketing\sjrwmd.png"/>
          <p:cNvPicPr>
            <a:picLocks noChangeAspect="1" noChangeArrowheads="1"/>
          </p:cNvPicPr>
          <p:nvPr/>
        </p:nvPicPr>
        <p:blipFill rotWithShape="1">
          <a:blip r:embed="rId3" cstate="print"/>
          <a:srcRect l="21975" t="17995" r="3395" b="9001"/>
          <a:stretch/>
        </p:blipFill>
        <p:spPr bwMode="auto">
          <a:xfrm>
            <a:off x="1533525" y="2276475"/>
            <a:ext cx="6017190" cy="40671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2955131"/>
            <a:ext cx="8575675" cy="725488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Space-time datasets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15200" cy="46567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1812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Types of time varying datasets</a:t>
            </a:r>
          </a:p>
        </p:txBody>
      </p:sp>
      <p:pic>
        <p:nvPicPr>
          <p:cNvPr id="5" name="Picture 2" descr="D:\Gil\GWDataModel_Book\Chapter7\Ch07_Figures\Ch07_FinalFigures\Figure7.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06867"/>
            <a:ext cx="7239000" cy="491773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200" dirty="0" smtClean="0"/>
              <a:t>Variable Definition table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14400" y="1371600"/>
            <a:ext cx="7315200" cy="1295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Catalog of time varying parameters (e.g. streamflow, water levels, concentrations, etc.)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Each variable is indexed with a  HydroID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1000" y="1295400"/>
            <a:ext cx="82184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667000"/>
            <a:ext cx="19812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639481"/>
            <a:ext cx="5867400" cy="245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8964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23900"/>
            <a:ext cx="7552706" cy="4826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Arc Hydro Groundwater: </a:t>
            </a:r>
            <a:br>
              <a:rPr lang="en-US" sz="3200" dirty="0" smtClean="0"/>
            </a:br>
            <a:r>
              <a:rPr lang="en-US" sz="3200" dirty="0" smtClean="0"/>
              <a:t>GIS For Hydrogeology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40607" y="2125798"/>
            <a:ext cx="4572000" cy="224432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/>
              <a:t>Describes the data model – </a:t>
            </a:r>
            <a:r>
              <a:rPr lang="en-US" sz="2400" dirty="0" smtClean="0"/>
              <a:t>public domain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/>
              <a:t>Chapter for each </a:t>
            </a:r>
            <a:r>
              <a:rPr lang="en-US" sz="2400" dirty="0" smtClean="0"/>
              <a:t>data model component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8387" y="2078177"/>
            <a:ext cx="3172367" cy="3786374"/>
          </a:xfrm>
          <a:prstGeom prst="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83348" y="4666736"/>
            <a:ext cx="2336152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Published in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2011</a:t>
            </a:r>
            <a:endParaRPr lang="en-US" sz="2000" dirty="0">
              <a:solidFill>
                <a:schemeClr val="tx1"/>
              </a:solidFill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820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346075" y="1190625"/>
            <a:ext cx="821848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Clr>
                <a:srgbClr val="58595B"/>
              </a:buClr>
              <a:buFont typeface="Wingdings" pitchFamily="2" charset="2"/>
              <a:buChar char="§"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922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435" y="3505200"/>
            <a:ext cx="3700165" cy="2643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9222" name="Group 8"/>
          <p:cNvGrpSpPr>
            <a:grpSpLocks/>
          </p:cNvGrpSpPr>
          <p:nvPr/>
        </p:nvGrpSpPr>
        <p:grpSpPr bwMode="auto">
          <a:xfrm>
            <a:off x="838200" y="2743200"/>
            <a:ext cx="4038600" cy="3581400"/>
            <a:chOff x="244475" y="3438525"/>
            <a:chExt cx="3489325" cy="3114675"/>
          </a:xfrm>
        </p:grpSpPr>
        <p:cxnSp>
          <p:nvCxnSpPr>
            <p:cNvPr id="42" name="Elbow Connector 41"/>
            <p:cNvCxnSpPr/>
            <p:nvPr/>
          </p:nvCxnSpPr>
          <p:spPr>
            <a:xfrm flipV="1">
              <a:off x="1767916" y="4048732"/>
              <a:ext cx="762916" cy="152240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24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475" y="3743325"/>
              <a:ext cx="1676400" cy="280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78075" y="3438525"/>
              <a:ext cx="1355725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TimeSeries table</a:t>
            </a:r>
            <a:endParaRPr lang="en-US" sz="32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14400" y="1295400"/>
            <a:ext cx="7315200" cy="1828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dirty="0" smtClean="0"/>
              <a:t>Each measurement is indexed by space, time, and type</a:t>
            </a:r>
          </a:p>
          <a:p>
            <a:pPr>
              <a:lnSpc>
                <a:spcPct val="100000"/>
              </a:lnSpc>
            </a:pPr>
            <a:r>
              <a:rPr lang="en-US" sz="2000" b="0" dirty="0" smtClean="0"/>
              <a:t>Space = FeatureID</a:t>
            </a:r>
          </a:p>
          <a:p>
            <a:pPr>
              <a:lnSpc>
                <a:spcPct val="100000"/>
              </a:lnSpc>
            </a:pPr>
            <a:r>
              <a:rPr lang="en-US" sz="2000" b="0" dirty="0" smtClean="0"/>
              <a:t>Time  = TsTime</a:t>
            </a:r>
          </a:p>
          <a:p>
            <a:pPr>
              <a:lnSpc>
                <a:spcPct val="100000"/>
              </a:lnSpc>
            </a:pPr>
            <a:r>
              <a:rPr lang="en-US" sz="2000" b="0" dirty="0" smtClean="0"/>
              <a:t>Type = VarID</a:t>
            </a:r>
          </a:p>
          <a:p>
            <a:pPr>
              <a:lnSpc>
                <a:spcPct val="100000"/>
              </a:lnSpc>
            </a:pPr>
            <a:endParaRPr lang="en-US" sz="2000" b="0" dirty="0"/>
          </a:p>
        </p:txBody>
      </p:sp>
      <p:sp>
        <p:nvSpPr>
          <p:cNvPr id="155667" name="Text Box 19"/>
          <p:cNvSpPr txBox="1">
            <a:spLocks noChangeArrowheads="1"/>
          </p:cNvSpPr>
          <p:nvPr/>
        </p:nvSpPr>
        <p:spPr bwMode="auto">
          <a:xfrm>
            <a:off x="4876800" y="2819400"/>
            <a:ext cx="3429000" cy="70788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ＭＳ Ｐゴシック"/>
                <a:cs typeface="ＭＳ Ｐゴシック"/>
              </a:rPr>
              <a:t>VarID provides information on the variable</a:t>
            </a:r>
          </a:p>
        </p:txBody>
      </p:sp>
    </p:spTree>
    <p:extLst>
      <p:ext uri="{BB962C8B-B14F-4D97-AF65-F5344CB8AC3E}">
        <p14:creationId xmlns:p14="http://schemas.microsoft.com/office/powerpoint/2010/main" val="1974738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914400" y="1379537"/>
            <a:ext cx="73152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We can “slice” through the data cube to get specific views of the data</a:t>
            </a:r>
          </a:p>
        </p:txBody>
      </p:sp>
      <p:sp>
        <p:nvSpPr>
          <p:cNvPr id="10244" name="Text Box 43"/>
          <p:cNvSpPr txBox="1">
            <a:spLocks noChangeArrowheads="1"/>
          </p:cNvSpPr>
          <p:nvPr/>
        </p:nvSpPr>
        <p:spPr bwMode="auto">
          <a:xfrm>
            <a:off x="924137" y="2512171"/>
            <a:ext cx="1976823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location </a:t>
            </a:r>
          </a:p>
          <a:p>
            <a:pPr algn="ctr" eaLnBrk="0" hangingPunct="0"/>
            <a:r>
              <a:rPr lang="en-US" sz="16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(FeatureID = 2791)</a:t>
            </a:r>
          </a:p>
        </p:txBody>
      </p:sp>
      <p:sp>
        <p:nvSpPr>
          <p:cNvPr id="157742" name="Text Box 46"/>
          <p:cNvSpPr txBox="1">
            <a:spLocks noChangeArrowheads="1"/>
          </p:cNvSpPr>
          <p:nvPr/>
        </p:nvSpPr>
        <p:spPr bwMode="auto">
          <a:xfrm>
            <a:off x="1355763" y="2095500"/>
            <a:ext cx="1125629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Where?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8200" y="3285860"/>
            <a:ext cx="2653909" cy="1935276"/>
            <a:chOff x="838200" y="3349090"/>
            <a:chExt cx="2653909" cy="1935276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301697" y="4621146"/>
              <a:ext cx="1469527" cy="1451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4" name="Text Box 6"/>
            <p:cNvSpPr txBox="1">
              <a:spLocks noChangeArrowheads="1"/>
            </p:cNvSpPr>
            <p:nvPr/>
          </p:nvSpPr>
          <p:spPr bwMode="auto">
            <a:xfrm>
              <a:off x="1724095" y="429588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95" name="Text Box 7"/>
            <p:cNvSpPr txBox="1">
              <a:spLocks noChangeArrowheads="1"/>
            </p:cNvSpPr>
            <p:nvPr/>
          </p:nvSpPr>
          <p:spPr bwMode="auto">
            <a:xfrm>
              <a:off x="1291340" y="3349090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6" name="Text Box 6"/>
            <p:cNvSpPr txBox="1">
              <a:spLocks noChangeArrowheads="1"/>
            </p:cNvSpPr>
            <p:nvPr/>
          </p:nvSpPr>
          <p:spPr bwMode="auto">
            <a:xfrm>
              <a:off x="2481977" y="4326592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7" name="Text Box 8"/>
            <p:cNvSpPr txBox="1">
              <a:spLocks noChangeArrowheads="1"/>
            </p:cNvSpPr>
            <p:nvPr/>
          </p:nvSpPr>
          <p:spPr bwMode="auto">
            <a:xfrm>
              <a:off x="838200" y="497662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8" name="Oval 52"/>
            <p:cNvSpPr>
              <a:spLocks noChangeArrowheads="1"/>
            </p:cNvSpPr>
            <p:nvPr/>
          </p:nvSpPr>
          <p:spPr bwMode="auto">
            <a:xfrm>
              <a:off x="1685078" y="4542622"/>
              <a:ext cx="158555" cy="16014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 bwMode="auto">
            <a:xfrm rot="5400000">
              <a:off x="825545" y="4633801"/>
              <a:ext cx="488807" cy="46349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 rot="5400000" flipH="1" flipV="1">
              <a:off x="691722" y="4011282"/>
              <a:ext cx="1221291" cy="1339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1301697" y="3644984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>
              <a:off x="992252" y="4947501"/>
              <a:ext cx="1237779" cy="145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auto">
            <a:xfrm rot="5400000">
              <a:off x="502776" y="4458025"/>
              <a:ext cx="977613" cy="133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auto">
            <a:xfrm rot="5400000">
              <a:off x="1741894" y="4458025"/>
              <a:ext cx="977613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ube 59"/>
            <p:cNvSpPr/>
            <p:nvPr/>
          </p:nvSpPr>
          <p:spPr bwMode="auto">
            <a:xfrm>
              <a:off x="1379393" y="3644984"/>
              <a:ext cx="387141" cy="1302517"/>
            </a:xfrm>
            <a:prstGeom prst="cube">
              <a:avLst>
                <a:gd name="adj" fmla="val 8258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 bwMode="auto">
            <a:xfrm rot="5400000">
              <a:off x="2222302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 bwMode="auto">
            <a:xfrm rot="5400000">
              <a:off x="984523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auto">
            <a:xfrm flipV="1">
              <a:off x="992252" y="3969888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auto">
            <a:xfrm rot="5400000">
              <a:off x="2050725" y="4132396"/>
              <a:ext cx="976162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rot="5400000">
              <a:off x="2221576" y="4629601"/>
              <a:ext cx="326355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5" name="Text Box 44"/>
          <p:cNvSpPr txBox="1">
            <a:spLocks noChangeArrowheads="1"/>
          </p:cNvSpPr>
          <p:nvPr/>
        </p:nvSpPr>
        <p:spPr bwMode="auto">
          <a:xfrm>
            <a:off x="3497237" y="2485033"/>
            <a:ext cx="1553630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type</a:t>
            </a:r>
          </a:p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(VarID = 6875)</a:t>
            </a:r>
          </a:p>
        </p:txBody>
      </p:sp>
      <p:sp>
        <p:nvSpPr>
          <p:cNvPr id="157743" name="Text Box 47"/>
          <p:cNvSpPr txBox="1">
            <a:spLocks noChangeArrowheads="1"/>
          </p:cNvSpPr>
          <p:nvPr/>
        </p:nvSpPr>
        <p:spPr bwMode="auto">
          <a:xfrm>
            <a:off x="3758050" y="2095500"/>
            <a:ext cx="968535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What?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6601" y="3263973"/>
            <a:ext cx="2710774" cy="1979051"/>
            <a:chOff x="3276601" y="3307969"/>
            <a:chExt cx="2710774" cy="1979051"/>
          </a:xfrm>
        </p:grpSpPr>
        <p:cxnSp>
          <p:nvCxnSpPr>
            <p:cNvPr id="63" name="Straight Arrow Connector 62"/>
            <p:cNvCxnSpPr/>
            <p:nvPr/>
          </p:nvCxnSpPr>
          <p:spPr bwMode="auto">
            <a:xfrm>
              <a:off x="3758378" y="4614381"/>
              <a:ext cx="1523222" cy="147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6" name="Text Box 6"/>
            <p:cNvSpPr txBox="1">
              <a:spLocks noChangeArrowheads="1"/>
            </p:cNvSpPr>
            <p:nvPr/>
          </p:nvSpPr>
          <p:spPr bwMode="auto">
            <a:xfrm>
              <a:off x="4977243" y="432047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77" name="Text Box 8"/>
            <p:cNvSpPr txBox="1">
              <a:spLocks noChangeArrowheads="1"/>
            </p:cNvSpPr>
            <p:nvPr/>
          </p:nvSpPr>
          <p:spPr bwMode="auto">
            <a:xfrm>
              <a:off x="3276601" y="4979280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>
              <a:off x="3266936" y="4624047"/>
              <a:ext cx="501109" cy="481776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 bwMode="auto">
            <a:xfrm rot="5400000" flipH="1" flipV="1">
              <a:off x="3130903" y="3988375"/>
              <a:ext cx="1253508" cy="1443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3758378" y="3612162"/>
              <a:ext cx="1282332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>
              <a:off x="3436713" y="4949433"/>
              <a:ext cx="1283775" cy="147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934149" y="4446868"/>
              <a:ext cx="1003687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83" name="Oval 81"/>
            <p:cNvSpPr>
              <a:spLocks noChangeArrowheads="1"/>
            </p:cNvSpPr>
            <p:nvPr/>
          </p:nvSpPr>
          <p:spPr bwMode="auto">
            <a:xfrm>
              <a:off x="3517145" y="4700736"/>
              <a:ext cx="164377" cy="16445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3" name="Cube 82"/>
            <p:cNvSpPr/>
            <p:nvPr/>
          </p:nvSpPr>
          <p:spPr bwMode="auto">
            <a:xfrm>
              <a:off x="3596824" y="3778219"/>
              <a:ext cx="1335703" cy="100368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85" name="Text Box 7"/>
            <p:cNvSpPr txBox="1">
              <a:spLocks noChangeArrowheads="1"/>
            </p:cNvSpPr>
            <p:nvPr/>
          </p:nvSpPr>
          <p:spPr bwMode="auto">
            <a:xfrm>
              <a:off x="3746381" y="3307969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 bwMode="auto">
            <a:xfrm rot="5400000">
              <a:off x="4219366" y="4446868"/>
              <a:ext cx="1003687" cy="144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rot="5400000">
              <a:off x="4713808" y="3618843"/>
              <a:ext cx="33358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5400000">
              <a:off x="3430754" y="3618121"/>
              <a:ext cx="333583" cy="32166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auto">
            <a:xfrm flipV="1">
              <a:off x="3436713" y="3945745"/>
              <a:ext cx="128377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0" name="Text Box 6"/>
            <p:cNvSpPr txBox="1">
              <a:spLocks noChangeArrowheads="1"/>
            </p:cNvSpPr>
            <p:nvPr/>
          </p:nvSpPr>
          <p:spPr bwMode="auto">
            <a:xfrm>
              <a:off x="3393217" y="4447360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 rot="5400000">
              <a:off x="4538881" y="4112551"/>
              <a:ext cx="1002219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auto">
            <a:xfrm rot="5400000">
              <a:off x="4713074" y="4621795"/>
              <a:ext cx="33505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6" name="Text Box 45"/>
          <p:cNvSpPr txBox="1">
            <a:spLocks noChangeArrowheads="1"/>
          </p:cNvSpPr>
          <p:nvPr/>
        </p:nvSpPr>
        <p:spPr bwMode="auto">
          <a:xfrm>
            <a:off x="5164232" y="2489255"/>
            <a:ext cx="3231847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location and type</a:t>
            </a:r>
          </a:p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(FeatureID = 2791 VarID = 6875)</a:t>
            </a:r>
          </a:p>
        </p:txBody>
      </p:sp>
      <p:sp>
        <p:nvSpPr>
          <p:cNvPr id="157744" name="Text Box 48"/>
          <p:cNvSpPr txBox="1">
            <a:spLocks noChangeArrowheads="1"/>
          </p:cNvSpPr>
          <p:nvPr/>
        </p:nvSpPr>
        <p:spPr bwMode="auto">
          <a:xfrm>
            <a:off x="5744277" y="2095500"/>
            <a:ext cx="2350323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Where and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34103" y="3257419"/>
            <a:ext cx="2727554" cy="1992159"/>
            <a:chOff x="5834103" y="3219977"/>
            <a:chExt cx="2727554" cy="1992159"/>
          </a:xfrm>
        </p:grpSpPr>
        <p:sp>
          <p:nvSpPr>
            <p:cNvPr id="85" name="Cube 84"/>
            <p:cNvSpPr/>
            <p:nvPr/>
          </p:nvSpPr>
          <p:spPr bwMode="auto">
            <a:xfrm>
              <a:off x="6155734" y="3694731"/>
              <a:ext cx="1337657" cy="101099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Cube 47"/>
            <p:cNvSpPr/>
            <p:nvPr/>
          </p:nvSpPr>
          <p:spPr bwMode="auto">
            <a:xfrm>
              <a:off x="6558108" y="3525993"/>
              <a:ext cx="242232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6317221" y="4535561"/>
              <a:ext cx="1530097" cy="286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5" name="Text Box 6"/>
            <p:cNvSpPr txBox="1">
              <a:spLocks noChangeArrowheads="1"/>
            </p:cNvSpPr>
            <p:nvPr/>
          </p:nvSpPr>
          <p:spPr bwMode="auto">
            <a:xfrm>
              <a:off x="6756413" y="4199861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56" name="Text Box 6"/>
            <p:cNvSpPr txBox="1">
              <a:spLocks noChangeArrowheads="1"/>
            </p:cNvSpPr>
            <p:nvPr/>
          </p:nvSpPr>
          <p:spPr bwMode="auto">
            <a:xfrm>
              <a:off x="7551525" y="420523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57" name="Text Box 8"/>
            <p:cNvSpPr txBox="1">
              <a:spLocks noChangeArrowheads="1"/>
            </p:cNvSpPr>
            <p:nvPr/>
          </p:nvSpPr>
          <p:spPr bwMode="auto">
            <a:xfrm>
              <a:off x="5834105" y="490439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58" name="Oval 74"/>
            <p:cNvSpPr>
              <a:spLocks noChangeArrowheads="1"/>
            </p:cNvSpPr>
            <p:nvPr/>
          </p:nvSpPr>
          <p:spPr bwMode="auto">
            <a:xfrm>
              <a:off x="6715792" y="4455223"/>
              <a:ext cx="165072" cy="165742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5400000">
              <a:off x="5822555" y="4547109"/>
              <a:ext cx="506214" cy="48311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 bwMode="auto">
            <a:xfrm rot="5400000" flipH="1" flipV="1">
              <a:off x="5684497" y="3905696"/>
              <a:ext cx="1264104" cy="1345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6317221" y="3525993"/>
              <a:ext cx="1289211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>
              <a:off x="5995592" y="4874466"/>
              <a:ext cx="1287865" cy="14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 rot="5400000">
              <a:off x="5488748" y="4367621"/>
              <a:ext cx="101099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 bwMode="auto">
            <a:xfrm rot="5400000">
              <a:off x="5987669" y="3533916"/>
              <a:ext cx="337476" cy="3216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5" name="Oval 83"/>
            <p:cNvSpPr>
              <a:spLocks noChangeArrowheads="1"/>
            </p:cNvSpPr>
            <p:nvPr/>
          </p:nvSpPr>
          <p:spPr bwMode="auto">
            <a:xfrm>
              <a:off x="6075664" y="4623666"/>
              <a:ext cx="165072" cy="1657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0267" name="Text Box 7"/>
            <p:cNvSpPr txBox="1">
              <a:spLocks noChangeArrowheads="1"/>
            </p:cNvSpPr>
            <p:nvPr/>
          </p:nvSpPr>
          <p:spPr bwMode="auto">
            <a:xfrm>
              <a:off x="6305871" y="3219977"/>
              <a:ext cx="794753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</a:p>
          </p:txBody>
        </p:sp>
        <p:sp>
          <p:nvSpPr>
            <p:cNvPr id="91" name="Cube 90"/>
            <p:cNvSpPr/>
            <p:nvPr/>
          </p:nvSpPr>
          <p:spPr bwMode="auto">
            <a:xfrm>
              <a:off x="6397965" y="3694731"/>
              <a:ext cx="240886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 flipV="1">
              <a:off x="5995592" y="3863469"/>
              <a:ext cx="128786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rot="5400000">
              <a:off x="6778631" y="4368294"/>
              <a:ext cx="1010997" cy="134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7276206" y="3533243"/>
              <a:ext cx="337476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2" name="Text Box 6"/>
            <p:cNvSpPr txBox="1">
              <a:spLocks noChangeArrowheads="1"/>
            </p:cNvSpPr>
            <p:nvPr/>
          </p:nvSpPr>
          <p:spPr bwMode="auto">
            <a:xfrm>
              <a:off x="5951214" y="436830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 bwMode="auto">
            <a:xfrm rot="5400000">
              <a:off x="7100303" y="4029431"/>
              <a:ext cx="100956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auto">
            <a:xfrm rot="5400000">
              <a:off x="7275491" y="4543526"/>
              <a:ext cx="338905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7338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14219"/>
            <a:ext cx="2819400" cy="272438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1060450" y="1447800"/>
            <a:ext cx="2168525" cy="338554"/>
          </a:xfrm>
          <a:prstGeom prst="rect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>
                <a:solidFill>
                  <a:schemeClr val="bg1"/>
                </a:solidFill>
              </a:rPr>
              <a:t>Well HydroID = 2791</a:t>
            </a:r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1" y="3276600"/>
            <a:ext cx="427251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7832" y="3090863"/>
            <a:ext cx="2862168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10" name="Line 10"/>
          <p:cNvSpPr>
            <a:spLocks noChangeShapeType="1"/>
          </p:cNvSpPr>
          <p:nvPr/>
        </p:nvSpPr>
        <p:spPr bwMode="auto">
          <a:xfrm flipH="1">
            <a:off x="1447800" y="1828800"/>
            <a:ext cx="38100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505200" y="4114800"/>
            <a:ext cx="213360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962400" y="1295400"/>
            <a:ext cx="4267200" cy="15240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Create a plot of time series related to a feature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Get all the data of VarID 6875 measured at Feature 2791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13" name="Oval 12"/>
          <p:cNvSpPr/>
          <p:nvPr/>
        </p:nvSpPr>
        <p:spPr>
          <a:xfrm>
            <a:off x="2302716" y="2171699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15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879475" y="1371600"/>
            <a:ext cx="7350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 type-time view: Get water levels (TSTypeID =2) for 1/1999</a:t>
            </a:r>
          </a:p>
        </p:txBody>
      </p:sp>
      <p:pic>
        <p:nvPicPr>
          <p:cNvPr id="16590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2590801"/>
            <a:ext cx="3265487" cy="205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0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2636838"/>
            <a:ext cx="1128712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4606925" y="1949450"/>
            <a:ext cx="3698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Water level in the Edwards Aquifer in 1/1999</a:t>
            </a:r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4953000" y="4800600"/>
            <a:ext cx="2286000" cy="132343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Set of layers for different times creates an animation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4005" y="3378200"/>
            <a:ext cx="211659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2" name="Line 24"/>
          <p:cNvSpPr>
            <a:spLocks noChangeShapeType="1"/>
          </p:cNvSpPr>
          <p:nvPr/>
        </p:nvSpPr>
        <p:spPr bwMode="auto">
          <a:xfrm flipV="1">
            <a:off x="4419600" y="4267200"/>
            <a:ext cx="609600" cy="990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1295400" y="25146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1295400" y="2209800"/>
            <a:ext cx="1219200" cy="914400"/>
          </a:xfrm>
          <a:prstGeom prst="cube">
            <a:avLst>
              <a:gd name="adj" fmla="val 4501"/>
            </a:avLst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301" name="Text Box 6"/>
          <p:cNvSpPr txBox="1">
            <a:spLocks noChangeArrowheads="1"/>
          </p:cNvSpPr>
          <p:nvPr/>
        </p:nvSpPr>
        <p:spPr bwMode="auto">
          <a:xfrm>
            <a:off x="1447800" y="2314356"/>
            <a:ext cx="65266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b="1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1/1991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447800" y="2971800"/>
            <a:ext cx="1447800" cy="1588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3" name="Text Box 6"/>
          <p:cNvSpPr txBox="1">
            <a:spLocks noChangeArrowheads="1"/>
          </p:cNvSpPr>
          <p:nvPr/>
        </p:nvSpPr>
        <p:spPr bwMode="auto">
          <a:xfrm>
            <a:off x="2634568" y="2667375"/>
            <a:ext cx="809180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FeatureID</a:t>
            </a:r>
          </a:p>
        </p:txBody>
      </p:sp>
      <p:sp>
        <p:nvSpPr>
          <p:cNvPr id="12304" name="Text Box 8"/>
          <p:cNvSpPr txBox="1">
            <a:spLocks noChangeArrowheads="1"/>
          </p:cNvSpPr>
          <p:nvPr/>
        </p:nvSpPr>
        <p:spPr bwMode="auto">
          <a:xfrm>
            <a:off x="990600" y="3304550"/>
            <a:ext cx="536797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VarID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rot="5400000">
            <a:off x="990600" y="2971800"/>
            <a:ext cx="457200" cy="457200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 bwMode="auto">
          <a:xfrm rot="5400000" flipH="1" flipV="1">
            <a:off x="876301" y="2400300"/>
            <a:ext cx="1143000" cy="3175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flipV="1">
            <a:off x="1447800" y="20574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>
            <a:off x="1143000" y="3276600"/>
            <a:ext cx="12192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685007" y="28186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2209007" y="25138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5400000">
            <a:off x="2362200" y="29718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5400000">
            <a:off x="11430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4" name="Text Box 6"/>
          <p:cNvSpPr txBox="1">
            <a:spLocks noChangeArrowheads="1"/>
          </p:cNvSpPr>
          <p:nvPr/>
        </p:nvSpPr>
        <p:spPr bwMode="auto">
          <a:xfrm>
            <a:off x="1330026" y="2999875"/>
            <a:ext cx="52442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6875</a:t>
            </a:r>
          </a:p>
        </p:txBody>
      </p:sp>
      <p:sp>
        <p:nvSpPr>
          <p:cNvPr id="12315" name="Oval 41"/>
          <p:cNvSpPr>
            <a:spLocks noChangeArrowheads="1"/>
          </p:cNvSpPr>
          <p:nvPr/>
        </p:nvSpPr>
        <p:spPr bwMode="auto">
          <a:xfrm>
            <a:off x="1219200" y="3050661"/>
            <a:ext cx="156216" cy="149896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316" name="Text Box 7"/>
          <p:cNvSpPr txBox="1">
            <a:spLocks noChangeArrowheads="1"/>
          </p:cNvSpPr>
          <p:nvPr/>
        </p:nvSpPr>
        <p:spPr bwMode="auto">
          <a:xfrm>
            <a:off x="1535016" y="1781175"/>
            <a:ext cx="629643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TsTime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1143000" y="23622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>
            <a:off x="23622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be 45"/>
          <p:cNvSpPr/>
          <p:nvPr/>
        </p:nvSpPr>
        <p:spPr bwMode="auto">
          <a:xfrm>
            <a:off x="1143000" y="26670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 rot="5400000">
            <a:off x="1905794" y="2818606"/>
            <a:ext cx="9144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  <p:sp>
        <p:nvSpPr>
          <p:cNvPr id="12305" name="Oval 31"/>
          <p:cNvSpPr>
            <a:spLocks noChangeArrowheads="1"/>
          </p:cNvSpPr>
          <p:nvPr/>
        </p:nvSpPr>
        <p:spPr bwMode="auto">
          <a:xfrm>
            <a:off x="1371600" y="2438868"/>
            <a:ext cx="156216" cy="149896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8488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11" grpId="0"/>
      <p:bldP spid="165913" grpId="0"/>
      <p:bldP spid="1659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Cloud-Based Water Level Mapping Utility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Norm Jones</a:t>
            </a:r>
          </a:p>
          <a:p>
            <a:r>
              <a:rPr lang="en-US" dirty="0" smtClean="0"/>
              <a:t>Brigham Young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86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Component 2 Objective</a:t>
            </a:r>
            <a:endParaRPr lang="en-US" sz="3600" dirty="0"/>
          </a:p>
        </p:txBody>
      </p:sp>
      <p:sp>
        <p:nvSpPr>
          <p:cNvPr id="3" name="Line 129"/>
          <p:cNvSpPr>
            <a:spLocks noChangeShapeType="1"/>
          </p:cNvSpPr>
          <p:nvPr/>
        </p:nvSpPr>
        <p:spPr bwMode="auto">
          <a:xfrm rot="10800000">
            <a:off x="2410311" y="2182045"/>
            <a:ext cx="529952" cy="125592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b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Line 129"/>
          <p:cNvSpPr>
            <a:spLocks noChangeShapeType="1"/>
          </p:cNvSpPr>
          <p:nvPr/>
        </p:nvSpPr>
        <p:spPr bwMode="auto">
          <a:xfrm rot="10800000">
            <a:off x="1246978" y="3289591"/>
            <a:ext cx="1428307" cy="407236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b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Line 129"/>
          <p:cNvSpPr>
            <a:spLocks noChangeShapeType="1"/>
          </p:cNvSpPr>
          <p:nvPr/>
        </p:nvSpPr>
        <p:spPr bwMode="auto">
          <a:xfrm rot="10800000" flipV="1">
            <a:off x="1503385" y="3943502"/>
            <a:ext cx="1275555" cy="63256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b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" name="Picture 3" descr="Data_server_2U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372" y="3280191"/>
            <a:ext cx="1935784" cy="105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 descr="User_Blue_Hal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0973" y="3568659"/>
            <a:ext cx="42068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7" descr="User_Red_Hal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7186" y="3289591"/>
            <a:ext cx="41433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9" descr="User_Yellow_Hal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52296" y="2526003"/>
            <a:ext cx="41433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2020576" y="1795650"/>
            <a:ext cx="1309420" cy="1156467"/>
            <a:chOff x="4373563" y="480206"/>
            <a:chExt cx="919162" cy="873932"/>
          </a:xfrm>
        </p:grpSpPr>
        <p:pic>
          <p:nvPicPr>
            <p:cNvPr id="11" name="Picture 110" descr="database_org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73563" y="480206"/>
              <a:ext cx="705994" cy="694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65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76643" y="797739"/>
              <a:ext cx="516082" cy="5563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3" name="Picture 219" descr="Rast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6494" y="2929787"/>
            <a:ext cx="939079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0" descr="Browser_ma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92396" y="3843941"/>
            <a:ext cx="1580388" cy="121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0" descr="ETL_diagra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3333" y="4561677"/>
            <a:ext cx="9810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15170" y="2028534"/>
            <a:ext cx="20574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</a:rPr>
              <a:t>Geodatabase</a:t>
            </a:r>
            <a:endParaRPr lang="en-US" sz="2400" b="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73" y="3806219"/>
            <a:ext cx="20574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</a:rPr>
              <a:t>Model Files</a:t>
            </a:r>
            <a:endParaRPr lang="en-US" sz="2400" b="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7459" y="5159713"/>
            <a:ext cx="20574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</a:rPr>
              <a:t>GIS Workflow</a:t>
            </a:r>
            <a:endParaRPr lang="en-US" sz="2400" b="0" dirty="0">
              <a:solidFill>
                <a:prstClr val="black"/>
              </a:solidFill>
            </a:endParaRPr>
          </a:p>
        </p:txBody>
      </p:sp>
      <p:pic>
        <p:nvPicPr>
          <p:cNvPr id="19" name="Picture 47" descr="MapTebl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42733" y="4726325"/>
            <a:ext cx="1027112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323915" y="4209197"/>
            <a:ext cx="139174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Server</a:t>
            </a:r>
            <a:endParaRPr lang="en-US" sz="2400" b="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1990" y="5151380"/>
            <a:ext cx="19812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Web Mapping</a:t>
            </a:r>
            <a:endParaRPr lang="en-US" sz="2400" b="0" dirty="0">
              <a:solidFill>
                <a:prstClr val="black"/>
              </a:solidFill>
            </a:endParaRPr>
          </a:p>
        </p:txBody>
      </p:sp>
      <p:pic>
        <p:nvPicPr>
          <p:cNvPr id="22" name="Picture 39" descr="arrowcurveupright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021216" flipV="1">
            <a:off x="4221974" y="3149495"/>
            <a:ext cx="8763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1" descr="bluearrow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20146567">
            <a:off x="6273190" y="3671385"/>
            <a:ext cx="8032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1" descr="bluearrow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041163">
            <a:off x="6318356" y="4562154"/>
            <a:ext cx="8032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472525" y="5689937"/>
            <a:ext cx="2382838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2000" b="0" dirty="0" smtClean="0">
                <a:solidFill>
                  <a:prstClr val="black"/>
                </a:solidFill>
              </a:rPr>
              <a:t>Engineers, Decision Makers, Advocacy Groups, Public</a:t>
            </a:r>
            <a:endParaRPr lang="en-US" sz="2000" b="0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1641" y="5810631"/>
            <a:ext cx="3988211" cy="7793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Cloud-Based Modeling and Visualization</a:t>
            </a:r>
            <a:endParaRPr lang="en-US" sz="24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9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Cloud-Based Water Level Mapping Utility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885506"/>
            <a:ext cx="7620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</a:rPr>
              <a:t>Detailed maps showing water level changes over time are essential for aquifer management and planning</a:t>
            </a:r>
            <a:endParaRPr lang="en-US" sz="2400" b="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5200" y="3200400"/>
            <a:ext cx="1752600" cy="1638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Water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Level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Mapping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Utility</a:t>
            </a:r>
            <a:endParaRPr lang="en-US" sz="2400" b="0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1000" y="3600450"/>
            <a:ext cx="3048000" cy="845288"/>
            <a:chOff x="381000" y="4171950"/>
            <a:chExt cx="3048000" cy="845288"/>
          </a:xfrm>
        </p:grpSpPr>
        <p:sp>
          <p:nvSpPr>
            <p:cNvPr id="7" name="Right Arrow 6"/>
            <p:cNvSpPr/>
            <p:nvPr/>
          </p:nvSpPr>
          <p:spPr>
            <a:xfrm>
              <a:off x="1981200" y="4171950"/>
              <a:ext cx="1447800" cy="8382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Inputs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1000" y="4186241"/>
              <a:ext cx="152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en-US" sz="2400" b="0" dirty="0" err="1" smtClean="0">
                  <a:solidFill>
                    <a:prstClr val="black"/>
                  </a:solidFill>
                  <a:latin typeface="Corbel"/>
                </a:rPr>
                <a:t>Subregion</a:t>
              </a:r>
              <a:endParaRPr lang="en-US" sz="2400" b="0" dirty="0" smtClean="0">
                <a:solidFill>
                  <a:prstClr val="black"/>
                </a:solidFill>
                <a:latin typeface="Corbel"/>
              </a:endParaRPr>
            </a:p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  <a:latin typeface="Corbel"/>
                </a:rPr>
                <a:t>Date(s)</a:t>
              </a:r>
              <a:endParaRPr lang="en-US" sz="2400" b="0" dirty="0">
                <a:solidFill>
                  <a:prstClr val="black"/>
                </a:solidFill>
                <a:latin typeface="Corbe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10200" y="3409771"/>
            <a:ext cx="3352800" cy="1200329"/>
            <a:chOff x="5410200" y="3981271"/>
            <a:chExt cx="3352800" cy="1200329"/>
          </a:xfrm>
        </p:grpSpPr>
        <p:sp>
          <p:nvSpPr>
            <p:cNvPr id="9" name="Right Arrow 8"/>
            <p:cNvSpPr/>
            <p:nvPr/>
          </p:nvSpPr>
          <p:spPr>
            <a:xfrm>
              <a:off x="5410200" y="4171950"/>
              <a:ext cx="1447800" cy="838200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Outputs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58000" y="3981271"/>
              <a:ext cx="1905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  <a:latin typeface="Corbel"/>
                </a:rPr>
                <a:t>Water Levels</a:t>
              </a:r>
            </a:p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  <a:latin typeface="Corbel"/>
                </a:rPr>
                <a:t>Drawdown</a:t>
              </a:r>
            </a:p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  <a:latin typeface="Corbel"/>
                </a:rPr>
                <a:t>Depth to GW</a:t>
              </a:r>
              <a:endParaRPr lang="en-US" sz="2400" b="0" dirty="0">
                <a:solidFill>
                  <a:prstClr val="black"/>
                </a:solidFill>
                <a:latin typeface="Corbe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52700" y="4953000"/>
            <a:ext cx="3619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  <a:latin typeface="Corbel"/>
              </a:rPr>
              <a:t>TWDB Well Database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  <a:latin typeface="Corbel"/>
              </a:rPr>
              <a:t>Arc Hydro GW Tools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  <a:latin typeface="Corbel"/>
              </a:rPr>
              <a:t>Python-Based Workflow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  <a:latin typeface="Corbel"/>
              </a:rPr>
              <a:t>Google Earth Web Plug-in</a:t>
            </a:r>
            <a:endParaRPr lang="en-US" sz="2400" b="0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924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TWDB Well Database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653864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41535" y="1676400"/>
            <a:ext cx="362631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eaLnBrk="0" hangingPunct="0"/>
            <a:r>
              <a:rPr lang="en-US" sz="2800" b="0" dirty="0" smtClean="0">
                <a:solidFill>
                  <a:prstClr val="black"/>
                </a:solidFill>
              </a:rPr>
              <a:t>274,904 wells w/meas.</a:t>
            </a:r>
          </a:p>
          <a:p>
            <a:pPr algn="ctr" eaLnBrk="0" hangingPunct="0"/>
            <a:r>
              <a:rPr lang="en-US" sz="2800" b="0" dirty="0" smtClean="0">
                <a:solidFill>
                  <a:prstClr val="black"/>
                </a:solidFill>
              </a:rPr>
              <a:t>781,864 measurements</a:t>
            </a:r>
            <a:endParaRPr lang="en-US" sz="28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1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per Well</a:t>
            </a:r>
            <a:endParaRPr lang="en-US" dirty="0"/>
          </a:p>
        </p:txBody>
      </p:sp>
      <p:pic>
        <p:nvPicPr>
          <p:cNvPr id="10242" name="Picture 2" descr="C:\Users\Norm Jones\Documents\CI-WATER\water level mapping utility\figures - misc\MeasurementsPerWe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62447"/>
            <a:ext cx="871495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74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per Year</a:t>
            </a:r>
            <a:endParaRPr lang="en-US" dirty="0"/>
          </a:p>
        </p:txBody>
      </p:sp>
      <p:pic>
        <p:nvPicPr>
          <p:cNvPr id="11266" name="Picture 2" descr="C:\Users\Norm Jones\Documents\CI-WATER\water level mapping utility\figures - misc\MeasurementsPerYe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305800" cy="504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9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Arc Hydro Groundwater Data Model</a:t>
            </a:r>
            <a:endParaRPr lang="en-US" sz="3200" dirty="0"/>
          </a:p>
        </p:txBody>
      </p:sp>
      <p:pic>
        <p:nvPicPr>
          <p:cNvPr id="205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325" y="1447800"/>
            <a:ext cx="7900075" cy="4298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0957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Wells</a:t>
            </a:r>
            <a:endParaRPr lang="en-US" dirty="0" smtClean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4962"/>
            <a:ext cx="8218488" cy="9096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100" dirty="0" smtClean="0"/>
              <a:t>The Well location is defined as a 2D point in the Well feature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dirty="0" smtClean="0"/>
              <a:t>In the Arc Hydro model we only predefine a set of basic attributes </a:t>
            </a:r>
          </a:p>
        </p:txBody>
      </p:sp>
      <p:pic>
        <p:nvPicPr>
          <p:cNvPr id="1536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63" y="2581275"/>
            <a:ext cx="6415088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176" y="2365375"/>
            <a:ext cx="2247900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627981" y="2828925"/>
            <a:ext cx="3247107" cy="400110"/>
          </a:xfrm>
          <a:prstGeom prst="rect">
            <a:avLst/>
          </a:prstGeom>
          <a:solidFill>
            <a:srgbClr val="FFFFFF"/>
          </a:solidFill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3A6A"/>
                </a:solidFill>
                <a:latin typeface="Calibri" pitchFamily="34" charset="0"/>
              </a:rPr>
              <a:t>Wells in the Edwards Aquifer</a:t>
            </a:r>
          </a:p>
        </p:txBody>
      </p:sp>
      <p:sp>
        <p:nvSpPr>
          <p:cNvPr id="15368" name="Line 11"/>
          <p:cNvSpPr>
            <a:spLocks noChangeShapeType="1"/>
          </p:cNvSpPr>
          <p:nvPr/>
        </p:nvSpPr>
        <p:spPr bwMode="auto">
          <a:xfrm flipH="1">
            <a:off x="6154738" y="5073650"/>
            <a:ext cx="814388" cy="5794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99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Geoprocessing Tools</a:t>
            </a:r>
            <a:endParaRPr lang="en-US" dirty="0"/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6248400" cy="437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784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Components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381000" y="2112335"/>
            <a:ext cx="2133600" cy="132907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Query wells in selected region</a:t>
            </a:r>
            <a:endParaRPr lang="en-US" sz="2400" b="0" dirty="0">
              <a:solidFill>
                <a:prstClr val="black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43200" y="2112335"/>
            <a:ext cx="2819400" cy="1329070"/>
            <a:chOff x="2743200" y="2112335"/>
            <a:chExt cx="2819400" cy="1329070"/>
          </a:xfrm>
        </p:grpSpPr>
        <p:sp>
          <p:nvSpPr>
            <p:cNvPr id="4" name="Flowchart: Process 3"/>
            <p:cNvSpPr/>
            <p:nvPr/>
          </p:nvSpPr>
          <p:spPr>
            <a:xfrm>
              <a:off x="3429000" y="2112335"/>
              <a:ext cx="2133600" cy="1329070"/>
            </a:xfrm>
            <a:prstGeom prst="flowChart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Estimate water levels at selected date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743200" y="2531435"/>
              <a:ext cx="609600" cy="533400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15000" y="2112335"/>
            <a:ext cx="2819400" cy="1329070"/>
            <a:chOff x="5715000" y="2112335"/>
            <a:chExt cx="2819400" cy="1329070"/>
          </a:xfrm>
        </p:grpSpPr>
        <p:sp>
          <p:nvSpPr>
            <p:cNvPr id="5" name="Flowchart: Process 4"/>
            <p:cNvSpPr/>
            <p:nvPr/>
          </p:nvSpPr>
          <p:spPr>
            <a:xfrm>
              <a:off x="6400800" y="2112335"/>
              <a:ext cx="2133600" cy="1329070"/>
            </a:xfrm>
            <a:prstGeom prst="flowChart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Interpolate water levels to raster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715000" y="2510170"/>
              <a:ext cx="609600" cy="533400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00800" y="3657600"/>
            <a:ext cx="2133600" cy="2133600"/>
            <a:chOff x="6400800" y="3657600"/>
            <a:chExt cx="2133600" cy="2133600"/>
          </a:xfrm>
        </p:grpSpPr>
        <p:sp>
          <p:nvSpPr>
            <p:cNvPr id="7" name="Flowchart: Process 6"/>
            <p:cNvSpPr/>
            <p:nvPr/>
          </p:nvSpPr>
          <p:spPr>
            <a:xfrm>
              <a:off x="6400800" y="4462130"/>
              <a:ext cx="2133600" cy="1329070"/>
            </a:xfrm>
            <a:prstGeom prst="flowChart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Calculate Drawdown &amp; Depth to GW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7162800" y="3695700"/>
              <a:ext cx="609600" cy="533400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01656" y="4953000"/>
            <a:ext cx="2834304" cy="1329070"/>
            <a:chOff x="3501656" y="4953000"/>
            <a:chExt cx="2834304" cy="1329070"/>
          </a:xfrm>
        </p:grpSpPr>
        <p:sp>
          <p:nvSpPr>
            <p:cNvPr id="6" name="Flowchart: Process 5"/>
            <p:cNvSpPr/>
            <p:nvPr/>
          </p:nvSpPr>
          <p:spPr>
            <a:xfrm>
              <a:off x="3501656" y="4953000"/>
              <a:ext cx="2133600" cy="1329070"/>
            </a:xfrm>
            <a:prstGeom prst="flowChart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Export </a:t>
              </a:r>
              <a:r>
                <a:rPr lang="en-US" sz="2400" b="0" dirty="0" err="1" smtClean="0">
                  <a:solidFill>
                    <a:prstClr val="black"/>
                  </a:solidFill>
                </a:rPr>
                <a:t>rasters</a:t>
              </a:r>
              <a:r>
                <a:rPr lang="en-US" sz="2400" b="0" dirty="0" smtClean="0">
                  <a:solidFill>
                    <a:prstClr val="black"/>
                  </a:solidFill>
                </a:rPr>
                <a:t> to KMZ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9190268">
              <a:off x="5726360" y="5046035"/>
              <a:ext cx="609600" cy="533400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7200" y="4953000"/>
            <a:ext cx="2895601" cy="1329070"/>
            <a:chOff x="457200" y="4953000"/>
            <a:chExt cx="2895601" cy="1329070"/>
          </a:xfrm>
        </p:grpSpPr>
        <p:sp>
          <p:nvSpPr>
            <p:cNvPr id="8" name="Flowchart: Process 7"/>
            <p:cNvSpPr/>
            <p:nvPr/>
          </p:nvSpPr>
          <p:spPr>
            <a:xfrm>
              <a:off x="457200" y="4953000"/>
              <a:ext cx="2133600" cy="1329070"/>
            </a:xfrm>
            <a:prstGeom prst="flowChartProcess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Archives maps to database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rot="10800000">
              <a:off x="2743201" y="5312735"/>
              <a:ext cx="609600" cy="533400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9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06209"/>
          </a:xfrm>
        </p:spPr>
        <p:txBody>
          <a:bodyPr/>
          <a:lstStyle/>
          <a:p>
            <a:r>
              <a:rPr lang="en-US" dirty="0" smtClean="0"/>
              <a:t>Water levels are measured sporadically</a:t>
            </a:r>
          </a:p>
          <a:p>
            <a:r>
              <a:rPr lang="en-US" dirty="0" smtClean="0"/>
              <a:t>To get a value at each well, we must perform time series interpolation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42753" y="6098233"/>
            <a:ext cx="7010400" cy="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42753" y="3507433"/>
            <a:ext cx="0" cy="259080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53153" y="5793433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  <a:latin typeface="Times New Roman" pitchFamily="18" charset="0"/>
              </a:rPr>
              <a:t>time</a:t>
            </a:r>
            <a:endParaRPr lang="en-US" sz="24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2766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</a:rPr>
              <a:t>Z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3449482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87552" y="423221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2787" y="4415435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05107" y="5083906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1400" y="468964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3625081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4107170" y="6305061"/>
            <a:ext cx="381000" cy="28107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297670" y="3507433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21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 Squares Fit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42753" y="5336233"/>
            <a:ext cx="7010400" cy="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42753" y="2745433"/>
            <a:ext cx="0" cy="259080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53153" y="5031433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  <a:latin typeface="Times New Roman" pitchFamily="18" charset="0"/>
              </a:rPr>
              <a:t>time</a:t>
            </a:r>
            <a:endParaRPr lang="en-US" sz="24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5146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</a:rPr>
              <a:t>Z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687482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87552" y="347021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2787" y="3653435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05107" y="4321906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1400" y="392764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2863081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4107170" y="5543061"/>
            <a:ext cx="381000" cy="28107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297670" y="2745433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71600" y="2687482"/>
            <a:ext cx="6581553" cy="1860792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184486" y="3427067"/>
            <a:ext cx="226368" cy="22636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 Squares Fit, n=2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42753" y="5336233"/>
            <a:ext cx="7010400" cy="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42753" y="2745433"/>
            <a:ext cx="0" cy="259080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53153" y="5031433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  <a:latin typeface="Times New Roman" pitchFamily="18" charset="0"/>
              </a:rPr>
              <a:t>time</a:t>
            </a:r>
            <a:endParaRPr lang="en-US" sz="24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5146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</a:rPr>
              <a:t>Z</a:t>
            </a:r>
          </a:p>
        </p:txBody>
      </p:sp>
      <p:sp>
        <p:nvSpPr>
          <p:cNvPr id="17" name="Right Arrow 16"/>
          <p:cNvSpPr/>
          <p:nvPr/>
        </p:nvSpPr>
        <p:spPr>
          <a:xfrm rot="16200000">
            <a:off x="4107170" y="5543061"/>
            <a:ext cx="381000" cy="28107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297670" y="2745433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0" idx="1"/>
          </p:cNvCxnSpPr>
          <p:nvPr/>
        </p:nvCxnSpPr>
        <p:spPr>
          <a:xfrm flipV="1">
            <a:off x="1560984" y="2800666"/>
            <a:ext cx="725016" cy="161721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1" idx="1"/>
          </p:cNvCxnSpPr>
          <p:nvPr/>
        </p:nvCxnSpPr>
        <p:spPr>
          <a:xfrm>
            <a:off x="2512368" y="2800667"/>
            <a:ext cx="875184" cy="782736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12701" y="3583403"/>
            <a:ext cx="1540086" cy="183216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89356" y="3788195"/>
            <a:ext cx="915751" cy="64689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531475" y="4040833"/>
            <a:ext cx="859925" cy="39425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86000" y="2687482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87552" y="347021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2787" y="3653435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05107" y="4321906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1400" y="392764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2863081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84486" y="3556886"/>
            <a:ext cx="226368" cy="23791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 Squares Fit, Extrapolation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42753" y="5336233"/>
            <a:ext cx="7010400" cy="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42753" y="2745433"/>
            <a:ext cx="0" cy="2590800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53153" y="5031433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  <a:latin typeface="Times New Roman" pitchFamily="18" charset="0"/>
              </a:rPr>
              <a:t>time</a:t>
            </a:r>
            <a:endParaRPr lang="en-US" sz="24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5146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>
                <a:solidFill>
                  <a:prstClr val="black"/>
                </a:solidFill>
                <a:latin typeface="Times New Roman" pitchFamily="18" charset="0"/>
              </a:rPr>
              <a:t>Z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687482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87552" y="3470219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52787" y="3653435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2863081"/>
            <a:ext cx="226368" cy="226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6374563" y="5543061"/>
            <a:ext cx="381000" cy="28107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565063" y="3429000"/>
            <a:ext cx="0" cy="160243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71600" y="2687482"/>
            <a:ext cx="6581553" cy="1860792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451879" y="4040832"/>
            <a:ext cx="226368" cy="22636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8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64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95600" y="1143000"/>
            <a:ext cx="6019800" cy="5181600"/>
          </a:xfrm>
          <a:prstGeom prst="rect">
            <a:avLst/>
          </a:prstGeom>
          <a:solidFill>
            <a:srgbClr val="FF0000">
              <a:alpha val="14118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4400" b="0" dirty="0" smtClean="0">
                <a:solidFill>
                  <a:prstClr val="white"/>
                </a:solidFill>
              </a:rPr>
              <a:t>Google Earth</a:t>
            </a:r>
            <a:br>
              <a:rPr lang="en-US" sz="4400" b="0" dirty="0" smtClean="0">
                <a:solidFill>
                  <a:prstClr val="white"/>
                </a:solidFill>
              </a:rPr>
            </a:br>
            <a:r>
              <a:rPr lang="en-US" sz="4400" b="0" dirty="0" smtClean="0">
                <a:solidFill>
                  <a:prstClr val="white"/>
                </a:solidFill>
              </a:rPr>
              <a:t>Plug-In</a:t>
            </a:r>
            <a:endParaRPr lang="en-US" sz="4400" b="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6183868"/>
            <a:ext cx="5029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1800" b="0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sz="1800" b="0" dirty="0" smtClean="0">
                <a:solidFill>
                  <a:prstClr val="black"/>
                </a:solidFill>
                <a:hlinkClick r:id="rId3"/>
              </a:rPr>
              <a:t>ci-water.groups.et.byu.net/groundwater1</a:t>
            </a:r>
            <a:endParaRPr lang="en-US" sz="1800" b="0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09800" y="1143000"/>
            <a:ext cx="2209800" cy="1600200"/>
            <a:chOff x="2209800" y="1143000"/>
            <a:chExt cx="2209800" cy="1600200"/>
          </a:xfrm>
        </p:grpSpPr>
        <p:sp>
          <p:nvSpPr>
            <p:cNvPr id="5" name="Right Brace 4"/>
            <p:cNvSpPr/>
            <p:nvPr/>
          </p:nvSpPr>
          <p:spPr>
            <a:xfrm>
              <a:off x="2209800" y="1143000"/>
              <a:ext cx="457200" cy="160020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43200" y="1619934"/>
              <a:ext cx="1676400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eaLnBrk="0" hangingPunct="0"/>
              <a:r>
                <a:rPr lang="en-US" sz="1800" b="0" dirty="0" smtClean="0">
                  <a:solidFill>
                    <a:prstClr val="black"/>
                  </a:solidFill>
                </a:rPr>
                <a:t>For generating new maps</a:t>
              </a:r>
              <a:endParaRPr lang="en-US" sz="18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62200" y="2895600"/>
            <a:ext cx="2209800" cy="1219200"/>
            <a:chOff x="2209800" y="1143000"/>
            <a:chExt cx="2209800" cy="1219200"/>
          </a:xfrm>
        </p:grpSpPr>
        <p:sp>
          <p:nvSpPr>
            <p:cNvPr id="13" name="Right Brace 12"/>
            <p:cNvSpPr/>
            <p:nvPr/>
          </p:nvSpPr>
          <p:spPr>
            <a:xfrm>
              <a:off x="2209800" y="1143000"/>
              <a:ext cx="457200" cy="121920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3200" y="1447800"/>
              <a:ext cx="1676400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eaLnBrk="0" hangingPunct="0"/>
              <a:r>
                <a:rPr lang="en-US" sz="1800" b="0" dirty="0" smtClean="0">
                  <a:solidFill>
                    <a:prstClr val="black"/>
                  </a:solidFill>
                </a:rPr>
                <a:t>Archive of existing maps</a:t>
              </a:r>
              <a:endParaRPr lang="en-US" sz="18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62200" y="4267200"/>
            <a:ext cx="2209800" cy="1981200"/>
            <a:chOff x="2209800" y="1143000"/>
            <a:chExt cx="2209800" cy="1981200"/>
          </a:xfrm>
        </p:grpSpPr>
        <p:sp>
          <p:nvSpPr>
            <p:cNvPr id="16" name="Right Brace 15"/>
            <p:cNvSpPr/>
            <p:nvPr/>
          </p:nvSpPr>
          <p:spPr>
            <a:xfrm>
              <a:off x="2209800" y="1143000"/>
              <a:ext cx="457200" cy="198120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43200" y="1792069"/>
              <a:ext cx="1676400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eaLnBrk="0" hangingPunct="0"/>
              <a:r>
                <a:rPr lang="en-US" sz="1800" b="0" dirty="0" smtClean="0">
                  <a:solidFill>
                    <a:prstClr val="black"/>
                  </a:solidFill>
                </a:rPr>
                <a:t>Static map components</a:t>
              </a:r>
              <a:endParaRPr lang="en-US" sz="1800" b="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923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2" y="123197"/>
            <a:ext cx="8950428" cy="650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 rot="10800000">
            <a:off x="2101702" y="1468180"/>
            <a:ext cx="565298" cy="6858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2819400" y="1475271"/>
            <a:ext cx="1447800" cy="74162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Region Selection</a:t>
            </a:r>
            <a:endParaRPr lang="en-US" sz="24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1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8805427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6858000" y="4038600"/>
            <a:ext cx="1219200" cy="1226291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Water Level Map</a:t>
            </a:r>
            <a:endParaRPr lang="en-US" sz="24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3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731838"/>
          </a:xfrm>
        </p:spPr>
        <p:txBody>
          <a:bodyPr/>
          <a:lstStyle/>
          <a:p>
            <a:pPr eaLnBrk="1" hangingPunct="1"/>
            <a:r>
              <a:rPr lang="en-US" sz="3200" smtClean="0"/>
              <a:t>Arc Hydro Framework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374900"/>
            <a:ext cx="80772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04800" y="989013"/>
            <a:ext cx="7391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1775" indent="-23177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Basic representation of surface water and groundwater  </a:t>
            </a:r>
          </a:p>
          <a:p>
            <a:pPr marL="231775" indent="-23177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Components can be added to the framework to represent specific themes in more detail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891025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6858000" y="4038600"/>
            <a:ext cx="1219200" cy="1226291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Depth to GW Map</a:t>
            </a:r>
            <a:endParaRPr lang="en-US" sz="24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79" y="182910"/>
            <a:ext cx="8780721" cy="637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3382039" y="1600200"/>
            <a:ext cx="1219200" cy="1226291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Depth to GW</a:t>
            </a:r>
          </a:p>
          <a:p>
            <a:pPr algn="ctr" eaLnBrk="0" hangingPunct="0"/>
            <a:r>
              <a:rPr lang="en-US" sz="2400" b="0" dirty="0" smtClean="0">
                <a:solidFill>
                  <a:prstClr val="black"/>
                </a:solidFill>
              </a:rPr>
              <a:t>Map</a:t>
            </a:r>
            <a:endParaRPr lang="en-US" sz="2400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2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orm Jones\Documents\CI-WATER\water level mapping utility\figures - misc\25Dec1999screensh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" y="1600200"/>
            <a:ext cx="9173310" cy="496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963941"/>
            <a:ext cx="15856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0" hangingPunct="0"/>
            <a:r>
              <a:rPr lang="en-US" sz="2400" b="0" dirty="0" smtClean="0">
                <a:solidFill>
                  <a:prstClr val="black"/>
                </a:solidFill>
              </a:rPr>
              <a:t>12/25/1999</a:t>
            </a:r>
            <a:endParaRPr lang="en-US" sz="2400" b="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72" y="1600200"/>
            <a:ext cx="9173309" cy="4968876"/>
            <a:chOff x="1772" y="1600200"/>
            <a:chExt cx="9173309" cy="4968876"/>
          </a:xfrm>
        </p:grpSpPr>
        <p:pic>
          <p:nvPicPr>
            <p:cNvPr id="1027" name="Picture 3" descr="C:\Users\Norm Jones\Documents\CI-WATER\water level mapping utility\figures - misc\25Dec2000screensho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1600200"/>
              <a:ext cx="9173309" cy="4968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8600" y="5894756"/>
              <a:ext cx="1572225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12/25/2000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1600201"/>
            <a:ext cx="9144000" cy="4953000"/>
            <a:chOff x="0" y="1600201"/>
            <a:chExt cx="9144000" cy="4953000"/>
          </a:xfrm>
        </p:grpSpPr>
        <p:pic>
          <p:nvPicPr>
            <p:cNvPr id="1028" name="Picture 4" descr="C:\Users\Norm Jones\Documents\CI-WATER\water level mapping utility\figures - misc\25Dec2001screenshot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00201"/>
              <a:ext cx="9144000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28600" y="5941291"/>
              <a:ext cx="1551387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12/25/2001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72" y="1641476"/>
            <a:ext cx="9142228" cy="4952040"/>
            <a:chOff x="1772" y="1641476"/>
            <a:chExt cx="9142228" cy="4952040"/>
          </a:xfrm>
        </p:grpSpPr>
        <p:pic>
          <p:nvPicPr>
            <p:cNvPr id="1029" name="Picture 5" descr="C:\Users\Norm Jones\Documents\CI-WATER\water level mapping utility\figures - misc\25Dec2002screensho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1641476"/>
              <a:ext cx="9142228" cy="495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28600" y="5963941"/>
              <a:ext cx="1564595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12/25/2002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73" y="1590674"/>
            <a:ext cx="9161590" cy="4962527"/>
            <a:chOff x="1773" y="1590674"/>
            <a:chExt cx="9161590" cy="4962527"/>
          </a:xfrm>
        </p:grpSpPr>
        <p:pic>
          <p:nvPicPr>
            <p:cNvPr id="1030" name="Picture 6" descr="C:\Users\Norm Jones\Documents\CI-WATER\water level mapping utility\figures - misc\25Dec2003screenshot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" y="1590674"/>
              <a:ext cx="9161590" cy="4962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28600" y="5973189"/>
              <a:ext cx="1546962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12/25/2003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1600200"/>
            <a:ext cx="9144000" cy="4953000"/>
            <a:chOff x="0" y="1600200"/>
            <a:chExt cx="9144000" cy="4953000"/>
          </a:xfrm>
        </p:grpSpPr>
        <p:pic>
          <p:nvPicPr>
            <p:cNvPr id="1031" name="Picture 7" descr="C:\Users\Norm Jones\Documents\CI-WATER\water level mapping utility\figures - misc\25Dec2004screenshot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00200"/>
              <a:ext cx="9144000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32856" y="5939906"/>
              <a:ext cx="1572225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12/25/2004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73" y="1587130"/>
            <a:ext cx="9168130" cy="4966070"/>
            <a:chOff x="1773" y="1587130"/>
            <a:chExt cx="9168130" cy="4966070"/>
          </a:xfrm>
        </p:grpSpPr>
        <p:pic>
          <p:nvPicPr>
            <p:cNvPr id="1032" name="Picture 8" descr="C:\Users\Norm Jones\Documents\CI-WATER\water level mapping utility\figures - misc\25Dec2005screenshot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" y="1587130"/>
              <a:ext cx="9168130" cy="4966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53061" y="5939905"/>
              <a:ext cx="1561005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eaLnBrk="0" hangingPunct="0"/>
              <a:r>
                <a:rPr lang="en-US" sz="2400" b="0" dirty="0" smtClean="0">
                  <a:solidFill>
                    <a:prstClr val="black"/>
                  </a:solidFill>
                </a:rPr>
                <a:t>12/25/2005</a:t>
              </a:r>
              <a:endParaRPr lang="en-US" sz="2400" b="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5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72395" y="1027112"/>
            <a:ext cx="37338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dirty="0" smtClean="0">
                <a:solidFill>
                  <a:prstClr val="black"/>
                </a:solidFill>
                <a:latin typeface="Corbel"/>
                <a:cs typeface="+mn-cs"/>
              </a:rPr>
              <a:t>Norm Jones</a:t>
            </a:r>
            <a:endParaRPr lang="en-US" sz="2800" dirty="0">
              <a:solidFill>
                <a:prstClr val="black"/>
              </a:solidFill>
              <a:latin typeface="Corbel"/>
              <a:cs typeface="+mn-cs"/>
            </a:endParaRPr>
          </a:p>
          <a:p>
            <a:pPr algn="ctr" eaLnBrk="0" hangingPunct="0">
              <a:defRPr/>
            </a:pPr>
            <a:r>
              <a:rPr lang="en-US" sz="2800" b="0" dirty="0" smtClean="0">
                <a:solidFill>
                  <a:prstClr val="black"/>
                </a:solidFill>
                <a:latin typeface="Corbel"/>
                <a:cs typeface="+mn-cs"/>
              </a:rPr>
              <a:t>njones@byu.edu</a:t>
            </a:r>
            <a:endParaRPr lang="en-US" sz="2800" b="0" dirty="0">
              <a:solidFill>
                <a:prstClr val="black"/>
              </a:solidFill>
              <a:latin typeface="Corbe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507" y="5181600"/>
            <a:ext cx="77724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b="0" dirty="0" smtClean="0">
                <a:solidFill>
                  <a:prstClr val="black"/>
                </a:solidFill>
                <a:latin typeface="Corbel"/>
              </a:rPr>
              <a:t>http://www.ci-water.org</a:t>
            </a:r>
          </a:p>
          <a:p>
            <a:pPr eaLnBrk="0" hangingPunct="0">
              <a:defRPr/>
            </a:pPr>
            <a:r>
              <a:rPr lang="en-US" sz="2800" b="0" dirty="0">
                <a:solidFill>
                  <a:prstClr val="black"/>
                </a:solidFill>
                <a:latin typeface="Corbel"/>
              </a:rPr>
              <a:t>http://</a:t>
            </a:r>
            <a:r>
              <a:rPr lang="en-US" sz="2800" b="0" dirty="0" smtClean="0">
                <a:solidFill>
                  <a:prstClr val="black"/>
                </a:solidFill>
                <a:latin typeface="Corbel"/>
              </a:rPr>
              <a:t>ci-water.groups.et.byu.net/groundwater1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53395" y="304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3600" dirty="0" smtClean="0">
                <a:solidFill>
                  <a:prstClr val="black"/>
                </a:solidFill>
                <a:latin typeface="Corbel"/>
              </a:rPr>
              <a:t>Thank You!</a:t>
            </a:r>
            <a:endParaRPr lang="en-US" sz="3600" dirty="0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5316"/>
            <a:ext cx="4875028" cy="46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799" y="2381071"/>
            <a:ext cx="354839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1800" b="0" dirty="0">
                <a:solidFill>
                  <a:prstClr val="black"/>
                </a:solidFill>
              </a:rPr>
              <a:t>This material is based upon work supported by the National Science Foundation under Grant</a:t>
            </a:r>
          </a:p>
          <a:p>
            <a:pPr algn="ctr" eaLnBrk="0" hangingPunct="0"/>
            <a:r>
              <a:rPr lang="en-US" sz="1800" b="0" dirty="0">
                <a:solidFill>
                  <a:prstClr val="black"/>
                </a:solidFill>
              </a:rPr>
              <a:t>No. 1135482.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2990" y="3828871"/>
            <a:ext cx="354839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1800" b="0" dirty="0" smtClean="0">
                <a:solidFill>
                  <a:prstClr val="black"/>
                </a:solidFill>
              </a:rPr>
              <a:t>Special Thanks to:</a:t>
            </a:r>
          </a:p>
          <a:p>
            <a:pPr algn="ctr" eaLnBrk="0" hangingPunct="0"/>
            <a:r>
              <a:rPr lang="en-US" sz="1800" dirty="0" smtClean="0">
                <a:solidFill>
                  <a:prstClr val="black"/>
                </a:solidFill>
              </a:rPr>
              <a:t>Michael Burns</a:t>
            </a:r>
          </a:p>
          <a:p>
            <a:pPr algn="ctr" eaLnBrk="0" hangingPunct="0"/>
            <a:r>
              <a:rPr lang="en-US" sz="1800" dirty="0" smtClean="0">
                <a:solidFill>
                  <a:prstClr val="black"/>
                </a:solidFill>
              </a:rPr>
              <a:t>Scott Christiansen</a:t>
            </a:r>
          </a:p>
          <a:p>
            <a:pPr algn="ctr" eaLnBrk="0" hangingPunct="0"/>
            <a:r>
              <a:rPr lang="en-US" sz="1800" dirty="0" smtClean="0">
                <a:solidFill>
                  <a:prstClr val="black"/>
                </a:solidFill>
              </a:rPr>
              <a:t>Gil Strassberg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Summary Concepts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485900"/>
            <a:ext cx="8458200" cy="4572000"/>
          </a:xfrm>
        </p:spPr>
        <p:txBody>
          <a:bodyPr/>
          <a:lstStyle/>
          <a:p>
            <a:pPr eaLnBrk="1" hangingPunct="1"/>
            <a:r>
              <a:rPr lang="en-US" smtClean="0"/>
              <a:t>Arc Hydro Groundwater…</a:t>
            </a:r>
          </a:p>
          <a:p>
            <a:pPr lvl="1" eaLnBrk="1" hangingPunct="1"/>
            <a:r>
              <a:rPr lang="en-US" smtClean="0"/>
              <a:t>extends Arc Hydro to represent groundwater datasets in GIS</a:t>
            </a:r>
          </a:p>
          <a:p>
            <a:pPr lvl="1" eaLnBrk="1" hangingPunct="1"/>
            <a:r>
              <a:rPr lang="en-US" smtClean="0"/>
              <a:t>includes components for aquifers, wells, hydrogeologic features, time series, and simulation model output</a:t>
            </a:r>
          </a:p>
          <a:p>
            <a:pPr lvl="1" eaLnBrk="1" hangingPunct="1"/>
            <a:r>
              <a:rPr lang="en-US" smtClean="0"/>
              <a:t>links features to hydrogeologic layers via HGUID, and to aquifers via AquiferID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aqu_maj_24x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770380"/>
            <a:ext cx="4592637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49580"/>
            <a:ext cx="4267200" cy="581025"/>
          </a:xfrm>
        </p:spPr>
        <p:txBody>
          <a:bodyPr/>
          <a:lstStyle/>
          <a:p>
            <a:pPr eaLnBrk="1" hangingPunct="1"/>
            <a:r>
              <a:rPr lang="en-US" sz="3200" smtClean="0"/>
              <a:t>Aquifer features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177800" y="1113155"/>
            <a:ext cx="7712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Aft>
                <a:spcPts val="1200"/>
              </a:spcAft>
              <a:buFontTx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Polygon features for representing aquifer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boundaries</a:t>
            </a:r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858963"/>
            <a:ext cx="6418262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4267200" cy="581025"/>
          </a:xfrm>
        </p:spPr>
        <p:txBody>
          <a:bodyPr/>
          <a:lstStyle/>
          <a:p>
            <a:pPr eaLnBrk="1" hangingPunct="1"/>
            <a:r>
              <a:rPr lang="en-US" sz="3200" smtClean="0"/>
              <a:t>Aquifer features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87350" y="884238"/>
            <a:ext cx="73310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2575" indent="-282575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An aquifer is defined by one or a set of polygon features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Aquifer features can be grouped by HGUID</a:t>
            </a:r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32463"/>
            <a:ext cx="1066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569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rot="10800000">
            <a:off x="2743200" y="3124200"/>
            <a:ext cx="3425825" cy="16256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981200" y="2886075"/>
            <a:ext cx="742950" cy="171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13275" y="2268538"/>
            <a:ext cx="762000" cy="121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50825"/>
            <a:ext cx="8818562" cy="704850"/>
          </a:xfrm>
        </p:spPr>
        <p:txBody>
          <a:bodyPr/>
          <a:lstStyle/>
          <a:p>
            <a:pPr eaLnBrk="1" hangingPunct="1"/>
            <a:r>
              <a:rPr lang="en-US" sz="3200" smtClean="0"/>
              <a:t>Well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54000" y="969963"/>
            <a:ext cx="8218488" cy="1624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Location where the subsurface has been drilled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Attributes of wells describe the location, depth, water use, owner, etc. 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138488"/>
            <a:ext cx="232727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933700"/>
            <a:ext cx="33337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692400"/>
            <a:ext cx="260191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b="0"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3C8898FF49A44B887EB8B6D740829A" ma:contentTypeVersion="0" ma:contentTypeDescription="Create a new document." ma:contentTypeScope="" ma:versionID="82208eff7fc1ba343988c649f4b688b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C46856-D50A-4033-AFCD-344D3BEE05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F29E64-F5C4-43C7-B735-BC2652B32B3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8086BCC0-FC48-46F0-B03C-54E1B9C28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51E2CE79-4283-4AAD-B7EE-8B6CAB2628C4}">
  <ds:schemaRefs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2561</TotalTime>
  <Words>1925</Words>
  <Application>Microsoft Office PowerPoint</Application>
  <PresentationFormat>On-screen Show (4:3)</PresentationFormat>
  <Paragraphs>415</Paragraphs>
  <Slides>64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Office Theme</vt:lpstr>
      <vt:lpstr>Module</vt:lpstr>
      <vt:lpstr>Arc Hydro Groundwater Data Model</vt:lpstr>
      <vt:lpstr>Resources</vt:lpstr>
      <vt:lpstr>Arc Hydro: GIS for Water Resources</vt:lpstr>
      <vt:lpstr>Arc Hydro Groundwater:  GIS For Hydrogeology</vt:lpstr>
      <vt:lpstr>Arc Hydro Groundwater Data Model</vt:lpstr>
      <vt:lpstr>Arc Hydro Framework</vt:lpstr>
      <vt:lpstr>Aquifer features</vt:lpstr>
      <vt:lpstr>Aquifer features</vt:lpstr>
      <vt:lpstr>Well</vt:lpstr>
      <vt:lpstr>Well</vt:lpstr>
      <vt:lpstr>Aquifer and well</vt:lpstr>
      <vt:lpstr>Aquifer and well</vt:lpstr>
      <vt:lpstr>Wells and TimeSeries</vt:lpstr>
      <vt:lpstr>MonitoringPoint has time series</vt:lpstr>
      <vt:lpstr>Integration of surface water and groundwater data</vt:lpstr>
      <vt:lpstr>Surface water  - groundwater linkage</vt:lpstr>
      <vt:lpstr>Components</vt:lpstr>
      <vt:lpstr>Geologic maps</vt:lpstr>
      <vt:lpstr>Geology component</vt:lpstr>
      <vt:lpstr>Components</vt:lpstr>
      <vt:lpstr>BoreholeLog table</vt:lpstr>
      <vt:lpstr>3D features (BorePoints and BoreLines)</vt:lpstr>
      <vt:lpstr>Components</vt:lpstr>
      <vt:lpstr>Hydrogeologic units</vt:lpstr>
      <vt:lpstr>Hydrogeologic unit table</vt:lpstr>
      <vt:lpstr>Hydrogeologic unit table</vt:lpstr>
      <vt:lpstr>GeoArea</vt:lpstr>
      <vt:lpstr>Representation of Cross Sections</vt:lpstr>
      <vt:lpstr>GeoSections</vt:lpstr>
      <vt:lpstr>XS2D Component</vt:lpstr>
      <vt:lpstr>2D Cross Section Editing</vt:lpstr>
      <vt:lpstr>Transform to 3D GeoSection</vt:lpstr>
      <vt:lpstr>GeoRasters</vt:lpstr>
      <vt:lpstr>GeoRasters</vt:lpstr>
      <vt:lpstr>GeoVolume</vt:lpstr>
      <vt:lpstr>Components</vt:lpstr>
      <vt:lpstr>Space-time datasets</vt:lpstr>
      <vt:lpstr>Types of time varying datasets</vt:lpstr>
      <vt:lpstr>Variable Definition table</vt:lpstr>
      <vt:lpstr>TimeSeries table</vt:lpstr>
      <vt:lpstr>Time series views</vt:lpstr>
      <vt:lpstr>Time series views</vt:lpstr>
      <vt:lpstr>Time series views</vt:lpstr>
      <vt:lpstr>Cloud-Based Water Level Mapping Utility</vt:lpstr>
      <vt:lpstr>Component 2 Objective</vt:lpstr>
      <vt:lpstr>Cloud-Based Water Level Mapping Utility</vt:lpstr>
      <vt:lpstr>TWDB Well Database</vt:lpstr>
      <vt:lpstr>Measurements per Well</vt:lpstr>
      <vt:lpstr>Measurements per Year</vt:lpstr>
      <vt:lpstr>Wells</vt:lpstr>
      <vt:lpstr>Geoprocessing Tools</vt:lpstr>
      <vt:lpstr>Workflow Components</vt:lpstr>
      <vt:lpstr>Time Series Interpolation</vt:lpstr>
      <vt:lpstr>Least Squares Fit</vt:lpstr>
      <vt:lpstr>Least Squares Fit, n=2</vt:lpstr>
      <vt:lpstr>Least Squares Fit, Extrapolation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Animations</vt:lpstr>
      <vt:lpstr>PowerPoint Presentation</vt:lpstr>
      <vt:lpstr>Summary Concepts</vt:lpstr>
    </vt:vector>
  </TitlesOfParts>
  <Company>National Instruments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Hydro Groundwater</dc:title>
  <dc:creator>Whiteaker, Timothy L</dc:creator>
  <cp:lastModifiedBy>Maidment</cp:lastModifiedBy>
  <cp:revision>485</cp:revision>
  <cp:lastPrinted>2007-06-09T21:08:00Z</cp:lastPrinted>
  <dcterms:created xsi:type="dcterms:W3CDTF">2008-06-11T17:29:15Z</dcterms:created>
  <dcterms:modified xsi:type="dcterms:W3CDTF">2013-10-17T01:41:54Z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