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8"/>
    <p:sldMasterId id="2147483668" r:id="rId9"/>
    <p:sldMasterId id="2147483680" r:id="rId10"/>
    <p:sldMasterId id="2147483692" r:id="rId11"/>
  </p:sldMasterIdLst>
  <p:notesMasterIdLst>
    <p:notesMasterId r:id="rId67"/>
  </p:notesMasterIdLst>
  <p:handoutMasterIdLst>
    <p:handoutMasterId r:id="rId68"/>
  </p:handoutMasterIdLst>
  <p:sldIdLst>
    <p:sldId id="319" r:id="rId12"/>
    <p:sldId id="320" r:id="rId13"/>
    <p:sldId id="392" r:id="rId14"/>
    <p:sldId id="480" r:id="rId15"/>
    <p:sldId id="493" r:id="rId16"/>
    <p:sldId id="322" r:id="rId17"/>
    <p:sldId id="321" r:id="rId18"/>
    <p:sldId id="337" r:id="rId19"/>
    <p:sldId id="485" r:id="rId20"/>
    <p:sldId id="486" r:id="rId21"/>
    <p:sldId id="487" r:id="rId22"/>
    <p:sldId id="488" r:id="rId23"/>
    <p:sldId id="489" r:id="rId24"/>
    <p:sldId id="490" r:id="rId25"/>
    <p:sldId id="491" r:id="rId26"/>
    <p:sldId id="497" r:id="rId27"/>
    <p:sldId id="384" r:id="rId28"/>
    <p:sldId id="383" r:id="rId29"/>
    <p:sldId id="262" r:id="rId30"/>
    <p:sldId id="387" r:id="rId31"/>
    <p:sldId id="388" r:id="rId32"/>
    <p:sldId id="261" r:id="rId33"/>
    <p:sldId id="389" r:id="rId34"/>
    <p:sldId id="474" r:id="rId35"/>
    <p:sldId id="349" r:id="rId36"/>
    <p:sldId id="350" r:id="rId37"/>
    <p:sldId id="501" r:id="rId38"/>
    <p:sldId id="502" r:id="rId39"/>
    <p:sldId id="338" r:id="rId40"/>
    <p:sldId id="413" r:id="rId41"/>
    <p:sldId id="466" r:id="rId42"/>
    <p:sldId id="455" r:id="rId43"/>
    <p:sldId id="459" r:id="rId44"/>
    <p:sldId id="456" r:id="rId45"/>
    <p:sldId id="457" r:id="rId46"/>
    <p:sldId id="464" r:id="rId47"/>
    <p:sldId id="482" r:id="rId48"/>
    <p:sldId id="495" r:id="rId49"/>
    <p:sldId id="483" r:id="rId50"/>
    <p:sldId id="498" r:id="rId51"/>
    <p:sldId id="499" r:id="rId52"/>
    <p:sldId id="500" r:id="rId53"/>
    <p:sldId id="496" r:id="rId54"/>
    <p:sldId id="503" r:id="rId55"/>
    <p:sldId id="339" r:id="rId56"/>
    <p:sldId id="281" r:id="rId57"/>
    <p:sldId id="279" r:id="rId58"/>
    <p:sldId id="282" r:id="rId59"/>
    <p:sldId id="260" r:id="rId60"/>
    <p:sldId id="317" r:id="rId61"/>
    <p:sldId id="318" r:id="rId62"/>
    <p:sldId id="504" r:id="rId63"/>
    <p:sldId id="417" r:id="rId64"/>
    <p:sldId id="418" r:id="rId65"/>
    <p:sldId id="419" r:id="rId66"/>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snapToGrid="0">
      <p:cViewPr varScale="1">
        <p:scale>
          <a:sx n="85" d="100"/>
          <a:sy n="85" d="100"/>
        </p:scale>
        <p:origin x="9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2"/>
        <a:sy n="1" d="2"/>
      </p:scale>
      <p:origin x="0" y="-38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customXml" Target="../customXml/item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1</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402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21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898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22</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048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23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685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915299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25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1833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26</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9583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29</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255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30</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extLst>
      <p:ext uri="{BB962C8B-B14F-4D97-AF65-F5344CB8AC3E}">
        <p14:creationId xmlns:p14="http://schemas.microsoft.com/office/powerpoint/2010/main" val="312058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wrap="square"/>
          <a:lstStyle/>
          <a:p>
            <a:fld id="{4C791B83-2AA0-4481-B313-A33236716E03}" type="slidenum">
              <a:rPr lang="en-US" smtClean="0">
                <a:latin typeface="Arial" pitchFamily="34" charset="0"/>
                <a:ea typeface="ＭＳ Ｐゴシック"/>
                <a:cs typeface="ＭＳ Ｐゴシック"/>
              </a:rPr>
              <a:pPr/>
              <a:t>31</a:t>
            </a:fld>
            <a:endParaRPr lang="en-US" smtClean="0">
              <a:latin typeface="Arial" pitchFamily="34" charset="0"/>
              <a:ea typeface="ＭＳ Ｐゴシック"/>
              <a:cs typeface="ＭＳ Ｐゴシック"/>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nchor="t"/>
          <a:lstStyle/>
          <a:p>
            <a:pPr eaLnBrk="1" hangingPunct="1">
              <a:spcBef>
                <a:spcPct val="0"/>
              </a:spcBef>
            </a:pPr>
            <a:endParaRPr lang="en-US"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79174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data are recorded over time to monitor a hydrologic process or property.</a:t>
            </a:r>
            <a:endParaRPr lang="en-US" dirty="0" smtClean="0"/>
          </a:p>
        </p:txBody>
      </p:sp>
      <p:sp>
        <p:nvSpPr>
          <p:cNvPr id="4" name="Slide Number Placeholder 3"/>
          <p:cNvSpPr>
            <a:spLocks noGrp="1"/>
          </p:cNvSpPr>
          <p:nvPr>
            <p:ph type="sldNum" sz="quarter" idx="10"/>
          </p:nvPr>
        </p:nvSpPr>
        <p:spPr/>
        <p:txBody>
          <a:bodyPr/>
          <a:lstStyle/>
          <a:p>
            <a:fld id="{75A08714-0123-4697-BB9E-E797D37FF921}" type="slidenum">
              <a:rPr lang="en-US" smtClean="0"/>
              <a:pPr/>
              <a:t>35</a:t>
            </a:fld>
            <a:endParaRPr lang="en-US"/>
          </a:p>
        </p:txBody>
      </p:sp>
    </p:spTree>
    <p:extLst>
      <p:ext uri="{BB962C8B-B14F-4D97-AF65-F5344CB8AC3E}">
        <p14:creationId xmlns:p14="http://schemas.microsoft.com/office/powerpoint/2010/main" val="105205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9599CBA-9CC5-47E3-90DA-0CF03BAE07CA}" type="slidenum">
              <a:rPr lang="en-US" smtClean="0"/>
              <a:pPr/>
              <a:t>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59016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32E6C0-DAC4-4EF3-B31F-C28A9C5598C0}" type="slidenum">
              <a:rPr lang="en-US" smtClean="0"/>
              <a:pPr>
                <a:defRPr/>
              </a:pPr>
              <a:t>41</a:t>
            </a:fld>
            <a:endParaRPr lang="en-US"/>
          </a:p>
        </p:txBody>
      </p:sp>
    </p:spTree>
    <p:extLst>
      <p:ext uri="{BB962C8B-B14F-4D97-AF65-F5344CB8AC3E}">
        <p14:creationId xmlns:p14="http://schemas.microsoft.com/office/powerpoint/2010/main" val="1960416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57"/>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Functionality will include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 web portal for model and data sharing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Sharing features added to </a:t>
            </a:r>
            <a:r>
              <a:rPr lang="en-US" dirty="0" err="1" smtClean="0">
                <a:ea typeface="Calibri"/>
                <a:cs typeface="Times New Roman"/>
              </a:rPr>
              <a:t>HydroDesktop</a:t>
            </a:r>
            <a:r>
              <a:rPr lang="en-US" dirty="0" smtClean="0">
                <a:ea typeface="Calibri"/>
                <a:cs typeface="Times New Roman"/>
              </a:rPr>
              <a:t> client software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Access to more types of hydrologic data using standards compliant data formats and interfaces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catalog functionality that broadens discovery functionality to different data types and models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New model sharing and discovery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easy to use access to high performance computing</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Social media and collaboration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786171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45</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464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46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19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39410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48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378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49</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1752647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74159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91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6</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08665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7</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526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295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17</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68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18</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073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19</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5679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20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987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6976681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0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7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820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116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018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2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144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3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96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37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12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150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89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850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458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10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247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578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290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691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91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A93A40-FC7D-48E1-B298-4B5253D9F357}"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A6B3D-B771-4102-8FC8-E397D0A255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35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50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7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248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3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4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635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850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278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944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72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27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B2DEA3-8B11-4112-A829-0468C0123C6F}" type="datetimeFigureOut">
              <a:rPr lang="en-US" smtClean="0">
                <a:solidFill>
                  <a:prstClr val="black">
                    <a:tint val="75000"/>
                  </a:prstClr>
                </a:solidFill>
                <a:latin typeface="Calibri"/>
              </a:rPr>
              <a:pPr eaLnBrk="1" fontAlgn="auto" hangingPunct="1">
                <a:spcBef>
                  <a:spcPts val="0"/>
                </a:spcBef>
                <a:spcAft>
                  <a:spcPts val="0"/>
                </a:spcAft>
              </a:pPr>
              <a:t>8/29/2013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396A84B-74E8-4B65-B673-3ABBAEB310A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3172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8A93A40-FC7D-48E1-B298-4B5253D9F357}" type="datetimeFigureOut">
              <a:rPr lang="en-US" smtClean="0">
                <a:solidFill>
                  <a:prstClr val="black">
                    <a:tint val="75000"/>
                  </a:prstClr>
                </a:solidFill>
                <a:latin typeface="Calibri"/>
              </a:rPr>
              <a:pPr eaLnBrk="1" fontAlgn="auto" hangingPunct="1">
                <a:spcBef>
                  <a:spcPts val="0"/>
                </a:spcBef>
                <a:spcAft>
                  <a:spcPts val="0"/>
                </a:spcAft>
              </a:pPr>
              <a:t>8/29/2013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2AA6B3D-B771-4102-8FC8-E397D0A255D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85823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8/29/2013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40641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snbc.msn.com/id/26295161/ns/weather/"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aterservices.usgs.gov/nwis/iv?sites=08158000&amp;period=P7D&amp;parameterCd=00060"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arcgis.com/"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hyperlink" Target="http://bit.ly/13KKQy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resources.arcgis.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campbellsci.com/03001-wind-sentry"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75.wmf"/><Relationship Id="rId4" Type="http://schemas.openxmlformats.org/officeDocument/2006/relationships/oleObject" Target="../embeddings/Microsoft_Word_97_-_2003_Document1.doc"/></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8.w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hyperlink" Target="http://resources.arcgis.com/en/help/main/10.2/#/What_are_map_projections/003r00000001000000/" TargetMode="External"/><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smtClean="0">
                <a:solidFill>
                  <a:srgbClr val="FF3300"/>
                </a:solidFill>
              </a:rPr>
              <a:t>In-class and distance learning</a:t>
            </a:r>
            <a:endParaRPr lang="en-US" smtClean="0"/>
          </a:p>
          <a:p>
            <a:r>
              <a:rPr lang="en-US" smtClean="0"/>
              <a:t>Geospatial database of hydrologic features </a:t>
            </a:r>
          </a:p>
          <a:p>
            <a:r>
              <a:rPr lang="en-US" smtClean="0"/>
              <a:t>GIS and HIS</a:t>
            </a:r>
          </a:p>
          <a:p>
            <a:r>
              <a:rPr lang="en-US" smtClean="0"/>
              <a:t>Curved earth and a flat map</a:t>
            </a:r>
          </a:p>
        </p:txBody>
      </p:sp>
      <p:sp>
        <p:nvSpPr>
          <p:cNvPr id="2" name="TextBox 1"/>
          <p:cNvSpPr txBox="1"/>
          <p:nvPr/>
        </p:nvSpPr>
        <p:spPr>
          <a:xfrm>
            <a:off x="930303" y="5057030"/>
            <a:ext cx="7332457" cy="677108"/>
          </a:xfrm>
          <a:prstGeom prst="rect">
            <a:avLst/>
          </a:prstGeom>
          <a:noFill/>
        </p:spPr>
        <p:txBody>
          <a:bodyPr wrap="none" rtlCol="0">
            <a:spAutoFit/>
          </a:bodyPr>
          <a:lstStyle/>
          <a:p>
            <a:r>
              <a:rPr lang="en-US" dirty="0" smtClean="0"/>
              <a:t>Reading Assignment: Introduction to </a:t>
            </a:r>
            <a:r>
              <a:rPr lang="en-US" dirty="0"/>
              <a:t>Map Projections</a:t>
            </a:r>
            <a:br>
              <a:rPr lang="en-US" dirty="0"/>
            </a:br>
            <a:r>
              <a:rPr lang="en-US" sz="1400" dirty="0"/>
              <a:t>http://resources.arcgis.com/en/help/main/10.2/#/What_are_map_projections/003r00000001000000/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287702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1463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146300"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514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514600" cy="7385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149600" y="2986454"/>
            <a:ext cx="419100"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3962400"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340300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Vector data represent discrete features</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0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84317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More Raster Examples</a:t>
            </a:r>
            <a:endParaRPr lang="en-US"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7526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2098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9" name="Picture 7" descr="C:\Temp\icons\MapPackageMPKFile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rot="20336808">
            <a:off x="2819400" y="477700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rainfall</a:t>
            </a:r>
            <a:endParaRPr lang="en-US" sz="1800" dirty="0">
              <a:solidFill>
                <a:prstClr val="black"/>
              </a:solidFill>
            </a:endParaRPr>
          </a:p>
        </p:txBody>
      </p:sp>
      <p:sp>
        <p:nvSpPr>
          <p:cNvPr id="12" name="Rounded Rectangle 11"/>
          <p:cNvSpPr/>
          <p:nvPr/>
        </p:nvSpPr>
        <p:spPr>
          <a:xfrm rot="20364016">
            <a:off x="5105400" y="523028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elevation</a:t>
            </a:r>
            <a:endParaRPr lang="en-US" sz="1800" dirty="0">
              <a:solidFill>
                <a:prstClr val="black"/>
              </a:solidFill>
            </a:endParaRPr>
          </a:p>
        </p:txBody>
      </p:sp>
      <p:sp>
        <p:nvSpPr>
          <p:cNvPr id="13" name="Rounded Rectangle 12"/>
          <p:cNvSpPr/>
          <p:nvPr/>
        </p:nvSpPr>
        <p:spPr>
          <a:xfrm rot="20491978">
            <a:off x="685800" y="4560277"/>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land use</a:t>
            </a:r>
            <a:endParaRPr lang="en-US" sz="1800" dirty="0">
              <a:solidFill>
                <a:prstClr val="black"/>
              </a:solidFill>
            </a:endParaRPr>
          </a:p>
        </p:txBody>
      </p:sp>
    </p:spTree>
    <p:extLst>
      <p:ext uri="{BB962C8B-B14F-4D97-AF65-F5344CB8AC3E}">
        <p14:creationId xmlns:p14="http://schemas.microsoft.com/office/powerpoint/2010/main" val="81068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064012448"/>
              </p:ext>
            </p:extLst>
          </p:nvPr>
        </p:nvGraphicFramePr>
        <p:xfrm>
          <a:off x="304800" y="1600200"/>
          <a:ext cx="3600431" cy="2482788"/>
        </p:xfrm>
        <a:graphic>
          <a:graphicData uri="http://schemas.openxmlformats.org/presentationml/2006/ole">
            <mc:AlternateContent xmlns:mc="http://schemas.openxmlformats.org/markup-compatibility/2006">
              <mc:Choice xmlns:v="urn:schemas-microsoft-com:vml" Requires="v">
                <p:oleObj spid="_x0000_s6176" name="Bitmap Image" r:id="rId3" imgW="4296375" imgH="2962689" progId="PBrush">
                  <p:embed/>
                </p:oleObj>
              </mc:Choice>
              <mc:Fallback>
                <p:oleObj name="Bitmap Image" r:id="rId3" imgW="4296375" imgH="296268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3600431" cy="2482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5" cstate="print"/>
          <a:srcRect/>
          <a:stretch>
            <a:fillRect/>
          </a:stretch>
        </p:blipFill>
        <p:spPr bwMode="auto">
          <a:xfrm>
            <a:off x="3629230" y="2312377"/>
            <a:ext cx="4023008" cy="2895600"/>
          </a:xfrm>
          <a:prstGeom prst="rect">
            <a:avLst/>
          </a:prstGeom>
          <a:noFill/>
          <a:ln w="3175">
            <a:solidFill>
              <a:schemeClr val="tx1"/>
            </a:solidFill>
            <a:miter lim="800000"/>
            <a:headEnd/>
            <a:tailEnd/>
          </a:ln>
        </p:spPr>
      </p:pic>
      <p:sp>
        <p:nvSpPr>
          <p:cNvPr id="15" name="Rectangle 14"/>
          <p:cNvSpPr/>
          <p:nvPr/>
        </p:nvSpPr>
        <p:spPr>
          <a:xfrm>
            <a:off x="1586015" y="4881928"/>
            <a:ext cx="3062185" cy="9722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p:nvPr>
        </p:nvSpPr>
        <p:spPr/>
        <p:txBody>
          <a:bodyPr>
            <a:normAutofit/>
          </a:bodyPr>
          <a:lstStyle/>
          <a:p>
            <a:r>
              <a:rPr lang="en-US" dirty="0" smtClean="0"/>
              <a:t>There are many more data types</a:t>
            </a:r>
            <a:endParaRPr lang="en-US" dirty="0"/>
          </a:p>
        </p:txBody>
      </p:sp>
      <p:pic>
        <p:nvPicPr>
          <p:cNvPr id="5" name="Picture 2" descr="C:\Temp\icons\Map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a:off x="428830" y="3505199"/>
            <a:ext cx="2009570" cy="78837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triangulated </a:t>
            </a:r>
          </a:p>
          <a:p>
            <a:pPr algn="ctr" eaLnBrk="1" fontAlgn="auto" hangingPunct="1">
              <a:spcBef>
                <a:spcPts val="0"/>
              </a:spcBef>
              <a:spcAft>
                <a:spcPts val="0"/>
              </a:spcAft>
            </a:pPr>
            <a:r>
              <a:rPr lang="en-US" sz="1800" dirty="0" smtClean="0">
                <a:solidFill>
                  <a:prstClr val="black"/>
                </a:solidFill>
              </a:rPr>
              <a:t>irregular network</a:t>
            </a:r>
            <a:endParaRPr lang="en-US" sz="1800" dirty="0">
              <a:solidFill>
                <a:prstClr val="black"/>
              </a:solidFill>
            </a:endParaRPr>
          </a:p>
        </p:txBody>
      </p:sp>
      <p:sp>
        <p:nvSpPr>
          <p:cNvPr id="12" name="Rounded Rectangle 11"/>
          <p:cNvSpPr/>
          <p:nvPr/>
        </p:nvSpPr>
        <p:spPr>
          <a:xfrm>
            <a:off x="5913032" y="24384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err="1" smtClean="0">
                <a:solidFill>
                  <a:prstClr val="black"/>
                </a:solidFill>
              </a:rPr>
              <a:t>multipatch</a:t>
            </a:r>
            <a:endParaRPr lang="en-US" sz="1800" dirty="0">
              <a:solidFill>
                <a:prstClr val="black"/>
              </a:solidFill>
            </a:endParaRPr>
          </a:p>
        </p:txBody>
      </p:sp>
      <p:sp>
        <p:nvSpPr>
          <p:cNvPr id="13" name="Rounded Rectangle 12"/>
          <p:cNvSpPr/>
          <p:nvPr/>
        </p:nvSpPr>
        <p:spPr>
          <a:xfrm>
            <a:off x="3071916" y="57531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annotation</a:t>
            </a:r>
            <a:endParaRPr lang="en-US" sz="1800" dirty="0">
              <a:solidFill>
                <a:prstClr val="black"/>
              </a:solidFill>
            </a:endParaRPr>
          </a:p>
        </p:txBody>
      </p:sp>
      <p:sp>
        <p:nvSpPr>
          <p:cNvPr id="14" name="TextBox 13"/>
          <p:cNvSpPr txBox="1"/>
          <p:nvPr/>
        </p:nvSpPr>
        <p:spPr>
          <a:xfrm>
            <a:off x="1835691" y="5087816"/>
            <a:ext cx="2481770" cy="369332"/>
          </a:xfrm>
          <a:prstGeom prst="rect">
            <a:avLst/>
          </a:prstGeom>
          <a:noFill/>
        </p:spPr>
        <p:txBody>
          <a:bodyPr wrap="none" rtlCol="0">
            <a:prstTxWarp prst="textArchDown">
              <a:avLst/>
            </a:prstTxWarp>
            <a:spAutoFit/>
          </a:bodyPr>
          <a:lstStyle/>
          <a:p>
            <a:pPr eaLnBrk="1" fontAlgn="auto" hangingPunct="1">
              <a:spcBef>
                <a:spcPts val="0"/>
              </a:spcBef>
              <a:spcAft>
                <a:spcPts val="0"/>
              </a:spcAft>
            </a:pPr>
            <a:r>
              <a:rPr lang="en-US" sz="1800" dirty="0" smtClean="0">
                <a:solidFill>
                  <a:prstClr val="black"/>
                </a:solidFill>
                <a:latin typeface="Calibri"/>
              </a:rPr>
              <a:t>Martin Luther King </a:t>
            </a:r>
            <a:r>
              <a:rPr lang="en-US" sz="1800" dirty="0" err="1" smtClean="0">
                <a:solidFill>
                  <a:prstClr val="black"/>
                </a:solidFill>
                <a:latin typeface="Calibri"/>
              </a:rPr>
              <a:t>Dr</a:t>
            </a:r>
            <a:r>
              <a:rPr lang="en-US" sz="1800" dirty="0" smtClean="0">
                <a:solidFill>
                  <a:prstClr val="black"/>
                </a:solidFill>
                <a:latin typeface="Calibri"/>
              </a:rPr>
              <a:t> W</a:t>
            </a:r>
          </a:p>
        </p:txBody>
      </p:sp>
    </p:spTree>
    <p:extLst>
      <p:ext uri="{BB962C8B-B14F-4D97-AF65-F5344CB8AC3E}">
        <p14:creationId xmlns:p14="http://schemas.microsoft.com/office/powerpoint/2010/main" val="188799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Connected Map, Chart and Animation</a:t>
            </a:r>
            <a:endParaRPr lang="en-US" dirty="0"/>
          </a:p>
        </p:txBody>
      </p:sp>
      <p:sp>
        <p:nvSpPr>
          <p:cNvPr id="3" name="TextBox 2"/>
          <p:cNvSpPr txBox="1"/>
          <p:nvPr/>
        </p:nvSpPr>
        <p:spPr>
          <a:xfrm>
            <a:off x="3441700" y="1089967"/>
            <a:ext cx="3128164" cy="461665"/>
          </a:xfrm>
          <a:prstGeom prst="rect">
            <a:avLst/>
          </a:prstGeom>
          <a:noFill/>
        </p:spPr>
        <p:txBody>
          <a:bodyPr wrap="none" rtlCol="0">
            <a:spAutoFit/>
          </a:bodyPr>
          <a:lstStyle/>
          <a:p>
            <a:r>
              <a:rPr lang="en-US" dirty="0" smtClean="0"/>
              <a:t>Tropical Storm </a:t>
            </a:r>
            <a:r>
              <a:rPr lang="en-US" dirty="0" err="1" smtClean="0"/>
              <a:t>Fernand</a:t>
            </a:r>
            <a:endParaRPr lang="en-US" dirty="0"/>
          </a:p>
        </p:txBody>
      </p:sp>
      <p:sp>
        <p:nvSpPr>
          <p:cNvPr id="4" name="Rectangle 3"/>
          <p:cNvSpPr/>
          <p:nvPr/>
        </p:nvSpPr>
        <p:spPr>
          <a:xfrm>
            <a:off x="1371600" y="6162368"/>
            <a:ext cx="7289800" cy="461665"/>
          </a:xfrm>
          <a:prstGeom prst="rect">
            <a:avLst/>
          </a:prstGeom>
        </p:spPr>
        <p:txBody>
          <a:bodyPr wrap="square">
            <a:spAutoFit/>
          </a:bodyPr>
          <a:lstStyle/>
          <a:p>
            <a:r>
              <a:rPr lang="en-US" dirty="0">
                <a:hlinkClick r:id="rId2"/>
              </a:rPr>
              <a:t>http://www.msnbc.msn.com/id/26295161/ns/weather</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381000" y="1602595"/>
            <a:ext cx="8525933" cy="4555144"/>
          </a:xfrm>
          <a:prstGeom prst="rect">
            <a:avLst/>
          </a:prstGeom>
        </p:spPr>
      </p:pic>
    </p:spTree>
    <p:extLst>
      <p:ext uri="{BB962C8B-B14F-4D97-AF65-F5344CB8AC3E}">
        <p14:creationId xmlns:p14="http://schemas.microsoft.com/office/powerpoint/2010/main" val="2706403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62103"/>
          </a:xfrm>
          <a:prstGeom prst="rect">
            <a:avLst/>
          </a:prstGeom>
          <a:noFill/>
          <a:ln w="9525">
            <a:noFill/>
            <a:miter lim="800000"/>
            <a:headEnd/>
            <a:tailEnd/>
          </a:ln>
          <a:effectLst/>
        </p:spPr>
        <p:txBody>
          <a:bodyPr>
            <a:spAutoFit/>
          </a:bodyPr>
          <a:lstStyle/>
          <a:p>
            <a:pPr>
              <a:defRPr/>
            </a:pPr>
            <a:r>
              <a:rPr lang="en-US" sz="3200" dirty="0">
                <a:solidFill>
                  <a:schemeClr val="accent2"/>
                </a:solidFill>
                <a:effectLst>
                  <a:outerShdw blurRad="38100" dist="38100" dir="2700000" algn="tl">
                    <a:srgbClr val="C0C0C0"/>
                  </a:outerShdw>
                </a:effectLst>
                <a:latin typeface="Arial" charset="0"/>
              </a:rPr>
              <a:t>Data Model based on </a:t>
            </a:r>
            <a:r>
              <a:rPr lang="en-US" sz="3200" dirty="0" smtClean="0">
                <a:solidFill>
                  <a:schemeClr val="accent2"/>
                </a:solidFill>
                <a:effectLst>
                  <a:outerShdw blurRad="38100" dist="38100" dir="2700000" algn="tl">
                    <a:srgbClr val="C0C0C0"/>
                  </a:outerShdw>
                </a:effectLst>
                <a:latin typeface="Arial" charset="0"/>
              </a:rPr>
              <a:t>a collection of data themes</a:t>
            </a:r>
            <a:endParaRPr lang="en-US" sz="3200" dirty="0">
              <a:solidFill>
                <a:schemeClr val="accent2"/>
              </a:solidFill>
              <a:effectLst>
                <a:outerShdw blurRad="38100" dist="38100" dir="2700000" algn="tl">
                  <a:srgbClr val="C0C0C0"/>
                </a:outerShdw>
              </a:effectLst>
              <a:latin typeface="Arial" charset="0"/>
            </a:endParaRP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6147"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smtClean="0"/>
              <a:t>Online readings </a:t>
            </a:r>
            <a:r>
              <a:rPr lang="en-US" dirty="0" smtClean="0"/>
              <a:t>and lecture synopses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6148" name="Rectangle 4"/>
          <p:cNvSpPr>
            <a:spLocks noGrp="1" noChangeArrowheads="1"/>
          </p:cNvSpPr>
          <p:nvPr>
            <p:ph type="body" sz="half" idx="2"/>
          </p:nvPr>
        </p:nvSpPr>
        <p:spPr/>
        <p:txBody>
          <a:bodyPr/>
          <a:lstStyle/>
          <a:p>
            <a:r>
              <a:rPr lang="en-US" dirty="0" smtClean="0">
                <a:solidFill>
                  <a:srgbClr val="FF3300"/>
                </a:solidFill>
              </a:rPr>
              <a:t>Term Project</a:t>
            </a:r>
          </a:p>
          <a:p>
            <a:pPr lvl="1"/>
            <a:r>
              <a:rPr lang="en-US" dirty="0" smtClean="0"/>
              <a:t>Oral presentation</a:t>
            </a:r>
          </a:p>
          <a:p>
            <a:pPr lvl="1"/>
            <a:r>
              <a:rPr lang="en-US" dirty="0" smtClean="0"/>
              <a:t>PDF report</a:t>
            </a:r>
          </a:p>
          <a:p>
            <a:r>
              <a:rPr lang="en-US" dirty="0" smtClean="0">
                <a:solidFill>
                  <a:srgbClr val="FF3300"/>
                </a:solidFill>
              </a:rPr>
              <a:t>Class Interaction</a:t>
            </a:r>
          </a:p>
          <a:p>
            <a:pPr lvl="1"/>
            <a:r>
              <a:rPr lang="en-US" dirty="0" smtClean="0"/>
              <a:t>Email</a:t>
            </a:r>
          </a:p>
          <a:p>
            <a:pPr lvl="1"/>
            <a:r>
              <a:rPr lang="en-US" dirty="0" smtClean="0"/>
              <a:t>Discussion</a:t>
            </a:r>
          </a:p>
          <a:p>
            <a:r>
              <a:rPr lang="en-US" dirty="0" smtClean="0">
                <a:solidFill>
                  <a:srgbClr val="FF3300"/>
                </a:solidFill>
              </a:rPr>
              <a:t>Examinations</a:t>
            </a:r>
          </a:p>
          <a:p>
            <a:pPr lvl="1"/>
            <a:r>
              <a:rPr lang="en-US" dirty="0" smtClean="0"/>
              <a:t>Midterm, final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 (Dr </a:t>
            </a:r>
            <a:r>
              <a:rPr lang="en-US" sz="3200" dirty="0" err="1" smtClean="0"/>
              <a:t>Tarboton’s</a:t>
            </a:r>
            <a:r>
              <a:rPr lang="en-US" sz="3200" dirty="0" smtClean="0"/>
              <a:t> research)</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gisasp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19238"/>
            <a:ext cx="4217988" cy="3998912"/>
          </a:xfrm>
          <a:prstGeom prst="rect">
            <a:avLst/>
          </a:prstGeom>
          <a:noFill/>
          <a:extLst>
            <a:ext uri="{909E8E84-426E-40DD-AFC4-6F175D3DCCD1}">
              <a14:hiddenFill xmlns:a14="http://schemas.microsoft.com/office/drawing/2010/main">
                <a:solidFill>
                  <a:srgbClr val="FFFFFF"/>
                </a:solidFill>
              </a14:hiddenFill>
            </a:ext>
          </a:extLst>
        </p:spPr>
      </p:pic>
      <p:sp>
        <p:nvSpPr>
          <p:cNvPr id="219142" name="Rectangle 6"/>
          <p:cNvSpPr>
            <a:spLocks noChangeArrowheads="1"/>
          </p:cNvSpPr>
          <p:nvPr/>
        </p:nvSpPr>
        <p:spPr bwMode="auto">
          <a:xfrm>
            <a:off x="4541838" y="1214210"/>
            <a:ext cx="4602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dirty="0" err="1"/>
              <a:t>Geodatabase</a:t>
            </a:r>
            <a:r>
              <a:rPr lang="en-US" sz="2000" b="1" dirty="0"/>
              <a:t> view:</a:t>
            </a:r>
            <a:r>
              <a:rPr lang="en-US" sz="2000" dirty="0"/>
              <a:t> Structured data sets that represent geographic information in terms of a generic GIS data model. </a:t>
            </a:r>
          </a:p>
          <a:p>
            <a:endParaRPr lang="en-US" sz="2000" dirty="0"/>
          </a:p>
          <a:p>
            <a:r>
              <a:rPr lang="en-US" sz="2000" b="1" dirty="0" err="1"/>
              <a:t>Geovisualization</a:t>
            </a:r>
            <a:r>
              <a:rPr lang="en-US" sz="2000" b="1" dirty="0"/>
              <a:t> view:</a:t>
            </a:r>
            <a:r>
              <a:rPr lang="en-US" sz="2000" dirty="0"/>
              <a:t> A GIS is a set of intelligent maps and other views that shows features and feature relationships on the earth's surface. "Windows into the database" to support queries, analysis, and editing of the information. </a:t>
            </a:r>
          </a:p>
          <a:p>
            <a:endParaRPr lang="en-US" sz="2000" dirty="0"/>
          </a:p>
          <a:p>
            <a:r>
              <a:rPr lang="en-US" sz="2000" b="1" dirty="0" err="1"/>
              <a:t>Geoprocessing</a:t>
            </a:r>
            <a:r>
              <a:rPr lang="en-US" sz="2000" b="1" dirty="0"/>
              <a:t> view: </a:t>
            </a:r>
            <a:r>
              <a:rPr lang="en-US" sz="2000" dirty="0"/>
              <a:t>Information transformation tools that derive new geographic data sets from existing data sets.</a:t>
            </a:r>
          </a:p>
        </p:txBody>
      </p:sp>
      <p:sp>
        <p:nvSpPr>
          <p:cNvPr id="219143" name="Rectangle 7"/>
          <p:cNvSpPr>
            <a:spLocks noGrp="1" noChangeArrowheads="1"/>
          </p:cNvSpPr>
          <p:nvPr>
            <p:ph type="title"/>
          </p:nvPr>
        </p:nvSpPr>
        <p:spPr>
          <a:xfrm>
            <a:off x="2125663" y="219075"/>
            <a:ext cx="4265612" cy="720725"/>
          </a:xfrm>
        </p:spPr>
        <p:txBody>
          <a:bodyPr/>
          <a:lstStyle/>
          <a:p>
            <a:r>
              <a:rPr lang="en-US" sz="3600"/>
              <a:t>Three Views of GIS</a:t>
            </a:r>
          </a:p>
        </p:txBody>
      </p:sp>
      <p:sp>
        <p:nvSpPr>
          <p:cNvPr id="219144" name="Text Box 8"/>
          <p:cNvSpPr txBox="1">
            <a:spLocks noChangeArrowheads="1"/>
          </p:cNvSpPr>
          <p:nvPr/>
        </p:nvSpPr>
        <p:spPr bwMode="auto">
          <a:xfrm>
            <a:off x="534988" y="6394450"/>
            <a:ext cx="250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folHlink"/>
                </a:solidFill>
              </a:rPr>
              <a:t>adapted from www.esri.com</a:t>
            </a:r>
          </a:p>
        </p:txBody>
      </p:sp>
    </p:spTree>
    <p:extLst>
      <p:ext uri="{BB962C8B-B14F-4D97-AF65-F5344CB8AC3E}">
        <p14:creationId xmlns:p14="http://schemas.microsoft.com/office/powerpoint/2010/main" val="3390591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33606" b="20757"/>
          <a:stretch/>
        </p:blipFill>
        <p:spPr>
          <a:xfrm>
            <a:off x="4008582" y="4138499"/>
            <a:ext cx="5135418" cy="2724119"/>
          </a:xfrm>
          <a:prstGeom prst="rect">
            <a:avLst/>
          </a:prstGeom>
        </p:spPr>
      </p:pic>
      <p:pic>
        <p:nvPicPr>
          <p:cNvPr id="4" name="Picture 3" descr="Untitled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692" y="1219200"/>
            <a:ext cx="5086490" cy="2824018"/>
          </a:xfrm>
          <a:prstGeom prst="rect">
            <a:avLst/>
          </a:prstGeom>
          <a:noFill/>
          <a:ln>
            <a:noFill/>
          </a:ln>
        </p:spPr>
      </p:pic>
      <p:sp>
        <p:nvSpPr>
          <p:cNvPr id="2" name="Title 1"/>
          <p:cNvSpPr>
            <a:spLocks noGrp="1"/>
          </p:cNvSpPr>
          <p:nvPr>
            <p:ph type="title"/>
          </p:nvPr>
        </p:nvSpPr>
        <p:spPr>
          <a:xfrm>
            <a:off x="457200" y="76200"/>
            <a:ext cx="8229600" cy="1143000"/>
          </a:xfrm>
        </p:spPr>
        <p:txBody>
          <a:bodyPr>
            <a:normAutofit/>
          </a:bodyPr>
          <a:lstStyle/>
          <a:p>
            <a:r>
              <a:rPr lang="en-US" dirty="0" smtClean="0"/>
              <a:t>Programming </a:t>
            </a:r>
            <a:endParaRPr lang="en-US" dirty="0"/>
          </a:p>
        </p:txBody>
      </p:sp>
      <p:sp>
        <p:nvSpPr>
          <p:cNvPr id="3" name="Subtitle 2"/>
          <p:cNvSpPr>
            <a:spLocks noGrp="1"/>
          </p:cNvSpPr>
          <p:nvPr>
            <p:ph idx="1"/>
          </p:nvPr>
        </p:nvSpPr>
        <p:spPr>
          <a:xfrm>
            <a:off x="249382" y="1062182"/>
            <a:ext cx="4262582" cy="4525963"/>
          </a:xfrm>
        </p:spPr>
        <p:txBody>
          <a:bodyPr/>
          <a:lstStyle/>
          <a:p>
            <a:r>
              <a:rPr lang="en-US" dirty="0" smtClean="0"/>
              <a:t>Automation of repetitive tasks (workflows)</a:t>
            </a:r>
          </a:p>
          <a:p>
            <a:r>
              <a:rPr lang="en-US" dirty="0" smtClean="0"/>
              <a:t>Implementation of functionality not available (programming new behavior)</a:t>
            </a:r>
          </a:p>
          <a:p>
            <a:pPr marL="0" indent="0">
              <a:buNone/>
            </a:pPr>
            <a:endParaRPr lang="en-US" dirty="0"/>
          </a:p>
        </p:txBody>
      </p:sp>
    </p:spTree>
    <p:extLst>
      <p:ext uri="{BB962C8B-B14F-4D97-AF65-F5344CB8AC3E}">
        <p14:creationId xmlns:p14="http://schemas.microsoft.com/office/powerpoint/2010/main" val="3715202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i="1" smtClean="0">
                <a:solidFill>
                  <a:srgbClr val="FF3300"/>
                </a:solidFill>
              </a:rPr>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266" y="1193633"/>
            <a:ext cx="6559021" cy="5008819"/>
          </a:xfrm>
          <a:prstGeom prst="rect">
            <a:avLst/>
          </a:prstGeom>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3858684" y="1339231"/>
            <a:ext cx="3060700" cy="1187450"/>
          </a:xfrm>
          <a:prstGeom prst="rect">
            <a:avLst/>
          </a:prstGeom>
          <a:solidFill>
            <a:schemeClr val="bg1">
              <a:alpha val="79999"/>
            </a:schemeClr>
          </a:solidFill>
          <a:ln w="9525">
            <a:noFill/>
            <a:miter lim="800000"/>
            <a:headEnd/>
            <a:tailEnd/>
          </a:ln>
        </p:spPr>
        <p:txBody>
          <a:bodyPr>
            <a:spAutoFit/>
          </a:bodyPr>
          <a:lstStyle/>
          <a:p>
            <a:pPr algn="ctr"/>
            <a:r>
              <a:rPr lang="en-US" dirty="0" err="1"/>
              <a:t>Dr</a:t>
            </a:r>
            <a:r>
              <a:rPr lang="en-US" dirty="0"/>
              <a:t> David </a:t>
            </a:r>
            <a:r>
              <a:rPr lang="en-US" dirty="0" err="1"/>
              <a:t>Tarboton</a:t>
            </a:r>
            <a:endParaRPr lang="en-US" dirty="0"/>
          </a:p>
          <a:p>
            <a:pPr algn="ctr"/>
            <a:r>
              <a:rPr lang="en-US" dirty="0"/>
              <a:t>Students at Utah State University</a:t>
            </a:r>
          </a:p>
        </p:txBody>
      </p:sp>
      <p:sp>
        <p:nvSpPr>
          <p:cNvPr id="7173" name="Text Box 5"/>
          <p:cNvSpPr txBox="1">
            <a:spLocks noChangeArrowheads="1"/>
          </p:cNvSpPr>
          <p:nvPr/>
        </p:nvSpPr>
        <p:spPr bwMode="auto">
          <a:xfrm>
            <a:off x="2633133" y="4618567"/>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t>Dr David Maidment Students at </a:t>
            </a:r>
            <a:r>
              <a:rPr lang="en-US" dirty="0" smtClean="0"/>
              <a:t>University of Texas at </a:t>
            </a:r>
            <a:r>
              <a:rPr lang="en-US" dirty="0"/>
              <a:t>Austin</a:t>
            </a:r>
          </a:p>
        </p:txBody>
      </p:sp>
      <p:sp>
        <p:nvSpPr>
          <p:cNvPr id="7174" name="Line 10"/>
          <p:cNvSpPr>
            <a:spLocks noChangeShapeType="1"/>
          </p:cNvSpPr>
          <p:nvPr/>
        </p:nvSpPr>
        <p:spPr bwMode="auto">
          <a:xfrm>
            <a:off x="3606800" y="2455333"/>
            <a:ext cx="2429139" cy="2476501"/>
          </a:xfrm>
          <a:prstGeom prst="line">
            <a:avLst/>
          </a:prstGeom>
          <a:noFill/>
          <a:ln w="76200">
            <a:solidFill>
              <a:srgbClr val="FF33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atershed.png"/>
          <p:cNvPicPr>
            <a:picLocks noChangeAspect="1"/>
          </p:cNvPicPr>
          <p:nvPr/>
        </p:nvPicPr>
        <p:blipFill>
          <a:blip r:embed="rId3" cstate="print"/>
          <a:stretch>
            <a:fillRect/>
          </a:stretch>
        </p:blipFill>
        <p:spPr>
          <a:xfrm>
            <a:off x="912813" y="2259013"/>
            <a:ext cx="1838325" cy="2408237"/>
          </a:xfrm>
          <a:prstGeom prst="rect">
            <a:avLst/>
          </a:prstGeom>
          <a:effectLst>
            <a:outerShdw blurRad="190500" dist="63500" dir="2700000">
              <a:srgbClr val="000000">
                <a:alpha val="50000"/>
              </a:srgbClr>
            </a:outerShdw>
          </a:effectLst>
        </p:spPr>
      </p:pic>
      <p:sp>
        <p:nvSpPr>
          <p:cNvPr id="18434" name="Rectangle 2"/>
          <p:cNvSpPr>
            <a:spLocks noGrp="1" noChangeArrowheads="1"/>
          </p:cNvSpPr>
          <p:nvPr>
            <p:ph type="title"/>
          </p:nvPr>
        </p:nvSpPr>
        <p:spPr>
          <a:xfrm>
            <a:off x="912813" y="687388"/>
            <a:ext cx="7313612" cy="365125"/>
          </a:xfrm>
        </p:spPr>
        <p:txBody>
          <a:bodyPr/>
          <a:lstStyle/>
          <a:p>
            <a:pPr>
              <a:defRPr/>
            </a:pPr>
            <a:r>
              <a:rPr lang="en-US" dirty="0" smtClean="0"/>
              <a:t>A Key Challenge</a:t>
            </a:r>
          </a:p>
        </p:txBody>
      </p:sp>
      <p:sp>
        <p:nvSpPr>
          <p:cNvPr id="502791" name="Text Box 7"/>
          <p:cNvSpPr txBox="1">
            <a:spLocks noChangeArrowheads="1"/>
          </p:cNvSpPr>
          <p:nvPr/>
        </p:nvSpPr>
        <p:spPr bwMode="auto">
          <a:xfrm>
            <a:off x="1141413" y="4557713"/>
            <a:ext cx="2239962" cy="1106487"/>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sz="2400" dirty="0">
                <a:solidFill>
                  <a:schemeClr val="bg2"/>
                </a:solidFill>
                <a:effectLst>
                  <a:outerShdw blurRad="38100" dist="38100" dir="2700000" algn="tl">
                    <a:srgbClr val="000000">
                      <a:alpha val="43137"/>
                    </a:srgbClr>
                  </a:outerShdw>
                </a:effectLst>
                <a:latin typeface="Arial"/>
                <a:ea typeface="ＭＳ Ｐゴシック" pitchFamily="-109" charset="-128"/>
                <a:cs typeface="Arial"/>
              </a:rPr>
              <a:t>GIS</a:t>
            </a:r>
          </a:p>
          <a:p>
            <a:pPr eaLnBrk="0" fontAlgn="auto" hangingPunct="0">
              <a:spcBef>
                <a:spcPts val="0"/>
              </a:spcBef>
              <a:spcAft>
                <a:spcPts val="0"/>
              </a:spcAft>
              <a:defRPr/>
            </a:pPr>
            <a:r>
              <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Environment</a:t>
            </a: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(Watersheds, streams,</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a:effectLst>
                  <a:outerShdw blurRad="38100" dist="38100" dir="2700000" algn="tl">
                    <a:srgbClr val="000000">
                      <a:alpha val="43137"/>
                    </a:srgbClr>
                  </a:outerShdw>
                </a:effectLst>
                <a:latin typeface="Arial"/>
                <a:ea typeface="ＭＳ Ｐゴシック" pitchFamily="-109" charset="-128"/>
                <a:cs typeface="Arial"/>
              </a:rPr>
              <a:t>gages, sampling points)</a:t>
            </a:r>
          </a:p>
        </p:txBody>
      </p:sp>
      <p:sp>
        <p:nvSpPr>
          <p:cNvPr id="65550" name="TextBox 16"/>
          <p:cNvSpPr txBox="1">
            <a:spLocks noChangeArrowheads="1"/>
          </p:cNvSpPr>
          <p:nvPr/>
        </p:nvSpPr>
        <p:spPr bwMode="auto">
          <a:xfrm>
            <a:off x="343441" y="1250950"/>
            <a:ext cx="8230138" cy="461665"/>
          </a:xfrm>
          <a:prstGeom prst="rect">
            <a:avLst/>
          </a:prstGeom>
          <a:noFill/>
          <a:ln w="9525">
            <a:noFill/>
            <a:miter lim="800000"/>
            <a:headEnd/>
            <a:tailEnd/>
          </a:ln>
        </p:spPr>
        <p:txBody>
          <a:bodyPr wrap="none">
            <a:spAutoFit/>
          </a:bodyPr>
          <a:lstStyle/>
          <a:p>
            <a:pPr algn="ctr" eaLnBrk="0" hangingPunct="0">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12" charset="-128"/>
                <a:cs typeface="Arial"/>
              </a:rPr>
              <a:t>How to connect water environment with water observations</a:t>
            </a:r>
            <a:endParaRPr lang="en-US" dirty="0">
              <a:solidFill>
                <a:schemeClr val="accent2"/>
              </a:solidFill>
              <a:effectLst>
                <a:outerShdw blurRad="38100" dist="38100" dir="2700000" algn="tl">
                  <a:srgbClr val="000000">
                    <a:alpha val="43137"/>
                  </a:srgbClr>
                </a:outerShdw>
              </a:effectLst>
              <a:latin typeface="Arial"/>
              <a:ea typeface="ＭＳ Ｐゴシック" pitchFamily="-112" charset="-128"/>
              <a:cs typeface="Arial"/>
            </a:endParaRPr>
          </a:p>
        </p:txBody>
      </p:sp>
      <p:sp>
        <p:nvSpPr>
          <p:cNvPr id="19" name="Text Box 6"/>
          <p:cNvSpPr txBox="1">
            <a:spLocks noChangeArrowheads="1"/>
          </p:cNvSpPr>
          <p:nvPr/>
        </p:nvSpPr>
        <p:spPr bwMode="auto">
          <a:xfrm>
            <a:off x="5507038" y="4456113"/>
            <a:ext cx="1633537" cy="307975"/>
          </a:xfrm>
          <a:prstGeom prst="rect">
            <a:avLst/>
          </a:prstGeom>
          <a:noFill/>
          <a:ln w="9525">
            <a:noFill/>
            <a:miter lim="800000"/>
            <a:headEnd/>
            <a:tailEnd/>
          </a:ln>
        </p:spPr>
        <p:txBody>
          <a:bodyPr wrap="none">
            <a:spAutoFit/>
          </a:bodyPr>
          <a:lstStyle/>
          <a:p>
            <a:pPr algn="ctr" eaLnBrk="0" hangingPunct="0">
              <a:defRPr/>
            </a:pPr>
            <a:r>
              <a:rPr lang="en-US" dirty="0">
                <a:solidFill>
                  <a:schemeClr val="bg2"/>
                </a:solidFill>
                <a:effectLst>
                  <a:outerShdw blurRad="38100" dist="38100" dir="2700000" algn="tl">
                    <a:srgbClr val="000000">
                      <a:alpha val="43137"/>
                    </a:srgbClr>
                  </a:outerShdw>
                </a:effectLst>
                <a:latin typeface="Arial"/>
                <a:ea typeface="ＭＳ Ｐゴシック" pitchFamily="-112" charset="-128"/>
                <a:cs typeface="Arial"/>
              </a:rPr>
              <a:t>Time Series Data</a:t>
            </a:r>
          </a:p>
        </p:txBody>
      </p:sp>
      <p:cxnSp>
        <p:nvCxnSpPr>
          <p:cNvPr id="24" name="Straight Connector 8"/>
          <p:cNvCxnSpPr>
            <a:cxnSpLocks noChangeShapeType="1"/>
          </p:cNvCxnSpPr>
          <p:nvPr/>
        </p:nvCxnSpPr>
        <p:spPr bwMode="auto">
          <a:xfrm>
            <a:off x="2043113" y="3978275"/>
            <a:ext cx="2749550" cy="79375"/>
          </a:xfrm>
          <a:prstGeom prst="line">
            <a:avLst/>
          </a:prstGeom>
          <a:noFill/>
          <a:ln w="25400">
            <a:solidFill>
              <a:srgbClr val="FFFF66"/>
            </a:solidFill>
            <a:round/>
            <a:headEnd/>
            <a:tailEnd/>
          </a:ln>
          <a:effectLst>
            <a:outerShdw blurRad="50800" dist="38100" dir="2700000">
              <a:srgbClr val="000000">
                <a:alpha val="43000"/>
              </a:srgbClr>
            </a:outerShdw>
          </a:effectLst>
        </p:spPr>
      </p:cxnSp>
      <p:cxnSp>
        <p:nvCxnSpPr>
          <p:cNvPr id="23" name="Straight Connector 6"/>
          <p:cNvCxnSpPr>
            <a:cxnSpLocks noChangeShapeType="1"/>
          </p:cNvCxnSpPr>
          <p:nvPr/>
        </p:nvCxnSpPr>
        <p:spPr bwMode="auto">
          <a:xfrm flipV="1">
            <a:off x="2044700" y="2332038"/>
            <a:ext cx="2757488" cy="1651000"/>
          </a:xfrm>
          <a:prstGeom prst="line">
            <a:avLst/>
          </a:prstGeom>
          <a:noFill/>
          <a:ln w="25400">
            <a:solidFill>
              <a:srgbClr val="FFFF66"/>
            </a:solidFill>
            <a:round/>
            <a:headEnd type="oval" w="lg" len="lg"/>
            <a:tailEnd/>
          </a:ln>
          <a:effectLst>
            <a:outerShdw blurRad="50800" dist="38100" dir="2700000">
              <a:srgbClr val="000000">
                <a:alpha val="43000"/>
              </a:srgbClr>
            </a:outerShdw>
          </a:effectLst>
        </p:spPr>
      </p:cxnSp>
      <p:pic>
        <p:nvPicPr>
          <p:cNvPr id="21" name="Picture 2"/>
          <p:cNvPicPr>
            <a:picLocks noChangeAspect="1" noChangeArrowheads="1"/>
          </p:cNvPicPr>
          <p:nvPr/>
        </p:nvPicPr>
        <p:blipFill>
          <a:blip r:embed="rId4" cstate="print"/>
          <a:srcRect/>
          <a:stretch>
            <a:fillRect/>
          </a:stretch>
        </p:blipFill>
        <p:spPr bwMode="auto">
          <a:xfrm>
            <a:off x="4784725" y="2306638"/>
            <a:ext cx="2892425" cy="1778000"/>
          </a:xfrm>
          <a:prstGeom prst="rect">
            <a:avLst/>
          </a:prstGeom>
          <a:effectLst>
            <a:outerShdw blurRad="190500" dist="63500" dir="2700000">
              <a:srgbClr val="000000">
                <a:alpha val="50000"/>
              </a:srgbClr>
            </a:outerShdw>
          </a:effectLst>
        </p:spPr>
      </p:pic>
      <p:grpSp>
        <p:nvGrpSpPr>
          <p:cNvPr id="2" name="Group 36"/>
          <p:cNvGrpSpPr>
            <a:grpSpLocks/>
          </p:cNvGrpSpPr>
          <p:nvPr/>
        </p:nvGrpSpPr>
        <p:grpSpPr bwMode="auto">
          <a:xfrm>
            <a:off x="7016750" y="1989138"/>
            <a:ext cx="971550" cy="1077912"/>
            <a:chOff x="7092566" y="1522743"/>
            <a:chExt cx="1295400" cy="1435100"/>
          </a:xfrm>
        </p:grpSpPr>
        <p:pic>
          <p:nvPicPr>
            <p:cNvPr id="33807" name="Picture 65" descr="calendar.png"/>
            <p:cNvPicPr>
              <a:picLocks noChangeAspect="1"/>
            </p:cNvPicPr>
            <p:nvPr/>
          </p:nvPicPr>
          <p:blipFill>
            <a:blip r:embed="rId5" cstate="print"/>
            <a:srcRect/>
            <a:stretch>
              <a:fillRect/>
            </a:stretch>
          </p:blipFill>
          <p:spPr bwMode="auto">
            <a:xfrm>
              <a:off x="7587866" y="2137106"/>
              <a:ext cx="800100" cy="820737"/>
            </a:xfrm>
            <a:prstGeom prst="rect">
              <a:avLst/>
            </a:prstGeom>
            <a:noFill/>
            <a:ln w="9525">
              <a:noFill/>
              <a:miter lim="800000"/>
              <a:headEnd/>
              <a:tailEnd/>
            </a:ln>
          </p:spPr>
        </p:pic>
        <p:pic>
          <p:nvPicPr>
            <p:cNvPr id="33808" name="Picture 66" descr="clock.png"/>
            <p:cNvPicPr>
              <a:picLocks noChangeAspect="1"/>
            </p:cNvPicPr>
            <p:nvPr/>
          </p:nvPicPr>
          <p:blipFill>
            <a:blip r:embed="rId6" cstate="print"/>
            <a:srcRect/>
            <a:stretch>
              <a:fillRect/>
            </a:stretch>
          </p:blipFill>
          <p:spPr bwMode="auto">
            <a:xfrm>
              <a:off x="7092566" y="1522743"/>
              <a:ext cx="908050" cy="930275"/>
            </a:xfrm>
            <a:prstGeom prst="rect">
              <a:avLst/>
            </a:prstGeom>
            <a:noFill/>
            <a:ln w="9525">
              <a:noFill/>
              <a:miter lim="800000"/>
              <a:headEnd/>
              <a:tailEnd/>
            </a:ln>
          </p:spPr>
        </p:pic>
      </p:grpSp>
      <p:sp>
        <p:nvSpPr>
          <p:cNvPr id="41" name="Text Box 7"/>
          <p:cNvSpPr txBox="1">
            <a:spLocks noChangeArrowheads="1"/>
          </p:cNvSpPr>
          <p:nvPr/>
        </p:nvSpPr>
        <p:spPr bwMode="auto">
          <a:xfrm>
            <a:off x="5297488" y="4964113"/>
            <a:ext cx="2893549" cy="1200329"/>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Observations</a:t>
            </a:r>
            <a:endPar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endParaRP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(Flow, water level</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smtClean="0">
                <a:effectLst>
                  <a:outerShdw blurRad="38100" dist="38100" dir="2700000" algn="tl">
                    <a:srgbClr val="000000">
                      <a:alpha val="43137"/>
                    </a:srgbClr>
                  </a:outerShdw>
                </a:effectLst>
                <a:latin typeface="Arial"/>
                <a:ea typeface="ＭＳ Ｐゴシック" pitchFamily="-109" charset="-128"/>
                <a:cs typeface="Arial"/>
              </a:rPr>
              <a:t>concentration</a:t>
            </a:r>
            <a:r>
              <a:rPr lang="en-US" dirty="0">
                <a:effectLst>
                  <a:outerShdw blurRad="38100" dist="38100" dir="2700000" algn="tl">
                    <a:srgbClr val="000000">
                      <a:alpha val="43137"/>
                    </a:srgbClr>
                  </a:outerShdw>
                </a:effectLst>
                <a:latin typeface="Arial"/>
                <a:ea typeface="ＭＳ Ｐゴシック" pitchFamily="-109" charset="-128"/>
                <a:cs typeface="Arial"/>
              </a:rPr>
              <a:t>)</a:t>
            </a:r>
          </a:p>
        </p:txBody>
      </p:sp>
      <p:sp>
        <p:nvSpPr>
          <p:cNvPr id="42" name="Left-Right Arrow 41"/>
          <p:cNvSpPr/>
          <p:nvPr/>
        </p:nvSpPr>
        <p:spPr bwMode="auto">
          <a:xfrm rot="10800000" flipV="1">
            <a:off x="4079875" y="5137150"/>
            <a:ext cx="1147763" cy="311150"/>
          </a:xfrm>
          <a:prstGeom prst="leftRightArrow">
            <a:avLst>
              <a:gd name="adj1" fmla="val 42475"/>
              <a:gd name="adj2" fmla="val 78573"/>
            </a:avLst>
          </a:prstGeom>
          <a:solidFill>
            <a:srgbClr val="9AE1F7"/>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wrap="none" anchor="ctr"/>
          <a:lstStyle/>
          <a:p>
            <a:pPr algn="ctr" eaLnBrk="0" hangingPunct="0">
              <a:defRPr/>
            </a:pPr>
            <a:endParaRPr>
              <a:latin typeface="Arial" pitchFamily="-10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0437479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lnSpcReduction="100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 </a:t>
            </a:r>
            <a:r>
              <a:rPr lang="en-US" dirty="0" smtClean="0"/>
              <a:t>project</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32</a:t>
            </a:fld>
            <a:endParaRPr lang="en-US"/>
          </a:p>
        </p:txBody>
      </p:sp>
    </p:spTree>
    <p:extLst>
      <p:ext uri="{BB962C8B-B14F-4D97-AF65-F5344CB8AC3E}">
        <p14:creationId xmlns:p14="http://schemas.microsoft.com/office/powerpoint/2010/main" val="1724143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br>
              <a:rPr lang="en-US" sz="2600" dirty="0" smtClean="0">
                <a:solidFill>
                  <a:schemeClr val="accent2">
                    <a:lumMod val="75000"/>
                  </a:schemeClr>
                </a:solidFill>
              </a:rPr>
            </a:br>
            <a:r>
              <a:rPr lang="en-US" sz="2600" dirty="0" smtClean="0">
                <a:solidFill>
                  <a:schemeClr val="accent2">
                    <a:lumMod val="75000"/>
                  </a:schemeClr>
                </a:solidFill>
              </a:rPr>
              <a:t>(Google)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Web Server</a:t>
            </a:r>
          </a:p>
          <a:p>
            <a:pPr algn="ctr">
              <a:defRPr/>
            </a:pPr>
            <a:r>
              <a:rPr lang="en-US" sz="2600" dirty="0" smtClean="0">
                <a:solidFill>
                  <a:schemeClr val="accent2">
                    <a:lumMod val="75000"/>
                  </a:schemeClr>
                </a:solidFill>
              </a:rPr>
              <a:t>(CNN.com)</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Browser</a:t>
            </a:r>
          </a:p>
          <a:p>
            <a:pPr algn="ctr">
              <a:defRPr/>
            </a:pPr>
            <a:r>
              <a:rPr lang="en-US" sz="2600" dirty="0" smtClean="0">
                <a:solidFill>
                  <a:schemeClr val="accent2">
                    <a:lumMod val="75000"/>
                  </a:schemeClr>
                </a:solidFill>
              </a:rPr>
              <a:t>(Firefox)</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170904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108325" y="1290638"/>
            <a:ext cx="2922588" cy="2325687"/>
            <a:chOff x="3108865" y="1290638"/>
            <a:chExt cx="2921508" cy="2326124"/>
          </a:xfrm>
        </p:grpSpPr>
        <p:pic>
          <p:nvPicPr>
            <p:cNvPr id="3" name="Picture 2" descr="rain-gauge-platform-400"/>
            <p:cNvPicPr>
              <a:picLocks noChangeAspect="1" noChangeArrowheads="1"/>
            </p:cNvPicPr>
            <p:nvPr/>
          </p:nvPicPr>
          <p:blipFill>
            <a:blip r:embed="rId2" cstate="print"/>
            <a:srcRect l="6047" r="9295"/>
            <a:stretch>
              <a:fillRect/>
            </a:stretch>
          </p:blipFill>
          <p:spPr bwMode="auto">
            <a:xfrm>
              <a:off x="3108865" y="1668534"/>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4" name="Text Box 4"/>
            <p:cNvSpPr txBox="1">
              <a:spLocks noChangeArrowheads="1"/>
            </p:cNvSpPr>
            <p:nvPr/>
          </p:nvSpPr>
          <p:spPr bwMode="auto">
            <a:xfrm>
              <a:off x="3837259" y="1290638"/>
              <a:ext cx="1599609" cy="369401"/>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Rainfall</a:t>
              </a:r>
            </a:p>
          </p:txBody>
        </p:sp>
      </p:grpSp>
      <p:grpSp>
        <p:nvGrpSpPr>
          <p:cNvPr id="5" name="Group 17"/>
          <p:cNvGrpSpPr>
            <a:grpSpLocks/>
          </p:cNvGrpSpPr>
          <p:nvPr/>
        </p:nvGrpSpPr>
        <p:grpSpPr bwMode="auto">
          <a:xfrm>
            <a:off x="912813" y="1290638"/>
            <a:ext cx="1600200" cy="2327275"/>
            <a:chOff x="912813" y="1290638"/>
            <a:chExt cx="1600200" cy="2326941"/>
          </a:xfrm>
        </p:grpSpPr>
        <p:pic>
          <p:nvPicPr>
            <p:cNvPr id="6" name="Picture 5" descr="stream3"/>
            <p:cNvPicPr>
              <a:picLocks noChangeAspect="1" noChangeArrowheads="1"/>
            </p:cNvPicPr>
            <p:nvPr/>
          </p:nvPicPr>
          <p:blipFill>
            <a:blip r:embed="rId3" cstate="print"/>
            <a:srcRect r="3028" b="6181"/>
            <a:stretch>
              <a:fillRect/>
            </a:stretch>
          </p:blipFill>
          <p:spPr bwMode="auto">
            <a:xfrm>
              <a:off x="912813" y="1662060"/>
              <a:ext cx="1600200" cy="1955519"/>
            </a:xfrm>
            <a:prstGeom prst="rect">
              <a:avLst/>
            </a:prstGeom>
            <a:noFill/>
            <a:ln w="9525">
              <a:noFill/>
              <a:miter lim="800000"/>
              <a:headEnd/>
              <a:tailEnd/>
            </a:ln>
            <a:effectLst>
              <a:outerShdw blurRad="127000" dist="63500" dir="2700000">
                <a:srgbClr val="000000">
                  <a:alpha val="40000"/>
                </a:srgbClr>
              </a:outerShdw>
            </a:effectLst>
          </p:spPr>
        </p:pic>
        <p:sp>
          <p:nvSpPr>
            <p:cNvPr id="7" name="Text Box 7"/>
            <p:cNvSpPr txBox="1">
              <a:spLocks noChangeArrowheads="1"/>
            </p:cNvSpPr>
            <p:nvPr/>
          </p:nvSpPr>
          <p:spPr bwMode="auto">
            <a:xfrm>
              <a:off x="912813" y="1290638"/>
              <a:ext cx="1600200" cy="369279"/>
            </a:xfrm>
            <a:prstGeom prst="rect">
              <a:avLst/>
            </a:prstGeom>
            <a:noFill/>
            <a:ln w="9525">
              <a:noFill/>
              <a:miter lim="800000"/>
              <a:headEnd/>
              <a:tailEnd/>
            </a:ln>
          </p:spPr>
          <p:txBody>
            <a:bodyPr>
              <a:spAutoFit/>
            </a:bodyPr>
            <a:lstStyle/>
            <a:p>
              <a:pPr algn="ctr" eaLnBrk="0" hangingPunct="0">
                <a:spcBef>
                  <a:spcPct val="50000"/>
                </a:spcBef>
                <a:defRPr/>
              </a:pPr>
              <a:r>
                <a:rPr lang="en-US" dirty="0"/>
                <a:t>Water quantity</a:t>
              </a:r>
            </a:p>
          </p:txBody>
        </p:sp>
      </p:grpSp>
      <p:grpSp>
        <p:nvGrpSpPr>
          <p:cNvPr id="8" name="Group 19"/>
          <p:cNvGrpSpPr>
            <a:grpSpLocks/>
          </p:cNvGrpSpPr>
          <p:nvPr/>
        </p:nvGrpSpPr>
        <p:grpSpPr bwMode="auto">
          <a:xfrm>
            <a:off x="3141663" y="3835400"/>
            <a:ext cx="2855912" cy="2335213"/>
            <a:chOff x="3142143" y="3835400"/>
            <a:chExt cx="2854951" cy="2335891"/>
          </a:xfrm>
        </p:grpSpPr>
        <p:pic>
          <p:nvPicPr>
            <p:cNvPr id="9" name="Picture 15" descr="VAIRA3"/>
            <p:cNvPicPr>
              <a:picLocks noChangeAspect="1" noChangeArrowheads="1"/>
            </p:cNvPicPr>
            <p:nvPr/>
          </p:nvPicPr>
          <p:blipFill>
            <a:blip r:embed="rId4" cstate="print"/>
            <a:srcRect t="16559" b="5535"/>
            <a:stretch>
              <a:fillRect/>
            </a:stretch>
          </p:blipFill>
          <p:spPr bwMode="auto">
            <a:xfrm>
              <a:off x="3142143" y="4222862"/>
              <a:ext cx="2854951" cy="1948429"/>
            </a:xfrm>
            <a:prstGeom prst="rect">
              <a:avLst/>
            </a:prstGeom>
            <a:noFill/>
            <a:ln w="9525">
              <a:noFill/>
              <a:miter lim="800000"/>
              <a:headEnd/>
              <a:tailEnd/>
            </a:ln>
            <a:effectLst>
              <a:outerShdw blurRad="127000" dist="63500" dir="2700000">
                <a:srgbClr val="000000">
                  <a:alpha val="40000"/>
                </a:srgbClr>
              </a:outerShdw>
            </a:effectLst>
          </p:spPr>
        </p:pic>
        <p:sp>
          <p:nvSpPr>
            <p:cNvPr id="10" name="Text Box 17"/>
            <p:cNvSpPr txBox="1">
              <a:spLocks noChangeArrowheads="1"/>
            </p:cNvSpPr>
            <p:nvPr/>
          </p:nvSpPr>
          <p:spPr bwMode="auto">
            <a:xfrm>
              <a:off x="3472232" y="3835400"/>
              <a:ext cx="2194773" cy="36943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Meteorology</a:t>
              </a:r>
            </a:p>
          </p:txBody>
        </p:sp>
      </p:grpSp>
      <p:grpSp>
        <p:nvGrpSpPr>
          <p:cNvPr id="11" name="Group 20"/>
          <p:cNvGrpSpPr>
            <a:grpSpLocks/>
          </p:cNvGrpSpPr>
          <p:nvPr/>
        </p:nvGrpSpPr>
        <p:grpSpPr bwMode="auto">
          <a:xfrm>
            <a:off x="6626225" y="1290638"/>
            <a:ext cx="1600200" cy="2319337"/>
            <a:chOff x="6626225" y="1290638"/>
            <a:chExt cx="1600200" cy="2319631"/>
          </a:xfrm>
        </p:grpSpPr>
        <p:pic>
          <p:nvPicPr>
            <p:cNvPr id="12" name="Picture 6" descr="tdr"/>
            <p:cNvPicPr>
              <a:picLocks noChangeAspect="1" noChangeArrowheads="1"/>
            </p:cNvPicPr>
            <p:nvPr/>
          </p:nvPicPr>
          <p:blipFill>
            <a:blip r:embed="rId5"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3"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4" name="Group 21"/>
          <p:cNvGrpSpPr>
            <a:grpSpLocks/>
          </p:cNvGrpSpPr>
          <p:nvPr/>
        </p:nvGrpSpPr>
        <p:grpSpPr bwMode="auto">
          <a:xfrm>
            <a:off x="6468357" y="3846512"/>
            <a:ext cx="1915936" cy="2322513"/>
            <a:chOff x="6626225" y="3835400"/>
            <a:chExt cx="1600200" cy="2321794"/>
          </a:xfrm>
        </p:grpSpPr>
        <p:sp>
          <p:nvSpPr>
            <p:cNvPr id="15"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6" name="Picture 2"/>
            <p:cNvPicPr>
              <a:picLocks noChangeAspect="1" noChangeArrowheads="1"/>
            </p:cNvPicPr>
            <p:nvPr/>
          </p:nvPicPr>
          <p:blipFill>
            <a:blip r:embed="rId6"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7" name="Title 15"/>
          <p:cNvSpPr txBox="1">
            <a:spLocks/>
          </p:cNvSpPr>
          <p:nvPr/>
        </p:nvSpPr>
        <p:spPr>
          <a:xfrm>
            <a:off x="912813" y="322263"/>
            <a:ext cx="7313612"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effectLst/>
                <a:uLnTx/>
                <a:uFillTx/>
                <a:latin typeface="Calibri" charset="0"/>
                <a:ea typeface="+mj-ea"/>
                <a:cs typeface="+mj-cs"/>
              </a:rPr>
              <a:t>We Collect Lots of Water Data</a:t>
            </a:r>
            <a:r>
              <a:rPr kumimoji="0" lang="en-US" sz="4000" b="1" i="0" u="none" strike="noStrike" kern="0" cap="none" spc="0" normalizeH="0" noProof="0" dirty="0" smtClean="0">
                <a:ln>
                  <a:noFill/>
                </a:ln>
                <a:effectLst/>
                <a:uLnTx/>
                <a:uFillTx/>
                <a:latin typeface="Calibri" charset="0"/>
                <a:ea typeface="+mj-ea"/>
                <a:cs typeface="+mj-cs"/>
              </a:rPr>
              <a:t> </a:t>
            </a:r>
            <a:endParaRPr kumimoji="0" lang="en-US" sz="4000" b="1" i="0" u="none" strike="noStrike" kern="0" cap="none" spc="0" normalizeH="0" baseline="0" noProof="0" dirty="0">
              <a:ln>
                <a:noFill/>
              </a:ln>
              <a:effectLst/>
              <a:uLnTx/>
              <a:uFillTx/>
              <a:latin typeface="+mj-lt"/>
              <a:ea typeface="+mj-ea"/>
              <a:cs typeface="+mj-cs"/>
            </a:endParaRPr>
          </a:p>
        </p:txBody>
      </p:sp>
      <p:sp>
        <p:nvSpPr>
          <p:cNvPr id="18" name="Text Box 7"/>
          <p:cNvSpPr txBox="1">
            <a:spLocks noChangeArrowheads="1"/>
          </p:cNvSpPr>
          <p:nvPr/>
        </p:nvSpPr>
        <p:spPr bwMode="auto">
          <a:xfrm>
            <a:off x="912813" y="38354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19" name="Picture 5" descr="Contaminants biologists monitoring water quality"/>
          <p:cNvPicPr>
            <a:picLocks noChangeAspect="1" noChangeArrowheads="1"/>
          </p:cNvPicPr>
          <p:nvPr/>
        </p:nvPicPr>
        <p:blipFill>
          <a:blip r:embed="rId7" cstate="print"/>
          <a:srcRect b="22210"/>
          <a:stretch>
            <a:fillRect/>
          </a:stretch>
        </p:blipFill>
        <p:spPr bwMode="auto">
          <a:xfrm>
            <a:off x="912813" y="4211638"/>
            <a:ext cx="1600200" cy="1957387"/>
          </a:xfrm>
          <a:prstGeom prst="rect">
            <a:avLst/>
          </a:prstGeom>
          <a:noFill/>
          <a:ln w="9525">
            <a:noFill/>
            <a:miter lim="800000"/>
            <a:headEnd/>
            <a:tailEnd/>
          </a:ln>
          <a:effectLst>
            <a:outerShdw blurRad="127000" dist="63500" dir="2700000">
              <a:srgbClr val="000000">
                <a:alpha val="40000"/>
              </a:srgbClr>
            </a:outerShdw>
          </a:effectLst>
        </p:spPr>
      </p:pic>
    </p:spTree>
    <p:extLst>
      <p:ext uri="{BB962C8B-B14F-4D97-AF65-F5344CB8AC3E}">
        <p14:creationId xmlns:p14="http://schemas.microsoft.com/office/powerpoint/2010/main" val="27805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US" dirty="0" smtClean="0"/>
              <a:t>The Data have a Common Structure</a:t>
            </a:r>
          </a:p>
        </p:txBody>
      </p:sp>
      <p:pic>
        <p:nvPicPr>
          <p:cNvPr id="14339" name="Picture 2"/>
          <p:cNvPicPr>
            <a:picLocks noChangeAspect="1" noChangeArrowheads="1"/>
          </p:cNvPicPr>
          <p:nvPr/>
        </p:nvPicPr>
        <p:blipFill>
          <a:blip r:embed="rId3" cstate="print"/>
          <a:srcRect/>
          <a:stretch>
            <a:fillRect/>
          </a:stretch>
        </p:blipFill>
        <p:spPr bwMode="auto">
          <a:xfrm>
            <a:off x="3962400" y="2133600"/>
            <a:ext cx="4419600" cy="2657475"/>
          </a:xfrm>
          <a:prstGeom prst="rect">
            <a:avLst/>
          </a:prstGeom>
          <a:noFill/>
          <a:ln w="9525">
            <a:noFill/>
            <a:miter lim="800000"/>
            <a:headEnd/>
            <a:tailEnd/>
          </a:ln>
        </p:spPr>
      </p:pic>
      <p:pic>
        <p:nvPicPr>
          <p:cNvPr id="14340" name="Picture 5" descr="stream3"/>
          <p:cNvPicPr>
            <a:picLocks noChangeAspect="1" noChangeArrowheads="1"/>
          </p:cNvPicPr>
          <p:nvPr/>
        </p:nvPicPr>
        <p:blipFill>
          <a:blip r:embed="rId4" cstate="print"/>
          <a:srcRect/>
          <a:stretch>
            <a:fillRect/>
          </a:stretch>
        </p:blipFill>
        <p:spPr bwMode="auto">
          <a:xfrm>
            <a:off x="1066800" y="2209800"/>
            <a:ext cx="2290763" cy="2895600"/>
          </a:xfrm>
          <a:prstGeom prst="rect">
            <a:avLst/>
          </a:prstGeom>
          <a:noFill/>
          <a:ln w="9525">
            <a:noFill/>
            <a:miter lim="800000"/>
            <a:headEnd/>
            <a:tailEnd/>
          </a:ln>
        </p:spPr>
      </p:pic>
      <p:sp>
        <p:nvSpPr>
          <p:cNvPr id="14341" name="TextBox 4"/>
          <p:cNvSpPr txBox="1">
            <a:spLocks noChangeArrowheads="1"/>
          </p:cNvSpPr>
          <p:nvPr/>
        </p:nvSpPr>
        <p:spPr bwMode="auto">
          <a:xfrm>
            <a:off x="685800" y="5219700"/>
            <a:ext cx="3241675" cy="461963"/>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point</a:t>
            </a:r>
            <a:r>
              <a:rPr lang="en-US" sz="2400" dirty="0">
                <a:latin typeface="Calibri" pitchFamily="34" charset="0"/>
              </a:rPr>
              <a:t> location in </a:t>
            </a:r>
            <a:r>
              <a:rPr lang="en-US" sz="2400" b="1" dirty="0">
                <a:solidFill>
                  <a:schemeClr val="tx2"/>
                </a:solidFill>
                <a:latin typeface="Calibri" pitchFamily="34" charset="0"/>
              </a:rPr>
              <a:t>space</a:t>
            </a:r>
          </a:p>
        </p:txBody>
      </p:sp>
      <p:sp>
        <p:nvSpPr>
          <p:cNvPr id="14342" name="TextBox 5"/>
          <p:cNvSpPr txBox="1">
            <a:spLocks noChangeArrowheads="1"/>
          </p:cNvSpPr>
          <p:nvPr/>
        </p:nvSpPr>
        <p:spPr bwMode="auto">
          <a:xfrm>
            <a:off x="4800600" y="5219700"/>
            <a:ext cx="3315651" cy="461665"/>
          </a:xfrm>
          <a:prstGeom prst="rect">
            <a:avLst/>
          </a:prstGeom>
          <a:noFill/>
          <a:ln w="9525">
            <a:noFill/>
            <a:miter lim="800000"/>
            <a:headEnd/>
            <a:tailEnd/>
          </a:ln>
        </p:spPr>
        <p:txBody>
          <a:bodyPr wrap="none">
            <a:spAutoFit/>
          </a:bodyPr>
          <a:lstStyle/>
          <a:p>
            <a:r>
              <a:rPr lang="en-US" sz="2400" dirty="0">
                <a:latin typeface="Calibri" pitchFamily="34" charset="0"/>
              </a:rPr>
              <a:t>A </a:t>
            </a:r>
            <a:r>
              <a:rPr lang="en-US" sz="2400" b="1" dirty="0">
                <a:solidFill>
                  <a:schemeClr val="tx2"/>
                </a:solidFill>
                <a:latin typeface="Calibri" pitchFamily="34" charset="0"/>
              </a:rPr>
              <a:t>series</a:t>
            </a:r>
            <a:r>
              <a:rPr lang="en-US" sz="2400" dirty="0">
                <a:latin typeface="Calibri" pitchFamily="34" charset="0"/>
              </a:rPr>
              <a:t> of values in </a:t>
            </a:r>
            <a:r>
              <a:rPr lang="en-US" sz="2400" b="1" dirty="0">
                <a:solidFill>
                  <a:schemeClr val="tx2"/>
                </a:solidFill>
                <a:latin typeface="Calibri" pitchFamily="34" charset="0"/>
              </a:rPr>
              <a:t>time</a:t>
            </a:r>
          </a:p>
        </p:txBody>
      </p:sp>
      <p:sp>
        <p:nvSpPr>
          <p:cNvPr id="3" name="TextBox 2"/>
          <p:cNvSpPr txBox="1"/>
          <p:nvPr/>
        </p:nvSpPr>
        <p:spPr>
          <a:xfrm>
            <a:off x="4800600" y="5912020"/>
            <a:ext cx="3144002" cy="646331"/>
          </a:xfrm>
          <a:prstGeom prst="rect">
            <a:avLst/>
          </a:prstGeom>
          <a:noFill/>
        </p:spPr>
        <p:txBody>
          <a:bodyPr wrap="none" rtlCol="0">
            <a:spAutoFit/>
          </a:bodyPr>
          <a:lstStyle/>
          <a:p>
            <a:r>
              <a:rPr lang="en-US" dirty="0" smtClean="0"/>
              <a:t>Gaging – regular time series</a:t>
            </a:r>
          </a:p>
          <a:p>
            <a:r>
              <a:rPr lang="en-US" dirty="0" smtClean="0"/>
              <a:t>Sampling – irregular time series</a:t>
            </a:r>
            <a:endParaRPr lang="en-US" dirty="0"/>
          </a:p>
        </p:txBody>
      </p:sp>
    </p:spTree>
    <p:extLst>
      <p:ext uri="{BB962C8B-B14F-4D97-AF65-F5344CB8AC3E}">
        <p14:creationId xmlns:p14="http://schemas.microsoft.com/office/powerpoint/2010/main" val="211008812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88" y="378767"/>
            <a:ext cx="7772400" cy="1143000"/>
          </a:xfrm>
        </p:spPr>
        <p:txBody>
          <a:bodyPr/>
          <a:lstStyle/>
          <a:p>
            <a:r>
              <a:rPr lang="en-US" dirty="0" err="1"/>
              <a:t>WaterML</a:t>
            </a:r>
            <a:r>
              <a:rPr lang="en-US" dirty="0"/>
              <a:t> as a Web </a:t>
            </a:r>
            <a:r>
              <a:rPr lang="en-US" dirty="0" smtClean="0"/>
              <a:t>Language</a:t>
            </a:r>
            <a:br>
              <a:rPr lang="en-US" dirty="0" smtClean="0"/>
            </a:br>
            <a:r>
              <a:rPr lang="en-US" sz="2400" dirty="0" smtClean="0"/>
              <a:t>for Colorado River at Austin</a:t>
            </a:r>
            <a:endParaRPr lang="en-US" sz="2400" dirty="0"/>
          </a:p>
        </p:txBody>
      </p:sp>
      <p:sp>
        <p:nvSpPr>
          <p:cNvPr id="3" name="Slide Number Placeholder 2"/>
          <p:cNvSpPr>
            <a:spLocks noGrp="1"/>
          </p:cNvSpPr>
          <p:nvPr>
            <p:ph type="sldNum" sz="quarter" idx="12"/>
          </p:nvPr>
        </p:nvSpPr>
        <p:spPr/>
        <p:txBody>
          <a:bodyPr/>
          <a:lstStyle/>
          <a:p>
            <a:fld id="{F82B15EE-1347-4E13-A70E-917AFD644764}" type="slidenum">
              <a:rPr lang="en-US" smtClean="0"/>
              <a:pPr/>
              <a:t>36</a:t>
            </a:fld>
            <a:endParaRPr lang="en-US"/>
          </a:p>
        </p:txBody>
      </p:sp>
      <p:sp>
        <p:nvSpPr>
          <p:cNvPr id="4" name="Rectangle 3"/>
          <p:cNvSpPr/>
          <p:nvPr/>
        </p:nvSpPr>
        <p:spPr>
          <a:xfrm>
            <a:off x="228600" y="2362200"/>
            <a:ext cx="8915400" cy="369332"/>
          </a:xfrm>
          <a:prstGeom prst="rect">
            <a:avLst/>
          </a:prstGeom>
        </p:spPr>
        <p:txBody>
          <a:bodyPr wrap="square">
            <a:spAutoFit/>
          </a:bodyPr>
          <a:lstStyle/>
          <a:p>
            <a:r>
              <a:rPr lang="en-US" sz="1800" dirty="0">
                <a:solidFill>
                  <a:schemeClr val="accent2">
                    <a:lumMod val="75000"/>
                  </a:schemeClr>
                </a:solidFill>
              </a:rPr>
              <a:t>http://</a:t>
            </a:r>
            <a:r>
              <a:rPr lang="en-US" sz="1800" dirty="0" smtClean="0">
                <a:solidFill>
                  <a:schemeClr val="accent2">
                    <a:lumMod val="75000"/>
                  </a:schemeClr>
                </a:solidFill>
              </a:rPr>
              <a:t>waterservices.usgs.gov/nwis/iv?sites=08158000&amp;period=P17D&amp;parameterCd=00060 </a:t>
            </a:r>
            <a:endParaRPr lang="en-US" sz="1800" dirty="0">
              <a:solidFill>
                <a:schemeClr val="accent2">
                  <a:lumMod val="75000"/>
                </a:schemeClr>
              </a:solidFill>
            </a:endParaRPr>
          </a:p>
        </p:txBody>
      </p:sp>
      <p:sp>
        <p:nvSpPr>
          <p:cNvPr id="5" name="TextBox 4"/>
          <p:cNvSpPr txBox="1"/>
          <p:nvPr/>
        </p:nvSpPr>
        <p:spPr>
          <a:xfrm>
            <a:off x="1004793" y="1521767"/>
            <a:ext cx="7063216" cy="461665"/>
          </a:xfrm>
          <a:prstGeom prst="rect">
            <a:avLst/>
          </a:prstGeom>
          <a:noFill/>
        </p:spPr>
        <p:txBody>
          <a:bodyPr wrap="none" rtlCol="0">
            <a:spAutoFit/>
          </a:bodyPr>
          <a:lstStyle/>
          <a:p>
            <a:r>
              <a:rPr lang="en-US" dirty="0" smtClean="0"/>
              <a:t>I accessed this </a:t>
            </a:r>
            <a:r>
              <a:rPr lang="en-US" dirty="0" err="1" smtClean="0"/>
              <a:t>WaterML</a:t>
            </a:r>
            <a:r>
              <a:rPr lang="en-US" dirty="0" smtClean="0"/>
              <a:t> service from USGS at 4:06PM</a:t>
            </a:r>
            <a:endParaRPr lang="en-US" dirty="0"/>
          </a:p>
        </p:txBody>
      </p:sp>
      <p:sp>
        <p:nvSpPr>
          <p:cNvPr id="7" name="TextBox 6"/>
          <p:cNvSpPr txBox="1"/>
          <p:nvPr/>
        </p:nvSpPr>
        <p:spPr>
          <a:xfrm>
            <a:off x="505469" y="2823011"/>
            <a:ext cx="6931706" cy="400110"/>
          </a:xfrm>
          <a:prstGeom prst="rect">
            <a:avLst/>
          </a:prstGeom>
          <a:noFill/>
        </p:spPr>
        <p:txBody>
          <a:bodyPr wrap="none" rtlCol="0">
            <a:spAutoFit/>
          </a:bodyPr>
          <a:lstStyle/>
          <a:p>
            <a:r>
              <a:rPr lang="en-US" sz="2000" dirty="0" smtClean="0"/>
              <a:t>and got back these flow data from USGS which are up to 3:30PM</a:t>
            </a:r>
            <a:endParaRPr lang="en-US" sz="2000" dirty="0"/>
          </a:p>
        </p:txBody>
      </p:sp>
      <p:sp>
        <p:nvSpPr>
          <p:cNvPr id="6" name="TextBox 5"/>
          <p:cNvSpPr txBox="1"/>
          <p:nvPr/>
        </p:nvSpPr>
        <p:spPr>
          <a:xfrm>
            <a:off x="333648" y="5206423"/>
            <a:ext cx="8405506" cy="400110"/>
          </a:xfrm>
          <a:prstGeom prst="rect">
            <a:avLst/>
          </a:prstGeom>
          <a:noFill/>
        </p:spPr>
        <p:txBody>
          <a:bodyPr wrap="none" rtlCol="0">
            <a:spAutoFit/>
          </a:bodyPr>
          <a:lstStyle/>
          <a:p>
            <a:r>
              <a:rPr lang="en-US" sz="2000" dirty="0" smtClean="0"/>
              <a:t>USGS has real-time </a:t>
            </a:r>
            <a:r>
              <a:rPr lang="en-US" sz="2000" dirty="0" err="1" smtClean="0"/>
              <a:t>WaterML</a:t>
            </a:r>
            <a:r>
              <a:rPr lang="en-US" sz="2000" dirty="0" smtClean="0"/>
              <a:t> services for about 11,000 sites available 24/7/365</a:t>
            </a:r>
            <a:endParaRPr lang="en-US" sz="2000" dirty="0"/>
          </a:p>
        </p:txBody>
      </p:sp>
      <p:sp>
        <p:nvSpPr>
          <p:cNvPr id="9" name="Rectangle 8"/>
          <p:cNvSpPr/>
          <p:nvPr/>
        </p:nvSpPr>
        <p:spPr>
          <a:xfrm>
            <a:off x="131713" y="5831362"/>
            <a:ext cx="8809375" cy="369332"/>
          </a:xfrm>
          <a:prstGeom prst="rect">
            <a:avLst/>
          </a:prstGeom>
        </p:spPr>
        <p:txBody>
          <a:bodyPr wrap="square">
            <a:spAutoFit/>
          </a:bodyPr>
          <a:lstStyle/>
          <a:p>
            <a:r>
              <a:rPr lang="en-US" sz="1800" dirty="0">
                <a:solidFill>
                  <a:schemeClr val="accent2">
                    <a:lumMod val="75000"/>
                  </a:schemeClr>
                </a:solidFill>
                <a:hlinkClick r:id="rId2"/>
              </a:rPr>
              <a:t>http://</a:t>
            </a:r>
            <a:r>
              <a:rPr lang="en-US" sz="1800" dirty="0" smtClean="0">
                <a:solidFill>
                  <a:schemeClr val="accent2">
                    <a:lumMod val="75000"/>
                  </a:schemeClr>
                </a:solidFill>
                <a:hlinkClick r:id="rId2"/>
              </a:rPr>
              <a:t>waterservices.usgs.gov/nwis/iv?sites=08158000&amp;period=P1D&amp;parameterCd=00060</a:t>
            </a:r>
            <a:r>
              <a:rPr lang="en-US" sz="1800" dirty="0" smtClean="0">
                <a:solidFill>
                  <a:schemeClr val="accent2">
                    <a:lumMod val="75000"/>
                  </a:schemeClr>
                </a:solidFill>
              </a:rPr>
              <a:t> </a:t>
            </a:r>
            <a:endParaRPr lang="en-US" sz="1800" dirty="0">
              <a:solidFill>
                <a:schemeClr val="accent2">
                  <a:lumMod val="75000"/>
                </a:schemeClr>
              </a:solidFill>
            </a:endParaRPr>
          </a:p>
        </p:txBody>
      </p:sp>
      <p:pic>
        <p:nvPicPr>
          <p:cNvPr id="8" name="Picture 7"/>
          <p:cNvPicPr>
            <a:picLocks noChangeAspect="1"/>
          </p:cNvPicPr>
          <p:nvPr/>
        </p:nvPicPr>
        <p:blipFill>
          <a:blip r:embed="rId3"/>
          <a:stretch>
            <a:fillRect/>
          </a:stretch>
        </p:blipFill>
        <p:spPr>
          <a:xfrm>
            <a:off x="654962" y="3571965"/>
            <a:ext cx="7762875" cy="990600"/>
          </a:xfrm>
          <a:prstGeom prst="rect">
            <a:avLst/>
          </a:prstGeom>
        </p:spPr>
      </p:pic>
    </p:spTree>
    <p:extLst>
      <p:ext uri="{BB962C8B-B14F-4D97-AF65-F5344CB8AC3E}">
        <p14:creationId xmlns:p14="http://schemas.microsoft.com/office/powerpoint/2010/main" val="2871408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190500"/>
            <a:ext cx="7772400" cy="1143000"/>
          </a:xfrm>
        </p:spPr>
        <p:txBody>
          <a:bodyPr/>
          <a:lstStyle/>
          <a:p>
            <a:r>
              <a:rPr lang="en-US" dirty="0" smtClean="0"/>
              <a:t>ArcGIS Online</a:t>
            </a:r>
            <a:endParaRPr lang="en-US" dirty="0"/>
          </a:p>
        </p:txBody>
      </p:sp>
      <p:sp>
        <p:nvSpPr>
          <p:cNvPr id="3" name="TextBox 2"/>
          <p:cNvSpPr txBox="1"/>
          <p:nvPr/>
        </p:nvSpPr>
        <p:spPr>
          <a:xfrm>
            <a:off x="2166874" y="1018371"/>
            <a:ext cx="4857420" cy="461665"/>
          </a:xfrm>
          <a:prstGeom prst="rect">
            <a:avLst/>
          </a:prstGeom>
          <a:noFill/>
        </p:spPr>
        <p:txBody>
          <a:bodyPr wrap="none" rtlCol="0">
            <a:spAutoFit/>
          </a:bodyPr>
          <a:lstStyle/>
          <a:p>
            <a:r>
              <a:rPr lang="en-US" sz="2400" dirty="0" smtClean="0"/>
              <a:t>GIS on the web – online map services</a:t>
            </a:r>
            <a:endParaRPr lang="en-US" sz="2400" dirty="0"/>
          </a:p>
        </p:txBody>
      </p:sp>
      <p:sp>
        <p:nvSpPr>
          <p:cNvPr id="4" name="Rectangle 3"/>
          <p:cNvSpPr/>
          <p:nvPr/>
        </p:nvSpPr>
        <p:spPr>
          <a:xfrm>
            <a:off x="3090334" y="6124222"/>
            <a:ext cx="3139514" cy="461665"/>
          </a:xfrm>
          <a:prstGeom prst="rect">
            <a:avLst/>
          </a:prstGeom>
        </p:spPr>
        <p:txBody>
          <a:bodyPr wrap="none">
            <a:spAutoFit/>
          </a:bodyPr>
          <a:lstStyle/>
          <a:p>
            <a:r>
              <a:rPr lang="en-US" sz="2400" dirty="0">
                <a:hlinkClick r:id="rId2"/>
              </a:rPr>
              <a:t>http://</a:t>
            </a:r>
            <a:r>
              <a:rPr lang="en-US" sz="2400" dirty="0" smtClean="0">
                <a:hlinkClick r:id="rId2"/>
              </a:rPr>
              <a:t>www.arcgis.com</a:t>
            </a:r>
            <a:r>
              <a:rPr lang="en-US" sz="2400" dirty="0" smtClean="0"/>
              <a:t> </a:t>
            </a:r>
            <a:endParaRPr lang="en-US" sz="2400" dirty="0"/>
          </a:p>
        </p:txBody>
      </p:sp>
      <p:pic>
        <p:nvPicPr>
          <p:cNvPr id="5" name="Picture 4"/>
          <p:cNvPicPr>
            <a:picLocks noChangeAspect="1"/>
          </p:cNvPicPr>
          <p:nvPr/>
        </p:nvPicPr>
        <p:blipFill>
          <a:blip r:embed="rId3"/>
          <a:stretch>
            <a:fillRect/>
          </a:stretch>
        </p:blipFill>
        <p:spPr>
          <a:xfrm>
            <a:off x="584199" y="1747559"/>
            <a:ext cx="7918549" cy="4339973"/>
          </a:xfrm>
          <a:prstGeom prst="rect">
            <a:avLst/>
          </a:prstGeom>
          <a:ln w="3175">
            <a:solidFill>
              <a:schemeClr val="bg1">
                <a:lumMod val="65000"/>
              </a:schemeClr>
            </a:solidFill>
          </a:ln>
        </p:spPr>
      </p:pic>
    </p:spTree>
    <p:extLst>
      <p:ext uri="{BB962C8B-B14F-4D97-AF65-F5344CB8AC3E}">
        <p14:creationId xmlns:p14="http://schemas.microsoft.com/office/powerpoint/2010/main" val="4135888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Base Maps (20 scales)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715" y="1601786"/>
            <a:ext cx="6846583" cy="477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284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normAutofit fontScale="90000"/>
          </a:bodyPr>
          <a:lstStyle/>
          <a:p>
            <a:r>
              <a:rPr lang="en-US" dirty="0" smtClean="0"/>
              <a:t>Topographic Base Map in ArcGIS Online</a:t>
            </a:r>
            <a:endParaRPr lang="en-US" dirty="0"/>
          </a:p>
        </p:txBody>
      </p:sp>
      <p:grpSp>
        <p:nvGrpSpPr>
          <p:cNvPr id="3" name="Group 14"/>
          <p:cNvGrpSpPr/>
          <p:nvPr/>
        </p:nvGrpSpPr>
        <p:grpSpPr>
          <a:xfrm>
            <a:off x="981442" y="1772530"/>
            <a:ext cx="5309159" cy="2096085"/>
            <a:chOff x="981442" y="1772530"/>
            <a:chExt cx="5309159" cy="2096085"/>
          </a:xfrm>
        </p:grpSpPr>
        <p:pic>
          <p:nvPicPr>
            <p:cNvPr id="4" name="Picture 3"/>
            <p:cNvPicPr>
              <a:picLocks noChangeAspect="1" noChangeArrowheads="1"/>
            </p:cNvPicPr>
            <p:nvPr/>
          </p:nvPicPr>
          <p:blipFill>
            <a:blip r:embed="rId2"/>
            <a:srcRect/>
            <a:stretch>
              <a:fillRect/>
            </a:stretch>
          </p:blipFill>
          <p:spPr bwMode="auto">
            <a:xfrm>
              <a:off x="981442" y="1785938"/>
              <a:ext cx="3748819" cy="2082677"/>
            </a:xfrm>
            <a:prstGeom prst="rect">
              <a:avLst/>
            </a:prstGeom>
            <a:noFill/>
            <a:ln w="9525" cap="flat" cmpd="sng" algn="ctr">
              <a:solidFill>
                <a:schemeClr val="accent1"/>
              </a:solidFill>
              <a:prstDash val="solid"/>
              <a:miter lim="800000"/>
              <a:headEnd/>
              <a:tailEnd/>
            </a:ln>
          </p:spPr>
        </p:pic>
        <p:sp>
          <p:nvSpPr>
            <p:cNvPr id="5" name="TextBox 4"/>
            <p:cNvSpPr txBox="1"/>
            <p:nvPr/>
          </p:nvSpPr>
          <p:spPr>
            <a:xfrm>
              <a:off x="5554630" y="1772530"/>
              <a:ext cx="735971"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World </a:t>
              </a:r>
              <a:endParaRPr lang="en-US" sz="2000" dirty="0">
                <a:latin typeface="Arial" charset="0"/>
                <a:ea typeface="ＭＳ Ｐゴシック" pitchFamily="34" charset="-128"/>
                <a:cs typeface="Arial" pitchFamily="34" charset="0"/>
                <a:sym typeface="Arial" pitchFamily="26" charset="0"/>
              </a:endParaRPr>
            </a:p>
          </p:txBody>
        </p:sp>
      </p:grpSp>
      <p:grpSp>
        <p:nvGrpSpPr>
          <p:cNvPr id="6" name="Group 15"/>
          <p:cNvGrpSpPr/>
          <p:nvPr/>
        </p:nvGrpSpPr>
        <p:grpSpPr>
          <a:xfrm>
            <a:off x="1792480" y="2222693"/>
            <a:ext cx="5726791" cy="2082020"/>
            <a:chOff x="1792480" y="2222693"/>
            <a:chExt cx="5726791" cy="2082020"/>
          </a:xfrm>
        </p:grpSpPr>
        <p:pic>
          <p:nvPicPr>
            <p:cNvPr id="7" name="Picture 2"/>
            <p:cNvPicPr>
              <a:picLocks noChangeAspect="1" noChangeArrowheads="1"/>
            </p:cNvPicPr>
            <p:nvPr/>
          </p:nvPicPr>
          <p:blipFill>
            <a:blip r:embed="rId3"/>
            <a:srcRect/>
            <a:stretch>
              <a:fillRect/>
            </a:stretch>
          </p:blipFill>
          <p:spPr bwMode="auto">
            <a:xfrm>
              <a:off x="1792480" y="2222693"/>
              <a:ext cx="3713762" cy="2082020"/>
            </a:xfrm>
            <a:prstGeom prst="rect">
              <a:avLst/>
            </a:prstGeom>
            <a:noFill/>
            <a:ln w="9525" cap="flat" cmpd="sng" algn="ctr">
              <a:solidFill>
                <a:schemeClr val="accent1"/>
              </a:solidFill>
              <a:prstDash val="solid"/>
              <a:miter lim="800000"/>
              <a:headEnd/>
              <a:tailEnd/>
            </a:ln>
          </p:spPr>
        </p:pic>
        <p:sp>
          <p:nvSpPr>
            <p:cNvPr id="8" name="TextBox 7"/>
            <p:cNvSpPr txBox="1"/>
            <p:nvPr/>
          </p:nvSpPr>
          <p:spPr>
            <a:xfrm>
              <a:off x="5909856" y="2262555"/>
              <a:ext cx="1609415"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United States </a:t>
              </a:r>
              <a:endParaRPr lang="en-US" sz="2000" dirty="0">
                <a:latin typeface="Arial" charset="0"/>
                <a:ea typeface="ＭＳ Ｐゴシック" pitchFamily="34" charset="-128"/>
                <a:cs typeface="Arial" pitchFamily="34" charset="0"/>
                <a:sym typeface="Arial" pitchFamily="26" charset="0"/>
              </a:endParaRPr>
            </a:p>
          </p:txBody>
        </p:sp>
      </p:grpSp>
      <p:grpSp>
        <p:nvGrpSpPr>
          <p:cNvPr id="9" name="Group 16"/>
          <p:cNvGrpSpPr/>
          <p:nvPr/>
        </p:nvGrpSpPr>
        <p:grpSpPr>
          <a:xfrm>
            <a:off x="2729133" y="2710378"/>
            <a:ext cx="4609275" cy="2338604"/>
            <a:chOff x="2729133" y="2710378"/>
            <a:chExt cx="4609275" cy="2338604"/>
          </a:xfrm>
        </p:grpSpPr>
        <p:pic>
          <p:nvPicPr>
            <p:cNvPr id="10" name="Picture 4"/>
            <p:cNvPicPr>
              <a:picLocks noChangeAspect="1" noChangeArrowheads="1"/>
            </p:cNvPicPr>
            <p:nvPr/>
          </p:nvPicPr>
          <p:blipFill>
            <a:blip r:embed="rId4"/>
            <a:srcRect/>
            <a:stretch>
              <a:fillRect/>
            </a:stretch>
          </p:blipFill>
          <p:spPr bwMode="auto">
            <a:xfrm>
              <a:off x="2729133" y="2721800"/>
              <a:ext cx="3108960" cy="2327182"/>
            </a:xfrm>
            <a:prstGeom prst="rect">
              <a:avLst/>
            </a:prstGeom>
            <a:noFill/>
            <a:ln w="9525" cap="flat" cmpd="sng" algn="ctr">
              <a:solidFill>
                <a:schemeClr val="accent1"/>
              </a:solidFill>
              <a:prstDash val="solid"/>
              <a:miter lim="800000"/>
              <a:headEnd/>
              <a:tailEnd/>
            </a:ln>
          </p:spPr>
        </p:pic>
        <p:sp>
          <p:nvSpPr>
            <p:cNvPr id="11" name="TextBox 10"/>
            <p:cNvSpPr txBox="1"/>
            <p:nvPr/>
          </p:nvSpPr>
          <p:spPr>
            <a:xfrm>
              <a:off x="6597371" y="2710378"/>
              <a:ext cx="7410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Texas </a:t>
              </a:r>
              <a:endParaRPr lang="en-US" sz="2000" dirty="0">
                <a:latin typeface="Arial" charset="0"/>
                <a:ea typeface="ＭＳ Ｐゴシック" pitchFamily="34" charset="-128"/>
                <a:cs typeface="Arial" pitchFamily="34" charset="0"/>
                <a:sym typeface="Arial" pitchFamily="26" charset="0"/>
              </a:endParaRPr>
            </a:p>
          </p:txBody>
        </p:sp>
      </p:grpSp>
      <p:grpSp>
        <p:nvGrpSpPr>
          <p:cNvPr id="12" name="Group 17"/>
          <p:cNvGrpSpPr/>
          <p:nvPr/>
        </p:nvGrpSpPr>
        <p:grpSpPr>
          <a:xfrm>
            <a:off x="3727938" y="3172267"/>
            <a:ext cx="4063274" cy="2365055"/>
            <a:chOff x="3727938" y="3172267"/>
            <a:chExt cx="4063274" cy="2365055"/>
          </a:xfrm>
        </p:grpSpPr>
        <p:pic>
          <p:nvPicPr>
            <p:cNvPr id="13" name="Picture 6"/>
            <p:cNvPicPr>
              <a:picLocks noChangeAspect="1" noChangeArrowheads="1"/>
            </p:cNvPicPr>
            <p:nvPr/>
          </p:nvPicPr>
          <p:blipFill>
            <a:blip r:embed="rId5"/>
            <a:srcRect/>
            <a:stretch>
              <a:fillRect/>
            </a:stretch>
          </p:blipFill>
          <p:spPr bwMode="auto">
            <a:xfrm>
              <a:off x="3727938" y="3184401"/>
              <a:ext cx="2956853" cy="2352921"/>
            </a:xfrm>
            <a:prstGeom prst="rect">
              <a:avLst/>
            </a:prstGeom>
            <a:noFill/>
            <a:ln w="9525" cap="flat" cmpd="sng" algn="ctr">
              <a:solidFill>
                <a:schemeClr val="accent1"/>
              </a:solidFill>
              <a:prstDash val="solid"/>
              <a:miter lim="800000"/>
              <a:headEnd/>
              <a:tailEnd/>
            </a:ln>
          </p:spPr>
        </p:pic>
        <p:sp>
          <p:nvSpPr>
            <p:cNvPr id="14" name="TextBox 13"/>
            <p:cNvSpPr txBox="1"/>
            <p:nvPr/>
          </p:nvSpPr>
          <p:spPr>
            <a:xfrm>
              <a:off x="7077875" y="3172267"/>
              <a:ext cx="713337"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Austin</a:t>
              </a:r>
              <a:endParaRPr lang="en-US" sz="2000" dirty="0">
                <a:latin typeface="Arial" charset="0"/>
                <a:ea typeface="ＭＳ Ｐゴシック" pitchFamily="34" charset="-128"/>
                <a:cs typeface="Arial" pitchFamily="34" charset="0"/>
                <a:sym typeface="Arial" pitchFamily="26" charset="0"/>
              </a:endParaRPr>
            </a:p>
          </p:txBody>
        </p:sp>
      </p:grpSp>
      <p:grpSp>
        <p:nvGrpSpPr>
          <p:cNvPr id="15" name="Group 18"/>
          <p:cNvGrpSpPr/>
          <p:nvPr/>
        </p:nvGrpSpPr>
        <p:grpSpPr>
          <a:xfrm>
            <a:off x="4571999" y="3591954"/>
            <a:ext cx="3652528" cy="2611898"/>
            <a:chOff x="4571999" y="3591954"/>
            <a:chExt cx="3652528" cy="2611898"/>
          </a:xfrm>
        </p:grpSpPr>
        <p:pic>
          <p:nvPicPr>
            <p:cNvPr id="16" name="Picture 5"/>
            <p:cNvPicPr>
              <a:picLocks noChangeAspect="1" noChangeArrowheads="1"/>
            </p:cNvPicPr>
            <p:nvPr/>
          </p:nvPicPr>
          <p:blipFill>
            <a:blip r:embed="rId6"/>
            <a:srcRect/>
            <a:stretch>
              <a:fillRect/>
            </a:stretch>
          </p:blipFill>
          <p:spPr bwMode="auto">
            <a:xfrm>
              <a:off x="4571999" y="3923816"/>
              <a:ext cx="3277551" cy="2280036"/>
            </a:xfrm>
            <a:prstGeom prst="rect">
              <a:avLst/>
            </a:prstGeom>
            <a:noFill/>
            <a:ln w="9525" cap="flat" cmpd="sng" algn="ctr">
              <a:solidFill>
                <a:schemeClr val="accent1"/>
              </a:solidFill>
              <a:prstDash val="solid"/>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540044" y="3591954"/>
              <a:ext cx="684483" cy="307777"/>
            </a:xfrm>
            <a:prstGeom prst="rect">
              <a:avLst/>
            </a:prstGeom>
            <a:noFill/>
          </p:spPr>
          <p:txBody>
            <a:bodyPr wrap="none" lIns="0" tIns="0" rIns="0" bIns="0" rtlCol="0">
              <a:spAutoFit/>
            </a:bodyPr>
            <a:lstStyle/>
            <a:p>
              <a:r>
                <a:rPr lang="en-US" sz="2000" dirty="0" smtClean="0">
                  <a:latin typeface="Arial" charset="0"/>
                  <a:ea typeface="ＭＳ Ｐゴシック" pitchFamily="34" charset="-128"/>
                  <a:cs typeface="Arial" pitchFamily="34" charset="0"/>
                  <a:sym typeface="Arial" pitchFamily="26" charset="0"/>
                </a:rPr>
                <a:t>Home</a:t>
              </a:r>
              <a:endParaRPr lang="en-US" sz="2000" dirty="0">
                <a:latin typeface="Arial" charset="0"/>
                <a:ea typeface="ＭＳ Ｐゴシック" pitchFamily="34" charset="-128"/>
                <a:cs typeface="Arial" pitchFamily="34" charset="0"/>
                <a:sym typeface="Arial" pitchFamily="26" charset="0"/>
              </a:endParaRPr>
            </a:p>
          </p:txBody>
        </p:sp>
      </p:grpSp>
    </p:spTree>
    <p:extLst>
      <p:ext uri="{BB962C8B-B14F-4D97-AF65-F5344CB8AC3E}">
        <p14:creationId xmlns:p14="http://schemas.microsoft.com/office/powerpoint/2010/main" val="32139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from 2004-2011</a:t>
            </a:r>
          </a:p>
          <a:p>
            <a:pPr marL="285750" indent="-285750" algn="l">
              <a:buFont typeface="Arial" pitchFamily="34" charset="0"/>
              <a:buChar char="•"/>
            </a:pPr>
            <a:r>
              <a:rPr lang="en-US" sz="2000" dirty="0" smtClean="0"/>
              <a:t>Developing World Water Online with ESRI and Kisters </a:t>
            </a:r>
            <a:endParaRPr lang="en-US" sz="2000" dirty="0" smtClean="0">
              <a:solidFill>
                <a:schemeClr val="tx1"/>
              </a:solidFill>
            </a:endParaRP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David R. Maidment</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8" y="261772"/>
            <a:ext cx="2162074" cy="3065628"/>
          </a:xfrm>
          <a:prstGeom prst="rect">
            <a:avLst/>
          </a:prstGeom>
        </p:spPr>
      </p:pic>
    </p:spTree>
    <p:extLst>
      <p:ext uri="{BB962C8B-B14F-4D97-AF65-F5344CB8AC3E}">
        <p14:creationId xmlns:p14="http://schemas.microsoft.com/office/powerpoint/2010/main" val="2537136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62149" y="1175657"/>
            <a:ext cx="7672371" cy="5033554"/>
            <a:chOff x="228599" y="381000"/>
            <a:chExt cx="8710869" cy="586740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27" t="23619"/>
            <a:stretch/>
          </p:blipFill>
          <p:spPr bwMode="auto">
            <a:xfrm>
              <a:off x="228599" y="381000"/>
              <a:ext cx="871086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76950" y="2943225"/>
              <a:ext cx="11430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286" t="36127" r="31032" b="28953"/>
            <a:stretch/>
          </p:blipFill>
          <p:spPr bwMode="auto">
            <a:xfrm>
              <a:off x="457200" y="3947885"/>
              <a:ext cx="3171372" cy="1995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219950" y="794266"/>
              <a:ext cx="1516983" cy="430515"/>
            </a:xfrm>
            <a:prstGeom prst="rect">
              <a:avLst/>
            </a:prstGeom>
            <a:solidFill>
              <a:schemeClr val="bg1"/>
            </a:solidFill>
            <a:ln>
              <a:solidFill>
                <a:schemeClr val="tx1"/>
              </a:solidFill>
            </a:ln>
          </p:spPr>
          <p:txBody>
            <a:bodyPr wrap="square" rtlCol="0">
              <a:spAutoFit/>
            </a:bodyPr>
            <a:lstStyle/>
            <a:p>
              <a:pPr eaLnBrk="1" fontAlgn="auto" hangingPunct="1">
                <a:spcBef>
                  <a:spcPts val="0"/>
                </a:spcBef>
                <a:spcAft>
                  <a:spcPts val="0"/>
                </a:spcAft>
              </a:pPr>
              <a:r>
                <a:rPr lang="en-US" sz="1800" i="1" dirty="0" smtClean="0">
                  <a:solidFill>
                    <a:prstClr val="black"/>
                  </a:solidFill>
                  <a:latin typeface="Calibri"/>
                </a:rPr>
                <a:t>Map Service</a:t>
              </a:r>
              <a:endParaRPr lang="en-US" sz="1800" i="1" dirty="0">
                <a:solidFill>
                  <a:prstClr val="black"/>
                </a:solidFill>
                <a:latin typeface="Calibri"/>
              </a:endParaRPr>
            </a:p>
          </p:txBody>
        </p:sp>
        <p:sp>
          <p:nvSpPr>
            <p:cNvPr id="6" name="TextBox 5"/>
            <p:cNvSpPr txBox="1"/>
            <p:nvPr/>
          </p:nvSpPr>
          <p:spPr>
            <a:xfrm>
              <a:off x="3628572" y="2573893"/>
              <a:ext cx="1642562" cy="430515"/>
            </a:xfrm>
            <a:prstGeom prst="rect">
              <a:avLst/>
            </a:prstGeom>
            <a:solidFill>
              <a:schemeClr val="bg1"/>
            </a:solidFill>
            <a:ln>
              <a:solidFill>
                <a:schemeClr val="tx1"/>
              </a:solidFill>
            </a:ln>
          </p:spPr>
          <p:txBody>
            <a:bodyPr wrap="square" rtlCol="0">
              <a:spAutoFit/>
            </a:bodyPr>
            <a:lstStyle/>
            <a:p>
              <a:pPr eaLnBrk="1" fontAlgn="auto" hangingPunct="1">
                <a:spcBef>
                  <a:spcPts val="0"/>
                </a:spcBef>
                <a:spcAft>
                  <a:spcPts val="0"/>
                </a:spcAft>
              </a:pPr>
              <a:r>
                <a:rPr lang="en-US" sz="1800" i="1" dirty="0" smtClean="0">
                  <a:solidFill>
                    <a:prstClr val="black"/>
                  </a:solidFill>
                  <a:latin typeface="Calibri"/>
                </a:rPr>
                <a:t>Data Service</a:t>
              </a:r>
              <a:endParaRPr lang="en-US" sz="1800" i="1" dirty="0">
                <a:solidFill>
                  <a:prstClr val="black"/>
                </a:solidFill>
                <a:latin typeface="Calibri"/>
              </a:endParaRPr>
            </a:p>
          </p:txBody>
        </p:sp>
        <p:cxnSp>
          <p:nvCxnSpPr>
            <p:cNvPr id="5" name="Straight Arrow Connector 4"/>
            <p:cNvCxnSpPr/>
            <p:nvPr/>
          </p:nvCxnSpPr>
          <p:spPr>
            <a:xfrm flipH="1">
              <a:off x="6248400" y="978932"/>
              <a:ext cx="914400" cy="5450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71134" y="2819400"/>
              <a:ext cx="672465" cy="352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209800" y="2819400"/>
              <a:ext cx="1418772" cy="9869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067817" y="381071"/>
            <a:ext cx="7853368" cy="523220"/>
          </a:xfrm>
          <a:prstGeom prst="rect">
            <a:avLst/>
          </a:prstGeom>
          <a:noFill/>
        </p:spPr>
        <p:txBody>
          <a:bodyPr wrap="none" rtlCol="0">
            <a:spAutoFit/>
          </a:bodyPr>
          <a:lstStyle/>
          <a:p>
            <a:pPr eaLnBrk="1" fontAlgn="auto" hangingPunct="1">
              <a:spcBef>
                <a:spcPts val="0"/>
              </a:spcBef>
              <a:spcAft>
                <a:spcPts val="0"/>
              </a:spcAft>
            </a:pPr>
            <a:r>
              <a:rPr lang="en-US" sz="2800" dirty="0" smtClean="0">
                <a:solidFill>
                  <a:prstClr val="black"/>
                </a:solidFill>
                <a:latin typeface="Calibri"/>
              </a:rPr>
              <a:t>Map and Data Services for USGS Water Observations</a:t>
            </a:r>
            <a:endParaRPr lang="en-US" sz="2800" dirty="0">
              <a:solidFill>
                <a:prstClr val="black"/>
              </a:solidFill>
              <a:latin typeface="Calibri"/>
            </a:endParaRPr>
          </a:p>
        </p:txBody>
      </p:sp>
      <p:sp>
        <p:nvSpPr>
          <p:cNvPr id="8" name="Rectangle 7"/>
          <p:cNvSpPr/>
          <p:nvPr/>
        </p:nvSpPr>
        <p:spPr>
          <a:xfrm>
            <a:off x="3484338" y="6295182"/>
            <a:ext cx="2191626" cy="369332"/>
          </a:xfrm>
          <a:prstGeom prst="rect">
            <a:avLst/>
          </a:prstGeom>
        </p:spPr>
        <p:txBody>
          <a:bodyPr wrap="none">
            <a:spAutoFit/>
          </a:bodyPr>
          <a:lstStyle/>
          <a:p>
            <a:pPr eaLnBrk="1" fontAlgn="auto" hangingPunct="1">
              <a:spcBef>
                <a:spcPts val="0"/>
              </a:spcBef>
              <a:spcAft>
                <a:spcPts val="0"/>
              </a:spcAft>
            </a:pPr>
            <a:r>
              <a:rPr lang="en-US" sz="1800" u="sng" dirty="0" smtClean="0">
                <a:solidFill>
                  <a:srgbClr val="0000FF"/>
                </a:solidFill>
                <a:ea typeface="Calibri" panose="020F0502020204030204" pitchFamily="34" charset="0"/>
                <a:hlinkClick r:id="rId4"/>
              </a:rPr>
              <a:t>http://bit.ly/13KKQyi</a:t>
            </a:r>
            <a:endParaRPr lang="en-US" sz="1800" dirty="0">
              <a:solidFill>
                <a:prstClr val="black"/>
              </a:solidFill>
              <a:latin typeface="Calibri"/>
            </a:endParaRPr>
          </a:p>
        </p:txBody>
      </p:sp>
      <p:sp>
        <p:nvSpPr>
          <p:cNvPr id="9" name="TextBox 8"/>
          <p:cNvSpPr txBox="1"/>
          <p:nvPr/>
        </p:nvSpPr>
        <p:spPr>
          <a:xfrm>
            <a:off x="1277779" y="6331338"/>
            <a:ext cx="195418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ArcGIS Online Map</a:t>
            </a:r>
            <a:endParaRPr lang="en-US" sz="1800" dirty="0">
              <a:solidFill>
                <a:prstClr val="black"/>
              </a:solidFill>
              <a:latin typeface="Calibri"/>
            </a:endParaRPr>
          </a:p>
        </p:txBody>
      </p:sp>
    </p:spTree>
    <p:extLst>
      <p:ext uri="{BB962C8B-B14F-4D97-AF65-F5344CB8AC3E}">
        <p14:creationId xmlns:p14="http://schemas.microsoft.com/office/powerpoint/2010/main" val="1287217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ArcGIS Resources</a:t>
            </a:r>
            <a:endParaRPr lang="en-US" sz="3200" dirty="0"/>
          </a:p>
        </p:txBody>
      </p:sp>
      <p:pic>
        <p:nvPicPr>
          <p:cNvPr id="6" name="Picture 5"/>
          <p:cNvPicPr>
            <a:picLocks noChangeAspect="1"/>
          </p:cNvPicPr>
          <p:nvPr/>
        </p:nvPicPr>
        <p:blipFill>
          <a:blip r:embed="rId3"/>
          <a:stretch>
            <a:fillRect/>
          </a:stretch>
        </p:blipFill>
        <p:spPr>
          <a:xfrm>
            <a:off x="394758" y="1942763"/>
            <a:ext cx="8354483" cy="4010891"/>
          </a:xfrm>
          <a:prstGeom prst="rect">
            <a:avLst/>
          </a:prstGeom>
          <a:ln w="3175">
            <a:solidFill>
              <a:schemeClr val="bg1">
                <a:lumMod val="65000"/>
              </a:schemeClr>
            </a:solidFill>
          </a:ln>
        </p:spPr>
      </p:pic>
      <p:sp>
        <p:nvSpPr>
          <p:cNvPr id="7" name="Rectangle 6"/>
          <p:cNvSpPr/>
          <p:nvPr/>
        </p:nvSpPr>
        <p:spPr>
          <a:xfrm>
            <a:off x="2895600" y="1297682"/>
            <a:ext cx="3674534" cy="461665"/>
          </a:xfrm>
          <a:prstGeom prst="rect">
            <a:avLst/>
          </a:prstGeom>
        </p:spPr>
        <p:txBody>
          <a:bodyPr wrap="square">
            <a:spAutoFit/>
          </a:bodyPr>
          <a:lstStyle/>
          <a:p>
            <a:r>
              <a:rPr lang="en-US" dirty="0">
                <a:hlinkClick r:id="rId4"/>
              </a:rPr>
              <a:t>http://</a:t>
            </a:r>
            <a:r>
              <a:rPr lang="en-US" dirty="0" smtClean="0">
                <a:hlinkClick r:id="rId4"/>
              </a:rPr>
              <a:t>resources.arcgis.com/</a:t>
            </a:r>
            <a:r>
              <a:rPr lang="en-US" dirty="0" smtClean="0"/>
              <a:t> </a:t>
            </a:r>
            <a:endParaRPr lang="en-US" dirty="0"/>
          </a:p>
        </p:txBody>
      </p:sp>
    </p:spTree>
    <p:extLst>
      <p:ext uri="{BB962C8B-B14F-4D97-AF65-F5344CB8AC3E}">
        <p14:creationId xmlns:p14="http://schemas.microsoft.com/office/powerpoint/2010/main" val="944902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 Resource Center</a:t>
            </a:r>
            <a:endParaRPr lang="en-US" dirty="0"/>
          </a:p>
        </p:txBody>
      </p:sp>
      <p:pic>
        <p:nvPicPr>
          <p:cNvPr id="4" name="Picture 3"/>
          <p:cNvPicPr>
            <a:picLocks noChangeAspect="1"/>
          </p:cNvPicPr>
          <p:nvPr/>
        </p:nvPicPr>
        <p:blipFill>
          <a:blip r:embed="rId2"/>
          <a:stretch>
            <a:fillRect/>
          </a:stretch>
        </p:blipFill>
        <p:spPr>
          <a:xfrm>
            <a:off x="685800" y="1923275"/>
            <a:ext cx="7496570" cy="4358992"/>
          </a:xfrm>
          <a:prstGeom prst="rect">
            <a:avLst/>
          </a:prstGeom>
          <a:ln w="3175">
            <a:solidFill>
              <a:schemeClr val="tx1"/>
            </a:solidFill>
          </a:ln>
        </p:spPr>
      </p:pic>
      <p:sp>
        <p:nvSpPr>
          <p:cNvPr id="5" name="Rectangle 4"/>
          <p:cNvSpPr/>
          <p:nvPr/>
        </p:nvSpPr>
        <p:spPr>
          <a:xfrm>
            <a:off x="1473201" y="1376272"/>
            <a:ext cx="6527800" cy="461665"/>
          </a:xfrm>
          <a:prstGeom prst="rect">
            <a:avLst/>
          </a:prstGeom>
        </p:spPr>
        <p:txBody>
          <a:bodyPr wrap="square">
            <a:spAutoFit/>
          </a:bodyPr>
          <a:lstStyle/>
          <a:p>
            <a:r>
              <a:rPr lang="en-US" dirty="0">
                <a:hlinkClick r:id="rId3"/>
              </a:rPr>
              <a:t>http://resources.arcgis.com/en/communities/hydro/</a:t>
            </a:r>
            <a:endParaRPr lang="en-US" dirty="0"/>
          </a:p>
        </p:txBody>
      </p:sp>
    </p:spTree>
    <p:extLst>
      <p:ext uri="{BB962C8B-B14F-4D97-AF65-F5344CB8AC3E}">
        <p14:creationId xmlns:p14="http://schemas.microsoft.com/office/powerpoint/2010/main" val="541683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01600"/>
            <a:ext cx="7772400" cy="1143000"/>
          </a:xfrm>
        </p:spPr>
        <p:txBody>
          <a:bodyPr/>
          <a:lstStyle/>
          <a:p>
            <a:r>
              <a:rPr lang="en-US" dirty="0" smtClean="0"/>
              <a:t>World Hydro Overlay Map</a:t>
            </a:r>
            <a:endParaRPr lang="en-US" dirty="0"/>
          </a:p>
        </p:txBody>
      </p:sp>
      <p:grpSp>
        <p:nvGrpSpPr>
          <p:cNvPr id="4" name="Group 3"/>
          <p:cNvGrpSpPr/>
          <p:nvPr/>
        </p:nvGrpSpPr>
        <p:grpSpPr>
          <a:xfrm>
            <a:off x="951194" y="1424484"/>
            <a:ext cx="5390003" cy="3235405"/>
            <a:chOff x="1144917" y="1973340"/>
            <a:chExt cx="5390003" cy="3235405"/>
          </a:xfrm>
          <a:effectLst/>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917" y="1973340"/>
              <a:ext cx="5390003" cy="3235405"/>
            </a:xfrm>
            <a:prstGeom prst="rect">
              <a:avLst/>
            </a:prstGeom>
            <a:noFill/>
            <a:ln w="19050" cmpd="sng">
              <a:solidFill>
                <a:schemeClr val="accent2">
                  <a:lumMod val="60000"/>
                  <a:lumOff val="40000"/>
                </a:schemeClr>
              </a:solidFill>
              <a:miter lim="800000"/>
              <a:headEnd/>
              <a:tailEnd/>
            </a:ln>
            <a:effectLst>
              <a:outerShdw blurRad="127000" dist="63500" dir="2700000" algn="ctr" rotWithShape="0">
                <a:schemeClr val="accent4">
                  <a:lumMod val="50000"/>
                  <a:alpha val="40000"/>
                </a:scheme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144917" y="1973340"/>
              <a:ext cx="2288287" cy="329855"/>
            </a:xfrm>
            <a:prstGeom prst="rect">
              <a:avLst/>
            </a:prstGeom>
            <a:gradFill flip="none" rotWithShape="1">
              <a:gsLst>
                <a:gs pos="15000">
                  <a:srgbClr val="007AC2">
                    <a:alpha val="70000"/>
                  </a:srgbClr>
                </a:gs>
                <a:gs pos="1000">
                  <a:srgbClr val="007AC2">
                    <a:alpha val="0"/>
                  </a:srgbClr>
                </a:gs>
                <a:gs pos="100000">
                  <a:srgbClr val="007AC2">
                    <a:alpha val="0"/>
                  </a:srgbClr>
                </a:gs>
                <a:gs pos="65000">
                  <a:srgbClr val="007AC2">
                    <a:alpha val="65000"/>
                  </a:srgbClr>
                </a:gs>
              </a:gsLst>
              <a:lin ang="0" scaled="1"/>
              <a:tileRect/>
            </a:gradFill>
            <a:ln w="19050">
              <a:solidFill>
                <a:schemeClr val="accent2">
                  <a:lumMod val="60000"/>
                  <a:lumOff val="40000"/>
                </a:schemeClr>
              </a:solidFill>
            </a:ln>
            <a:effectLst/>
          </p:spPr>
          <p:txBody>
            <a:bodyPr wrap="none" lIns="274320" tIns="0" rIns="0" bIns="0" rtlCol="0" anchor="ctr">
              <a:noAutofit/>
            </a:bodyPr>
            <a:lstStyle/>
            <a:p>
              <a:pPr eaLnBrk="0" hangingPunct="0">
                <a:lnSpc>
                  <a:spcPts val="1800"/>
                </a:lnSpc>
              </a:pPr>
              <a:r>
                <a:rPr lang="en-US" sz="1500" b="1" dirty="0" smtClean="0">
                  <a:solidFill>
                    <a:schemeClr val="bg1"/>
                  </a:solidFill>
                  <a:effectLst>
                    <a:outerShdw blurRad="50800" dist="38100" dir="2700000" algn="tl" rotWithShape="0">
                      <a:srgbClr val="000000">
                        <a:alpha val="43000"/>
                      </a:srgbClr>
                    </a:outerShdw>
                  </a:effectLst>
                  <a:ea typeface="+mn-ea"/>
                  <a:cs typeface="+mn-cs"/>
                </a:rPr>
                <a:t>World</a:t>
              </a:r>
            </a:p>
          </p:txBody>
        </p:sp>
      </p:grpSp>
      <p:grpSp>
        <p:nvGrpSpPr>
          <p:cNvPr id="5" name="Group 4"/>
          <p:cNvGrpSpPr/>
          <p:nvPr/>
        </p:nvGrpSpPr>
        <p:grpSpPr>
          <a:xfrm>
            <a:off x="1482050" y="1856305"/>
            <a:ext cx="5377094" cy="3240782"/>
            <a:chOff x="1604141" y="1735592"/>
            <a:chExt cx="5377094" cy="3240782"/>
          </a:xfrm>
          <a:effectLst/>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487" b="499"/>
            <a:stretch/>
          </p:blipFill>
          <p:spPr bwMode="auto">
            <a:xfrm>
              <a:off x="1604141" y="1735592"/>
              <a:ext cx="5377094" cy="3240782"/>
            </a:xfrm>
            <a:prstGeom prst="rect">
              <a:avLst/>
            </a:prstGeom>
            <a:noFill/>
            <a:ln w="19050" cmpd="sng">
              <a:solidFill>
                <a:schemeClr val="accent2">
                  <a:lumMod val="60000"/>
                  <a:lumOff val="40000"/>
                </a:schemeClr>
              </a:solidFill>
              <a:miter lim="800000"/>
              <a:headEnd/>
              <a:tailEnd/>
            </a:ln>
            <a:effectLst>
              <a:outerShdw blurRad="127000" dist="63500" dir="2700000" algn="ctr" rotWithShape="0">
                <a:schemeClr val="accent4">
                  <a:lumMod val="50000"/>
                  <a:alpha val="40000"/>
                </a:scheme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604141" y="1735592"/>
              <a:ext cx="2288287" cy="329184"/>
            </a:xfrm>
            <a:prstGeom prst="rect">
              <a:avLst/>
            </a:prstGeom>
            <a:gradFill flip="none" rotWithShape="1">
              <a:gsLst>
                <a:gs pos="15000">
                  <a:srgbClr val="007AC2">
                    <a:alpha val="70000"/>
                  </a:srgbClr>
                </a:gs>
                <a:gs pos="1000">
                  <a:srgbClr val="007AC2">
                    <a:alpha val="0"/>
                  </a:srgbClr>
                </a:gs>
                <a:gs pos="100000">
                  <a:srgbClr val="007AC2">
                    <a:alpha val="0"/>
                  </a:srgbClr>
                </a:gs>
                <a:gs pos="65000">
                  <a:srgbClr val="007AC2">
                    <a:alpha val="65000"/>
                  </a:srgbClr>
                </a:gs>
              </a:gsLst>
              <a:lin ang="0" scaled="1"/>
              <a:tileRect/>
            </a:gradFill>
            <a:ln w="19050">
              <a:solidFill>
                <a:schemeClr val="accent2">
                  <a:lumMod val="60000"/>
                  <a:lumOff val="40000"/>
                </a:schemeClr>
              </a:solidFill>
            </a:ln>
            <a:effectLst/>
          </p:spPr>
          <p:txBody>
            <a:bodyPr wrap="none" lIns="274320" tIns="0" rIns="0" bIns="0" rtlCol="0" anchor="ctr">
              <a:noAutofit/>
            </a:bodyPr>
            <a:lstStyle>
              <a:defPPr>
                <a:defRPr lang="en-US"/>
              </a:defPPr>
              <a:lvl1pPr eaLnBrk="0" hangingPunct="0">
                <a:lnSpc>
                  <a:spcPts val="1800"/>
                </a:lnSpc>
                <a:defRPr sz="1500" b="1">
                  <a:solidFill>
                    <a:schemeClr val="bg1"/>
                  </a:solidFill>
                  <a:effectLst>
                    <a:outerShdw blurRad="50800" dist="38100" dir="2700000" algn="tl" rotWithShape="0">
                      <a:srgbClr val="000000">
                        <a:alpha val="43000"/>
                      </a:srgbClr>
                    </a:outerShdw>
                  </a:effectLst>
                </a:defRPr>
              </a:lvl1pPr>
            </a:lstStyle>
            <a:p>
              <a:r>
                <a:rPr lang="en-US" dirty="0"/>
                <a:t>United States</a:t>
              </a:r>
            </a:p>
          </p:txBody>
        </p:sp>
      </p:grpSp>
      <p:grpSp>
        <p:nvGrpSpPr>
          <p:cNvPr id="6" name="Group 5"/>
          <p:cNvGrpSpPr/>
          <p:nvPr/>
        </p:nvGrpSpPr>
        <p:grpSpPr>
          <a:xfrm>
            <a:off x="1935421" y="2293503"/>
            <a:ext cx="5337257" cy="3235405"/>
            <a:chOff x="4580520" y="1365868"/>
            <a:chExt cx="5337257" cy="3235405"/>
          </a:xfrm>
          <a:effectLst/>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0670" r="4271" b="9889"/>
            <a:stretch/>
          </p:blipFill>
          <p:spPr bwMode="auto">
            <a:xfrm>
              <a:off x="4580520" y="1365868"/>
              <a:ext cx="5337257" cy="3235405"/>
            </a:xfrm>
            <a:prstGeom prst="rect">
              <a:avLst/>
            </a:prstGeom>
            <a:noFill/>
            <a:ln w="19050" cmpd="sng">
              <a:solidFill>
                <a:schemeClr val="accent2">
                  <a:lumMod val="60000"/>
                  <a:lumOff val="40000"/>
                </a:schemeClr>
              </a:solidFill>
              <a:miter lim="800000"/>
              <a:headEnd/>
              <a:tailEnd/>
            </a:ln>
            <a:effectLst>
              <a:outerShdw blurRad="127000" dist="63500" dir="2700000" algn="ctr" rotWithShape="0">
                <a:schemeClr val="accent4">
                  <a:lumMod val="50000"/>
                  <a:alpha val="40000"/>
                </a:scheme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4580520" y="1365868"/>
              <a:ext cx="2277524" cy="328418"/>
            </a:xfrm>
            <a:prstGeom prst="rect">
              <a:avLst/>
            </a:prstGeom>
            <a:gradFill flip="none" rotWithShape="1">
              <a:gsLst>
                <a:gs pos="15000">
                  <a:srgbClr val="007AC2">
                    <a:alpha val="70000"/>
                  </a:srgbClr>
                </a:gs>
                <a:gs pos="1000">
                  <a:srgbClr val="007AC2">
                    <a:alpha val="0"/>
                  </a:srgbClr>
                </a:gs>
                <a:gs pos="100000">
                  <a:srgbClr val="007AC2">
                    <a:alpha val="0"/>
                  </a:srgbClr>
                </a:gs>
                <a:gs pos="65000">
                  <a:srgbClr val="007AC2">
                    <a:alpha val="65000"/>
                  </a:srgbClr>
                </a:gs>
              </a:gsLst>
              <a:lin ang="0" scaled="1"/>
              <a:tileRect/>
            </a:gradFill>
            <a:ln w="19050">
              <a:solidFill>
                <a:schemeClr val="accent2">
                  <a:lumMod val="60000"/>
                  <a:lumOff val="40000"/>
                </a:schemeClr>
              </a:solidFill>
            </a:ln>
            <a:effectLst/>
          </p:spPr>
          <p:txBody>
            <a:bodyPr wrap="none" lIns="274320" tIns="0" rIns="0" bIns="0" rtlCol="0" anchor="ctr">
              <a:noAutofit/>
            </a:bodyPr>
            <a:lstStyle>
              <a:defPPr>
                <a:defRPr lang="en-US"/>
              </a:defPPr>
              <a:lvl1pPr eaLnBrk="0" hangingPunct="0">
                <a:lnSpc>
                  <a:spcPts val="1800"/>
                </a:lnSpc>
                <a:defRPr sz="1500" b="1">
                  <a:solidFill>
                    <a:schemeClr val="bg1"/>
                  </a:solidFill>
                  <a:effectLst>
                    <a:outerShdw blurRad="50800" dist="38100" dir="2700000" algn="tl" rotWithShape="0">
                      <a:srgbClr val="000000">
                        <a:alpha val="43000"/>
                      </a:srgbClr>
                    </a:outerShdw>
                  </a:effectLst>
                </a:defRPr>
              </a:lvl1pPr>
            </a:lstStyle>
            <a:p>
              <a:r>
                <a:rPr lang="en-US" dirty="0"/>
                <a:t>Texas</a:t>
              </a:r>
            </a:p>
          </p:txBody>
        </p:sp>
      </p:grpSp>
      <p:grpSp>
        <p:nvGrpSpPr>
          <p:cNvPr id="7" name="Group 6"/>
          <p:cNvGrpSpPr/>
          <p:nvPr/>
        </p:nvGrpSpPr>
        <p:grpSpPr>
          <a:xfrm>
            <a:off x="2381243" y="2725324"/>
            <a:ext cx="5344806" cy="3235405"/>
            <a:chOff x="3264234" y="2371805"/>
            <a:chExt cx="5344806" cy="3235405"/>
          </a:xfrm>
          <a:effectLst/>
        </p:grpSpPr>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 t="16666" r="1585" b="17636"/>
            <a:stretch/>
          </p:blipFill>
          <p:spPr bwMode="auto">
            <a:xfrm>
              <a:off x="3264234" y="2371805"/>
              <a:ext cx="5344806" cy="3235405"/>
            </a:xfrm>
            <a:prstGeom prst="rect">
              <a:avLst/>
            </a:prstGeom>
            <a:noFill/>
            <a:ln w="19050" cmpd="sng">
              <a:solidFill>
                <a:schemeClr val="accent2">
                  <a:lumMod val="60000"/>
                  <a:lumOff val="40000"/>
                </a:schemeClr>
              </a:solidFill>
              <a:miter lim="800000"/>
              <a:headEnd/>
              <a:tailEnd/>
            </a:ln>
            <a:effectLst>
              <a:outerShdw blurRad="127000" dist="63500" dir="2700000" algn="ctr" rotWithShape="0">
                <a:schemeClr val="accent4">
                  <a:lumMod val="50000"/>
                  <a:alpha val="40000"/>
                </a:schemeClr>
              </a:outerShdw>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3264234" y="2371806"/>
              <a:ext cx="2278399" cy="329424"/>
            </a:xfrm>
            <a:prstGeom prst="rect">
              <a:avLst/>
            </a:prstGeom>
            <a:gradFill flip="none" rotWithShape="1">
              <a:gsLst>
                <a:gs pos="15000">
                  <a:srgbClr val="007AC2">
                    <a:alpha val="70000"/>
                  </a:srgbClr>
                </a:gs>
                <a:gs pos="1000">
                  <a:srgbClr val="007AC2">
                    <a:alpha val="0"/>
                  </a:srgbClr>
                </a:gs>
                <a:gs pos="100000">
                  <a:srgbClr val="007AC2">
                    <a:alpha val="0"/>
                  </a:srgbClr>
                </a:gs>
                <a:gs pos="65000">
                  <a:srgbClr val="007AC2">
                    <a:alpha val="65000"/>
                  </a:srgbClr>
                </a:gs>
              </a:gsLst>
              <a:lin ang="0" scaled="1"/>
              <a:tileRect/>
            </a:gradFill>
            <a:ln w="19050">
              <a:solidFill>
                <a:schemeClr val="accent2">
                  <a:lumMod val="60000"/>
                  <a:lumOff val="40000"/>
                </a:schemeClr>
              </a:solidFill>
            </a:ln>
            <a:effectLst/>
          </p:spPr>
          <p:txBody>
            <a:bodyPr wrap="none" lIns="274320" tIns="0" rIns="0" bIns="0" rtlCol="0" anchor="ctr">
              <a:noAutofit/>
            </a:bodyPr>
            <a:lstStyle>
              <a:defPPr>
                <a:defRPr lang="en-US"/>
              </a:defPPr>
              <a:lvl1pPr eaLnBrk="0" hangingPunct="0">
                <a:lnSpc>
                  <a:spcPts val="1800"/>
                </a:lnSpc>
                <a:defRPr sz="1500" b="1">
                  <a:solidFill>
                    <a:schemeClr val="bg1"/>
                  </a:solidFill>
                  <a:effectLst>
                    <a:outerShdw blurRad="50800" dist="38100" dir="2700000" algn="tl" rotWithShape="0">
                      <a:srgbClr val="000000">
                        <a:alpha val="43000"/>
                      </a:srgbClr>
                    </a:outerShdw>
                  </a:effectLst>
                </a:defRPr>
              </a:lvl1pPr>
            </a:lstStyle>
            <a:p>
              <a:r>
                <a:rPr lang="en-US" dirty="0"/>
                <a:t>My Home</a:t>
              </a:r>
            </a:p>
          </p:txBody>
        </p:sp>
      </p:grpSp>
      <p:grpSp>
        <p:nvGrpSpPr>
          <p:cNvPr id="9" name="Group 8"/>
          <p:cNvGrpSpPr/>
          <p:nvPr/>
        </p:nvGrpSpPr>
        <p:grpSpPr>
          <a:xfrm>
            <a:off x="2834614" y="3157144"/>
            <a:ext cx="5334043" cy="3235405"/>
            <a:chOff x="3900603" y="3073237"/>
            <a:chExt cx="5334043" cy="3235405"/>
          </a:xfrm>
          <a:effectLst/>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76" t="5018" r="4226" b="17991"/>
            <a:stretch/>
          </p:blipFill>
          <p:spPr>
            <a:xfrm>
              <a:off x="3900603" y="3073237"/>
              <a:ext cx="5334043" cy="3235405"/>
            </a:xfrm>
            <a:prstGeom prst="rect">
              <a:avLst/>
            </a:prstGeom>
            <a:noFill/>
            <a:ln w="19050" cmpd="sng">
              <a:solidFill>
                <a:schemeClr val="accent2">
                  <a:lumMod val="60000"/>
                  <a:lumOff val="40000"/>
                </a:schemeClr>
              </a:solidFill>
              <a:miter lim="800000"/>
              <a:headEnd/>
              <a:tailEnd/>
            </a:ln>
            <a:effectLst>
              <a:outerShdw blurRad="127000" dist="63500" dir="2700000" algn="ctr" rotWithShape="0">
                <a:schemeClr val="accent4">
                  <a:lumMod val="50000"/>
                  <a:alpha val="40000"/>
                </a:schemeClr>
              </a:outerShdw>
            </a:effectLst>
          </p:spPr>
        </p:pic>
        <p:sp>
          <p:nvSpPr>
            <p:cNvPr id="13" name="TextBox 12"/>
            <p:cNvSpPr txBox="1"/>
            <p:nvPr/>
          </p:nvSpPr>
          <p:spPr>
            <a:xfrm>
              <a:off x="3900603" y="3073238"/>
              <a:ext cx="2287816" cy="327514"/>
            </a:xfrm>
            <a:prstGeom prst="rect">
              <a:avLst/>
            </a:prstGeom>
            <a:gradFill flip="none" rotWithShape="1">
              <a:gsLst>
                <a:gs pos="15000">
                  <a:srgbClr val="007AC2">
                    <a:alpha val="70000"/>
                  </a:srgbClr>
                </a:gs>
                <a:gs pos="1000">
                  <a:srgbClr val="007AC2">
                    <a:alpha val="0"/>
                  </a:srgbClr>
                </a:gs>
                <a:gs pos="100000">
                  <a:srgbClr val="007AC2">
                    <a:alpha val="0"/>
                  </a:srgbClr>
                </a:gs>
                <a:gs pos="65000">
                  <a:srgbClr val="007AC2">
                    <a:alpha val="65000"/>
                  </a:srgbClr>
                </a:gs>
              </a:gsLst>
              <a:lin ang="0" scaled="1"/>
              <a:tileRect/>
            </a:gradFill>
            <a:ln w="19050">
              <a:solidFill>
                <a:schemeClr val="accent2">
                  <a:lumMod val="60000"/>
                  <a:lumOff val="40000"/>
                </a:schemeClr>
              </a:solidFill>
            </a:ln>
            <a:effectLst/>
          </p:spPr>
          <p:txBody>
            <a:bodyPr wrap="none" lIns="274320" tIns="0" rIns="0" bIns="0" rtlCol="0" anchor="ctr">
              <a:noAutofit/>
            </a:bodyPr>
            <a:lstStyle>
              <a:defPPr>
                <a:defRPr lang="en-US"/>
              </a:defPPr>
              <a:lvl1pPr eaLnBrk="0" hangingPunct="0">
                <a:lnSpc>
                  <a:spcPts val="1800"/>
                </a:lnSpc>
                <a:defRPr sz="1500" b="1">
                  <a:solidFill>
                    <a:schemeClr val="bg1"/>
                  </a:solidFill>
                  <a:effectLst>
                    <a:outerShdw blurRad="50800" dist="38100" dir="2700000" algn="tl" rotWithShape="0">
                      <a:srgbClr val="000000">
                        <a:alpha val="43000"/>
                      </a:srgbClr>
                    </a:outerShdw>
                  </a:effectLst>
                </a:defRPr>
              </a:lvl1pPr>
            </a:lstStyle>
            <a:p>
              <a:r>
                <a:rPr lang="en-US" dirty="0"/>
                <a:t>My Stream</a:t>
              </a:r>
            </a:p>
          </p:txBody>
        </p:sp>
      </p:grpSp>
    </p:spTree>
    <p:extLst>
      <p:ext uri="{BB962C8B-B14F-4D97-AF65-F5344CB8AC3E}">
        <p14:creationId xmlns:p14="http://schemas.microsoft.com/office/powerpoint/2010/main" val="313529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33884" cy="1405538"/>
          </a:xfrm>
        </p:spPr>
        <p:txBody>
          <a:bodyPr>
            <a:noAutofit/>
          </a:bodyPr>
          <a:lstStyle/>
          <a:p>
            <a:r>
              <a:rPr lang="en-US" baseline="-25000" dirty="0" smtClean="0"/>
              <a:t>HydroShare is a web based collaborative system to </a:t>
            </a:r>
            <a:r>
              <a:rPr lang="en-US" baseline="-25000" dirty="0"/>
              <a:t>support </a:t>
            </a:r>
            <a:r>
              <a:rPr lang="en-US" baseline="-25000" dirty="0" smtClean="0"/>
              <a:t>analysis</a:t>
            </a:r>
            <a:r>
              <a:rPr lang="en-US" baseline="-25000" dirty="0"/>
              <a:t>, modeling and data publication</a:t>
            </a:r>
          </a:p>
        </p:txBody>
      </p:sp>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eaLnBrk="1" fontAlgn="auto" hangingPunct="1">
                <a:spcBef>
                  <a:spcPts val="0"/>
                </a:spcBef>
                <a:spcAft>
                  <a:spcPts val="0"/>
                </a:spcAft>
              </a:pP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4"/>
            </p:cNvPr>
            <p:cNvPicPr>
              <a:picLocks noChangeAspect="1" noChangeArrowheads="1"/>
            </p:cNvPicPr>
            <p:nvPr/>
          </p:nvPicPr>
          <p:blipFill>
            <a:blip r:embed="rId5"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Data</a:t>
            </a:r>
            <a:endParaRPr lang="en-US" sz="1800"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Analysis</a:t>
            </a:r>
            <a:endParaRPr lang="en-US" sz="1800"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Models</a:t>
            </a:r>
            <a:endParaRPr lang="en-US" sz="1800" dirty="0">
              <a:solidFill>
                <a:prstClr val="black"/>
              </a:solidFill>
              <a:latin typeface="Arial" pitchFamily="34" charset="0"/>
              <a:cs typeface="Arial" pitchFamily="34" charset="0"/>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eaLnBrk="1" fontAlgn="auto" hangingPunct="1">
              <a:spcBef>
                <a:spcPts val="0"/>
              </a:spcBef>
              <a:spcAft>
                <a:spcPts val="0"/>
              </a:spcAft>
              <a:defRPr/>
            </a:pPr>
            <a:r>
              <a:rPr lang="en-US" dirty="0">
                <a:solidFill>
                  <a:prstClr val="black"/>
                </a:solidFill>
                <a:latin typeface="Calibri"/>
              </a:rPr>
              <a:t>Collaboration</a:t>
            </a:r>
          </a:p>
        </p:txBody>
      </p:sp>
      <p:pic>
        <p:nvPicPr>
          <p:cNvPr id="31" name="Picture 2" descr="C:\Users\rayi\Dropbox\NSF SSI Hydrology\SI2 Jan 2013 Mtg\1 Pager\pics\people_0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3" name="TextBox 32"/>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eaLnBrk="1" fontAlgn="auto" hangingPunct="1">
              <a:spcBef>
                <a:spcPts val="0"/>
              </a:spcBef>
              <a:spcAft>
                <a:spcPts val="0"/>
              </a:spcAft>
              <a:defRPr/>
            </a:pPr>
            <a:r>
              <a:rPr lang="en-US" sz="2000" dirty="0" smtClean="0">
                <a:solidFill>
                  <a:prstClr val="black"/>
                </a:solidFill>
                <a:latin typeface="Calibri"/>
              </a:rPr>
              <a:t>Publication, Archival, </a:t>
            </a:r>
            <a:r>
              <a:rPr lang="en-US" sz="2000" dirty="0" err="1" smtClean="0">
                <a:solidFill>
                  <a:prstClr val="black"/>
                </a:solidFill>
                <a:latin typeface="Calibri"/>
              </a:rPr>
              <a:t>Curation</a:t>
            </a:r>
            <a:endParaRPr lang="en-US" sz="2000" dirty="0">
              <a:solidFill>
                <a:prstClr val="black"/>
              </a:solidFill>
              <a:latin typeface="Calibri"/>
            </a:endParaRPr>
          </a:p>
        </p:txBody>
      </p:sp>
    </p:spTree>
    <p:extLst>
      <p:ext uri="{BB962C8B-B14F-4D97-AF65-F5344CB8AC3E}">
        <p14:creationId xmlns:p14="http://schemas.microsoft.com/office/powerpoint/2010/main" val="622063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smtClean="0">
                <a:solidFill>
                  <a:schemeClr val="tx2"/>
                </a:solidFill>
              </a:rPr>
              <a:t>GIS and HIS</a:t>
            </a:r>
          </a:p>
          <a:p>
            <a:r>
              <a:rPr lang="en-US" i="1"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127" name="Document" r:id="rId4" imgW="2507760" imgH="1781280" progId="Word.Document.8">
                  <p:embed/>
                </p:oleObj>
              </mc:Choice>
              <mc:Fallback>
                <p:oleObj name="Document" r:id="rId4" imgW="2507760" imgH="1781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167307" cy="3046988"/>
          </a:xfrm>
          <a:prstGeom prst="rect">
            <a:avLst/>
          </a:prstGeom>
          <a:noFill/>
          <a:ln w="9525">
            <a:noFill/>
            <a:miter lim="800000"/>
            <a:headEnd/>
            <a:tailEnd/>
          </a:ln>
        </p:spPr>
        <p:txBody>
          <a:bodyPr wrap="none">
            <a:spAutoFit/>
          </a:bodyPr>
          <a:lstStyle/>
          <a:p>
            <a:r>
              <a:rPr lang="en-US" dirty="0"/>
              <a:t>Austin: </a:t>
            </a:r>
          </a:p>
          <a:p>
            <a:endParaRPr lang="en-US" dirty="0"/>
          </a:p>
          <a:p>
            <a:endParaRPr lang="en-US" dirty="0"/>
          </a:p>
          <a:p>
            <a:r>
              <a:rPr lang="en-US" dirty="0"/>
              <a:t>Logan:</a:t>
            </a:r>
          </a:p>
          <a:p>
            <a:endParaRPr lang="en-US" dirty="0"/>
          </a:p>
          <a:p>
            <a:endParaRPr lang="en-US" dirty="0"/>
          </a:p>
          <a:p>
            <a:endParaRPr lang="en-US" dirty="0"/>
          </a:p>
          <a:p>
            <a:endParaRPr lang="en-US" dirty="0"/>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715" r="12513"/>
          <a:stretch/>
        </p:blipFill>
        <p:spPr>
          <a:xfrm>
            <a:off x="457200" y="1001601"/>
            <a:ext cx="2057400" cy="2880881"/>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904671974"/>
              </p:ext>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7194"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
        <p:nvSpPr>
          <p:cNvPr id="9" name="Subtitle 2"/>
          <p:cNvSpPr txBox="1">
            <a:spLocks/>
          </p:cNvSpPr>
          <p:nvPr/>
        </p:nvSpPr>
        <p:spPr bwMode="auto">
          <a:xfrm>
            <a:off x="2971800" y="1175484"/>
            <a:ext cx="6172200" cy="54158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285750" indent="-285750">
              <a:buFont typeface="Arial" pitchFamily="34" charset="0"/>
              <a:buChar char="•"/>
            </a:pPr>
            <a:r>
              <a:rPr lang="en-US" sz="2000" dirty="0" err="1" smtClean="0"/>
              <a:t>B.Sc</a:t>
            </a:r>
            <a:r>
              <a:rPr lang="en-US" sz="2000" dirty="0" smtClean="0"/>
              <a:t> </a:t>
            </a:r>
            <a:r>
              <a:rPr lang="en-US" sz="2000" dirty="0" err="1"/>
              <a:t>Eng</a:t>
            </a:r>
            <a:r>
              <a:rPr lang="en-US" sz="2000" dirty="0"/>
              <a:t> in Civil Engineering from the University of Natal, Durban, South Africa 1981</a:t>
            </a:r>
          </a:p>
          <a:p>
            <a:pPr marL="285750" indent="-285750">
              <a:buFont typeface="Arial" pitchFamily="34" charset="0"/>
              <a:buChar char="•"/>
            </a:pPr>
            <a:r>
              <a:rPr lang="en-US" sz="2000" dirty="0"/>
              <a:t>M.S. and </a:t>
            </a:r>
            <a:r>
              <a:rPr lang="en-US" sz="2000" dirty="0" err="1"/>
              <a:t>Sc.D</a:t>
            </a:r>
            <a:r>
              <a:rPr lang="en-US" sz="2000" dirty="0"/>
              <a:t> from MIT, Cambridge, Massachusetts, 1987 and 1990 respectively</a:t>
            </a:r>
          </a:p>
          <a:p>
            <a:pPr marL="285750" indent="-285750">
              <a:buFont typeface="Arial" pitchFamily="34" charset="0"/>
              <a:buChar char="•"/>
            </a:pPr>
            <a:r>
              <a:rPr lang="en-US" sz="2000" dirty="0"/>
              <a:t>1990 - Joined Faculty at Utah State University  in Civil and Environmental Engineering </a:t>
            </a:r>
          </a:p>
          <a:p>
            <a:pPr marL="285750" indent="-285750">
              <a:buFont typeface="Arial" pitchFamily="34" charset="0"/>
              <a:buChar char="•"/>
            </a:pPr>
            <a:r>
              <a:rPr lang="en-US" sz="2000" dirty="0"/>
              <a:t>1996 - Developed D-Infinity </a:t>
            </a:r>
            <a:r>
              <a:rPr lang="en-US" sz="2000" dirty="0" smtClean="0"/>
              <a:t>and gradually adapted research terrain analysis codes (Fortran </a:t>
            </a:r>
            <a:r>
              <a:rPr lang="en-US" sz="2000" dirty="0"/>
              <a:t>and </a:t>
            </a:r>
            <a:r>
              <a:rPr lang="en-US" sz="2000" dirty="0" smtClean="0"/>
              <a:t>C) into </a:t>
            </a:r>
            <a:r>
              <a:rPr lang="en-US" sz="2000" dirty="0" err="1" smtClean="0"/>
              <a:t>TauDEM</a:t>
            </a:r>
            <a:r>
              <a:rPr lang="en-US" sz="2000" dirty="0" smtClean="0"/>
              <a:t> </a:t>
            </a:r>
            <a:endParaRPr lang="en-US" sz="2000" dirty="0"/>
          </a:p>
          <a:p>
            <a:pPr marL="285750" indent="-285750">
              <a:buFont typeface="Arial" pitchFamily="34" charset="0"/>
              <a:buChar char="•"/>
            </a:pPr>
            <a:r>
              <a:rPr lang="en-US" sz="2000" dirty="0"/>
              <a:t>Participated in GISWR since 1999 (this year is the </a:t>
            </a:r>
            <a:r>
              <a:rPr lang="en-US" sz="2000" dirty="0" smtClean="0"/>
              <a:t>14th  </a:t>
            </a:r>
            <a:r>
              <a:rPr lang="en-US" sz="2000" dirty="0"/>
              <a:t>time</a:t>
            </a:r>
            <a:r>
              <a:rPr lang="en-US" sz="2000" dirty="0" smtClean="0"/>
              <a:t>)</a:t>
            </a:r>
          </a:p>
          <a:p>
            <a:pPr marL="285750" indent="-285750">
              <a:buFont typeface="Arial" pitchFamily="34" charset="0"/>
              <a:buChar char="•"/>
            </a:pPr>
            <a:r>
              <a:rPr lang="en-US" sz="2000" dirty="0" smtClean="0"/>
              <a:t>Research includes snow energy balance, stochastic streamflow and physically based hydrologic modeling</a:t>
            </a:r>
            <a:endParaRPr lang="en-US" sz="2000" dirty="0"/>
          </a:p>
          <a:p>
            <a:pPr marL="285750" indent="-285750">
              <a:buFont typeface="Arial" pitchFamily="34" charset="0"/>
              <a:buChar char="•"/>
            </a:pPr>
            <a:r>
              <a:rPr lang="en-US" sz="2000" dirty="0"/>
              <a:t>Leader of </a:t>
            </a:r>
            <a:r>
              <a:rPr lang="en-US" sz="2000" dirty="0" err="1"/>
              <a:t>HydroShare</a:t>
            </a:r>
            <a:r>
              <a:rPr lang="en-US" sz="2000" dirty="0"/>
              <a:t> project to extend the capability of CUAHSI HIS to collaborative data sharing, additional data types and </a:t>
            </a:r>
            <a:r>
              <a:rPr lang="en-US" sz="2000" dirty="0" smtClean="0"/>
              <a:t>models</a:t>
            </a:r>
            <a:endParaRPr lang="tr-TR" sz="1600" dirty="0" smtClean="0"/>
          </a:p>
          <a:p>
            <a:endParaRPr lang="en-US" sz="1600" dirty="0"/>
          </a:p>
        </p:txBody>
      </p:sp>
    </p:spTree>
    <p:extLst>
      <p:ext uri="{BB962C8B-B14F-4D97-AF65-F5344CB8AC3E}">
        <p14:creationId xmlns:p14="http://schemas.microsoft.com/office/powerpoint/2010/main" val="373046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
        <p:nvSpPr>
          <p:cNvPr id="2" name="TextBox 1"/>
          <p:cNvSpPr txBox="1"/>
          <p:nvPr/>
        </p:nvSpPr>
        <p:spPr>
          <a:xfrm>
            <a:off x="1007597" y="6036965"/>
            <a:ext cx="3182281" cy="461665"/>
          </a:xfrm>
          <a:prstGeom prst="rect">
            <a:avLst/>
          </a:prstGeom>
          <a:noFill/>
        </p:spPr>
        <p:txBody>
          <a:bodyPr wrap="none" rtlCol="0">
            <a:spAutoFit/>
          </a:bodyPr>
          <a:lstStyle/>
          <a:p>
            <a:r>
              <a:rPr lang="en-US" dirty="0" smtClean="0"/>
              <a:t>Geographic Coordinates</a:t>
            </a:r>
            <a:endParaRPr lang="en-US" dirty="0"/>
          </a:p>
        </p:txBody>
      </p:sp>
      <p:sp>
        <p:nvSpPr>
          <p:cNvPr id="21" name="TextBox 20"/>
          <p:cNvSpPr txBox="1"/>
          <p:nvPr/>
        </p:nvSpPr>
        <p:spPr>
          <a:xfrm>
            <a:off x="5047319" y="5562600"/>
            <a:ext cx="2908168" cy="461665"/>
          </a:xfrm>
          <a:prstGeom prst="rect">
            <a:avLst/>
          </a:prstGeom>
          <a:noFill/>
        </p:spPr>
        <p:txBody>
          <a:bodyPr wrap="none" rtlCol="0">
            <a:spAutoFit/>
          </a:bodyPr>
          <a:lstStyle/>
          <a:p>
            <a:r>
              <a:rPr lang="en-US" dirty="0" smtClean="0"/>
              <a:t>Projected Coordinates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8769"/>
            <a:ext cx="7772400" cy="1143000"/>
          </a:xfrm>
        </p:spPr>
        <p:txBody>
          <a:bodyPr/>
          <a:lstStyle/>
          <a:p>
            <a:r>
              <a:rPr lang="en-US" sz="3600" dirty="0" smtClean="0"/>
              <a:t>ArcGIS Help for Map Projections</a:t>
            </a:r>
            <a:endParaRPr lang="en-US" sz="3600" dirty="0"/>
          </a:p>
        </p:txBody>
      </p:sp>
      <p:pic>
        <p:nvPicPr>
          <p:cNvPr id="3" name="Picture 2"/>
          <p:cNvPicPr>
            <a:picLocks noChangeAspect="1"/>
          </p:cNvPicPr>
          <p:nvPr/>
        </p:nvPicPr>
        <p:blipFill>
          <a:blip r:embed="rId2"/>
          <a:stretch>
            <a:fillRect/>
          </a:stretch>
        </p:blipFill>
        <p:spPr>
          <a:xfrm>
            <a:off x="1646293" y="1778263"/>
            <a:ext cx="5600700" cy="4614809"/>
          </a:xfrm>
          <a:prstGeom prst="rect">
            <a:avLst/>
          </a:prstGeom>
          <a:ln w="3175">
            <a:solidFill>
              <a:schemeClr val="bg1">
                <a:lumMod val="65000"/>
              </a:schemeClr>
            </a:solidFill>
          </a:ln>
        </p:spPr>
      </p:pic>
      <p:sp>
        <p:nvSpPr>
          <p:cNvPr id="4" name="Rectangle 3"/>
          <p:cNvSpPr/>
          <p:nvPr/>
        </p:nvSpPr>
        <p:spPr>
          <a:xfrm>
            <a:off x="926326" y="1239899"/>
            <a:ext cx="7446397" cy="307777"/>
          </a:xfrm>
          <a:prstGeom prst="rect">
            <a:avLst/>
          </a:prstGeom>
        </p:spPr>
        <p:txBody>
          <a:bodyPr wrap="square">
            <a:spAutoFit/>
          </a:bodyPr>
          <a:lstStyle/>
          <a:p>
            <a:r>
              <a:rPr lang="en-US" sz="1400" dirty="0">
                <a:hlinkClick r:id="rId3"/>
              </a:rPr>
              <a:t>http://resources.arcgis.com/en/help/main/10.2/#/What_are_map_projections/003r00000001000000</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3998432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a:p>
            <a:r>
              <a:rPr lang="en-US" dirty="0" smtClean="0"/>
              <a:t>GIS has traditionally been used on the </a:t>
            </a:r>
            <a:r>
              <a:rPr lang="en-US" dirty="0" smtClean="0">
                <a:solidFill>
                  <a:srgbClr val="FF0000"/>
                </a:solidFill>
              </a:rPr>
              <a:t>desktop</a:t>
            </a:r>
            <a:r>
              <a:rPr lang="en-US" dirty="0" smtClean="0"/>
              <a:t> but increasingly there is a transition to information sharing on the </a:t>
            </a:r>
            <a:r>
              <a:rPr lang="en-US" dirty="0" smtClean="0">
                <a:solidFill>
                  <a:srgbClr val="FF0000"/>
                </a:solidFill>
              </a:rPr>
              <a:t>web</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i="1" smtClean="0">
                <a:solidFill>
                  <a:srgbClr val="FF3300"/>
                </a:solidFill>
              </a:rPr>
              <a:t>Geospatial database of hydrologic features</a:t>
            </a:r>
            <a:r>
              <a:rPr lang="en-US" smtClean="0"/>
              <a:t> </a:t>
            </a:r>
          </a:p>
          <a:p>
            <a:r>
              <a:rPr lang="en-US" smtClean="0"/>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1563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483ECFE-7661-4309-9A8E-12D52FDF7386}">
  <ds:schemaRefs>
    <ds:schemaRef ds:uri="ESRI.ArcGIS.Mapping.OfficeIntegration.PowerPointInfo"/>
  </ds:schemaRefs>
</ds:datastoreItem>
</file>

<file path=customXml/itemProps2.xml><?xml version="1.0" encoding="utf-8"?>
<ds:datastoreItem xmlns:ds="http://schemas.openxmlformats.org/officeDocument/2006/customXml" ds:itemID="{1FE4F65A-3A60-4CBC-8672-3D37CA624487}">
  <ds:schemaRefs>
    <ds:schemaRef ds:uri="ESRI.ArcGIS.Mapping.OfficeIntegration.PowerPointInfo"/>
  </ds:schemaRefs>
</ds:datastoreItem>
</file>

<file path=customXml/itemProps3.xml><?xml version="1.0" encoding="utf-8"?>
<ds:datastoreItem xmlns:ds="http://schemas.openxmlformats.org/officeDocument/2006/customXml" ds:itemID="{DB2CF2FF-BCF9-42ED-BD0A-9E7A7B82DBEE}">
  <ds:schemaRefs>
    <ds:schemaRef ds:uri="ESRI.ArcGIS.Mapping.OfficeIntegration.PowerPointInfo"/>
  </ds:schemaRefs>
</ds:datastoreItem>
</file>

<file path=customXml/itemProps4.xml><?xml version="1.0" encoding="utf-8"?>
<ds:datastoreItem xmlns:ds="http://schemas.openxmlformats.org/officeDocument/2006/customXml" ds:itemID="{158FD7E3-160A-4516-817E-AB359E104397}">
  <ds:schemaRefs>
    <ds:schemaRef ds:uri="ESRI.ArcGIS.Mapping.OfficeIntegration.PowerPointInfo"/>
  </ds:schemaRefs>
</ds:datastoreItem>
</file>

<file path=customXml/itemProps5.xml><?xml version="1.0" encoding="utf-8"?>
<ds:datastoreItem xmlns:ds="http://schemas.openxmlformats.org/officeDocument/2006/customXml" ds:itemID="{AE3DF886-7370-4362-B3E0-B55B204A9000}">
  <ds:schemaRefs>
    <ds:schemaRef ds:uri="ESRI.ArcGIS.Mapping.OfficeIntegration.PowerPointInfo"/>
  </ds:schemaRefs>
</ds:datastoreItem>
</file>

<file path=customXml/itemProps6.xml><?xml version="1.0" encoding="utf-8"?>
<ds:datastoreItem xmlns:ds="http://schemas.openxmlformats.org/officeDocument/2006/customXml" ds:itemID="{6DA683DD-D14C-4AE3-B11A-67696A251F0C}">
  <ds:schemaRefs>
    <ds:schemaRef ds:uri="ESRI.ArcGIS.Mapping.OfficeIntegration.PowerPointInfo"/>
  </ds:schemaRefs>
</ds:datastoreItem>
</file>

<file path=customXml/itemProps7.xml><?xml version="1.0" encoding="utf-8"?>
<ds:datastoreItem xmlns:ds="http://schemas.openxmlformats.org/officeDocument/2006/customXml" ds:itemID="{27B113A5-CE8C-4BAE-B009-60D07D31806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1170</TotalTime>
  <Words>1784</Words>
  <Application>Microsoft Office PowerPoint</Application>
  <PresentationFormat>On-screen Show (4:3)</PresentationFormat>
  <Paragraphs>371</Paragraphs>
  <Slides>55</Slides>
  <Notes>28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3</vt:i4>
      </vt:variant>
      <vt:variant>
        <vt:lpstr>Slide Titles</vt:lpstr>
      </vt:variant>
      <vt:variant>
        <vt:i4>55</vt:i4>
      </vt:variant>
    </vt:vector>
  </HeadingPairs>
  <TitlesOfParts>
    <vt:vector size="69" baseType="lpstr">
      <vt:lpstr>ＭＳ Ｐゴシック</vt:lpstr>
      <vt:lpstr>Arial</vt:lpstr>
      <vt:lpstr>Calibri</vt:lpstr>
      <vt:lpstr>Calibri Light</vt:lpstr>
      <vt:lpstr>Symbol</vt:lpstr>
      <vt:lpstr>Times</vt:lpstr>
      <vt:lpstr>Times New Roman</vt:lpstr>
      <vt:lpstr>Blank Presentation</vt:lpstr>
      <vt:lpstr>Office Theme</vt:lpstr>
      <vt:lpstr>1_Office Theme</vt:lpstr>
      <vt:lpstr>2_Office Theme</vt:lpstr>
      <vt:lpstr>Graph Sheet</vt:lpstr>
      <vt:lpstr>Bitmap Image</vt:lpstr>
      <vt:lpstr>Document</vt:lpstr>
      <vt:lpstr>GIS in Water Resources: Lecture 1</vt:lpstr>
      <vt:lpstr>Six Basic Course Elements</vt:lpstr>
      <vt:lpstr>Our Classroom</vt:lpstr>
      <vt:lpstr>PowerPoint Presentation</vt:lpstr>
      <vt:lpstr>David Tarboton</vt:lpstr>
      <vt:lpstr>University Without Walls</vt:lpstr>
      <vt:lpstr>Learning Styles</vt:lpstr>
      <vt:lpstr>GIS in Water Resources: Lecture 1</vt:lpstr>
      <vt:lpstr>What is GIS</vt:lpstr>
      <vt:lpstr>Geography is visualized in maps</vt:lpstr>
      <vt:lpstr>Maps are built from data </vt:lpstr>
      <vt:lpstr>Vector data represent discrete features</vt:lpstr>
      <vt:lpstr>Raster data form a grid of cells or pixels</vt:lpstr>
      <vt:lpstr>More Raster Examples</vt:lpstr>
      <vt:lpstr>There are many more data types</vt:lpstr>
      <vt:lpstr>Connected Map, Chart and Animation</vt:lpstr>
      <vt:lpstr>Geographic Data Model</vt:lpstr>
      <vt:lpstr>PowerPoint Presentation</vt:lpstr>
      <vt:lpstr>Spatial Data: Vector format</vt:lpstr>
      <vt:lpstr>Kissimmee watershed, Florida</vt:lpstr>
      <vt:lpstr>Attributes of a Selected Feature</vt:lpstr>
      <vt:lpstr>Raster and Vector Data</vt:lpstr>
      <vt:lpstr>PowerPoint Presentation</vt:lpstr>
      <vt:lpstr>The challenge of increasing Digital Elevation Model (DEM) resolution (Dr Tarboton’s research)</vt:lpstr>
      <vt:lpstr>How do we combine these data?</vt:lpstr>
      <vt:lpstr>An integrated  raster-vector  database</vt:lpstr>
      <vt:lpstr>Three Views of GIS</vt:lpstr>
      <vt:lpstr>Programming </vt:lpstr>
      <vt:lpstr>GIS in Water Resources: Lecture 1</vt:lpstr>
      <vt:lpstr>Linking Geographic Information Systems and Water Resources</vt:lpstr>
      <vt:lpstr>A Key Challenge</vt:lpstr>
      <vt:lpstr>PowerPoint Presentation</vt:lpstr>
      <vt:lpstr>How the web works</vt:lpstr>
      <vt:lpstr>PowerPoint Presentation</vt:lpstr>
      <vt:lpstr>The Data have a Common Structure</vt:lpstr>
      <vt:lpstr>WaterML as a Web Language for Colorado River at Austin</vt:lpstr>
      <vt:lpstr>ArcGIS Online</vt:lpstr>
      <vt:lpstr>Online Base Maps (20 scales)</vt:lpstr>
      <vt:lpstr>Topographic Base Map in ArcGIS Online</vt:lpstr>
      <vt:lpstr>PowerPoint Presentation</vt:lpstr>
      <vt:lpstr>ArcGIS Resources</vt:lpstr>
      <vt:lpstr>Hydro Resource Center</vt:lpstr>
      <vt:lpstr>World Hydro Overlay Map</vt:lpstr>
      <vt:lpstr>HydroShare is a web based collaborative system to support analysis, modeling and data publication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ArcGIS Help for Map Projections</vt:lpstr>
      <vt:lpstr>Summary (1)</vt:lpstr>
      <vt:lpstr>Summary (2)</vt:lpstr>
      <vt:lpstr>Summary (3)</vt:lpstr>
    </vt:vector>
  </TitlesOfParts>
  <Company>CRWR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Maidment, David R</cp:lastModifiedBy>
  <cp:revision>150</cp:revision>
  <cp:lastPrinted>1998-08-27T15:04:43Z</cp:lastPrinted>
  <dcterms:created xsi:type="dcterms:W3CDTF">1998-06-30T21:37:06Z</dcterms:created>
  <dcterms:modified xsi:type="dcterms:W3CDTF">2013-08-29T16:30:20Z</dcterms:modified>
</cp:coreProperties>
</file>